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44" r:id="rId1"/>
  </p:sldMasterIdLst>
  <p:notesMasterIdLst>
    <p:notesMasterId r:id="rId18"/>
  </p:notesMasterIdLst>
  <p:sldIdLst>
    <p:sldId id="283" r:id="rId2"/>
    <p:sldId id="286" r:id="rId3"/>
    <p:sldId id="287" r:id="rId4"/>
    <p:sldId id="288" r:id="rId5"/>
    <p:sldId id="289" r:id="rId6"/>
    <p:sldId id="304" r:id="rId7"/>
    <p:sldId id="343" r:id="rId8"/>
    <p:sldId id="291" r:id="rId9"/>
    <p:sldId id="344" r:id="rId10"/>
    <p:sldId id="345" r:id="rId11"/>
    <p:sldId id="341" r:id="rId12"/>
    <p:sldId id="342" r:id="rId13"/>
    <p:sldId id="346" r:id="rId14"/>
    <p:sldId id="328" r:id="rId15"/>
    <p:sldId id="347" r:id="rId16"/>
    <p:sldId id="348" r:id="rId17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B7A"/>
    <a:srgbClr val="0000FF"/>
    <a:srgbClr val="CC00FF"/>
    <a:srgbClr val="005392"/>
    <a:srgbClr val="0066FF"/>
    <a:srgbClr val="FF9900"/>
    <a:srgbClr val="FF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09/03/44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8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87616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666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139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3941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0627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36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7348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90816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0435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41790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9630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1831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0827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3545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88150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1077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725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09/03/44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9875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hyperlink" Target="https://www.liveworksheets.com/oi2439815ur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71600"/>
            <a:ext cx="7620000" cy="38100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8400"/>
            <a:ext cx="3965350" cy="456982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934307" y="1923833"/>
            <a:ext cx="2318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b="1" dirty="0">
                <a:solidFill>
                  <a:srgbClr val="000000"/>
                </a:solidFill>
                <a:latin typeface="Calibri" pitchFamily="34" charset="0"/>
                <a:ea typeface="W1 SHUROOQ 08 003"/>
                <a:cs typeface="W1 SHUROOQ 08 003"/>
              </a:rPr>
              <a:t>ارسم موزة تحت القرد الأول.</a:t>
            </a:r>
          </a:p>
        </p:txBody>
      </p:sp>
      <p:pic>
        <p:nvPicPr>
          <p:cNvPr id="6" name="صورة 5" descr="funny-cartoon-banana-illustration-isolated-exotic-fruit-3028409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3" r="8781"/>
          <a:stretch>
            <a:fillRect/>
          </a:stretch>
        </p:blipFill>
        <p:spPr>
          <a:xfrm rot="18763578">
            <a:off x="6036338" y="3823570"/>
            <a:ext cx="850128" cy="1039467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38400" y="4538648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b="1" dirty="0">
                <a:solidFill>
                  <a:srgbClr val="0000FF"/>
                </a:solidFill>
                <a:latin typeface="Calibri" pitchFamily="34" charset="0"/>
                <a:ea typeface="W1 SHUROOQ 08 003"/>
                <a:cs typeface="W1 SHUROOQ 08 003"/>
              </a:rPr>
              <a:t>ارسم موزة فوق القرد الثاني والثالث.</a:t>
            </a:r>
          </a:p>
        </p:txBody>
      </p:sp>
      <p:pic>
        <p:nvPicPr>
          <p:cNvPr id="9" name="صورة 8" descr="funny-cartoon-banana-illustration-isolated-exotic-fruit-3028409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3" r="8781"/>
          <a:stretch>
            <a:fillRect/>
          </a:stretch>
        </p:blipFill>
        <p:spPr>
          <a:xfrm rot="18763578">
            <a:off x="3535443" y="1543520"/>
            <a:ext cx="850128" cy="1039467"/>
          </a:xfrm>
          <a:prstGeom prst="rect">
            <a:avLst/>
          </a:prstGeom>
        </p:spPr>
      </p:pic>
      <p:pic>
        <p:nvPicPr>
          <p:cNvPr id="10" name="صورة 9" descr="funny-cartoon-banana-illustration-isolated-exotic-fruit-3028409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3" r="8781"/>
          <a:stretch>
            <a:fillRect/>
          </a:stretch>
        </p:blipFill>
        <p:spPr>
          <a:xfrm rot="18763578">
            <a:off x="879887" y="1543520"/>
            <a:ext cx="850128" cy="10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852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80558"/>
            <a:ext cx="8001000" cy="36480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8400"/>
            <a:ext cx="3965350" cy="456982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1727" y="919988"/>
            <a:ext cx="58464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ارسم سمكة زرقاء  تحت الحمراء، وسمكة صفراء فوقها</a:t>
            </a:r>
            <a:endParaRPr lang="ar-SA" sz="3200" dirty="0">
              <a:solidFill>
                <a:srgbClr val="0000FF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9" name="Picture 24" descr="سمكة م.gif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6000" contrast="76000"/>
          </a:blip>
          <a:stretch>
            <a:fillRect/>
          </a:stretch>
        </p:blipFill>
        <p:spPr>
          <a:xfrm>
            <a:off x="2323533" y="3639581"/>
            <a:ext cx="2312364" cy="1083733"/>
          </a:xfrm>
          <a:prstGeom prst="ellipse">
            <a:avLst/>
          </a:prstGeom>
        </p:spPr>
      </p:pic>
      <p:pic>
        <p:nvPicPr>
          <p:cNvPr id="10" name="Picture 23" descr="سمكة م.gif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-24000" contrast="68000"/>
          </a:blip>
          <a:stretch>
            <a:fillRect/>
          </a:stretch>
        </p:blipFill>
        <p:spPr>
          <a:xfrm>
            <a:off x="2323533" y="1523466"/>
            <a:ext cx="2312364" cy="10837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50817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8400"/>
            <a:ext cx="3965350" cy="45698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810000" y="63790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solidFill>
                  <a:srgbClr val="0000FF"/>
                </a:solidFill>
              </a:rPr>
              <a:t>ارسم  سمكة صغيرة فوق السمكة الكبيرة التي في الصورة </a:t>
            </a:r>
            <a:r>
              <a:rPr lang="ar-EG" sz="2400" b="1" dirty="0" smtClean="0">
                <a:solidFill>
                  <a:srgbClr val="0000FF"/>
                </a:solidFill>
              </a:rPr>
              <a:t>ولونها </a:t>
            </a:r>
            <a:r>
              <a:rPr lang="ar-EG" sz="2400" b="1" dirty="0">
                <a:solidFill>
                  <a:srgbClr val="0000FF"/>
                </a:solidFill>
              </a:rPr>
              <a:t>بالأصفر</a:t>
            </a:r>
            <a:endParaRPr lang="ar-SA" sz="2400" b="1" dirty="0">
              <a:solidFill>
                <a:srgbClr val="0000FF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882020"/>
            <a:ext cx="6424612" cy="3389532"/>
          </a:xfrm>
          <a:prstGeom prst="rect">
            <a:avLst/>
          </a:prstGeom>
        </p:spPr>
      </p:pic>
      <p:pic>
        <p:nvPicPr>
          <p:cNvPr id="8" name="صورة 7" descr="Untitled-7 wcopy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7043" y="1910504"/>
            <a:ext cx="412591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939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7 - تقطر م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743200" y="346312"/>
            <a:ext cx="6118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00FF"/>
                </a:solidFill>
              </a:rPr>
              <a:t>صف موقع السمكة  مستعملاً: (فوق أو تحت)</a:t>
            </a:r>
            <a:endParaRPr lang="ar-SA" sz="3200" b="1" dirty="0">
              <a:solidFill>
                <a:srgbClr val="0000FF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1291047"/>
            <a:ext cx="6853237" cy="41910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92" y="2202130"/>
            <a:ext cx="3965350" cy="4569828"/>
          </a:xfrm>
          <a:prstGeom prst="rect">
            <a:avLst/>
          </a:prstGeom>
        </p:spPr>
      </p:pic>
      <p:sp>
        <p:nvSpPr>
          <p:cNvPr id="8" name="مجسم مشطوف الحواف 40"/>
          <p:cNvSpPr/>
          <p:nvPr/>
        </p:nvSpPr>
        <p:spPr>
          <a:xfrm>
            <a:off x="3827947" y="5155303"/>
            <a:ext cx="2971800" cy="1048345"/>
          </a:xfrm>
          <a:prstGeom prst="bevel">
            <a:avLst>
              <a:gd name="adj" fmla="val 62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W1 SHUROOQ 08 003" pitchFamily="2" charset="-78"/>
              </a:rPr>
              <a:t>السمكة تحت</a:t>
            </a:r>
            <a:endParaRPr lang="ar-S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مجسم مشطوف الحواف 19"/>
          <p:cNvSpPr/>
          <p:nvPr/>
        </p:nvSpPr>
        <p:spPr>
          <a:xfrm>
            <a:off x="381000" y="5155303"/>
            <a:ext cx="2971800" cy="1048345"/>
          </a:xfrm>
          <a:prstGeom prst="bevel">
            <a:avLst>
              <a:gd name="adj" fmla="val 623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ar-EG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W1 SHUROOQ 08 003" pitchFamily="2" charset="-78"/>
              </a:rPr>
              <a:t>السمكة فوق</a:t>
            </a:r>
            <a:endParaRPr lang="ar-S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سهم منحني إلى اليسار 18"/>
          <p:cNvSpPr/>
          <p:nvPr/>
        </p:nvSpPr>
        <p:spPr>
          <a:xfrm rot="19405731">
            <a:off x="5509021" y="3312802"/>
            <a:ext cx="866046" cy="2277766"/>
          </a:xfrm>
          <a:prstGeom prst="curvedLeftArrow">
            <a:avLst>
              <a:gd name="adj1" fmla="val 17010"/>
              <a:gd name="adj2" fmla="val 32768"/>
              <a:gd name="adj3" fmla="val 25000"/>
            </a:avLst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11" name="سهم منحني إلى اليسار 21"/>
          <p:cNvSpPr/>
          <p:nvPr/>
        </p:nvSpPr>
        <p:spPr>
          <a:xfrm rot="2564699" flipH="1">
            <a:off x="1205602" y="1089483"/>
            <a:ext cx="1274525" cy="4379081"/>
          </a:xfrm>
          <a:prstGeom prst="curvedLeftArrow">
            <a:avLst>
              <a:gd name="adj1" fmla="val 17010"/>
              <a:gd name="adj2" fmla="val 32768"/>
              <a:gd name="adj3" fmla="val 25000"/>
            </a:avLst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45734" y="6337591"/>
            <a:ext cx="71769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 smtClean="0">
                <a:solidFill>
                  <a:srgbClr val="C50B7A"/>
                </a:solidFill>
              </a:rPr>
              <a:t>أ</a:t>
            </a:r>
            <a:r>
              <a:rPr lang="ar-EG" sz="2000" b="1" dirty="0" smtClean="0">
                <a:solidFill>
                  <a:srgbClr val="C50B7A"/>
                </a:solidFill>
              </a:rPr>
              <a:t>حوط </a:t>
            </a:r>
            <a:r>
              <a:rPr lang="ar-EG" sz="2000" b="1" dirty="0">
                <a:solidFill>
                  <a:srgbClr val="C50B7A"/>
                </a:solidFill>
              </a:rPr>
              <a:t>السمكة التي تقع فوق النبتة</a:t>
            </a:r>
            <a:r>
              <a:rPr lang="ar-EG" sz="2000" b="1" dirty="0" smtClean="0">
                <a:solidFill>
                  <a:srgbClr val="C50B7A"/>
                </a:solidFill>
              </a:rPr>
              <a:t>،</a:t>
            </a:r>
            <a:r>
              <a:rPr lang="ar-SA" sz="2000" b="1" dirty="0" smtClean="0">
                <a:solidFill>
                  <a:srgbClr val="C50B7A"/>
                </a:solidFill>
              </a:rPr>
              <a:t> و أ</a:t>
            </a:r>
            <a:r>
              <a:rPr lang="ar-EG" sz="2000" b="1" dirty="0" smtClean="0">
                <a:solidFill>
                  <a:srgbClr val="C50B7A"/>
                </a:solidFill>
              </a:rPr>
              <a:t>ضع </a:t>
            </a:r>
            <a:r>
              <a:rPr lang="ar-EG" sz="2000" b="1" dirty="0">
                <a:solidFill>
                  <a:srgbClr val="C50B7A"/>
                </a:solidFill>
              </a:rPr>
              <a:t>علامة </a:t>
            </a:r>
            <a:r>
              <a:rPr lang="en-US" sz="2000" b="1" dirty="0">
                <a:solidFill>
                  <a:srgbClr val="C50B7A"/>
                </a:solidFill>
              </a:rPr>
              <a:t>x</a:t>
            </a:r>
            <a:r>
              <a:rPr lang="ar-EG" sz="2000" b="1" dirty="0">
                <a:solidFill>
                  <a:srgbClr val="C50B7A"/>
                </a:solidFill>
              </a:rPr>
              <a:t>على السمكة التي تقع تحت النبتة.</a:t>
            </a:r>
            <a:endParaRPr lang="ar-SA" sz="2000" b="1" dirty="0">
              <a:solidFill>
                <a:srgbClr val="C50B7A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 smtClean="0">
                <a:solidFill>
                  <a:srgbClr val="C50B7A"/>
                </a:solidFill>
              </a:rPr>
              <a:t> </a:t>
            </a:r>
            <a:endParaRPr lang="ar-SA" sz="2800" b="1" dirty="0">
              <a:solidFill>
                <a:srgbClr val="C50B7A"/>
              </a:solidFill>
            </a:endParaRPr>
          </a:p>
        </p:txBody>
      </p:sp>
      <p:sp>
        <p:nvSpPr>
          <p:cNvPr id="14" name="شكل بيضاوي 13"/>
          <p:cNvSpPr/>
          <p:nvPr/>
        </p:nvSpPr>
        <p:spPr>
          <a:xfrm>
            <a:off x="3515117" y="1487373"/>
            <a:ext cx="838200" cy="1066800"/>
          </a:xfrm>
          <a:prstGeom prst="ellipse">
            <a:avLst/>
          </a:prstGeom>
          <a:noFill/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مجموعة 10"/>
          <p:cNvGrpSpPr>
            <a:grpSpLocks/>
          </p:cNvGrpSpPr>
          <p:nvPr/>
        </p:nvGrpSpPr>
        <p:grpSpPr bwMode="auto">
          <a:xfrm>
            <a:off x="4547587" y="3812661"/>
            <a:ext cx="381000" cy="457200"/>
            <a:chOff x="5638800" y="3962400"/>
            <a:chExt cx="2057400" cy="2438400"/>
          </a:xfrm>
        </p:grpSpPr>
        <p:cxnSp>
          <p:nvCxnSpPr>
            <p:cNvPr id="19" name="رابط مستقيم 18"/>
            <p:cNvCxnSpPr/>
            <p:nvPr/>
          </p:nvCxnSpPr>
          <p:spPr>
            <a:xfrm rot="5400000">
              <a:off x="5372014" y="4229186"/>
              <a:ext cx="2438400" cy="190482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رابط مستقيم 19"/>
            <p:cNvCxnSpPr/>
            <p:nvPr/>
          </p:nvCxnSpPr>
          <p:spPr>
            <a:xfrm rot="16200000" flipH="1">
              <a:off x="5487555" y="4192155"/>
              <a:ext cx="2359889" cy="20574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47837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36" y="2042160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78110" y="1260747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Tutorial Liveworksheets Español Cómo Crear Hacer Seguimiento Fichas  Interactivas Live Workheet 1t Grade Paage Math Heet For Firt Grader  Halloween Budget Binder Printable Free Oppoite Prechool —  Calamityjanetheshow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70" y="1799354"/>
            <a:ext cx="2528842" cy="14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hlinkClick r:id="rId19"/>
          </p:cNvPr>
          <p:cNvSpPr/>
          <p:nvPr/>
        </p:nvSpPr>
        <p:spPr>
          <a:xfrm>
            <a:off x="1587133" y="35832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dirty="0"/>
              <a:t>https://www.liveworksheets.com/oi2439815ur</a:t>
            </a:r>
          </a:p>
        </p:txBody>
      </p:sp>
    </p:spTree>
    <p:extLst>
      <p:ext uri="{BB962C8B-B14F-4D97-AF65-F5344CB8AC3E}">
        <p14:creationId xmlns:p14="http://schemas.microsoft.com/office/powerpoint/2010/main" val="27411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19800" y="457200"/>
            <a:ext cx="2895600" cy="1600200"/>
            <a:chOff x="6172200" y="838200"/>
            <a:chExt cx="2895600" cy="1600200"/>
          </a:xfrm>
        </p:grpSpPr>
        <p:sp>
          <p:nvSpPr>
            <p:cNvPr id="3" name="Rounded Rectangle 2"/>
            <p:cNvSpPr/>
            <p:nvPr/>
          </p:nvSpPr>
          <p:spPr>
            <a:xfrm>
              <a:off x="6172200" y="838200"/>
              <a:ext cx="2895600" cy="16002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 rot="639679">
              <a:off x="7847013" y="1192213"/>
              <a:ext cx="1184275" cy="1146175"/>
            </a:xfrm>
            <a:prstGeom prst="roundRect">
              <a:avLst/>
            </a:prstGeom>
            <a:blipFill>
              <a:blip r:embed="rId5" cstate="print">
                <a:lum bright="-8000" contrast="34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038850" y="573088"/>
            <a:ext cx="1962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EG" sz="3600" b="1" dirty="0">
                <a:solidFill>
                  <a:srgbClr val="FFFFFF"/>
                </a:solidFill>
                <a:cs typeface="Times New Roman" pitchFamily="18" charset="0"/>
              </a:rPr>
              <a:t>نشاط منزلي</a:t>
            </a:r>
            <a:endParaRPr lang="ar-EG" sz="4000" dirty="0">
              <a:solidFill>
                <a:srgbClr val="FFFFFF"/>
              </a:solidFill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62000" y="2057400"/>
            <a:ext cx="7620000" cy="4267200"/>
            <a:chOff x="2743200" y="2209800"/>
            <a:chExt cx="4419600" cy="2971800"/>
          </a:xfrm>
        </p:grpSpPr>
        <p:sp>
          <p:nvSpPr>
            <p:cNvPr id="7" name="Cloud 6"/>
            <p:cNvSpPr/>
            <p:nvPr/>
          </p:nvSpPr>
          <p:spPr>
            <a:xfrm>
              <a:off x="2896044" y="2209800"/>
              <a:ext cx="4266756" cy="2971800"/>
            </a:xfrm>
            <a:prstGeom prst="cloud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  <p:sp>
          <p:nvSpPr>
            <p:cNvPr id="8" name="Plaque 7"/>
            <p:cNvSpPr/>
            <p:nvPr/>
          </p:nvSpPr>
          <p:spPr>
            <a:xfrm>
              <a:off x="2743200" y="2593116"/>
              <a:ext cx="4267200" cy="2267054"/>
            </a:xfrm>
            <a:prstGeom prst="plaque">
              <a:avLst/>
            </a:prstGeom>
            <a:blipFill>
              <a:blip r:embed="rId6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-2000" contrast="28000"/>
              </a:blip>
              <a:tile tx="0" ty="0" sx="100000" sy="100000" flip="none" algn="tl"/>
            </a:blip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8200" y="3101975"/>
            <a:ext cx="7239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عند تنظيف </a:t>
            </a:r>
            <a:r>
              <a:rPr lang="ar-SA" sz="3600" b="1" dirty="0" err="1">
                <a:solidFill>
                  <a:schemeClr val="bg1"/>
                </a:solidFill>
              </a:rPr>
              <a:t>المنزل </a:t>
            </a:r>
            <a:r>
              <a:rPr lang="ar-SA" sz="3600" b="1" dirty="0">
                <a:solidFill>
                  <a:schemeClr val="bg1"/>
                </a:solidFill>
              </a:rPr>
              <a:t>،أَشرِك طفلك معك ووجهه لاستعمال </a:t>
            </a:r>
            <a:r>
              <a:rPr lang="ar-SA" sz="3600" b="1" dirty="0" smtClean="0">
                <a:solidFill>
                  <a:schemeClr val="bg1"/>
                </a:solidFill>
              </a:rPr>
              <a:t>المفردات:</a:t>
            </a:r>
            <a:r>
              <a:rPr lang="ar-EG" sz="3600" b="1" dirty="0" smtClean="0">
                <a:solidFill>
                  <a:schemeClr val="bg1"/>
                </a:solidFill>
              </a:rPr>
              <a:t> </a:t>
            </a:r>
            <a:r>
              <a:rPr lang="ar-SA" sz="3600" b="1" dirty="0" smtClean="0">
                <a:solidFill>
                  <a:schemeClr val="bg1"/>
                </a:solidFill>
              </a:rPr>
              <a:t>(فوق،</a:t>
            </a:r>
            <a:r>
              <a:rPr lang="ar-EG" sz="3600" b="1" dirty="0" smtClean="0">
                <a:solidFill>
                  <a:schemeClr val="bg1"/>
                </a:solidFill>
              </a:rPr>
              <a:t> </a:t>
            </a:r>
            <a:r>
              <a:rPr lang="ar-SA" sz="3600" b="1" dirty="0" smtClean="0">
                <a:solidFill>
                  <a:schemeClr val="bg1"/>
                </a:solidFill>
              </a:rPr>
              <a:t>تحت) </a:t>
            </a:r>
            <a:r>
              <a:rPr lang="ar-SA" sz="3600" b="1" dirty="0">
                <a:solidFill>
                  <a:schemeClr val="bg1"/>
                </a:solidFill>
              </a:rPr>
              <a:t>كأن تطلب إليه </a:t>
            </a:r>
            <a:r>
              <a:rPr lang="ar-SA" sz="3600" b="1" dirty="0" smtClean="0">
                <a:solidFill>
                  <a:schemeClr val="bg1"/>
                </a:solidFill>
              </a:rPr>
              <a:t>مثلا:</a:t>
            </a:r>
            <a:r>
              <a:rPr lang="ar-EG" sz="3600" b="1" dirty="0" smtClean="0">
                <a:solidFill>
                  <a:schemeClr val="bg1"/>
                </a:solidFill>
              </a:rPr>
              <a:t> </a:t>
            </a:r>
            <a:r>
              <a:rPr lang="ar-SA" sz="3600" b="1" dirty="0" smtClean="0">
                <a:solidFill>
                  <a:schemeClr val="bg1"/>
                </a:solidFill>
              </a:rPr>
              <a:t>وضع </a:t>
            </a:r>
            <a:r>
              <a:rPr lang="ar-SA" sz="3600" b="1" dirty="0">
                <a:solidFill>
                  <a:schemeClr val="bg1"/>
                </a:solidFill>
              </a:rPr>
              <a:t>سلة المهملات تحت </a:t>
            </a:r>
            <a:r>
              <a:rPr lang="ar-SA" sz="3600" b="1" dirty="0" smtClean="0">
                <a:solidFill>
                  <a:schemeClr val="bg1"/>
                </a:solidFill>
              </a:rPr>
              <a:t>الطاولة،</a:t>
            </a:r>
            <a:r>
              <a:rPr lang="ar-EG" sz="3600" b="1" dirty="0" smtClean="0">
                <a:solidFill>
                  <a:schemeClr val="bg1"/>
                </a:solidFill>
              </a:rPr>
              <a:t> </a:t>
            </a:r>
            <a:r>
              <a:rPr lang="ar-SA" sz="3600" b="1" dirty="0" smtClean="0">
                <a:solidFill>
                  <a:schemeClr val="bg1"/>
                </a:solidFill>
              </a:rPr>
              <a:t>أو </a:t>
            </a:r>
            <a:r>
              <a:rPr lang="ar-SA" sz="3600" b="1" dirty="0">
                <a:solidFill>
                  <a:schemeClr val="bg1"/>
                </a:solidFill>
              </a:rPr>
              <a:t>ترتيب الكتب فوق</a:t>
            </a:r>
            <a:r>
              <a:rPr lang="ar-EG" sz="3600" b="1" dirty="0">
                <a:solidFill>
                  <a:schemeClr val="bg1"/>
                </a:solidFill>
              </a:rPr>
              <a:t> </a:t>
            </a:r>
            <a:r>
              <a:rPr lang="ar-SA" sz="3600" b="1" dirty="0">
                <a:solidFill>
                  <a:schemeClr val="bg1"/>
                </a:solidFill>
              </a:rPr>
              <a:t>الرف</a:t>
            </a:r>
            <a:r>
              <a:rPr lang="en-US" sz="3600" b="1" dirty="0">
                <a:solidFill>
                  <a:schemeClr val="bg1"/>
                </a:solidFill>
              </a:rPr>
              <a:t> .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309412" y="757535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itchFamily="18" charset="0"/>
              </a:rPr>
              <a:t>الواجب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9595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99 - barru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500063"/>
            <a:ext cx="8001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46104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8819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323850" y="2405063"/>
            <a:ext cx="410368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684" y="533400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76803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4210" y="886367"/>
            <a:ext cx="5895975" cy="3038475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05" y="2074372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429000" y="1725170"/>
            <a:ext cx="130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فصل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 descr="El Rincon de mis Imagen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812" y="3581377"/>
            <a:ext cx="1828800" cy="2743200"/>
          </a:xfrm>
          <a:prstGeom prst="rect">
            <a:avLst/>
          </a:prstGeom>
        </p:spPr>
      </p:pic>
      <p:pic>
        <p:nvPicPr>
          <p:cNvPr id="5" name="صورة 4" descr="Clipart-Cartoon-Design-04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63829" y="2298195"/>
            <a:ext cx="1371600" cy="1371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 descr="Clipart-Cartoon-Design-04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0604" y="2557399"/>
            <a:ext cx="1371600" cy="1371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صورة 6" descr="Clipart-Cartoon-Design-04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01058" y="1695453"/>
            <a:ext cx="1371600" cy="1371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Clipart-Cartoon-Design-04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1258" y="2367538"/>
            <a:ext cx="1371600" cy="1371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صورة 8" descr="Clipart-Cartoon-Design-04 copy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72858" y="1482192"/>
            <a:ext cx="1371600" cy="13716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صورة 9" descr="Clipart-Cartoon-Design-04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31233" y="6184323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 descr="Clipart-Cartoon-Design-04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58041" y="6158699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Clipart-Cartoon-Design-04 copy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3525" y="6166816"/>
            <a:ext cx="654050" cy="6540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524661" y="72552"/>
            <a:ext cx="83567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نشاط </a:t>
            </a:r>
          </a:p>
          <a:p>
            <a:pPr algn="ctr"/>
            <a:r>
              <a:rPr lang="ar-S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حددي موقع الفراشات بالنسبة للفتاة وكذلك الكور </a:t>
            </a:r>
            <a:endParaRPr lang="ar-SA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5480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ص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ص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ص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ص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صاف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241829" y="564125"/>
            <a:ext cx="44659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الثلاثاء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: 8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</a:t>
            </a:r>
            <a:r>
              <a:rPr lang="ar-SA" sz="2400" b="1" cap="all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1444هـ</a:t>
            </a:r>
            <a:endParaRPr lang="ar-SA" sz="2400" b="1" cap="all" dirty="0" smtClean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الثالث </a:t>
            </a:r>
            <a:r>
              <a:rPr lang="ar-SA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الموقع والنمط</a:t>
            </a:r>
            <a:endParaRPr lang="ar-SA" sz="2400" b="1" cap="all" dirty="0">
              <a:ln w="0"/>
              <a:solidFill>
                <a:schemeClr val="accent1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فوق , تحت </a:t>
            </a: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400" b="1" dirty="0">
                <a:solidFill>
                  <a:srgbClr val="FF0000"/>
                </a:solidFill>
                <a:cs typeface="Akhbar MT" pitchFamily="2" charset="-78"/>
              </a:rPr>
              <a:t>فكرة الدرس</a:t>
            </a: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والهدف  منه: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400" b="1" dirty="0">
                <a:solidFill>
                  <a:schemeClr val="accent1">
                    <a:lumMod val="50000"/>
                  </a:schemeClr>
                </a:solidFill>
                <a:cs typeface="Akhbar MT" pitchFamily="2" charset="-78"/>
              </a:rPr>
              <a:t>استعمال المفردتين ((فوق))، ((تحت)) لوصف مواضع الأشياء بالنسبة إلى بعضها بعضاً.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khbar MT" pitchFamily="2" charset="-78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46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6158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8030403" cy="64008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743200" y="4464096"/>
            <a:ext cx="4684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000" b="1" dirty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صف موقع الموز بالنسبة للقرد مستعملاً: (فوق أو تحت</a:t>
            </a:r>
            <a:r>
              <a:rPr lang="ar-EG" sz="2000" b="1" dirty="0" smtClean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)</a:t>
            </a:r>
            <a:r>
              <a:rPr lang="ar-SA" sz="2000" b="1" dirty="0" smtClean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وأحيط </a:t>
            </a:r>
            <a:r>
              <a:rPr lang="ar-EG" sz="2000" b="1" dirty="0" smtClean="0">
                <a:solidFill>
                  <a:srgbClr val="C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EG" sz="2000" b="1" dirty="0">
              <a:solidFill>
                <a:srgbClr val="C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258640" y="5245249"/>
            <a:ext cx="601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تحت</a:t>
            </a:r>
            <a:endParaRPr lang="ar-SA" sz="28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826009" y="5307766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فوق</a:t>
            </a:r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28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170452" y="5280506"/>
            <a:ext cx="601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تحت</a:t>
            </a:r>
            <a:endParaRPr lang="ar-SA" sz="28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52" y="2574812"/>
            <a:ext cx="3320727" cy="4412776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988857" y="6065124"/>
            <a:ext cx="6814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solidFill>
                  <a:srgbClr val="0000FF"/>
                </a:solidFill>
                <a:latin typeface="Traditional Arabic" panose="02020603050405020304" pitchFamily="18" charset="-78"/>
                <a:cs typeface="Akhbar MT" pitchFamily="2" charset="-78"/>
              </a:rPr>
              <a:t>أ</a:t>
            </a:r>
            <a:r>
              <a:rPr lang="ar-EG" sz="2400" b="1" dirty="0" smtClean="0">
                <a:solidFill>
                  <a:srgbClr val="0000FF"/>
                </a:solidFill>
                <a:latin typeface="Traditional Arabic" panose="02020603050405020304" pitchFamily="18" charset="-78"/>
                <a:cs typeface="Akhbar MT" pitchFamily="2" charset="-78"/>
              </a:rPr>
              <a:t>حوط </a:t>
            </a:r>
            <a:r>
              <a:rPr lang="ar-EG" sz="2400" b="1" dirty="0">
                <a:solidFill>
                  <a:srgbClr val="0000FF"/>
                </a:solidFill>
                <a:latin typeface="Traditional Arabic" panose="02020603050405020304" pitchFamily="18" charset="-78"/>
                <a:cs typeface="Akhbar MT" pitchFamily="2" charset="-78"/>
              </a:rPr>
              <a:t>الموز الذى يقع فوق </a:t>
            </a:r>
            <a:r>
              <a:rPr lang="ar-EG" sz="2400" b="1" dirty="0" smtClean="0">
                <a:solidFill>
                  <a:srgbClr val="0000FF"/>
                </a:solidFill>
                <a:latin typeface="Traditional Arabic" panose="02020603050405020304" pitchFamily="18" charset="-78"/>
                <a:cs typeface="Akhbar MT" pitchFamily="2" charset="-78"/>
              </a:rPr>
              <a:t>القرد</a:t>
            </a:r>
            <a:r>
              <a:rPr lang="ar-SA" sz="2400" b="1" dirty="0" smtClean="0">
                <a:solidFill>
                  <a:srgbClr val="0000FF"/>
                </a:solidFill>
                <a:latin typeface="Traditional Arabic" panose="02020603050405020304" pitchFamily="18" charset="-78"/>
                <a:cs typeface="Akhbar MT" pitchFamily="2" charset="-78"/>
              </a:rPr>
              <a:t> و أ</a:t>
            </a:r>
            <a:r>
              <a:rPr lang="ar-EG" sz="2400" b="1" dirty="0" smtClean="0">
                <a:solidFill>
                  <a:srgbClr val="0000FF"/>
                </a:solidFill>
                <a:cs typeface="Akhbar MT" pitchFamily="2" charset="-78"/>
              </a:rPr>
              <a:t>ضع </a:t>
            </a:r>
            <a:r>
              <a:rPr lang="ar-EG" sz="2400" b="1" dirty="0">
                <a:solidFill>
                  <a:srgbClr val="0000FF"/>
                </a:solidFill>
                <a:cs typeface="Akhbar MT" pitchFamily="2" charset="-78"/>
              </a:rPr>
              <a:t>علامة </a:t>
            </a:r>
            <a:r>
              <a:rPr lang="en-US" sz="2400" b="1" dirty="0">
                <a:solidFill>
                  <a:srgbClr val="0000FF"/>
                </a:solidFill>
                <a:cs typeface="Akhbar MT" pitchFamily="2" charset="-78"/>
              </a:rPr>
              <a:t>  x </a:t>
            </a:r>
            <a:r>
              <a:rPr lang="ar-EG" sz="2400" b="1" dirty="0">
                <a:solidFill>
                  <a:srgbClr val="0000FF"/>
                </a:solidFill>
                <a:cs typeface="Akhbar MT" pitchFamily="2" charset="-78"/>
              </a:rPr>
              <a:t>على الموز الذى يقع تحت القرد 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400" b="1" dirty="0">
              <a:solidFill>
                <a:srgbClr val="0000FF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25716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6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عمق">
  <a:themeElements>
    <a:clrScheme name="عمق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عمق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عمق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TM04033923[[fn=عمق]]</Template>
  <TotalTime>7179</TotalTime>
  <Words>197</Words>
  <Application>Microsoft Office PowerPoint</Application>
  <PresentationFormat>عرض على الشاشة (4:3)</PresentationFormat>
  <Paragraphs>29</Paragraphs>
  <Slides>16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5" baseType="lpstr">
      <vt:lpstr>Akhbar MT</vt:lpstr>
      <vt:lpstr>Arial</vt:lpstr>
      <vt:lpstr>Calibri</vt:lpstr>
      <vt:lpstr>Corbel</vt:lpstr>
      <vt:lpstr>Tahoma</vt:lpstr>
      <vt:lpstr>Times New Roman</vt:lpstr>
      <vt:lpstr>Traditional Arabic</vt:lpstr>
      <vt:lpstr>W1 SHUROOQ 08 003</vt:lpstr>
      <vt:lpstr>عمق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289</cp:revision>
  <dcterms:created xsi:type="dcterms:W3CDTF">2009-07-10T10:51:31Z</dcterms:created>
  <dcterms:modified xsi:type="dcterms:W3CDTF">2022-10-04T04:29:06Z</dcterms:modified>
</cp:coreProperties>
</file>