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E6F"/>
    <a:srgbClr val="79FFB6"/>
    <a:srgbClr val="FFF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234AD3-B62B-4F20-AA09-50056E9FE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76F265-E79A-4A0E-99CD-3D42C3A64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671146-8BC5-49AD-A0FC-89C127C0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F96EC6-8EBF-4272-BA4E-F3492512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A30366-102A-4F93-AC46-986DCCAD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354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EC9BED-7352-408A-8752-FAF80BD78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934435F-ACE6-4AAF-AF37-BEB749ACF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1D62AB-2678-4094-A4B3-8EDDD78E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A13D6B-42F9-4BDE-988F-F048897D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E90129-6E08-46B1-836B-06A49D23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707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970FD87-49D4-4D71-A9E3-4C88BF4C39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24455E0-2EFF-47D2-B053-61BE8C10D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33CED6-1228-4A19-A141-EAC43125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8D6A16-7909-42FB-871B-7B0A1B81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6A6810-2A72-4C46-A5EE-2C313C9E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7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41F013-0C83-4BE1-8E99-11F1D075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952D5A-E366-4E69-BBE5-E664765D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855B76-FE77-4605-A4A0-A8FB144AC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F8D76E-ADB5-44F5-8C29-DA6A76A1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686908-F55B-44BC-894C-76A0205A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984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BF7763-9AEA-4AB0-AF8A-EE9F3E03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B37AD5B-6457-4DD4-B6E6-F10198949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DADF52-C37F-464D-A989-9E06D0D6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EC5650-6B63-4DC4-9568-7C6B37C1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355DB9-51E0-44FE-8CB2-1417D4E8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263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20CBDB-4CA9-4039-98EA-573DF585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CE33436-04C3-4FBE-A201-F1607AED1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94CE1BA-E12D-4F94-8101-33D461079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B29871-B1C5-4EC4-B421-9E65DD87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C3A4AC6-5153-4D11-B537-B09F245C3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3049461-8A5D-4C69-9E6A-BAC87C93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256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7BDB-617B-4910-964C-43FADEA8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1CBB7FC-F66C-4E18-963A-AE015F8DA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BFC1BF7-EA76-44AB-AB59-15841B1BC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F686C5D-7D2F-4AD1-9C73-5F8EF26C6E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0408DFD-29A4-4514-90B4-BC5F89ACF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9F8E4DE-4A99-4D46-AEBD-7BB92B7B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A0A8F46-EC03-480C-9CF4-92EE8F3A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D8CC5A-D16E-4F03-BCD0-7D9C6F59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313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09D688-95F6-4397-85CD-3D6A3376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E27FDD8-ACF8-4C33-8AAD-ECC43C2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CB5E74E-4722-4F88-9A43-62323867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59B99D0-7DF5-410E-A0F0-CA5E1F03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946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FD92DD5-8C94-4CDC-A26C-8053D45D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4E3CF82-6EAC-4E01-ACE6-769E03F9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8B2A312-DD0F-42C4-A97D-B6828441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26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A930A4-0A66-43D3-A402-07EADA4E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44B0EF-9262-4FAB-A313-ED4FACAC5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EAE54D6-650B-451C-AF5E-CF5489413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20E0EE-CE55-43BB-8FA0-F2F36CD3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20C3F8A-C948-460B-A2BB-50AB25FB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42DFDC2-6D4C-472F-B56F-EF25D18B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751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A97F2A-E72F-4CA5-A08B-7D24AE3A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F7C6CD8-16D6-424D-8AB5-7252BD49D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3B384B9-B5F4-48EA-A938-EDCF98AA4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C872D4-EB6C-4A87-B497-7068DD77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9744D9-BAB1-4404-B356-9FABD843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1FA9CFD-1FED-49AC-BEAC-0A08D9A5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475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410DCE9-5346-431C-9351-DB3CDFD9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90A347C-5222-4397-9F2E-9DD8288A7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EA93BE-48BE-4F57-856A-137D01087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4F66F-C860-444F-A755-F8FF84D69F65}" type="datetimeFigureOut">
              <a:rPr lang="ar-SA" smtClean="0"/>
              <a:t>12/07/39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A8AC10-E296-49C0-A647-84968087A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CE1690-54A0-434D-9127-844CBB34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75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B1F9ECC9-1C70-4182-974B-42370AB87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 r="1" b="5416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5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FD92FD1-2CCD-47D8-BD55-06A082A6D05A}"/>
              </a:ext>
            </a:extLst>
          </p:cNvPr>
          <p:cNvSpPr/>
          <p:nvPr/>
        </p:nvSpPr>
        <p:spPr>
          <a:xfrm>
            <a:off x="351602" y="208843"/>
            <a:ext cx="11479425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 التعريف الأنسب لاستجابة الحركة مما يلي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536DF73-BEB8-49D3-B983-891B4182F505}"/>
              </a:ext>
            </a:extLst>
          </p:cNvPr>
          <p:cNvSpPr/>
          <p:nvPr/>
        </p:nvSpPr>
        <p:spPr>
          <a:xfrm>
            <a:off x="7315195" y="1414087"/>
            <a:ext cx="4428741" cy="30469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استجابة الحركة: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 استجابة النباتات التي تسبب الحركة بغض النظر عن أتجاه المنبه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3E2D18E-342B-488D-82F7-C413683F6252}"/>
              </a:ext>
            </a:extLst>
          </p:cNvPr>
          <p:cNvSpPr/>
          <p:nvPr/>
        </p:nvSpPr>
        <p:spPr>
          <a:xfrm>
            <a:off x="341094" y="1414086"/>
            <a:ext cx="4428741" cy="30469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استجابة الحركة: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 استجابة النباتات وحركتها في اتجاه المنبه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BEABCB4-58EA-4663-937C-323B092A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462" y="1414086"/>
            <a:ext cx="2096592" cy="5059285"/>
          </a:xfrm>
          <a:prstGeom prst="rect">
            <a:avLst/>
          </a:prstGeom>
        </p:spPr>
      </p:pic>
      <p:pic>
        <p:nvPicPr>
          <p:cNvPr id="10" name="رسم 9" descr="علامة تأشير">
            <a:extLst>
              <a:ext uri="{FF2B5EF4-FFF2-40B4-BE49-F238E27FC236}">
                <a16:creationId xmlns:a16="http://schemas.microsoft.com/office/drawing/2014/main" id="{415706CD-F946-4C98-AF42-6D783C45F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7029" y="4680311"/>
            <a:ext cx="2537307" cy="19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9477E06-0A84-4190-994B-C3D45A67C8CD}"/>
              </a:ext>
            </a:extLst>
          </p:cNvPr>
          <p:cNvSpPr/>
          <p:nvPr/>
        </p:nvSpPr>
        <p:spPr>
          <a:xfrm>
            <a:off x="1174333" y="224135"/>
            <a:ext cx="10278776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أعطي مثال على الاستجابة الحركية في النبات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809473-C9E0-487C-8FC4-8501FBDD66B0}"/>
              </a:ext>
            </a:extLst>
          </p:cNvPr>
          <p:cNvSpPr/>
          <p:nvPr/>
        </p:nvSpPr>
        <p:spPr>
          <a:xfrm>
            <a:off x="217714" y="1449757"/>
            <a:ext cx="5152571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أوراق النبات آكل الحشرات (فينوس)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E397288-923A-484C-8C0D-239B1DED93F3}"/>
              </a:ext>
            </a:extLst>
          </p:cNvPr>
          <p:cNvSpPr/>
          <p:nvPr/>
        </p:nvSpPr>
        <p:spPr>
          <a:xfrm>
            <a:off x="5617029" y="1433569"/>
            <a:ext cx="6176260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حركة نبات تباع الشمس وأتباعه لمكان وجود الشمس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372195-B830-4301-BE14-BCB7990B2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9" y="3247625"/>
            <a:ext cx="6176260" cy="3357281"/>
          </a:xfrm>
          <a:prstGeom prst="rect">
            <a:avLst/>
          </a:prstGeom>
        </p:spPr>
      </p:pic>
      <p:pic>
        <p:nvPicPr>
          <p:cNvPr id="5122" name="Picture 2" descr="ØµÙØ±Ø© Ø°Ø§Øª ØµÙØ©">
            <a:extLst>
              <a:ext uri="{FF2B5EF4-FFF2-40B4-BE49-F238E27FC236}">
                <a16:creationId xmlns:a16="http://schemas.microsoft.com/office/drawing/2014/main" id="{D23CEFE4-B637-4E61-A1AF-4896709D71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247624"/>
            <a:ext cx="5152571" cy="33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53C5443-F4FD-4924-9DCF-6E45F05F4555}"/>
              </a:ext>
            </a:extLst>
          </p:cNvPr>
          <p:cNvSpPr/>
          <p:nvPr/>
        </p:nvSpPr>
        <p:spPr>
          <a:xfrm>
            <a:off x="304800" y="146205"/>
            <a:ext cx="11647723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رتبي خطوات السبب والنتيجة التالية لتحصلي على تفسير الاستجابة الحركية للنباتات آكلات الحشرات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5370FA4-8C9D-433E-9A4B-483CCFC3D56B}"/>
              </a:ext>
            </a:extLst>
          </p:cNvPr>
          <p:cNvSpPr/>
          <p:nvPr/>
        </p:nvSpPr>
        <p:spPr>
          <a:xfrm>
            <a:off x="304800" y="2427351"/>
            <a:ext cx="5275951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عند وقوف حشرة ما على ورقة نبات أكل الحشرات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8565251-9A25-48AA-95D6-37F208CBB8BF}"/>
              </a:ext>
            </a:extLst>
          </p:cNvPr>
          <p:cNvSpPr/>
          <p:nvPr/>
        </p:nvSpPr>
        <p:spPr>
          <a:xfrm>
            <a:off x="6567706" y="2428299"/>
            <a:ext cx="5275951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حركة الماء في نصف من الورقة الصائدة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5B153ED-7839-4A07-90D5-903492ADF087}"/>
              </a:ext>
            </a:extLst>
          </p:cNvPr>
          <p:cNvSpPr/>
          <p:nvPr/>
        </p:nvSpPr>
        <p:spPr>
          <a:xfrm>
            <a:off x="304800" y="4456948"/>
            <a:ext cx="5275951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ينتج عنها تمدد غير متساوي للورقة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8E954E7-D0A2-4635-986B-2BFFF62E68F1}"/>
              </a:ext>
            </a:extLst>
          </p:cNvPr>
          <p:cNvSpPr/>
          <p:nvPr/>
        </p:nvSpPr>
        <p:spPr>
          <a:xfrm>
            <a:off x="6567706" y="4385439"/>
            <a:ext cx="5275951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يتغير الشكل المقوس للورقة فجأة ويطبق المصيدة 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ED379CF-C7AF-4161-855E-B3723E349802}"/>
              </a:ext>
            </a:extLst>
          </p:cNvPr>
          <p:cNvSpPr/>
          <p:nvPr/>
        </p:nvSpPr>
        <p:spPr>
          <a:xfrm>
            <a:off x="5239657" y="2050929"/>
            <a:ext cx="653143" cy="8229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/>
              <a:t>1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67A73286-6E81-4B4D-A064-9C85CA0DADF8}"/>
              </a:ext>
            </a:extLst>
          </p:cNvPr>
          <p:cNvSpPr/>
          <p:nvPr/>
        </p:nvSpPr>
        <p:spPr>
          <a:xfrm>
            <a:off x="11459029" y="2040819"/>
            <a:ext cx="653143" cy="8229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/>
              <a:t>2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DE0F84E8-B1D3-4A60-A6BD-EA2B07E0521B}"/>
              </a:ext>
            </a:extLst>
          </p:cNvPr>
          <p:cNvSpPr/>
          <p:nvPr/>
        </p:nvSpPr>
        <p:spPr>
          <a:xfrm>
            <a:off x="5268685" y="4097667"/>
            <a:ext cx="653143" cy="8229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/>
              <a:t>3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722B337B-C6A3-4BAD-881C-4974D057863C}"/>
              </a:ext>
            </a:extLst>
          </p:cNvPr>
          <p:cNvSpPr/>
          <p:nvPr/>
        </p:nvSpPr>
        <p:spPr>
          <a:xfrm>
            <a:off x="11455404" y="4027192"/>
            <a:ext cx="653143" cy="8229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01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B3F1EB3-F137-4CBD-AEE4-DC165F83FB97}"/>
              </a:ext>
            </a:extLst>
          </p:cNvPr>
          <p:cNvSpPr/>
          <p:nvPr/>
        </p:nvSpPr>
        <p:spPr>
          <a:xfrm>
            <a:off x="647114" y="200466"/>
            <a:ext cx="11170584" cy="1754326"/>
          </a:xfrm>
          <a:prstGeom prst="rect">
            <a:avLst/>
          </a:prstGeom>
          <a:solidFill>
            <a:srgbClr val="FFFF8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أقرئي في كتابكـِ المقرر عن استجابات النمو ثم أكملي المخطط السهمي التالي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3684CCF-80EB-4803-A953-B37A5DA631C4}"/>
              </a:ext>
            </a:extLst>
          </p:cNvPr>
          <p:cNvSpPr/>
          <p:nvPr/>
        </p:nvSpPr>
        <p:spPr>
          <a:xfrm>
            <a:off x="647114" y="2266072"/>
            <a:ext cx="11170584" cy="923330"/>
          </a:xfrm>
          <a:prstGeom prst="rect">
            <a:avLst/>
          </a:prstGeom>
          <a:solidFill>
            <a:srgbClr val="79FF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الانتحاء هو نمو النبات استجابة لمنبه خارجي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7B0F52D-C54C-437D-BD5C-723724EE0F5B}"/>
              </a:ext>
            </a:extLst>
          </p:cNvPr>
          <p:cNvSpPr/>
          <p:nvPr/>
        </p:nvSpPr>
        <p:spPr>
          <a:xfrm>
            <a:off x="7146388" y="3500682"/>
            <a:ext cx="4671310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إذا كان نمو النبات نحو المنبه سمي انتحاء موجب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BE11003-AFE0-44C6-8860-226B93A5B0C2}"/>
              </a:ext>
            </a:extLst>
          </p:cNvPr>
          <p:cNvSpPr/>
          <p:nvPr/>
        </p:nvSpPr>
        <p:spPr>
          <a:xfrm>
            <a:off x="771379" y="3500682"/>
            <a:ext cx="4671310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إذا كان نمو النبات بعيداً عن المنبه سمي انتحاء سالب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FAE3C5D-9CB7-4DF2-B2D7-11F366F23DD4}"/>
              </a:ext>
            </a:extLst>
          </p:cNvPr>
          <p:cNvSpPr/>
          <p:nvPr/>
        </p:nvSpPr>
        <p:spPr>
          <a:xfrm>
            <a:off x="9200268" y="2350480"/>
            <a:ext cx="2533021" cy="772550"/>
          </a:xfrm>
          <a:prstGeom prst="rect">
            <a:avLst/>
          </a:prstGeom>
          <a:solidFill>
            <a:srgbClr val="79F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rgbClr val="0070C0"/>
                </a:solidFill>
              </a:rPr>
              <a:t>.............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82AAA54-C3D3-4816-8125-1ED1292C0FAC}"/>
              </a:ext>
            </a:extLst>
          </p:cNvPr>
          <p:cNvSpPr/>
          <p:nvPr/>
        </p:nvSpPr>
        <p:spPr>
          <a:xfrm>
            <a:off x="7891976" y="5260150"/>
            <a:ext cx="3163720" cy="772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D577A52-4641-4B98-9092-AC35C4950A93}"/>
              </a:ext>
            </a:extLst>
          </p:cNvPr>
          <p:cNvSpPr/>
          <p:nvPr/>
        </p:nvSpPr>
        <p:spPr>
          <a:xfrm>
            <a:off x="1418493" y="5260150"/>
            <a:ext cx="3163720" cy="772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.............</a:t>
            </a:r>
          </a:p>
        </p:txBody>
      </p:sp>
    </p:spTree>
    <p:extLst>
      <p:ext uri="{BB962C8B-B14F-4D97-AF65-F5344CB8AC3E}">
        <p14:creationId xmlns:p14="http://schemas.microsoft.com/office/powerpoint/2010/main" val="1580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20E9E0F-CB75-4EFC-89C8-4E630959ACBB}"/>
              </a:ext>
            </a:extLst>
          </p:cNvPr>
          <p:cNvSpPr/>
          <p:nvPr/>
        </p:nvSpPr>
        <p:spPr>
          <a:xfrm>
            <a:off x="98472" y="153795"/>
            <a:ext cx="12009121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أقرئي في كتابكِ المقرر عن استجابات النمو ثم أكملي الفجوة التالية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4479B97D-D2AD-48A1-85B9-42892712A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63322"/>
              </p:ext>
            </p:extLst>
          </p:nvPr>
        </p:nvGraphicFramePr>
        <p:xfrm>
          <a:off x="196530" y="1141697"/>
          <a:ext cx="11736000" cy="5394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2177907445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2271929521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356922467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1002211507"/>
                    </a:ext>
                  </a:extLst>
                </a:gridCol>
                <a:gridCol w="3744000">
                  <a:extLst>
                    <a:ext uri="{9D8B030D-6E8A-4147-A177-3AD203B41FA5}">
                      <a16:colId xmlns:a16="http://schemas.microsoft.com/office/drawing/2014/main" val="144813847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الانتحاء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المنبه للاستجابة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 نوع الانتحاء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811650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موجب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سالب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82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الانتحاء الضوئي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انتحاء النبات نحو الضوء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الساق والأوراق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الجذور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942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الانتحاء الأرضي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انتحاء النبات نحو الجاذبية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الجذور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الساق والأوراق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625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الانتحاء اللمسي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استجابة النبات نحو المؤثرات الميكانيكية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207075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9ED61DD0-A427-4AB7-952B-BEDAD5E2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6" y="2505953"/>
            <a:ext cx="3477430" cy="215045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BA44E89-F86A-45ED-A293-F6540088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6" y="4846732"/>
            <a:ext cx="3477429" cy="162149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DEB3AA5-F93F-40F5-91C8-E361820E7169}"/>
              </a:ext>
            </a:extLst>
          </p:cNvPr>
          <p:cNvSpPr/>
          <p:nvPr/>
        </p:nvSpPr>
        <p:spPr>
          <a:xfrm>
            <a:off x="7920111" y="2505953"/>
            <a:ext cx="1927274" cy="99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FC722D7-C2F4-49DC-A10F-C6F14912CEC2}"/>
              </a:ext>
            </a:extLst>
          </p:cNvPr>
          <p:cNvSpPr/>
          <p:nvPr/>
        </p:nvSpPr>
        <p:spPr>
          <a:xfrm>
            <a:off x="5950634" y="2505953"/>
            <a:ext cx="1559170" cy="99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F19AEB8-13DD-4F4B-B38E-688DE6F758AB}"/>
              </a:ext>
            </a:extLst>
          </p:cNvPr>
          <p:cNvSpPr/>
          <p:nvPr/>
        </p:nvSpPr>
        <p:spPr>
          <a:xfrm>
            <a:off x="4112819" y="2505953"/>
            <a:ext cx="1559170" cy="99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5586179-6C6D-44D2-BA34-95E5D02810AD}"/>
              </a:ext>
            </a:extLst>
          </p:cNvPr>
          <p:cNvSpPr/>
          <p:nvPr/>
        </p:nvSpPr>
        <p:spPr>
          <a:xfrm>
            <a:off x="7863839" y="3659502"/>
            <a:ext cx="2063262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0AD7299-DE2E-454C-8F55-CCBC4E904A14}"/>
              </a:ext>
            </a:extLst>
          </p:cNvPr>
          <p:cNvSpPr/>
          <p:nvPr/>
        </p:nvSpPr>
        <p:spPr>
          <a:xfrm>
            <a:off x="5950634" y="3673570"/>
            <a:ext cx="155917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A50F2F3-4042-415E-8A9D-4EAE74F9283A}"/>
              </a:ext>
            </a:extLst>
          </p:cNvPr>
          <p:cNvSpPr/>
          <p:nvPr/>
        </p:nvSpPr>
        <p:spPr>
          <a:xfrm>
            <a:off x="4112819" y="3693180"/>
            <a:ext cx="155917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8C86E98-8FDC-40B7-B75F-D114E12FAD9E}"/>
              </a:ext>
            </a:extLst>
          </p:cNvPr>
          <p:cNvSpPr/>
          <p:nvPr/>
        </p:nvSpPr>
        <p:spPr>
          <a:xfrm>
            <a:off x="7863839" y="4846732"/>
            <a:ext cx="2063262" cy="1621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003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BAD5941-2AAB-48EB-951C-08B63A34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1208099"/>
            <a:ext cx="6106770" cy="55911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7DBED12-496B-4DDC-81F0-73AF441F9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85"/>
          <a:stretch/>
        </p:blipFill>
        <p:spPr>
          <a:xfrm>
            <a:off x="150399" y="1208098"/>
            <a:ext cx="5575152" cy="55911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21AA240-4997-4A46-8A7C-6DCF293393B8}"/>
              </a:ext>
            </a:extLst>
          </p:cNvPr>
          <p:cNvSpPr/>
          <p:nvPr/>
        </p:nvSpPr>
        <p:spPr>
          <a:xfrm>
            <a:off x="2167079" y="115952"/>
            <a:ext cx="7717176" cy="923330"/>
          </a:xfrm>
          <a:prstGeom prst="rect">
            <a:avLst/>
          </a:prstGeom>
          <a:solidFill>
            <a:srgbClr val="D09E6F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دور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الأكسين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الانتحاء الضوئي </a:t>
            </a:r>
          </a:p>
        </p:txBody>
      </p:sp>
    </p:spTree>
    <p:extLst>
      <p:ext uri="{BB962C8B-B14F-4D97-AF65-F5344CB8AC3E}">
        <p14:creationId xmlns:p14="http://schemas.microsoft.com/office/powerpoint/2010/main" val="197029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ÙØªÙØ¬Ø© Ø¨Ø­Ø« Ø§ÙØµÙØ± Ø¹Ù âªPlant movement gifâ¬â">
            <a:extLst>
              <a:ext uri="{FF2B5EF4-FFF2-40B4-BE49-F238E27FC236}">
                <a16:creationId xmlns:a16="http://schemas.microsoft.com/office/drawing/2014/main" id="{0463E879-2578-4549-A561-CBC224E08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30" y="2031998"/>
            <a:ext cx="3901000" cy="47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ÙØªÙØ¬Ø© Ø¨Ø­Ø« Ø§ÙØµÙØ± Ø¹Ù âªphototropism gifâ¬â">
            <a:extLst>
              <a:ext uri="{FF2B5EF4-FFF2-40B4-BE49-F238E27FC236}">
                <a16:creationId xmlns:a16="http://schemas.microsoft.com/office/drawing/2014/main" id="{2D1BB1FE-22B4-4525-BE8B-24565F8D4A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2031997"/>
            <a:ext cx="3629465" cy="47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B720BC7-B007-4E82-9E07-B38D97E11AC1}"/>
              </a:ext>
            </a:extLst>
          </p:cNvPr>
          <p:cNvSpPr/>
          <p:nvPr/>
        </p:nvSpPr>
        <p:spPr>
          <a:xfrm>
            <a:off x="215902" y="116112"/>
            <a:ext cx="11734943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صفي ما يحدث في كل من الصور التالية ثم اقترحي مصطلحا مناسب يصف الصور الثلاث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4" name="Picture 6" descr="ØµÙØ±Ø© Ø°Ø§Øª ØµÙØ©">
            <a:extLst>
              <a:ext uri="{FF2B5EF4-FFF2-40B4-BE49-F238E27FC236}">
                <a16:creationId xmlns:a16="http://schemas.microsoft.com/office/drawing/2014/main" id="{39C0BEAE-043A-418F-BCEF-D5E6E6199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6" y="2031996"/>
            <a:ext cx="3932259" cy="47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6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0D5CB1A-992F-42DC-B516-96A0166A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56271"/>
            <a:ext cx="11953289" cy="669622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876CDA-0514-48C4-A02A-9C5876E86C1A}"/>
              </a:ext>
            </a:extLst>
          </p:cNvPr>
          <p:cNvSpPr/>
          <p:nvPr/>
        </p:nvSpPr>
        <p:spPr>
          <a:xfrm rot="190803">
            <a:off x="3052080" y="1322197"/>
            <a:ext cx="7128876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3800" b="1" cap="none" spc="0" dirty="0">
                <a:ln w="0">
                  <a:solidFill>
                    <a:srgbClr val="9C8456"/>
                  </a:solidFill>
                </a:ln>
                <a:solidFill>
                  <a:srgbClr val="C1D9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هرمونات النباتات </a:t>
            </a:r>
          </a:p>
          <a:p>
            <a:pPr algn="ctr"/>
            <a:r>
              <a:rPr lang="ar-SA" sz="13800" b="1" cap="none" spc="0" dirty="0">
                <a:ln w="0">
                  <a:solidFill>
                    <a:srgbClr val="9C8456"/>
                  </a:solidFill>
                </a:ln>
                <a:solidFill>
                  <a:srgbClr val="C1D9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واستجاباته</a:t>
            </a:r>
            <a:r>
              <a:rPr lang="ar-SA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464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AB4FF4-202C-4982-9799-83FD2569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26609"/>
            <a:ext cx="11690253" cy="654147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1A654CC-EB19-4593-A552-7D93D83E938C}"/>
              </a:ext>
            </a:extLst>
          </p:cNvPr>
          <p:cNvSpPr/>
          <p:nvPr/>
        </p:nvSpPr>
        <p:spPr>
          <a:xfrm rot="20914878">
            <a:off x="4595433" y="882212"/>
            <a:ext cx="30011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>
                  <a:solidFill>
                    <a:srgbClr val="9C8456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الفكرة العامة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8E03470-E35B-47DD-9C2F-1E8DC102759A}"/>
              </a:ext>
            </a:extLst>
          </p:cNvPr>
          <p:cNvSpPr/>
          <p:nvPr/>
        </p:nvSpPr>
        <p:spPr>
          <a:xfrm rot="21021458">
            <a:off x="3285011" y="2046038"/>
            <a:ext cx="73410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>
                  <a:solidFill>
                    <a:srgbClr val="9C8456"/>
                  </a:solidFill>
                </a:ln>
                <a:solidFill>
                  <a:srgbClr val="E4537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تعود طبيعة التنوع في النباتات إلى اختلاف تراكيبها التي خلقها الله سبحانه وتعالى </a:t>
            </a:r>
            <a:endParaRPr lang="ar-SA" sz="8000" b="1" cap="none" spc="0" dirty="0">
              <a:ln w="0">
                <a:solidFill>
                  <a:srgbClr val="9C8456"/>
                </a:solidFill>
              </a:ln>
              <a:solidFill>
                <a:srgbClr val="E4537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557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AB4FF4-202C-4982-9799-83FD2569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26609"/>
            <a:ext cx="11690253" cy="654147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1A654CC-EB19-4593-A552-7D93D83E938C}"/>
              </a:ext>
            </a:extLst>
          </p:cNvPr>
          <p:cNvSpPr/>
          <p:nvPr/>
        </p:nvSpPr>
        <p:spPr>
          <a:xfrm rot="20960197">
            <a:off x="4412691" y="882212"/>
            <a:ext cx="3366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>
                  <a:solidFill>
                    <a:srgbClr val="9C8456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الفكرة الرئيسة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8E03470-E35B-47DD-9C2F-1E8DC102759A}"/>
              </a:ext>
            </a:extLst>
          </p:cNvPr>
          <p:cNvSpPr/>
          <p:nvPr/>
        </p:nvSpPr>
        <p:spPr>
          <a:xfrm rot="21021458">
            <a:off x="3285011" y="2197350"/>
            <a:ext cx="734101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>
                  <a:solidFill>
                    <a:srgbClr val="9C8456"/>
                  </a:solidFill>
                </a:ln>
                <a:solidFill>
                  <a:srgbClr val="E4537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يمكن أن تؤثر الهرمونات في استجابات النبات لبيئته  </a:t>
            </a:r>
            <a:endParaRPr lang="ar-SA" sz="8000" b="1" cap="none" spc="0" dirty="0">
              <a:ln w="0">
                <a:solidFill>
                  <a:srgbClr val="9C8456"/>
                </a:solidFill>
              </a:ln>
              <a:solidFill>
                <a:srgbClr val="E4537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176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6ED258F-803E-4AE7-9AD8-F6631B449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8" r="3729"/>
          <a:stretch/>
        </p:blipFill>
        <p:spPr>
          <a:xfrm>
            <a:off x="0" y="0"/>
            <a:ext cx="12027877" cy="6857999"/>
          </a:xfrm>
          <a:prstGeom prst="rect">
            <a:avLst/>
          </a:prstGeom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EDFF2098-2007-4C11-8E7D-FFBB552FF4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74204" y="1493389"/>
          <a:ext cx="8127999" cy="4206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357554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6193925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16614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ماذا أعرف 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ln>
                            <a:noFill/>
                          </a:ln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ماذا أود أن أتعلم  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ماذا تعلمت 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9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133296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902789FE-B2CE-44AF-8A7C-204BC2F70612}"/>
              </a:ext>
            </a:extLst>
          </p:cNvPr>
          <p:cNvSpPr/>
          <p:nvPr/>
        </p:nvSpPr>
        <p:spPr>
          <a:xfrm>
            <a:off x="4757023" y="480833"/>
            <a:ext cx="25138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جدول التعلم </a:t>
            </a:r>
          </a:p>
        </p:txBody>
      </p:sp>
    </p:spTree>
    <p:extLst>
      <p:ext uri="{BB962C8B-B14F-4D97-AF65-F5344CB8AC3E}">
        <p14:creationId xmlns:p14="http://schemas.microsoft.com/office/powerpoint/2010/main" val="354632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68095C-25E5-4CC7-A692-363A5D43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A0B2516-469D-4CAD-A836-A3A1D192BC97}"/>
              </a:ext>
            </a:extLst>
          </p:cNvPr>
          <p:cNvSpPr/>
          <p:nvPr/>
        </p:nvSpPr>
        <p:spPr>
          <a:xfrm>
            <a:off x="6942754" y="976536"/>
            <a:ext cx="1903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0"/>
                <a:solidFill>
                  <a:srgbClr val="D336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الأهداف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26B10FC-4942-42A6-9BF2-D38CFE509FA4}"/>
              </a:ext>
            </a:extLst>
          </p:cNvPr>
          <p:cNvSpPr/>
          <p:nvPr/>
        </p:nvSpPr>
        <p:spPr>
          <a:xfrm>
            <a:off x="3664452" y="1807533"/>
            <a:ext cx="73581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D336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</a:t>
            </a:r>
            <a:r>
              <a:rPr lang="ar-SA" sz="6600" b="0" cap="none" spc="0" dirty="0">
                <a:ln w="0"/>
                <a:solidFill>
                  <a:srgbClr val="D336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تحدد</a:t>
            </a:r>
            <a:r>
              <a:rPr lang="ar-SA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6600" b="0" cap="none" spc="0" dirty="0">
                <a:ln w="0"/>
                <a:solidFill>
                  <a:srgbClr val="9177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الأنواع الرئيسة لهرمونات النبات </a:t>
            </a:r>
            <a:endParaRPr lang="ar-SA" sz="5400" b="0" cap="none" spc="0" dirty="0">
              <a:ln w="0"/>
              <a:solidFill>
                <a:srgbClr val="9177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834EDCD-68DD-4482-B2D9-8794E2145E41}"/>
              </a:ext>
            </a:extLst>
          </p:cNvPr>
          <p:cNvSpPr/>
          <p:nvPr/>
        </p:nvSpPr>
        <p:spPr>
          <a:xfrm>
            <a:off x="2635325" y="2915529"/>
            <a:ext cx="83872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D336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</a:t>
            </a:r>
            <a:r>
              <a:rPr lang="ar-SA" sz="6600" b="0" cap="none" spc="0" dirty="0">
                <a:ln w="0"/>
                <a:solidFill>
                  <a:srgbClr val="D336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تشرح</a:t>
            </a:r>
            <a:r>
              <a:rPr lang="ar-SA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6600" b="0" cap="none" spc="0" dirty="0">
                <a:ln w="0"/>
                <a:solidFill>
                  <a:srgbClr val="9177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كيف تؤثر الهرمونات في نمو  النباتات </a:t>
            </a:r>
            <a:endParaRPr lang="ar-SA" sz="5400" b="0" cap="none" spc="0" dirty="0">
              <a:ln w="0"/>
              <a:solidFill>
                <a:srgbClr val="9177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0DB87E-08C3-40F6-B565-3ED9263CF089}"/>
              </a:ext>
            </a:extLst>
          </p:cNvPr>
          <p:cNvSpPr/>
          <p:nvPr/>
        </p:nvSpPr>
        <p:spPr>
          <a:xfrm>
            <a:off x="3149888" y="4169064"/>
            <a:ext cx="73581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D336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</a:t>
            </a:r>
            <a:r>
              <a:rPr lang="ar-SA" sz="6600" b="0" cap="none" spc="0" dirty="0">
                <a:ln w="0"/>
                <a:solidFill>
                  <a:srgbClr val="D336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تحدد</a:t>
            </a:r>
            <a:r>
              <a:rPr lang="ar-SA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6600" b="0" cap="none" spc="0" dirty="0">
                <a:ln w="0"/>
                <a:solidFill>
                  <a:srgbClr val="9177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الأنواع الرئيسة لهرمونات النبات </a:t>
            </a:r>
            <a:endParaRPr lang="ar-SA" sz="5400" b="0" cap="none" spc="0" dirty="0">
              <a:ln w="0"/>
              <a:solidFill>
                <a:srgbClr val="9177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996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A1B5AD-6932-49F1-A546-078CBAFF8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00" b="79981"/>
          <a:stretch/>
        </p:blipFill>
        <p:spPr>
          <a:xfrm>
            <a:off x="-1" y="1"/>
            <a:ext cx="12192001" cy="673842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96CD403-8BA3-4D23-A4C9-2091C5AC773E}"/>
              </a:ext>
            </a:extLst>
          </p:cNvPr>
          <p:cNvSpPr/>
          <p:nvPr/>
        </p:nvSpPr>
        <p:spPr>
          <a:xfrm>
            <a:off x="1730326" y="2334290"/>
            <a:ext cx="75121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 err="1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الأكسين</a:t>
            </a:r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ـ </a:t>
            </a:r>
            <a:r>
              <a:rPr lang="ar-SA" sz="7200" b="1" cap="none" spc="0" dirty="0" err="1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الجبريلين</a:t>
            </a:r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ـ الإيثلين ـ </a:t>
            </a:r>
            <a:r>
              <a:rPr lang="ar-SA" sz="7200" b="1" cap="none" spc="0" dirty="0" err="1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السايتو</a:t>
            </a:r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7200" b="1" cap="none" spc="0" dirty="0" err="1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كاينين</a:t>
            </a:r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6554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ـ استجابة الحركة ـ الانتحاء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F083A51-E8A3-406B-A1B2-89444B8EB4A0}"/>
              </a:ext>
            </a:extLst>
          </p:cNvPr>
          <p:cNvSpPr/>
          <p:nvPr/>
        </p:nvSpPr>
        <p:spPr>
          <a:xfrm>
            <a:off x="1896794" y="1403478"/>
            <a:ext cx="75121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6783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المفردات الجديدة </a:t>
            </a:r>
          </a:p>
        </p:txBody>
      </p:sp>
    </p:spTree>
    <p:extLst>
      <p:ext uri="{BB962C8B-B14F-4D97-AF65-F5344CB8AC3E}">
        <p14:creationId xmlns:p14="http://schemas.microsoft.com/office/powerpoint/2010/main" val="797160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AFFEF41-F0E8-460E-BB76-74A09D572628}"/>
              </a:ext>
            </a:extLst>
          </p:cNvPr>
          <p:cNvSpPr/>
          <p:nvPr/>
        </p:nvSpPr>
        <p:spPr>
          <a:xfrm>
            <a:off x="1864109" y="267678"/>
            <a:ext cx="8260595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هناك نوعان من الاستجابة في النبات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5878645-1842-4E7F-9F60-3FB9D1832309}"/>
              </a:ext>
            </a:extLst>
          </p:cNvPr>
          <p:cNvSpPr/>
          <p:nvPr/>
        </p:nvSpPr>
        <p:spPr>
          <a:xfrm>
            <a:off x="7347275" y="1784424"/>
            <a:ext cx="372409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استجابة الحركة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F8C62B6-8269-4E4F-874C-E58DE2759DDE}"/>
              </a:ext>
            </a:extLst>
          </p:cNvPr>
          <p:cNvSpPr/>
          <p:nvPr/>
        </p:nvSpPr>
        <p:spPr>
          <a:xfrm>
            <a:off x="861312" y="1784424"/>
            <a:ext cx="361990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استجابات النمو </a:t>
            </a:r>
          </a:p>
        </p:txBody>
      </p:sp>
      <p:sp>
        <p:nvSpPr>
          <p:cNvPr id="5" name="قوس كبير أيسر 4">
            <a:extLst>
              <a:ext uri="{FF2B5EF4-FFF2-40B4-BE49-F238E27FC236}">
                <a16:creationId xmlns:a16="http://schemas.microsoft.com/office/drawing/2014/main" id="{481888C5-FB12-43E9-BBB3-A565B0ADCDD2}"/>
              </a:ext>
            </a:extLst>
          </p:cNvPr>
          <p:cNvSpPr/>
          <p:nvPr/>
        </p:nvSpPr>
        <p:spPr>
          <a:xfrm rot="5400000">
            <a:off x="5715320" y="-1673294"/>
            <a:ext cx="391886" cy="6480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ÙØªÙØ¬Ø© Ø¨Ø­Ø« Ø§ÙØµÙØ± Ø¹Ù âªPlant movement gifâ¬â">
            <a:extLst>
              <a:ext uri="{FF2B5EF4-FFF2-40B4-BE49-F238E27FC236}">
                <a16:creationId xmlns:a16="http://schemas.microsoft.com/office/drawing/2014/main" id="{00D13632-95ED-44CB-B69F-D688FEB91F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2" y="2845253"/>
            <a:ext cx="5609318" cy="371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ØµÙØ±Ø© Ø°Ø§Øª ØµÙØ©">
            <a:extLst>
              <a:ext uri="{FF2B5EF4-FFF2-40B4-BE49-F238E27FC236}">
                <a16:creationId xmlns:a16="http://schemas.microsoft.com/office/drawing/2014/main" id="{BB02D25D-5C73-43D3-8CED-BE72B887F5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7" y="2845253"/>
            <a:ext cx="5304064" cy="371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288</Words>
  <Application>Microsoft Office PowerPoint</Application>
  <PresentationFormat>شاشة عريضة</PresentationFormat>
  <Paragraphs>75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2" baseType="lpstr">
      <vt:lpstr>Yu Gothic UI Semilight</vt:lpstr>
      <vt:lpstr>Arabic Typesetting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ريحانة العامر</cp:lastModifiedBy>
  <cp:revision>20</cp:revision>
  <dcterms:created xsi:type="dcterms:W3CDTF">2018-03-12T23:06:01Z</dcterms:created>
  <dcterms:modified xsi:type="dcterms:W3CDTF">2018-03-28T16:15:14Z</dcterms:modified>
</cp:coreProperties>
</file>