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62"/>
  </p:notesMasterIdLst>
  <p:sldIdLst>
    <p:sldId id="286" r:id="rId2"/>
    <p:sldId id="303" r:id="rId3"/>
    <p:sldId id="304" r:id="rId4"/>
    <p:sldId id="305" r:id="rId5"/>
    <p:sldId id="289" r:id="rId6"/>
    <p:sldId id="290" r:id="rId7"/>
    <p:sldId id="257" r:id="rId8"/>
    <p:sldId id="306" r:id="rId9"/>
    <p:sldId id="287" r:id="rId10"/>
    <p:sldId id="292" r:id="rId11"/>
    <p:sldId id="258" r:id="rId12"/>
    <p:sldId id="288" r:id="rId13"/>
    <p:sldId id="341" r:id="rId14"/>
    <p:sldId id="260" r:id="rId15"/>
    <p:sldId id="293" r:id="rId16"/>
    <p:sldId id="295" r:id="rId17"/>
    <p:sldId id="296" r:id="rId18"/>
    <p:sldId id="297" r:id="rId19"/>
    <p:sldId id="269" r:id="rId20"/>
    <p:sldId id="298" r:id="rId21"/>
    <p:sldId id="265" r:id="rId22"/>
    <p:sldId id="299" r:id="rId23"/>
    <p:sldId id="300" r:id="rId24"/>
    <p:sldId id="307" r:id="rId25"/>
    <p:sldId id="301" r:id="rId26"/>
    <p:sldId id="267" r:id="rId27"/>
    <p:sldId id="302" r:id="rId28"/>
    <p:sldId id="325" r:id="rId29"/>
    <p:sldId id="268" r:id="rId30"/>
    <p:sldId id="308" r:id="rId31"/>
    <p:sldId id="310" r:id="rId32"/>
    <p:sldId id="311" r:id="rId33"/>
    <p:sldId id="314" r:id="rId34"/>
    <p:sldId id="315" r:id="rId35"/>
    <p:sldId id="317" r:id="rId36"/>
    <p:sldId id="319" r:id="rId37"/>
    <p:sldId id="318" r:id="rId38"/>
    <p:sldId id="320" r:id="rId39"/>
    <p:sldId id="321" r:id="rId40"/>
    <p:sldId id="322" r:id="rId41"/>
    <p:sldId id="323" r:id="rId42"/>
    <p:sldId id="324" r:id="rId43"/>
    <p:sldId id="326" r:id="rId44"/>
    <p:sldId id="327" r:id="rId45"/>
    <p:sldId id="329" r:id="rId46"/>
    <p:sldId id="328" r:id="rId47"/>
    <p:sldId id="278" r:id="rId48"/>
    <p:sldId id="279" r:id="rId49"/>
    <p:sldId id="330" r:id="rId50"/>
    <p:sldId id="332" r:id="rId51"/>
    <p:sldId id="333" r:id="rId52"/>
    <p:sldId id="334" r:id="rId53"/>
    <p:sldId id="284" r:id="rId54"/>
    <p:sldId id="335" r:id="rId55"/>
    <p:sldId id="281" r:id="rId56"/>
    <p:sldId id="336" r:id="rId57"/>
    <p:sldId id="337" r:id="rId58"/>
    <p:sldId id="338" r:id="rId59"/>
    <p:sldId id="339" r:id="rId60"/>
    <p:sldId id="340" r:id="rId61"/>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DF4"/>
    <a:srgbClr val="D0D8E8"/>
    <a:srgbClr val="FFFFFF"/>
    <a:srgbClr val="E6E0EC"/>
    <a:srgbClr val="FAA2DA"/>
    <a:srgbClr val="DB1764"/>
    <a:srgbClr val="4EBCD7"/>
    <a:srgbClr val="CBF099"/>
    <a:srgbClr val="FFF18A"/>
    <a:srgbClr val="C7F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32" autoAdjust="0"/>
    <p:restoredTop sz="94660"/>
  </p:normalViewPr>
  <p:slideViewPr>
    <p:cSldViewPr>
      <p:cViewPr varScale="1">
        <p:scale>
          <a:sx n="63" d="100"/>
          <a:sy n="63" d="100"/>
        </p:scale>
        <p:origin x="1388" y="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41D86BA-8897-486A-8949-B86A6F79216F}" type="datetimeFigureOut">
              <a:rPr lang="ar-SA" smtClean="0"/>
              <a:pPr/>
              <a:t>16/03/40</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28A7F36-210D-4917-9AD0-CEB29C53AC6D}" type="slidenum">
              <a:rPr lang="ar-SA" smtClean="0"/>
              <a:pPr/>
              <a:t>‹#›</a:t>
            </a:fld>
            <a:endParaRPr lang="ar-SA"/>
          </a:p>
        </p:txBody>
      </p:sp>
    </p:spTree>
    <p:extLst>
      <p:ext uri="{BB962C8B-B14F-4D97-AF65-F5344CB8AC3E}">
        <p14:creationId xmlns:p14="http://schemas.microsoft.com/office/powerpoint/2010/main" val="9380702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028A7F36-210D-4917-9AD0-CEB29C53AC6D}" type="slidenum">
              <a:rPr lang="ar-SA" smtClean="0"/>
              <a:pPr/>
              <a:t>15</a:t>
            </a:fld>
            <a:endParaRPr lang="ar-SA"/>
          </a:p>
        </p:txBody>
      </p:sp>
    </p:spTree>
    <p:extLst>
      <p:ext uri="{BB962C8B-B14F-4D97-AF65-F5344CB8AC3E}">
        <p14:creationId xmlns:p14="http://schemas.microsoft.com/office/powerpoint/2010/main" val="1505941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028A7F36-210D-4917-9AD0-CEB29C53AC6D}" type="slidenum">
              <a:rPr lang="ar-SA" smtClean="0"/>
              <a:pPr/>
              <a:t>16</a:t>
            </a:fld>
            <a:endParaRPr lang="ar-SA"/>
          </a:p>
        </p:txBody>
      </p:sp>
    </p:spTree>
    <p:extLst>
      <p:ext uri="{BB962C8B-B14F-4D97-AF65-F5344CB8AC3E}">
        <p14:creationId xmlns:p14="http://schemas.microsoft.com/office/powerpoint/2010/main" val="47593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028A7F36-210D-4917-9AD0-CEB29C53AC6D}" type="slidenum">
              <a:rPr lang="ar-SA" smtClean="0"/>
              <a:pPr/>
              <a:t>17</a:t>
            </a:fld>
            <a:endParaRPr lang="ar-SA"/>
          </a:p>
        </p:txBody>
      </p:sp>
    </p:spTree>
    <p:extLst>
      <p:ext uri="{BB962C8B-B14F-4D97-AF65-F5344CB8AC3E}">
        <p14:creationId xmlns:p14="http://schemas.microsoft.com/office/powerpoint/2010/main" val="1038668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028A7F36-210D-4917-9AD0-CEB29C53AC6D}" type="slidenum">
              <a:rPr lang="ar-SA" smtClean="0"/>
              <a:pPr/>
              <a:t>18</a:t>
            </a:fld>
            <a:endParaRPr lang="ar-SA"/>
          </a:p>
        </p:txBody>
      </p:sp>
    </p:spTree>
    <p:extLst>
      <p:ext uri="{BB962C8B-B14F-4D97-AF65-F5344CB8AC3E}">
        <p14:creationId xmlns:p14="http://schemas.microsoft.com/office/powerpoint/2010/main" val="2030164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028A7F36-210D-4917-9AD0-CEB29C53AC6D}" type="slidenum">
              <a:rPr lang="ar-SA" smtClean="0"/>
              <a:pPr/>
              <a:t>19</a:t>
            </a:fld>
            <a:endParaRPr lang="ar-SA"/>
          </a:p>
        </p:txBody>
      </p:sp>
    </p:spTree>
    <p:extLst>
      <p:ext uri="{BB962C8B-B14F-4D97-AF65-F5344CB8AC3E}">
        <p14:creationId xmlns:p14="http://schemas.microsoft.com/office/powerpoint/2010/main" val="359499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9BC9E770-92A2-4345-979A-68DBC80A255F}" type="datetimeFigureOut">
              <a:rPr lang="ar-SA" smtClean="0"/>
              <a:pPr/>
              <a:t>16/03/40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9BC9E770-92A2-4345-979A-68DBC80A255F}" type="datetimeFigureOut">
              <a:rPr lang="ar-SA" smtClean="0"/>
              <a:pPr/>
              <a:t>16/03/40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9BC9E770-92A2-4345-979A-68DBC80A255F}" type="datetimeFigureOut">
              <a:rPr lang="ar-SA" smtClean="0"/>
              <a:pPr/>
              <a:t>16/03/40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9BC9E770-92A2-4345-979A-68DBC80A255F}" type="datetimeFigureOut">
              <a:rPr lang="ar-SA" smtClean="0"/>
              <a:pPr/>
              <a:t>16/03/40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9BC9E770-92A2-4345-979A-68DBC80A255F}" type="datetimeFigureOut">
              <a:rPr lang="ar-SA" smtClean="0"/>
              <a:pPr/>
              <a:t>16/03/40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9BC9E770-92A2-4345-979A-68DBC80A255F}" type="datetimeFigureOut">
              <a:rPr lang="ar-SA" smtClean="0"/>
              <a:pPr/>
              <a:t>16/03/40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9BC9E770-92A2-4345-979A-68DBC80A255F}" type="datetimeFigureOut">
              <a:rPr lang="ar-SA" smtClean="0"/>
              <a:pPr/>
              <a:t>16/03/40</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9BC9E770-92A2-4345-979A-68DBC80A255F}" type="datetimeFigureOut">
              <a:rPr lang="ar-SA" smtClean="0"/>
              <a:pPr/>
              <a:t>16/03/40</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9BC9E770-92A2-4345-979A-68DBC80A255F}" type="datetimeFigureOut">
              <a:rPr lang="ar-SA" smtClean="0"/>
              <a:pPr/>
              <a:t>16/03/40</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9BC9E770-92A2-4345-979A-68DBC80A255F}" type="datetimeFigureOut">
              <a:rPr lang="ar-SA" smtClean="0"/>
              <a:pPr/>
              <a:t>16/03/40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9BC9E770-92A2-4345-979A-68DBC80A255F}" type="datetimeFigureOut">
              <a:rPr lang="ar-SA" smtClean="0"/>
              <a:pPr/>
              <a:t>16/03/40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D94F7D9C-FAFE-4DC0-9763-06AF81C8E220}"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BC9E770-92A2-4345-979A-68DBC80A255F}" type="datetimeFigureOut">
              <a:rPr lang="ar-SA" smtClean="0"/>
              <a:pPr/>
              <a:t>16/03/40</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94F7D9C-FAFE-4DC0-9763-06AF81C8E220}"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4.gif"/><Relationship Id="rId7" Type="http://schemas.openxmlformats.org/officeDocument/2006/relationships/image" Target="../media/image38.gif"/><Relationship Id="rId2" Type="http://schemas.openxmlformats.org/officeDocument/2006/relationships/image" Target="../media/image33.gif"/><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6.jp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50.jpeg"/><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gif"/></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gif"/><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5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ÙØªÙØ¬Ø© Ø¨Ø­Ø« Ø§ÙØµÙØ± Ø¹Ù â«Ø§ÙØ¨Ø³ÙÙØ© gifâ¬â">
            <a:extLst>
              <a:ext uri="{FF2B5EF4-FFF2-40B4-BE49-F238E27FC236}">
                <a16:creationId xmlns:a16="http://schemas.microsoft.com/office/drawing/2014/main" id="{650AAAF0-1935-409B-972E-46933955A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6B8EF59-6449-4041-ACFB-36FE57108AD5}"/>
              </a:ext>
            </a:extLst>
          </p:cNvPr>
          <p:cNvPicPr>
            <a:picLocks noChangeAspect="1"/>
          </p:cNvPicPr>
          <p:nvPr/>
        </p:nvPicPr>
        <p:blipFill>
          <a:blip r:embed="rId2"/>
          <a:stretch>
            <a:fillRect/>
          </a:stretch>
        </p:blipFill>
        <p:spPr>
          <a:xfrm>
            <a:off x="-108520" y="0"/>
            <a:ext cx="9252519" cy="6858000"/>
          </a:xfrm>
          <a:prstGeom prst="rect">
            <a:avLst/>
          </a:prstGeom>
        </p:spPr>
      </p:pic>
      <p:sp>
        <p:nvSpPr>
          <p:cNvPr id="2" name="مستطيل 1">
            <a:extLst>
              <a:ext uri="{FF2B5EF4-FFF2-40B4-BE49-F238E27FC236}">
                <a16:creationId xmlns:a16="http://schemas.microsoft.com/office/drawing/2014/main" id="{FF4B4964-BF2B-4421-8685-CB9F0FD21EA0}"/>
              </a:ext>
            </a:extLst>
          </p:cNvPr>
          <p:cNvSpPr/>
          <p:nvPr/>
        </p:nvSpPr>
        <p:spPr>
          <a:xfrm>
            <a:off x="5451748" y="254902"/>
            <a:ext cx="2520242"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cs typeface="Mudir MT" pitchFamily="2" charset="-78"/>
              </a:rPr>
              <a:t>الأهداف</a:t>
            </a: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216DA59C-DA6A-4E09-9B4D-2F63E3DDF7CA}"/>
              </a:ext>
            </a:extLst>
          </p:cNvPr>
          <p:cNvSpPr/>
          <p:nvPr/>
        </p:nvSpPr>
        <p:spPr>
          <a:xfrm>
            <a:off x="446790" y="1344227"/>
            <a:ext cx="8780670" cy="1446550"/>
          </a:xfrm>
          <a:prstGeom prst="rect">
            <a:avLst/>
          </a:prstGeom>
          <a:noFill/>
        </p:spPr>
        <p:txBody>
          <a:bodyPr wrap="square" lIns="91440" tIns="45720" rIns="91440" bIns="45720">
            <a:spAutoFit/>
          </a:bodyPr>
          <a:lstStyle/>
          <a:p>
            <a:pPr algn="ctr"/>
            <a:r>
              <a:rPr lang="ar-SA" sz="4400" b="0" cap="none" spc="0" dirty="0">
                <a:ln w="0"/>
                <a:solidFill>
                  <a:srgbClr val="FFC000"/>
                </a:solidFill>
                <a:effectLst>
                  <a:outerShdw blurRad="38100" dist="19050" dir="2700000" algn="tl" rotWithShape="0">
                    <a:schemeClr val="dk1">
                      <a:alpha val="40000"/>
                    </a:schemeClr>
                  </a:outerShdw>
                </a:effectLst>
                <a:cs typeface="Mudir MT" pitchFamily="2" charset="-78"/>
              </a:rPr>
              <a:t>*تقوم </a:t>
            </a:r>
            <a:r>
              <a:rPr lang="ar-SA" sz="4400" b="0" cap="none" spc="0" dirty="0">
                <a:ln w="0"/>
                <a:solidFill>
                  <a:srgbClr val="00B050"/>
                </a:solidFill>
                <a:effectLst>
                  <a:outerShdw blurRad="38100" dist="19050" dir="2700000" algn="tl" rotWithShape="0">
                    <a:schemeClr val="dk1">
                      <a:alpha val="40000"/>
                    </a:schemeClr>
                  </a:outerShdw>
                </a:effectLst>
                <a:cs typeface="Mudir MT" pitchFamily="2" charset="-78"/>
              </a:rPr>
              <a:t>أهمية الهيكل الخارجي والزوائد المفصلية وتقسيم الجسم في المفصليات </a:t>
            </a:r>
            <a:r>
              <a:rPr lang="ar-SA" sz="4400" b="0" cap="none" spc="0" dirty="0">
                <a:ln w="0"/>
                <a:solidFill>
                  <a:srgbClr val="00B050"/>
                </a:solidFill>
                <a:effectLst>
                  <a:outerShdw blurRad="38100" dist="19050" dir="2700000" algn="tl" rotWithShape="0">
                    <a:schemeClr val="dk1">
                      <a:alpha val="40000"/>
                    </a:schemeClr>
                  </a:outerShdw>
                </a:effectLst>
              </a:rPr>
              <a:t> </a:t>
            </a:r>
          </a:p>
        </p:txBody>
      </p:sp>
      <p:sp>
        <p:nvSpPr>
          <p:cNvPr id="6" name="مستطيل 5">
            <a:extLst>
              <a:ext uri="{FF2B5EF4-FFF2-40B4-BE49-F238E27FC236}">
                <a16:creationId xmlns:a16="http://schemas.microsoft.com/office/drawing/2014/main" id="{2F8F388F-F659-4FAC-BF18-45E2A56A2E7F}"/>
              </a:ext>
            </a:extLst>
          </p:cNvPr>
          <p:cNvSpPr/>
          <p:nvPr/>
        </p:nvSpPr>
        <p:spPr>
          <a:xfrm>
            <a:off x="914842" y="2967323"/>
            <a:ext cx="7844566" cy="1446550"/>
          </a:xfrm>
          <a:prstGeom prst="rect">
            <a:avLst/>
          </a:prstGeom>
          <a:noFill/>
        </p:spPr>
        <p:txBody>
          <a:bodyPr wrap="square" lIns="91440" tIns="45720" rIns="91440" bIns="45720">
            <a:spAutoFit/>
          </a:bodyPr>
          <a:lstStyle/>
          <a:p>
            <a:pPr algn="ctr"/>
            <a:r>
              <a:rPr lang="ar-SA" sz="4400" b="0" cap="none" spc="0" dirty="0">
                <a:ln w="0"/>
                <a:solidFill>
                  <a:srgbClr val="FFC000"/>
                </a:solidFill>
                <a:effectLst>
                  <a:outerShdw blurRad="38100" dist="19050" dir="2700000" algn="tl" rotWithShape="0">
                    <a:schemeClr val="dk1">
                      <a:alpha val="40000"/>
                    </a:schemeClr>
                  </a:outerShdw>
                </a:effectLst>
                <a:cs typeface="Mudir MT" pitchFamily="2" charset="-78"/>
              </a:rPr>
              <a:t>*تقارن </a:t>
            </a:r>
            <a:r>
              <a:rPr lang="ar-SA" sz="4400" b="0" cap="none" spc="0" dirty="0">
                <a:ln w="0"/>
                <a:solidFill>
                  <a:srgbClr val="00B050"/>
                </a:solidFill>
                <a:effectLst>
                  <a:outerShdw blurRad="38100" dist="19050" dir="2700000" algn="tl" rotWithShape="0">
                    <a:schemeClr val="dk1">
                      <a:alpha val="40000"/>
                    </a:schemeClr>
                  </a:outerShdw>
                </a:effectLst>
                <a:cs typeface="Mudir MT" pitchFamily="2" charset="-78"/>
              </a:rPr>
              <a:t>بين تكيفات الجسم المختلفة في المفصليات</a:t>
            </a:r>
            <a:endParaRPr lang="ar-SA" sz="4400" b="0" cap="none" spc="0" dirty="0">
              <a:ln w="0"/>
              <a:solidFill>
                <a:srgbClr val="00B050"/>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9F55A9C1-8D9A-4BB9-9F46-6F97BFA38539}"/>
              </a:ext>
            </a:extLst>
          </p:cNvPr>
          <p:cNvSpPr/>
          <p:nvPr/>
        </p:nvSpPr>
        <p:spPr>
          <a:xfrm>
            <a:off x="683567" y="4426340"/>
            <a:ext cx="8460213" cy="1446550"/>
          </a:xfrm>
          <a:prstGeom prst="rect">
            <a:avLst/>
          </a:prstGeom>
          <a:noFill/>
        </p:spPr>
        <p:txBody>
          <a:bodyPr wrap="square" lIns="91440" tIns="45720" rIns="91440" bIns="45720">
            <a:spAutoFit/>
          </a:bodyPr>
          <a:lstStyle/>
          <a:p>
            <a:pPr algn="ctr"/>
            <a:r>
              <a:rPr lang="ar-SA" sz="4400" b="0" cap="none" spc="0" dirty="0">
                <a:ln w="0"/>
                <a:solidFill>
                  <a:srgbClr val="FFC000"/>
                </a:solidFill>
                <a:effectLst>
                  <a:outerShdw blurRad="38100" dist="19050" dir="2700000" algn="tl" rotWithShape="0">
                    <a:schemeClr val="dk1">
                      <a:alpha val="40000"/>
                    </a:schemeClr>
                  </a:outerShdw>
                </a:effectLst>
                <a:cs typeface="Mudir MT" pitchFamily="2" charset="-78"/>
              </a:rPr>
              <a:t>*تميز </a:t>
            </a:r>
            <a:r>
              <a:rPr lang="ar-SA" sz="4400" b="0" cap="none" spc="0" dirty="0">
                <a:ln w="0"/>
                <a:solidFill>
                  <a:srgbClr val="00B050"/>
                </a:solidFill>
                <a:effectLst>
                  <a:outerShdw blurRad="38100" dist="19050" dir="2700000" algn="tl" rotWithShape="0">
                    <a:schemeClr val="dk1">
                      <a:alpha val="40000"/>
                    </a:schemeClr>
                  </a:outerShdw>
                </a:effectLst>
                <a:cs typeface="Mudir MT" pitchFamily="2" charset="-78"/>
              </a:rPr>
              <a:t>أعضاء المفصليات التي تمكنها من المحافظة على الاتزان الداخلي </a:t>
            </a:r>
            <a:endParaRPr lang="ar-SA" sz="4400" b="0" cap="none" spc="0" dirty="0">
              <a:ln w="0"/>
              <a:solidFill>
                <a:srgbClr val="00B05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31123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5" descr="Untitled.png"/>
          <p:cNvPicPr>
            <a:picLocks noChangeAspect="1"/>
          </p:cNvPicPr>
          <p:nvPr/>
        </p:nvPicPr>
        <p:blipFill>
          <a:blip r:embed="rId2"/>
          <a:stretch>
            <a:fillRect/>
          </a:stretch>
        </p:blipFill>
        <p:spPr>
          <a:xfrm>
            <a:off x="285468" y="1484784"/>
            <a:ext cx="4438931" cy="4601641"/>
          </a:xfrm>
          <a:prstGeom prst="rect">
            <a:avLst/>
          </a:prstGeom>
        </p:spPr>
      </p:pic>
      <p:sp>
        <p:nvSpPr>
          <p:cNvPr id="7" name="مربع نص 6"/>
          <p:cNvSpPr txBox="1"/>
          <p:nvPr/>
        </p:nvSpPr>
        <p:spPr>
          <a:xfrm>
            <a:off x="370958" y="6158433"/>
            <a:ext cx="8605620" cy="584775"/>
          </a:xfrm>
          <a:prstGeom prst="rect">
            <a:avLst/>
          </a:prstGeom>
          <a:solidFill>
            <a:schemeClr val="bg1"/>
          </a:solidFill>
          <a:ln w="38100">
            <a:solidFill>
              <a:schemeClr val="tx1"/>
            </a:solidFill>
          </a:ln>
        </p:spPr>
        <p:txBody>
          <a:bodyPr wrap="square" rtlCol="1">
            <a:spAutoFit/>
          </a:bodyPr>
          <a:lstStyle/>
          <a:p>
            <a:pPr algn="ctr"/>
            <a:r>
              <a:rPr lang="ar-SA" sz="3200" b="1" dirty="0"/>
              <a:t>س / ما وجه الشبه والاختلاف بين المفصليات </a:t>
            </a:r>
            <a:r>
              <a:rPr lang="ar-SA" sz="3200" b="1" dirty="0" err="1"/>
              <a:t>و</a:t>
            </a:r>
            <a:r>
              <a:rPr lang="ar-SA" sz="3200" b="1" dirty="0"/>
              <a:t> الديدان الحلقية  </a:t>
            </a:r>
          </a:p>
        </p:txBody>
      </p:sp>
      <p:sp>
        <p:nvSpPr>
          <p:cNvPr id="8" name="مربع نص 7">
            <a:extLst>
              <a:ext uri="{FF2B5EF4-FFF2-40B4-BE49-F238E27FC236}">
                <a16:creationId xmlns:a16="http://schemas.microsoft.com/office/drawing/2014/main" id="{601A2967-45AB-455B-AC6C-B94D1C4965C4}"/>
              </a:ext>
            </a:extLst>
          </p:cNvPr>
          <p:cNvSpPr txBox="1"/>
          <p:nvPr/>
        </p:nvSpPr>
        <p:spPr>
          <a:xfrm>
            <a:off x="1691680" y="140827"/>
            <a:ext cx="6283030" cy="1323439"/>
          </a:xfrm>
          <a:prstGeom prst="rect">
            <a:avLst/>
          </a:prstGeom>
          <a:solidFill>
            <a:schemeClr val="bg1"/>
          </a:solidFill>
          <a:ln w="38100">
            <a:solidFill>
              <a:schemeClr val="tx1"/>
            </a:solidFill>
          </a:ln>
        </p:spPr>
        <p:txBody>
          <a:bodyPr wrap="square" rtlCol="1">
            <a:spAutoFit/>
          </a:bodyPr>
          <a:lstStyle/>
          <a:p>
            <a:pPr algn="ctr"/>
            <a:r>
              <a:rPr lang="ar-SA" sz="4000" dirty="0"/>
              <a:t>استنتجي مستويات بناء الجسم في المفصليات من خلال الشكل التالي  </a:t>
            </a:r>
          </a:p>
        </p:txBody>
      </p:sp>
      <p:graphicFrame>
        <p:nvGraphicFramePr>
          <p:cNvPr id="9" name="جدول 8">
            <a:extLst>
              <a:ext uri="{FF2B5EF4-FFF2-40B4-BE49-F238E27FC236}">
                <a16:creationId xmlns:a16="http://schemas.microsoft.com/office/drawing/2014/main" id="{8C7AC599-E6A4-4D67-9065-F3432A7A0784}"/>
              </a:ext>
            </a:extLst>
          </p:cNvPr>
          <p:cNvGraphicFramePr>
            <a:graphicFrameLocks noGrp="1"/>
          </p:cNvGraphicFramePr>
          <p:nvPr>
            <p:extLst>
              <p:ext uri="{D42A27DB-BD31-4B8C-83A1-F6EECF244321}">
                <p14:modId xmlns:p14="http://schemas.microsoft.com/office/powerpoint/2010/main" val="4116020916"/>
              </p:ext>
            </p:extLst>
          </p:nvPr>
        </p:nvGraphicFramePr>
        <p:xfrm>
          <a:off x="4972502" y="1628800"/>
          <a:ext cx="4028654" cy="4453181"/>
        </p:xfrm>
        <a:graphic>
          <a:graphicData uri="http://schemas.openxmlformats.org/drawingml/2006/table">
            <a:tbl>
              <a:tblPr rtl="1" firstRow="1" firstCol="1" bandRow="1">
                <a:tableStyleId>{ED083AE6-46FA-4A59-8FB0-9F97EB10719F}</a:tableStyleId>
              </a:tblPr>
              <a:tblGrid>
                <a:gridCol w="1731657">
                  <a:extLst>
                    <a:ext uri="{9D8B030D-6E8A-4147-A177-3AD203B41FA5}">
                      <a16:colId xmlns:a16="http://schemas.microsoft.com/office/drawing/2014/main" val="20000"/>
                    </a:ext>
                  </a:extLst>
                </a:gridCol>
                <a:gridCol w="2296997">
                  <a:extLst>
                    <a:ext uri="{9D8B030D-6E8A-4147-A177-3AD203B41FA5}">
                      <a16:colId xmlns:a16="http://schemas.microsoft.com/office/drawing/2014/main" val="20001"/>
                    </a:ext>
                  </a:extLst>
                </a:gridCol>
              </a:tblGrid>
              <a:tr h="858946">
                <a:tc>
                  <a:txBody>
                    <a:bodyPr/>
                    <a:lstStyle/>
                    <a:p>
                      <a:pPr algn="ctr" rtl="1">
                        <a:lnSpc>
                          <a:spcPct val="107000"/>
                        </a:lnSpc>
                        <a:spcAft>
                          <a:spcPts val="0"/>
                        </a:spcAft>
                      </a:pPr>
                      <a:r>
                        <a:rPr lang="ar-SA" sz="2800" dirty="0">
                          <a:effectLst/>
                        </a:rPr>
                        <a:t>الأنسجة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lnSpc>
                          <a:spcPct val="107000"/>
                        </a:lnSpc>
                        <a:spcAft>
                          <a:spcPts val="0"/>
                        </a:spcAft>
                      </a:pPr>
                      <a:r>
                        <a:rPr lang="ar-SA" sz="3200" dirty="0">
                          <a:effectLst/>
                        </a:rPr>
                        <a:t> لها انسجة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58946">
                <a:tc>
                  <a:txBody>
                    <a:bodyPr/>
                    <a:lstStyle/>
                    <a:p>
                      <a:pPr algn="ctr" rtl="1">
                        <a:lnSpc>
                          <a:spcPct val="107000"/>
                        </a:lnSpc>
                        <a:spcAft>
                          <a:spcPts val="0"/>
                        </a:spcAft>
                      </a:pPr>
                      <a:r>
                        <a:rPr lang="ar-SA" sz="2800" dirty="0">
                          <a:effectLst/>
                        </a:rPr>
                        <a:t>التناظر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lnSpc>
                          <a:spcPct val="107000"/>
                        </a:lnSpc>
                        <a:spcAft>
                          <a:spcPts val="0"/>
                        </a:spcAft>
                      </a:pPr>
                      <a:r>
                        <a:rPr lang="ar-SA" sz="3200" dirty="0">
                          <a:effectLst/>
                        </a:rPr>
                        <a:t> تناظر جانبي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84215">
                <a:tc>
                  <a:txBody>
                    <a:bodyPr/>
                    <a:lstStyle/>
                    <a:p>
                      <a:pPr algn="ctr" rtl="1">
                        <a:lnSpc>
                          <a:spcPct val="107000"/>
                        </a:lnSpc>
                        <a:spcAft>
                          <a:spcPts val="0"/>
                        </a:spcAft>
                      </a:pPr>
                      <a:r>
                        <a:rPr lang="ar-SA" sz="2800" dirty="0">
                          <a:effectLst/>
                        </a:rPr>
                        <a:t>التجويف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lnSpc>
                          <a:spcPct val="107000"/>
                        </a:lnSpc>
                        <a:spcAft>
                          <a:spcPts val="0"/>
                        </a:spcAft>
                      </a:pPr>
                      <a:r>
                        <a:rPr lang="ar-SA" sz="3200" dirty="0">
                          <a:effectLst/>
                        </a:rPr>
                        <a:t> حقيقية التجويف الجسمي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58946">
                <a:tc>
                  <a:txBody>
                    <a:bodyPr/>
                    <a:lstStyle/>
                    <a:p>
                      <a:pPr algn="ctr" rtl="1">
                        <a:lnSpc>
                          <a:spcPct val="107000"/>
                        </a:lnSpc>
                        <a:spcAft>
                          <a:spcPts val="0"/>
                        </a:spcAft>
                      </a:pPr>
                      <a:r>
                        <a:rPr lang="ar-SA" sz="2800" dirty="0">
                          <a:effectLst/>
                        </a:rPr>
                        <a:t>نوع الفم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lnSpc>
                          <a:spcPct val="107000"/>
                        </a:lnSpc>
                        <a:spcAft>
                          <a:spcPts val="0"/>
                        </a:spcAft>
                      </a:pPr>
                      <a:r>
                        <a:rPr lang="ar-SA" sz="3200" dirty="0">
                          <a:effectLst/>
                        </a:rPr>
                        <a:t> بدائية الفم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58946">
                <a:tc>
                  <a:txBody>
                    <a:bodyPr/>
                    <a:lstStyle/>
                    <a:p>
                      <a:pPr algn="ctr" rtl="1">
                        <a:lnSpc>
                          <a:spcPct val="107000"/>
                        </a:lnSpc>
                        <a:spcAft>
                          <a:spcPts val="0"/>
                        </a:spcAft>
                      </a:pPr>
                      <a:r>
                        <a:rPr lang="ar-SA" sz="2800" dirty="0">
                          <a:effectLst/>
                        </a:rPr>
                        <a:t>التجزؤ</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lnSpc>
                          <a:spcPct val="107000"/>
                        </a:lnSpc>
                        <a:spcAft>
                          <a:spcPts val="0"/>
                        </a:spcAft>
                      </a:pPr>
                      <a:r>
                        <a:rPr lang="ar-SA" sz="3200" dirty="0">
                          <a:effectLst/>
                        </a:rPr>
                        <a:t> مقسمه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0" name="AutoShape 2" descr="ÙØªÙØ¬Ø© Ø¨Ø­Ø« Ø§ÙØµÙØ± Ø¹Ù âªPlant Frames  clipartâ¬â">
            <a:extLst>
              <a:ext uri="{FF2B5EF4-FFF2-40B4-BE49-F238E27FC236}">
                <a16:creationId xmlns:a16="http://schemas.microsoft.com/office/drawing/2014/main" id="{110B8F2D-F89E-4962-ADC9-A24C9F19E41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5130" name="Picture 10" descr="ÙØªÙØ¬Ø© Ø¨Ø­Ø« Ø§ÙØµÙØ± Ø¹Ù âªPlant Frames  clipartâ¬â">
            <a:extLst>
              <a:ext uri="{FF2B5EF4-FFF2-40B4-BE49-F238E27FC236}">
                <a16:creationId xmlns:a16="http://schemas.microsoft.com/office/drawing/2014/main" id="{39AE676B-B141-4AFE-AC23-2F1C0ACF7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88640"/>
            <a:ext cx="1312237" cy="12719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ÙØªÙØ¬Ø© Ø¨Ø­Ø« Ø§ÙØµÙØ± Ø¹Ù âªPlant Frames  clipartâ¬â">
            <a:extLst>
              <a:ext uri="{FF2B5EF4-FFF2-40B4-BE49-F238E27FC236}">
                <a16:creationId xmlns:a16="http://schemas.microsoft.com/office/drawing/2014/main" id="{8EB98407-A766-4717-B88A-9FCAD2B91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701535" y="166571"/>
            <a:ext cx="1312237" cy="1271949"/>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123C84DC-421C-4540-A3CA-2776CDD39B07}"/>
              </a:ext>
            </a:extLst>
          </p:cNvPr>
          <p:cNvSpPr/>
          <p:nvPr/>
        </p:nvSpPr>
        <p:spPr>
          <a:xfrm>
            <a:off x="5148064" y="1669640"/>
            <a:ext cx="1944216" cy="751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87975EB2-D4E9-4DEB-A282-06C1C3D5E06A}"/>
              </a:ext>
            </a:extLst>
          </p:cNvPr>
          <p:cNvSpPr/>
          <p:nvPr/>
        </p:nvSpPr>
        <p:spPr>
          <a:xfrm>
            <a:off x="5122520" y="2525352"/>
            <a:ext cx="1944216" cy="751248"/>
          </a:xfrm>
          <a:prstGeom prst="rect">
            <a:avLst/>
          </a:prstGeom>
          <a:solidFill>
            <a:srgbClr val="E6E0E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F08DBDF9-5155-4C94-BC95-58A4AC18E9B7}"/>
              </a:ext>
            </a:extLst>
          </p:cNvPr>
          <p:cNvSpPr/>
          <p:nvPr/>
        </p:nvSpPr>
        <p:spPr>
          <a:xfrm>
            <a:off x="5082468" y="3387390"/>
            <a:ext cx="202432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54AD7F19-DB07-432D-AC0A-1ECDABFF32C3}"/>
              </a:ext>
            </a:extLst>
          </p:cNvPr>
          <p:cNvSpPr/>
          <p:nvPr/>
        </p:nvSpPr>
        <p:spPr>
          <a:xfrm>
            <a:off x="5122520" y="4395398"/>
            <a:ext cx="1944216" cy="751248"/>
          </a:xfrm>
          <a:prstGeom prst="rect">
            <a:avLst/>
          </a:prstGeom>
          <a:solidFill>
            <a:srgbClr val="E6E0E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09237E63-D9A7-4DD7-949E-FF59D8808C48}"/>
              </a:ext>
            </a:extLst>
          </p:cNvPr>
          <p:cNvSpPr/>
          <p:nvPr/>
        </p:nvSpPr>
        <p:spPr>
          <a:xfrm>
            <a:off x="5148064" y="5270040"/>
            <a:ext cx="1944216" cy="751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2"/>
                                        </p:tgtEl>
                                      </p:cBhvr>
                                    </p:animEffect>
                                    <p:set>
                                      <p:cBhvr>
                                        <p:cTn id="17" dur="1" fill="hold">
                                          <p:stCondLst>
                                            <p:cond delay="1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4"/>
                                        </p:tgtEl>
                                      </p:cBhvr>
                                    </p:animEffect>
                                    <p:set>
                                      <p:cBhvr>
                                        <p:cTn id="27" dur="1" fill="hold">
                                          <p:stCondLst>
                                            <p:cond delay="19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0.70"/>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1"/>
          <p:cNvSpPr txBox="1">
            <a:spLocks/>
          </p:cNvSpPr>
          <p:nvPr/>
        </p:nvSpPr>
        <p:spPr>
          <a:xfrm>
            <a:off x="6768350" y="227719"/>
            <a:ext cx="2160000" cy="900000"/>
          </a:xfrm>
          <a:prstGeom prst="rect">
            <a:avLst/>
          </a:prstGeom>
        </p:spPr>
        <p:style>
          <a:lnRef idx="1">
            <a:schemeClr val="accent6"/>
          </a:lnRef>
          <a:fillRef idx="3">
            <a:schemeClr val="accent6"/>
          </a:fillRef>
          <a:effectRef idx="2">
            <a:schemeClr val="accent6"/>
          </a:effectRef>
          <a:fontRef idx="minor">
            <a:schemeClr val="lt1"/>
          </a:fontRef>
        </p:style>
        <p:txBody>
          <a:bodyPr>
            <a:normAutofit lnSpcReduction="10000"/>
          </a:bodyPr>
          <a:lstStyle>
            <a:lvl1pPr algn="ctr" defTabSz="914400" rtl="1"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ar-SA" sz="5400" dirty="0"/>
              <a:t>التقسيم </a:t>
            </a:r>
          </a:p>
        </p:txBody>
      </p:sp>
      <p:sp>
        <p:nvSpPr>
          <p:cNvPr id="4" name="مستطيل 3"/>
          <p:cNvSpPr/>
          <p:nvPr/>
        </p:nvSpPr>
        <p:spPr>
          <a:xfrm>
            <a:off x="0" y="247565"/>
            <a:ext cx="6660000" cy="923330"/>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أكملي جدول المقارنات التالي </a:t>
            </a:r>
          </a:p>
        </p:txBody>
      </p:sp>
      <p:graphicFrame>
        <p:nvGraphicFramePr>
          <p:cNvPr id="5" name="جدول 4"/>
          <p:cNvGraphicFramePr>
            <a:graphicFrameLocks noGrp="1"/>
          </p:cNvGraphicFramePr>
          <p:nvPr>
            <p:extLst>
              <p:ext uri="{D42A27DB-BD31-4B8C-83A1-F6EECF244321}">
                <p14:modId xmlns:p14="http://schemas.microsoft.com/office/powerpoint/2010/main" val="1678762424"/>
              </p:ext>
            </p:extLst>
          </p:nvPr>
        </p:nvGraphicFramePr>
        <p:xfrm>
          <a:off x="251518" y="1412776"/>
          <a:ext cx="8676832" cy="5371200"/>
        </p:xfrm>
        <a:graphic>
          <a:graphicData uri="http://schemas.openxmlformats.org/drawingml/2006/table">
            <a:tbl>
              <a:tblPr rtl="1" firstRow="1" bandRow="1">
                <a:tableStyleId>{5C22544A-7EE6-4342-B048-85BDC9FD1C3A}</a:tableStyleId>
              </a:tblPr>
              <a:tblGrid>
                <a:gridCol w="2169208">
                  <a:extLst>
                    <a:ext uri="{9D8B030D-6E8A-4147-A177-3AD203B41FA5}">
                      <a16:colId xmlns:a16="http://schemas.microsoft.com/office/drawing/2014/main" val="20000"/>
                    </a:ext>
                  </a:extLst>
                </a:gridCol>
                <a:gridCol w="2169208">
                  <a:extLst>
                    <a:ext uri="{9D8B030D-6E8A-4147-A177-3AD203B41FA5}">
                      <a16:colId xmlns:a16="http://schemas.microsoft.com/office/drawing/2014/main" val="20001"/>
                    </a:ext>
                  </a:extLst>
                </a:gridCol>
                <a:gridCol w="2169208">
                  <a:extLst>
                    <a:ext uri="{9D8B030D-6E8A-4147-A177-3AD203B41FA5}">
                      <a16:colId xmlns:a16="http://schemas.microsoft.com/office/drawing/2014/main" val="20002"/>
                    </a:ext>
                  </a:extLst>
                </a:gridCol>
                <a:gridCol w="2169208">
                  <a:extLst>
                    <a:ext uri="{9D8B030D-6E8A-4147-A177-3AD203B41FA5}">
                      <a16:colId xmlns:a16="http://schemas.microsoft.com/office/drawing/2014/main" val="20003"/>
                    </a:ext>
                  </a:extLst>
                </a:gridCol>
              </a:tblGrid>
              <a:tr h="2628000">
                <a:tc>
                  <a:txBody>
                    <a:bodyPr/>
                    <a:lstStyle/>
                    <a:p>
                      <a:pPr rtl="1"/>
                      <a:endParaRPr lang="ar-SA" dirty="0"/>
                    </a:p>
                  </a:txBody>
                  <a:tcPr>
                    <a:lnL w="38100" cap="flat" cmpd="sng" algn="ctr">
                      <a:no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endParaRPr lang="ar-SA" dirty="0"/>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rtl="1"/>
                      <a:endParaRPr lang="ar-SA" dirty="0"/>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000"/>
                  </a:ext>
                </a:extLst>
              </a:tr>
              <a:tr h="1057823">
                <a:tc>
                  <a:txBody>
                    <a:bodyPr/>
                    <a:lstStyle/>
                    <a:p>
                      <a:pPr rtl="1"/>
                      <a:r>
                        <a:rPr lang="ar-SA" sz="3600" b="1" dirty="0"/>
                        <a:t>عدد أجزاء</a:t>
                      </a:r>
                      <a:r>
                        <a:rPr lang="ar-SA" sz="3600" b="1" baseline="0" dirty="0"/>
                        <a:t> الجسم </a:t>
                      </a:r>
                      <a:endParaRPr lang="ar-SA" sz="3600" b="1" dirty="0"/>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rtl="1"/>
                      <a:r>
                        <a:rPr lang="ar-SA" sz="3200" b="0" cap="none" spc="0" dirty="0">
                          <a:ln w="0"/>
                          <a:solidFill>
                            <a:schemeClr val="tx1"/>
                          </a:solidFill>
                          <a:effectLst>
                            <a:outerShdw blurRad="38100" dist="19050" dir="2700000" algn="tl" rotWithShape="0">
                              <a:schemeClr val="dk1">
                                <a:alpha val="40000"/>
                              </a:schemeClr>
                            </a:outerShdw>
                          </a:effectLst>
                        </a:rPr>
                        <a:t>جزئين</a:t>
                      </a:r>
                      <a:endParaRPr lang="ar-SA" sz="3200" dirty="0"/>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0" cap="none" spc="0" dirty="0">
                          <a:ln w="0"/>
                          <a:solidFill>
                            <a:schemeClr val="tx1"/>
                          </a:solidFill>
                          <a:effectLst>
                            <a:outerShdw blurRad="38100" dist="19050" dir="2700000" algn="tl" rotWithShape="0">
                              <a:schemeClr val="dk1">
                                <a:alpha val="40000"/>
                              </a:schemeClr>
                            </a:outerShdw>
                          </a:effectLst>
                        </a:rPr>
                        <a:t>3 أجزاء </a:t>
                      </a:r>
                    </a:p>
                    <a:p>
                      <a:pPr algn="ctr" rtl="1"/>
                      <a:endParaRPr lang="ar-SA" sz="3200" dirty="0"/>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rtl="1"/>
                      <a:endParaRPr lang="ar-SA" sz="3200" dirty="0"/>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1057823">
                <a:tc>
                  <a:txBody>
                    <a:bodyPr/>
                    <a:lstStyle/>
                    <a:p>
                      <a:pPr rtl="1"/>
                      <a:r>
                        <a:rPr lang="ar-SA" sz="3600" b="1" dirty="0"/>
                        <a:t>مسميات أجزاء الجسم</a:t>
                      </a:r>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0" cap="none" spc="0" dirty="0">
                          <a:ln w="0"/>
                          <a:solidFill>
                            <a:schemeClr val="tx1"/>
                          </a:solidFill>
                          <a:effectLst>
                            <a:outerShdw blurRad="38100" dist="19050" dir="2700000" algn="tl" rotWithShape="0">
                              <a:schemeClr val="dk1">
                                <a:alpha val="40000"/>
                              </a:schemeClr>
                            </a:outerShdw>
                          </a:effectLst>
                        </a:rPr>
                        <a:t>الراس صدر والبطن  </a:t>
                      </a:r>
                    </a:p>
                    <a:p>
                      <a:pPr algn="ctr" rtl="1"/>
                      <a:endParaRPr lang="ar-SA" sz="3200" dirty="0"/>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0" cap="none" spc="0" dirty="0">
                          <a:ln w="0"/>
                          <a:solidFill>
                            <a:schemeClr val="tx1"/>
                          </a:solidFill>
                          <a:effectLst>
                            <a:outerShdw blurRad="38100" dist="19050" dir="2700000" algn="tl" rotWithShape="0">
                              <a:schemeClr val="dk1">
                                <a:alpha val="40000"/>
                              </a:schemeClr>
                            </a:outerShdw>
                          </a:effectLst>
                        </a:rPr>
                        <a:t>الراس و صدر والبطن  </a:t>
                      </a:r>
                    </a:p>
                    <a:p>
                      <a:pPr algn="ctr" rtl="1"/>
                      <a:endParaRPr lang="ar-SA" sz="3200" dirty="0"/>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0" cap="none" spc="0" dirty="0">
                          <a:ln w="0"/>
                          <a:solidFill>
                            <a:schemeClr val="tx1"/>
                          </a:solidFill>
                          <a:effectLst>
                            <a:outerShdw blurRad="38100" dist="19050" dir="2700000" algn="tl" rotWithShape="0">
                              <a:schemeClr val="dk1">
                                <a:alpha val="40000"/>
                              </a:schemeClr>
                            </a:outerShdw>
                          </a:effectLst>
                        </a:rPr>
                        <a:t>غير محدد الأجزاء</a:t>
                      </a:r>
                    </a:p>
                    <a:p>
                      <a:pPr algn="ctr" rtl="1"/>
                      <a:endParaRPr lang="ar-SA" sz="3200" dirty="0"/>
                    </a:p>
                  </a:txBody>
                  <a:tcP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مستطيل 1"/>
          <p:cNvSpPr/>
          <p:nvPr/>
        </p:nvSpPr>
        <p:spPr>
          <a:xfrm>
            <a:off x="5432754" y="4161854"/>
            <a:ext cx="377026"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6" name="مستطيل 5">
            <a:extLst>
              <a:ext uri="{FF2B5EF4-FFF2-40B4-BE49-F238E27FC236}">
                <a16:creationId xmlns:a16="http://schemas.microsoft.com/office/drawing/2014/main" id="{AD688199-3935-4BD1-9A42-FD9CE9CF55DC}"/>
              </a:ext>
            </a:extLst>
          </p:cNvPr>
          <p:cNvSpPr/>
          <p:nvPr/>
        </p:nvSpPr>
        <p:spPr>
          <a:xfrm>
            <a:off x="7092280" y="1412776"/>
            <a:ext cx="1836070" cy="1512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مهارة قراءة الصور والمقارنة</a:t>
            </a:r>
          </a:p>
        </p:txBody>
      </p:sp>
      <p:sp>
        <p:nvSpPr>
          <p:cNvPr id="12" name="مستطيل 11">
            <a:extLst>
              <a:ext uri="{FF2B5EF4-FFF2-40B4-BE49-F238E27FC236}">
                <a16:creationId xmlns:a16="http://schemas.microsoft.com/office/drawing/2014/main" id="{8DBFA824-D998-48CC-990A-DF87C4047939}"/>
              </a:ext>
            </a:extLst>
          </p:cNvPr>
          <p:cNvSpPr/>
          <p:nvPr/>
        </p:nvSpPr>
        <p:spPr>
          <a:xfrm>
            <a:off x="4649159" y="4098376"/>
            <a:ext cx="1944216" cy="751248"/>
          </a:xfrm>
          <a:prstGeom prst="rect">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262C029A-1B46-4131-9826-3BE2241D84FB}"/>
              </a:ext>
            </a:extLst>
          </p:cNvPr>
          <p:cNvSpPr/>
          <p:nvPr/>
        </p:nvSpPr>
        <p:spPr>
          <a:xfrm>
            <a:off x="2550626" y="4117912"/>
            <a:ext cx="1944216" cy="751248"/>
          </a:xfrm>
          <a:prstGeom prst="rect">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97AA2B4C-855A-422A-A801-C987F5796B32}"/>
              </a:ext>
            </a:extLst>
          </p:cNvPr>
          <p:cNvSpPr/>
          <p:nvPr/>
        </p:nvSpPr>
        <p:spPr>
          <a:xfrm>
            <a:off x="4701680" y="5318811"/>
            <a:ext cx="1944216" cy="1291623"/>
          </a:xfrm>
          <a:prstGeom prst="rect">
            <a:avLst/>
          </a:prstGeom>
          <a:solidFill>
            <a:srgbClr val="E9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DC242711-CED1-48F5-ADAE-C63B6CB088FE}"/>
              </a:ext>
            </a:extLst>
          </p:cNvPr>
          <p:cNvSpPr/>
          <p:nvPr/>
        </p:nvSpPr>
        <p:spPr>
          <a:xfrm>
            <a:off x="2528138" y="5318811"/>
            <a:ext cx="1944216" cy="1291623"/>
          </a:xfrm>
          <a:prstGeom prst="rect">
            <a:avLst/>
          </a:prstGeom>
          <a:solidFill>
            <a:srgbClr val="E9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63C01E3B-7DF6-4AE1-838D-F730D49AFC77}"/>
              </a:ext>
            </a:extLst>
          </p:cNvPr>
          <p:cNvSpPr/>
          <p:nvPr/>
        </p:nvSpPr>
        <p:spPr>
          <a:xfrm>
            <a:off x="331220" y="5318811"/>
            <a:ext cx="1944216" cy="1291623"/>
          </a:xfrm>
          <a:prstGeom prst="rect">
            <a:avLst/>
          </a:prstGeom>
          <a:solidFill>
            <a:srgbClr val="E9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21940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3"/>
                                        </p:tgtEl>
                                      </p:cBhvr>
                                    </p:animEffect>
                                    <p:set>
                                      <p:cBhvr>
                                        <p:cTn id="12" dur="1" fill="hold">
                                          <p:stCondLst>
                                            <p:cond delay="19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6"/>
                                        </p:tgtEl>
                                      </p:cBhvr>
                                    </p:animEffect>
                                    <p:set>
                                      <p:cBhvr>
                                        <p:cTn id="27"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276A641-CA12-42B5-B86A-75C5784A290A}"/>
              </a:ext>
            </a:extLst>
          </p:cNvPr>
          <p:cNvSpPr/>
          <p:nvPr/>
        </p:nvSpPr>
        <p:spPr>
          <a:xfrm>
            <a:off x="237912" y="93980"/>
            <a:ext cx="8732872" cy="3046988"/>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اذاً اجسام المفصليات مقسمه إلى عدة اقسام و تختلف هذه الأقسام من طائفة لأخرى </a:t>
            </a:r>
          </a:p>
          <a:p>
            <a:pPr algn="ctr"/>
            <a:r>
              <a:rPr lang="ar-SA" sz="4800" dirty="0">
                <a:ln w="0"/>
                <a:effectLst>
                  <a:outerShdw blurRad="38100" dist="19050" dir="2700000" algn="tl" rotWithShape="0">
                    <a:schemeClr val="dk1">
                      <a:alpha val="40000"/>
                    </a:schemeClr>
                  </a:outerShdw>
                </a:effectLst>
              </a:rPr>
              <a:t>وقد استخدمت هذه الخاصية كأساس لتصنيف المفصليات </a:t>
            </a:r>
            <a:r>
              <a:rPr lang="ar-SA" sz="4800" b="0" cap="none" spc="0" dirty="0">
                <a:ln w="0"/>
                <a:solidFill>
                  <a:schemeClr val="tx1"/>
                </a:solidFill>
                <a:effectLst>
                  <a:outerShdw blurRad="38100" dist="19050" dir="2700000" algn="tl" rotWithShape="0">
                    <a:schemeClr val="dk1">
                      <a:alpha val="40000"/>
                    </a:schemeClr>
                  </a:outerShdw>
                </a:effectLst>
              </a:rPr>
              <a:t>  </a:t>
            </a:r>
          </a:p>
        </p:txBody>
      </p:sp>
      <p:pic>
        <p:nvPicPr>
          <p:cNvPr id="1026" name="Picture 2" descr="ØµÙØ±Ø© Ø°Ø§Øª ØµÙØ©">
            <a:extLst>
              <a:ext uri="{FF2B5EF4-FFF2-40B4-BE49-F238E27FC236}">
                <a16:creationId xmlns:a16="http://schemas.microsoft.com/office/drawing/2014/main" id="{FDCA9210-487C-41B4-89E2-AD03E4B2A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80" y="3191768"/>
            <a:ext cx="8732872"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291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2"/>
          <p:cNvSpPr txBox="1">
            <a:spLocks/>
          </p:cNvSpPr>
          <p:nvPr/>
        </p:nvSpPr>
        <p:spPr>
          <a:xfrm>
            <a:off x="4346072" y="3861048"/>
            <a:ext cx="4458445" cy="1935945"/>
          </a:xfrm>
          <a:prstGeom prst="rect">
            <a:avLst/>
          </a:prstGeom>
          <a:solidFill>
            <a:schemeClr val="bg1"/>
          </a:solidFill>
          <a:ln w="38100"/>
        </p:spPr>
        <p:style>
          <a:lnRef idx="1">
            <a:schemeClr val="accent4"/>
          </a:lnRef>
          <a:fillRef idx="2">
            <a:schemeClr val="accent4"/>
          </a:fillRef>
          <a:effectRef idx="1">
            <a:schemeClr val="accent4"/>
          </a:effectRef>
          <a:fontRef idx="minor">
            <a:schemeClr val="dk1"/>
          </a:fontRef>
        </p:style>
        <p:txBody>
          <a:bodyPr vert="horz" lIns="91440" tIns="45720" rIns="91440" bIns="45720" rtlCol="1">
            <a:noAutofit/>
          </a:bodyPr>
          <a:lstStyle/>
          <a:p>
            <a:pPr marR="0" lvl="0" algn="r" defTabSz="914400" rtl="1" eaLnBrk="1" fontAlgn="auto" latinLnBrk="0" hangingPunct="1">
              <a:lnSpc>
                <a:spcPct val="100000"/>
              </a:lnSpc>
              <a:spcBef>
                <a:spcPct val="20000"/>
              </a:spcBef>
              <a:spcAft>
                <a:spcPts val="0"/>
              </a:spcAft>
              <a:buClrTx/>
              <a:buSzTx/>
              <a:tabLst/>
              <a:defRPr/>
            </a:pPr>
            <a:r>
              <a:rPr lang="ar-SA" sz="5400" dirty="0"/>
              <a:t>لتسمح بحركات معقدة وعالية الكفاءة</a:t>
            </a:r>
            <a:endParaRPr kumimoji="0" lang="ar-SA" sz="5400" b="0" i="0" u="none" strike="noStrike" kern="1200" cap="none" spc="0" normalizeH="0" baseline="0" noProof="0" dirty="0">
              <a:ln>
                <a:noFill/>
              </a:ln>
              <a:solidFill>
                <a:schemeClr val="dk1"/>
              </a:solidFill>
              <a:effectLst/>
              <a:uLnTx/>
              <a:uFillTx/>
            </a:endParaRPr>
          </a:p>
        </p:txBody>
      </p:sp>
      <p:pic>
        <p:nvPicPr>
          <p:cNvPr id="8" name="Picture 2"/>
          <p:cNvPicPr>
            <a:picLocks noChangeAspect="1" noChangeArrowheads="1"/>
          </p:cNvPicPr>
          <p:nvPr/>
        </p:nvPicPr>
        <p:blipFill>
          <a:blip r:embed="rId2"/>
          <a:srcRect/>
          <a:stretch>
            <a:fillRect/>
          </a:stretch>
        </p:blipFill>
        <p:spPr bwMode="auto">
          <a:xfrm>
            <a:off x="251520" y="310529"/>
            <a:ext cx="3744416" cy="275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4"/>
          <p:cNvPicPr>
            <a:picLocks noChangeAspect="1" noChangeArrowheads="1"/>
          </p:cNvPicPr>
          <p:nvPr/>
        </p:nvPicPr>
        <p:blipFill>
          <a:blip r:embed="rId3"/>
          <a:srcRect/>
          <a:stretch>
            <a:fillRect/>
          </a:stretch>
        </p:blipFill>
        <p:spPr bwMode="auto">
          <a:xfrm>
            <a:off x="251520" y="3429000"/>
            <a:ext cx="3744416" cy="2948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مستطيل 10"/>
          <p:cNvSpPr/>
          <p:nvPr/>
        </p:nvSpPr>
        <p:spPr>
          <a:xfrm>
            <a:off x="4362027" y="1007988"/>
            <a:ext cx="4442490" cy="2585323"/>
          </a:xfrm>
          <a:prstGeom prst="rect">
            <a:avLst/>
          </a:prstGeom>
          <a:noFill/>
          <a:ln w="38100">
            <a:solidFill>
              <a:srgbClr val="FF0000"/>
            </a:solidFill>
          </a:ln>
        </p:spPr>
        <p:txBody>
          <a:bodyPr wrap="square" lIns="91440" tIns="45720" rIns="91440" bIns="45720">
            <a:spAutoFit/>
          </a:bodyPr>
          <a:lstStyle/>
          <a:p>
            <a:pPr algn="ctr"/>
            <a:r>
              <a:rPr lang="ar-SA" sz="5400" b="0" cap="none" spc="0" dirty="0">
                <a:ln w="0"/>
                <a:solidFill>
                  <a:srgbClr val="C00000"/>
                </a:solidFill>
                <a:effectLst>
                  <a:outerShdw blurRad="38100" dist="19050" dir="2700000" algn="tl" rotWithShape="0">
                    <a:schemeClr val="dk1">
                      <a:alpha val="40000"/>
                    </a:schemeClr>
                  </a:outerShdw>
                </a:effectLst>
              </a:rPr>
              <a:t>فسري</a:t>
            </a:r>
            <a:r>
              <a:rPr lang="ar-SA" sz="5400" b="0" cap="none" spc="0" dirty="0">
                <a:ln w="0"/>
                <a:solidFill>
                  <a:srgbClr val="FF0000"/>
                </a:solidFill>
                <a:effectLst>
                  <a:outerShdw blurRad="38100" dist="19050" dir="2700000" algn="tl" rotWithShape="0">
                    <a:schemeClr val="dk1">
                      <a:alpha val="40000"/>
                    </a:schemeClr>
                  </a:outerShdw>
                </a:effectLst>
              </a:rPr>
              <a:t> : الفائدة من تقسيم الجسم إلى أجزاء وقطع ؟ !</a:t>
            </a:r>
          </a:p>
        </p:txBody>
      </p:sp>
      <p:sp>
        <p:nvSpPr>
          <p:cNvPr id="6" name="مستطيل 5">
            <a:extLst>
              <a:ext uri="{FF2B5EF4-FFF2-40B4-BE49-F238E27FC236}">
                <a16:creationId xmlns:a16="http://schemas.microsoft.com/office/drawing/2014/main" id="{B42A913C-0FAE-4F94-96C9-36FD4B7F7AA3}"/>
              </a:ext>
            </a:extLst>
          </p:cNvPr>
          <p:cNvSpPr/>
          <p:nvPr/>
        </p:nvSpPr>
        <p:spPr>
          <a:xfrm>
            <a:off x="4873149" y="310529"/>
            <a:ext cx="3420246"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مهارة التحليل والتفسير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39752" y="274638"/>
            <a:ext cx="4464496" cy="1143000"/>
          </a:xfrm>
          <a:solidFill>
            <a:srgbClr val="4EBCD7"/>
          </a:solidFill>
          <a:ln w="38100">
            <a:solidFill>
              <a:srgbClr val="EF438F"/>
            </a:solidFill>
          </a:ln>
        </p:spPr>
        <p:txBody>
          <a:bodyPr>
            <a:normAutofit/>
          </a:bodyPr>
          <a:lstStyle/>
          <a:p>
            <a:r>
              <a:rPr lang="ar-SA" sz="6600" dirty="0"/>
              <a:t>الهيكل الخارجي </a:t>
            </a:r>
          </a:p>
        </p:txBody>
      </p:sp>
      <p:sp>
        <p:nvSpPr>
          <p:cNvPr id="3" name="عنصر نائب للمحتوى 2"/>
          <p:cNvSpPr>
            <a:spLocks noGrp="1"/>
          </p:cNvSpPr>
          <p:nvPr>
            <p:ph idx="1"/>
          </p:nvPr>
        </p:nvSpPr>
        <p:spPr>
          <a:xfrm>
            <a:off x="251520" y="1600200"/>
            <a:ext cx="8435280" cy="5141168"/>
          </a:xfrm>
          <a:solidFill>
            <a:schemeClr val="bg1"/>
          </a:solidFill>
          <a:ln w="38100">
            <a:solidFill>
              <a:srgbClr val="EF438F"/>
            </a:solidFill>
          </a:ln>
        </p:spPr>
        <p:style>
          <a:lnRef idx="2">
            <a:schemeClr val="accent3"/>
          </a:lnRef>
          <a:fillRef idx="1">
            <a:schemeClr val="lt1"/>
          </a:fillRef>
          <a:effectRef idx="0">
            <a:schemeClr val="accent3"/>
          </a:effectRef>
          <a:fontRef idx="minor">
            <a:schemeClr val="dk1"/>
          </a:fontRef>
        </p:style>
        <p:txBody>
          <a:bodyPr>
            <a:normAutofit fontScale="32500" lnSpcReduction="20000"/>
          </a:bodyPr>
          <a:lstStyle/>
          <a:p>
            <a:r>
              <a:rPr lang="ar-SA" sz="13500" dirty="0"/>
              <a:t>أفحصي العينات المحفوظة التي</a:t>
            </a:r>
          </a:p>
          <a:p>
            <a:pPr marL="0" indent="0">
              <a:buNone/>
            </a:pPr>
            <a:r>
              <a:rPr lang="ar-SA" sz="13500" dirty="0"/>
              <a:t>أمامك ثم أجيبي على الأسئلة التالية : </a:t>
            </a:r>
          </a:p>
          <a:p>
            <a:r>
              <a:rPr lang="ar-SA" sz="13500" dirty="0"/>
              <a:t>اختاري الإجابة الصحيحة</a:t>
            </a:r>
          </a:p>
          <a:p>
            <a:pPr>
              <a:buNone/>
            </a:pPr>
            <a:r>
              <a:rPr lang="ar-SA" sz="13500" dirty="0"/>
              <a:t>     تُغطى أجسام القشريات من الخارج </a:t>
            </a:r>
            <a:r>
              <a:rPr lang="ar-SA" sz="13500" dirty="0" err="1"/>
              <a:t>ب</a:t>
            </a:r>
            <a:r>
              <a:rPr lang="ar-SA" sz="13500" dirty="0"/>
              <a:t> </a:t>
            </a:r>
          </a:p>
          <a:p>
            <a:pPr>
              <a:buNone/>
            </a:pPr>
            <a:r>
              <a:rPr lang="ar-SA" sz="13500" dirty="0"/>
              <a:t>     1-  صدفة   2 – قشرة صلبة    3 –  جلد     </a:t>
            </a:r>
          </a:p>
        </p:txBody>
      </p:sp>
      <p:pic>
        <p:nvPicPr>
          <p:cNvPr id="4" name="صورة 3" descr="298310_206796416042020_7093261_n.jpg"/>
          <p:cNvPicPr>
            <a:picLocks noChangeAspect="1"/>
          </p:cNvPicPr>
          <p:nvPr/>
        </p:nvPicPr>
        <p:blipFill>
          <a:blip r:embed="rId3"/>
          <a:stretch>
            <a:fillRect/>
          </a:stretch>
        </p:blipFill>
        <p:spPr>
          <a:xfrm>
            <a:off x="500034" y="4829894"/>
            <a:ext cx="2428892" cy="1767457"/>
          </a:xfrm>
          <a:prstGeom prst="rect">
            <a:avLst/>
          </a:prstGeom>
          <a:ln>
            <a:noFill/>
          </a:ln>
          <a:effectLst>
            <a:outerShdw blurRad="292100" dist="139700" dir="2700000" algn="tl" rotWithShape="0">
              <a:srgbClr val="333333">
                <a:alpha val="65000"/>
              </a:srgbClr>
            </a:outerShdw>
          </a:effectLst>
        </p:spPr>
      </p:pic>
      <p:pic>
        <p:nvPicPr>
          <p:cNvPr id="5" name="صورة 4" descr="images (1).jpg"/>
          <p:cNvPicPr>
            <a:picLocks noChangeAspect="1"/>
          </p:cNvPicPr>
          <p:nvPr/>
        </p:nvPicPr>
        <p:blipFill>
          <a:blip r:embed="rId4"/>
          <a:stretch>
            <a:fillRect/>
          </a:stretch>
        </p:blipFill>
        <p:spPr>
          <a:xfrm>
            <a:off x="3127423" y="4811402"/>
            <a:ext cx="2452689" cy="1785950"/>
          </a:xfrm>
          <a:prstGeom prst="rect">
            <a:avLst/>
          </a:prstGeom>
          <a:ln>
            <a:noFill/>
          </a:ln>
          <a:effectLst>
            <a:outerShdw blurRad="292100" dist="139700" dir="2700000" algn="tl" rotWithShape="0">
              <a:srgbClr val="333333">
                <a:alpha val="65000"/>
              </a:srgbClr>
            </a:outerShdw>
          </a:effectLst>
        </p:spPr>
      </p:pic>
      <p:pic>
        <p:nvPicPr>
          <p:cNvPr id="1026" name="Picture 2" descr="صورة ذات صل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609" y="4799501"/>
            <a:ext cx="2533650" cy="1809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نتيجة بحث الصور عن ‪butterfly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7502" y="273918"/>
            <a:ext cx="1872209" cy="2218978"/>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7FBF7A24-470A-492C-9838-558530964767}"/>
              </a:ext>
            </a:extLst>
          </p:cNvPr>
          <p:cNvSpPr/>
          <p:nvPr/>
        </p:nvSpPr>
        <p:spPr>
          <a:xfrm>
            <a:off x="2699792" y="4149080"/>
            <a:ext cx="2880320" cy="6504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77FFC7F4-039F-4A6B-9385-70AE0A2E6EFD}"/>
              </a:ext>
            </a:extLst>
          </p:cNvPr>
          <p:cNvSpPr/>
          <p:nvPr/>
        </p:nvSpPr>
        <p:spPr>
          <a:xfrm>
            <a:off x="7010403" y="0"/>
            <a:ext cx="1836070" cy="1512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مهارة الوصف والاستنتاج</a:t>
            </a:r>
          </a:p>
        </p:txBody>
      </p:sp>
    </p:spTree>
    <p:extLst>
      <p:ext uri="{BB962C8B-B14F-4D97-AF65-F5344CB8AC3E}">
        <p14:creationId xmlns:p14="http://schemas.microsoft.com/office/powerpoint/2010/main" val="250895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411760" y="274638"/>
            <a:ext cx="4464496" cy="1143000"/>
          </a:xfrm>
          <a:solidFill>
            <a:srgbClr val="4EBCD7"/>
          </a:solidFill>
          <a:ln w="38100">
            <a:solidFill>
              <a:srgbClr val="EF438F"/>
            </a:solidFill>
          </a:ln>
        </p:spPr>
        <p:txBody>
          <a:bodyPr>
            <a:normAutofit/>
          </a:bodyPr>
          <a:lstStyle/>
          <a:p>
            <a:r>
              <a:rPr lang="ar-SA" sz="6600" dirty="0"/>
              <a:t>الهيكل الخارجي </a:t>
            </a:r>
          </a:p>
        </p:txBody>
      </p:sp>
      <p:sp>
        <p:nvSpPr>
          <p:cNvPr id="3" name="عنصر نائب للمحتوى 2"/>
          <p:cNvSpPr>
            <a:spLocks noGrp="1"/>
          </p:cNvSpPr>
          <p:nvPr>
            <p:ph idx="1"/>
          </p:nvPr>
        </p:nvSpPr>
        <p:spPr>
          <a:xfrm>
            <a:off x="1475656" y="1600200"/>
            <a:ext cx="7211144" cy="5141168"/>
          </a:xfrm>
          <a:noFill/>
          <a:ln w="38100">
            <a:solidFill>
              <a:srgbClr val="EF438F"/>
            </a:solidFill>
          </a:ln>
        </p:spPr>
        <p:style>
          <a:lnRef idx="2">
            <a:schemeClr val="accent3"/>
          </a:lnRef>
          <a:fillRef idx="1">
            <a:schemeClr val="lt1"/>
          </a:fillRef>
          <a:effectRef idx="0">
            <a:schemeClr val="accent3"/>
          </a:effectRef>
          <a:fontRef idx="minor">
            <a:schemeClr val="dk1"/>
          </a:fontRef>
        </p:style>
        <p:txBody>
          <a:bodyPr>
            <a:normAutofit/>
          </a:bodyPr>
          <a:lstStyle/>
          <a:p>
            <a:r>
              <a:rPr lang="ar-SA" sz="4800" dirty="0"/>
              <a:t>أفحصي العينات المحفوظة التي أمامك ثم أجيبي على الأسئلة التالية</a:t>
            </a:r>
          </a:p>
          <a:p>
            <a:r>
              <a:rPr lang="ar-SA" sz="4800" dirty="0"/>
              <a:t>أكملي : من فوائد تلك الطبقة الخارجية الحماية و الدعامة</a:t>
            </a:r>
          </a:p>
          <a:p>
            <a:pPr>
              <a:buNone/>
            </a:pPr>
            <a:r>
              <a:rPr lang="ar-SA" sz="4800" dirty="0"/>
              <a:t> يتركب الهيكل الخارجي للقشريات من مادة </a:t>
            </a:r>
            <a:r>
              <a:rPr lang="ar-SA" sz="4800" dirty="0" err="1"/>
              <a:t>الكايتين</a:t>
            </a:r>
            <a:r>
              <a:rPr lang="ar-SA" sz="4800" dirty="0"/>
              <a:t>     </a:t>
            </a:r>
          </a:p>
        </p:txBody>
      </p:sp>
      <p:pic>
        <p:nvPicPr>
          <p:cNvPr id="4" name="صورة 3" descr="298310_206796416042020_7093261_n.jpg"/>
          <p:cNvPicPr>
            <a:picLocks noChangeAspect="1"/>
          </p:cNvPicPr>
          <p:nvPr/>
        </p:nvPicPr>
        <p:blipFill>
          <a:blip r:embed="rId3"/>
          <a:stretch>
            <a:fillRect/>
          </a:stretch>
        </p:blipFill>
        <p:spPr>
          <a:xfrm>
            <a:off x="179512" y="5549975"/>
            <a:ext cx="2736304" cy="1191393"/>
          </a:xfrm>
          <a:prstGeom prst="rect">
            <a:avLst/>
          </a:prstGeom>
          <a:ln>
            <a:noFill/>
          </a:ln>
          <a:effectLst>
            <a:outerShdw blurRad="292100" dist="139700" dir="2700000" algn="tl" rotWithShape="0">
              <a:srgbClr val="333333">
                <a:alpha val="65000"/>
              </a:srgbClr>
            </a:outerShdw>
          </a:effectLst>
        </p:spPr>
      </p:pic>
      <p:pic>
        <p:nvPicPr>
          <p:cNvPr id="1026" name="Picture 2" descr="صورة ذات صل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060979"/>
            <a:ext cx="1800200" cy="2240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نتيجة بحث الصور عن ‪butterfly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03821" y="273918"/>
            <a:ext cx="1575891" cy="2056672"/>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DFDE2894-628E-4F4B-ADD7-66A4E5319037}"/>
              </a:ext>
            </a:extLst>
          </p:cNvPr>
          <p:cNvSpPr/>
          <p:nvPr/>
        </p:nvSpPr>
        <p:spPr>
          <a:xfrm>
            <a:off x="4932040" y="4077072"/>
            <a:ext cx="144016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
        <p:nvSpPr>
          <p:cNvPr id="9" name="مستطيل 8">
            <a:extLst>
              <a:ext uri="{FF2B5EF4-FFF2-40B4-BE49-F238E27FC236}">
                <a16:creationId xmlns:a16="http://schemas.microsoft.com/office/drawing/2014/main" id="{3D7EF023-2EAC-48F4-AE05-67868BB3D77D}"/>
              </a:ext>
            </a:extLst>
          </p:cNvPr>
          <p:cNvSpPr/>
          <p:nvPr/>
        </p:nvSpPr>
        <p:spPr>
          <a:xfrm>
            <a:off x="3051547" y="4077072"/>
            <a:ext cx="144016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
        <p:nvSpPr>
          <p:cNvPr id="10" name="مستطيل 9">
            <a:extLst>
              <a:ext uri="{FF2B5EF4-FFF2-40B4-BE49-F238E27FC236}">
                <a16:creationId xmlns:a16="http://schemas.microsoft.com/office/drawing/2014/main" id="{29872543-B845-4B7E-AE08-AE715EEAC319}"/>
              </a:ext>
            </a:extLst>
          </p:cNvPr>
          <p:cNvSpPr/>
          <p:nvPr/>
        </p:nvSpPr>
        <p:spPr>
          <a:xfrm>
            <a:off x="5148391" y="5552963"/>
            <a:ext cx="144016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
        <p:nvSpPr>
          <p:cNvPr id="11" name="مستطيل 10">
            <a:extLst>
              <a:ext uri="{FF2B5EF4-FFF2-40B4-BE49-F238E27FC236}">
                <a16:creationId xmlns:a16="http://schemas.microsoft.com/office/drawing/2014/main" id="{B7AE8AFF-EB60-4059-92EF-7434D67164B4}"/>
              </a:ext>
            </a:extLst>
          </p:cNvPr>
          <p:cNvSpPr/>
          <p:nvPr/>
        </p:nvSpPr>
        <p:spPr>
          <a:xfrm>
            <a:off x="7010403" y="0"/>
            <a:ext cx="1836070" cy="1512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مهارة الوصف والاستنتاج</a:t>
            </a:r>
          </a:p>
        </p:txBody>
      </p:sp>
    </p:spTree>
    <p:extLst>
      <p:ext uri="{BB962C8B-B14F-4D97-AF65-F5344CB8AC3E}">
        <p14:creationId xmlns:p14="http://schemas.microsoft.com/office/powerpoint/2010/main" val="105283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39752" y="274638"/>
            <a:ext cx="5329246" cy="1143000"/>
          </a:xfrm>
          <a:solidFill>
            <a:srgbClr val="4EBCD7"/>
          </a:solidFill>
          <a:ln w="38100">
            <a:solidFill>
              <a:srgbClr val="EF438F"/>
            </a:solidFill>
          </a:ln>
        </p:spPr>
        <p:txBody>
          <a:bodyPr>
            <a:normAutofit/>
          </a:bodyPr>
          <a:lstStyle/>
          <a:p>
            <a:r>
              <a:rPr lang="ar-SA" sz="6600" dirty="0"/>
              <a:t>الهيكل الخارجي </a:t>
            </a:r>
          </a:p>
        </p:txBody>
      </p:sp>
      <p:sp>
        <p:nvSpPr>
          <p:cNvPr id="3" name="عنصر نائب للمحتوى 2"/>
          <p:cNvSpPr>
            <a:spLocks noGrp="1"/>
          </p:cNvSpPr>
          <p:nvPr>
            <p:ph idx="1"/>
          </p:nvPr>
        </p:nvSpPr>
        <p:spPr>
          <a:xfrm>
            <a:off x="1691680" y="1600200"/>
            <a:ext cx="6995120" cy="5141168"/>
          </a:xfrm>
          <a:solidFill>
            <a:schemeClr val="bg1"/>
          </a:solidFill>
          <a:ln w="38100">
            <a:solidFill>
              <a:srgbClr val="EF438F"/>
            </a:solidFill>
          </a:ln>
        </p:spPr>
        <p:style>
          <a:lnRef idx="2">
            <a:schemeClr val="accent3"/>
          </a:lnRef>
          <a:fillRef idx="1">
            <a:schemeClr val="lt1"/>
          </a:fillRef>
          <a:effectRef idx="0">
            <a:schemeClr val="accent3"/>
          </a:effectRef>
          <a:fontRef idx="minor">
            <a:schemeClr val="dk1"/>
          </a:fontRef>
        </p:style>
        <p:txBody>
          <a:bodyPr>
            <a:normAutofit fontScale="92500" lnSpcReduction="10000"/>
          </a:bodyPr>
          <a:lstStyle/>
          <a:p>
            <a:r>
              <a:rPr lang="ar-SA" sz="5200" dirty="0"/>
              <a:t>قومي صحة العبارة التالية </a:t>
            </a:r>
          </a:p>
          <a:p>
            <a:pPr>
              <a:buNone/>
            </a:pPr>
            <a:r>
              <a:rPr lang="ar-SA" sz="5200" dirty="0"/>
              <a:t>     تتساوى صلابة الهيكل الخارجي في كل المفصليات </a:t>
            </a:r>
          </a:p>
          <a:p>
            <a:pPr>
              <a:buNone/>
            </a:pPr>
            <a:r>
              <a:rPr lang="ar-SA" sz="5200" dirty="0"/>
              <a:t>تختلف صلابة الهيكل الخارجي في المفصليات فهو هش في المفصليات الصغيرة و صلب في المفصليات الكبيرة </a:t>
            </a:r>
          </a:p>
          <a:p>
            <a:pPr>
              <a:buNone/>
            </a:pPr>
            <a:endParaRPr lang="ar-SA" sz="5200" dirty="0"/>
          </a:p>
        </p:txBody>
      </p:sp>
      <p:pic>
        <p:nvPicPr>
          <p:cNvPr id="4" name="صورة 3" descr="298310_206796416042020_7093261_n.jpg"/>
          <p:cNvPicPr>
            <a:picLocks noChangeAspect="1"/>
          </p:cNvPicPr>
          <p:nvPr/>
        </p:nvPicPr>
        <p:blipFill>
          <a:blip r:embed="rId3"/>
          <a:stretch>
            <a:fillRect/>
          </a:stretch>
        </p:blipFill>
        <p:spPr>
          <a:xfrm>
            <a:off x="107504" y="4509120"/>
            <a:ext cx="1872206" cy="2127497"/>
          </a:xfrm>
          <a:prstGeom prst="rect">
            <a:avLst/>
          </a:prstGeom>
          <a:ln>
            <a:noFill/>
          </a:ln>
          <a:effectLst>
            <a:outerShdw blurRad="292100" dist="139700" dir="2700000" algn="tl" rotWithShape="0">
              <a:srgbClr val="333333">
                <a:alpha val="65000"/>
              </a:srgbClr>
            </a:outerShdw>
          </a:effectLst>
        </p:spPr>
      </p:pic>
      <p:pic>
        <p:nvPicPr>
          <p:cNvPr id="1026" name="Picture 2" descr="صورة ذات صل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98" y="2204864"/>
            <a:ext cx="2232254" cy="1809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نتيجة بحث الصور عن ‪butterfly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7501" y="273918"/>
            <a:ext cx="1872209" cy="1930946"/>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B5B06708-284E-4777-843E-BADE0C45C194}"/>
              </a:ext>
            </a:extLst>
          </p:cNvPr>
          <p:cNvSpPr/>
          <p:nvPr/>
        </p:nvSpPr>
        <p:spPr>
          <a:xfrm>
            <a:off x="7812359" y="273918"/>
            <a:ext cx="1034113" cy="1143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التفكير الناقد</a:t>
            </a:r>
          </a:p>
        </p:txBody>
      </p:sp>
    </p:spTree>
    <p:extLst>
      <p:ext uri="{BB962C8B-B14F-4D97-AF65-F5344CB8AC3E}">
        <p14:creationId xmlns:p14="http://schemas.microsoft.com/office/powerpoint/2010/main" val="251121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39752" y="274638"/>
            <a:ext cx="4968552" cy="1143000"/>
          </a:xfrm>
          <a:solidFill>
            <a:srgbClr val="4EBCD7"/>
          </a:solidFill>
          <a:ln w="38100">
            <a:solidFill>
              <a:srgbClr val="EF438F"/>
            </a:solidFill>
          </a:ln>
        </p:spPr>
        <p:txBody>
          <a:bodyPr>
            <a:normAutofit/>
          </a:bodyPr>
          <a:lstStyle/>
          <a:p>
            <a:r>
              <a:rPr lang="ar-SA" sz="6600" dirty="0"/>
              <a:t>الهيكل الخارجي </a:t>
            </a:r>
          </a:p>
        </p:txBody>
      </p:sp>
      <p:sp>
        <p:nvSpPr>
          <p:cNvPr id="3" name="عنصر نائب للمحتوى 2"/>
          <p:cNvSpPr>
            <a:spLocks noGrp="1"/>
          </p:cNvSpPr>
          <p:nvPr>
            <p:ph idx="1"/>
          </p:nvPr>
        </p:nvSpPr>
        <p:spPr>
          <a:xfrm>
            <a:off x="2123728" y="1600200"/>
            <a:ext cx="6563072" cy="5141168"/>
          </a:xfrm>
          <a:solidFill>
            <a:schemeClr val="bg1"/>
          </a:solidFill>
          <a:ln w="38100">
            <a:solidFill>
              <a:srgbClr val="EF438F"/>
            </a:solidFill>
          </a:ln>
        </p:spPr>
        <p:style>
          <a:lnRef idx="2">
            <a:schemeClr val="accent3"/>
          </a:lnRef>
          <a:fillRef idx="1">
            <a:schemeClr val="lt1"/>
          </a:fillRef>
          <a:effectRef idx="0">
            <a:schemeClr val="accent3"/>
          </a:effectRef>
          <a:fontRef idx="minor">
            <a:schemeClr val="dk1"/>
          </a:fontRef>
        </p:style>
        <p:txBody>
          <a:bodyPr>
            <a:normAutofit fontScale="85000" lnSpcReduction="10000"/>
          </a:bodyPr>
          <a:lstStyle/>
          <a:p>
            <a:r>
              <a:rPr lang="ar-SA" sz="5400" dirty="0"/>
              <a:t>فسري :</a:t>
            </a:r>
          </a:p>
          <a:p>
            <a:pPr>
              <a:buNone/>
            </a:pPr>
            <a:r>
              <a:rPr lang="ar-SA" sz="5400" dirty="0"/>
              <a:t>   يكون الهيكل الخارجي رقيقا ومرنا وخصوصا بين قطع الجسم و عند المفاصل</a:t>
            </a:r>
          </a:p>
          <a:p>
            <a:pPr lvl="0">
              <a:defRPr/>
            </a:pPr>
            <a:r>
              <a:rPr lang="ar-SA" sz="5400" dirty="0"/>
              <a:t>يكون الهيكل الخارجي رقيقا ومرنا وخصوصا بين قطع الجسم و عند المفاصل لسهولة الحركة</a:t>
            </a:r>
          </a:p>
          <a:p>
            <a:pPr>
              <a:buNone/>
            </a:pPr>
            <a:endParaRPr lang="ar-SA" sz="5200" dirty="0"/>
          </a:p>
        </p:txBody>
      </p:sp>
      <p:pic>
        <p:nvPicPr>
          <p:cNvPr id="4" name="صورة 3" descr="298310_206796416042020_7093261_n.jpg"/>
          <p:cNvPicPr>
            <a:picLocks noChangeAspect="1"/>
          </p:cNvPicPr>
          <p:nvPr/>
        </p:nvPicPr>
        <p:blipFill>
          <a:blip r:embed="rId3"/>
          <a:stretch>
            <a:fillRect/>
          </a:stretch>
        </p:blipFill>
        <p:spPr>
          <a:xfrm>
            <a:off x="107504" y="4509120"/>
            <a:ext cx="1728190" cy="2127497"/>
          </a:xfrm>
          <a:prstGeom prst="rect">
            <a:avLst/>
          </a:prstGeom>
          <a:ln>
            <a:noFill/>
          </a:ln>
          <a:effectLst>
            <a:outerShdw blurRad="292100" dist="139700" dir="2700000" algn="tl" rotWithShape="0">
              <a:srgbClr val="333333">
                <a:alpha val="65000"/>
              </a:srgbClr>
            </a:outerShdw>
          </a:effectLst>
        </p:spPr>
      </p:pic>
      <p:pic>
        <p:nvPicPr>
          <p:cNvPr id="1026" name="Picture 2" descr="صورة ذات صل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98" y="2204864"/>
            <a:ext cx="1728196" cy="1872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نتيجة بحث الصور عن ‪butterfly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7501" y="273918"/>
            <a:ext cx="1872209" cy="1930946"/>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631D2646-0C5D-4DB6-87A8-BABF6C7E365C}"/>
              </a:ext>
            </a:extLst>
          </p:cNvPr>
          <p:cNvSpPr/>
          <p:nvPr/>
        </p:nvSpPr>
        <p:spPr>
          <a:xfrm>
            <a:off x="7668997" y="273918"/>
            <a:ext cx="1177475" cy="1143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مهارة التحليل</a:t>
            </a:r>
          </a:p>
        </p:txBody>
      </p:sp>
    </p:spTree>
    <p:extLst>
      <p:ext uri="{BB962C8B-B14F-4D97-AF65-F5344CB8AC3E}">
        <p14:creationId xmlns:p14="http://schemas.microsoft.com/office/powerpoint/2010/main" val="77685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166110" y="282567"/>
            <a:ext cx="3276000" cy="756000"/>
          </a:xfrm>
          <a:solidFill>
            <a:srgbClr val="FFFF00"/>
          </a:solidFill>
        </p:spPr>
        <p:txBody>
          <a:bodyPr>
            <a:normAutofit fontScale="90000"/>
          </a:bodyPr>
          <a:lstStyle/>
          <a:p>
            <a:pPr algn="ctr"/>
            <a:r>
              <a:rPr lang="ar-SA" sz="4800" dirty="0"/>
              <a:t>الزوائد المفصلية </a:t>
            </a:r>
          </a:p>
        </p:txBody>
      </p:sp>
      <p:sp>
        <p:nvSpPr>
          <p:cNvPr id="3" name="مستطيل 2"/>
          <p:cNvSpPr/>
          <p:nvPr/>
        </p:nvSpPr>
        <p:spPr>
          <a:xfrm>
            <a:off x="2627783" y="1491749"/>
            <a:ext cx="6120681" cy="2585323"/>
          </a:xfrm>
          <a:prstGeom prst="rect">
            <a:avLst/>
          </a:prstGeom>
          <a:solidFill>
            <a:schemeClr val="accent6">
              <a:lumMod val="20000"/>
              <a:lumOff val="80000"/>
            </a:schemeClr>
          </a:solidFill>
        </p:spPr>
        <p:txBody>
          <a:bodyPr wrap="square">
            <a:spAutoFit/>
          </a:bodyPr>
          <a:lstStyle/>
          <a:p>
            <a:pPr algn="ctr"/>
            <a:r>
              <a:rPr lang="ar-SA" sz="5400" dirty="0"/>
              <a:t>وهي تراكيب مزدوجة  تمتد من جسم الحيوان تكيفت للقيام بوظائف مختلفة</a:t>
            </a:r>
          </a:p>
        </p:txBody>
      </p:sp>
      <p:pic>
        <p:nvPicPr>
          <p:cNvPr id="3078" name="Picture 6" descr="http://bestanimations.com/Animals/Insects/Spiders/spider-animated-gif-4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005064"/>
            <a:ext cx="3096344" cy="20478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bestanimations.com/Animals/Insects/Spiders/spider-animated-gif-4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33607" y="17635"/>
            <a:ext cx="2376444" cy="20478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bestanimations.com/Animals/Insects/Spiders/spider-animated-gif-4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56205" flipH="1">
            <a:off x="987747" y="4637550"/>
            <a:ext cx="3485703" cy="20478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bestanimations.com/Animals/Insects/Spiders/spider-animated-gif-4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5536" y="1887421"/>
            <a:ext cx="3485703" cy="2047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B6179F0-27A3-4B90-84F5-641C60BBA162}"/>
              </a:ext>
            </a:extLst>
          </p:cNvPr>
          <p:cNvSpPr/>
          <p:nvPr/>
        </p:nvSpPr>
        <p:spPr>
          <a:xfrm>
            <a:off x="5076056" y="254010"/>
            <a:ext cx="4045282" cy="6186309"/>
          </a:xfrm>
          <a:prstGeom prst="rect">
            <a:avLst/>
          </a:prstGeom>
          <a:noFill/>
        </p:spPr>
        <p:txBody>
          <a:bodyPr wrap="square" lIns="91440" tIns="45720" rIns="91440" bIns="45720">
            <a:spAutoFit/>
          </a:bodyPr>
          <a:lstStyle/>
          <a:p>
            <a:pPr algn="ctr"/>
            <a:r>
              <a:rPr lang="ar-SA" sz="4400" b="1" dirty="0">
                <a:ln w="0"/>
                <a:effectLst>
                  <a:outerShdw blurRad="38100" dist="19050" dir="2700000" algn="tl" rotWithShape="0">
                    <a:schemeClr val="dk1">
                      <a:alpha val="40000"/>
                    </a:schemeClr>
                  </a:outerShdw>
                </a:effectLst>
              </a:rPr>
              <a:t>قامت سهام يوما بزيارة لأحد متاحف العلوم الطبيعية مع مجموعة من اصدقائها وقد جذبها قسم ضخم يضم معلومات ونماذج عن أكبر شعب الحيوانات اللافقارية</a:t>
            </a:r>
            <a:endParaRPr lang="ar-SA" sz="4400" b="1" cap="none" spc="0" dirty="0">
              <a:ln w="0"/>
              <a:solidFill>
                <a:schemeClr val="tx1"/>
              </a:solidFill>
              <a:effectLst>
                <a:outerShdw blurRad="38100" dist="19050" dir="2700000" algn="tl" rotWithShape="0">
                  <a:schemeClr val="dk1">
                    <a:alpha val="40000"/>
                  </a:schemeClr>
                </a:outerShdw>
              </a:effectLst>
            </a:endParaRPr>
          </a:p>
        </p:txBody>
      </p:sp>
      <p:pic>
        <p:nvPicPr>
          <p:cNvPr id="2050" name="Picture 2" descr="ÙØªÙØ¬Ø© Ø¨Ø­Ø« Ø§ÙØµÙØ± Ø¹Ù âªGirl at the Natural Science Museumclipartâ¬â">
            <a:extLst>
              <a:ext uri="{FF2B5EF4-FFF2-40B4-BE49-F238E27FC236}">
                <a16:creationId xmlns:a16="http://schemas.microsoft.com/office/drawing/2014/main" id="{3360DD5D-6177-44D9-9B8D-45522A268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4010"/>
            <a:ext cx="4968552" cy="660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2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مستطيل 17"/>
          <p:cNvSpPr/>
          <p:nvPr/>
        </p:nvSpPr>
        <p:spPr>
          <a:xfrm>
            <a:off x="172856" y="4503080"/>
            <a:ext cx="2754346" cy="1754326"/>
          </a:xfrm>
          <a:prstGeom prst="rect">
            <a:avLst/>
          </a:prstGeom>
          <a:solidFill>
            <a:schemeClr val="accent2">
              <a:lumMod val="40000"/>
              <a:lumOff val="60000"/>
            </a:schemeClr>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المشي </a:t>
            </a:r>
          </a:p>
          <a:p>
            <a:pPr algn="ct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17" name="مستطيل 16"/>
          <p:cNvSpPr/>
          <p:nvPr/>
        </p:nvSpPr>
        <p:spPr>
          <a:xfrm>
            <a:off x="3045852" y="4538233"/>
            <a:ext cx="2754346" cy="1754326"/>
          </a:xfrm>
          <a:prstGeom prst="rect">
            <a:avLst/>
          </a:prstGeom>
          <a:solidFill>
            <a:schemeClr val="accent2">
              <a:lumMod val="40000"/>
              <a:lumOff val="60000"/>
            </a:schemeClr>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السباحة والتكاثر </a:t>
            </a:r>
          </a:p>
        </p:txBody>
      </p:sp>
      <p:sp>
        <p:nvSpPr>
          <p:cNvPr id="16" name="مستطيل 15"/>
          <p:cNvSpPr/>
          <p:nvPr/>
        </p:nvSpPr>
        <p:spPr>
          <a:xfrm>
            <a:off x="6084168" y="4505576"/>
            <a:ext cx="2754346" cy="1754326"/>
          </a:xfrm>
          <a:prstGeom prst="rect">
            <a:avLst/>
          </a:prstGeom>
          <a:solidFill>
            <a:schemeClr val="accent2">
              <a:lumMod val="40000"/>
              <a:lumOff val="60000"/>
            </a:schemeClr>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الحفر </a:t>
            </a:r>
          </a:p>
          <a:p>
            <a:pPr algn="ct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15" name="مستطيل 14"/>
          <p:cNvSpPr/>
          <p:nvPr/>
        </p:nvSpPr>
        <p:spPr>
          <a:xfrm>
            <a:off x="128433" y="1943811"/>
            <a:ext cx="2754346" cy="1754326"/>
          </a:xfrm>
          <a:prstGeom prst="rect">
            <a:avLst/>
          </a:prstGeom>
          <a:solidFill>
            <a:schemeClr val="accent2">
              <a:lumMod val="40000"/>
              <a:lumOff val="60000"/>
            </a:schemeClr>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القفز</a:t>
            </a:r>
          </a:p>
          <a:p>
            <a:pPr algn="ct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14" name="مستطيل 13"/>
          <p:cNvSpPr/>
          <p:nvPr/>
        </p:nvSpPr>
        <p:spPr>
          <a:xfrm>
            <a:off x="3113798" y="2010882"/>
            <a:ext cx="2754346" cy="1754326"/>
          </a:xfrm>
          <a:prstGeom prst="rect">
            <a:avLst/>
          </a:prstGeom>
          <a:solidFill>
            <a:schemeClr val="accent2">
              <a:lumMod val="40000"/>
              <a:lumOff val="60000"/>
            </a:schemeClr>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التسلق والزحف </a:t>
            </a:r>
          </a:p>
        </p:txBody>
      </p:sp>
      <p:sp>
        <p:nvSpPr>
          <p:cNvPr id="5" name="مستطيل 4"/>
          <p:cNvSpPr/>
          <p:nvPr/>
        </p:nvSpPr>
        <p:spPr>
          <a:xfrm>
            <a:off x="6084169" y="2010882"/>
            <a:ext cx="2754346" cy="1754326"/>
          </a:xfrm>
          <a:prstGeom prst="rect">
            <a:avLst/>
          </a:prstGeom>
          <a:solidFill>
            <a:schemeClr val="accent2">
              <a:lumMod val="40000"/>
              <a:lumOff val="60000"/>
            </a:schemeClr>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الامساك بالطعام </a:t>
            </a:r>
          </a:p>
        </p:txBody>
      </p:sp>
      <p:pic>
        <p:nvPicPr>
          <p:cNvPr id="3" name="Picture 2" descr="نتيجة بحث الصور عن ‪gif cr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14620"/>
            <a:ext cx="2088232" cy="944853"/>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2483768" y="131148"/>
            <a:ext cx="6540619" cy="1569660"/>
          </a:xfrm>
          <a:prstGeom prst="rect">
            <a:avLst/>
          </a:prstGeom>
          <a:solidFill>
            <a:schemeClr val="bg1"/>
          </a:solidFill>
          <a:ln w="38100">
            <a:solidFill>
              <a:srgbClr val="FF0000"/>
            </a:solidFill>
          </a:ln>
        </p:spPr>
        <p:txBody>
          <a:bodyPr wrap="square" lIns="91440" tIns="45720" rIns="91440" bIns="45720">
            <a:spAutoFit/>
          </a:bodyPr>
          <a:lstStyle/>
          <a:p>
            <a:pPr algn="ctr"/>
            <a:r>
              <a:rPr lang="ar-SA" sz="4800" b="1" dirty="0">
                <a:ln w="0">
                  <a:noFill/>
                </a:ln>
                <a:solidFill>
                  <a:srgbClr val="FF0000"/>
                </a:solidFill>
                <a:effectLst>
                  <a:outerShdw blurRad="38100" dist="19050" dir="2700000" algn="tl" rotWithShape="0">
                    <a:schemeClr val="dk1">
                      <a:alpha val="40000"/>
                    </a:schemeClr>
                  </a:outerShdw>
                </a:effectLst>
              </a:rPr>
              <a:t>حددي وظيفة كل زائدة مفصلية في كل مما </a:t>
            </a:r>
            <a:r>
              <a:rPr lang="ar-SA" sz="4800" b="1" dirty="0" err="1">
                <a:ln w="0">
                  <a:noFill/>
                </a:ln>
                <a:solidFill>
                  <a:srgbClr val="FF0000"/>
                </a:solidFill>
                <a:effectLst>
                  <a:outerShdw blurRad="38100" dist="19050" dir="2700000" algn="tl" rotWithShape="0">
                    <a:schemeClr val="dk1">
                      <a:alpha val="40000"/>
                    </a:schemeClr>
                  </a:outerShdw>
                </a:effectLst>
              </a:rPr>
              <a:t>ي</a:t>
            </a:r>
            <a:r>
              <a:rPr lang="ar-SA" sz="4800" b="1" cap="none" spc="0" dirty="0" err="1">
                <a:ln w="0">
                  <a:noFill/>
                </a:ln>
                <a:solidFill>
                  <a:srgbClr val="FF0000"/>
                </a:solidFill>
                <a:effectLst>
                  <a:outerShdw blurRad="38100" dist="19050" dir="2700000" algn="tl" rotWithShape="0">
                    <a:schemeClr val="dk1">
                      <a:alpha val="40000"/>
                    </a:schemeClr>
                  </a:outerShdw>
                </a:effectLst>
              </a:rPr>
              <a:t>اتي</a:t>
            </a:r>
            <a:endParaRPr lang="ar-SA" sz="4800" b="1" cap="none" spc="0" dirty="0">
              <a:ln w="0">
                <a:noFill/>
              </a:ln>
              <a:solidFill>
                <a:srgbClr val="FF0000"/>
              </a:solidFill>
              <a:effectLst>
                <a:outerShdw blurRad="38100" dist="19050" dir="2700000" algn="tl" rotWithShape="0">
                  <a:schemeClr val="dk1">
                    <a:alpha val="40000"/>
                  </a:schemeClr>
                </a:outerShdw>
              </a:effectLst>
            </a:endParaRPr>
          </a:p>
        </p:txBody>
      </p:sp>
      <p:pic>
        <p:nvPicPr>
          <p:cNvPr id="6154" name="Picture 10" descr="نتيجة بحث الصور عن ‪gif Spid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105534"/>
            <a:ext cx="2754346" cy="24918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imated-spider-image-017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503080"/>
            <a:ext cx="2710991" cy="2068638"/>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1" y="1843036"/>
            <a:ext cx="2803474" cy="2090019"/>
          </a:xfrm>
          <a:prstGeom prst="rect">
            <a:avLst/>
          </a:prstGeom>
        </p:spPr>
      </p:pic>
      <p:pic>
        <p:nvPicPr>
          <p:cNvPr id="1028" name="Picture 4" descr="نتيجة بحث الصور عن ‪gif crayfis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4193761"/>
            <a:ext cx="2740366" cy="2377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نتيجة بحث الصور عن ‪gif grasshopp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512" y="1848023"/>
            <a:ext cx="2710991" cy="20850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صورة ذات صلة"/>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1826555"/>
            <a:ext cx="2754346" cy="2106499"/>
          </a:xfrm>
          <a:prstGeom prst="rect">
            <a:avLst/>
          </a:prstGeom>
          <a:noFill/>
          <a:extLst>
            <a:ext uri="{909E8E84-426E-40DD-AFC4-6F175D3DCCD1}">
              <a14:hiddenFill xmlns:a14="http://schemas.microsoft.com/office/drawing/2010/main">
                <a:solidFill>
                  <a:srgbClr val="FFFFFF"/>
                </a:solidFill>
              </a14:hiddenFill>
            </a:ext>
          </a:extLst>
        </p:spPr>
      </p:pic>
      <p:sp>
        <p:nvSpPr>
          <p:cNvPr id="19" name="مستطيل 18">
            <a:extLst>
              <a:ext uri="{FF2B5EF4-FFF2-40B4-BE49-F238E27FC236}">
                <a16:creationId xmlns:a16="http://schemas.microsoft.com/office/drawing/2014/main" id="{C164B5D6-3293-4AE0-8105-B04682F1A7EB}"/>
              </a:ext>
            </a:extLst>
          </p:cNvPr>
          <p:cNvSpPr/>
          <p:nvPr/>
        </p:nvSpPr>
        <p:spPr>
          <a:xfrm>
            <a:off x="156164" y="829106"/>
            <a:ext cx="2134929" cy="9453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مهارة قراءة الصور</a:t>
            </a:r>
          </a:p>
        </p:txBody>
      </p:sp>
    </p:spTree>
    <p:extLst>
      <p:ext uri="{BB962C8B-B14F-4D97-AF65-F5344CB8AC3E}">
        <p14:creationId xmlns:p14="http://schemas.microsoft.com/office/powerpoint/2010/main" val="39554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1032"/>
                                        </p:tgtEl>
                                      </p:cBhvr>
                                    </p:animEffect>
                                    <p:set>
                                      <p:cBhvr>
                                        <p:cTn id="7" dur="1" fill="hold">
                                          <p:stCondLst>
                                            <p:cond delay="1999"/>
                                          </p:stCondLst>
                                        </p:cTn>
                                        <p:tgtEl>
                                          <p:spTgt spid="103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nodeType="clickEffect">
                                  <p:stCondLst>
                                    <p:cond delay="0"/>
                                  </p:stCondLst>
                                  <p:childTnLst>
                                    <p:animEffect transition="out" filter="wheel(1)">
                                      <p:cBhvr>
                                        <p:cTn id="16" dur="2000"/>
                                        <p:tgtEl>
                                          <p:spTgt spid="1030"/>
                                        </p:tgtEl>
                                      </p:cBhvr>
                                    </p:animEffect>
                                    <p:set>
                                      <p:cBhvr>
                                        <p:cTn id="17" dur="1" fill="hold">
                                          <p:stCondLst>
                                            <p:cond delay="1999"/>
                                          </p:stCondLst>
                                        </p:cTn>
                                        <p:tgtEl>
                                          <p:spTgt spid="10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nodeType="clickEffect">
                                  <p:stCondLst>
                                    <p:cond delay="0"/>
                                  </p:stCondLst>
                                  <p:childTnLst>
                                    <p:animEffect transition="out" filter="wheel(1)">
                                      <p:cBhvr>
                                        <p:cTn id="21" dur="2000"/>
                                        <p:tgtEl>
                                          <p:spTgt spid="6154"/>
                                        </p:tgtEl>
                                      </p:cBhvr>
                                    </p:animEffect>
                                    <p:set>
                                      <p:cBhvr>
                                        <p:cTn id="22" dur="1" fill="hold">
                                          <p:stCondLst>
                                            <p:cond delay="1999"/>
                                          </p:stCondLst>
                                        </p:cTn>
                                        <p:tgtEl>
                                          <p:spTgt spid="61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nodeType="clickEffect">
                                  <p:stCondLst>
                                    <p:cond delay="0"/>
                                  </p:stCondLst>
                                  <p:childTnLst>
                                    <p:animEffect transition="out" filter="wheel(1)">
                                      <p:cBhvr>
                                        <p:cTn id="26" dur="2000"/>
                                        <p:tgtEl>
                                          <p:spTgt spid="1028"/>
                                        </p:tgtEl>
                                      </p:cBhvr>
                                    </p:animEffect>
                                    <p:set>
                                      <p:cBhvr>
                                        <p:cTn id="27" dur="1" fill="hold">
                                          <p:stCondLst>
                                            <p:cond delay="1999"/>
                                          </p:stCondLst>
                                        </p:cTn>
                                        <p:tgtEl>
                                          <p:spTgt spid="10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nodeType="clickEffect">
                                  <p:stCondLst>
                                    <p:cond delay="0"/>
                                  </p:stCondLst>
                                  <p:childTnLst>
                                    <p:animEffect transition="out" filter="wheel(1)">
                                      <p:cBhvr>
                                        <p:cTn id="31" dur="2000"/>
                                        <p:tgtEl>
                                          <p:spTgt spid="1026"/>
                                        </p:tgtEl>
                                      </p:cBhvr>
                                    </p:animEffect>
                                    <p:set>
                                      <p:cBhvr>
                                        <p:cTn id="32"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نتيجة بحث الصور عن ‪spider molt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88840"/>
            <a:ext cx="8496944" cy="4680520"/>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p:cNvPicPr>
            <a:picLocks noChangeAspect="1"/>
          </p:cNvPicPr>
          <p:nvPr/>
        </p:nvPicPr>
        <p:blipFill rotWithShape="1">
          <a:blip r:embed="rId3" cstate="print">
            <a:extLst>
              <a:ext uri="{28A0092B-C50C-407E-A947-70E740481C1C}">
                <a14:useLocalDpi xmlns:a14="http://schemas.microsoft.com/office/drawing/2010/main" val="0"/>
              </a:ext>
            </a:extLst>
          </a:blip>
          <a:srcRect l="22741" b="7510"/>
          <a:stretch/>
        </p:blipFill>
        <p:spPr>
          <a:xfrm>
            <a:off x="6969502" y="44624"/>
            <a:ext cx="1706953" cy="982438"/>
          </a:xfrm>
          <a:prstGeom prst="rect">
            <a:avLst/>
          </a:prstGeom>
        </p:spPr>
      </p:pic>
      <p:sp>
        <p:nvSpPr>
          <p:cNvPr id="6" name="عنصر نائب للمحتوى 5"/>
          <p:cNvSpPr>
            <a:spLocks noGrp="1"/>
          </p:cNvSpPr>
          <p:nvPr>
            <p:ph sz="half" idx="2"/>
          </p:nvPr>
        </p:nvSpPr>
        <p:spPr>
          <a:xfrm>
            <a:off x="323528" y="116632"/>
            <a:ext cx="6480720" cy="1800200"/>
          </a:xfrm>
          <a:solidFill>
            <a:schemeClr val="bg1"/>
          </a:solidFill>
          <a:ln w="38100">
            <a:solidFill>
              <a:schemeClr val="tx1"/>
            </a:solidFill>
          </a:ln>
        </p:spPr>
        <p:txBody>
          <a:bodyPr>
            <a:noAutofit/>
          </a:bodyPr>
          <a:lstStyle/>
          <a:p>
            <a:r>
              <a:rPr lang="ar-SA" sz="4800" dirty="0"/>
              <a:t>صفي ما ترينه في الصورة</a:t>
            </a:r>
          </a:p>
          <a:p>
            <a:r>
              <a:rPr lang="ar-SA" sz="4800" dirty="0" err="1"/>
              <a:t>أقترحي</a:t>
            </a:r>
            <a:r>
              <a:rPr lang="ar-SA" sz="4800" dirty="0"/>
              <a:t> أسم لهذه الظاهرة </a:t>
            </a:r>
          </a:p>
          <a:p>
            <a:endParaRPr lang="ar-SA" sz="5400" dirty="0"/>
          </a:p>
        </p:txBody>
      </p:sp>
      <p:sp>
        <p:nvSpPr>
          <p:cNvPr id="7" name="مستطيل 6">
            <a:extLst>
              <a:ext uri="{FF2B5EF4-FFF2-40B4-BE49-F238E27FC236}">
                <a16:creationId xmlns:a16="http://schemas.microsoft.com/office/drawing/2014/main" id="{DB56DF7A-222C-4640-9B4A-59E7ABA8DAD8}"/>
              </a:ext>
            </a:extLst>
          </p:cNvPr>
          <p:cNvSpPr/>
          <p:nvPr/>
        </p:nvSpPr>
        <p:spPr>
          <a:xfrm>
            <a:off x="6969503" y="1027062"/>
            <a:ext cx="1778961" cy="9634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مهارة الوصف</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6444208" y="269776"/>
            <a:ext cx="2376264" cy="1143000"/>
          </a:xfrm>
          <a:solidFill>
            <a:schemeClr val="bg1"/>
          </a:solidFill>
          <a:ln w="38100">
            <a:solidFill>
              <a:srgbClr val="FF0000"/>
            </a:solidFill>
          </a:ln>
        </p:spPr>
        <p:txBody>
          <a:bodyPr>
            <a:normAutofit/>
          </a:bodyPr>
          <a:lstStyle/>
          <a:p>
            <a:r>
              <a:rPr lang="ar-SA" sz="5400" dirty="0">
                <a:solidFill>
                  <a:srgbClr val="FF0000"/>
                </a:solidFill>
              </a:rPr>
              <a:t>الانسلاخ </a:t>
            </a:r>
          </a:p>
        </p:txBody>
      </p:sp>
      <p:sp>
        <p:nvSpPr>
          <p:cNvPr id="10" name="مربع نص 9"/>
          <p:cNvSpPr txBox="1"/>
          <p:nvPr/>
        </p:nvSpPr>
        <p:spPr>
          <a:xfrm>
            <a:off x="179512" y="122863"/>
            <a:ext cx="6161463" cy="1446550"/>
          </a:xfrm>
          <a:prstGeom prst="rect">
            <a:avLst/>
          </a:prstGeom>
          <a:solidFill>
            <a:schemeClr val="bg1"/>
          </a:solidFill>
          <a:ln w="38100">
            <a:solidFill>
              <a:srgbClr val="00B0F0"/>
            </a:solidFill>
          </a:ln>
        </p:spPr>
        <p:txBody>
          <a:bodyPr wrap="square" rtlCol="1">
            <a:spAutoFit/>
          </a:bodyPr>
          <a:lstStyle/>
          <a:p>
            <a:pPr algn="ctr"/>
            <a:r>
              <a:rPr lang="ar-SA" sz="4400" dirty="0">
                <a:solidFill>
                  <a:srgbClr val="00B0F0"/>
                </a:solidFill>
              </a:rPr>
              <a:t>عملية طرح الهيكل الخارجي القديم وتكوين هيكل خارجي جديد </a:t>
            </a:r>
          </a:p>
        </p:txBody>
      </p:sp>
      <p:pic>
        <p:nvPicPr>
          <p:cNvPr id="3074" name="Picture 2" descr="نتيجة بحث الصور عن ‪spider molt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907" y="1624046"/>
            <a:ext cx="8640960" cy="482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155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5"/>
          <p:cNvSpPr>
            <a:spLocks noGrp="1"/>
          </p:cNvSpPr>
          <p:nvPr>
            <p:ph sz="half" idx="2"/>
          </p:nvPr>
        </p:nvSpPr>
        <p:spPr>
          <a:xfrm>
            <a:off x="1403648" y="188641"/>
            <a:ext cx="5194920" cy="1584175"/>
          </a:xfrm>
          <a:solidFill>
            <a:schemeClr val="bg1"/>
          </a:solidFill>
          <a:ln w="38100">
            <a:solidFill>
              <a:schemeClr val="tx1"/>
            </a:solidFill>
          </a:ln>
        </p:spPr>
        <p:txBody>
          <a:bodyPr>
            <a:noAutofit/>
          </a:bodyPr>
          <a:lstStyle/>
          <a:p>
            <a:pPr marL="0" indent="0">
              <a:buNone/>
            </a:pPr>
            <a:r>
              <a:rPr lang="ar-SA" sz="4800" dirty="0"/>
              <a:t>س/ متى يحدث الانسلاخ؟ وما هي أهميته ؟  </a:t>
            </a:r>
          </a:p>
        </p:txBody>
      </p:sp>
      <p:pic>
        <p:nvPicPr>
          <p:cNvPr id="2052" name="Picture 4" descr="نتيجة بحث الصور عن ‪spider molt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16832"/>
            <a:ext cx="8784976" cy="4752527"/>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p:cNvPicPr>
            <a:picLocks noChangeAspect="1"/>
          </p:cNvPicPr>
          <p:nvPr/>
        </p:nvPicPr>
        <p:blipFill rotWithShape="1">
          <a:blip r:embed="rId3" cstate="print">
            <a:extLst>
              <a:ext uri="{28A0092B-C50C-407E-A947-70E740481C1C}">
                <a14:useLocalDpi xmlns:a14="http://schemas.microsoft.com/office/drawing/2010/main" val="0"/>
              </a:ext>
            </a:extLst>
          </a:blip>
          <a:srcRect l="22741" b="7510"/>
          <a:stretch/>
        </p:blipFill>
        <p:spPr>
          <a:xfrm>
            <a:off x="6948264" y="188641"/>
            <a:ext cx="2016224" cy="1584175"/>
          </a:xfrm>
          <a:prstGeom prst="rect">
            <a:avLst/>
          </a:prstGeom>
        </p:spPr>
      </p:pic>
    </p:spTree>
    <p:extLst>
      <p:ext uri="{BB962C8B-B14F-4D97-AF65-F5344CB8AC3E}">
        <p14:creationId xmlns:p14="http://schemas.microsoft.com/office/powerpoint/2010/main" val="1438463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p:cNvSpPr txBox="1"/>
          <p:nvPr/>
        </p:nvSpPr>
        <p:spPr>
          <a:xfrm>
            <a:off x="179512" y="122863"/>
            <a:ext cx="8697355" cy="2123658"/>
          </a:xfrm>
          <a:prstGeom prst="rect">
            <a:avLst/>
          </a:prstGeom>
          <a:solidFill>
            <a:schemeClr val="bg1"/>
          </a:solidFill>
          <a:ln w="38100">
            <a:solidFill>
              <a:srgbClr val="00B0F0"/>
            </a:solidFill>
          </a:ln>
        </p:spPr>
        <p:txBody>
          <a:bodyPr wrap="square" rtlCol="1">
            <a:spAutoFit/>
          </a:bodyPr>
          <a:lstStyle/>
          <a:p>
            <a:pPr algn="ctr"/>
            <a:r>
              <a:rPr lang="ar-SA" sz="4400" dirty="0"/>
              <a:t>يحدث الانسلاخ لكي  تنمو المفصليات فهي تتخلص من هيكلها الخارجي لأنه  مكون من مادة غير حية غير قادرة على التوسع والنمو </a:t>
            </a:r>
          </a:p>
        </p:txBody>
      </p:sp>
      <p:pic>
        <p:nvPicPr>
          <p:cNvPr id="3074" name="Picture 2" descr="نتيجة بحث الصور عن ‪spider molt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4025" y="2420888"/>
            <a:ext cx="8640960"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53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rotWithShape="1">
          <a:blip r:embed="rId2"/>
          <a:srcRect l="18789" t="5186" r="12892" b="15903"/>
          <a:stretch/>
        </p:blipFill>
        <p:spPr>
          <a:xfrm flipH="1">
            <a:off x="210257" y="4149079"/>
            <a:ext cx="2139653" cy="2552601"/>
          </a:xfrm>
          <a:prstGeom prst="rect">
            <a:avLst/>
          </a:prstGeom>
        </p:spPr>
      </p:pic>
      <p:pic>
        <p:nvPicPr>
          <p:cNvPr id="6148" name="Picture 4" descr="نتيجة بحث الصور عن ‪ant eat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55776" y="4149080"/>
            <a:ext cx="3487078" cy="2542035"/>
          </a:xfrm>
          <a:prstGeom prst="rect">
            <a:avLst/>
          </a:prstGeom>
          <a:noFill/>
          <a:extLst>
            <a:ext uri="{909E8E84-426E-40DD-AFC4-6F175D3DCCD1}">
              <a14:hiddenFill xmlns:a14="http://schemas.microsoft.com/office/drawing/2010/main">
                <a:solidFill>
                  <a:srgbClr val="FFFFFF"/>
                </a:solidFill>
              </a14:hiddenFill>
            </a:ext>
          </a:extLst>
        </p:spPr>
      </p:pic>
      <p:sp>
        <p:nvSpPr>
          <p:cNvPr id="2" name="عنوان 1"/>
          <p:cNvSpPr>
            <a:spLocks noGrp="1"/>
          </p:cNvSpPr>
          <p:nvPr>
            <p:ph type="title"/>
          </p:nvPr>
        </p:nvSpPr>
        <p:spPr>
          <a:xfrm>
            <a:off x="6660232" y="274638"/>
            <a:ext cx="2026568" cy="1143000"/>
          </a:xfrm>
          <a:solidFill>
            <a:schemeClr val="accent3"/>
          </a:solidFill>
        </p:spPr>
        <p:txBody>
          <a:bodyPr>
            <a:normAutofit/>
          </a:bodyPr>
          <a:lstStyle/>
          <a:p>
            <a:r>
              <a:rPr lang="ar-SA" sz="6600" dirty="0">
                <a:solidFill>
                  <a:schemeClr val="bg1"/>
                </a:solidFill>
              </a:rPr>
              <a:t>التغذية </a:t>
            </a:r>
          </a:p>
        </p:txBody>
      </p:sp>
      <p:sp>
        <p:nvSpPr>
          <p:cNvPr id="3" name="عنصر نائب للمحتوى 2"/>
          <p:cNvSpPr>
            <a:spLocks noGrp="1"/>
          </p:cNvSpPr>
          <p:nvPr>
            <p:ph idx="1"/>
          </p:nvPr>
        </p:nvSpPr>
        <p:spPr>
          <a:xfrm>
            <a:off x="155575" y="277050"/>
            <a:ext cx="6288633" cy="1140587"/>
          </a:xfrm>
          <a:solidFill>
            <a:schemeClr val="bg1"/>
          </a:solidFill>
          <a:ln w="38100">
            <a:solidFill>
              <a:schemeClr val="tx1"/>
            </a:solidFill>
          </a:ln>
        </p:spPr>
        <p:txBody>
          <a:bodyPr>
            <a:noAutofit/>
          </a:bodyPr>
          <a:lstStyle/>
          <a:p>
            <a:pPr algn="ctr"/>
            <a:r>
              <a:rPr lang="ar-SA" sz="4000" dirty="0"/>
              <a:t>صلي كل حيوان مفصلي بطريقة الغذاء المناسبة له</a:t>
            </a:r>
          </a:p>
          <a:p>
            <a:endParaRPr lang="ar-SA" sz="3600" dirty="0"/>
          </a:p>
        </p:txBody>
      </p:sp>
      <p:pic>
        <p:nvPicPr>
          <p:cNvPr id="5124" name="Picture 4" descr="نتيجة بحث الصور عن ‪The Grasshopper eat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43636" y="1700808"/>
            <a:ext cx="2674639"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نتيجة بحث الصور عن ‪The Grasshopper eat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0258" y="1628800"/>
            <a:ext cx="2139653" cy="237626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نتيجة بحث الصور عن ‪The Mosquito eat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43635" y="4149080"/>
            <a:ext cx="2725283" cy="257175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نتيجة بحث الصور عن ‪ant eat  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3968" y="4149080"/>
            <a:ext cx="1758886" cy="2552601"/>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3890264" y="1640994"/>
            <a:ext cx="2020105" cy="646331"/>
          </a:xfrm>
          <a:prstGeom prst="rect">
            <a:avLst/>
          </a:prstGeom>
          <a:solidFill>
            <a:schemeClr val="bg1"/>
          </a:solid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آكلات لحوم </a:t>
            </a:r>
          </a:p>
        </p:txBody>
      </p:sp>
      <p:sp>
        <p:nvSpPr>
          <p:cNvPr id="14" name="مستطيل 13"/>
          <p:cNvSpPr/>
          <p:nvPr/>
        </p:nvSpPr>
        <p:spPr>
          <a:xfrm>
            <a:off x="3512466" y="2520938"/>
            <a:ext cx="2470548" cy="646331"/>
          </a:xfrm>
          <a:prstGeom prst="rect">
            <a:avLst/>
          </a:prstGeom>
          <a:solidFill>
            <a:schemeClr val="bg1"/>
          </a:solid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آكلات أعشاب  </a:t>
            </a:r>
          </a:p>
        </p:txBody>
      </p:sp>
      <p:sp>
        <p:nvSpPr>
          <p:cNvPr id="15" name="مستطيل 14"/>
          <p:cNvSpPr/>
          <p:nvPr/>
        </p:nvSpPr>
        <p:spPr>
          <a:xfrm>
            <a:off x="2563139" y="1638453"/>
            <a:ext cx="1067920" cy="707886"/>
          </a:xfrm>
          <a:prstGeom prst="rect">
            <a:avLst/>
          </a:prstGeom>
          <a:solidFill>
            <a:schemeClr val="bg1"/>
          </a:solid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قارته</a:t>
            </a:r>
            <a:r>
              <a:rPr lang="ar-SA" sz="4000" b="0" cap="none" spc="0" dirty="0">
                <a:ln w="0"/>
                <a:solidFill>
                  <a:schemeClr val="tx1"/>
                </a:solidFill>
                <a:effectLst>
                  <a:outerShdw blurRad="38100" dist="19050" dir="2700000" algn="tl" rotWithShape="0">
                    <a:schemeClr val="dk1">
                      <a:alpha val="40000"/>
                    </a:schemeClr>
                  </a:outerShdw>
                </a:effectLst>
              </a:rPr>
              <a:t> </a:t>
            </a:r>
          </a:p>
        </p:txBody>
      </p:sp>
      <p:sp>
        <p:nvSpPr>
          <p:cNvPr id="16" name="مستطيل 15"/>
          <p:cNvSpPr/>
          <p:nvPr/>
        </p:nvSpPr>
        <p:spPr>
          <a:xfrm>
            <a:off x="4860032" y="3335009"/>
            <a:ext cx="1265090" cy="646331"/>
          </a:xfrm>
          <a:prstGeom prst="rect">
            <a:avLst/>
          </a:prstGeom>
          <a:solidFill>
            <a:schemeClr val="bg1"/>
          </a:solid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متطفلة </a:t>
            </a:r>
          </a:p>
        </p:txBody>
      </p:sp>
      <p:sp>
        <p:nvSpPr>
          <p:cNvPr id="17" name="مستطيل 16"/>
          <p:cNvSpPr/>
          <p:nvPr/>
        </p:nvSpPr>
        <p:spPr>
          <a:xfrm>
            <a:off x="2411761" y="3335009"/>
            <a:ext cx="2376263" cy="646331"/>
          </a:xfrm>
          <a:prstGeom prst="rect">
            <a:avLst/>
          </a:prstGeom>
          <a:solidFill>
            <a:schemeClr val="bg1"/>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تغذي ترشيحية </a:t>
            </a:r>
          </a:p>
        </p:txBody>
      </p:sp>
    </p:spTree>
    <p:extLst>
      <p:ext uri="{BB962C8B-B14F-4D97-AF65-F5344CB8AC3E}">
        <p14:creationId xmlns:p14="http://schemas.microsoft.com/office/powerpoint/2010/main" val="21235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5E-6 -2.59259E-6 L 0.27604 0.11922 " pathEditMode="relative" rAng="0" ptsTypes="AA">
                                      <p:cBhvr>
                                        <p:cTn id="6" dur="2000" fill="hold"/>
                                        <p:tgtEl>
                                          <p:spTgt spid="4"/>
                                        </p:tgtEl>
                                        <p:attrNameLst>
                                          <p:attrName>ppt_x</p:attrName>
                                          <p:attrName>ppt_y</p:attrName>
                                        </p:attrNameLst>
                                      </p:cBhvr>
                                      <p:rCtr x="13802" y="5949"/>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0.11476 -0.00902 L -0.36476 -0.00902 " pathEditMode="relative" rAng="0" ptsTypes="AA">
                                      <p:cBhvr>
                                        <p:cTn id="10" dur="2000" fill="hold"/>
                                        <p:tgtEl>
                                          <p:spTgt spid="14"/>
                                        </p:tgtEl>
                                        <p:attrNameLst>
                                          <p:attrName>ppt_x</p:attrName>
                                          <p:attrName>ppt_y</p:attrName>
                                        </p:attrNameLst>
                                      </p:cBhvr>
                                      <p:rCtr x="-12500"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8.33333E-7 -3.33333E-6 L 0.24931 0.26065 " pathEditMode="relative" rAng="0" ptsTypes="AA">
                                      <p:cBhvr>
                                        <p:cTn id="14" dur="2000" fill="hold"/>
                                        <p:tgtEl>
                                          <p:spTgt spid="16"/>
                                        </p:tgtEl>
                                        <p:attrNameLst>
                                          <p:attrName>ppt_x</p:attrName>
                                          <p:attrName>ppt_y</p:attrName>
                                        </p:attrNameLst>
                                      </p:cBhvr>
                                      <p:rCtr x="12465" y="1303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72222E-6 7.40741E-7 L 0.12777 0.49305 " pathEditMode="relative" rAng="0" ptsTypes="AA">
                                      <p:cBhvr>
                                        <p:cTn id="18" dur="2000" fill="hold"/>
                                        <p:tgtEl>
                                          <p:spTgt spid="15"/>
                                        </p:tgtEl>
                                        <p:attrNameLst>
                                          <p:attrName>ppt_x</p:attrName>
                                          <p:attrName>ppt_y</p:attrName>
                                        </p:attrNameLst>
                                      </p:cBhvr>
                                      <p:rCtr x="6389" y="24653"/>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3.61111E-6 -3.33333E-6 L -0.24792 0.25023 " pathEditMode="relative" rAng="0" ptsTypes="AA">
                                      <p:cBhvr>
                                        <p:cTn id="22" dur="2000" fill="hold"/>
                                        <p:tgtEl>
                                          <p:spTgt spid="17"/>
                                        </p:tgtEl>
                                        <p:attrNameLst>
                                          <p:attrName>ppt_x</p:attrName>
                                          <p:attrName>ppt_y</p:attrName>
                                        </p:attrNameLst>
                                      </p:cBhvr>
                                      <p:rCtr x="-12396"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descr="images.jpg"/>
          <p:cNvPicPr>
            <a:picLocks noGrp="1" noChangeAspect="1"/>
          </p:cNvPicPr>
          <p:nvPr>
            <p:ph sz="half" idx="1"/>
          </p:nvPr>
        </p:nvPicPr>
        <p:blipFill>
          <a:blip r:embed="rId2"/>
          <a:stretch>
            <a:fillRect/>
          </a:stretch>
        </p:blipFill>
        <p:spPr>
          <a:xfrm>
            <a:off x="214281" y="1063901"/>
            <a:ext cx="3917643" cy="5389435"/>
          </a:xfrm>
          <a:prstGeom prst="rect">
            <a:avLst/>
          </a:prstGeom>
          <a:ln>
            <a:noFill/>
          </a:ln>
          <a:effectLst>
            <a:softEdge rad="112500"/>
          </a:effectLst>
        </p:spPr>
      </p:pic>
      <p:sp>
        <p:nvSpPr>
          <p:cNvPr id="8" name="مستطيل 7">
            <a:extLst>
              <a:ext uri="{FF2B5EF4-FFF2-40B4-BE49-F238E27FC236}">
                <a16:creationId xmlns:a16="http://schemas.microsoft.com/office/drawing/2014/main" id="{9A589AD6-4FBE-49AF-BA2C-D4281705A2F6}"/>
              </a:ext>
            </a:extLst>
          </p:cNvPr>
          <p:cNvSpPr/>
          <p:nvPr/>
        </p:nvSpPr>
        <p:spPr>
          <a:xfrm>
            <a:off x="1486413" y="92396"/>
            <a:ext cx="7334059" cy="830997"/>
          </a:xfrm>
          <a:prstGeom prst="rect">
            <a:avLst/>
          </a:prstGeom>
          <a:noFill/>
          <a:ln w="38100">
            <a:solidFill>
              <a:schemeClr val="tx1"/>
            </a:solidFill>
          </a:ln>
        </p:spPr>
        <p:txBody>
          <a:bodyPr wrap="non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أنظري للرسم التالي ثم أكملي ما يلي </a:t>
            </a:r>
          </a:p>
        </p:txBody>
      </p:sp>
      <p:sp>
        <p:nvSpPr>
          <p:cNvPr id="11" name="مستطيل 10">
            <a:extLst>
              <a:ext uri="{FF2B5EF4-FFF2-40B4-BE49-F238E27FC236}">
                <a16:creationId xmlns:a16="http://schemas.microsoft.com/office/drawing/2014/main" id="{CDDA3571-DE67-4E19-ABA1-125D64732572}"/>
              </a:ext>
            </a:extLst>
          </p:cNvPr>
          <p:cNvSpPr/>
          <p:nvPr/>
        </p:nvSpPr>
        <p:spPr>
          <a:xfrm>
            <a:off x="4320951" y="1097579"/>
            <a:ext cx="4571291" cy="5509200"/>
          </a:xfrm>
          <a:prstGeom prst="rect">
            <a:avLst/>
          </a:prstGeom>
          <a:noFill/>
          <a:ln w="38100">
            <a:solidFill>
              <a:schemeClr val="tx1"/>
            </a:solidFill>
          </a:ln>
        </p:spPr>
        <p:txBody>
          <a:bodyPr wrap="square" lIns="91440" tIns="45720" rIns="91440" bIns="45720">
            <a:spAutoFit/>
          </a:bodyPr>
          <a:lstStyle/>
          <a:p>
            <a:pPr algn="ctr"/>
            <a:r>
              <a:rPr lang="ar-SA" sz="4400" cap="none" spc="0" dirty="0">
                <a:ln w="0"/>
                <a:effectLst>
                  <a:outerShdw blurRad="38100" dist="19050" dir="2700000" algn="tl" rotWithShape="0">
                    <a:schemeClr val="dk1">
                      <a:alpha val="40000"/>
                    </a:schemeClr>
                  </a:outerShdw>
                </a:effectLst>
              </a:rPr>
              <a:t>للمفصليات جهاز هضمي ذو أتجاه واحد ويتكون من فم  وبلعوم ومعدة أمعاء وشرج . </a:t>
            </a:r>
          </a:p>
          <a:p>
            <a:pPr algn="ctr"/>
            <a:r>
              <a:rPr lang="ar-SA" sz="4400" dirty="0">
                <a:ln w="0"/>
                <a:effectLst>
                  <a:outerShdw blurRad="38100" dist="19050" dir="2700000" algn="tl" rotWithShape="0">
                    <a:schemeClr val="dk1">
                      <a:alpha val="40000"/>
                    </a:schemeClr>
                  </a:outerShdw>
                </a:effectLst>
              </a:rPr>
              <a:t>يتميز الجهاز الهضمي للمفصليات بوجود </a:t>
            </a:r>
          </a:p>
          <a:p>
            <a:pPr algn="ctr"/>
            <a:r>
              <a:rPr lang="ar-SA" sz="4400" dirty="0">
                <a:ln w="0"/>
                <a:effectLst>
                  <a:outerShdw blurRad="38100" dist="19050" dir="2700000" algn="tl" rotWithShape="0">
                    <a:schemeClr val="dk1">
                      <a:alpha val="40000"/>
                    </a:schemeClr>
                  </a:outerShdw>
                </a:effectLst>
              </a:rPr>
              <a:t>غدد مختلفة وظيفتها </a:t>
            </a:r>
          </a:p>
          <a:p>
            <a:pPr algn="ctr"/>
            <a:r>
              <a:rPr lang="ar-SA" sz="4400" dirty="0">
                <a:ln w="0"/>
                <a:effectLst>
                  <a:outerShdw blurRad="38100" dist="19050" dir="2700000" algn="tl" rotWithShape="0">
                    <a:schemeClr val="dk1">
                      <a:alpha val="40000"/>
                    </a:schemeClr>
                  </a:outerShdw>
                </a:effectLst>
              </a:rPr>
              <a:t> تفرز إنزيمات هاضمة </a:t>
            </a:r>
            <a:r>
              <a:rPr lang="ar-SA" sz="4400" cap="none" spc="0" dirty="0">
                <a:ln w="0"/>
                <a:effectLst>
                  <a:outerShdw blurRad="38100" dist="19050" dir="2700000" algn="tl" rotWithShape="0">
                    <a:schemeClr val="dk1">
                      <a:alpha val="40000"/>
                    </a:schemeClr>
                  </a:outerShdw>
                </a:effectLst>
              </a:rPr>
              <a:t> </a:t>
            </a:r>
          </a:p>
        </p:txBody>
      </p:sp>
      <p:sp>
        <p:nvSpPr>
          <p:cNvPr id="12" name="مستطيل 11">
            <a:extLst>
              <a:ext uri="{FF2B5EF4-FFF2-40B4-BE49-F238E27FC236}">
                <a16:creationId xmlns:a16="http://schemas.microsoft.com/office/drawing/2014/main" id="{6F48966A-77A9-4F97-9457-26C626487A75}"/>
              </a:ext>
            </a:extLst>
          </p:cNvPr>
          <p:cNvSpPr/>
          <p:nvPr/>
        </p:nvSpPr>
        <p:spPr>
          <a:xfrm>
            <a:off x="7164288" y="2492896"/>
            <a:ext cx="75610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
        <p:nvSpPr>
          <p:cNvPr id="13" name="مستطيل 12">
            <a:extLst>
              <a:ext uri="{FF2B5EF4-FFF2-40B4-BE49-F238E27FC236}">
                <a16:creationId xmlns:a16="http://schemas.microsoft.com/office/drawing/2014/main" id="{62A9A0CB-24CC-49BF-BACB-54EFC9FAEBFE}"/>
              </a:ext>
            </a:extLst>
          </p:cNvPr>
          <p:cNvSpPr/>
          <p:nvPr/>
        </p:nvSpPr>
        <p:spPr>
          <a:xfrm>
            <a:off x="4572000" y="2477692"/>
            <a:ext cx="102664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
        <p:nvSpPr>
          <p:cNvPr id="14" name="مستطيل 13">
            <a:extLst>
              <a:ext uri="{FF2B5EF4-FFF2-40B4-BE49-F238E27FC236}">
                <a16:creationId xmlns:a16="http://schemas.microsoft.com/office/drawing/2014/main" id="{23F9EF0E-5E5C-4FCA-A953-AE0565BC8A80}"/>
              </a:ext>
            </a:extLst>
          </p:cNvPr>
          <p:cNvSpPr/>
          <p:nvPr/>
        </p:nvSpPr>
        <p:spPr>
          <a:xfrm>
            <a:off x="6893750" y="3173166"/>
            <a:ext cx="102664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
        <p:nvSpPr>
          <p:cNvPr id="15" name="مستطيل 14">
            <a:extLst>
              <a:ext uri="{FF2B5EF4-FFF2-40B4-BE49-F238E27FC236}">
                <a16:creationId xmlns:a16="http://schemas.microsoft.com/office/drawing/2014/main" id="{19355877-9A90-4ADA-9F48-8FB7EC81796D}"/>
              </a:ext>
            </a:extLst>
          </p:cNvPr>
          <p:cNvSpPr/>
          <p:nvPr/>
        </p:nvSpPr>
        <p:spPr>
          <a:xfrm>
            <a:off x="6381466" y="5085184"/>
            <a:ext cx="232175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
        <p:nvSpPr>
          <p:cNvPr id="16" name="مستطيل 15">
            <a:extLst>
              <a:ext uri="{FF2B5EF4-FFF2-40B4-BE49-F238E27FC236}">
                <a16:creationId xmlns:a16="http://schemas.microsoft.com/office/drawing/2014/main" id="{F9C81B3C-5F7C-4724-A112-FF31B243DC63}"/>
              </a:ext>
            </a:extLst>
          </p:cNvPr>
          <p:cNvSpPr/>
          <p:nvPr/>
        </p:nvSpPr>
        <p:spPr>
          <a:xfrm>
            <a:off x="4572000" y="5877272"/>
            <a:ext cx="394731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
        <p:nvSpPr>
          <p:cNvPr id="10" name="مستطيل 9">
            <a:extLst>
              <a:ext uri="{FF2B5EF4-FFF2-40B4-BE49-F238E27FC236}">
                <a16:creationId xmlns:a16="http://schemas.microsoft.com/office/drawing/2014/main" id="{979B98C4-ADEE-4865-B39C-D60BA8CF4385}"/>
              </a:ext>
            </a:extLst>
          </p:cNvPr>
          <p:cNvSpPr/>
          <p:nvPr/>
        </p:nvSpPr>
        <p:spPr>
          <a:xfrm>
            <a:off x="214281" y="233554"/>
            <a:ext cx="1161997" cy="548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الفجوة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7889" y="4814697"/>
            <a:ext cx="9108504" cy="2062103"/>
          </a:xfrm>
          <a:prstGeom prst="rect">
            <a:avLst/>
          </a:prstGeom>
          <a:noFill/>
          <a:ln w="38100">
            <a:solidFill>
              <a:schemeClr val="tx1"/>
            </a:solidFill>
          </a:ln>
        </p:spPr>
        <p:txBody>
          <a:bodyPr wrap="square" lIns="91440" tIns="45720" rIns="91440" bIns="45720">
            <a:spAutoFit/>
          </a:bodyPr>
          <a:lstStyle/>
          <a:p>
            <a:pPr algn="ctr"/>
            <a:r>
              <a:rPr lang="ar-SA" sz="4000" b="1" cap="none" spc="0" dirty="0">
                <a:ln w="0"/>
                <a:solidFill>
                  <a:srgbClr val="DB1764"/>
                </a:solidFill>
                <a:effectLst>
                  <a:outerShdw blurRad="38100" dist="19050" dir="2700000" algn="tl" rotWithShape="0">
                    <a:schemeClr val="dk1">
                      <a:alpha val="40000"/>
                    </a:schemeClr>
                  </a:outerShdw>
                </a:effectLst>
              </a:rPr>
              <a:t>هل تعلمين :</a:t>
            </a:r>
            <a:r>
              <a:rPr lang="ar-SA" sz="4000" b="0" cap="none" spc="0" dirty="0">
                <a:ln w="0"/>
                <a:solidFill>
                  <a:schemeClr val="tx1"/>
                </a:solidFill>
                <a:effectLst>
                  <a:outerShdw blurRad="38100" dist="19050" dir="2700000" algn="tl" rotWithShape="0">
                    <a:schemeClr val="dk1">
                      <a:alpha val="40000"/>
                    </a:schemeClr>
                  </a:outerShdw>
                </a:effectLst>
              </a:rPr>
              <a:t>أن النحل يتغذى على الرحيق ومن ثم يتحول داخل بطنه بفضل الأنزيمات الهاضمة إلى عسل ثم يخرجه من بطنه أذا العسل هو إخراج </a:t>
            </a:r>
            <a:r>
              <a:rPr lang="ar-SA" sz="4400" b="0" cap="none" spc="0" dirty="0">
                <a:ln w="0"/>
                <a:solidFill>
                  <a:schemeClr val="tx1"/>
                </a:solidFill>
                <a:effectLst>
                  <a:outerShdw blurRad="38100" dist="19050" dir="2700000" algn="tl" rotWithShape="0">
                    <a:schemeClr val="dk1">
                      <a:alpha val="40000"/>
                    </a:schemeClr>
                  </a:outerShdw>
                </a:effectLst>
              </a:rPr>
              <a:t>النحل </a:t>
            </a:r>
          </a:p>
        </p:txBody>
      </p:sp>
      <p:pic>
        <p:nvPicPr>
          <p:cNvPr id="4" name="صورة 3">
            <a:extLst>
              <a:ext uri="{FF2B5EF4-FFF2-40B4-BE49-F238E27FC236}">
                <a16:creationId xmlns:a16="http://schemas.microsoft.com/office/drawing/2014/main" id="{CAEA32B8-CD4F-4312-9377-794AE787CAB6}"/>
              </a:ext>
            </a:extLst>
          </p:cNvPr>
          <p:cNvPicPr>
            <a:picLocks noChangeAspect="1"/>
          </p:cNvPicPr>
          <p:nvPr/>
        </p:nvPicPr>
        <p:blipFill>
          <a:blip r:embed="rId2"/>
          <a:stretch>
            <a:fillRect/>
          </a:stretch>
        </p:blipFill>
        <p:spPr>
          <a:xfrm>
            <a:off x="-9001" y="-25932"/>
            <a:ext cx="9144000" cy="4823281"/>
          </a:xfrm>
          <a:prstGeom prst="rect">
            <a:avLst/>
          </a:prstGeom>
        </p:spPr>
      </p:pic>
    </p:spTree>
    <p:extLst>
      <p:ext uri="{BB962C8B-B14F-4D97-AF65-F5344CB8AC3E}">
        <p14:creationId xmlns:p14="http://schemas.microsoft.com/office/powerpoint/2010/main" val="3298837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2" descr="نتيجة بحث الصور عن يخرج من بطونها شراب مختلف ألوانه فيه شفاء للناس">
            <a:extLst>
              <a:ext uri="{FF2B5EF4-FFF2-40B4-BE49-F238E27FC236}">
                <a16:creationId xmlns:a16="http://schemas.microsoft.com/office/drawing/2014/main" id="{C4B9E4C9-4638-47DC-80D6-4F18021A97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83" r="-1" b="14793"/>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8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71472" y="1600200"/>
            <a:ext cx="8115328" cy="4525963"/>
          </a:xfrm>
          <a:solidFill>
            <a:schemeClr val="accent1">
              <a:lumMod val="40000"/>
              <a:lumOff val="60000"/>
            </a:schemeClr>
          </a:solidFill>
        </p:spPr>
        <p:txBody>
          <a:bodyPr/>
          <a:lstStyle/>
          <a:p>
            <a:r>
              <a:rPr lang="ar-SA" dirty="0"/>
              <a:t>يحتوي فم معظم المفصليات على </a:t>
            </a:r>
          </a:p>
          <a:p>
            <a:pPr>
              <a:buNone/>
            </a:pPr>
            <a:r>
              <a:rPr lang="ar-SA" dirty="0"/>
              <a:t>زوج من الزوائد الفكية تسمى </a:t>
            </a:r>
            <a:r>
              <a:rPr lang="ar-SA" b="1" u="sng" dirty="0" err="1"/>
              <a:t>الفقيم</a:t>
            </a:r>
            <a:r>
              <a:rPr lang="ar-SA" b="1" u="sng" dirty="0"/>
              <a:t> </a:t>
            </a:r>
          </a:p>
          <a:p>
            <a:r>
              <a:rPr lang="ar-SA" b="1" u="sng" dirty="0"/>
              <a:t>تجربة1 – 8</a:t>
            </a:r>
          </a:p>
          <a:p>
            <a:r>
              <a:rPr lang="ar-SA" sz="2800" dirty="0"/>
              <a:t>تتغذى المفصليات على العديد من أنواع الغذاء مثل الرحيق والنباتات </a:t>
            </a:r>
            <a:r>
              <a:rPr lang="ar-SA" sz="2800" dirty="0" err="1"/>
              <a:t>و</a:t>
            </a:r>
            <a:r>
              <a:rPr lang="ar-SA" sz="2800" dirty="0"/>
              <a:t> الأسماك والطيور </a:t>
            </a:r>
          </a:p>
          <a:p>
            <a:r>
              <a:rPr lang="ar-SA" sz="2800" dirty="0"/>
              <a:t>لاحظي أجزاء الفم في الصور التي أمامكِ ,ثم استنتجي نوع الغذاء لكل حيوان مفصلي بناء على ملاحظتك لأجزاء الفم </a:t>
            </a:r>
          </a:p>
          <a:p>
            <a:r>
              <a:rPr lang="ar-SA" sz="2800" dirty="0"/>
              <a:t>قارني بين أجزاء الفم المختلفة التي لاحظتها </a:t>
            </a:r>
            <a:r>
              <a:rPr lang="ar-SA" b="1" u="sng" dirty="0"/>
              <a:t>  </a:t>
            </a:r>
          </a:p>
        </p:txBody>
      </p:sp>
      <p:sp>
        <p:nvSpPr>
          <p:cNvPr id="4" name="عنوان 1"/>
          <p:cNvSpPr txBox="1">
            <a:spLocks/>
          </p:cNvSpPr>
          <p:nvPr/>
        </p:nvSpPr>
        <p:spPr>
          <a:xfrm>
            <a:off x="3857620" y="214290"/>
            <a:ext cx="4929222" cy="1143000"/>
          </a:xfrm>
          <a:prstGeom prst="rect">
            <a:avLst/>
          </a:prstGeom>
          <a:solidFill>
            <a:srgbClr val="92D050"/>
          </a:solidFill>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6600" b="0" i="0" u="none" strike="noStrike" kern="1200" cap="none" spc="0" normalizeH="0" baseline="0" noProof="0">
                <a:ln>
                  <a:noFill/>
                </a:ln>
                <a:solidFill>
                  <a:schemeClr val="tx1"/>
                </a:solidFill>
                <a:effectLst/>
                <a:uLnTx/>
                <a:uFillTx/>
                <a:latin typeface="+mj-lt"/>
                <a:ea typeface="+mj-ea"/>
                <a:cs typeface="+mj-cs"/>
              </a:rPr>
              <a:t>الهضم </a:t>
            </a:r>
            <a:endParaRPr kumimoji="0" lang="ar-SA" sz="66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صورة 5" descr="تنزيل (1).jpg"/>
          <p:cNvPicPr>
            <a:picLocks noChangeAspect="1"/>
          </p:cNvPicPr>
          <p:nvPr/>
        </p:nvPicPr>
        <p:blipFill>
          <a:blip r:embed="rId2"/>
          <a:stretch>
            <a:fillRect/>
          </a:stretch>
        </p:blipFill>
        <p:spPr>
          <a:xfrm>
            <a:off x="357158" y="214290"/>
            <a:ext cx="3286148" cy="28051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B6179F0-27A3-4B90-84F5-641C60BBA162}"/>
              </a:ext>
            </a:extLst>
          </p:cNvPr>
          <p:cNvSpPr/>
          <p:nvPr/>
        </p:nvSpPr>
        <p:spPr>
          <a:xfrm>
            <a:off x="179629" y="188640"/>
            <a:ext cx="8797693" cy="1323439"/>
          </a:xfrm>
          <a:prstGeom prst="rect">
            <a:avLst/>
          </a:prstGeom>
          <a:noFill/>
          <a:ln w="38100">
            <a:solidFill>
              <a:schemeClr val="tx1"/>
            </a:solidFill>
          </a:ln>
        </p:spPr>
        <p:txBody>
          <a:bodyPr wrap="square" lIns="91440" tIns="45720" rIns="91440" bIns="45720">
            <a:spAutoFit/>
          </a:bodyPr>
          <a:lstStyle/>
          <a:p>
            <a:pPr algn="ctr"/>
            <a:r>
              <a:rPr lang="ar-SA" sz="3600" b="1" dirty="0">
                <a:ln w="0"/>
                <a:effectLst>
                  <a:outerShdw blurRad="38100" dist="19050" dir="2700000" algn="tl" rotWithShape="0">
                    <a:schemeClr val="dk1">
                      <a:alpha val="40000"/>
                    </a:schemeClr>
                  </a:outerShdw>
                </a:effectLst>
              </a:rPr>
              <a:t>قومي بحل الكلمات المتقاطعة التالية ثم أجمعي الحروف في العامود الملون لتحصلي على اسم القسم الذي زارته </a:t>
            </a:r>
            <a:r>
              <a:rPr lang="ar-SA" sz="4400" b="1" dirty="0">
                <a:ln w="0"/>
                <a:effectLst>
                  <a:outerShdw blurRad="38100" dist="19050" dir="2700000" algn="tl" rotWithShape="0">
                    <a:schemeClr val="dk1">
                      <a:alpha val="40000"/>
                    </a:schemeClr>
                  </a:outerShdw>
                </a:effectLst>
              </a:rPr>
              <a:t>سهام </a:t>
            </a:r>
            <a:endParaRPr lang="ar-SA" sz="4400" b="1"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3" name="جدول 2">
            <a:extLst>
              <a:ext uri="{FF2B5EF4-FFF2-40B4-BE49-F238E27FC236}">
                <a16:creationId xmlns:a16="http://schemas.microsoft.com/office/drawing/2014/main" id="{5BB91B5D-2890-4E7C-86BC-4DB3773E09CE}"/>
              </a:ext>
            </a:extLst>
          </p:cNvPr>
          <p:cNvGraphicFramePr>
            <a:graphicFrameLocks noGrp="1"/>
          </p:cNvGraphicFramePr>
          <p:nvPr>
            <p:extLst>
              <p:ext uri="{D42A27DB-BD31-4B8C-83A1-F6EECF244321}">
                <p14:modId xmlns:p14="http://schemas.microsoft.com/office/powerpoint/2010/main" val="179415122"/>
              </p:ext>
            </p:extLst>
          </p:nvPr>
        </p:nvGraphicFramePr>
        <p:xfrm>
          <a:off x="1644475" y="1700808"/>
          <a:ext cx="5868000" cy="3780000"/>
        </p:xfrm>
        <a:graphic>
          <a:graphicData uri="http://schemas.openxmlformats.org/drawingml/2006/table">
            <a:tbl>
              <a:tblPr rtl="1" firstRow="1" bandRow="1">
                <a:tableStyleId>{5C22544A-7EE6-4342-B048-85BDC9FD1C3A}</a:tableStyleId>
              </a:tblPr>
              <a:tblGrid>
                <a:gridCol w="468000">
                  <a:extLst>
                    <a:ext uri="{9D8B030D-6E8A-4147-A177-3AD203B41FA5}">
                      <a16:colId xmlns:a16="http://schemas.microsoft.com/office/drawing/2014/main" val="3061528208"/>
                    </a:ext>
                  </a:extLst>
                </a:gridCol>
                <a:gridCol w="540000">
                  <a:extLst>
                    <a:ext uri="{9D8B030D-6E8A-4147-A177-3AD203B41FA5}">
                      <a16:colId xmlns:a16="http://schemas.microsoft.com/office/drawing/2014/main" val="1821107890"/>
                    </a:ext>
                  </a:extLst>
                </a:gridCol>
                <a:gridCol w="540000">
                  <a:extLst>
                    <a:ext uri="{9D8B030D-6E8A-4147-A177-3AD203B41FA5}">
                      <a16:colId xmlns:a16="http://schemas.microsoft.com/office/drawing/2014/main" val="14615909"/>
                    </a:ext>
                  </a:extLst>
                </a:gridCol>
                <a:gridCol w="540000">
                  <a:extLst>
                    <a:ext uri="{9D8B030D-6E8A-4147-A177-3AD203B41FA5}">
                      <a16:colId xmlns:a16="http://schemas.microsoft.com/office/drawing/2014/main" val="1429220063"/>
                    </a:ext>
                  </a:extLst>
                </a:gridCol>
                <a:gridCol w="540000">
                  <a:extLst>
                    <a:ext uri="{9D8B030D-6E8A-4147-A177-3AD203B41FA5}">
                      <a16:colId xmlns:a16="http://schemas.microsoft.com/office/drawing/2014/main" val="815099607"/>
                    </a:ext>
                  </a:extLst>
                </a:gridCol>
                <a:gridCol w="540000">
                  <a:extLst>
                    <a:ext uri="{9D8B030D-6E8A-4147-A177-3AD203B41FA5}">
                      <a16:colId xmlns:a16="http://schemas.microsoft.com/office/drawing/2014/main" val="1278172127"/>
                    </a:ext>
                  </a:extLst>
                </a:gridCol>
                <a:gridCol w="540000">
                  <a:extLst>
                    <a:ext uri="{9D8B030D-6E8A-4147-A177-3AD203B41FA5}">
                      <a16:colId xmlns:a16="http://schemas.microsoft.com/office/drawing/2014/main" val="3983693955"/>
                    </a:ext>
                  </a:extLst>
                </a:gridCol>
                <a:gridCol w="540000">
                  <a:extLst>
                    <a:ext uri="{9D8B030D-6E8A-4147-A177-3AD203B41FA5}">
                      <a16:colId xmlns:a16="http://schemas.microsoft.com/office/drawing/2014/main" val="3550144370"/>
                    </a:ext>
                  </a:extLst>
                </a:gridCol>
                <a:gridCol w="540000">
                  <a:extLst>
                    <a:ext uri="{9D8B030D-6E8A-4147-A177-3AD203B41FA5}">
                      <a16:colId xmlns:a16="http://schemas.microsoft.com/office/drawing/2014/main" val="3656234468"/>
                    </a:ext>
                  </a:extLst>
                </a:gridCol>
                <a:gridCol w="540000">
                  <a:extLst>
                    <a:ext uri="{9D8B030D-6E8A-4147-A177-3AD203B41FA5}">
                      <a16:colId xmlns:a16="http://schemas.microsoft.com/office/drawing/2014/main" val="2976046569"/>
                    </a:ext>
                  </a:extLst>
                </a:gridCol>
                <a:gridCol w="540000">
                  <a:extLst>
                    <a:ext uri="{9D8B030D-6E8A-4147-A177-3AD203B41FA5}">
                      <a16:colId xmlns:a16="http://schemas.microsoft.com/office/drawing/2014/main" val="2879019502"/>
                    </a:ext>
                  </a:extLst>
                </a:gridCol>
              </a:tblGrid>
              <a:tr h="540000">
                <a:tc>
                  <a:txBody>
                    <a:bodyPr/>
                    <a:lstStyle/>
                    <a:p>
                      <a:pPr algn="ctr" rtl="1"/>
                      <a:r>
                        <a:rPr lang="ar-SA" sz="2800" dirty="0">
                          <a:solidFill>
                            <a:schemeClr val="tx1"/>
                          </a:solidFill>
                        </a:rPr>
                        <a:t>1</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r>
                        <a:rPr lang="ar-SA" sz="2800" dirty="0">
                          <a:solidFill>
                            <a:schemeClr val="tx1"/>
                          </a:solidFill>
                        </a:rPr>
                        <a:t>ن</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م</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r>
                        <a:rPr lang="ar-SA" sz="2800" dirty="0">
                          <a:solidFill>
                            <a:schemeClr val="tx1"/>
                          </a:solidFill>
                        </a:rPr>
                        <a:t>ل</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ة</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544494238"/>
                  </a:ext>
                </a:extLst>
              </a:tr>
              <a:tr h="540000">
                <a:tc>
                  <a:txBody>
                    <a:bodyPr/>
                    <a:lstStyle/>
                    <a:p>
                      <a:pPr algn="ctr" rtl="1"/>
                      <a:r>
                        <a:rPr lang="ar-SA" sz="2800" dirty="0">
                          <a:solidFill>
                            <a:schemeClr val="tx1"/>
                          </a:solidFill>
                        </a:rPr>
                        <a:t>2</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r>
                        <a:rPr lang="ar-SA" sz="2800" dirty="0">
                          <a:solidFill>
                            <a:schemeClr val="tx1"/>
                          </a:solidFill>
                        </a:rPr>
                        <a:t>ف</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r>
                        <a:rPr lang="ar-SA" sz="2800" dirty="0">
                          <a:solidFill>
                            <a:schemeClr val="tx1"/>
                          </a:solidFill>
                        </a:rPr>
                        <a:t>ر</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ا</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ش</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ة</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3171112"/>
                  </a:ext>
                </a:extLst>
              </a:tr>
              <a:tr h="540000">
                <a:tc>
                  <a:txBody>
                    <a:bodyPr/>
                    <a:lstStyle/>
                    <a:p>
                      <a:pPr algn="ctr" rtl="1"/>
                      <a:r>
                        <a:rPr lang="ar-SA" sz="2800" dirty="0">
                          <a:solidFill>
                            <a:schemeClr val="tx1"/>
                          </a:solidFill>
                        </a:rPr>
                        <a:t>3</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b="1"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r>
                        <a:rPr lang="ar-SA" sz="2800" dirty="0">
                          <a:solidFill>
                            <a:schemeClr val="tx1"/>
                          </a:solidFill>
                        </a:rPr>
                        <a:t>ص</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ر</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ص</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r>
                        <a:rPr lang="ar-SA" sz="2800" dirty="0">
                          <a:solidFill>
                            <a:schemeClr val="tx1"/>
                          </a:solidFill>
                        </a:rPr>
                        <a:t>و</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ر</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234352251"/>
                  </a:ext>
                </a:extLst>
              </a:tr>
              <a:tr h="540000">
                <a:tc>
                  <a:txBody>
                    <a:bodyPr/>
                    <a:lstStyle/>
                    <a:p>
                      <a:pPr algn="ctr" rtl="1"/>
                      <a:r>
                        <a:rPr lang="ar-SA" sz="2800" dirty="0">
                          <a:solidFill>
                            <a:schemeClr val="tx1"/>
                          </a:solidFill>
                        </a:rPr>
                        <a:t>4</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r>
                        <a:rPr lang="ar-SA" sz="2800" dirty="0">
                          <a:solidFill>
                            <a:schemeClr val="tx1"/>
                          </a:solidFill>
                        </a:rPr>
                        <a:t>ق</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م</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ل</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547923926"/>
                  </a:ext>
                </a:extLst>
              </a:tr>
              <a:tr h="540000">
                <a:tc>
                  <a:txBody>
                    <a:bodyPr/>
                    <a:lstStyle/>
                    <a:p>
                      <a:pPr algn="ctr" rtl="1"/>
                      <a:r>
                        <a:rPr lang="ar-SA" sz="2800" dirty="0">
                          <a:solidFill>
                            <a:schemeClr val="tx1"/>
                          </a:solidFill>
                        </a:rPr>
                        <a:t>5</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r>
                        <a:rPr lang="ar-SA" sz="2800" dirty="0">
                          <a:solidFill>
                            <a:schemeClr val="tx1"/>
                          </a:solidFill>
                        </a:rPr>
                        <a:t>ر</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ب</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ي</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r>
                        <a:rPr lang="ar-SA" sz="2800" dirty="0">
                          <a:solidFill>
                            <a:schemeClr val="tx1"/>
                          </a:solidFill>
                        </a:rPr>
                        <a:t>ا</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ن</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847837290"/>
                  </a:ext>
                </a:extLst>
              </a:tr>
              <a:tr h="540000">
                <a:tc>
                  <a:txBody>
                    <a:bodyPr/>
                    <a:lstStyle/>
                    <a:p>
                      <a:pPr algn="ctr" rtl="1"/>
                      <a:r>
                        <a:rPr lang="ar-SA" sz="2800" dirty="0">
                          <a:solidFill>
                            <a:schemeClr val="tx1"/>
                          </a:solidFill>
                        </a:rPr>
                        <a:t>6</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r>
                        <a:rPr lang="ar-SA" sz="2800" dirty="0">
                          <a:solidFill>
                            <a:schemeClr val="tx1"/>
                          </a:solidFill>
                        </a:rPr>
                        <a:t>ج</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ر</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ا</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r>
                        <a:rPr lang="ar-SA" sz="2800" dirty="0">
                          <a:solidFill>
                            <a:schemeClr val="tx1"/>
                          </a:solidFill>
                        </a:rPr>
                        <a:t>د</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ة</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206631879"/>
                  </a:ext>
                </a:extLst>
              </a:tr>
              <a:tr h="540000">
                <a:tc>
                  <a:txBody>
                    <a:bodyPr/>
                    <a:lstStyle/>
                    <a:p>
                      <a:pPr algn="ctr" rtl="1"/>
                      <a:r>
                        <a:rPr lang="ar-SA" sz="2800" dirty="0">
                          <a:solidFill>
                            <a:schemeClr val="tx1"/>
                          </a:solidFill>
                        </a:rPr>
                        <a:t>7</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r>
                        <a:rPr lang="ar-SA" sz="2800" dirty="0">
                          <a:solidFill>
                            <a:schemeClr val="tx1"/>
                          </a:solidFill>
                        </a:rPr>
                        <a:t>ع</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ن</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ك</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ب</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و</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r>
                        <a:rPr lang="ar-SA" sz="2800" dirty="0">
                          <a:solidFill>
                            <a:schemeClr val="tx1"/>
                          </a:solidFill>
                        </a:rPr>
                        <a:t>ت</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1"/>
                      <a:endParaRPr lang="ar-SA" sz="2800" dirty="0">
                        <a:solidFill>
                          <a:schemeClr val="tx1"/>
                        </a:solidFill>
                      </a:endParaRP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586479311"/>
                  </a:ext>
                </a:extLst>
              </a:tr>
            </a:tbl>
          </a:graphicData>
        </a:graphic>
      </p:graphicFrame>
      <p:sp>
        <p:nvSpPr>
          <p:cNvPr id="4" name="مستطيل 3">
            <a:extLst>
              <a:ext uri="{FF2B5EF4-FFF2-40B4-BE49-F238E27FC236}">
                <a16:creationId xmlns:a16="http://schemas.microsoft.com/office/drawing/2014/main" id="{32243934-559D-4BD2-93FA-C2635BBCBCF1}"/>
              </a:ext>
            </a:extLst>
          </p:cNvPr>
          <p:cNvSpPr/>
          <p:nvPr/>
        </p:nvSpPr>
        <p:spPr>
          <a:xfrm>
            <a:off x="7689216" y="1706103"/>
            <a:ext cx="1260000" cy="108012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6" name="مستطيل 5">
            <a:extLst>
              <a:ext uri="{FF2B5EF4-FFF2-40B4-BE49-F238E27FC236}">
                <a16:creationId xmlns:a16="http://schemas.microsoft.com/office/drawing/2014/main" id="{74CF5BB3-9D9D-4C0A-AD65-A25AF14A66B0}"/>
              </a:ext>
            </a:extLst>
          </p:cNvPr>
          <p:cNvSpPr/>
          <p:nvPr/>
        </p:nvSpPr>
        <p:spPr>
          <a:xfrm>
            <a:off x="7689216" y="3053395"/>
            <a:ext cx="1260000" cy="108012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7" name="مستطيل 6">
            <a:extLst>
              <a:ext uri="{FF2B5EF4-FFF2-40B4-BE49-F238E27FC236}">
                <a16:creationId xmlns:a16="http://schemas.microsoft.com/office/drawing/2014/main" id="{4E112418-97B1-412B-816F-78B963BC5F6D}"/>
              </a:ext>
            </a:extLst>
          </p:cNvPr>
          <p:cNvSpPr/>
          <p:nvPr/>
        </p:nvSpPr>
        <p:spPr>
          <a:xfrm>
            <a:off x="7680679" y="4400688"/>
            <a:ext cx="1260000" cy="108012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8" name="مستطيل 7">
            <a:extLst>
              <a:ext uri="{FF2B5EF4-FFF2-40B4-BE49-F238E27FC236}">
                <a16:creationId xmlns:a16="http://schemas.microsoft.com/office/drawing/2014/main" id="{09AA930A-4147-4ED6-97A9-E3F6C9CB8B79}"/>
              </a:ext>
            </a:extLst>
          </p:cNvPr>
          <p:cNvSpPr/>
          <p:nvPr/>
        </p:nvSpPr>
        <p:spPr>
          <a:xfrm>
            <a:off x="234940" y="1679060"/>
            <a:ext cx="1260000" cy="108012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9" name="مستطيل 8">
            <a:extLst>
              <a:ext uri="{FF2B5EF4-FFF2-40B4-BE49-F238E27FC236}">
                <a16:creationId xmlns:a16="http://schemas.microsoft.com/office/drawing/2014/main" id="{7D8FD797-294D-4678-AAB2-A583CE891C70}"/>
              </a:ext>
            </a:extLst>
          </p:cNvPr>
          <p:cNvSpPr/>
          <p:nvPr/>
        </p:nvSpPr>
        <p:spPr>
          <a:xfrm>
            <a:off x="203685" y="3053395"/>
            <a:ext cx="1260000" cy="108012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10" name="مستطيل 9">
            <a:extLst>
              <a:ext uri="{FF2B5EF4-FFF2-40B4-BE49-F238E27FC236}">
                <a16:creationId xmlns:a16="http://schemas.microsoft.com/office/drawing/2014/main" id="{FF0B7C28-41E2-417B-A54D-5848C7FF88B5}"/>
              </a:ext>
            </a:extLst>
          </p:cNvPr>
          <p:cNvSpPr/>
          <p:nvPr/>
        </p:nvSpPr>
        <p:spPr>
          <a:xfrm>
            <a:off x="246409" y="4400688"/>
            <a:ext cx="1260000" cy="108012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11" name="مستطيل 10">
            <a:extLst>
              <a:ext uri="{FF2B5EF4-FFF2-40B4-BE49-F238E27FC236}">
                <a16:creationId xmlns:a16="http://schemas.microsoft.com/office/drawing/2014/main" id="{EEE6466B-F00F-46CA-A2BE-8FF7A91EEBCF}"/>
              </a:ext>
            </a:extLst>
          </p:cNvPr>
          <p:cNvSpPr/>
          <p:nvPr/>
        </p:nvSpPr>
        <p:spPr>
          <a:xfrm>
            <a:off x="6660232" y="5669537"/>
            <a:ext cx="1260000" cy="108012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blipFill dpi="0" rotWithShape="1">
                <a:blip r:embed="rId2">
                  <a:extLst>
                    <a:ext uri="{28A0092B-C50C-407E-A947-70E740481C1C}">
                      <a14:useLocalDpi xmlns:a14="http://schemas.microsoft.com/office/drawing/2010/main" val="0"/>
                    </a:ext>
                  </a:extLst>
                </a:blip>
                <a:srcRect/>
                <a:stretch>
                  <a:fillRect/>
                </a:stretch>
              </a:blipFill>
            </a:endParaRPr>
          </a:p>
        </p:txBody>
      </p:sp>
      <p:sp>
        <p:nvSpPr>
          <p:cNvPr id="12" name="مستطيل 11">
            <a:extLst>
              <a:ext uri="{FF2B5EF4-FFF2-40B4-BE49-F238E27FC236}">
                <a16:creationId xmlns:a16="http://schemas.microsoft.com/office/drawing/2014/main" id="{60880419-C180-4A72-91C3-A6591521C7F4}"/>
              </a:ext>
            </a:extLst>
          </p:cNvPr>
          <p:cNvSpPr/>
          <p:nvPr/>
        </p:nvSpPr>
        <p:spPr>
          <a:xfrm>
            <a:off x="395536" y="5789699"/>
            <a:ext cx="6174301" cy="646331"/>
          </a:xfrm>
          <a:prstGeom prst="rect">
            <a:avLst/>
          </a:prstGeom>
          <a:noFill/>
          <a:ln w="38100">
            <a:solidFill>
              <a:schemeClr val="tx1"/>
            </a:solidFill>
          </a:ln>
        </p:spPr>
        <p:txBody>
          <a:bodyPr wrap="square" lIns="91440" tIns="45720" rIns="91440" bIns="45720">
            <a:spAutoFit/>
          </a:bodyPr>
          <a:lstStyle/>
          <a:p>
            <a:pPr algn="ctr"/>
            <a:r>
              <a:rPr lang="ar-SA" sz="3600" b="1" dirty="0">
                <a:ln w="0"/>
                <a:effectLst>
                  <a:outerShdw blurRad="38100" dist="19050" dir="2700000" algn="tl" rotWithShape="0">
                    <a:schemeClr val="dk1">
                      <a:alpha val="40000"/>
                    </a:schemeClr>
                  </a:outerShdw>
                </a:effectLst>
              </a:rPr>
              <a:t>قسم الـ مفصليات </a:t>
            </a:r>
            <a:endParaRPr lang="ar-SA" sz="4400" b="1" cap="none" spc="0" dirty="0">
              <a:ln w="0"/>
              <a:solidFill>
                <a:schemeClr val="tx1"/>
              </a:solidFill>
              <a:effectLst>
                <a:outerShdw blurRad="38100" dist="19050" dir="2700000" algn="tl" rotWithShape="0">
                  <a:schemeClr val="dk1">
                    <a:alpha val="40000"/>
                  </a:schemeClr>
                </a:outerShdw>
              </a:effectLst>
            </a:endParaRPr>
          </a:p>
        </p:txBody>
      </p:sp>
      <p:sp>
        <p:nvSpPr>
          <p:cNvPr id="5" name="شكل بيضاوي 4">
            <a:extLst>
              <a:ext uri="{FF2B5EF4-FFF2-40B4-BE49-F238E27FC236}">
                <a16:creationId xmlns:a16="http://schemas.microsoft.com/office/drawing/2014/main" id="{963D0C73-16B2-40DF-A3CF-026C0C7944E6}"/>
              </a:ext>
            </a:extLst>
          </p:cNvPr>
          <p:cNvSpPr/>
          <p:nvPr/>
        </p:nvSpPr>
        <p:spPr>
          <a:xfrm>
            <a:off x="8580679" y="1742737"/>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rPr>
              <a:t>1</a:t>
            </a:r>
          </a:p>
        </p:txBody>
      </p:sp>
      <p:sp>
        <p:nvSpPr>
          <p:cNvPr id="14" name="شكل بيضاوي 13">
            <a:extLst>
              <a:ext uri="{FF2B5EF4-FFF2-40B4-BE49-F238E27FC236}">
                <a16:creationId xmlns:a16="http://schemas.microsoft.com/office/drawing/2014/main" id="{F37DD676-1A09-4E59-B81A-62B8A586E9C8}"/>
              </a:ext>
            </a:extLst>
          </p:cNvPr>
          <p:cNvSpPr/>
          <p:nvPr/>
        </p:nvSpPr>
        <p:spPr>
          <a:xfrm>
            <a:off x="246409" y="1700808"/>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rPr>
              <a:t>2</a:t>
            </a:r>
          </a:p>
        </p:txBody>
      </p:sp>
      <p:sp>
        <p:nvSpPr>
          <p:cNvPr id="15" name="شكل بيضاوي 14">
            <a:extLst>
              <a:ext uri="{FF2B5EF4-FFF2-40B4-BE49-F238E27FC236}">
                <a16:creationId xmlns:a16="http://schemas.microsoft.com/office/drawing/2014/main" id="{058A6EA0-3876-4754-8BDF-21DA3E5E081C}"/>
              </a:ext>
            </a:extLst>
          </p:cNvPr>
          <p:cNvSpPr/>
          <p:nvPr/>
        </p:nvSpPr>
        <p:spPr>
          <a:xfrm>
            <a:off x="8604488" y="3068960"/>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rPr>
              <a:t>3</a:t>
            </a:r>
          </a:p>
        </p:txBody>
      </p:sp>
      <p:sp>
        <p:nvSpPr>
          <p:cNvPr id="16" name="شكل بيضاوي 15">
            <a:extLst>
              <a:ext uri="{FF2B5EF4-FFF2-40B4-BE49-F238E27FC236}">
                <a16:creationId xmlns:a16="http://schemas.microsoft.com/office/drawing/2014/main" id="{954A4FE5-49E8-4C59-A9D8-053F21B8E0FE}"/>
              </a:ext>
            </a:extLst>
          </p:cNvPr>
          <p:cNvSpPr/>
          <p:nvPr/>
        </p:nvSpPr>
        <p:spPr>
          <a:xfrm>
            <a:off x="210454" y="3068960"/>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rPr>
              <a:t>4</a:t>
            </a:r>
          </a:p>
        </p:txBody>
      </p:sp>
      <p:sp>
        <p:nvSpPr>
          <p:cNvPr id="17" name="شكل بيضاوي 16">
            <a:extLst>
              <a:ext uri="{FF2B5EF4-FFF2-40B4-BE49-F238E27FC236}">
                <a16:creationId xmlns:a16="http://schemas.microsoft.com/office/drawing/2014/main" id="{CE143230-8B5E-49B3-970B-D2956BD656B7}"/>
              </a:ext>
            </a:extLst>
          </p:cNvPr>
          <p:cNvSpPr/>
          <p:nvPr/>
        </p:nvSpPr>
        <p:spPr>
          <a:xfrm>
            <a:off x="8558792" y="4416252"/>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rPr>
              <a:t>5</a:t>
            </a:r>
          </a:p>
        </p:txBody>
      </p:sp>
      <p:sp>
        <p:nvSpPr>
          <p:cNvPr id="18" name="شكل بيضاوي 17">
            <a:extLst>
              <a:ext uri="{FF2B5EF4-FFF2-40B4-BE49-F238E27FC236}">
                <a16:creationId xmlns:a16="http://schemas.microsoft.com/office/drawing/2014/main" id="{FA3931EC-64E6-4941-BF52-F90AC441E620}"/>
              </a:ext>
            </a:extLst>
          </p:cNvPr>
          <p:cNvSpPr/>
          <p:nvPr/>
        </p:nvSpPr>
        <p:spPr>
          <a:xfrm>
            <a:off x="246409" y="4427730"/>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rPr>
              <a:t>6</a:t>
            </a:r>
          </a:p>
        </p:txBody>
      </p:sp>
      <p:sp>
        <p:nvSpPr>
          <p:cNvPr id="19" name="شكل بيضاوي 18">
            <a:extLst>
              <a:ext uri="{FF2B5EF4-FFF2-40B4-BE49-F238E27FC236}">
                <a16:creationId xmlns:a16="http://schemas.microsoft.com/office/drawing/2014/main" id="{98112F10-3D13-4ADB-9D4F-6799F5F36BE7}"/>
              </a:ext>
            </a:extLst>
          </p:cNvPr>
          <p:cNvSpPr/>
          <p:nvPr/>
        </p:nvSpPr>
        <p:spPr>
          <a:xfrm>
            <a:off x="6660232" y="5706431"/>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rPr>
              <a:t>7</a:t>
            </a:r>
          </a:p>
        </p:txBody>
      </p:sp>
      <p:sp>
        <p:nvSpPr>
          <p:cNvPr id="13" name="مستطيل 12">
            <a:extLst>
              <a:ext uri="{FF2B5EF4-FFF2-40B4-BE49-F238E27FC236}">
                <a16:creationId xmlns:a16="http://schemas.microsoft.com/office/drawing/2014/main" id="{B28D1366-0384-46D2-93F1-A9434E8435C0}"/>
              </a:ext>
            </a:extLst>
          </p:cNvPr>
          <p:cNvSpPr/>
          <p:nvPr/>
        </p:nvSpPr>
        <p:spPr>
          <a:xfrm>
            <a:off x="4355976" y="1772864"/>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25AD8F96-CA11-41DA-8A17-EACBB77CEFAB}"/>
              </a:ext>
            </a:extLst>
          </p:cNvPr>
          <p:cNvSpPr/>
          <p:nvPr/>
        </p:nvSpPr>
        <p:spPr>
          <a:xfrm>
            <a:off x="3849161" y="1762124"/>
            <a:ext cx="432048" cy="43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مستطيل 21">
            <a:extLst>
              <a:ext uri="{FF2B5EF4-FFF2-40B4-BE49-F238E27FC236}">
                <a16:creationId xmlns:a16="http://schemas.microsoft.com/office/drawing/2014/main" id="{249F3F06-4D0C-43CC-B033-6C3F00BAE879}"/>
              </a:ext>
            </a:extLst>
          </p:cNvPr>
          <p:cNvSpPr/>
          <p:nvPr/>
        </p:nvSpPr>
        <p:spPr>
          <a:xfrm>
            <a:off x="3347864" y="1757861"/>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22">
            <a:extLst>
              <a:ext uri="{FF2B5EF4-FFF2-40B4-BE49-F238E27FC236}">
                <a16:creationId xmlns:a16="http://schemas.microsoft.com/office/drawing/2014/main" id="{FB0D0C4B-7EA8-4775-86AF-B9A415ABA5AB}"/>
              </a:ext>
            </a:extLst>
          </p:cNvPr>
          <p:cNvSpPr/>
          <p:nvPr/>
        </p:nvSpPr>
        <p:spPr>
          <a:xfrm>
            <a:off x="2811095" y="1757861"/>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ستطيل 23">
            <a:extLst>
              <a:ext uri="{FF2B5EF4-FFF2-40B4-BE49-F238E27FC236}">
                <a16:creationId xmlns:a16="http://schemas.microsoft.com/office/drawing/2014/main" id="{B76B9775-B77D-4976-BCD5-66F9382F38D7}"/>
              </a:ext>
            </a:extLst>
          </p:cNvPr>
          <p:cNvSpPr/>
          <p:nvPr/>
        </p:nvSpPr>
        <p:spPr>
          <a:xfrm>
            <a:off x="3849575" y="2300884"/>
            <a:ext cx="432048" cy="43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a:extLst>
              <a:ext uri="{FF2B5EF4-FFF2-40B4-BE49-F238E27FC236}">
                <a16:creationId xmlns:a16="http://schemas.microsoft.com/office/drawing/2014/main" id="{7B9DCC2D-4811-45C5-9F05-B1A4C025978A}"/>
              </a:ext>
            </a:extLst>
          </p:cNvPr>
          <p:cNvSpPr/>
          <p:nvPr/>
        </p:nvSpPr>
        <p:spPr>
          <a:xfrm>
            <a:off x="3287998" y="2308383"/>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مستطيل 25">
            <a:extLst>
              <a:ext uri="{FF2B5EF4-FFF2-40B4-BE49-F238E27FC236}">
                <a16:creationId xmlns:a16="http://schemas.microsoft.com/office/drawing/2014/main" id="{8312DB13-DED6-47CB-ADEF-3DA69E1FFFC6}"/>
              </a:ext>
            </a:extLst>
          </p:cNvPr>
          <p:cNvSpPr/>
          <p:nvPr/>
        </p:nvSpPr>
        <p:spPr>
          <a:xfrm>
            <a:off x="2765555" y="2276872"/>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مستطيل 26">
            <a:extLst>
              <a:ext uri="{FF2B5EF4-FFF2-40B4-BE49-F238E27FC236}">
                <a16:creationId xmlns:a16="http://schemas.microsoft.com/office/drawing/2014/main" id="{A1B535B9-AA73-4BDD-A38C-62CF0D0B8519}"/>
              </a:ext>
            </a:extLst>
          </p:cNvPr>
          <p:cNvSpPr/>
          <p:nvPr/>
        </p:nvSpPr>
        <p:spPr>
          <a:xfrm>
            <a:off x="2250213" y="2276872"/>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8" name="مستطيل 27">
            <a:extLst>
              <a:ext uri="{FF2B5EF4-FFF2-40B4-BE49-F238E27FC236}">
                <a16:creationId xmlns:a16="http://schemas.microsoft.com/office/drawing/2014/main" id="{5E791772-11D6-4F11-8FA0-CCCD65F31E2B}"/>
              </a:ext>
            </a:extLst>
          </p:cNvPr>
          <p:cNvSpPr/>
          <p:nvPr/>
        </p:nvSpPr>
        <p:spPr>
          <a:xfrm>
            <a:off x="1708203" y="2269373"/>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مستطيل 28">
            <a:extLst>
              <a:ext uri="{FF2B5EF4-FFF2-40B4-BE49-F238E27FC236}">
                <a16:creationId xmlns:a16="http://schemas.microsoft.com/office/drawing/2014/main" id="{43803FCF-9554-4BA9-8AFA-9A048C779F1C}"/>
              </a:ext>
            </a:extLst>
          </p:cNvPr>
          <p:cNvSpPr/>
          <p:nvPr/>
        </p:nvSpPr>
        <p:spPr>
          <a:xfrm>
            <a:off x="4932040" y="2816960"/>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0" name="مستطيل 29">
            <a:extLst>
              <a:ext uri="{FF2B5EF4-FFF2-40B4-BE49-F238E27FC236}">
                <a16:creationId xmlns:a16="http://schemas.microsoft.com/office/drawing/2014/main" id="{54529692-ADD1-480A-B116-948917A1BD65}"/>
              </a:ext>
            </a:extLst>
          </p:cNvPr>
          <p:cNvSpPr/>
          <p:nvPr/>
        </p:nvSpPr>
        <p:spPr>
          <a:xfrm>
            <a:off x="4389120" y="2852984"/>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id="{CA6017DA-8958-479B-8863-D1C3B1CC10AE}"/>
              </a:ext>
            </a:extLst>
          </p:cNvPr>
          <p:cNvSpPr/>
          <p:nvPr/>
        </p:nvSpPr>
        <p:spPr>
          <a:xfrm>
            <a:off x="3849161" y="2839644"/>
            <a:ext cx="432048" cy="43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 name="مستطيل 31">
            <a:extLst>
              <a:ext uri="{FF2B5EF4-FFF2-40B4-BE49-F238E27FC236}">
                <a16:creationId xmlns:a16="http://schemas.microsoft.com/office/drawing/2014/main" id="{B7AA0B9A-ABB0-4131-8B68-D94250E6CF11}"/>
              </a:ext>
            </a:extLst>
          </p:cNvPr>
          <p:cNvSpPr/>
          <p:nvPr/>
        </p:nvSpPr>
        <p:spPr>
          <a:xfrm>
            <a:off x="3306241" y="2839644"/>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3" name="مستطيل 32">
            <a:extLst>
              <a:ext uri="{FF2B5EF4-FFF2-40B4-BE49-F238E27FC236}">
                <a16:creationId xmlns:a16="http://schemas.microsoft.com/office/drawing/2014/main" id="{68CEB961-960A-4B82-9B79-C74DE78B35FB}"/>
              </a:ext>
            </a:extLst>
          </p:cNvPr>
          <p:cNvSpPr/>
          <p:nvPr/>
        </p:nvSpPr>
        <p:spPr>
          <a:xfrm>
            <a:off x="2783653" y="2839644"/>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4" name="مستطيل 33">
            <a:extLst>
              <a:ext uri="{FF2B5EF4-FFF2-40B4-BE49-F238E27FC236}">
                <a16:creationId xmlns:a16="http://schemas.microsoft.com/office/drawing/2014/main" id="{607F977D-AD34-4E80-8613-CCB7A4278382}"/>
              </a:ext>
            </a:extLst>
          </p:cNvPr>
          <p:cNvSpPr/>
          <p:nvPr/>
        </p:nvSpPr>
        <p:spPr>
          <a:xfrm>
            <a:off x="4932040" y="3351992"/>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5" name="مستطيل 34">
            <a:extLst>
              <a:ext uri="{FF2B5EF4-FFF2-40B4-BE49-F238E27FC236}">
                <a16:creationId xmlns:a16="http://schemas.microsoft.com/office/drawing/2014/main" id="{F8FA8228-586E-464F-A3EF-1C6BB5FA3E09}"/>
              </a:ext>
            </a:extLst>
          </p:cNvPr>
          <p:cNvSpPr/>
          <p:nvPr/>
        </p:nvSpPr>
        <p:spPr>
          <a:xfrm>
            <a:off x="4429350" y="3406144"/>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مستطيل 35">
            <a:extLst>
              <a:ext uri="{FF2B5EF4-FFF2-40B4-BE49-F238E27FC236}">
                <a16:creationId xmlns:a16="http://schemas.microsoft.com/office/drawing/2014/main" id="{D0555E32-61FA-4871-80B7-3DDB09697447}"/>
              </a:ext>
            </a:extLst>
          </p:cNvPr>
          <p:cNvSpPr/>
          <p:nvPr/>
        </p:nvSpPr>
        <p:spPr>
          <a:xfrm>
            <a:off x="3863724" y="3356992"/>
            <a:ext cx="432048" cy="43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7" name="مستطيل 36">
            <a:extLst>
              <a:ext uri="{FF2B5EF4-FFF2-40B4-BE49-F238E27FC236}">
                <a16:creationId xmlns:a16="http://schemas.microsoft.com/office/drawing/2014/main" id="{82ED3C95-2537-4909-80F8-ED4163EC8E47}"/>
              </a:ext>
            </a:extLst>
          </p:cNvPr>
          <p:cNvSpPr/>
          <p:nvPr/>
        </p:nvSpPr>
        <p:spPr>
          <a:xfrm>
            <a:off x="4932040" y="3917515"/>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8" name="مستطيل 37">
            <a:extLst>
              <a:ext uri="{FF2B5EF4-FFF2-40B4-BE49-F238E27FC236}">
                <a16:creationId xmlns:a16="http://schemas.microsoft.com/office/drawing/2014/main" id="{87BB670F-366C-476A-988F-F57C1E67A169}"/>
              </a:ext>
            </a:extLst>
          </p:cNvPr>
          <p:cNvSpPr/>
          <p:nvPr/>
        </p:nvSpPr>
        <p:spPr>
          <a:xfrm>
            <a:off x="4427984" y="3910200"/>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9" name="مستطيل 38">
            <a:extLst>
              <a:ext uri="{FF2B5EF4-FFF2-40B4-BE49-F238E27FC236}">
                <a16:creationId xmlns:a16="http://schemas.microsoft.com/office/drawing/2014/main" id="{4BCD9228-9174-4BCE-9E74-33EAE095A1CD}"/>
              </a:ext>
            </a:extLst>
          </p:cNvPr>
          <p:cNvSpPr/>
          <p:nvPr/>
        </p:nvSpPr>
        <p:spPr>
          <a:xfrm>
            <a:off x="3863724" y="3910200"/>
            <a:ext cx="432048" cy="43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0" name="مستطيل 39">
            <a:extLst>
              <a:ext uri="{FF2B5EF4-FFF2-40B4-BE49-F238E27FC236}">
                <a16:creationId xmlns:a16="http://schemas.microsoft.com/office/drawing/2014/main" id="{17E7151A-4139-4501-8D73-A8D2F45958AF}"/>
              </a:ext>
            </a:extLst>
          </p:cNvPr>
          <p:cNvSpPr/>
          <p:nvPr/>
        </p:nvSpPr>
        <p:spPr>
          <a:xfrm>
            <a:off x="3329566" y="3944226"/>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sp>
        <p:nvSpPr>
          <p:cNvPr id="41" name="مستطيل 40">
            <a:extLst>
              <a:ext uri="{FF2B5EF4-FFF2-40B4-BE49-F238E27FC236}">
                <a16:creationId xmlns:a16="http://schemas.microsoft.com/office/drawing/2014/main" id="{AF8BF0E3-B382-4756-B806-434D33A757FA}"/>
              </a:ext>
            </a:extLst>
          </p:cNvPr>
          <p:cNvSpPr/>
          <p:nvPr/>
        </p:nvSpPr>
        <p:spPr>
          <a:xfrm>
            <a:off x="2795408" y="3917515"/>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2" name="مستطيل 41">
            <a:extLst>
              <a:ext uri="{FF2B5EF4-FFF2-40B4-BE49-F238E27FC236}">
                <a16:creationId xmlns:a16="http://schemas.microsoft.com/office/drawing/2014/main" id="{FF6BDE93-CD25-4559-B91F-108F0BF0EACA}"/>
              </a:ext>
            </a:extLst>
          </p:cNvPr>
          <p:cNvSpPr/>
          <p:nvPr/>
        </p:nvSpPr>
        <p:spPr>
          <a:xfrm>
            <a:off x="4932040" y="4437112"/>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3" name="مستطيل 42">
            <a:extLst>
              <a:ext uri="{FF2B5EF4-FFF2-40B4-BE49-F238E27FC236}">
                <a16:creationId xmlns:a16="http://schemas.microsoft.com/office/drawing/2014/main" id="{248A31B7-3C79-4FDE-AF22-DBA692DEC5F0}"/>
              </a:ext>
            </a:extLst>
          </p:cNvPr>
          <p:cNvSpPr/>
          <p:nvPr/>
        </p:nvSpPr>
        <p:spPr>
          <a:xfrm>
            <a:off x="4403188" y="4437112"/>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مستطيل 43">
            <a:extLst>
              <a:ext uri="{FF2B5EF4-FFF2-40B4-BE49-F238E27FC236}">
                <a16:creationId xmlns:a16="http://schemas.microsoft.com/office/drawing/2014/main" id="{09C765FE-2147-4AD6-8349-1F47853B7F09}"/>
              </a:ext>
            </a:extLst>
          </p:cNvPr>
          <p:cNvSpPr/>
          <p:nvPr/>
        </p:nvSpPr>
        <p:spPr>
          <a:xfrm>
            <a:off x="3851920" y="4443763"/>
            <a:ext cx="432048" cy="43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مستطيل 44">
            <a:extLst>
              <a:ext uri="{FF2B5EF4-FFF2-40B4-BE49-F238E27FC236}">
                <a16:creationId xmlns:a16="http://schemas.microsoft.com/office/drawing/2014/main" id="{75749D9F-A4EF-4A3C-AF83-05869CCE3407}"/>
              </a:ext>
            </a:extLst>
          </p:cNvPr>
          <p:cNvSpPr/>
          <p:nvPr/>
        </p:nvSpPr>
        <p:spPr>
          <a:xfrm>
            <a:off x="3316060" y="4443763"/>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6" name="مستطيل 45">
            <a:extLst>
              <a:ext uri="{FF2B5EF4-FFF2-40B4-BE49-F238E27FC236}">
                <a16:creationId xmlns:a16="http://schemas.microsoft.com/office/drawing/2014/main" id="{7AC407FA-E9DA-4500-BB6C-A257A2B8EAD4}"/>
              </a:ext>
            </a:extLst>
          </p:cNvPr>
          <p:cNvSpPr/>
          <p:nvPr/>
        </p:nvSpPr>
        <p:spPr>
          <a:xfrm>
            <a:off x="2783653" y="4443763"/>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7" name="مستطيل 46">
            <a:extLst>
              <a:ext uri="{FF2B5EF4-FFF2-40B4-BE49-F238E27FC236}">
                <a16:creationId xmlns:a16="http://schemas.microsoft.com/office/drawing/2014/main" id="{85558CC6-1A52-478C-9A9E-79FFA61BE5CB}"/>
              </a:ext>
            </a:extLst>
          </p:cNvPr>
          <p:cNvSpPr/>
          <p:nvPr/>
        </p:nvSpPr>
        <p:spPr>
          <a:xfrm>
            <a:off x="6569837" y="5011278"/>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8" name="مستطيل 47">
            <a:extLst>
              <a:ext uri="{FF2B5EF4-FFF2-40B4-BE49-F238E27FC236}">
                <a16:creationId xmlns:a16="http://schemas.microsoft.com/office/drawing/2014/main" id="{02D85413-4EF0-456D-9BC3-74303D77F76B}"/>
              </a:ext>
            </a:extLst>
          </p:cNvPr>
          <p:cNvSpPr/>
          <p:nvPr/>
        </p:nvSpPr>
        <p:spPr>
          <a:xfrm>
            <a:off x="6012160" y="5013224"/>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9" name="مستطيل 48">
            <a:extLst>
              <a:ext uri="{FF2B5EF4-FFF2-40B4-BE49-F238E27FC236}">
                <a16:creationId xmlns:a16="http://schemas.microsoft.com/office/drawing/2014/main" id="{CBCC208F-4AE5-4023-9EC6-877159046801}"/>
              </a:ext>
            </a:extLst>
          </p:cNvPr>
          <p:cNvSpPr/>
          <p:nvPr/>
        </p:nvSpPr>
        <p:spPr>
          <a:xfrm>
            <a:off x="5501570" y="5013176"/>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0" name="مستطيل 49">
            <a:extLst>
              <a:ext uri="{FF2B5EF4-FFF2-40B4-BE49-F238E27FC236}">
                <a16:creationId xmlns:a16="http://schemas.microsoft.com/office/drawing/2014/main" id="{C0792CEF-329A-4733-8167-E41D06B56455}"/>
              </a:ext>
            </a:extLst>
          </p:cNvPr>
          <p:cNvSpPr/>
          <p:nvPr/>
        </p:nvSpPr>
        <p:spPr>
          <a:xfrm>
            <a:off x="4967437" y="5013224"/>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1" name="مستطيل 50">
            <a:extLst>
              <a:ext uri="{FF2B5EF4-FFF2-40B4-BE49-F238E27FC236}">
                <a16:creationId xmlns:a16="http://schemas.microsoft.com/office/drawing/2014/main" id="{0C63E496-F0DD-42FA-AF99-BE14A23E51C6}"/>
              </a:ext>
            </a:extLst>
          </p:cNvPr>
          <p:cNvSpPr/>
          <p:nvPr/>
        </p:nvSpPr>
        <p:spPr>
          <a:xfrm>
            <a:off x="4409760" y="5013224"/>
            <a:ext cx="4320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2" name="مستطيل 51">
            <a:extLst>
              <a:ext uri="{FF2B5EF4-FFF2-40B4-BE49-F238E27FC236}">
                <a16:creationId xmlns:a16="http://schemas.microsoft.com/office/drawing/2014/main" id="{4D33380E-9BCC-46FD-BF79-289C3436221D}"/>
              </a:ext>
            </a:extLst>
          </p:cNvPr>
          <p:cNvSpPr/>
          <p:nvPr/>
        </p:nvSpPr>
        <p:spPr>
          <a:xfrm>
            <a:off x="3863724" y="4977326"/>
            <a:ext cx="432048" cy="43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3" name="مستطيل 52">
            <a:extLst>
              <a:ext uri="{FF2B5EF4-FFF2-40B4-BE49-F238E27FC236}">
                <a16:creationId xmlns:a16="http://schemas.microsoft.com/office/drawing/2014/main" id="{1233B722-6354-4999-8994-AD7606273344}"/>
              </a:ext>
            </a:extLst>
          </p:cNvPr>
          <p:cNvSpPr/>
          <p:nvPr/>
        </p:nvSpPr>
        <p:spPr>
          <a:xfrm>
            <a:off x="395535" y="5807005"/>
            <a:ext cx="6174301" cy="646331"/>
          </a:xfrm>
          <a:prstGeom prst="rect">
            <a:avLst/>
          </a:prstGeom>
          <a:solidFill>
            <a:schemeClr val="bg1"/>
          </a:solidFill>
          <a:ln w="38100">
            <a:solidFill>
              <a:schemeClr val="tx1"/>
            </a:solidFill>
          </a:ln>
        </p:spPr>
        <p:txBody>
          <a:bodyPr wrap="square" lIns="91440" tIns="45720" rIns="91440" bIns="45720">
            <a:spAutoFit/>
          </a:bodyPr>
          <a:lstStyle/>
          <a:p>
            <a:pPr algn="ctr"/>
            <a:r>
              <a:rPr lang="ar-SA" sz="3600" b="1" dirty="0">
                <a:ln w="0"/>
                <a:effectLst>
                  <a:outerShdw blurRad="38100" dist="19050" dir="2700000" algn="tl" rotWithShape="0">
                    <a:schemeClr val="dk1">
                      <a:alpha val="40000"/>
                    </a:schemeClr>
                  </a:outerShdw>
                </a:effectLst>
              </a:rPr>
              <a:t>قسم الـ ــــ ــــ ــــ ــــ ــــ ــــ ــــ</a:t>
            </a:r>
            <a:endParaRPr lang="ar-SA" sz="4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4079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1"/>
                                        </p:tgtEl>
                                      </p:cBhvr>
                                    </p:animEffect>
                                    <p:set>
                                      <p:cBhvr>
                                        <p:cTn id="12" dur="1" fill="hold">
                                          <p:stCondLst>
                                            <p:cond delay="19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2"/>
                                        </p:tgtEl>
                                      </p:cBhvr>
                                    </p:animEffect>
                                    <p:set>
                                      <p:cBhvr>
                                        <p:cTn id="17" dur="1" fill="hold">
                                          <p:stCondLst>
                                            <p:cond delay="19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3"/>
                                        </p:tgtEl>
                                      </p:cBhvr>
                                    </p:animEffect>
                                    <p:set>
                                      <p:cBhvr>
                                        <p:cTn id="22" dur="1" fill="hold">
                                          <p:stCondLst>
                                            <p:cond delay="19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4"/>
                                        </p:tgtEl>
                                      </p:cBhvr>
                                    </p:animEffect>
                                    <p:set>
                                      <p:cBhvr>
                                        <p:cTn id="27" dur="1" fill="hold">
                                          <p:stCondLst>
                                            <p:cond delay="19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25"/>
                                        </p:tgtEl>
                                      </p:cBhvr>
                                    </p:animEffect>
                                    <p:set>
                                      <p:cBhvr>
                                        <p:cTn id="32" dur="1" fill="hold">
                                          <p:stCondLst>
                                            <p:cond delay="19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26"/>
                                        </p:tgtEl>
                                      </p:cBhvr>
                                    </p:animEffect>
                                    <p:set>
                                      <p:cBhvr>
                                        <p:cTn id="37" dur="1" fill="hold">
                                          <p:stCondLst>
                                            <p:cond delay="1999"/>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27"/>
                                        </p:tgtEl>
                                      </p:cBhvr>
                                    </p:animEffect>
                                    <p:set>
                                      <p:cBhvr>
                                        <p:cTn id="42" dur="1" fill="hold">
                                          <p:stCondLst>
                                            <p:cond delay="1999"/>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28"/>
                                        </p:tgtEl>
                                      </p:cBhvr>
                                    </p:animEffect>
                                    <p:set>
                                      <p:cBhvr>
                                        <p:cTn id="47" dur="1" fill="hold">
                                          <p:stCondLst>
                                            <p:cond delay="19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0" nodeType="clickEffect">
                                  <p:stCondLst>
                                    <p:cond delay="0"/>
                                  </p:stCondLst>
                                  <p:childTnLst>
                                    <p:animEffect transition="out" filter="circle(out)">
                                      <p:cBhvr>
                                        <p:cTn id="51" dur="2000"/>
                                        <p:tgtEl>
                                          <p:spTgt spid="29"/>
                                        </p:tgtEl>
                                      </p:cBhvr>
                                    </p:animEffect>
                                    <p:set>
                                      <p:cBhvr>
                                        <p:cTn id="52" dur="1" fill="hold">
                                          <p:stCondLst>
                                            <p:cond delay="1999"/>
                                          </p:stCondLst>
                                        </p:cTn>
                                        <p:tgtEl>
                                          <p:spTgt spid="2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0" nodeType="clickEffect">
                                  <p:stCondLst>
                                    <p:cond delay="0"/>
                                  </p:stCondLst>
                                  <p:childTnLst>
                                    <p:animEffect transition="out" filter="circle(out)">
                                      <p:cBhvr>
                                        <p:cTn id="56" dur="2000"/>
                                        <p:tgtEl>
                                          <p:spTgt spid="30"/>
                                        </p:tgtEl>
                                      </p:cBhvr>
                                    </p:animEffect>
                                    <p:set>
                                      <p:cBhvr>
                                        <p:cTn id="57" dur="1" fill="hold">
                                          <p:stCondLst>
                                            <p:cond delay="1999"/>
                                          </p:stCondLst>
                                        </p:cTn>
                                        <p:tgtEl>
                                          <p:spTgt spid="3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xit" presetSubtype="32" fill="hold" grpId="0" nodeType="clickEffect">
                                  <p:stCondLst>
                                    <p:cond delay="0"/>
                                  </p:stCondLst>
                                  <p:childTnLst>
                                    <p:animEffect transition="out" filter="circle(out)">
                                      <p:cBhvr>
                                        <p:cTn id="61" dur="2000"/>
                                        <p:tgtEl>
                                          <p:spTgt spid="31"/>
                                        </p:tgtEl>
                                      </p:cBhvr>
                                    </p:animEffect>
                                    <p:set>
                                      <p:cBhvr>
                                        <p:cTn id="62" dur="1" fill="hold">
                                          <p:stCondLst>
                                            <p:cond delay="19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grpId="0" nodeType="clickEffect">
                                  <p:stCondLst>
                                    <p:cond delay="0"/>
                                  </p:stCondLst>
                                  <p:childTnLst>
                                    <p:animEffect transition="out" filter="circle(out)">
                                      <p:cBhvr>
                                        <p:cTn id="66" dur="2000"/>
                                        <p:tgtEl>
                                          <p:spTgt spid="32"/>
                                        </p:tgtEl>
                                      </p:cBhvr>
                                    </p:animEffect>
                                    <p:set>
                                      <p:cBhvr>
                                        <p:cTn id="67" dur="1" fill="hold">
                                          <p:stCondLst>
                                            <p:cond delay="1999"/>
                                          </p:stCondLst>
                                        </p:cTn>
                                        <p:tgtEl>
                                          <p:spTgt spid="3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 presetClass="exit" presetSubtype="32" fill="hold" grpId="0" nodeType="clickEffect">
                                  <p:stCondLst>
                                    <p:cond delay="0"/>
                                  </p:stCondLst>
                                  <p:childTnLst>
                                    <p:animEffect transition="out" filter="circle(out)">
                                      <p:cBhvr>
                                        <p:cTn id="71" dur="2000"/>
                                        <p:tgtEl>
                                          <p:spTgt spid="33"/>
                                        </p:tgtEl>
                                      </p:cBhvr>
                                    </p:animEffect>
                                    <p:set>
                                      <p:cBhvr>
                                        <p:cTn id="72" dur="1" fill="hold">
                                          <p:stCondLst>
                                            <p:cond delay="1999"/>
                                          </p:stCondLst>
                                        </p:cTn>
                                        <p:tgtEl>
                                          <p:spTgt spid="3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grpId="0" nodeType="clickEffect">
                                  <p:stCondLst>
                                    <p:cond delay="0"/>
                                  </p:stCondLst>
                                  <p:childTnLst>
                                    <p:animEffect transition="out" filter="circle(out)">
                                      <p:cBhvr>
                                        <p:cTn id="76" dur="2000"/>
                                        <p:tgtEl>
                                          <p:spTgt spid="34"/>
                                        </p:tgtEl>
                                      </p:cBhvr>
                                    </p:animEffect>
                                    <p:set>
                                      <p:cBhvr>
                                        <p:cTn id="77" dur="1" fill="hold">
                                          <p:stCondLst>
                                            <p:cond delay="1999"/>
                                          </p:stCondLst>
                                        </p:cTn>
                                        <p:tgtEl>
                                          <p:spTgt spid="3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6" presetClass="exit" presetSubtype="32" fill="hold" grpId="0" nodeType="clickEffect">
                                  <p:stCondLst>
                                    <p:cond delay="0"/>
                                  </p:stCondLst>
                                  <p:childTnLst>
                                    <p:animEffect transition="out" filter="circle(out)">
                                      <p:cBhvr>
                                        <p:cTn id="81" dur="2000"/>
                                        <p:tgtEl>
                                          <p:spTgt spid="35"/>
                                        </p:tgtEl>
                                      </p:cBhvr>
                                    </p:animEffect>
                                    <p:set>
                                      <p:cBhvr>
                                        <p:cTn id="82" dur="1" fill="hold">
                                          <p:stCondLst>
                                            <p:cond delay="1999"/>
                                          </p:stCondLst>
                                        </p:cTn>
                                        <p:tgtEl>
                                          <p:spTgt spid="3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xit" presetSubtype="32" fill="hold" grpId="0" nodeType="clickEffect">
                                  <p:stCondLst>
                                    <p:cond delay="0"/>
                                  </p:stCondLst>
                                  <p:childTnLst>
                                    <p:animEffect transition="out" filter="circle(out)">
                                      <p:cBhvr>
                                        <p:cTn id="86" dur="2000"/>
                                        <p:tgtEl>
                                          <p:spTgt spid="36"/>
                                        </p:tgtEl>
                                      </p:cBhvr>
                                    </p:animEffect>
                                    <p:set>
                                      <p:cBhvr>
                                        <p:cTn id="87" dur="1" fill="hold">
                                          <p:stCondLst>
                                            <p:cond delay="1999"/>
                                          </p:stCondLst>
                                        </p:cTn>
                                        <p:tgtEl>
                                          <p:spTgt spid="3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6" presetClass="exit" presetSubtype="32" fill="hold" grpId="0" nodeType="clickEffect">
                                  <p:stCondLst>
                                    <p:cond delay="0"/>
                                  </p:stCondLst>
                                  <p:childTnLst>
                                    <p:animEffect transition="out" filter="circle(out)">
                                      <p:cBhvr>
                                        <p:cTn id="91" dur="2000"/>
                                        <p:tgtEl>
                                          <p:spTgt spid="37"/>
                                        </p:tgtEl>
                                      </p:cBhvr>
                                    </p:animEffect>
                                    <p:set>
                                      <p:cBhvr>
                                        <p:cTn id="92" dur="1" fill="hold">
                                          <p:stCondLst>
                                            <p:cond delay="1999"/>
                                          </p:stCondLst>
                                        </p:cTn>
                                        <p:tgtEl>
                                          <p:spTgt spid="3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6" presetClass="exit" presetSubtype="32" fill="hold" grpId="0" nodeType="clickEffect">
                                  <p:stCondLst>
                                    <p:cond delay="0"/>
                                  </p:stCondLst>
                                  <p:childTnLst>
                                    <p:animEffect transition="out" filter="circle(out)">
                                      <p:cBhvr>
                                        <p:cTn id="96" dur="2000"/>
                                        <p:tgtEl>
                                          <p:spTgt spid="38"/>
                                        </p:tgtEl>
                                      </p:cBhvr>
                                    </p:animEffect>
                                    <p:set>
                                      <p:cBhvr>
                                        <p:cTn id="97" dur="1" fill="hold">
                                          <p:stCondLst>
                                            <p:cond delay="1999"/>
                                          </p:stCondLst>
                                        </p:cTn>
                                        <p:tgtEl>
                                          <p:spTgt spid="3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6" presetClass="exit" presetSubtype="32" fill="hold" grpId="0" nodeType="clickEffect">
                                  <p:stCondLst>
                                    <p:cond delay="0"/>
                                  </p:stCondLst>
                                  <p:childTnLst>
                                    <p:animEffect transition="out" filter="circle(out)">
                                      <p:cBhvr>
                                        <p:cTn id="101" dur="2000"/>
                                        <p:tgtEl>
                                          <p:spTgt spid="39"/>
                                        </p:tgtEl>
                                      </p:cBhvr>
                                    </p:animEffect>
                                    <p:set>
                                      <p:cBhvr>
                                        <p:cTn id="102" dur="1" fill="hold">
                                          <p:stCondLst>
                                            <p:cond delay="1999"/>
                                          </p:stCondLst>
                                        </p:cTn>
                                        <p:tgtEl>
                                          <p:spTgt spid="3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6" presetClass="exit" presetSubtype="32" fill="hold" grpId="0" nodeType="clickEffect">
                                  <p:stCondLst>
                                    <p:cond delay="0"/>
                                  </p:stCondLst>
                                  <p:childTnLst>
                                    <p:animEffect transition="out" filter="circle(out)">
                                      <p:cBhvr>
                                        <p:cTn id="106" dur="2000"/>
                                        <p:tgtEl>
                                          <p:spTgt spid="40"/>
                                        </p:tgtEl>
                                      </p:cBhvr>
                                    </p:animEffect>
                                    <p:set>
                                      <p:cBhvr>
                                        <p:cTn id="107" dur="1" fill="hold">
                                          <p:stCondLst>
                                            <p:cond delay="1999"/>
                                          </p:stCondLst>
                                        </p:cTn>
                                        <p:tgtEl>
                                          <p:spTgt spid="4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6" presetClass="exit" presetSubtype="32" fill="hold" grpId="0" nodeType="clickEffect">
                                  <p:stCondLst>
                                    <p:cond delay="0"/>
                                  </p:stCondLst>
                                  <p:childTnLst>
                                    <p:animEffect transition="out" filter="circle(out)">
                                      <p:cBhvr>
                                        <p:cTn id="111" dur="2000"/>
                                        <p:tgtEl>
                                          <p:spTgt spid="41"/>
                                        </p:tgtEl>
                                      </p:cBhvr>
                                    </p:animEffect>
                                    <p:set>
                                      <p:cBhvr>
                                        <p:cTn id="112" dur="1" fill="hold">
                                          <p:stCondLst>
                                            <p:cond delay="1999"/>
                                          </p:stCondLst>
                                        </p:cTn>
                                        <p:tgtEl>
                                          <p:spTgt spid="41"/>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6" presetClass="exit" presetSubtype="32" fill="hold" grpId="0" nodeType="clickEffect">
                                  <p:stCondLst>
                                    <p:cond delay="0"/>
                                  </p:stCondLst>
                                  <p:childTnLst>
                                    <p:animEffect transition="out" filter="circle(out)">
                                      <p:cBhvr>
                                        <p:cTn id="116" dur="2000"/>
                                        <p:tgtEl>
                                          <p:spTgt spid="42"/>
                                        </p:tgtEl>
                                      </p:cBhvr>
                                    </p:animEffect>
                                    <p:set>
                                      <p:cBhvr>
                                        <p:cTn id="117" dur="1" fill="hold">
                                          <p:stCondLst>
                                            <p:cond delay="1999"/>
                                          </p:stCondLst>
                                        </p:cTn>
                                        <p:tgtEl>
                                          <p:spTgt spid="42"/>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6" presetClass="exit" presetSubtype="32" fill="hold" grpId="0" nodeType="clickEffect">
                                  <p:stCondLst>
                                    <p:cond delay="0"/>
                                  </p:stCondLst>
                                  <p:childTnLst>
                                    <p:animEffect transition="out" filter="circle(out)">
                                      <p:cBhvr>
                                        <p:cTn id="121" dur="2000"/>
                                        <p:tgtEl>
                                          <p:spTgt spid="43"/>
                                        </p:tgtEl>
                                      </p:cBhvr>
                                    </p:animEffect>
                                    <p:set>
                                      <p:cBhvr>
                                        <p:cTn id="122" dur="1" fill="hold">
                                          <p:stCondLst>
                                            <p:cond delay="1999"/>
                                          </p:stCondLst>
                                        </p:cTn>
                                        <p:tgtEl>
                                          <p:spTgt spid="4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6" presetClass="exit" presetSubtype="32" fill="hold" grpId="0" nodeType="clickEffect">
                                  <p:stCondLst>
                                    <p:cond delay="0"/>
                                  </p:stCondLst>
                                  <p:childTnLst>
                                    <p:animEffect transition="out" filter="circle(out)">
                                      <p:cBhvr>
                                        <p:cTn id="126" dur="2000"/>
                                        <p:tgtEl>
                                          <p:spTgt spid="44"/>
                                        </p:tgtEl>
                                      </p:cBhvr>
                                    </p:animEffect>
                                    <p:set>
                                      <p:cBhvr>
                                        <p:cTn id="127" dur="1" fill="hold">
                                          <p:stCondLst>
                                            <p:cond delay="1999"/>
                                          </p:stCondLst>
                                        </p:cTn>
                                        <p:tgtEl>
                                          <p:spTgt spid="44"/>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6" presetClass="exit" presetSubtype="32" fill="hold" grpId="0" nodeType="clickEffect">
                                  <p:stCondLst>
                                    <p:cond delay="0"/>
                                  </p:stCondLst>
                                  <p:childTnLst>
                                    <p:animEffect transition="out" filter="circle(out)">
                                      <p:cBhvr>
                                        <p:cTn id="131" dur="2000"/>
                                        <p:tgtEl>
                                          <p:spTgt spid="45"/>
                                        </p:tgtEl>
                                      </p:cBhvr>
                                    </p:animEffect>
                                    <p:set>
                                      <p:cBhvr>
                                        <p:cTn id="132" dur="1" fill="hold">
                                          <p:stCondLst>
                                            <p:cond delay="1999"/>
                                          </p:stCondLst>
                                        </p:cTn>
                                        <p:tgtEl>
                                          <p:spTgt spid="45"/>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6" presetClass="exit" presetSubtype="32" fill="hold" grpId="0" nodeType="clickEffect">
                                  <p:stCondLst>
                                    <p:cond delay="0"/>
                                  </p:stCondLst>
                                  <p:childTnLst>
                                    <p:animEffect transition="out" filter="circle(out)">
                                      <p:cBhvr>
                                        <p:cTn id="136" dur="2000"/>
                                        <p:tgtEl>
                                          <p:spTgt spid="46"/>
                                        </p:tgtEl>
                                      </p:cBhvr>
                                    </p:animEffect>
                                    <p:set>
                                      <p:cBhvr>
                                        <p:cTn id="137" dur="1" fill="hold">
                                          <p:stCondLst>
                                            <p:cond delay="1999"/>
                                          </p:stCondLst>
                                        </p:cTn>
                                        <p:tgtEl>
                                          <p:spTgt spid="4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6" presetClass="exit" presetSubtype="32" fill="hold" grpId="0" nodeType="clickEffect">
                                  <p:stCondLst>
                                    <p:cond delay="0"/>
                                  </p:stCondLst>
                                  <p:childTnLst>
                                    <p:animEffect transition="out" filter="circle(out)">
                                      <p:cBhvr>
                                        <p:cTn id="141" dur="2000"/>
                                        <p:tgtEl>
                                          <p:spTgt spid="47"/>
                                        </p:tgtEl>
                                      </p:cBhvr>
                                    </p:animEffect>
                                    <p:set>
                                      <p:cBhvr>
                                        <p:cTn id="142" dur="1" fill="hold">
                                          <p:stCondLst>
                                            <p:cond delay="1999"/>
                                          </p:stCondLst>
                                        </p:cTn>
                                        <p:tgtEl>
                                          <p:spTgt spid="4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6" presetClass="exit" presetSubtype="32" fill="hold" grpId="0" nodeType="clickEffect">
                                  <p:stCondLst>
                                    <p:cond delay="0"/>
                                  </p:stCondLst>
                                  <p:childTnLst>
                                    <p:animEffect transition="out" filter="circle(out)">
                                      <p:cBhvr>
                                        <p:cTn id="146" dur="2000"/>
                                        <p:tgtEl>
                                          <p:spTgt spid="48"/>
                                        </p:tgtEl>
                                      </p:cBhvr>
                                    </p:animEffect>
                                    <p:set>
                                      <p:cBhvr>
                                        <p:cTn id="147" dur="1" fill="hold">
                                          <p:stCondLst>
                                            <p:cond delay="1999"/>
                                          </p:stCondLst>
                                        </p:cTn>
                                        <p:tgtEl>
                                          <p:spTgt spid="48"/>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6" presetClass="exit" presetSubtype="32" fill="hold" grpId="0" nodeType="clickEffect">
                                  <p:stCondLst>
                                    <p:cond delay="0"/>
                                  </p:stCondLst>
                                  <p:childTnLst>
                                    <p:animEffect transition="out" filter="circle(out)">
                                      <p:cBhvr>
                                        <p:cTn id="151" dur="2000"/>
                                        <p:tgtEl>
                                          <p:spTgt spid="49"/>
                                        </p:tgtEl>
                                      </p:cBhvr>
                                    </p:animEffect>
                                    <p:set>
                                      <p:cBhvr>
                                        <p:cTn id="152" dur="1" fill="hold">
                                          <p:stCondLst>
                                            <p:cond delay="1999"/>
                                          </p:stCondLst>
                                        </p:cTn>
                                        <p:tgtEl>
                                          <p:spTgt spid="49"/>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6" presetClass="exit" presetSubtype="32" fill="hold" grpId="0" nodeType="clickEffect">
                                  <p:stCondLst>
                                    <p:cond delay="0"/>
                                  </p:stCondLst>
                                  <p:childTnLst>
                                    <p:animEffect transition="out" filter="circle(out)">
                                      <p:cBhvr>
                                        <p:cTn id="156" dur="2000"/>
                                        <p:tgtEl>
                                          <p:spTgt spid="50"/>
                                        </p:tgtEl>
                                      </p:cBhvr>
                                    </p:animEffect>
                                    <p:set>
                                      <p:cBhvr>
                                        <p:cTn id="157" dur="1" fill="hold">
                                          <p:stCondLst>
                                            <p:cond delay="1999"/>
                                          </p:stCondLst>
                                        </p:cTn>
                                        <p:tgtEl>
                                          <p:spTgt spid="50"/>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6" presetClass="exit" presetSubtype="32" fill="hold" grpId="0" nodeType="clickEffect">
                                  <p:stCondLst>
                                    <p:cond delay="0"/>
                                  </p:stCondLst>
                                  <p:childTnLst>
                                    <p:animEffect transition="out" filter="circle(out)">
                                      <p:cBhvr>
                                        <p:cTn id="161" dur="2000"/>
                                        <p:tgtEl>
                                          <p:spTgt spid="51"/>
                                        </p:tgtEl>
                                      </p:cBhvr>
                                    </p:animEffect>
                                    <p:set>
                                      <p:cBhvr>
                                        <p:cTn id="162" dur="1" fill="hold">
                                          <p:stCondLst>
                                            <p:cond delay="1999"/>
                                          </p:stCondLst>
                                        </p:cTn>
                                        <p:tgtEl>
                                          <p:spTgt spid="51"/>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6" presetClass="exit" presetSubtype="32" fill="hold" grpId="0" nodeType="clickEffect">
                                  <p:stCondLst>
                                    <p:cond delay="0"/>
                                  </p:stCondLst>
                                  <p:childTnLst>
                                    <p:animEffect transition="out" filter="circle(out)">
                                      <p:cBhvr>
                                        <p:cTn id="166" dur="2000"/>
                                        <p:tgtEl>
                                          <p:spTgt spid="52"/>
                                        </p:tgtEl>
                                      </p:cBhvr>
                                    </p:animEffect>
                                    <p:set>
                                      <p:cBhvr>
                                        <p:cTn id="167" dur="1" fill="hold">
                                          <p:stCondLst>
                                            <p:cond delay="1999"/>
                                          </p:stCondLst>
                                        </p:cTn>
                                        <p:tgtEl>
                                          <p:spTgt spid="52"/>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4" presetClass="exit" presetSubtype="10" fill="hold" grpId="0" nodeType="clickEffect">
                                  <p:stCondLst>
                                    <p:cond delay="0"/>
                                  </p:stCondLst>
                                  <p:childTnLst>
                                    <p:animEffect transition="out" filter="randombar(horizontal)">
                                      <p:cBhvr>
                                        <p:cTn id="171" dur="500"/>
                                        <p:tgtEl>
                                          <p:spTgt spid="53"/>
                                        </p:tgtEl>
                                      </p:cBhvr>
                                    </p:animEffect>
                                    <p:set>
                                      <p:cBhvr>
                                        <p:cTn id="172"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a:extLst>
              <a:ext uri="{FF2B5EF4-FFF2-40B4-BE49-F238E27FC236}">
                <a16:creationId xmlns:a16="http://schemas.microsoft.com/office/drawing/2014/main" id="{E0E68DAB-195B-42BD-AFA4-2D5EBE053A00}"/>
              </a:ext>
            </a:extLst>
          </p:cNvPr>
          <p:cNvGraphicFramePr>
            <a:graphicFrameLocks noGrp="1"/>
          </p:cNvGraphicFramePr>
          <p:nvPr>
            <p:extLst>
              <p:ext uri="{D42A27DB-BD31-4B8C-83A1-F6EECF244321}">
                <p14:modId xmlns:p14="http://schemas.microsoft.com/office/powerpoint/2010/main" val="866262279"/>
              </p:ext>
            </p:extLst>
          </p:nvPr>
        </p:nvGraphicFramePr>
        <p:xfrm>
          <a:off x="179512" y="1268760"/>
          <a:ext cx="8784000" cy="5205120"/>
        </p:xfrm>
        <a:graphic>
          <a:graphicData uri="http://schemas.openxmlformats.org/drawingml/2006/table">
            <a:tbl>
              <a:tblPr rtl="1" firstRow="1" bandRow="1">
                <a:tableStyleId>{5C22544A-7EE6-4342-B048-85BDC9FD1C3A}</a:tableStyleId>
              </a:tblPr>
              <a:tblGrid>
                <a:gridCol w="1152000">
                  <a:extLst>
                    <a:ext uri="{9D8B030D-6E8A-4147-A177-3AD203B41FA5}">
                      <a16:colId xmlns:a16="http://schemas.microsoft.com/office/drawing/2014/main" val="2554207221"/>
                    </a:ext>
                  </a:extLst>
                </a:gridCol>
                <a:gridCol w="1908000">
                  <a:extLst>
                    <a:ext uri="{9D8B030D-6E8A-4147-A177-3AD203B41FA5}">
                      <a16:colId xmlns:a16="http://schemas.microsoft.com/office/drawing/2014/main" val="3434453916"/>
                    </a:ext>
                  </a:extLst>
                </a:gridCol>
                <a:gridCol w="1908000">
                  <a:extLst>
                    <a:ext uri="{9D8B030D-6E8A-4147-A177-3AD203B41FA5}">
                      <a16:colId xmlns:a16="http://schemas.microsoft.com/office/drawing/2014/main" val="2059924845"/>
                    </a:ext>
                  </a:extLst>
                </a:gridCol>
                <a:gridCol w="1908000">
                  <a:extLst>
                    <a:ext uri="{9D8B030D-6E8A-4147-A177-3AD203B41FA5}">
                      <a16:colId xmlns:a16="http://schemas.microsoft.com/office/drawing/2014/main" val="3971316648"/>
                    </a:ext>
                  </a:extLst>
                </a:gridCol>
                <a:gridCol w="1908000">
                  <a:extLst>
                    <a:ext uri="{9D8B030D-6E8A-4147-A177-3AD203B41FA5}">
                      <a16:colId xmlns:a16="http://schemas.microsoft.com/office/drawing/2014/main" val="1591814614"/>
                    </a:ext>
                  </a:extLst>
                </a:gridCol>
              </a:tblGrid>
              <a:tr h="2340000">
                <a:tc>
                  <a:txBody>
                    <a:bodyPr/>
                    <a:lstStyle/>
                    <a:p>
                      <a:pP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02789261"/>
                  </a:ext>
                </a:extLst>
              </a:tr>
              <a:tr h="900000">
                <a:tc>
                  <a:txBody>
                    <a:bodyPr/>
                    <a:lstStyle/>
                    <a:p>
                      <a:pPr rtl="1"/>
                      <a:r>
                        <a:rPr lang="ar-SA" sz="4000" dirty="0"/>
                        <a:t>نوع الغذاء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سائل (الدم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سائل (الرحيق)</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صلب (أوراق النباتات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صلب (اللحوم)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6802702"/>
                  </a:ext>
                </a:extLst>
              </a:tr>
              <a:tr h="900000">
                <a:tc>
                  <a:txBody>
                    <a:bodyPr/>
                    <a:lstStyle/>
                    <a:p>
                      <a:pPr rtl="1"/>
                      <a:r>
                        <a:rPr lang="ar-SA" sz="4000" dirty="0"/>
                        <a:t>وظيفة الفم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الثقب والامتصاص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الامتصاص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القضم والقطع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القضم والقطع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6084202"/>
                  </a:ext>
                </a:extLst>
              </a:tr>
            </a:tbl>
          </a:graphicData>
        </a:graphic>
      </p:graphicFrame>
      <p:sp>
        <p:nvSpPr>
          <p:cNvPr id="5" name="مستطيل 4">
            <a:extLst>
              <a:ext uri="{FF2B5EF4-FFF2-40B4-BE49-F238E27FC236}">
                <a16:creationId xmlns:a16="http://schemas.microsoft.com/office/drawing/2014/main" id="{113202B4-6496-4DEB-9678-F9C07CD3851E}"/>
              </a:ext>
            </a:extLst>
          </p:cNvPr>
          <p:cNvSpPr/>
          <p:nvPr/>
        </p:nvSpPr>
        <p:spPr>
          <a:xfrm>
            <a:off x="323528" y="188640"/>
            <a:ext cx="8520282" cy="769441"/>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تجربة (1ـ3) مقارنة أجزاء الفم في المفصليات </a:t>
            </a:r>
          </a:p>
        </p:txBody>
      </p:sp>
    </p:spTree>
    <p:extLst>
      <p:ext uri="{BB962C8B-B14F-4D97-AF65-F5344CB8AC3E}">
        <p14:creationId xmlns:p14="http://schemas.microsoft.com/office/powerpoint/2010/main" val="3747382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204F1114-2A26-4494-907D-C5C98938D2E7}"/>
              </a:ext>
            </a:extLst>
          </p:cNvPr>
          <p:cNvPicPr>
            <a:picLocks noChangeAspect="1"/>
          </p:cNvPicPr>
          <p:nvPr/>
        </p:nvPicPr>
        <p:blipFill>
          <a:blip r:embed="rId2"/>
          <a:stretch>
            <a:fillRect/>
          </a:stretch>
        </p:blipFill>
        <p:spPr>
          <a:xfrm>
            <a:off x="0" y="-23515"/>
            <a:ext cx="4283968" cy="6858000"/>
          </a:xfrm>
          <a:prstGeom prst="rect">
            <a:avLst/>
          </a:prstGeom>
        </p:spPr>
      </p:pic>
      <p:sp>
        <p:nvSpPr>
          <p:cNvPr id="2" name="مستطيل 1">
            <a:extLst>
              <a:ext uri="{FF2B5EF4-FFF2-40B4-BE49-F238E27FC236}">
                <a16:creationId xmlns:a16="http://schemas.microsoft.com/office/drawing/2014/main" id="{C583BD2F-935E-4F94-B387-58CFD1E3E450}"/>
              </a:ext>
            </a:extLst>
          </p:cNvPr>
          <p:cNvSpPr/>
          <p:nvPr/>
        </p:nvSpPr>
        <p:spPr>
          <a:xfrm>
            <a:off x="3275856" y="404664"/>
            <a:ext cx="5333191" cy="6001643"/>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طالبتي العزيزة بالتعاون مع زميلاتكِ في المجموعة أقرئي المعلومات في الشكل (6ـ8) ثم أكملي الفجوة في الجدول التالي ثم لتقم طالبة بتوضيح ما جمعته من معلومات لباقي زميلاتها في الصف  </a:t>
            </a:r>
          </a:p>
        </p:txBody>
      </p:sp>
    </p:spTree>
    <p:extLst>
      <p:ext uri="{BB962C8B-B14F-4D97-AF65-F5344CB8AC3E}">
        <p14:creationId xmlns:p14="http://schemas.microsoft.com/office/powerpoint/2010/main" val="2317371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4157F0F8-B79A-42EC-9454-E4BDDEB4059F}"/>
              </a:ext>
            </a:extLst>
          </p:cNvPr>
          <p:cNvGraphicFramePr>
            <a:graphicFrameLocks noGrp="1"/>
          </p:cNvGraphicFramePr>
          <p:nvPr>
            <p:extLst>
              <p:ext uri="{D42A27DB-BD31-4B8C-83A1-F6EECF244321}">
                <p14:modId xmlns:p14="http://schemas.microsoft.com/office/powerpoint/2010/main" val="4287296564"/>
              </p:ext>
            </p:extLst>
          </p:nvPr>
        </p:nvGraphicFramePr>
        <p:xfrm>
          <a:off x="3923928" y="1052656"/>
          <a:ext cx="4680000" cy="5760720"/>
        </p:xfrm>
        <a:graphic>
          <a:graphicData uri="http://schemas.openxmlformats.org/drawingml/2006/table">
            <a:tbl>
              <a:tblPr rtl="1" firstRow="1" bandRow="1">
                <a:tableStyleId>{5C22544A-7EE6-4342-B048-85BDC9FD1C3A}</a:tableStyleId>
              </a:tblPr>
              <a:tblGrid>
                <a:gridCol w="1620000">
                  <a:extLst>
                    <a:ext uri="{9D8B030D-6E8A-4147-A177-3AD203B41FA5}">
                      <a16:colId xmlns:a16="http://schemas.microsoft.com/office/drawing/2014/main" val="2224325415"/>
                    </a:ext>
                  </a:extLst>
                </a:gridCol>
                <a:gridCol w="3060000">
                  <a:extLst>
                    <a:ext uri="{9D8B030D-6E8A-4147-A177-3AD203B41FA5}">
                      <a16:colId xmlns:a16="http://schemas.microsoft.com/office/drawing/2014/main" val="2762384108"/>
                    </a:ext>
                  </a:extLst>
                </a:gridCol>
              </a:tblGrid>
              <a:tr h="370840">
                <a:tc>
                  <a:txBody>
                    <a:bodyPr/>
                    <a:lstStyle/>
                    <a:p>
                      <a:pPr algn="ctr" rtl="1"/>
                      <a:r>
                        <a:rPr lang="ar-SA" sz="4000" dirty="0">
                          <a:solidFill>
                            <a:schemeClr val="tx1"/>
                          </a:solidFill>
                        </a:rPr>
                        <a:t>طريقة التنفس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solidFill>
                            <a:schemeClr val="tx1"/>
                          </a:solidFill>
                        </a:rPr>
                        <a:t>الخياشيم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469455"/>
                  </a:ext>
                </a:extLst>
              </a:tr>
              <a:tr h="370840">
                <a:tc>
                  <a:txBody>
                    <a:bodyPr/>
                    <a:lstStyle/>
                    <a:p>
                      <a:pPr algn="ctr" rtl="1"/>
                      <a:r>
                        <a:rPr lang="ar-SA" sz="4000" dirty="0"/>
                        <a:t>مثال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جراد البحر والمفصليات المائية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534514"/>
                  </a:ext>
                </a:extLst>
              </a:tr>
              <a:tr h="370840">
                <a:tc>
                  <a:txBody>
                    <a:bodyPr/>
                    <a:lstStyle/>
                    <a:p>
                      <a:pPr algn="ctr" rtl="1"/>
                      <a:r>
                        <a:rPr lang="ar-SA" sz="4000" dirty="0"/>
                        <a:t>الوصف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قسمت الخياشيم لتعطي مساحة أكبر لتبادل الغازات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4439275"/>
                  </a:ext>
                </a:extLst>
              </a:tr>
            </a:tbl>
          </a:graphicData>
        </a:graphic>
      </p:graphicFrame>
      <p:sp>
        <p:nvSpPr>
          <p:cNvPr id="3" name="مستطيل 2">
            <a:extLst>
              <a:ext uri="{FF2B5EF4-FFF2-40B4-BE49-F238E27FC236}">
                <a16:creationId xmlns:a16="http://schemas.microsoft.com/office/drawing/2014/main" id="{8065D033-E300-4611-AD83-1BDDCE25A097}"/>
              </a:ext>
            </a:extLst>
          </p:cNvPr>
          <p:cNvSpPr/>
          <p:nvPr/>
        </p:nvSpPr>
        <p:spPr>
          <a:xfrm>
            <a:off x="1619672" y="116632"/>
            <a:ext cx="5852884" cy="830997"/>
          </a:xfrm>
          <a:prstGeom prst="rect">
            <a:avLst/>
          </a:prstGeom>
          <a:noFill/>
          <a:ln w="38100">
            <a:solidFill>
              <a:srgbClr val="FF0000"/>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أقرئي ثم أكملي الفجوة التالية </a:t>
            </a:r>
          </a:p>
        </p:txBody>
      </p:sp>
      <p:pic>
        <p:nvPicPr>
          <p:cNvPr id="4" name="صورة 3" descr="Untitled.png">
            <a:extLst>
              <a:ext uri="{FF2B5EF4-FFF2-40B4-BE49-F238E27FC236}">
                <a16:creationId xmlns:a16="http://schemas.microsoft.com/office/drawing/2014/main" id="{E7D3A888-ABCA-47EE-832B-25787A8CC1FF}"/>
              </a:ext>
            </a:extLst>
          </p:cNvPr>
          <p:cNvPicPr>
            <a:picLocks noChangeAspect="1"/>
          </p:cNvPicPr>
          <p:nvPr/>
        </p:nvPicPr>
        <p:blipFill rotWithShape="1">
          <a:blip r:embed="rId2"/>
          <a:srcRect l="61025" t="30510" r="13775" b="53380"/>
          <a:stretch/>
        </p:blipFill>
        <p:spPr>
          <a:xfrm>
            <a:off x="323528" y="1052656"/>
            <a:ext cx="3384376" cy="5616704"/>
          </a:xfrm>
          <a:prstGeom prst="rect">
            <a:avLst/>
          </a:prstGeom>
          <a:ln>
            <a:noFill/>
          </a:ln>
          <a:effectLst>
            <a:softEdge rad="112500"/>
          </a:effectLst>
        </p:spPr>
      </p:pic>
      <p:sp>
        <p:nvSpPr>
          <p:cNvPr id="5" name="مستطيل 4">
            <a:extLst>
              <a:ext uri="{FF2B5EF4-FFF2-40B4-BE49-F238E27FC236}">
                <a16:creationId xmlns:a16="http://schemas.microsoft.com/office/drawing/2014/main" id="{60F2C23F-FF75-421D-ACB7-BF571EC2C002}"/>
              </a:ext>
            </a:extLst>
          </p:cNvPr>
          <p:cNvSpPr/>
          <p:nvPr/>
        </p:nvSpPr>
        <p:spPr>
          <a:xfrm>
            <a:off x="4139952" y="1196752"/>
            <a:ext cx="273630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59B99684-A7B9-4668-BC37-275F49E82821}"/>
              </a:ext>
            </a:extLst>
          </p:cNvPr>
          <p:cNvSpPr/>
          <p:nvPr/>
        </p:nvSpPr>
        <p:spPr>
          <a:xfrm>
            <a:off x="4139952" y="4329368"/>
            <a:ext cx="2736304" cy="24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84C4265E-AA59-42D2-A84F-88DD4684B4DB}"/>
              </a:ext>
            </a:extLst>
          </p:cNvPr>
          <p:cNvSpPr/>
          <p:nvPr/>
        </p:nvSpPr>
        <p:spPr>
          <a:xfrm>
            <a:off x="214281" y="233554"/>
            <a:ext cx="1161997" cy="548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الفجوة </a:t>
            </a:r>
          </a:p>
        </p:txBody>
      </p:sp>
    </p:spTree>
    <p:extLst>
      <p:ext uri="{BB962C8B-B14F-4D97-AF65-F5344CB8AC3E}">
        <p14:creationId xmlns:p14="http://schemas.microsoft.com/office/powerpoint/2010/main" val="195713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4157F0F8-B79A-42EC-9454-E4BDDEB4059F}"/>
              </a:ext>
            </a:extLst>
          </p:cNvPr>
          <p:cNvGraphicFramePr>
            <a:graphicFrameLocks noGrp="1"/>
          </p:cNvGraphicFramePr>
          <p:nvPr>
            <p:extLst>
              <p:ext uri="{D42A27DB-BD31-4B8C-83A1-F6EECF244321}">
                <p14:modId xmlns:p14="http://schemas.microsoft.com/office/powerpoint/2010/main" val="3234508078"/>
              </p:ext>
            </p:extLst>
          </p:nvPr>
        </p:nvGraphicFramePr>
        <p:xfrm>
          <a:off x="3923928" y="1052656"/>
          <a:ext cx="4680000" cy="5760720"/>
        </p:xfrm>
        <a:graphic>
          <a:graphicData uri="http://schemas.openxmlformats.org/drawingml/2006/table">
            <a:tbl>
              <a:tblPr rtl="1" firstRow="1" bandRow="1">
                <a:tableStyleId>{5C22544A-7EE6-4342-B048-85BDC9FD1C3A}</a:tableStyleId>
              </a:tblPr>
              <a:tblGrid>
                <a:gridCol w="1620000">
                  <a:extLst>
                    <a:ext uri="{9D8B030D-6E8A-4147-A177-3AD203B41FA5}">
                      <a16:colId xmlns:a16="http://schemas.microsoft.com/office/drawing/2014/main" val="2224325415"/>
                    </a:ext>
                  </a:extLst>
                </a:gridCol>
                <a:gridCol w="3060000">
                  <a:extLst>
                    <a:ext uri="{9D8B030D-6E8A-4147-A177-3AD203B41FA5}">
                      <a16:colId xmlns:a16="http://schemas.microsoft.com/office/drawing/2014/main" val="2762384108"/>
                    </a:ext>
                  </a:extLst>
                </a:gridCol>
              </a:tblGrid>
              <a:tr h="370840">
                <a:tc>
                  <a:txBody>
                    <a:bodyPr/>
                    <a:lstStyle/>
                    <a:p>
                      <a:pPr algn="ctr" rtl="1"/>
                      <a:r>
                        <a:rPr lang="ar-SA" sz="4000" dirty="0">
                          <a:solidFill>
                            <a:schemeClr val="tx1"/>
                          </a:solidFill>
                        </a:rPr>
                        <a:t>طريقة التنفس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solidFill>
                            <a:schemeClr val="tx1"/>
                          </a:solidFill>
                        </a:rPr>
                        <a:t>القصبات الهوائية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469455"/>
                  </a:ext>
                </a:extLst>
              </a:tr>
              <a:tr h="370840">
                <a:tc>
                  <a:txBody>
                    <a:bodyPr/>
                    <a:lstStyle/>
                    <a:p>
                      <a:pPr algn="ctr" rtl="1"/>
                      <a:r>
                        <a:rPr lang="ar-SA" sz="4000" dirty="0"/>
                        <a:t>مثال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الخنافس ومفصليات اليابسة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534514"/>
                  </a:ext>
                </a:extLst>
              </a:tr>
              <a:tr h="370840">
                <a:tc>
                  <a:txBody>
                    <a:bodyPr/>
                    <a:lstStyle/>
                    <a:p>
                      <a:pPr algn="ctr" rtl="1"/>
                      <a:r>
                        <a:rPr lang="ar-SA" sz="4000" dirty="0"/>
                        <a:t>الوصف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يدخل الهواء عبر الثغور التنفسية ثم إلى القصبات الهوائية ثم إلى </a:t>
                      </a:r>
                      <a:r>
                        <a:rPr lang="ar-SA" sz="4000" dirty="0" err="1"/>
                        <a:t>أنبيبات</a:t>
                      </a:r>
                      <a:r>
                        <a:rPr lang="ar-SA" sz="4000" dirty="0"/>
                        <a:t> أصغر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4439275"/>
                  </a:ext>
                </a:extLst>
              </a:tr>
            </a:tbl>
          </a:graphicData>
        </a:graphic>
      </p:graphicFrame>
      <p:sp>
        <p:nvSpPr>
          <p:cNvPr id="3" name="مستطيل 2">
            <a:extLst>
              <a:ext uri="{FF2B5EF4-FFF2-40B4-BE49-F238E27FC236}">
                <a16:creationId xmlns:a16="http://schemas.microsoft.com/office/drawing/2014/main" id="{8065D033-E300-4611-AD83-1BDDCE25A097}"/>
              </a:ext>
            </a:extLst>
          </p:cNvPr>
          <p:cNvSpPr/>
          <p:nvPr/>
        </p:nvSpPr>
        <p:spPr>
          <a:xfrm>
            <a:off x="1619672" y="116632"/>
            <a:ext cx="5852884" cy="830997"/>
          </a:xfrm>
          <a:prstGeom prst="rect">
            <a:avLst/>
          </a:prstGeom>
          <a:noFill/>
          <a:ln w="38100">
            <a:solidFill>
              <a:srgbClr val="FF0000"/>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أقرئي ثم أكملي الفجوة التالية </a:t>
            </a:r>
          </a:p>
        </p:txBody>
      </p:sp>
      <p:sp>
        <p:nvSpPr>
          <p:cNvPr id="5" name="مستطيل 4">
            <a:extLst>
              <a:ext uri="{FF2B5EF4-FFF2-40B4-BE49-F238E27FC236}">
                <a16:creationId xmlns:a16="http://schemas.microsoft.com/office/drawing/2014/main" id="{60F2C23F-FF75-421D-ACB7-BF571EC2C002}"/>
              </a:ext>
            </a:extLst>
          </p:cNvPr>
          <p:cNvSpPr/>
          <p:nvPr/>
        </p:nvSpPr>
        <p:spPr>
          <a:xfrm>
            <a:off x="3981157" y="1124744"/>
            <a:ext cx="2952328"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5">
            <a:extLst>
              <a:ext uri="{FF2B5EF4-FFF2-40B4-BE49-F238E27FC236}">
                <a16:creationId xmlns:a16="http://schemas.microsoft.com/office/drawing/2014/main" id="{59B99684-A7B9-4668-BC37-275F49E82821}"/>
              </a:ext>
            </a:extLst>
          </p:cNvPr>
          <p:cNvSpPr/>
          <p:nvPr/>
        </p:nvSpPr>
        <p:spPr>
          <a:xfrm>
            <a:off x="3981157" y="3750049"/>
            <a:ext cx="2952328" cy="291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7" name="صورة 6" descr="Untitled.png">
            <a:extLst>
              <a:ext uri="{FF2B5EF4-FFF2-40B4-BE49-F238E27FC236}">
                <a16:creationId xmlns:a16="http://schemas.microsoft.com/office/drawing/2014/main" id="{8FB05414-BE17-48E1-8BF6-5FC8FC6817D7}"/>
              </a:ext>
            </a:extLst>
          </p:cNvPr>
          <p:cNvPicPr>
            <a:picLocks noChangeAspect="1"/>
          </p:cNvPicPr>
          <p:nvPr/>
        </p:nvPicPr>
        <p:blipFill rotWithShape="1">
          <a:blip r:embed="rId2"/>
          <a:srcRect l="53938" t="55250" r="16926" b="24800"/>
          <a:stretch/>
        </p:blipFill>
        <p:spPr>
          <a:xfrm>
            <a:off x="107504" y="1052655"/>
            <a:ext cx="3528392" cy="5616703"/>
          </a:xfrm>
          <a:prstGeom prst="rect">
            <a:avLst/>
          </a:prstGeom>
          <a:ln>
            <a:noFill/>
          </a:ln>
          <a:effectLst>
            <a:softEdge rad="112500"/>
          </a:effectLst>
        </p:spPr>
      </p:pic>
      <p:sp>
        <p:nvSpPr>
          <p:cNvPr id="8" name="مستطيل 7">
            <a:extLst>
              <a:ext uri="{FF2B5EF4-FFF2-40B4-BE49-F238E27FC236}">
                <a16:creationId xmlns:a16="http://schemas.microsoft.com/office/drawing/2014/main" id="{44F888E3-2810-435B-9D32-C49CF562B3A0}"/>
              </a:ext>
            </a:extLst>
          </p:cNvPr>
          <p:cNvSpPr/>
          <p:nvPr/>
        </p:nvSpPr>
        <p:spPr>
          <a:xfrm>
            <a:off x="214281" y="233554"/>
            <a:ext cx="1161997" cy="548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الفجوة </a:t>
            </a:r>
          </a:p>
        </p:txBody>
      </p:sp>
    </p:spTree>
    <p:extLst>
      <p:ext uri="{BB962C8B-B14F-4D97-AF65-F5344CB8AC3E}">
        <p14:creationId xmlns:p14="http://schemas.microsoft.com/office/powerpoint/2010/main" val="28021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4157F0F8-B79A-42EC-9454-E4BDDEB4059F}"/>
              </a:ext>
            </a:extLst>
          </p:cNvPr>
          <p:cNvGraphicFramePr>
            <a:graphicFrameLocks noGrp="1"/>
          </p:cNvGraphicFramePr>
          <p:nvPr>
            <p:extLst>
              <p:ext uri="{D42A27DB-BD31-4B8C-83A1-F6EECF244321}">
                <p14:modId xmlns:p14="http://schemas.microsoft.com/office/powerpoint/2010/main" val="871209493"/>
              </p:ext>
            </p:extLst>
          </p:nvPr>
        </p:nvGraphicFramePr>
        <p:xfrm>
          <a:off x="3923928" y="1052656"/>
          <a:ext cx="4680000" cy="5151120"/>
        </p:xfrm>
        <a:graphic>
          <a:graphicData uri="http://schemas.openxmlformats.org/drawingml/2006/table">
            <a:tbl>
              <a:tblPr rtl="1" firstRow="1" bandRow="1">
                <a:tableStyleId>{5C22544A-7EE6-4342-B048-85BDC9FD1C3A}</a:tableStyleId>
              </a:tblPr>
              <a:tblGrid>
                <a:gridCol w="1620000">
                  <a:extLst>
                    <a:ext uri="{9D8B030D-6E8A-4147-A177-3AD203B41FA5}">
                      <a16:colId xmlns:a16="http://schemas.microsoft.com/office/drawing/2014/main" val="2224325415"/>
                    </a:ext>
                  </a:extLst>
                </a:gridCol>
                <a:gridCol w="3060000">
                  <a:extLst>
                    <a:ext uri="{9D8B030D-6E8A-4147-A177-3AD203B41FA5}">
                      <a16:colId xmlns:a16="http://schemas.microsoft.com/office/drawing/2014/main" val="2762384108"/>
                    </a:ext>
                  </a:extLst>
                </a:gridCol>
              </a:tblGrid>
              <a:tr h="370840">
                <a:tc>
                  <a:txBody>
                    <a:bodyPr/>
                    <a:lstStyle/>
                    <a:p>
                      <a:pPr algn="ctr" rtl="1"/>
                      <a:r>
                        <a:rPr lang="ar-SA" sz="4000" dirty="0">
                          <a:solidFill>
                            <a:schemeClr val="tx1"/>
                          </a:solidFill>
                        </a:rPr>
                        <a:t>طريقة التنفس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solidFill>
                            <a:schemeClr val="tx1"/>
                          </a:solidFill>
                        </a:rPr>
                        <a:t>الرئات الكتابية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469455"/>
                  </a:ext>
                </a:extLst>
              </a:tr>
              <a:tr h="370840">
                <a:tc>
                  <a:txBody>
                    <a:bodyPr/>
                    <a:lstStyle/>
                    <a:p>
                      <a:pPr algn="ctr" rtl="1"/>
                      <a:r>
                        <a:rPr lang="ar-SA" sz="4000" dirty="0"/>
                        <a:t>مثال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العناكب المائية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534514"/>
                  </a:ext>
                </a:extLst>
              </a:tr>
              <a:tr h="370840">
                <a:tc>
                  <a:txBody>
                    <a:bodyPr/>
                    <a:lstStyle/>
                    <a:p>
                      <a:pPr algn="ctr" rtl="1"/>
                      <a:r>
                        <a:rPr lang="ar-SA" sz="4000" dirty="0"/>
                        <a:t>الوصف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جيوب تشبه الاكياس ذات </a:t>
                      </a:r>
                      <a:r>
                        <a:rPr lang="ar-SA" sz="4000" dirty="0" err="1"/>
                        <a:t>ثنيات</a:t>
                      </a:r>
                      <a:r>
                        <a:rPr lang="ar-SA" sz="4000" dirty="0"/>
                        <a:t> كثيرة للتنفس والتي تشبه صفحات الكتاب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4439275"/>
                  </a:ext>
                </a:extLst>
              </a:tr>
            </a:tbl>
          </a:graphicData>
        </a:graphic>
      </p:graphicFrame>
      <p:sp>
        <p:nvSpPr>
          <p:cNvPr id="3" name="مستطيل 2">
            <a:extLst>
              <a:ext uri="{FF2B5EF4-FFF2-40B4-BE49-F238E27FC236}">
                <a16:creationId xmlns:a16="http://schemas.microsoft.com/office/drawing/2014/main" id="{8065D033-E300-4611-AD83-1BDDCE25A097}"/>
              </a:ext>
            </a:extLst>
          </p:cNvPr>
          <p:cNvSpPr/>
          <p:nvPr/>
        </p:nvSpPr>
        <p:spPr>
          <a:xfrm>
            <a:off x="1619672" y="116632"/>
            <a:ext cx="5852884" cy="830997"/>
          </a:xfrm>
          <a:prstGeom prst="rect">
            <a:avLst/>
          </a:prstGeom>
          <a:noFill/>
          <a:ln w="38100">
            <a:solidFill>
              <a:srgbClr val="FF0000"/>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أقرئي ثم أكملي الفجوة التالية </a:t>
            </a:r>
          </a:p>
        </p:txBody>
      </p:sp>
      <p:sp>
        <p:nvSpPr>
          <p:cNvPr id="5" name="مستطيل 4">
            <a:extLst>
              <a:ext uri="{FF2B5EF4-FFF2-40B4-BE49-F238E27FC236}">
                <a16:creationId xmlns:a16="http://schemas.microsoft.com/office/drawing/2014/main" id="{60F2C23F-FF75-421D-ACB7-BF571EC2C002}"/>
              </a:ext>
            </a:extLst>
          </p:cNvPr>
          <p:cNvSpPr/>
          <p:nvPr/>
        </p:nvSpPr>
        <p:spPr>
          <a:xfrm>
            <a:off x="4182895" y="1124744"/>
            <a:ext cx="273630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5">
            <a:extLst>
              <a:ext uri="{FF2B5EF4-FFF2-40B4-BE49-F238E27FC236}">
                <a16:creationId xmlns:a16="http://schemas.microsoft.com/office/drawing/2014/main" id="{59B99684-A7B9-4668-BC37-275F49E82821}"/>
              </a:ext>
            </a:extLst>
          </p:cNvPr>
          <p:cNvSpPr/>
          <p:nvPr/>
        </p:nvSpPr>
        <p:spPr>
          <a:xfrm>
            <a:off x="3966871" y="2420889"/>
            <a:ext cx="29523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39A4AEEA-6208-497A-A1D9-2FFABD595479}"/>
              </a:ext>
            </a:extLst>
          </p:cNvPr>
          <p:cNvPicPr>
            <a:picLocks noChangeAspect="1"/>
          </p:cNvPicPr>
          <p:nvPr/>
        </p:nvPicPr>
        <p:blipFill rotWithShape="1">
          <a:blip r:embed="rId2"/>
          <a:srcRect t="5208" b="10680"/>
          <a:stretch/>
        </p:blipFill>
        <p:spPr>
          <a:xfrm>
            <a:off x="251520" y="1052656"/>
            <a:ext cx="3672408" cy="5151120"/>
          </a:xfrm>
          <a:prstGeom prst="rect">
            <a:avLst/>
          </a:prstGeom>
          <a:ln>
            <a:noFill/>
          </a:ln>
          <a:effectLst>
            <a:softEdge rad="112500"/>
          </a:effectLst>
        </p:spPr>
      </p:pic>
      <p:sp>
        <p:nvSpPr>
          <p:cNvPr id="7" name="مستطيل 6">
            <a:extLst>
              <a:ext uri="{FF2B5EF4-FFF2-40B4-BE49-F238E27FC236}">
                <a16:creationId xmlns:a16="http://schemas.microsoft.com/office/drawing/2014/main" id="{EBB2F375-2AA8-443B-A74F-548D5136CCAE}"/>
              </a:ext>
            </a:extLst>
          </p:cNvPr>
          <p:cNvSpPr/>
          <p:nvPr/>
        </p:nvSpPr>
        <p:spPr>
          <a:xfrm>
            <a:off x="214281" y="233554"/>
            <a:ext cx="1161997" cy="548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الفجوة </a:t>
            </a:r>
          </a:p>
        </p:txBody>
      </p:sp>
    </p:spTree>
    <p:extLst>
      <p:ext uri="{BB962C8B-B14F-4D97-AF65-F5344CB8AC3E}">
        <p14:creationId xmlns:p14="http://schemas.microsoft.com/office/powerpoint/2010/main" val="67718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3319479-176E-4985-A491-D2E52C86741F}"/>
              </a:ext>
            </a:extLst>
          </p:cNvPr>
          <p:cNvPicPr>
            <a:picLocks noChangeAspect="1"/>
          </p:cNvPicPr>
          <p:nvPr/>
        </p:nvPicPr>
        <p:blipFill>
          <a:blip r:embed="rId2"/>
          <a:stretch>
            <a:fillRect/>
          </a:stretch>
        </p:blipFill>
        <p:spPr>
          <a:xfrm>
            <a:off x="899592" y="1117048"/>
            <a:ext cx="7344816" cy="3723809"/>
          </a:xfrm>
          <a:prstGeom prst="rect">
            <a:avLst/>
          </a:prstGeom>
        </p:spPr>
      </p:pic>
      <p:sp>
        <p:nvSpPr>
          <p:cNvPr id="3" name="مستطيل 2">
            <a:extLst>
              <a:ext uri="{FF2B5EF4-FFF2-40B4-BE49-F238E27FC236}">
                <a16:creationId xmlns:a16="http://schemas.microsoft.com/office/drawing/2014/main" id="{A78B7D01-85FE-4F60-8BD9-4E198E6A89CF}"/>
              </a:ext>
            </a:extLst>
          </p:cNvPr>
          <p:cNvSpPr/>
          <p:nvPr/>
        </p:nvSpPr>
        <p:spPr>
          <a:xfrm>
            <a:off x="251520" y="5013176"/>
            <a:ext cx="8617734" cy="1569660"/>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الجهاز الدوري في المفصليات من النوع </a:t>
            </a:r>
          </a:p>
          <a:p>
            <a:pPr algn="ctr"/>
            <a:r>
              <a:rPr lang="ar-SA" sz="4800" dirty="0">
                <a:ln w="0"/>
                <a:effectLst>
                  <a:outerShdw blurRad="38100" dist="19050" dir="2700000" algn="tl" rotWithShape="0">
                    <a:schemeClr val="dk1">
                      <a:alpha val="40000"/>
                    </a:schemeClr>
                  </a:outerShdw>
                </a:effectLst>
              </a:rPr>
              <a:t>(الدوري المغلق ـ الدوري المفتوح)</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08752D75-60D1-4004-9324-B409C50314CB}"/>
              </a:ext>
            </a:extLst>
          </p:cNvPr>
          <p:cNvSpPr/>
          <p:nvPr/>
        </p:nvSpPr>
        <p:spPr>
          <a:xfrm>
            <a:off x="331912" y="116632"/>
            <a:ext cx="8617734" cy="923330"/>
          </a:xfrm>
          <a:prstGeom prst="rect">
            <a:avLst/>
          </a:prstGeom>
          <a:noFill/>
          <a:ln w="38100">
            <a:solidFill>
              <a:schemeClr val="accent1"/>
            </a:solidFill>
          </a:ln>
        </p:spPr>
        <p:txBody>
          <a:bodyPr wrap="square" lIns="91440" tIns="45720" rIns="91440" bIns="45720">
            <a:spAutoFit/>
          </a:bodyPr>
          <a:lstStyle/>
          <a:p>
            <a:pPr algn="ctr"/>
            <a:r>
              <a:rPr lang="ar-SA" sz="5400" b="0" cap="none" spc="0" dirty="0">
                <a:ln w="0"/>
                <a:solidFill>
                  <a:schemeClr val="accent1">
                    <a:lumMod val="75000"/>
                  </a:schemeClr>
                </a:solidFill>
                <a:effectLst>
                  <a:outerShdw blurRad="38100" dist="19050" dir="2700000" algn="tl" rotWithShape="0">
                    <a:schemeClr val="dk1">
                      <a:alpha val="40000"/>
                    </a:schemeClr>
                  </a:outerShdw>
                </a:effectLst>
              </a:rPr>
              <a:t>من خلال الصور التالية </a:t>
            </a:r>
            <a:r>
              <a:rPr lang="ar-SA" sz="5400" b="0" cap="none" spc="0" dirty="0" err="1">
                <a:ln w="0"/>
                <a:solidFill>
                  <a:schemeClr val="accent1">
                    <a:lumMod val="75000"/>
                  </a:schemeClr>
                </a:solidFill>
                <a:effectLst>
                  <a:outerShdw blurRad="38100" dist="19050" dir="2700000" algn="tl" rotWithShape="0">
                    <a:schemeClr val="dk1">
                      <a:alpha val="40000"/>
                    </a:schemeClr>
                  </a:outerShdw>
                </a:effectLst>
              </a:rPr>
              <a:t>اجيبي</a:t>
            </a:r>
            <a:r>
              <a:rPr lang="ar-SA" sz="5400" b="0" cap="none" spc="0" dirty="0">
                <a:ln w="0"/>
                <a:solidFill>
                  <a:schemeClr val="accent1">
                    <a:lumMod val="75000"/>
                  </a:schemeClr>
                </a:solidFill>
                <a:effectLst>
                  <a:outerShdw blurRad="38100" dist="19050" dir="2700000" algn="tl" rotWithShape="0">
                    <a:schemeClr val="dk1">
                      <a:alpha val="40000"/>
                    </a:schemeClr>
                  </a:outerShdw>
                </a:effectLst>
              </a:rPr>
              <a:t> عما يلي    </a:t>
            </a:r>
          </a:p>
        </p:txBody>
      </p:sp>
      <p:sp>
        <p:nvSpPr>
          <p:cNvPr id="6" name="مستطيل 5">
            <a:extLst>
              <a:ext uri="{FF2B5EF4-FFF2-40B4-BE49-F238E27FC236}">
                <a16:creationId xmlns:a16="http://schemas.microsoft.com/office/drawing/2014/main" id="{F8C626E4-4323-4E3E-92B7-56B44911541E}"/>
              </a:ext>
            </a:extLst>
          </p:cNvPr>
          <p:cNvSpPr/>
          <p:nvPr/>
        </p:nvSpPr>
        <p:spPr>
          <a:xfrm>
            <a:off x="1403648" y="5733256"/>
            <a:ext cx="3024336" cy="7775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64048CE1-64D7-48DF-B2E7-32740580D0A8}"/>
              </a:ext>
            </a:extLst>
          </p:cNvPr>
          <p:cNvSpPr/>
          <p:nvPr/>
        </p:nvSpPr>
        <p:spPr>
          <a:xfrm>
            <a:off x="6300192" y="1196752"/>
            <a:ext cx="2649454" cy="6480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t>الجهاز الدوري </a:t>
            </a:r>
          </a:p>
        </p:txBody>
      </p:sp>
    </p:spTree>
    <p:extLst>
      <p:ext uri="{BB962C8B-B14F-4D97-AF65-F5344CB8AC3E}">
        <p14:creationId xmlns:p14="http://schemas.microsoft.com/office/powerpoint/2010/main" val="236247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3319479-176E-4985-A491-D2E52C86741F}"/>
              </a:ext>
            </a:extLst>
          </p:cNvPr>
          <p:cNvPicPr>
            <a:picLocks noChangeAspect="1"/>
          </p:cNvPicPr>
          <p:nvPr/>
        </p:nvPicPr>
        <p:blipFill>
          <a:blip r:embed="rId2"/>
          <a:stretch>
            <a:fillRect/>
          </a:stretch>
        </p:blipFill>
        <p:spPr>
          <a:xfrm>
            <a:off x="899592" y="1117048"/>
            <a:ext cx="7344816" cy="3723809"/>
          </a:xfrm>
          <a:prstGeom prst="rect">
            <a:avLst/>
          </a:prstGeom>
        </p:spPr>
      </p:pic>
      <p:sp>
        <p:nvSpPr>
          <p:cNvPr id="5" name="مستطيل 4">
            <a:extLst>
              <a:ext uri="{FF2B5EF4-FFF2-40B4-BE49-F238E27FC236}">
                <a16:creationId xmlns:a16="http://schemas.microsoft.com/office/drawing/2014/main" id="{08752D75-60D1-4004-9324-B409C50314CB}"/>
              </a:ext>
            </a:extLst>
          </p:cNvPr>
          <p:cNvSpPr/>
          <p:nvPr/>
        </p:nvSpPr>
        <p:spPr>
          <a:xfrm>
            <a:off x="331912" y="116632"/>
            <a:ext cx="8617734" cy="923330"/>
          </a:xfrm>
          <a:prstGeom prst="rect">
            <a:avLst/>
          </a:prstGeom>
          <a:noFill/>
          <a:ln w="38100">
            <a:solidFill>
              <a:schemeClr val="accent1"/>
            </a:solidFill>
          </a:ln>
        </p:spPr>
        <p:txBody>
          <a:bodyPr wrap="square" lIns="91440" tIns="45720" rIns="91440" bIns="45720">
            <a:spAutoFit/>
          </a:bodyPr>
          <a:lstStyle/>
          <a:p>
            <a:pPr algn="ctr"/>
            <a:r>
              <a:rPr lang="ar-SA" sz="5400" b="0" cap="none" spc="0" dirty="0">
                <a:ln w="0"/>
                <a:solidFill>
                  <a:schemeClr val="accent1">
                    <a:lumMod val="75000"/>
                  </a:schemeClr>
                </a:solidFill>
                <a:effectLst>
                  <a:outerShdw blurRad="38100" dist="19050" dir="2700000" algn="tl" rotWithShape="0">
                    <a:schemeClr val="dk1">
                      <a:alpha val="40000"/>
                    </a:schemeClr>
                  </a:outerShdw>
                </a:effectLst>
              </a:rPr>
              <a:t>من خلال الصور التالية </a:t>
            </a:r>
            <a:r>
              <a:rPr lang="ar-SA" sz="5400" b="0" cap="none" spc="0" dirty="0" err="1">
                <a:ln w="0"/>
                <a:solidFill>
                  <a:schemeClr val="accent1">
                    <a:lumMod val="75000"/>
                  </a:schemeClr>
                </a:solidFill>
                <a:effectLst>
                  <a:outerShdw blurRad="38100" dist="19050" dir="2700000" algn="tl" rotWithShape="0">
                    <a:schemeClr val="dk1">
                      <a:alpha val="40000"/>
                    </a:schemeClr>
                  </a:outerShdw>
                </a:effectLst>
              </a:rPr>
              <a:t>اجيبي</a:t>
            </a:r>
            <a:r>
              <a:rPr lang="ar-SA" sz="5400" b="0" cap="none" spc="0" dirty="0">
                <a:ln w="0"/>
                <a:solidFill>
                  <a:schemeClr val="accent1">
                    <a:lumMod val="75000"/>
                  </a:schemeClr>
                </a:solidFill>
                <a:effectLst>
                  <a:outerShdw blurRad="38100" dist="19050" dir="2700000" algn="tl" rotWithShape="0">
                    <a:schemeClr val="dk1">
                      <a:alpha val="40000"/>
                    </a:schemeClr>
                  </a:outerShdw>
                </a:effectLst>
              </a:rPr>
              <a:t> عما يلي    </a:t>
            </a:r>
          </a:p>
        </p:txBody>
      </p:sp>
      <p:sp>
        <p:nvSpPr>
          <p:cNvPr id="8" name="مستطيل 7">
            <a:extLst>
              <a:ext uri="{FF2B5EF4-FFF2-40B4-BE49-F238E27FC236}">
                <a16:creationId xmlns:a16="http://schemas.microsoft.com/office/drawing/2014/main" id="{64048CE1-64D7-48DF-B2E7-32740580D0A8}"/>
              </a:ext>
            </a:extLst>
          </p:cNvPr>
          <p:cNvSpPr/>
          <p:nvPr/>
        </p:nvSpPr>
        <p:spPr>
          <a:xfrm>
            <a:off x="6300192" y="1196752"/>
            <a:ext cx="2649454" cy="6480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t>الجهاز الدوري </a:t>
            </a:r>
          </a:p>
        </p:txBody>
      </p:sp>
      <p:sp>
        <p:nvSpPr>
          <p:cNvPr id="7" name="مستطيل 6">
            <a:extLst>
              <a:ext uri="{FF2B5EF4-FFF2-40B4-BE49-F238E27FC236}">
                <a16:creationId xmlns:a16="http://schemas.microsoft.com/office/drawing/2014/main" id="{6C5974D0-33D2-4421-8544-087D64F16D16}"/>
              </a:ext>
            </a:extLst>
          </p:cNvPr>
          <p:cNvSpPr/>
          <p:nvPr/>
        </p:nvSpPr>
        <p:spPr>
          <a:xfrm>
            <a:off x="179512" y="4840857"/>
            <a:ext cx="8617734" cy="1569660"/>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وظيفة الجهاز الدوري في المفصليات</a:t>
            </a:r>
          </a:p>
          <a:p>
            <a:pPr algn="ctr"/>
            <a:r>
              <a:rPr lang="ar-SA" sz="4800" dirty="0">
                <a:ln w="0"/>
                <a:effectLst>
                  <a:outerShdw blurRad="38100" dist="19050" dir="2700000" algn="tl" rotWithShape="0">
                    <a:schemeClr val="dk1">
                      <a:alpha val="40000"/>
                    </a:schemeClr>
                  </a:outerShdw>
                </a:effectLst>
              </a:rPr>
              <a:t>نق</a:t>
            </a:r>
            <a:r>
              <a:rPr lang="ar-SA" sz="4800" dirty="0"/>
              <a:t>ل الغذاء والتخلص من الفضلات</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B91C564A-DD6B-41B0-915E-DA4D8397ADDD}"/>
              </a:ext>
            </a:extLst>
          </p:cNvPr>
          <p:cNvSpPr/>
          <p:nvPr/>
        </p:nvSpPr>
        <p:spPr>
          <a:xfrm>
            <a:off x="1187624" y="5661247"/>
            <a:ext cx="6696744" cy="648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a:t>
            </a:r>
          </a:p>
        </p:txBody>
      </p:sp>
    </p:spTree>
    <p:extLst>
      <p:ext uri="{BB962C8B-B14F-4D97-AF65-F5344CB8AC3E}">
        <p14:creationId xmlns:p14="http://schemas.microsoft.com/office/powerpoint/2010/main" val="7930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053AC935-6D1B-43A9-88F4-37A187323467}"/>
              </a:ext>
            </a:extLst>
          </p:cNvPr>
          <p:cNvPicPr>
            <a:picLocks noChangeAspect="1"/>
          </p:cNvPicPr>
          <p:nvPr/>
        </p:nvPicPr>
        <p:blipFill>
          <a:blip r:embed="rId2"/>
          <a:stretch>
            <a:fillRect/>
          </a:stretch>
        </p:blipFill>
        <p:spPr>
          <a:xfrm>
            <a:off x="899592" y="1268761"/>
            <a:ext cx="7344816" cy="3312368"/>
          </a:xfrm>
          <a:prstGeom prst="rect">
            <a:avLst/>
          </a:prstGeom>
        </p:spPr>
      </p:pic>
      <p:sp>
        <p:nvSpPr>
          <p:cNvPr id="5" name="مستطيل 4">
            <a:extLst>
              <a:ext uri="{FF2B5EF4-FFF2-40B4-BE49-F238E27FC236}">
                <a16:creationId xmlns:a16="http://schemas.microsoft.com/office/drawing/2014/main" id="{08752D75-60D1-4004-9324-B409C50314CB}"/>
              </a:ext>
            </a:extLst>
          </p:cNvPr>
          <p:cNvSpPr/>
          <p:nvPr/>
        </p:nvSpPr>
        <p:spPr>
          <a:xfrm>
            <a:off x="331912" y="116632"/>
            <a:ext cx="8617734" cy="923330"/>
          </a:xfrm>
          <a:prstGeom prst="rect">
            <a:avLst/>
          </a:prstGeom>
          <a:noFill/>
          <a:ln w="38100">
            <a:solidFill>
              <a:schemeClr val="accent1"/>
            </a:solidFill>
          </a:ln>
        </p:spPr>
        <p:txBody>
          <a:bodyPr wrap="square" lIns="91440" tIns="45720" rIns="91440" bIns="45720">
            <a:spAutoFit/>
          </a:bodyPr>
          <a:lstStyle/>
          <a:p>
            <a:pPr algn="ctr"/>
            <a:r>
              <a:rPr lang="ar-SA" sz="5400" b="0" cap="none" spc="0" dirty="0">
                <a:ln w="0"/>
                <a:solidFill>
                  <a:schemeClr val="accent1">
                    <a:lumMod val="75000"/>
                  </a:schemeClr>
                </a:solidFill>
                <a:effectLst>
                  <a:outerShdw blurRad="38100" dist="19050" dir="2700000" algn="tl" rotWithShape="0">
                    <a:schemeClr val="dk1">
                      <a:alpha val="40000"/>
                    </a:schemeClr>
                  </a:outerShdw>
                </a:effectLst>
              </a:rPr>
              <a:t>من خلال الصور التالية </a:t>
            </a:r>
            <a:r>
              <a:rPr lang="ar-SA" sz="5400" b="0" cap="none" spc="0" dirty="0" err="1">
                <a:ln w="0"/>
                <a:solidFill>
                  <a:schemeClr val="accent1">
                    <a:lumMod val="75000"/>
                  </a:schemeClr>
                </a:solidFill>
                <a:effectLst>
                  <a:outerShdw blurRad="38100" dist="19050" dir="2700000" algn="tl" rotWithShape="0">
                    <a:schemeClr val="dk1">
                      <a:alpha val="40000"/>
                    </a:schemeClr>
                  </a:outerShdw>
                </a:effectLst>
              </a:rPr>
              <a:t>اجيبي</a:t>
            </a:r>
            <a:r>
              <a:rPr lang="ar-SA" sz="5400" b="0" cap="none" spc="0" dirty="0">
                <a:ln w="0"/>
                <a:solidFill>
                  <a:schemeClr val="accent1">
                    <a:lumMod val="75000"/>
                  </a:schemeClr>
                </a:solidFill>
                <a:effectLst>
                  <a:outerShdw blurRad="38100" dist="19050" dir="2700000" algn="tl" rotWithShape="0">
                    <a:schemeClr val="dk1">
                      <a:alpha val="40000"/>
                    </a:schemeClr>
                  </a:outerShdw>
                </a:effectLst>
              </a:rPr>
              <a:t> عما يلي    </a:t>
            </a:r>
          </a:p>
        </p:txBody>
      </p:sp>
      <p:sp>
        <p:nvSpPr>
          <p:cNvPr id="7" name="مستطيل 6">
            <a:extLst>
              <a:ext uri="{FF2B5EF4-FFF2-40B4-BE49-F238E27FC236}">
                <a16:creationId xmlns:a16="http://schemas.microsoft.com/office/drawing/2014/main" id="{D81753E8-7F95-4DB1-9DEE-91B09A548367}"/>
              </a:ext>
            </a:extLst>
          </p:cNvPr>
          <p:cNvSpPr/>
          <p:nvPr/>
        </p:nvSpPr>
        <p:spPr>
          <a:xfrm>
            <a:off x="6300192" y="1196752"/>
            <a:ext cx="2649454" cy="6480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t>الجهاز الدوري </a:t>
            </a:r>
          </a:p>
        </p:txBody>
      </p:sp>
      <p:sp>
        <p:nvSpPr>
          <p:cNvPr id="8" name="مستطيل 7">
            <a:extLst>
              <a:ext uri="{FF2B5EF4-FFF2-40B4-BE49-F238E27FC236}">
                <a16:creationId xmlns:a16="http://schemas.microsoft.com/office/drawing/2014/main" id="{3C79DF01-4C8B-4EDB-8F41-3448E39F3532}"/>
              </a:ext>
            </a:extLst>
          </p:cNvPr>
          <p:cNvSpPr/>
          <p:nvPr/>
        </p:nvSpPr>
        <p:spPr>
          <a:xfrm>
            <a:off x="165956" y="4365104"/>
            <a:ext cx="8812088"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فسري: لا ينقل الجهاز الدوري للمفصليات الاكسجين</a:t>
            </a:r>
          </a:p>
          <a:p>
            <a:pPr algn="ctr"/>
            <a:r>
              <a:rPr lang="ar-SA" sz="4800" dirty="0">
                <a:ln w="0"/>
                <a:effectLst>
                  <a:outerShdw blurRad="38100" dist="19050" dir="2700000" algn="tl" rotWithShape="0">
                    <a:schemeClr val="dk1">
                      <a:alpha val="40000"/>
                    </a:schemeClr>
                  </a:outerShdw>
                </a:effectLst>
              </a:rPr>
              <a:t>لان الاكسجين ينقل بالأجهزة التنفسية</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CBEDD224-BBE9-4639-A91B-2F657742180E}"/>
              </a:ext>
            </a:extLst>
          </p:cNvPr>
          <p:cNvSpPr/>
          <p:nvPr/>
        </p:nvSpPr>
        <p:spPr>
          <a:xfrm>
            <a:off x="899592" y="5877272"/>
            <a:ext cx="7200800" cy="648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a:t>
            </a:r>
          </a:p>
        </p:txBody>
      </p:sp>
    </p:spTree>
    <p:extLst>
      <p:ext uri="{BB962C8B-B14F-4D97-AF65-F5344CB8AC3E}">
        <p14:creationId xmlns:p14="http://schemas.microsoft.com/office/powerpoint/2010/main" val="191787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6D452A3-2760-4D49-B493-755EE1DBDB59}"/>
              </a:ext>
            </a:extLst>
          </p:cNvPr>
          <p:cNvPicPr>
            <a:picLocks noChangeAspect="1"/>
          </p:cNvPicPr>
          <p:nvPr/>
        </p:nvPicPr>
        <p:blipFill>
          <a:blip r:embed="rId2"/>
          <a:stretch>
            <a:fillRect/>
          </a:stretch>
        </p:blipFill>
        <p:spPr>
          <a:xfrm>
            <a:off x="251520" y="188640"/>
            <a:ext cx="2592288" cy="5521642"/>
          </a:xfrm>
          <a:prstGeom prst="rect">
            <a:avLst/>
          </a:prstGeom>
        </p:spPr>
      </p:pic>
      <p:sp>
        <p:nvSpPr>
          <p:cNvPr id="5" name="مستطيل 4">
            <a:extLst>
              <a:ext uri="{FF2B5EF4-FFF2-40B4-BE49-F238E27FC236}">
                <a16:creationId xmlns:a16="http://schemas.microsoft.com/office/drawing/2014/main" id="{A94F1D11-51A0-4CDC-814D-A738CC4690A1}"/>
              </a:ext>
            </a:extLst>
          </p:cNvPr>
          <p:cNvSpPr/>
          <p:nvPr/>
        </p:nvSpPr>
        <p:spPr>
          <a:xfrm>
            <a:off x="436470" y="5710282"/>
            <a:ext cx="2214723" cy="1077218"/>
          </a:xfrm>
          <a:prstGeom prst="rect">
            <a:avLst/>
          </a:prstGeom>
          <a:noFill/>
          <a:ln w="38100">
            <a:solidFill>
              <a:schemeClr val="tx1"/>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الإخراج في المفصليات </a:t>
            </a:r>
          </a:p>
        </p:txBody>
      </p:sp>
      <p:graphicFrame>
        <p:nvGraphicFramePr>
          <p:cNvPr id="6" name="جدول 5">
            <a:extLst>
              <a:ext uri="{FF2B5EF4-FFF2-40B4-BE49-F238E27FC236}">
                <a16:creationId xmlns:a16="http://schemas.microsoft.com/office/drawing/2014/main" id="{B997182A-10E7-4A7E-9401-6FA35F777F83}"/>
              </a:ext>
            </a:extLst>
          </p:cNvPr>
          <p:cNvGraphicFramePr>
            <a:graphicFrameLocks noGrp="1"/>
          </p:cNvGraphicFramePr>
          <p:nvPr>
            <p:extLst>
              <p:ext uri="{D42A27DB-BD31-4B8C-83A1-F6EECF244321}">
                <p14:modId xmlns:p14="http://schemas.microsoft.com/office/powerpoint/2010/main" val="4050482754"/>
              </p:ext>
            </p:extLst>
          </p:nvPr>
        </p:nvGraphicFramePr>
        <p:xfrm>
          <a:off x="2843808" y="1758300"/>
          <a:ext cx="6192000" cy="4846320"/>
        </p:xfrm>
        <a:graphic>
          <a:graphicData uri="http://schemas.openxmlformats.org/drawingml/2006/table">
            <a:tbl>
              <a:tblPr rtl="1" firstRow="1" bandRow="1">
                <a:tableStyleId>{5C22544A-7EE6-4342-B048-85BDC9FD1C3A}</a:tableStyleId>
              </a:tblPr>
              <a:tblGrid>
                <a:gridCol w="4824000">
                  <a:extLst>
                    <a:ext uri="{9D8B030D-6E8A-4147-A177-3AD203B41FA5}">
                      <a16:colId xmlns:a16="http://schemas.microsoft.com/office/drawing/2014/main" val="3284122249"/>
                    </a:ext>
                  </a:extLst>
                </a:gridCol>
                <a:gridCol w="1368000">
                  <a:extLst>
                    <a:ext uri="{9D8B030D-6E8A-4147-A177-3AD203B41FA5}">
                      <a16:colId xmlns:a16="http://schemas.microsoft.com/office/drawing/2014/main" val="1297006292"/>
                    </a:ext>
                  </a:extLst>
                </a:gridCol>
              </a:tblGrid>
              <a:tr h="370840">
                <a:tc>
                  <a:txBody>
                    <a:bodyPr/>
                    <a:lstStyle/>
                    <a:p>
                      <a:pPr algn="ctr" rtl="1"/>
                      <a:r>
                        <a:rPr lang="ar-SA" sz="3600" b="1" dirty="0"/>
                        <a:t>العبارة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r>
                        <a:rPr lang="ar-SA" sz="3600" dirty="0"/>
                        <a:t>العلامة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9565229"/>
                  </a:ext>
                </a:extLst>
              </a:tr>
              <a:tr h="370840">
                <a:tc>
                  <a:txBody>
                    <a:bodyPr/>
                    <a:lstStyle/>
                    <a:p>
                      <a:pPr rtl="1"/>
                      <a:r>
                        <a:rPr lang="ar-SA" sz="3600" b="1" dirty="0"/>
                        <a:t>من طرق الإخراج في المفصليات الخلايا </a:t>
                      </a:r>
                      <a:r>
                        <a:rPr lang="ar-SA" sz="3600" b="1" dirty="0" err="1"/>
                        <a:t>اللهبية</a:t>
                      </a:r>
                      <a:r>
                        <a:rPr lang="ar-SA" sz="36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7051628"/>
                  </a:ext>
                </a:extLst>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3600" b="1" dirty="0"/>
                        <a:t>من طرق الإخراج في المفصليات أنابيب </a:t>
                      </a:r>
                      <a:r>
                        <a:rPr lang="ar-SA" sz="3600" b="1" dirty="0" err="1"/>
                        <a:t>ملبيجي</a:t>
                      </a:r>
                      <a:r>
                        <a:rPr lang="ar-SA" sz="36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7711666"/>
                  </a:ext>
                </a:extLst>
              </a:tr>
              <a:tr h="370840">
                <a:tc>
                  <a:txBody>
                    <a:bodyPr/>
                    <a:lstStyle/>
                    <a:p>
                      <a:pPr rtl="1"/>
                      <a:r>
                        <a:rPr lang="ar-SA" sz="3600" b="1" dirty="0"/>
                        <a:t>للإخراج أهمية في الحفاض على </a:t>
                      </a:r>
                      <a:r>
                        <a:rPr lang="ar-SA" sz="3600" b="1" dirty="0" err="1"/>
                        <a:t>الإتزان</a:t>
                      </a:r>
                      <a:r>
                        <a:rPr lang="ar-SA" sz="3600" b="1" dirty="0"/>
                        <a:t> الداخلي للماء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9292025"/>
                  </a:ext>
                </a:extLst>
              </a:tr>
              <a:tr h="370840">
                <a:tc>
                  <a:txBody>
                    <a:bodyPr/>
                    <a:lstStyle/>
                    <a:p>
                      <a:pPr rtl="1"/>
                      <a:r>
                        <a:rPr lang="ar-SA" sz="3600" b="1" dirty="0"/>
                        <a:t>للإخراج أهمية في دعم الجسم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3390285"/>
                  </a:ext>
                </a:extLst>
              </a:tr>
            </a:tbl>
          </a:graphicData>
        </a:graphic>
      </p:graphicFrame>
      <p:sp>
        <p:nvSpPr>
          <p:cNvPr id="7" name="مستطيل 6">
            <a:extLst>
              <a:ext uri="{FF2B5EF4-FFF2-40B4-BE49-F238E27FC236}">
                <a16:creationId xmlns:a16="http://schemas.microsoft.com/office/drawing/2014/main" id="{48299823-9BC1-45A4-B8E8-67E7F06A2FB0}"/>
              </a:ext>
            </a:extLst>
          </p:cNvPr>
          <p:cNvSpPr/>
          <p:nvPr/>
        </p:nvSpPr>
        <p:spPr>
          <a:xfrm>
            <a:off x="2932653" y="188640"/>
            <a:ext cx="6103155" cy="1446550"/>
          </a:xfrm>
          <a:prstGeom prst="rect">
            <a:avLst/>
          </a:prstGeom>
          <a:solidFill>
            <a:schemeClr val="accent5">
              <a:lumMod val="20000"/>
              <a:lumOff val="80000"/>
            </a:schemeClr>
          </a:solidFill>
          <a:ln w="38100">
            <a:solidFill>
              <a:schemeClr val="accent1">
                <a:lumMod val="75000"/>
              </a:schemeClr>
            </a:solidFill>
          </a:ln>
        </p:spPr>
        <p:txBody>
          <a:bodyPr wrap="square" lIns="91440" tIns="45720" rIns="91440" bIns="45720">
            <a:spAutoFit/>
          </a:bodyPr>
          <a:lstStyle/>
          <a:p>
            <a:pPr algn="ctr"/>
            <a:r>
              <a:rPr lang="ar-SA" sz="4400" b="0" cap="none" spc="0" dirty="0">
                <a:ln w="0"/>
                <a:effectLst>
                  <a:outerShdw blurRad="38100" dist="19050" dir="2700000" algn="tl" rotWithShape="0">
                    <a:schemeClr val="dk1">
                      <a:alpha val="40000"/>
                    </a:schemeClr>
                  </a:outerShdw>
                </a:effectLst>
              </a:rPr>
              <a:t>أنظري للصورة التالية ثم احكمي على صحة العبارات التالية</a:t>
            </a:r>
          </a:p>
        </p:txBody>
      </p:sp>
      <p:sp>
        <p:nvSpPr>
          <p:cNvPr id="8" name="مستطيل 7">
            <a:extLst>
              <a:ext uri="{FF2B5EF4-FFF2-40B4-BE49-F238E27FC236}">
                <a16:creationId xmlns:a16="http://schemas.microsoft.com/office/drawing/2014/main" id="{61C57367-7DCC-48E4-8E0F-B16254919A42}"/>
              </a:ext>
            </a:extLst>
          </p:cNvPr>
          <p:cNvSpPr/>
          <p:nvPr/>
        </p:nvSpPr>
        <p:spPr>
          <a:xfrm>
            <a:off x="2339752" y="980728"/>
            <a:ext cx="1161997" cy="548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التحليل </a:t>
            </a:r>
          </a:p>
        </p:txBody>
      </p:sp>
    </p:spTree>
    <p:extLst>
      <p:ext uri="{BB962C8B-B14F-4D97-AF65-F5344CB8AC3E}">
        <p14:creationId xmlns:p14="http://schemas.microsoft.com/office/powerpoint/2010/main" val="1117194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6D452A3-2760-4D49-B493-755EE1DBDB59}"/>
              </a:ext>
            </a:extLst>
          </p:cNvPr>
          <p:cNvPicPr>
            <a:picLocks noChangeAspect="1"/>
          </p:cNvPicPr>
          <p:nvPr/>
        </p:nvPicPr>
        <p:blipFill>
          <a:blip r:embed="rId2"/>
          <a:stretch>
            <a:fillRect/>
          </a:stretch>
        </p:blipFill>
        <p:spPr>
          <a:xfrm>
            <a:off x="251520" y="188640"/>
            <a:ext cx="2592288" cy="5521642"/>
          </a:xfrm>
          <a:prstGeom prst="rect">
            <a:avLst/>
          </a:prstGeom>
        </p:spPr>
      </p:pic>
      <p:sp>
        <p:nvSpPr>
          <p:cNvPr id="4" name="مستطيل 3">
            <a:extLst>
              <a:ext uri="{FF2B5EF4-FFF2-40B4-BE49-F238E27FC236}">
                <a16:creationId xmlns:a16="http://schemas.microsoft.com/office/drawing/2014/main" id="{EA1DA52C-62CB-4538-8A74-EF9E8241479C}"/>
              </a:ext>
            </a:extLst>
          </p:cNvPr>
          <p:cNvSpPr/>
          <p:nvPr/>
        </p:nvSpPr>
        <p:spPr>
          <a:xfrm>
            <a:off x="2932653" y="188640"/>
            <a:ext cx="6103155" cy="1446550"/>
          </a:xfrm>
          <a:prstGeom prst="rect">
            <a:avLst/>
          </a:prstGeom>
          <a:solidFill>
            <a:schemeClr val="accent5">
              <a:lumMod val="20000"/>
              <a:lumOff val="80000"/>
            </a:schemeClr>
          </a:solidFill>
          <a:ln w="38100">
            <a:solidFill>
              <a:schemeClr val="accent1">
                <a:lumMod val="75000"/>
              </a:schemeClr>
            </a:solidFill>
          </a:ln>
        </p:spPr>
        <p:txBody>
          <a:bodyPr wrap="square" lIns="91440" tIns="45720" rIns="91440" bIns="45720">
            <a:spAutoFit/>
          </a:bodyPr>
          <a:lstStyle/>
          <a:p>
            <a:pPr algn="ctr"/>
            <a:r>
              <a:rPr lang="ar-SA" sz="4400" b="0" cap="none" spc="0" dirty="0">
                <a:ln w="0"/>
                <a:effectLst>
                  <a:outerShdw blurRad="38100" dist="19050" dir="2700000" algn="tl" rotWithShape="0">
                    <a:schemeClr val="dk1">
                      <a:alpha val="40000"/>
                    </a:schemeClr>
                  </a:outerShdw>
                </a:effectLst>
              </a:rPr>
              <a:t>أنظري للصورة التالية ثم احكمي على صحة العبارات التالية</a:t>
            </a:r>
          </a:p>
        </p:txBody>
      </p:sp>
      <p:sp>
        <p:nvSpPr>
          <p:cNvPr id="5" name="مستطيل 4">
            <a:extLst>
              <a:ext uri="{FF2B5EF4-FFF2-40B4-BE49-F238E27FC236}">
                <a16:creationId xmlns:a16="http://schemas.microsoft.com/office/drawing/2014/main" id="{A94F1D11-51A0-4CDC-814D-A738CC4690A1}"/>
              </a:ext>
            </a:extLst>
          </p:cNvPr>
          <p:cNvSpPr/>
          <p:nvPr/>
        </p:nvSpPr>
        <p:spPr>
          <a:xfrm>
            <a:off x="436470" y="5710282"/>
            <a:ext cx="2214723" cy="1077218"/>
          </a:xfrm>
          <a:prstGeom prst="rect">
            <a:avLst/>
          </a:prstGeom>
          <a:noFill/>
          <a:ln w="38100">
            <a:solidFill>
              <a:schemeClr val="tx1"/>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الإخراج في المفصليات </a:t>
            </a:r>
          </a:p>
        </p:txBody>
      </p:sp>
      <p:graphicFrame>
        <p:nvGraphicFramePr>
          <p:cNvPr id="6" name="جدول 5">
            <a:extLst>
              <a:ext uri="{FF2B5EF4-FFF2-40B4-BE49-F238E27FC236}">
                <a16:creationId xmlns:a16="http://schemas.microsoft.com/office/drawing/2014/main" id="{B997182A-10E7-4A7E-9401-6FA35F777F83}"/>
              </a:ext>
            </a:extLst>
          </p:cNvPr>
          <p:cNvGraphicFramePr>
            <a:graphicFrameLocks noGrp="1"/>
          </p:cNvGraphicFramePr>
          <p:nvPr>
            <p:extLst>
              <p:ext uri="{D42A27DB-BD31-4B8C-83A1-F6EECF244321}">
                <p14:modId xmlns:p14="http://schemas.microsoft.com/office/powerpoint/2010/main" val="4273705795"/>
              </p:ext>
            </p:extLst>
          </p:nvPr>
        </p:nvGraphicFramePr>
        <p:xfrm>
          <a:off x="2771808" y="1758300"/>
          <a:ext cx="6264000" cy="4846320"/>
        </p:xfrm>
        <a:graphic>
          <a:graphicData uri="http://schemas.openxmlformats.org/drawingml/2006/table">
            <a:tbl>
              <a:tblPr rtl="1" firstRow="1" bandRow="1">
                <a:tableStyleId>{5C22544A-7EE6-4342-B048-85BDC9FD1C3A}</a:tableStyleId>
              </a:tblPr>
              <a:tblGrid>
                <a:gridCol w="5148000">
                  <a:extLst>
                    <a:ext uri="{9D8B030D-6E8A-4147-A177-3AD203B41FA5}">
                      <a16:colId xmlns:a16="http://schemas.microsoft.com/office/drawing/2014/main" val="3284122249"/>
                    </a:ext>
                  </a:extLst>
                </a:gridCol>
                <a:gridCol w="1116000">
                  <a:extLst>
                    <a:ext uri="{9D8B030D-6E8A-4147-A177-3AD203B41FA5}">
                      <a16:colId xmlns:a16="http://schemas.microsoft.com/office/drawing/2014/main" val="1297006292"/>
                    </a:ext>
                  </a:extLst>
                </a:gridCol>
              </a:tblGrid>
              <a:tr h="370840">
                <a:tc>
                  <a:txBody>
                    <a:bodyPr/>
                    <a:lstStyle/>
                    <a:p>
                      <a:pPr algn="ctr" rtl="1"/>
                      <a:r>
                        <a:rPr lang="ar-SA" sz="3600" b="1" dirty="0"/>
                        <a:t>العبارة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r>
                        <a:rPr lang="ar-SA" sz="3200" dirty="0"/>
                        <a:t>العلامة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9565229"/>
                  </a:ext>
                </a:extLst>
              </a:tr>
              <a:tr h="370840">
                <a:tc>
                  <a:txBody>
                    <a:bodyPr/>
                    <a:lstStyle/>
                    <a:p>
                      <a:pPr rtl="1"/>
                      <a:r>
                        <a:rPr lang="ar-SA" sz="3600" b="1" dirty="0"/>
                        <a:t>انابيب </a:t>
                      </a:r>
                      <a:r>
                        <a:rPr lang="ar-SA" sz="3600" b="1" dirty="0" err="1"/>
                        <a:t>ملبيجي</a:t>
                      </a:r>
                      <a:r>
                        <a:rPr lang="ar-SA" sz="3600" b="1" dirty="0"/>
                        <a:t> امتداد تفرعات جانبي للجهاز الدوري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7051628"/>
                  </a:ext>
                </a:extLst>
              </a:tr>
              <a:tr h="370840">
                <a:tc>
                  <a:txBody>
                    <a:bodyPr/>
                    <a:lstStyle/>
                    <a:p>
                      <a:pPr rtl="1"/>
                      <a:r>
                        <a:rPr lang="ar-SA" sz="3600" b="1" dirty="0"/>
                        <a:t>انابيب </a:t>
                      </a:r>
                      <a:r>
                        <a:rPr lang="ar-SA" sz="3600" b="1" dirty="0" err="1"/>
                        <a:t>ملبيجي</a:t>
                      </a:r>
                      <a:r>
                        <a:rPr lang="ar-SA" sz="3600" b="1" dirty="0"/>
                        <a:t> امتداد تفرعات جانبي للجهاز الهضمي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7711666"/>
                  </a:ext>
                </a:extLst>
              </a:tr>
              <a:tr h="370840">
                <a:tc>
                  <a:txBody>
                    <a:bodyPr/>
                    <a:lstStyle/>
                    <a:p>
                      <a:pPr rtl="1"/>
                      <a:r>
                        <a:rPr lang="ar-SA" sz="3600" b="1" dirty="0"/>
                        <a:t>توجد أنابيب </a:t>
                      </a:r>
                      <a:r>
                        <a:rPr lang="ar-SA" sz="3600" b="1" dirty="0" err="1"/>
                        <a:t>ملبيجي</a:t>
                      </a:r>
                      <a:r>
                        <a:rPr lang="ar-SA" sz="3600" b="1" dirty="0"/>
                        <a:t> في منطقة البطن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9292025"/>
                  </a:ext>
                </a:extLst>
              </a:tr>
              <a:tr h="370840">
                <a:tc>
                  <a:txBody>
                    <a:bodyPr/>
                    <a:lstStyle/>
                    <a:p>
                      <a:pPr rtl="1"/>
                      <a:r>
                        <a:rPr lang="ar-SA" sz="3600" b="1" dirty="0"/>
                        <a:t>لبعض المفصليات </a:t>
                      </a:r>
                      <a:r>
                        <a:rPr lang="ar-SA" sz="3600" b="1" dirty="0" err="1"/>
                        <a:t>نفريديا</a:t>
                      </a:r>
                      <a:r>
                        <a:rPr lang="ar-SA" sz="3600" b="1" dirty="0"/>
                        <a:t> للإخراج</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3390285"/>
                  </a:ext>
                </a:extLst>
              </a:tr>
            </a:tbl>
          </a:graphicData>
        </a:graphic>
      </p:graphicFrame>
      <p:sp>
        <p:nvSpPr>
          <p:cNvPr id="7" name="مستطيل 6">
            <a:extLst>
              <a:ext uri="{FF2B5EF4-FFF2-40B4-BE49-F238E27FC236}">
                <a16:creationId xmlns:a16="http://schemas.microsoft.com/office/drawing/2014/main" id="{F1A93735-F6D1-448B-A56F-E1C089A402D4}"/>
              </a:ext>
            </a:extLst>
          </p:cNvPr>
          <p:cNvSpPr/>
          <p:nvPr/>
        </p:nvSpPr>
        <p:spPr>
          <a:xfrm>
            <a:off x="2339752" y="980728"/>
            <a:ext cx="1161997" cy="548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التحليل </a:t>
            </a:r>
          </a:p>
        </p:txBody>
      </p:sp>
    </p:spTree>
    <p:extLst>
      <p:ext uri="{BB962C8B-B14F-4D97-AF65-F5344CB8AC3E}">
        <p14:creationId xmlns:p14="http://schemas.microsoft.com/office/powerpoint/2010/main" val="406364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72B2BE2-9F16-4699-A1B9-928658951C55}"/>
              </a:ext>
            </a:extLst>
          </p:cNvPr>
          <p:cNvPicPr>
            <a:picLocks noChangeAspect="1"/>
          </p:cNvPicPr>
          <p:nvPr/>
        </p:nvPicPr>
        <p:blipFill>
          <a:blip r:embed="rId2"/>
          <a:stretch>
            <a:fillRect/>
          </a:stretch>
        </p:blipFill>
        <p:spPr>
          <a:xfrm>
            <a:off x="323528" y="188640"/>
            <a:ext cx="8568951" cy="6408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مستطيل 4">
            <a:extLst>
              <a:ext uri="{FF2B5EF4-FFF2-40B4-BE49-F238E27FC236}">
                <a16:creationId xmlns:a16="http://schemas.microsoft.com/office/drawing/2014/main" id="{A5627221-C1AD-4837-818C-3BD4A3C8C480}"/>
              </a:ext>
            </a:extLst>
          </p:cNvPr>
          <p:cNvSpPr/>
          <p:nvPr/>
        </p:nvSpPr>
        <p:spPr>
          <a:xfrm>
            <a:off x="1985250" y="1700808"/>
            <a:ext cx="5755102" cy="1862048"/>
          </a:xfrm>
          <a:prstGeom prst="rect">
            <a:avLst/>
          </a:prstGeom>
          <a:noFill/>
        </p:spPr>
        <p:txBody>
          <a:bodyPr wrap="none" lIns="91440" tIns="45720" rIns="91440" bIns="45720">
            <a:spAutoFit/>
          </a:bodyPr>
          <a:lstStyle/>
          <a:p>
            <a:pPr algn="ctr"/>
            <a:r>
              <a:rPr lang="ar-SA" sz="11500" b="0" cap="none" spc="0" dirty="0">
                <a:ln w="0">
                  <a:solidFill>
                    <a:schemeClr val="tx1"/>
                  </a:solidFill>
                </a:ln>
                <a:solidFill>
                  <a:srgbClr val="BBFC19"/>
                </a:solidFill>
                <a:effectLst>
                  <a:outerShdw blurRad="60007" dist="310007" dir="7680000" sy="30000" kx="1300200" algn="ctr" rotWithShape="0">
                    <a:prstClr val="black">
                      <a:alpha val="32000"/>
                    </a:prstClr>
                  </a:outerShdw>
                </a:effectLst>
                <a:cs typeface="Mudir MT" pitchFamily="2" charset="-78"/>
              </a:rPr>
              <a:t>المفصليات</a:t>
            </a:r>
            <a:r>
              <a:rPr lang="ar-SA" sz="5400" b="0" cap="none" spc="0" dirty="0">
                <a:ln w="0"/>
                <a:solidFill>
                  <a:schemeClr val="tx1"/>
                </a:solidFill>
                <a:effectLst>
                  <a:outerShdw blurRad="60007" dist="310007" dir="7680000" sy="30000" kx="1300200" algn="ctr" rotWithShape="0">
                    <a:prstClr val="black">
                      <a:alpha val="32000"/>
                    </a:prstClr>
                  </a:outerShdw>
                </a:effectLst>
              </a:rPr>
              <a:t> </a:t>
            </a:r>
          </a:p>
        </p:txBody>
      </p:sp>
      <p:sp>
        <p:nvSpPr>
          <p:cNvPr id="8" name="مستطيل 7">
            <a:extLst>
              <a:ext uri="{FF2B5EF4-FFF2-40B4-BE49-F238E27FC236}">
                <a16:creationId xmlns:a16="http://schemas.microsoft.com/office/drawing/2014/main" id="{F280A38C-9F04-48BF-939F-09DAA58D629B}"/>
              </a:ext>
            </a:extLst>
          </p:cNvPr>
          <p:cNvSpPr/>
          <p:nvPr/>
        </p:nvSpPr>
        <p:spPr>
          <a:xfrm>
            <a:off x="1411375" y="3412606"/>
            <a:ext cx="6902852" cy="923330"/>
          </a:xfrm>
          <a:prstGeom prst="rect">
            <a:avLst/>
          </a:prstGeom>
          <a:noFill/>
        </p:spPr>
        <p:txBody>
          <a:bodyPr wrap="none" lIns="91440" tIns="45720" rIns="91440" bIns="45720">
            <a:spAutoFit/>
          </a:bodyPr>
          <a:lstStyle/>
          <a:p>
            <a:pPr algn="ctr"/>
            <a:r>
              <a:rPr lang="ar-SA" sz="5400" b="0" cap="none" spc="0" dirty="0">
                <a:ln w="0">
                  <a:solidFill>
                    <a:schemeClr val="tx1"/>
                  </a:solidFill>
                </a:ln>
                <a:solidFill>
                  <a:srgbClr val="BBFC19"/>
                </a:solidFill>
                <a:effectLst>
                  <a:outerShdw blurRad="60007" dist="310007" dir="7680000" sy="30000" kx="1300200" algn="ctr" rotWithShape="0">
                    <a:prstClr val="black">
                      <a:alpha val="32000"/>
                    </a:prstClr>
                  </a:outerShdw>
                </a:effectLst>
                <a:cs typeface="Mudir MT" pitchFamily="2" charset="-78"/>
              </a:rPr>
              <a:t>إعداد المعلمة: ريحانة العامر</a:t>
            </a:r>
            <a:r>
              <a:rPr lang="ar-SA" sz="2400" b="0" cap="none" spc="0" dirty="0">
                <a:ln w="0"/>
                <a:solidFill>
                  <a:schemeClr val="tx1"/>
                </a:solidFill>
                <a:effectLst>
                  <a:outerShdw blurRad="60007" dist="310007" dir="7680000" sy="30000" kx="1300200" algn="ctr" rotWithShape="0">
                    <a:prstClr val="black">
                      <a:alpha val="32000"/>
                    </a:prstClr>
                  </a:outerShdw>
                </a:effectLst>
              </a:rPr>
              <a:t> </a:t>
            </a:r>
          </a:p>
        </p:txBody>
      </p:sp>
    </p:spTree>
    <p:extLst>
      <p:ext uri="{BB962C8B-B14F-4D97-AF65-F5344CB8AC3E}">
        <p14:creationId xmlns:p14="http://schemas.microsoft.com/office/powerpoint/2010/main" val="3289906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8CAC9218-D3BA-4042-93F3-DB1C8A476771}"/>
              </a:ext>
            </a:extLst>
          </p:cNvPr>
          <p:cNvSpPr/>
          <p:nvPr/>
        </p:nvSpPr>
        <p:spPr>
          <a:xfrm>
            <a:off x="6300192" y="258553"/>
            <a:ext cx="2699792" cy="6247864"/>
          </a:xfrm>
          <a:prstGeom prst="rect">
            <a:avLst/>
          </a:prstGeom>
          <a:noFill/>
          <a:ln w="38100">
            <a:solidFill>
              <a:schemeClr val="accent1">
                <a:lumMod val="75000"/>
              </a:schemeClr>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بناء على ما سبق دراسته من الأجهزة العصبية للافقاريات خمني ثم </a:t>
            </a:r>
            <a:r>
              <a:rPr lang="ar-SA" sz="4000" b="0" cap="none" spc="0" dirty="0">
                <a:ln w="0"/>
                <a:solidFill>
                  <a:schemeClr val="tx1"/>
                </a:solidFill>
                <a:effectLst>
                  <a:outerShdw blurRad="38100" dist="19050" dir="2700000" algn="tl" rotWithShape="0">
                    <a:schemeClr val="dk1">
                      <a:alpha val="40000"/>
                    </a:schemeClr>
                  </a:outerShdw>
                </a:effectLst>
              </a:rPr>
              <a:t>أكملي كتابة البيانات الناقصة على الرسمة الصماء  التالية </a:t>
            </a:r>
          </a:p>
        </p:txBody>
      </p:sp>
      <p:sp>
        <p:nvSpPr>
          <p:cNvPr id="4" name="مستطيل 3">
            <a:extLst>
              <a:ext uri="{FF2B5EF4-FFF2-40B4-BE49-F238E27FC236}">
                <a16:creationId xmlns:a16="http://schemas.microsoft.com/office/drawing/2014/main" id="{642E129D-3EC1-4E68-95BA-6177CA348BD6}"/>
              </a:ext>
            </a:extLst>
          </p:cNvPr>
          <p:cNvSpPr/>
          <p:nvPr/>
        </p:nvSpPr>
        <p:spPr>
          <a:xfrm>
            <a:off x="500664" y="5792880"/>
            <a:ext cx="5321808" cy="707886"/>
          </a:xfrm>
          <a:prstGeom prst="rect">
            <a:avLst/>
          </a:prstGeom>
          <a:noFill/>
          <a:ln w="38100">
            <a:solidFill>
              <a:schemeClr val="accent1">
                <a:lumMod val="75000"/>
              </a:schemeClr>
            </a:solidFill>
          </a:ln>
        </p:spPr>
        <p:txBody>
          <a:bodyPr wrap="square" lIns="91440" tIns="45720" rIns="91440" bIns="45720">
            <a:spAutoFit/>
          </a:bodyPr>
          <a:lstStyle/>
          <a:p>
            <a:pPr algn="ctr"/>
            <a:r>
              <a:rPr lang="ar-SA" sz="4000" dirty="0">
                <a:ln w="0"/>
                <a:solidFill>
                  <a:srgbClr val="0070C0"/>
                </a:solidFill>
                <a:effectLst>
                  <a:outerShdw blurRad="38100" dist="19050" dir="2700000" algn="tl" rotWithShape="0">
                    <a:schemeClr val="dk1">
                      <a:alpha val="40000"/>
                    </a:schemeClr>
                  </a:outerShdw>
                </a:effectLst>
              </a:rPr>
              <a:t>الجهاز العصبي للمفصليات </a:t>
            </a:r>
            <a:endParaRPr lang="ar-SA" sz="4000" b="0" cap="none" spc="0" dirty="0">
              <a:ln w="0"/>
              <a:solidFill>
                <a:srgbClr val="0070C0"/>
              </a:solidFill>
              <a:effectLst>
                <a:outerShdw blurRad="38100" dist="19050" dir="2700000" algn="tl" rotWithShape="0">
                  <a:schemeClr val="dk1">
                    <a:alpha val="40000"/>
                  </a:schemeClr>
                </a:outerShdw>
              </a:effectLst>
            </a:endParaRPr>
          </a:p>
        </p:txBody>
      </p:sp>
      <p:pic>
        <p:nvPicPr>
          <p:cNvPr id="5" name="صورة 4">
            <a:extLst>
              <a:ext uri="{FF2B5EF4-FFF2-40B4-BE49-F238E27FC236}">
                <a16:creationId xmlns:a16="http://schemas.microsoft.com/office/drawing/2014/main" id="{7E9C6077-C059-49A9-8BEF-7E521D030AE2}"/>
              </a:ext>
            </a:extLst>
          </p:cNvPr>
          <p:cNvPicPr>
            <a:picLocks noChangeAspect="1"/>
          </p:cNvPicPr>
          <p:nvPr/>
        </p:nvPicPr>
        <p:blipFill>
          <a:blip r:embed="rId2"/>
          <a:stretch>
            <a:fillRect/>
          </a:stretch>
        </p:blipFill>
        <p:spPr>
          <a:xfrm>
            <a:off x="212982" y="269815"/>
            <a:ext cx="5848350" cy="5286375"/>
          </a:xfrm>
          <a:prstGeom prst="rect">
            <a:avLst/>
          </a:prstGeom>
          <a:ln w="38100">
            <a:solidFill>
              <a:schemeClr val="tx1"/>
            </a:solidFill>
          </a:ln>
        </p:spPr>
      </p:pic>
      <p:sp>
        <p:nvSpPr>
          <p:cNvPr id="6" name="مستطيل 5">
            <a:extLst>
              <a:ext uri="{FF2B5EF4-FFF2-40B4-BE49-F238E27FC236}">
                <a16:creationId xmlns:a16="http://schemas.microsoft.com/office/drawing/2014/main" id="{340B68CA-968F-4A3C-8B98-B3299B5B79C8}"/>
              </a:ext>
            </a:extLst>
          </p:cNvPr>
          <p:cNvSpPr/>
          <p:nvPr/>
        </p:nvSpPr>
        <p:spPr>
          <a:xfrm>
            <a:off x="517330" y="1052736"/>
            <a:ext cx="183908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1...........</a:t>
            </a:r>
          </a:p>
        </p:txBody>
      </p:sp>
      <p:sp>
        <p:nvSpPr>
          <p:cNvPr id="7" name="مستطيل 6">
            <a:extLst>
              <a:ext uri="{FF2B5EF4-FFF2-40B4-BE49-F238E27FC236}">
                <a16:creationId xmlns:a16="http://schemas.microsoft.com/office/drawing/2014/main" id="{1DA48063-9AC2-41D6-B638-7A33C5823F75}"/>
              </a:ext>
            </a:extLst>
          </p:cNvPr>
          <p:cNvSpPr/>
          <p:nvPr/>
        </p:nvSpPr>
        <p:spPr>
          <a:xfrm>
            <a:off x="465110" y="1628800"/>
            <a:ext cx="21991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2.............</a:t>
            </a:r>
          </a:p>
        </p:txBody>
      </p:sp>
      <p:sp>
        <p:nvSpPr>
          <p:cNvPr id="8" name="مستطيل 7">
            <a:extLst>
              <a:ext uri="{FF2B5EF4-FFF2-40B4-BE49-F238E27FC236}">
                <a16:creationId xmlns:a16="http://schemas.microsoft.com/office/drawing/2014/main" id="{034C4545-A430-4C7E-840C-0681F20F626E}"/>
              </a:ext>
            </a:extLst>
          </p:cNvPr>
          <p:cNvSpPr/>
          <p:nvPr/>
        </p:nvSpPr>
        <p:spPr>
          <a:xfrm>
            <a:off x="465110" y="3933056"/>
            <a:ext cx="2644841"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3.................</a:t>
            </a:r>
          </a:p>
        </p:txBody>
      </p:sp>
    </p:spTree>
    <p:extLst>
      <p:ext uri="{BB962C8B-B14F-4D97-AF65-F5344CB8AC3E}">
        <p14:creationId xmlns:p14="http://schemas.microsoft.com/office/powerpoint/2010/main" val="34506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6875DF8-BAD6-47DA-9657-245C8FA1A5D4}"/>
              </a:ext>
            </a:extLst>
          </p:cNvPr>
          <p:cNvSpPr/>
          <p:nvPr/>
        </p:nvSpPr>
        <p:spPr>
          <a:xfrm>
            <a:off x="251520" y="258553"/>
            <a:ext cx="8748464" cy="1323439"/>
          </a:xfrm>
          <a:prstGeom prst="rect">
            <a:avLst/>
          </a:prstGeom>
          <a:noFill/>
          <a:ln w="38100">
            <a:solidFill>
              <a:schemeClr val="accent1">
                <a:lumMod val="75000"/>
              </a:schemeClr>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قارني بين الجهاز العصبي للمفصليات والجهاز العصبي للديدان المفلطحة </a:t>
            </a:r>
            <a:endParaRPr lang="ar-SA" sz="40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3" name="جدول 2">
            <a:extLst>
              <a:ext uri="{FF2B5EF4-FFF2-40B4-BE49-F238E27FC236}">
                <a16:creationId xmlns:a16="http://schemas.microsoft.com/office/drawing/2014/main" id="{14A2C3C2-BB13-4C4F-8430-EA19A6BB8305}"/>
              </a:ext>
            </a:extLst>
          </p:cNvPr>
          <p:cNvGraphicFramePr>
            <a:graphicFrameLocks noGrp="1"/>
          </p:cNvGraphicFramePr>
          <p:nvPr>
            <p:extLst>
              <p:ext uri="{D42A27DB-BD31-4B8C-83A1-F6EECF244321}">
                <p14:modId xmlns:p14="http://schemas.microsoft.com/office/powerpoint/2010/main" val="2529958056"/>
              </p:ext>
            </p:extLst>
          </p:nvPr>
        </p:nvGraphicFramePr>
        <p:xfrm>
          <a:off x="467544" y="1988840"/>
          <a:ext cx="8316416" cy="3657600"/>
        </p:xfrm>
        <a:graphic>
          <a:graphicData uri="http://schemas.openxmlformats.org/drawingml/2006/table">
            <a:tbl>
              <a:tblPr rtl="1" firstRow="1" bandRow="1">
                <a:tableStyleId>{5C22544A-7EE6-4342-B048-85BDC9FD1C3A}</a:tableStyleId>
              </a:tblPr>
              <a:tblGrid>
                <a:gridCol w="2209592">
                  <a:extLst>
                    <a:ext uri="{9D8B030D-6E8A-4147-A177-3AD203B41FA5}">
                      <a16:colId xmlns:a16="http://schemas.microsoft.com/office/drawing/2014/main" val="225493396"/>
                    </a:ext>
                  </a:extLst>
                </a:gridCol>
                <a:gridCol w="3053412">
                  <a:extLst>
                    <a:ext uri="{9D8B030D-6E8A-4147-A177-3AD203B41FA5}">
                      <a16:colId xmlns:a16="http://schemas.microsoft.com/office/drawing/2014/main" val="3067104941"/>
                    </a:ext>
                  </a:extLst>
                </a:gridCol>
                <a:gridCol w="3053412">
                  <a:extLst>
                    <a:ext uri="{9D8B030D-6E8A-4147-A177-3AD203B41FA5}">
                      <a16:colId xmlns:a16="http://schemas.microsoft.com/office/drawing/2014/main" val="1398236358"/>
                    </a:ext>
                  </a:extLst>
                </a:gridCol>
              </a:tblGrid>
              <a:tr h="370840">
                <a:tc>
                  <a:txBody>
                    <a:bodyPr/>
                    <a:lstStyle/>
                    <a:p>
                      <a:pPr algn="ct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rtl="1"/>
                      <a:r>
                        <a:rPr lang="ar-SA" sz="3600" dirty="0">
                          <a:solidFill>
                            <a:schemeClr val="tx1"/>
                          </a:solidFill>
                        </a:rPr>
                        <a:t>الديدان المفلطحة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rtl="1"/>
                      <a:r>
                        <a:rPr lang="ar-SA" sz="3600" dirty="0">
                          <a:solidFill>
                            <a:schemeClr val="tx1"/>
                          </a:solidFill>
                        </a:rPr>
                        <a:t>المفصليات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107296191"/>
                  </a:ext>
                </a:extLst>
              </a:tr>
              <a:tr h="370840">
                <a:tc>
                  <a:txBody>
                    <a:bodyPr/>
                    <a:lstStyle/>
                    <a:p>
                      <a:pPr algn="ctr" rtl="1"/>
                      <a:r>
                        <a:rPr lang="ar-SA" sz="3600" dirty="0"/>
                        <a:t>العقد العصبية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rtl="1"/>
                      <a:r>
                        <a:rPr lang="ar-SA" sz="3600" dirty="0">
                          <a:solidFill>
                            <a:schemeClr val="tx1"/>
                          </a:solidFill>
                        </a:rPr>
                        <a:t>على جانبي الجسم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في منتصف  الرأس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0186172"/>
                  </a:ext>
                </a:extLst>
              </a:tr>
              <a:tr h="370840">
                <a:tc>
                  <a:txBody>
                    <a:bodyPr/>
                    <a:lstStyle/>
                    <a:p>
                      <a:pPr algn="ctr" rtl="1"/>
                      <a:r>
                        <a:rPr lang="ar-SA" sz="3600" dirty="0"/>
                        <a:t>الحبال العصبية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rtl="1"/>
                      <a:r>
                        <a:rPr lang="ar-SA" sz="3600" dirty="0">
                          <a:solidFill>
                            <a:schemeClr val="tx1"/>
                          </a:solidFill>
                        </a:rPr>
                        <a:t>على جانبي الجسم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في منتصف الجسم أسفل القناة الهضمية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866243"/>
                  </a:ext>
                </a:extLst>
              </a:tr>
              <a:tr h="370840">
                <a:tc>
                  <a:txBody>
                    <a:bodyPr/>
                    <a:lstStyle/>
                    <a:p>
                      <a:pPr algn="ctr" rtl="1"/>
                      <a:r>
                        <a:rPr lang="ar-SA" sz="3600" dirty="0"/>
                        <a:t>العقد العصبية الثانوية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rtl="1"/>
                      <a:r>
                        <a:rPr lang="ar-SA" sz="3600" dirty="0">
                          <a:solidFill>
                            <a:schemeClr val="tx1"/>
                          </a:solidFill>
                        </a:rPr>
                        <a:t>لا يوجد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يوجد</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6647584"/>
                  </a:ext>
                </a:extLst>
              </a:tr>
            </a:tbl>
          </a:graphicData>
        </a:graphic>
      </p:graphicFrame>
      <p:sp>
        <p:nvSpPr>
          <p:cNvPr id="4" name="مستطيل 3">
            <a:extLst>
              <a:ext uri="{FF2B5EF4-FFF2-40B4-BE49-F238E27FC236}">
                <a16:creationId xmlns:a16="http://schemas.microsoft.com/office/drawing/2014/main" id="{5B896509-31DD-4C54-898C-1BF3EF63F154}"/>
              </a:ext>
            </a:extLst>
          </p:cNvPr>
          <p:cNvSpPr/>
          <p:nvPr/>
        </p:nvSpPr>
        <p:spPr>
          <a:xfrm>
            <a:off x="3707904" y="2708920"/>
            <a:ext cx="266429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B5D1D7C3-0628-43E7-9385-3159B4EA622A}"/>
              </a:ext>
            </a:extLst>
          </p:cNvPr>
          <p:cNvSpPr/>
          <p:nvPr/>
        </p:nvSpPr>
        <p:spPr>
          <a:xfrm>
            <a:off x="539552" y="2708920"/>
            <a:ext cx="29523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805D306A-BF68-48DD-8676-6AE3EB4E8F7C}"/>
              </a:ext>
            </a:extLst>
          </p:cNvPr>
          <p:cNvSpPr/>
          <p:nvPr/>
        </p:nvSpPr>
        <p:spPr>
          <a:xfrm>
            <a:off x="3563888" y="3429000"/>
            <a:ext cx="29523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3972E0C6-6110-463E-B6C8-B14C5739B038}"/>
              </a:ext>
            </a:extLst>
          </p:cNvPr>
          <p:cNvSpPr/>
          <p:nvPr/>
        </p:nvSpPr>
        <p:spPr>
          <a:xfrm>
            <a:off x="539552" y="3311182"/>
            <a:ext cx="2952328" cy="1125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D47695F7-5464-4F15-8983-94ACC8181920}"/>
              </a:ext>
            </a:extLst>
          </p:cNvPr>
          <p:cNvSpPr/>
          <p:nvPr/>
        </p:nvSpPr>
        <p:spPr>
          <a:xfrm>
            <a:off x="3564353" y="4563454"/>
            <a:ext cx="29523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B6FE676E-646F-4E77-817D-F975E7600F60}"/>
              </a:ext>
            </a:extLst>
          </p:cNvPr>
          <p:cNvSpPr/>
          <p:nvPr/>
        </p:nvSpPr>
        <p:spPr>
          <a:xfrm>
            <a:off x="499483" y="4555418"/>
            <a:ext cx="29523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00823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0" nodeType="clickEffect">
                                  <p:stCondLst>
                                    <p:cond delay="0"/>
                                  </p:stCondLst>
                                  <p:childTnLst>
                                    <p:animEffect transition="out" filter="wipe(right)">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2" fill="hold" grpId="0" nodeType="clickEffect">
                                  <p:stCondLst>
                                    <p:cond delay="0"/>
                                  </p:stCondLst>
                                  <p:childTnLst>
                                    <p:animEffect transition="out" filter="wipe(right)">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32E3345-7F19-4E15-8B38-A3AD05941F40}"/>
              </a:ext>
            </a:extLst>
          </p:cNvPr>
          <p:cNvSpPr/>
          <p:nvPr/>
        </p:nvSpPr>
        <p:spPr>
          <a:xfrm>
            <a:off x="251520" y="258553"/>
            <a:ext cx="8748464" cy="1446550"/>
          </a:xfrm>
          <a:prstGeom prst="rect">
            <a:avLst/>
          </a:prstGeom>
          <a:noFill/>
          <a:ln w="38100">
            <a:solidFill>
              <a:srgbClr val="FF0000"/>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في </a:t>
            </a:r>
            <a:r>
              <a:rPr lang="ar-SA" sz="4400" b="1" dirty="0">
                <a:ln w="0">
                  <a:solidFill>
                    <a:sysClr val="windowText" lastClr="000000"/>
                  </a:solidFill>
                </a:ln>
                <a:solidFill>
                  <a:srgbClr val="FF0000"/>
                </a:solidFill>
                <a:effectLst>
                  <a:outerShdw blurRad="38100" dist="19050" dir="2700000" algn="tl" rotWithShape="0">
                    <a:schemeClr val="dk1">
                      <a:alpha val="40000"/>
                    </a:schemeClr>
                  </a:outerShdw>
                </a:effectLst>
              </a:rPr>
              <a:t>دقيقة واحدة </a:t>
            </a:r>
            <a:r>
              <a:rPr lang="ar-SA" sz="4400" dirty="0">
                <a:ln w="0"/>
                <a:effectLst>
                  <a:outerShdw blurRad="38100" dist="19050" dir="2700000" algn="tl" rotWithShape="0">
                    <a:schemeClr val="dk1">
                      <a:alpha val="40000"/>
                    </a:schemeClr>
                  </a:outerShdw>
                </a:effectLst>
              </a:rPr>
              <a:t>اكتبي بعض من  أعضاء الحس في </a:t>
            </a:r>
            <a:r>
              <a:rPr lang="ar-SA" sz="4400" dirty="0">
                <a:ln w="0">
                  <a:noFill/>
                </a:ln>
                <a:effectLst>
                  <a:outerShdw blurRad="38100" dist="19050" dir="2700000" algn="tl" rotWithShape="0">
                    <a:schemeClr val="dk1">
                      <a:alpha val="40000"/>
                    </a:schemeClr>
                  </a:outerShdw>
                </a:effectLst>
              </a:rPr>
              <a:t>المفصليات</a:t>
            </a:r>
            <a:r>
              <a:rPr lang="ar-SA" sz="4400" dirty="0">
                <a:ln w="0"/>
                <a:effectLst>
                  <a:outerShdw blurRad="38100" dist="19050" dir="2700000" algn="tl" rotWithShape="0">
                    <a:schemeClr val="dk1">
                      <a:alpha val="40000"/>
                    </a:schemeClr>
                  </a:outerShdw>
                </a:effectLst>
              </a:rPr>
              <a:t>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F097AD8F-427C-40FA-BF65-96CC6477C57E}"/>
              </a:ext>
            </a:extLst>
          </p:cNvPr>
          <p:cNvSpPr/>
          <p:nvPr/>
        </p:nvSpPr>
        <p:spPr>
          <a:xfrm>
            <a:off x="2051720" y="1916832"/>
            <a:ext cx="5371042" cy="769441"/>
          </a:xfrm>
          <a:prstGeom prst="rect">
            <a:avLst/>
          </a:prstGeom>
          <a:noFill/>
          <a:ln w="38100">
            <a:solidFill>
              <a:srgbClr val="FF0000"/>
            </a:solidFill>
          </a:ln>
        </p:spPr>
        <p:txBody>
          <a:bodyPr wrap="square" lIns="91440" tIns="45720" rIns="91440" bIns="45720">
            <a:spAutoFit/>
          </a:bodyPr>
          <a:lstStyle/>
          <a:p>
            <a:pPr algn="ctr"/>
            <a:r>
              <a:rPr lang="ar-SA" sz="4400" b="1" dirty="0">
                <a:ln w="0">
                  <a:solidFill>
                    <a:schemeClr val="tx1"/>
                  </a:solidFill>
                </a:ln>
                <a:solidFill>
                  <a:srgbClr val="FF0000"/>
                </a:solidFill>
                <a:effectLst>
                  <a:outerShdw blurRad="38100" dist="19050" dir="2700000" algn="tl" rotWithShape="0">
                    <a:schemeClr val="dk1">
                      <a:alpha val="40000"/>
                    </a:schemeClr>
                  </a:outerShdw>
                </a:effectLst>
              </a:rPr>
              <a:t>أعضاء الحس في المفصليات </a:t>
            </a:r>
            <a:endParaRPr lang="ar-SA" sz="4400" b="1" cap="none" spc="0" dirty="0">
              <a:ln w="0">
                <a:solidFill>
                  <a:schemeClr val="tx1"/>
                </a:solidFill>
              </a:ln>
              <a:solidFill>
                <a:srgbClr val="FF0000"/>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D6A01126-21FE-4183-A8C3-4E3E7836974B}"/>
              </a:ext>
            </a:extLst>
          </p:cNvPr>
          <p:cNvSpPr/>
          <p:nvPr/>
        </p:nvSpPr>
        <p:spPr>
          <a:xfrm>
            <a:off x="6804248" y="2898002"/>
            <a:ext cx="1835696" cy="769441"/>
          </a:xfrm>
          <a:prstGeom prst="rect">
            <a:avLst/>
          </a:prstGeom>
          <a:noFill/>
          <a:ln w="38100">
            <a:solidFill>
              <a:schemeClr val="accent1">
                <a:lumMod val="75000"/>
              </a:schemeClr>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الأبصار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DB5BE87E-365E-4D8E-82CA-D8D4E2EEBCF6}"/>
              </a:ext>
            </a:extLst>
          </p:cNvPr>
          <p:cNvSpPr/>
          <p:nvPr/>
        </p:nvSpPr>
        <p:spPr>
          <a:xfrm>
            <a:off x="4347999" y="2898002"/>
            <a:ext cx="1691680" cy="769441"/>
          </a:xfrm>
          <a:prstGeom prst="rect">
            <a:avLst/>
          </a:prstGeom>
          <a:noFill/>
          <a:ln w="38100">
            <a:solidFill>
              <a:schemeClr val="accent1">
                <a:lumMod val="75000"/>
              </a:schemeClr>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السمع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1C04FD3A-104F-44A1-BD79-CA031E0F9581}"/>
              </a:ext>
            </a:extLst>
          </p:cNvPr>
          <p:cNvSpPr/>
          <p:nvPr/>
        </p:nvSpPr>
        <p:spPr>
          <a:xfrm>
            <a:off x="306540" y="2898001"/>
            <a:ext cx="2987824" cy="769441"/>
          </a:xfrm>
          <a:prstGeom prst="rect">
            <a:avLst/>
          </a:prstGeom>
          <a:noFill/>
          <a:ln w="38100">
            <a:solidFill>
              <a:schemeClr val="accent1">
                <a:lumMod val="75000"/>
              </a:schemeClr>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المواد الكيميائية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8" name="صورة 7">
            <a:extLst>
              <a:ext uri="{FF2B5EF4-FFF2-40B4-BE49-F238E27FC236}">
                <a16:creationId xmlns:a16="http://schemas.microsoft.com/office/drawing/2014/main" id="{37471529-1206-41ED-A9A7-24B4E2DE11C0}"/>
              </a:ext>
            </a:extLst>
          </p:cNvPr>
          <p:cNvPicPr>
            <a:picLocks noChangeAspect="1"/>
          </p:cNvPicPr>
          <p:nvPr/>
        </p:nvPicPr>
        <p:blipFill rotWithShape="1">
          <a:blip r:embed="rId2"/>
          <a:srcRect l="9051" t="37400" r="12201"/>
          <a:stretch/>
        </p:blipFill>
        <p:spPr>
          <a:xfrm>
            <a:off x="395536" y="3879170"/>
            <a:ext cx="8244408" cy="2978830"/>
          </a:xfrm>
          <a:prstGeom prst="rect">
            <a:avLst/>
          </a:prstGeom>
        </p:spPr>
      </p:pic>
    </p:spTree>
    <p:extLst>
      <p:ext uri="{BB962C8B-B14F-4D97-AF65-F5344CB8AC3E}">
        <p14:creationId xmlns:p14="http://schemas.microsoft.com/office/powerpoint/2010/main" val="2603359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C4766D7-ABD1-4036-8A2C-06CD5812D8D0}"/>
              </a:ext>
            </a:extLst>
          </p:cNvPr>
          <p:cNvSpPr/>
          <p:nvPr/>
        </p:nvSpPr>
        <p:spPr>
          <a:xfrm>
            <a:off x="611560" y="332656"/>
            <a:ext cx="7903126" cy="830997"/>
          </a:xfrm>
          <a:prstGeom prst="rect">
            <a:avLst/>
          </a:prstGeom>
          <a:noFill/>
          <a:ln w="38100">
            <a:solidFill>
              <a:srgbClr val="FF0000"/>
            </a:solidFill>
          </a:ln>
        </p:spPr>
        <p:txBody>
          <a:bodyPr wrap="non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هناك نوعان من العيون في المفصليات  </a:t>
            </a:r>
          </a:p>
        </p:txBody>
      </p:sp>
      <p:sp>
        <p:nvSpPr>
          <p:cNvPr id="3" name="مستطيل 2">
            <a:extLst>
              <a:ext uri="{FF2B5EF4-FFF2-40B4-BE49-F238E27FC236}">
                <a16:creationId xmlns:a16="http://schemas.microsoft.com/office/drawing/2014/main" id="{D7C6BF69-EAFA-46D4-AE73-5B82E50E88B3}"/>
              </a:ext>
            </a:extLst>
          </p:cNvPr>
          <p:cNvSpPr/>
          <p:nvPr/>
        </p:nvSpPr>
        <p:spPr>
          <a:xfrm>
            <a:off x="5709025" y="1484784"/>
            <a:ext cx="2808782" cy="830997"/>
          </a:xfrm>
          <a:prstGeom prst="rect">
            <a:avLst/>
          </a:prstGeom>
          <a:noFill/>
          <a:ln w="38100">
            <a:solidFill>
              <a:schemeClr val="tx1"/>
            </a:solidFill>
          </a:ln>
        </p:spPr>
        <p:txBody>
          <a:bodyPr wrap="none" lIns="91440" tIns="45720" rIns="91440" bIns="45720">
            <a:spAutoFit/>
          </a:bodyPr>
          <a:lstStyle/>
          <a:p>
            <a:pPr algn="ctr"/>
            <a:r>
              <a:rPr lang="ar-SA" sz="4800" b="0" cap="none" spc="0" dirty="0">
                <a:ln w="0"/>
                <a:effectLst>
                  <a:outerShdw blurRad="38100" dist="19050" dir="2700000" algn="tl" rotWithShape="0">
                    <a:schemeClr val="dk1">
                      <a:alpha val="40000"/>
                    </a:schemeClr>
                  </a:outerShdw>
                </a:effectLst>
              </a:rPr>
              <a:t>عيون بسيطة </a:t>
            </a:r>
          </a:p>
        </p:txBody>
      </p:sp>
      <p:sp>
        <p:nvSpPr>
          <p:cNvPr id="4" name="مستطيل 3">
            <a:extLst>
              <a:ext uri="{FF2B5EF4-FFF2-40B4-BE49-F238E27FC236}">
                <a16:creationId xmlns:a16="http://schemas.microsoft.com/office/drawing/2014/main" id="{97EBBE5D-D2E4-4678-94B4-1BBC7D73E54C}"/>
              </a:ext>
            </a:extLst>
          </p:cNvPr>
          <p:cNvSpPr/>
          <p:nvPr/>
        </p:nvSpPr>
        <p:spPr>
          <a:xfrm>
            <a:off x="683789" y="1484784"/>
            <a:ext cx="2645276" cy="830997"/>
          </a:xfrm>
          <a:prstGeom prst="rect">
            <a:avLst/>
          </a:prstGeom>
          <a:noFill/>
          <a:ln w="38100">
            <a:solidFill>
              <a:schemeClr val="tx1"/>
            </a:solidFill>
          </a:ln>
        </p:spPr>
        <p:txBody>
          <a:bodyPr wrap="none" lIns="91440" tIns="45720" rIns="91440" bIns="45720">
            <a:spAutoFit/>
          </a:bodyPr>
          <a:lstStyle/>
          <a:p>
            <a:pPr algn="ctr"/>
            <a:r>
              <a:rPr lang="ar-SA" sz="4800" b="0" cap="none" spc="0" dirty="0">
                <a:ln w="0"/>
                <a:effectLst>
                  <a:outerShdw blurRad="38100" dist="19050" dir="2700000" algn="tl" rotWithShape="0">
                    <a:schemeClr val="dk1">
                      <a:alpha val="40000"/>
                    </a:schemeClr>
                  </a:outerShdw>
                </a:effectLst>
              </a:rPr>
              <a:t>عيون مركبة</a:t>
            </a:r>
          </a:p>
        </p:txBody>
      </p:sp>
      <p:pic>
        <p:nvPicPr>
          <p:cNvPr id="5" name="صورة 4" descr="mantiseyesbig.jpg">
            <a:extLst>
              <a:ext uri="{FF2B5EF4-FFF2-40B4-BE49-F238E27FC236}">
                <a16:creationId xmlns:a16="http://schemas.microsoft.com/office/drawing/2014/main" id="{F15F6FAB-8FA6-4230-82FA-FF02FAE2C5E0}"/>
              </a:ext>
            </a:extLst>
          </p:cNvPr>
          <p:cNvPicPr>
            <a:picLocks noChangeAspect="1"/>
          </p:cNvPicPr>
          <p:nvPr/>
        </p:nvPicPr>
        <p:blipFill>
          <a:blip r:embed="rId2"/>
          <a:stretch>
            <a:fillRect/>
          </a:stretch>
        </p:blipFill>
        <p:spPr>
          <a:xfrm>
            <a:off x="4932040" y="2468011"/>
            <a:ext cx="4071396" cy="4095748"/>
          </a:xfrm>
          <a:prstGeom prst="rect">
            <a:avLst/>
          </a:prstGeom>
          <a:ln>
            <a:noFill/>
          </a:ln>
          <a:effectLst>
            <a:outerShdw blurRad="292100" dist="139700" dir="2700000" algn="tl" rotWithShape="0">
              <a:srgbClr val="333333">
                <a:alpha val="65000"/>
              </a:srgbClr>
            </a:outerShdw>
          </a:effectLst>
        </p:spPr>
      </p:pic>
      <p:pic>
        <p:nvPicPr>
          <p:cNvPr id="6" name="صورة 5" descr="20-Incredible-Eye-Macros-robber-fly2-550x432.jpg">
            <a:extLst>
              <a:ext uri="{FF2B5EF4-FFF2-40B4-BE49-F238E27FC236}">
                <a16:creationId xmlns:a16="http://schemas.microsoft.com/office/drawing/2014/main" id="{C593339A-91E8-455F-A0CC-4AF0139C927A}"/>
              </a:ext>
            </a:extLst>
          </p:cNvPr>
          <p:cNvPicPr>
            <a:picLocks noChangeAspect="1"/>
          </p:cNvPicPr>
          <p:nvPr/>
        </p:nvPicPr>
        <p:blipFill>
          <a:blip r:embed="rId3"/>
          <a:stretch>
            <a:fillRect/>
          </a:stretch>
        </p:blipFill>
        <p:spPr>
          <a:xfrm>
            <a:off x="179512" y="2465561"/>
            <a:ext cx="4071396" cy="4095748"/>
          </a:xfrm>
          <a:prstGeom prst="rect">
            <a:avLst/>
          </a:prstGeom>
          <a:ln>
            <a:noFill/>
          </a:ln>
          <a:effectLst>
            <a:outerShdw blurRad="292100" dist="139700" dir="2700000" algn="tl" rotWithShape="0">
              <a:srgbClr val="333333">
                <a:alpha val="65000"/>
              </a:srgbClr>
            </a:outerShdw>
          </a:effectLst>
        </p:spPr>
      </p:pic>
      <p:sp>
        <p:nvSpPr>
          <p:cNvPr id="7" name="قوس كبير أيسر 6">
            <a:extLst>
              <a:ext uri="{FF2B5EF4-FFF2-40B4-BE49-F238E27FC236}">
                <a16:creationId xmlns:a16="http://schemas.microsoft.com/office/drawing/2014/main" id="{792D2104-6781-45C3-912F-DCC45E410CAC}"/>
              </a:ext>
            </a:extLst>
          </p:cNvPr>
          <p:cNvSpPr/>
          <p:nvPr/>
        </p:nvSpPr>
        <p:spPr>
          <a:xfrm rot="5400000">
            <a:off x="4608003" y="-1431539"/>
            <a:ext cx="288034" cy="554461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Tree>
    <p:extLst>
      <p:ext uri="{BB962C8B-B14F-4D97-AF65-F5344CB8AC3E}">
        <p14:creationId xmlns:p14="http://schemas.microsoft.com/office/powerpoint/2010/main" val="272405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6875DF8-BAD6-47DA-9657-245C8FA1A5D4}"/>
              </a:ext>
            </a:extLst>
          </p:cNvPr>
          <p:cNvSpPr/>
          <p:nvPr/>
        </p:nvSpPr>
        <p:spPr>
          <a:xfrm>
            <a:off x="107504" y="258553"/>
            <a:ext cx="8892480" cy="707886"/>
          </a:xfrm>
          <a:prstGeom prst="rect">
            <a:avLst/>
          </a:prstGeom>
          <a:noFill/>
          <a:ln w="38100">
            <a:solidFill>
              <a:schemeClr val="accent1">
                <a:lumMod val="75000"/>
              </a:schemeClr>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قارني بين العيون البسيطة والعيون المركبة للمفصليات</a:t>
            </a:r>
            <a:endParaRPr lang="ar-SA" sz="40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3" name="جدول 2">
            <a:extLst>
              <a:ext uri="{FF2B5EF4-FFF2-40B4-BE49-F238E27FC236}">
                <a16:creationId xmlns:a16="http://schemas.microsoft.com/office/drawing/2014/main" id="{14A2C3C2-BB13-4C4F-8430-EA19A6BB8305}"/>
              </a:ext>
            </a:extLst>
          </p:cNvPr>
          <p:cNvGraphicFramePr>
            <a:graphicFrameLocks noGrp="1"/>
          </p:cNvGraphicFramePr>
          <p:nvPr>
            <p:extLst>
              <p:ext uri="{D42A27DB-BD31-4B8C-83A1-F6EECF244321}">
                <p14:modId xmlns:p14="http://schemas.microsoft.com/office/powerpoint/2010/main" val="1829029223"/>
              </p:ext>
            </p:extLst>
          </p:nvPr>
        </p:nvGraphicFramePr>
        <p:xfrm>
          <a:off x="395536" y="1106937"/>
          <a:ext cx="8316416" cy="1828800"/>
        </p:xfrm>
        <a:graphic>
          <a:graphicData uri="http://schemas.openxmlformats.org/drawingml/2006/table">
            <a:tbl>
              <a:tblPr rtl="1" firstRow="1" bandRow="1">
                <a:tableStyleId>{5C22544A-7EE6-4342-B048-85BDC9FD1C3A}</a:tableStyleId>
              </a:tblPr>
              <a:tblGrid>
                <a:gridCol w="2209592">
                  <a:extLst>
                    <a:ext uri="{9D8B030D-6E8A-4147-A177-3AD203B41FA5}">
                      <a16:colId xmlns:a16="http://schemas.microsoft.com/office/drawing/2014/main" val="225493396"/>
                    </a:ext>
                  </a:extLst>
                </a:gridCol>
                <a:gridCol w="3053412">
                  <a:extLst>
                    <a:ext uri="{9D8B030D-6E8A-4147-A177-3AD203B41FA5}">
                      <a16:colId xmlns:a16="http://schemas.microsoft.com/office/drawing/2014/main" val="3067104941"/>
                    </a:ext>
                  </a:extLst>
                </a:gridCol>
                <a:gridCol w="3053412">
                  <a:extLst>
                    <a:ext uri="{9D8B030D-6E8A-4147-A177-3AD203B41FA5}">
                      <a16:colId xmlns:a16="http://schemas.microsoft.com/office/drawing/2014/main" val="1398236358"/>
                    </a:ext>
                  </a:extLst>
                </a:gridCol>
              </a:tblGrid>
              <a:tr h="370840">
                <a:tc>
                  <a:txBody>
                    <a:bodyPr/>
                    <a:lstStyle/>
                    <a:p>
                      <a:pPr algn="ct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rtl="1"/>
                      <a:r>
                        <a:rPr lang="ar-SA" sz="3600" dirty="0">
                          <a:solidFill>
                            <a:schemeClr val="tx1"/>
                          </a:solidFill>
                        </a:rPr>
                        <a:t>العيون المركبة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rtl="1"/>
                      <a:r>
                        <a:rPr lang="ar-SA" sz="3600" dirty="0">
                          <a:solidFill>
                            <a:schemeClr val="tx1"/>
                          </a:solidFill>
                        </a:rPr>
                        <a:t>العيون البسيطة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107296191"/>
                  </a:ext>
                </a:extLst>
              </a:tr>
              <a:tr h="370840">
                <a:tc>
                  <a:txBody>
                    <a:bodyPr/>
                    <a:lstStyle/>
                    <a:p>
                      <a:pPr algn="ctr" rtl="1"/>
                      <a:r>
                        <a:rPr lang="ar-SA" sz="3600" dirty="0"/>
                        <a:t>تتركب من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rtl="1"/>
                      <a:r>
                        <a:rPr lang="ar-SA" sz="3600" dirty="0">
                          <a:solidFill>
                            <a:schemeClr val="tx1"/>
                          </a:solidFill>
                        </a:rPr>
                        <a:t>سطوح عديدة سداسية الشكل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عدسة واحدة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0186172"/>
                  </a:ext>
                </a:extLst>
              </a:tr>
            </a:tbl>
          </a:graphicData>
        </a:graphic>
      </p:graphicFrame>
      <p:sp>
        <p:nvSpPr>
          <p:cNvPr id="4" name="مستطيل 3">
            <a:extLst>
              <a:ext uri="{FF2B5EF4-FFF2-40B4-BE49-F238E27FC236}">
                <a16:creationId xmlns:a16="http://schemas.microsoft.com/office/drawing/2014/main" id="{5B896509-31DD-4C54-898C-1BF3EF63F154}"/>
              </a:ext>
            </a:extLst>
          </p:cNvPr>
          <p:cNvSpPr/>
          <p:nvPr/>
        </p:nvSpPr>
        <p:spPr>
          <a:xfrm>
            <a:off x="3635896" y="1844824"/>
            <a:ext cx="266429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B5D1D7C3-0628-43E7-9385-3159B4EA622A}"/>
              </a:ext>
            </a:extLst>
          </p:cNvPr>
          <p:cNvSpPr/>
          <p:nvPr/>
        </p:nvSpPr>
        <p:spPr>
          <a:xfrm>
            <a:off x="539552" y="1844824"/>
            <a:ext cx="280831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1" name="صورة 10">
            <a:extLst>
              <a:ext uri="{FF2B5EF4-FFF2-40B4-BE49-F238E27FC236}">
                <a16:creationId xmlns:a16="http://schemas.microsoft.com/office/drawing/2014/main" id="{F896C6DE-933A-4F81-8860-B09BEDDE283C}"/>
              </a:ext>
            </a:extLst>
          </p:cNvPr>
          <p:cNvPicPr>
            <a:picLocks noChangeAspect="1"/>
          </p:cNvPicPr>
          <p:nvPr/>
        </p:nvPicPr>
        <p:blipFill>
          <a:blip r:embed="rId2"/>
          <a:stretch>
            <a:fillRect/>
          </a:stretch>
        </p:blipFill>
        <p:spPr>
          <a:xfrm>
            <a:off x="3473202" y="3072718"/>
            <a:ext cx="2971006" cy="3476625"/>
          </a:xfrm>
          <a:prstGeom prst="rect">
            <a:avLst/>
          </a:prstGeom>
        </p:spPr>
      </p:pic>
      <p:pic>
        <p:nvPicPr>
          <p:cNvPr id="12" name="صورة 11">
            <a:extLst>
              <a:ext uri="{FF2B5EF4-FFF2-40B4-BE49-F238E27FC236}">
                <a16:creationId xmlns:a16="http://schemas.microsoft.com/office/drawing/2014/main" id="{810FD526-84AC-491B-816E-456FDB766E30}"/>
              </a:ext>
            </a:extLst>
          </p:cNvPr>
          <p:cNvPicPr>
            <a:picLocks noChangeAspect="1"/>
          </p:cNvPicPr>
          <p:nvPr/>
        </p:nvPicPr>
        <p:blipFill>
          <a:blip r:embed="rId3"/>
          <a:stretch>
            <a:fillRect/>
          </a:stretch>
        </p:blipFill>
        <p:spPr>
          <a:xfrm>
            <a:off x="328439" y="3072718"/>
            <a:ext cx="3019425" cy="3476625"/>
          </a:xfrm>
          <a:prstGeom prst="rect">
            <a:avLst/>
          </a:prstGeom>
        </p:spPr>
      </p:pic>
    </p:spTree>
    <p:extLst>
      <p:ext uri="{BB962C8B-B14F-4D97-AF65-F5344CB8AC3E}">
        <p14:creationId xmlns:p14="http://schemas.microsoft.com/office/powerpoint/2010/main" val="6404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6875DF8-BAD6-47DA-9657-245C8FA1A5D4}"/>
              </a:ext>
            </a:extLst>
          </p:cNvPr>
          <p:cNvSpPr/>
          <p:nvPr/>
        </p:nvSpPr>
        <p:spPr>
          <a:xfrm>
            <a:off x="107504" y="258553"/>
            <a:ext cx="8892480" cy="707886"/>
          </a:xfrm>
          <a:prstGeom prst="rect">
            <a:avLst/>
          </a:prstGeom>
          <a:noFill/>
          <a:ln w="38100">
            <a:solidFill>
              <a:schemeClr val="accent1">
                <a:lumMod val="75000"/>
              </a:schemeClr>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قارني بين العيون البسيطة والعيون المركبة للمفصليات</a:t>
            </a:r>
            <a:endParaRPr lang="ar-SA" sz="40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3" name="جدول 2">
            <a:extLst>
              <a:ext uri="{FF2B5EF4-FFF2-40B4-BE49-F238E27FC236}">
                <a16:creationId xmlns:a16="http://schemas.microsoft.com/office/drawing/2014/main" id="{14A2C3C2-BB13-4C4F-8430-EA19A6BB8305}"/>
              </a:ext>
            </a:extLst>
          </p:cNvPr>
          <p:cNvGraphicFramePr>
            <a:graphicFrameLocks noGrp="1"/>
          </p:cNvGraphicFramePr>
          <p:nvPr>
            <p:extLst>
              <p:ext uri="{D42A27DB-BD31-4B8C-83A1-F6EECF244321}">
                <p14:modId xmlns:p14="http://schemas.microsoft.com/office/powerpoint/2010/main" val="768200915"/>
              </p:ext>
            </p:extLst>
          </p:nvPr>
        </p:nvGraphicFramePr>
        <p:xfrm>
          <a:off x="395536" y="1106937"/>
          <a:ext cx="8316416" cy="2926080"/>
        </p:xfrm>
        <a:graphic>
          <a:graphicData uri="http://schemas.openxmlformats.org/drawingml/2006/table">
            <a:tbl>
              <a:tblPr rtl="1" firstRow="1" bandRow="1">
                <a:tableStyleId>{5C22544A-7EE6-4342-B048-85BDC9FD1C3A}</a:tableStyleId>
              </a:tblPr>
              <a:tblGrid>
                <a:gridCol w="2209592">
                  <a:extLst>
                    <a:ext uri="{9D8B030D-6E8A-4147-A177-3AD203B41FA5}">
                      <a16:colId xmlns:a16="http://schemas.microsoft.com/office/drawing/2014/main" val="225493396"/>
                    </a:ext>
                  </a:extLst>
                </a:gridCol>
                <a:gridCol w="3053412">
                  <a:extLst>
                    <a:ext uri="{9D8B030D-6E8A-4147-A177-3AD203B41FA5}">
                      <a16:colId xmlns:a16="http://schemas.microsoft.com/office/drawing/2014/main" val="3067104941"/>
                    </a:ext>
                  </a:extLst>
                </a:gridCol>
                <a:gridCol w="3053412">
                  <a:extLst>
                    <a:ext uri="{9D8B030D-6E8A-4147-A177-3AD203B41FA5}">
                      <a16:colId xmlns:a16="http://schemas.microsoft.com/office/drawing/2014/main" val="1398236358"/>
                    </a:ext>
                  </a:extLst>
                </a:gridCol>
              </a:tblGrid>
              <a:tr h="370840">
                <a:tc>
                  <a:txBody>
                    <a:bodyPr/>
                    <a:lstStyle/>
                    <a:p>
                      <a:pPr algn="ct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rtl="1"/>
                      <a:r>
                        <a:rPr lang="ar-SA" sz="3600" dirty="0">
                          <a:solidFill>
                            <a:schemeClr val="tx1"/>
                          </a:solidFill>
                        </a:rPr>
                        <a:t>العيون المركبة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rtl="1"/>
                      <a:r>
                        <a:rPr lang="ar-SA" sz="3600" dirty="0">
                          <a:solidFill>
                            <a:schemeClr val="tx1"/>
                          </a:solidFill>
                        </a:rPr>
                        <a:t>العيون البسيطة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107296191"/>
                  </a:ext>
                </a:extLst>
              </a:tr>
              <a:tr h="370840">
                <a:tc>
                  <a:txBody>
                    <a:bodyPr/>
                    <a:lstStyle/>
                    <a:p>
                      <a:pPr algn="ctr" rtl="1"/>
                      <a:r>
                        <a:rPr lang="ar-SA" sz="3600" dirty="0"/>
                        <a:t>أهميتها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rtl="1"/>
                      <a:r>
                        <a:rPr lang="ar-SA" sz="3600" dirty="0"/>
                        <a:t>تمكنها من التحليل السريع لطبيعة الأرض أثناء الطيران </a:t>
                      </a:r>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err="1"/>
                        <a:t>كمجسات</a:t>
                      </a:r>
                      <a:r>
                        <a:rPr lang="ar-SA" sz="3600" dirty="0"/>
                        <a:t> لتحديد الأفق وذلك للمساعدة على توازن الطيران</a:t>
                      </a:r>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6647584"/>
                  </a:ext>
                </a:extLst>
              </a:tr>
            </a:tbl>
          </a:graphicData>
        </a:graphic>
      </p:graphicFrame>
      <p:sp>
        <p:nvSpPr>
          <p:cNvPr id="4" name="مستطيل 3">
            <a:extLst>
              <a:ext uri="{FF2B5EF4-FFF2-40B4-BE49-F238E27FC236}">
                <a16:creationId xmlns:a16="http://schemas.microsoft.com/office/drawing/2014/main" id="{5B896509-31DD-4C54-898C-1BF3EF63F154}"/>
              </a:ext>
            </a:extLst>
          </p:cNvPr>
          <p:cNvSpPr/>
          <p:nvPr/>
        </p:nvSpPr>
        <p:spPr>
          <a:xfrm>
            <a:off x="3635896" y="1844824"/>
            <a:ext cx="2664296"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B5D1D7C3-0628-43E7-9385-3159B4EA622A}"/>
              </a:ext>
            </a:extLst>
          </p:cNvPr>
          <p:cNvSpPr/>
          <p:nvPr/>
        </p:nvSpPr>
        <p:spPr>
          <a:xfrm>
            <a:off x="539552" y="1844824"/>
            <a:ext cx="2808312"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صورة 5">
            <a:extLst>
              <a:ext uri="{FF2B5EF4-FFF2-40B4-BE49-F238E27FC236}">
                <a16:creationId xmlns:a16="http://schemas.microsoft.com/office/drawing/2014/main" id="{8950C496-5252-4CD7-9DB0-855AECCB4B16}"/>
              </a:ext>
            </a:extLst>
          </p:cNvPr>
          <p:cNvPicPr>
            <a:picLocks noChangeAspect="1"/>
          </p:cNvPicPr>
          <p:nvPr/>
        </p:nvPicPr>
        <p:blipFill rotWithShape="1">
          <a:blip r:embed="rId2"/>
          <a:srcRect l="36613" t="6843" b="14666"/>
          <a:stretch/>
        </p:blipFill>
        <p:spPr>
          <a:xfrm>
            <a:off x="395536" y="4162743"/>
            <a:ext cx="6264696" cy="2578625"/>
          </a:xfrm>
          <a:prstGeom prst="rect">
            <a:avLst/>
          </a:prstGeom>
        </p:spPr>
      </p:pic>
    </p:spTree>
    <p:extLst>
      <p:ext uri="{BB962C8B-B14F-4D97-AF65-F5344CB8AC3E}">
        <p14:creationId xmlns:p14="http://schemas.microsoft.com/office/powerpoint/2010/main" val="38201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6875DF8-BAD6-47DA-9657-245C8FA1A5D4}"/>
              </a:ext>
            </a:extLst>
          </p:cNvPr>
          <p:cNvSpPr/>
          <p:nvPr/>
        </p:nvSpPr>
        <p:spPr>
          <a:xfrm>
            <a:off x="107504" y="258553"/>
            <a:ext cx="8892480" cy="707886"/>
          </a:xfrm>
          <a:prstGeom prst="rect">
            <a:avLst/>
          </a:prstGeom>
          <a:noFill/>
          <a:ln w="38100">
            <a:solidFill>
              <a:schemeClr val="accent1">
                <a:lumMod val="75000"/>
              </a:schemeClr>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قارني بين العيون البسيطة والعيون المركبة للمفصليات</a:t>
            </a:r>
            <a:endParaRPr lang="ar-SA" sz="40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3" name="جدول 2">
            <a:extLst>
              <a:ext uri="{FF2B5EF4-FFF2-40B4-BE49-F238E27FC236}">
                <a16:creationId xmlns:a16="http://schemas.microsoft.com/office/drawing/2014/main" id="{14A2C3C2-BB13-4C4F-8430-EA19A6BB8305}"/>
              </a:ext>
            </a:extLst>
          </p:cNvPr>
          <p:cNvGraphicFramePr>
            <a:graphicFrameLocks noGrp="1"/>
          </p:cNvGraphicFramePr>
          <p:nvPr>
            <p:extLst>
              <p:ext uri="{D42A27DB-BD31-4B8C-83A1-F6EECF244321}">
                <p14:modId xmlns:p14="http://schemas.microsoft.com/office/powerpoint/2010/main" val="390855792"/>
              </p:ext>
            </p:extLst>
          </p:nvPr>
        </p:nvGraphicFramePr>
        <p:xfrm>
          <a:off x="395536" y="1126300"/>
          <a:ext cx="8316416" cy="3474720"/>
        </p:xfrm>
        <a:graphic>
          <a:graphicData uri="http://schemas.openxmlformats.org/drawingml/2006/table">
            <a:tbl>
              <a:tblPr rtl="1" firstRow="1" bandRow="1">
                <a:tableStyleId>{5C22544A-7EE6-4342-B048-85BDC9FD1C3A}</a:tableStyleId>
              </a:tblPr>
              <a:tblGrid>
                <a:gridCol w="2209592">
                  <a:extLst>
                    <a:ext uri="{9D8B030D-6E8A-4147-A177-3AD203B41FA5}">
                      <a16:colId xmlns:a16="http://schemas.microsoft.com/office/drawing/2014/main" val="225493396"/>
                    </a:ext>
                  </a:extLst>
                </a:gridCol>
                <a:gridCol w="3053412">
                  <a:extLst>
                    <a:ext uri="{9D8B030D-6E8A-4147-A177-3AD203B41FA5}">
                      <a16:colId xmlns:a16="http://schemas.microsoft.com/office/drawing/2014/main" val="3067104941"/>
                    </a:ext>
                  </a:extLst>
                </a:gridCol>
                <a:gridCol w="3053412">
                  <a:extLst>
                    <a:ext uri="{9D8B030D-6E8A-4147-A177-3AD203B41FA5}">
                      <a16:colId xmlns:a16="http://schemas.microsoft.com/office/drawing/2014/main" val="1398236358"/>
                    </a:ext>
                  </a:extLst>
                </a:gridCol>
              </a:tblGrid>
              <a:tr h="370840">
                <a:tc>
                  <a:txBody>
                    <a:bodyPr/>
                    <a:lstStyle/>
                    <a:p>
                      <a:pPr algn="ct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rtl="1"/>
                      <a:r>
                        <a:rPr lang="ar-SA" sz="3600" dirty="0">
                          <a:solidFill>
                            <a:schemeClr val="tx1"/>
                          </a:solidFill>
                        </a:rPr>
                        <a:t>العيون المركبة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rtl="1"/>
                      <a:r>
                        <a:rPr lang="ar-SA" sz="3600" dirty="0">
                          <a:solidFill>
                            <a:schemeClr val="tx1"/>
                          </a:solidFill>
                        </a:rPr>
                        <a:t>العيون البسيطة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107296191"/>
                  </a:ext>
                </a:extLst>
              </a:tr>
              <a:tr h="370840">
                <a:tc>
                  <a:txBody>
                    <a:bodyPr/>
                    <a:lstStyle/>
                    <a:p>
                      <a:pPr algn="ctr" rtl="1"/>
                      <a:r>
                        <a:rPr lang="ar-SA" sz="3600" dirty="0"/>
                        <a:t>كيف تعمل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a:r>
                        <a:rPr lang="ar-SA" sz="3600" dirty="0"/>
                        <a:t>يرى جزا من الصورة ويجمع الدماغ أجزاء الصورة بشكل فسيفسائي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تمييز الضوء من الظلام </a:t>
                      </a:r>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866243"/>
                  </a:ext>
                </a:extLst>
              </a:tr>
            </a:tbl>
          </a:graphicData>
        </a:graphic>
      </p:graphicFrame>
      <p:sp>
        <p:nvSpPr>
          <p:cNvPr id="4" name="مستطيل 3">
            <a:extLst>
              <a:ext uri="{FF2B5EF4-FFF2-40B4-BE49-F238E27FC236}">
                <a16:creationId xmlns:a16="http://schemas.microsoft.com/office/drawing/2014/main" id="{5B896509-31DD-4C54-898C-1BF3EF63F154}"/>
              </a:ext>
            </a:extLst>
          </p:cNvPr>
          <p:cNvSpPr/>
          <p:nvPr/>
        </p:nvSpPr>
        <p:spPr>
          <a:xfrm>
            <a:off x="3635896" y="1844824"/>
            <a:ext cx="2664296" cy="27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B5D1D7C3-0628-43E7-9385-3159B4EA622A}"/>
              </a:ext>
            </a:extLst>
          </p:cNvPr>
          <p:cNvSpPr/>
          <p:nvPr/>
        </p:nvSpPr>
        <p:spPr>
          <a:xfrm>
            <a:off x="539551" y="1894030"/>
            <a:ext cx="2831903" cy="2327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صورة 5">
            <a:extLst>
              <a:ext uri="{FF2B5EF4-FFF2-40B4-BE49-F238E27FC236}">
                <a16:creationId xmlns:a16="http://schemas.microsoft.com/office/drawing/2014/main" id="{20808BEC-D938-4148-A00B-71358722C398}"/>
              </a:ext>
            </a:extLst>
          </p:cNvPr>
          <p:cNvPicPr>
            <a:picLocks noChangeAspect="1"/>
          </p:cNvPicPr>
          <p:nvPr/>
        </p:nvPicPr>
        <p:blipFill>
          <a:blip r:embed="rId2"/>
          <a:stretch>
            <a:fillRect/>
          </a:stretch>
        </p:blipFill>
        <p:spPr>
          <a:xfrm>
            <a:off x="3491880" y="4659322"/>
            <a:ext cx="3024336" cy="2145918"/>
          </a:xfrm>
          <a:prstGeom prst="rect">
            <a:avLst/>
          </a:prstGeom>
        </p:spPr>
      </p:pic>
      <p:pic>
        <p:nvPicPr>
          <p:cNvPr id="7" name="صورة 6">
            <a:extLst>
              <a:ext uri="{FF2B5EF4-FFF2-40B4-BE49-F238E27FC236}">
                <a16:creationId xmlns:a16="http://schemas.microsoft.com/office/drawing/2014/main" id="{A189B6B9-C0A5-40AA-BA7A-8A1F6FD73D96}"/>
              </a:ext>
            </a:extLst>
          </p:cNvPr>
          <p:cNvPicPr>
            <a:picLocks noChangeAspect="1"/>
          </p:cNvPicPr>
          <p:nvPr/>
        </p:nvPicPr>
        <p:blipFill>
          <a:blip r:embed="rId3"/>
          <a:stretch>
            <a:fillRect/>
          </a:stretch>
        </p:blipFill>
        <p:spPr>
          <a:xfrm>
            <a:off x="395536" y="4694669"/>
            <a:ext cx="2975918" cy="2110571"/>
          </a:xfrm>
          <a:prstGeom prst="rect">
            <a:avLst/>
          </a:prstGeom>
        </p:spPr>
      </p:pic>
    </p:spTree>
    <p:extLst>
      <p:ext uri="{BB962C8B-B14F-4D97-AF65-F5344CB8AC3E}">
        <p14:creationId xmlns:p14="http://schemas.microsoft.com/office/powerpoint/2010/main" val="34872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q12w34e.jpg"/>
          <p:cNvPicPr>
            <a:picLocks noChangeAspect="1"/>
          </p:cNvPicPr>
          <p:nvPr/>
        </p:nvPicPr>
        <p:blipFill>
          <a:blip r:embed="rId2"/>
          <a:stretch>
            <a:fillRect/>
          </a:stretch>
        </p:blipFill>
        <p:spPr>
          <a:xfrm>
            <a:off x="6437759" y="1772816"/>
            <a:ext cx="2562225" cy="2143140"/>
          </a:xfrm>
          <a:prstGeom prst="rect">
            <a:avLst/>
          </a:prstGeom>
          <a:ln>
            <a:noFill/>
          </a:ln>
          <a:effectLst>
            <a:outerShdw blurRad="292100" dist="139700" dir="2700000" algn="tl" rotWithShape="0">
              <a:srgbClr val="333333">
                <a:alpha val="65000"/>
              </a:srgbClr>
            </a:outerShdw>
          </a:effectLst>
        </p:spPr>
      </p:pic>
      <p:pic>
        <p:nvPicPr>
          <p:cNvPr id="9" name="صورة 8" descr="images (11).jpg"/>
          <p:cNvPicPr>
            <a:picLocks noChangeAspect="1"/>
          </p:cNvPicPr>
          <p:nvPr/>
        </p:nvPicPr>
        <p:blipFill>
          <a:blip r:embed="rId3"/>
          <a:stretch>
            <a:fillRect/>
          </a:stretch>
        </p:blipFill>
        <p:spPr>
          <a:xfrm>
            <a:off x="107504" y="1806089"/>
            <a:ext cx="2751544" cy="2143140"/>
          </a:xfrm>
          <a:prstGeom prst="rect">
            <a:avLst/>
          </a:prstGeom>
          <a:ln>
            <a:noFill/>
          </a:ln>
          <a:effectLst>
            <a:outerShdw blurRad="292100" dist="139700" dir="2700000" algn="tl" rotWithShape="0">
              <a:srgbClr val="333333">
                <a:alpha val="65000"/>
              </a:srgbClr>
            </a:outerShdw>
          </a:effectLst>
        </p:spPr>
      </p:pic>
      <p:pic>
        <p:nvPicPr>
          <p:cNvPr id="10" name="صورة 9" descr="zs6uk;.jpg"/>
          <p:cNvPicPr>
            <a:picLocks noChangeAspect="1"/>
          </p:cNvPicPr>
          <p:nvPr/>
        </p:nvPicPr>
        <p:blipFill>
          <a:blip r:embed="rId4"/>
          <a:stretch>
            <a:fillRect/>
          </a:stretch>
        </p:blipFill>
        <p:spPr>
          <a:xfrm>
            <a:off x="3320775" y="1772816"/>
            <a:ext cx="2628900" cy="2100265"/>
          </a:xfrm>
          <a:prstGeom prst="rect">
            <a:avLst/>
          </a:prstGeom>
          <a:ln>
            <a:noFill/>
          </a:ln>
          <a:effectLst>
            <a:outerShdw blurRad="292100" dist="139700" dir="2700000" algn="tl" rotWithShape="0">
              <a:srgbClr val="333333">
                <a:alpha val="65000"/>
              </a:srgbClr>
            </a:outerShdw>
          </a:effectLst>
        </p:spPr>
      </p:pic>
      <p:sp>
        <p:nvSpPr>
          <p:cNvPr id="12" name="مربع نص 11"/>
          <p:cNvSpPr txBox="1"/>
          <p:nvPr/>
        </p:nvSpPr>
        <p:spPr>
          <a:xfrm>
            <a:off x="6428216" y="4293096"/>
            <a:ext cx="2571768" cy="2308324"/>
          </a:xfrm>
          <a:prstGeom prst="rect">
            <a:avLst/>
          </a:prstGeom>
          <a:solidFill>
            <a:schemeClr val="bg1"/>
          </a:solidFill>
          <a:ln w="38100">
            <a:solidFill>
              <a:schemeClr val="tx1"/>
            </a:solidFill>
          </a:ln>
        </p:spPr>
        <p:txBody>
          <a:bodyPr wrap="square" rtlCol="1">
            <a:spAutoFit/>
          </a:bodyPr>
          <a:lstStyle>
            <a:defPPr>
              <a:defRPr lang="ar-SA"/>
            </a:defPPr>
            <a:lvl1pPr algn="ctr">
              <a:defRPr sz="3600"/>
            </a:lvl1pPr>
          </a:lstStyle>
          <a:p>
            <a:r>
              <a:rPr lang="ar-SA" dirty="0"/>
              <a:t>قد توجد الطبلة في الأقدام الأمامية كما في صرصور الليل </a:t>
            </a:r>
          </a:p>
        </p:txBody>
      </p:sp>
      <p:sp>
        <p:nvSpPr>
          <p:cNvPr id="14" name="مستطيل 13">
            <a:extLst>
              <a:ext uri="{FF2B5EF4-FFF2-40B4-BE49-F238E27FC236}">
                <a16:creationId xmlns:a16="http://schemas.microsoft.com/office/drawing/2014/main" id="{7B5ADC0B-11C3-41CD-A3A9-FF06CA5B8C86}"/>
              </a:ext>
            </a:extLst>
          </p:cNvPr>
          <p:cNvSpPr/>
          <p:nvPr/>
        </p:nvSpPr>
        <p:spPr>
          <a:xfrm>
            <a:off x="107504" y="116632"/>
            <a:ext cx="8892480" cy="1446550"/>
          </a:xfrm>
          <a:prstGeom prst="rect">
            <a:avLst/>
          </a:prstGeom>
          <a:noFill/>
          <a:ln w="38100">
            <a:solidFill>
              <a:schemeClr val="accent1">
                <a:lumMod val="75000"/>
              </a:schemeClr>
            </a:solidFill>
          </a:ln>
        </p:spPr>
        <p:txBody>
          <a:bodyPr wrap="square" lIns="91440" tIns="45720" rIns="91440" bIns="45720">
            <a:spAutoFit/>
          </a:bodyPr>
          <a:lstStyle/>
          <a:p>
            <a:r>
              <a:rPr lang="ar-SA" sz="4400" dirty="0">
                <a:solidFill>
                  <a:srgbClr val="FF0000"/>
                </a:solidFill>
              </a:rPr>
              <a:t>عضو السمع يسمى الطبلة </a:t>
            </a:r>
            <a:r>
              <a:rPr lang="ar-SA" sz="4400" dirty="0"/>
              <a:t>وهو غشاء مسطح يهتز استجابة لأمواج الصوت  </a:t>
            </a:r>
          </a:p>
        </p:txBody>
      </p:sp>
      <p:sp>
        <p:nvSpPr>
          <p:cNvPr id="15" name="مربع نص 14">
            <a:extLst>
              <a:ext uri="{FF2B5EF4-FFF2-40B4-BE49-F238E27FC236}">
                <a16:creationId xmlns:a16="http://schemas.microsoft.com/office/drawing/2014/main" id="{9865A9D7-8505-402F-8400-5EBCBB65EACE}"/>
              </a:ext>
            </a:extLst>
          </p:cNvPr>
          <p:cNvSpPr txBox="1"/>
          <p:nvPr/>
        </p:nvSpPr>
        <p:spPr>
          <a:xfrm>
            <a:off x="3384861" y="4293096"/>
            <a:ext cx="2571768" cy="2246769"/>
          </a:xfrm>
          <a:prstGeom prst="rect">
            <a:avLst/>
          </a:prstGeom>
          <a:solidFill>
            <a:schemeClr val="bg1"/>
          </a:solidFill>
          <a:ln w="38100">
            <a:solidFill>
              <a:schemeClr val="tx1"/>
            </a:solidFill>
          </a:ln>
        </p:spPr>
        <p:txBody>
          <a:bodyPr wrap="square" rtlCol="1">
            <a:spAutoFit/>
          </a:bodyPr>
          <a:lstStyle>
            <a:defPPr>
              <a:defRPr lang="ar-SA"/>
            </a:defPPr>
            <a:lvl1pPr algn="ctr">
              <a:defRPr sz="3600"/>
            </a:lvl1pPr>
          </a:lstStyle>
          <a:p>
            <a:r>
              <a:rPr lang="ar-SA" sz="3200"/>
              <a:t> </a:t>
            </a:r>
            <a:r>
              <a:rPr lang="ar-SA"/>
              <a:t>قد توجد الطبلة على البطن كما في الجندب</a:t>
            </a:r>
          </a:p>
          <a:p>
            <a:endParaRPr lang="ar-SA" sz="3200" dirty="0"/>
          </a:p>
        </p:txBody>
      </p:sp>
      <p:sp>
        <p:nvSpPr>
          <p:cNvPr id="16" name="مربع نص 15">
            <a:extLst>
              <a:ext uri="{FF2B5EF4-FFF2-40B4-BE49-F238E27FC236}">
                <a16:creationId xmlns:a16="http://schemas.microsoft.com/office/drawing/2014/main" id="{B0B6175D-7910-431D-B198-DE07ECAAF830}"/>
              </a:ext>
            </a:extLst>
          </p:cNvPr>
          <p:cNvSpPr txBox="1"/>
          <p:nvPr/>
        </p:nvSpPr>
        <p:spPr>
          <a:xfrm>
            <a:off x="287280" y="4293095"/>
            <a:ext cx="2571768" cy="2246769"/>
          </a:xfrm>
          <a:prstGeom prst="rect">
            <a:avLst/>
          </a:prstGeom>
          <a:solidFill>
            <a:schemeClr val="bg1"/>
          </a:solidFill>
          <a:ln w="38100">
            <a:solidFill>
              <a:schemeClr val="tx1"/>
            </a:solidFill>
          </a:ln>
        </p:spPr>
        <p:txBody>
          <a:bodyPr wrap="square" rtlCol="1">
            <a:spAutoFit/>
          </a:bodyPr>
          <a:lstStyle>
            <a:defPPr>
              <a:defRPr lang="ar-SA"/>
            </a:defPPr>
            <a:lvl1pPr algn="ctr">
              <a:defRPr sz="3600"/>
            </a:lvl1pPr>
          </a:lstStyle>
          <a:p>
            <a:r>
              <a:rPr lang="ar-SA" sz="3200" dirty="0"/>
              <a:t> </a:t>
            </a:r>
            <a:r>
              <a:rPr lang="ar-SA" dirty="0"/>
              <a:t>قد توجد الطبلة على  الصدر كما في العث</a:t>
            </a:r>
          </a:p>
          <a:p>
            <a:endParaRPr lang="ar-SA" sz="32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95536" y="332656"/>
            <a:ext cx="8319868" cy="2304256"/>
          </a:xfrm>
          <a:solidFill>
            <a:schemeClr val="bg1"/>
          </a:solidFill>
          <a:ln w="38100">
            <a:solidFill>
              <a:schemeClr val="tx1"/>
            </a:solidFill>
          </a:ln>
        </p:spPr>
        <p:txBody>
          <a:bodyPr>
            <a:normAutofit/>
          </a:bodyPr>
          <a:lstStyle/>
          <a:p>
            <a:r>
              <a:rPr lang="ar-SA" sz="4400" b="1" u="sng" dirty="0" err="1">
                <a:solidFill>
                  <a:srgbClr val="FF0000"/>
                </a:solidFill>
              </a:rPr>
              <a:t>الفرمونات</a:t>
            </a:r>
            <a:r>
              <a:rPr lang="ar-SA" sz="4400" dirty="0"/>
              <a:t> مواد كيميائية يفرزها العديد من الحيوانات تؤثر في سلوك الحيوانات من النوع نفسه   </a:t>
            </a:r>
          </a:p>
        </p:txBody>
      </p:sp>
      <p:pic>
        <p:nvPicPr>
          <p:cNvPr id="8" name="صورة 7">
            <a:extLst>
              <a:ext uri="{FF2B5EF4-FFF2-40B4-BE49-F238E27FC236}">
                <a16:creationId xmlns:a16="http://schemas.microsoft.com/office/drawing/2014/main" id="{35C3FA4D-DE0E-46E1-A7A4-69E9BB8A730A}"/>
              </a:ext>
            </a:extLst>
          </p:cNvPr>
          <p:cNvPicPr>
            <a:picLocks noChangeAspect="1"/>
          </p:cNvPicPr>
          <p:nvPr/>
        </p:nvPicPr>
        <p:blipFill>
          <a:blip r:embed="rId2"/>
          <a:stretch>
            <a:fillRect/>
          </a:stretch>
        </p:blipFill>
        <p:spPr>
          <a:xfrm>
            <a:off x="395536" y="2708920"/>
            <a:ext cx="8319868" cy="381642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sdjiop.jpg"/>
          <p:cNvPicPr>
            <a:picLocks noChangeAspect="1"/>
          </p:cNvPicPr>
          <p:nvPr/>
        </p:nvPicPr>
        <p:blipFill>
          <a:blip r:embed="rId2"/>
          <a:stretch>
            <a:fillRect/>
          </a:stretch>
        </p:blipFill>
        <p:spPr>
          <a:xfrm>
            <a:off x="428596" y="3140968"/>
            <a:ext cx="8442224" cy="3528392"/>
          </a:xfrm>
          <a:prstGeom prst="rect">
            <a:avLst/>
          </a:prstGeom>
        </p:spPr>
      </p:pic>
      <p:sp>
        <p:nvSpPr>
          <p:cNvPr id="5" name="مربع نص 4"/>
          <p:cNvSpPr txBox="1"/>
          <p:nvPr/>
        </p:nvSpPr>
        <p:spPr>
          <a:xfrm>
            <a:off x="428596" y="188640"/>
            <a:ext cx="8442224" cy="2800767"/>
          </a:xfrm>
          <a:prstGeom prst="rect">
            <a:avLst/>
          </a:prstGeom>
          <a:solidFill>
            <a:schemeClr val="bg1"/>
          </a:solidFill>
          <a:ln w="38100">
            <a:solidFill>
              <a:schemeClr val="tx1"/>
            </a:solidFill>
          </a:ln>
        </p:spPr>
        <p:txBody>
          <a:bodyPr wrap="square" rtlCol="1">
            <a:spAutoFit/>
          </a:bodyPr>
          <a:lstStyle/>
          <a:p>
            <a:pPr algn="ctr"/>
            <a:r>
              <a:rPr lang="ar-SA" sz="4400" dirty="0">
                <a:solidFill>
                  <a:srgbClr val="FF0000"/>
                </a:solidFill>
              </a:rPr>
              <a:t>أنواع </a:t>
            </a:r>
            <a:r>
              <a:rPr lang="ar-SA" sz="4400" dirty="0" err="1">
                <a:solidFill>
                  <a:srgbClr val="FF0000"/>
                </a:solidFill>
              </a:rPr>
              <a:t>الفرمونات</a:t>
            </a:r>
            <a:r>
              <a:rPr lang="ar-SA" sz="4400" dirty="0">
                <a:solidFill>
                  <a:srgbClr val="FF0000"/>
                </a:solidFill>
              </a:rPr>
              <a:t> (</a:t>
            </a:r>
            <a:r>
              <a:rPr lang="ar-SA" sz="4400" dirty="0" err="1">
                <a:solidFill>
                  <a:srgbClr val="FF0000"/>
                </a:solidFill>
              </a:rPr>
              <a:t>فرمونات</a:t>
            </a:r>
            <a:r>
              <a:rPr lang="ar-SA" sz="4400" dirty="0">
                <a:solidFill>
                  <a:srgbClr val="FF0000"/>
                </a:solidFill>
              </a:rPr>
              <a:t> التحذير و الإنذار</a:t>
            </a:r>
            <a:r>
              <a:rPr lang="ar-SA" sz="4000" dirty="0">
                <a:solidFill>
                  <a:srgbClr val="FF0000"/>
                </a:solidFill>
              </a:rPr>
              <a:t>) </a:t>
            </a:r>
          </a:p>
          <a:p>
            <a:pPr algn="ctr"/>
            <a:r>
              <a:rPr lang="ar-SA" sz="4400" dirty="0"/>
              <a:t>تستعمل النملات قرون الاستشعار لتحسس رائحة </a:t>
            </a:r>
            <a:r>
              <a:rPr lang="ar-SA" sz="4400" dirty="0" err="1"/>
              <a:t>الفرمون</a:t>
            </a:r>
            <a:r>
              <a:rPr lang="ar-SA" sz="4400" dirty="0"/>
              <a:t> وتميز النمل التابع لقريتها حيث أن لكل قرية من قرى النمل فرمون مميز لها</a:t>
            </a:r>
          </a:p>
        </p:txBody>
      </p:sp>
    </p:spTree>
    <p:extLst>
      <p:ext uri="{BB962C8B-B14F-4D97-AF65-F5344CB8AC3E}">
        <p14:creationId xmlns:p14="http://schemas.microsoft.com/office/powerpoint/2010/main" val="29424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stretch>
            <a:fillRect/>
          </a:stretch>
        </p:blipFill>
        <p:spPr>
          <a:xfrm>
            <a:off x="179512" y="116632"/>
            <a:ext cx="4975300" cy="6597352"/>
          </a:xfrm>
          <a:prstGeom prst="rect">
            <a:avLst/>
          </a:prstGeom>
        </p:spPr>
      </p:pic>
      <p:pic>
        <p:nvPicPr>
          <p:cNvPr id="6" name="صورة 5"/>
          <p:cNvPicPr>
            <a:picLocks noChangeAspect="1"/>
          </p:cNvPicPr>
          <p:nvPr/>
        </p:nvPicPr>
        <p:blipFill>
          <a:blip r:embed="rId3"/>
          <a:stretch>
            <a:fillRect/>
          </a:stretch>
        </p:blipFill>
        <p:spPr>
          <a:xfrm>
            <a:off x="5364088" y="116632"/>
            <a:ext cx="3528392" cy="6597352"/>
          </a:xfrm>
          <a:prstGeom prst="rect">
            <a:avLst/>
          </a:prstGeom>
        </p:spPr>
      </p:pic>
    </p:spTree>
    <p:extLst>
      <p:ext uri="{BB962C8B-B14F-4D97-AF65-F5344CB8AC3E}">
        <p14:creationId xmlns:p14="http://schemas.microsoft.com/office/powerpoint/2010/main" val="4241667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428596" y="188640"/>
            <a:ext cx="8442224" cy="2800767"/>
          </a:xfrm>
          <a:prstGeom prst="rect">
            <a:avLst/>
          </a:prstGeom>
          <a:solidFill>
            <a:schemeClr val="bg1"/>
          </a:solidFill>
          <a:ln w="38100">
            <a:solidFill>
              <a:schemeClr val="tx1"/>
            </a:solidFill>
          </a:ln>
        </p:spPr>
        <p:txBody>
          <a:bodyPr wrap="square" rtlCol="1">
            <a:spAutoFit/>
          </a:bodyPr>
          <a:lstStyle/>
          <a:p>
            <a:pPr algn="ctr"/>
            <a:r>
              <a:rPr lang="ar-SA" sz="4400" dirty="0">
                <a:solidFill>
                  <a:srgbClr val="FF0000"/>
                </a:solidFill>
              </a:rPr>
              <a:t>أنواع </a:t>
            </a:r>
            <a:r>
              <a:rPr lang="ar-SA" sz="4400" dirty="0" err="1">
                <a:solidFill>
                  <a:srgbClr val="FF0000"/>
                </a:solidFill>
              </a:rPr>
              <a:t>الفرمونات</a:t>
            </a:r>
            <a:r>
              <a:rPr lang="ar-SA" sz="4400" dirty="0">
                <a:solidFill>
                  <a:srgbClr val="FF0000"/>
                </a:solidFill>
              </a:rPr>
              <a:t> (</a:t>
            </a:r>
            <a:r>
              <a:rPr lang="ar-SA" sz="4400" dirty="0" err="1">
                <a:solidFill>
                  <a:srgbClr val="FF0000"/>
                </a:solidFill>
              </a:rPr>
              <a:t>فرمونات</a:t>
            </a:r>
            <a:r>
              <a:rPr lang="ar-SA" sz="4400" dirty="0">
                <a:solidFill>
                  <a:srgbClr val="FF0000"/>
                </a:solidFill>
              </a:rPr>
              <a:t> الأثر والوطء</a:t>
            </a:r>
            <a:r>
              <a:rPr lang="ar-SA" sz="4000" dirty="0">
                <a:solidFill>
                  <a:srgbClr val="FF0000"/>
                </a:solidFill>
              </a:rPr>
              <a:t>) </a:t>
            </a:r>
          </a:p>
          <a:p>
            <a:pPr algn="ctr"/>
            <a:r>
              <a:rPr lang="ar-SA" sz="4400" dirty="0"/>
              <a:t>تترك </a:t>
            </a:r>
            <a:r>
              <a:rPr lang="ar-SA" sz="4400" dirty="0" err="1"/>
              <a:t>النحلات</a:t>
            </a:r>
            <a:r>
              <a:rPr lang="ar-SA" sz="4400" dirty="0"/>
              <a:t> الشغالات </a:t>
            </a:r>
            <a:r>
              <a:rPr lang="ar-SA" sz="4400" dirty="0" err="1"/>
              <a:t>فرمونات</a:t>
            </a:r>
            <a:r>
              <a:rPr lang="ar-SA" sz="4400" dirty="0"/>
              <a:t> مميزة في موقع الغذاء  للتعرف عليه باقي </a:t>
            </a:r>
            <a:r>
              <a:rPr lang="ar-SA" sz="4400" dirty="0" err="1"/>
              <a:t>النحلات</a:t>
            </a:r>
            <a:r>
              <a:rPr lang="ar-SA" sz="4400" dirty="0"/>
              <a:t> وكذلك النملات </a:t>
            </a:r>
          </a:p>
        </p:txBody>
      </p:sp>
      <p:pic>
        <p:nvPicPr>
          <p:cNvPr id="7" name="صورة 6">
            <a:extLst>
              <a:ext uri="{FF2B5EF4-FFF2-40B4-BE49-F238E27FC236}">
                <a16:creationId xmlns:a16="http://schemas.microsoft.com/office/drawing/2014/main" id="{97B4BB73-8C67-4850-A8C2-B84C46B50AE4}"/>
              </a:ext>
            </a:extLst>
          </p:cNvPr>
          <p:cNvPicPr>
            <a:picLocks noChangeAspect="1"/>
          </p:cNvPicPr>
          <p:nvPr/>
        </p:nvPicPr>
        <p:blipFill>
          <a:blip r:embed="rId2"/>
          <a:stretch>
            <a:fillRect/>
          </a:stretch>
        </p:blipFill>
        <p:spPr>
          <a:xfrm>
            <a:off x="323528" y="3140968"/>
            <a:ext cx="8547292" cy="3600400"/>
          </a:xfrm>
          <a:prstGeom prst="rect">
            <a:avLst/>
          </a:prstGeom>
        </p:spPr>
      </p:pic>
    </p:spTree>
    <p:extLst>
      <p:ext uri="{BB962C8B-B14F-4D97-AF65-F5344CB8AC3E}">
        <p14:creationId xmlns:p14="http://schemas.microsoft.com/office/powerpoint/2010/main" val="993623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428596" y="188640"/>
            <a:ext cx="8442224" cy="1446550"/>
          </a:xfrm>
          <a:prstGeom prst="rect">
            <a:avLst/>
          </a:prstGeom>
          <a:solidFill>
            <a:schemeClr val="bg1"/>
          </a:solidFill>
          <a:ln w="38100">
            <a:solidFill>
              <a:schemeClr val="tx1"/>
            </a:solidFill>
          </a:ln>
        </p:spPr>
        <p:txBody>
          <a:bodyPr wrap="square" rtlCol="1">
            <a:spAutoFit/>
          </a:bodyPr>
          <a:lstStyle/>
          <a:p>
            <a:pPr algn="ctr"/>
            <a:r>
              <a:rPr lang="ar-SA" sz="4400" dirty="0">
                <a:solidFill>
                  <a:srgbClr val="FF0000"/>
                </a:solidFill>
              </a:rPr>
              <a:t>أنواع </a:t>
            </a:r>
            <a:r>
              <a:rPr lang="ar-SA" sz="4400" dirty="0" err="1">
                <a:solidFill>
                  <a:srgbClr val="FF0000"/>
                </a:solidFill>
              </a:rPr>
              <a:t>الفرمونات</a:t>
            </a:r>
            <a:r>
              <a:rPr lang="ar-SA" sz="4400" dirty="0">
                <a:solidFill>
                  <a:srgbClr val="FF0000"/>
                </a:solidFill>
              </a:rPr>
              <a:t> (</a:t>
            </a:r>
            <a:r>
              <a:rPr lang="ar-SA" sz="4400" dirty="0" err="1">
                <a:solidFill>
                  <a:srgbClr val="FF0000"/>
                </a:solidFill>
              </a:rPr>
              <a:t>الفرمونات</a:t>
            </a:r>
            <a:r>
              <a:rPr lang="ar-SA" sz="4400" dirty="0">
                <a:solidFill>
                  <a:srgbClr val="FF0000"/>
                </a:solidFill>
              </a:rPr>
              <a:t> الجنسية </a:t>
            </a:r>
            <a:r>
              <a:rPr lang="ar-SA" sz="4000" dirty="0">
                <a:solidFill>
                  <a:srgbClr val="FF0000"/>
                </a:solidFill>
              </a:rPr>
              <a:t>) </a:t>
            </a:r>
          </a:p>
          <a:p>
            <a:pPr algn="ctr"/>
            <a:r>
              <a:rPr lang="ar-SA" sz="4400" dirty="0"/>
              <a:t>تتعرف الذكور على مواقع الإناث بواسطة</a:t>
            </a:r>
          </a:p>
        </p:txBody>
      </p:sp>
      <p:pic>
        <p:nvPicPr>
          <p:cNvPr id="4" name="صورة 3" descr="ladybug_bugs_insects-900-alf-no-h.k.allh.jpg">
            <a:extLst>
              <a:ext uri="{FF2B5EF4-FFF2-40B4-BE49-F238E27FC236}">
                <a16:creationId xmlns:a16="http://schemas.microsoft.com/office/drawing/2014/main" id="{8A70BC73-CC38-49F5-9E90-8D452987FC0D}"/>
              </a:ext>
            </a:extLst>
          </p:cNvPr>
          <p:cNvPicPr>
            <a:picLocks noChangeAspect="1"/>
          </p:cNvPicPr>
          <p:nvPr/>
        </p:nvPicPr>
        <p:blipFill>
          <a:blip r:embed="rId2"/>
          <a:stretch>
            <a:fillRect/>
          </a:stretch>
        </p:blipFill>
        <p:spPr>
          <a:xfrm>
            <a:off x="500034" y="1844824"/>
            <a:ext cx="8464454" cy="4656010"/>
          </a:xfrm>
          <a:prstGeom prst="rect">
            <a:avLst/>
          </a:prstGeom>
        </p:spPr>
      </p:pic>
    </p:spTree>
    <p:extLst>
      <p:ext uri="{BB962C8B-B14F-4D97-AF65-F5344CB8AC3E}">
        <p14:creationId xmlns:p14="http://schemas.microsoft.com/office/powerpoint/2010/main" val="3206448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1547664" y="188640"/>
            <a:ext cx="7323156" cy="1446550"/>
          </a:xfrm>
          <a:prstGeom prst="rect">
            <a:avLst/>
          </a:prstGeom>
          <a:solidFill>
            <a:schemeClr val="bg1"/>
          </a:solidFill>
          <a:ln w="38100">
            <a:solidFill>
              <a:schemeClr val="tx1"/>
            </a:solidFill>
          </a:ln>
        </p:spPr>
        <p:txBody>
          <a:bodyPr wrap="square" rtlCol="1">
            <a:spAutoFit/>
          </a:bodyPr>
          <a:lstStyle/>
          <a:p>
            <a:pPr algn="ctr"/>
            <a:r>
              <a:rPr lang="ar-SA" sz="4400" dirty="0">
                <a:solidFill>
                  <a:srgbClr val="FF0000"/>
                </a:solidFill>
              </a:rPr>
              <a:t>اكتبي قائمة بأهم الأمور التي جعلت من حركة المفصليات أكثر سهوله وانسيابية  </a:t>
            </a:r>
            <a:endParaRPr lang="ar-SA" sz="4400" dirty="0"/>
          </a:p>
        </p:txBody>
      </p:sp>
      <p:sp>
        <p:nvSpPr>
          <p:cNvPr id="6" name="مربع نص 5">
            <a:extLst>
              <a:ext uri="{FF2B5EF4-FFF2-40B4-BE49-F238E27FC236}">
                <a16:creationId xmlns:a16="http://schemas.microsoft.com/office/drawing/2014/main" id="{AFE2644E-8A52-4536-B959-8F526CE73AE0}"/>
              </a:ext>
            </a:extLst>
          </p:cNvPr>
          <p:cNvSpPr txBox="1"/>
          <p:nvPr/>
        </p:nvSpPr>
        <p:spPr>
          <a:xfrm>
            <a:off x="4427984" y="1916832"/>
            <a:ext cx="4421132" cy="3477875"/>
          </a:xfrm>
          <a:prstGeom prst="rect">
            <a:avLst/>
          </a:prstGeom>
          <a:solidFill>
            <a:schemeClr val="bg1"/>
          </a:solidFill>
          <a:ln w="38100">
            <a:solidFill>
              <a:schemeClr val="tx1"/>
            </a:solidFill>
          </a:ln>
        </p:spPr>
        <p:txBody>
          <a:bodyPr wrap="square" rtlCol="1">
            <a:spAutoFit/>
          </a:bodyPr>
          <a:lstStyle/>
          <a:p>
            <a:r>
              <a:rPr lang="ar-SA" sz="4400" dirty="0"/>
              <a:t>1ـ الجسم المقسم والمفصل لعدة أجزاء </a:t>
            </a:r>
          </a:p>
          <a:p>
            <a:r>
              <a:rPr lang="ar-SA" sz="4400" dirty="0"/>
              <a:t>2ـ الأطراف المفصلية </a:t>
            </a:r>
          </a:p>
          <a:p>
            <a:r>
              <a:rPr lang="ar-SA" sz="4400" dirty="0"/>
              <a:t>3ـ جهاز عضلي متقدم </a:t>
            </a:r>
          </a:p>
          <a:p>
            <a:r>
              <a:rPr lang="ar-SA" sz="4400" dirty="0"/>
              <a:t>4ـ جهاز عصبي متطور</a:t>
            </a:r>
          </a:p>
        </p:txBody>
      </p:sp>
      <p:pic>
        <p:nvPicPr>
          <p:cNvPr id="2" name="صورة 1">
            <a:extLst>
              <a:ext uri="{FF2B5EF4-FFF2-40B4-BE49-F238E27FC236}">
                <a16:creationId xmlns:a16="http://schemas.microsoft.com/office/drawing/2014/main" id="{5A3D664B-7BB4-44D7-AE3D-551FF8EB806D}"/>
              </a:ext>
            </a:extLst>
          </p:cNvPr>
          <p:cNvPicPr>
            <a:picLocks noChangeAspect="1"/>
          </p:cNvPicPr>
          <p:nvPr/>
        </p:nvPicPr>
        <p:blipFill rotWithShape="1">
          <a:blip r:embed="rId2"/>
          <a:srcRect l="12395" r="5912"/>
          <a:stretch/>
        </p:blipFill>
        <p:spPr>
          <a:xfrm>
            <a:off x="428596" y="1831731"/>
            <a:ext cx="3783364" cy="4693613"/>
          </a:xfrm>
          <a:prstGeom prst="rect">
            <a:avLst/>
          </a:prstGeom>
        </p:spPr>
      </p:pic>
      <p:sp>
        <p:nvSpPr>
          <p:cNvPr id="7" name="مستطيل 6">
            <a:extLst>
              <a:ext uri="{FF2B5EF4-FFF2-40B4-BE49-F238E27FC236}">
                <a16:creationId xmlns:a16="http://schemas.microsoft.com/office/drawing/2014/main" id="{6CA0F780-41FD-4B0E-B8E7-52B3B122F93F}"/>
              </a:ext>
            </a:extLst>
          </p:cNvPr>
          <p:cNvSpPr/>
          <p:nvPr/>
        </p:nvSpPr>
        <p:spPr>
          <a:xfrm>
            <a:off x="214281" y="233554"/>
            <a:ext cx="1161997" cy="1401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عصف ذهني  </a:t>
            </a:r>
          </a:p>
        </p:txBody>
      </p:sp>
    </p:spTree>
    <p:extLst>
      <p:ext uri="{BB962C8B-B14F-4D97-AF65-F5344CB8AC3E}">
        <p14:creationId xmlns:p14="http://schemas.microsoft.com/office/powerpoint/2010/main" val="26705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p:cNvSpPr txBox="1"/>
          <p:nvPr/>
        </p:nvSpPr>
        <p:spPr>
          <a:xfrm>
            <a:off x="6100595" y="5237569"/>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 المشي</a:t>
            </a:r>
          </a:p>
        </p:txBody>
      </p:sp>
      <p:sp>
        <p:nvSpPr>
          <p:cNvPr id="12" name="مربع نص 11"/>
          <p:cNvSpPr txBox="1"/>
          <p:nvPr/>
        </p:nvSpPr>
        <p:spPr>
          <a:xfrm>
            <a:off x="3171637" y="5229200"/>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القفز  </a:t>
            </a:r>
          </a:p>
        </p:txBody>
      </p:sp>
      <p:sp>
        <p:nvSpPr>
          <p:cNvPr id="15" name="مربع نص 14"/>
          <p:cNvSpPr txBox="1"/>
          <p:nvPr/>
        </p:nvSpPr>
        <p:spPr>
          <a:xfrm>
            <a:off x="275906" y="5237569"/>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الزحف  </a:t>
            </a:r>
          </a:p>
        </p:txBody>
      </p:sp>
      <p:sp>
        <p:nvSpPr>
          <p:cNvPr id="13" name="مربع نص 12">
            <a:extLst>
              <a:ext uri="{FF2B5EF4-FFF2-40B4-BE49-F238E27FC236}">
                <a16:creationId xmlns:a16="http://schemas.microsoft.com/office/drawing/2014/main" id="{15608C42-279D-4AE0-BC2C-171FF286A23A}"/>
              </a:ext>
            </a:extLst>
          </p:cNvPr>
          <p:cNvSpPr txBox="1"/>
          <p:nvPr/>
        </p:nvSpPr>
        <p:spPr>
          <a:xfrm>
            <a:off x="371217" y="188640"/>
            <a:ext cx="8187252" cy="1323439"/>
          </a:xfrm>
          <a:prstGeom prst="rect">
            <a:avLst/>
          </a:prstGeom>
          <a:solidFill>
            <a:schemeClr val="bg1"/>
          </a:solidFill>
          <a:ln w="38100">
            <a:solidFill>
              <a:schemeClr val="tx1"/>
            </a:solidFill>
          </a:ln>
        </p:spPr>
        <p:txBody>
          <a:bodyPr wrap="square" rtlCol="1">
            <a:spAutoFit/>
          </a:bodyPr>
          <a:lstStyle/>
          <a:p>
            <a:pPr algn="ctr"/>
            <a:r>
              <a:rPr lang="ar-SA" sz="4000" dirty="0"/>
              <a:t>تعرفي على طرق الحركة في المفصليات من خلال وصف حركة الكائن الذي يظهر في الصورة   </a:t>
            </a:r>
          </a:p>
        </p:txBody>
      </p:sp>
      <p:sp>
        <p:nvSpPr>
          <p:cNvPr id="14" name="مستطيل 13">
            <a:extLst>
              <a:ext uri="{FF2B5EF4-FFF2-40B4-BE49-F238E27FC236}">
                <a16:creationId xmlns:a16="http://schemas.microsoft.com/office/drawing/2014/main" id="{6DFE1DA8-A129-4B02-A7DE-AD0373DD451C}"/>
              </a:ext>
            </a:extLst>
          </p:cNvPr>
          <p:cNvSpPr/>
          <p:nvPr/>
        </p:nvSpPr>
        <p:spPr>
          <a:xfrm>
            <a:off x="6072198" y="1844824"/>
            <a:ext cx="2700000" cy="30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8EC7C884-43E2-4860-9ED6-3894B2553047}"/>
              </a:ext>
            </a:extLst>
          </p:cNvPr>
          <p:cNvSpPr/>
          <p:nvPr/>
        </p:nvSpPr>
        <p:spPr>
          <a:xfrm>
            <a:off x="3167572" y="1850324"/>
            <a:ext cx="2700000" cy="30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42C801BF-A183-4103-8805-70C722B424CD}"/>
              </a:ext>
            </a:extLst>
          </p:cNvPr>
          <p:cNvSpPr/>
          <p:nvPr/>
        </p:nvSpPr>
        <p:spPr>
          <a:xfrm>
            <a:off x="257323" y="1844824"/>
            <a:ext cx="2700000" cy="306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ربع نص 17">
            <a:extLst>
              <a:ext uri="{FF2B5EF4-FFF2-40B4-BE49-F238E27FC236}">
                <a16:creationId xmlns:a16="http://schemas.microsoft.com/office/drawing/2014/main" id="{7FAEBA38-506B-4FA3-9A73-CA182149C3EC}"/>
              </a:ext>
            </a:extLst>
          </p:cNvPr>
          <p:cNvSpPr txBox="1"/>
          <p:nvPr/>
        </p:nvSpPr>
        <p:spPr>
          <a:xfrm>
            <a:off x="6100595" y="5237569"/>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 </a:t>
            </a:r>
          </a:p>
        </p:txBody>
      </p:sp>
      <p:sp>
        <p:nvSpPr>
          <p:cNvPr id="19" name="مربع نص 18">
            <a:extLst>
              <a:ext uri="{FF2B5EF4-FFF2-40B4-BE49-F238E27FC236}">
                <a16:creationId xmlns:a16="http://schemas.microsoft.com/office/drawing/2014/main" id="{85A0B375-D717-4CAA-A500-C3E1D9E63C8F}"/>
              </a:ext>
            </a:extLst>
          </p:cNvPr>
          <p:cNvSpPr txBox="1"/>
          <p:nvPr/>
        </p:nvSpPr>
        <p:spPr>
          <a:xfrm>
            <a:off x="3154148" y="5229200"/>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 </a:t>
            </a:r>
          </a:p>
        </p:txBody>
      </p:sp>
      <p:sp>
        <p:nvSpPr>
          <p:cNvPr id="20" name="مربع نص 19">
            <a:extLst>
              <a:ext uri="{FF2B5EF4-FFF2-40B4-BE49-F238E27FC236}">
                <a16:creationId xmlns:a16="http://schemas.microsoft.com/office/drawing/2014/main" id="{A1A8D5BA-6370-4B8A-8FCA-7917B9AAD219}"/>
              </a:ext>
            </a:extLst>
          </p:cNvPr>
          <p:cNvSpPr txBox="1"/>
          <p:nvPr/>
        </p:nvSpPr>
        <p:spPr>
          <a:xfrm>
            <a:off x="291672" y="5238480"/>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 </a:t>
            </a:r>
          </a:p>
        </p:txBody>
      </p:sp>
      <p:sp>
        <p:nvSpPr>
          <p:cNvPr id="22" name="مستطيل 21">
            <a:extLst>
              <a:ext uri="{FF2B5EF4-FFF2-40B4-BE49-F238E27FC236}">
                <a16:creationId xmlns:a16="http://schemas.microsoft.com/office/drawing/2014/main" id="{72DA4A25-DAB5-4B19-84EE-B91FE515073A}"/>
              </a:ext>
            </a:extLst>
          </p:cNvPr>
          <p:cNvSpPr/>
          <p:nvPr/>
        </p:nvSpPr>
        <p:spPr>
          <a:xfrm>
            <a:off x="3382828" y="6138210"/>
            <a:ext cx="2269487" cy="531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قراءة الصور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p:cNvSpPr txBox="1"/>
          <p:nvPr/>
        </p:nvSpPr>
        <p:spPr>
          <a:xfrm>
            <a:off x="6100595" y="5237569"/>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 السباحة</a:t>
            </a:r>
          </a:p>
        </p:txBody>
      </p:sp>
      <p:sp>
        <p:nvSpPr>
          <p:cNvPr id="12" name="مربع نص 11"/>
          <p:cNvSpPr txBox="1"/>
          <p:nvPr/>
        </p:nvSpPr>
        <p:spPr>
          <a:xfrm>
            <a:off x="3171637" y="5229200"/>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الطيران  </a:t>
            </a:r>
          </a:p>
        </p:txBody>
      </p:sp>
      <p:sp>
        <p:nvSpPr>
          <p:cNvPr id="15" name="مربع نص 14"/>
          <p:cNvSpPr txBox="1"/>
          <p:nvPr/>
        </p:nvSpPr>
        <p:spPr>
          <a:xfrm>
            <a:off x="275906" y="5237569"/>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التسلق </a:t>
            </a:r>
          </a:p>
        </p:txBody>
      </p:sp>
      <p:sp>
        <p:nvSpPr>
          <p:cNvPr id="13" name="مربع نص 12">
            <a:extLst>
              <a:ext uri="{FF2B5EF4-FFF2-40B4-BE49-F238E27FC236}">
                <a16:creationId xmlns:a16="http://schemas.microsoft.com/office/drawing/2014/main" id="{15608C42-279D-4AE0-BC2C-171FF286A23A}"/>
              </a:ext>
            </a:extLst>
          </p:cNvPr>
          <p:cNvSpPr txBox="1"/>
          <p:nvPr/>
        </p:nvSpPr>
        <p:spPr>
          <a:xfrm>
            <a:off x="611559" y="233554"/>
            <a:ext cx="8152755" cy="1323439"/>
          </a:xfrm>
          <a:prstGeom prst="rect">
            <a:avLst/>
          </a:prstGeom>
          <a:solidFill>
            <a:schemeClr val="bg1"/>
          </a:solidFill>
          <a:ln w="38100">
            <a:solidFill>
              <a:schemeClr val="tx1"/>
            </a:solidFill>
          </a:ln>
        </p:spPr>
        <p:txBody>
          <a:bodyPr wrap="square" rtlCol="1">
            <a:spAutoFit/>
          </a:bodyPr>
          <a:lstStyle/>
          <a:p>
            <a:pPr algn="ctr"/>
            <a:r>
              <a:rPr lang="ar-SA" sz="4000" dirty="0"/>
              <a:t>تعرفي على طرق الحركة في المفصليات من خلال وصف حركة الكائن الذي يظهر في الصورة   </a:t>
            </a:r>
          </a:p>
        </p:txBody>
      </p:sp>
      <p:sp>
        <p:nvSpPr>
          <p:cNvPr id="14" name="مستطيل 13">
            <a:extLst>
              <a:ext uri="{FF2B5EF4-FFF2-40B4-BE49-F238E27FC236}">
                <a16:creationId xmlns:a16="http://schemas.microsoft.com/office/drawing/2014/main" id="{6DFE1DA8-A129-4B02-A7DE-AD0373DD451C}"/>
              </a:ext>
            </a:extLst>
          </p:cNvPr>
          <p:cNvSpPr/>
          <p:nvPr/>
        </p:nvSpPr>
        <p:spPr>
          <a:xfrm>
            <a:off x="6072198" y="1844824"/>
            <a:ext cx="2700000" cy="30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8EC7C884-43E2-4860-9ED6-3894B2553047}"/>
              </a:ext>
            </a:extLst>
          </p:cNvPr>
          <p:cNvSpPr/>
          <p:nvPr/>
        </p:nvSpPr>
        <p:spPr>
          <a:xfrm>
            <a:off x="3167572" y="1850324"/>
            <a:ext cx="2700000" cy="30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42C801BF-A183-4103-8805-70C722B424CD}"/>
              </a:ext>
            </a:extLst>
          </p:cNvPr>
          <p:cNvSpPr/>
          <p:nvPr/>
        </p:nvSpPr>
        <p:spPr>
          <a:xfrm>
            <a:off x="257323" y="1844824"/>
            <a:ext cx="2700000" cy="306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ربع نص 17">
            <a:extLst>
              <a:ext uri="{FF2B5EF4-FFF2-40B4-BE49-F238E27FC236}">
                <a16:creationId xmlns:a16="http://schemas.microsoft.com/office/drawing/2014/main" id="{7FAEBA38-506B-4FA3-9A73-CA182149C3EC}"/>
              </a:ext>
            </a:extLst>
          </p:cNvPr>
          <p:cNvSpPr txBox="1"/>
          <p:nvPr/>
        </p:nvSpPr>
        <p:spPr>
          <a:xfrm>
            <a:off x="6105258" y="5237569"/>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 </a:t>
            </a:r>
          </a:p>
        </p:txBody>
      </p:sp>
      <p:sp>
        <p:nvSpPr>
          <p:cNvPr id="19" name="مربع نص 18">
            <a:extLst>
              <a:ext uri="{FF2B5EF4-FFF2-40B4-BE49-F238E27FC236}">
                <a16:creationId xmlns:a16="http://schemas.microsoft.com/office/drawing/2014/main" id="{85A0B375-D717-4CAA-A500-C3E1D9E63C8F}"/>
              </a:ext>
            </a:extLst>
          </p:cNvPr>
          <p:cNvSpPr txBox="1"/>
          <p:nvPr/>
        </p:nvSpPr>
        <p:spPr>
          <a:xfrm>
            <a:off x="3171637" y="5229200"/>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 </a:t>
            </a:r>
          </a:p>
        </p:txBody>
      </p:sp>
      <p:sp>
        <p:nvSpPr>
          <p:cNvPr id="20" name="مربع نص 19">
            <a:extLst>
              <a:ext uri="{FF2B5EF4-FFF2-40B4-BE49-F238E27FC236}">
                <a16:creationId xmlns:a16="http://schemas.microsoft.com/office/drawing/2014/main" id="{A1A8D5BA-6370-4B8A-8FCA-7917B9AAD219}"/>
              </a:ext>
            </a:extLst>
          </p:cNvPr>
          <p:cNvSpPr txBox="1"/>
          <p:nvPr/>
        </p:nvSpPr>
        <p:spPr>
          <a:xfrm>
            <a:off x="275906" y="5251847"/>
            <a:ext cx="2643206" cy="769441"/>
          </a:xfrm>
          <a:prstGeom prst="rect">
            <a:avLst/>
          </a:prstGeom>
          <a:solidFill>
            <a:schemeClr val="bg1"/>
          </a:solidFill>
          <a:ln w="38100">
            <a:solidFill>
              <a:schemeClr val="tx1"/>
            </a:solidFill>
          </a:ln>
        </p:spPr>
        <p:txBody>
          <a:bodyPr wrap="square" rtlCol="1">
            <a:spAutoFit/>
          </a:bodyPr>
          <a:lstStyle/>
          <a:p>
            <a:pPr algn="ctr"/>
            <a:r>
              <a:rPr lang="ar-SA" sz="4400" dirty="0"/>
              <a:t> </a:t>
            </a:r>
          </a:p>
        </p:txBody>
      </p:sp>
      <p:sp>
        <p:nvSpPr>
          <p:cNvPr id="21" name="مستطيل 20">
            <a:extLst>
              <a:ext uri="{FF2B5EF4-FFF2-40B4-BE49-F238E27FC236}">
                <a16:creationId xmlns:a16="http://schemas.microsoft.com/office/drawing/2014/main" id="{8EA52296-C93B-4932-A812-9084118A4A99}"/>
              </a:ext>
            </a:extLst>
          </p:cNvPr>
          <p:cNvSpPr/>
          <p:nvPr/>
        </p:nvSpPr>
        <p:spPr>
          <a:xfrm>
            <a:off x="3382828" y="6138210"/>
            <a:ext cx="2269487" cy="531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قراءة الصور</a:t>
            </a:r>
          </a:p>
        </p:txBody>
      </p:sp>
    </p:spTree>
    <p:extLst>
      <p:ext uri="{BB962C8B-B14F-4D97-AF65-F5344CB8AC3E}">
        <p14:creationId xmlns:p14="http://schemas.microsoft.com/office/powerpoint/2010/main" val="141886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جدول 5"/>
          <p:cNvGraphicFramePr>
            <a:graphicFrameLocks noGrp="1"/>
          </p:cNvGraphicFramePr>
          <p:nvPr>
            <p:extLst>
              <p:ext uri="{D42A27DB-BD31-4B8C-83A1-F6EECF244321}">
                <p14:modId xmlns:p14="http://schemas.microsoft.com/office/powerpoint/2010/main" val="65255008"/>
              </p:ext>
            </p:extLst>
          </p:nvPr>
        </p:nvGraphicFramePr>
        <p:xfrm>
          <a:off x="417728" y="1556792"/>
          <a:ext cx="8280000" cy="4663440"/>
        </p:xfrm>
        <a:graphic>
          <a:graphicData uri="http://schemas.openxmlformats.org/drawingml/2006/table">
            <a:tbl>
              <a:tblPr rtl="1" firstRow="1" bandRow="1">
                <a:tableStyleId>{5C22544A-7EE6-4342-B048-85BDC9FD1C3A}</a:tableStyleId>
              </a:tblPr>
              <a:tblGrid>
                <a:gridCol w="2160000">
                  <a:extLst>
                    <a:ext uri="{9D8B030D-6E8A-4147-A177-3AD203B41FA5}">
                      <a16:colId xmlns:a16="http://schemas.microsoft.com/office/drawing/2014/main" val="143145491"/>
                    </a:ext>
                  </a:extLst>
                </a:gridCol>
                <a:gridCol w="3060000">
                  <a:extLst>
                    <a:ext uri="{9D8B030D-6E8A-4147-A177-3AD203B41FA5}">
                      <a16:colId xmlns:a16="http://schemas.microsoft.com/office/drawing/2014/main" val="20000"/>
                    </a:ext>
                  </a:extLst>
                </a:gridCol>
                <a:gridCol w="3060000">
                  <a:extLst>
                    <a:ext uri="{9D8B030D-6E8A-4147-A177-3AD203B41FA5}">
                      <a16:colId xmlns:a16="http://schemas.microsoft.com/office/drawing/2014/main" val="20001"/>
                    </a:ext>
                  </a:extLst>
                </a:gridCol>
              </a:tblGrid>
              <a:tr h="537529">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600" dirty="0">
                          <a:solidFill>
                            <a:schemeClr val="tx1"/>
                          </a:solidFill>
                        </a:rPr>
                        <a:t>عضلات</a:t>
                      </a:r>
                      <a:r>
                        <a:rPr lang="ar-SA" sz="3600" baseline="0" dirty="0">
                          <a:solidFill>
                            <a:schemeClr val="tx1"/>
                          </a:solidFill>
                        </a:rPr>
                        <a:t> الإنسان </a:t>
                      </a:r>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600" dirty="0">
                          <a:solidFill>
                            <a:schemeClr val="tx1"/>
                          </a:solidFill>
                        </a:rPr>
                        <a:t>عضلات  المفصليات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537529">
                <a:tc>
                  <a:txBody>
                    <a:bodyPr/>
                    <a:lstStyle/>
                    <a:p>
                      <a:pPr algn="ctr" rtl="1"/>
                      <a:r>
                        <a:rPr lang="ar-SA" sz="3600" dirty="0"/>
                        <a:t>موقع ارتباط العضلات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600" dirty="0"/>
                        <a:t>ترتبط العضلات بالسطح الخارجي للهيكل العظمي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ترتبط العضلات مع السطح الداخلي للهيكل الخارجي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37529">
                <a:tc>
                  <a:txBody>
                    <a:bodyPr/>
                    <a:lstStyle/>
                    <a:p>
                      <a:pPr algn="ctr" rtl="1"/>
                      <a:r>
                        <a:rPr lang="ar-SA" sz="3600" dirty="0"/>
                        <a:t>قوة انقباض العضلات</a:t>
                      </a:r>
                      <a:r>
                        <a:rPr lang="ar-SA" sz="3600" baseline="0" dirty="0"/>
                        <a:t> </a:t>
                      </a: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600" dirty="0"/>
                        <a:t>تعتمد </a:t>
                      </a:r>
                      <a:r>
                        <a:rPr lang="ar-SA" sz="3600" baseline="0" dirty="0"/>
                        <a:t>على عدد الألياف العضلية  المنقبضة</a:t>
                      </a: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تعتمد على معدل السيالات العصبية التي تنبه العضلات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8" name="مربع نص 7">
            <a:extLst>
              <a:ext uri="{FF2B5EF4-FFF2-40B4-BE49-F238E27FC236}">
                <a16:creationId xmlns:a16="http://schemas.microsoft.com/office/drawing/2014/main" id="{FF9FC9F0-650C-4F7A-9F44-C7CCD5162884}"/>
              </a:ext>
            </a:extLst>
          </p:cNvPr>
          <p:cNvSpPr txBox="1"/>
          <p:nvPr/>
        </p:nvSpPr>
        <p:spPr>
          <a:xfrm>
            <a:off x="416276" y="404664"/>
            <a:ext cx="8187252" cy="707886"/>
          </a:xfrm>
          <a:prstGeom prst="rect">
            <a:avLst/>
          </a:prstGeom>
          <a:solidFill>
            <a:schemeClr val="bg1"/>
          </a:solidFill>
          <a:ln w="38100">
            <a:solidFill>
              <a:schemeClr val="tx1"/>
            </a:solidFill>
          </a:ln>
        </p:spPr>
        <p:txBody>
          <a:bodyPr wrap="square" rtlCol="1">
            <a:spAutoFit/>
          </a:bodyPr>
          <a:lstStyle/>
          <a:p>
            <a:pPr algn="ctr"/>
            <a:r>
              <a:rPr lang="ar-SA" sz="4000" dirty="0"/>
              <a:t>قارني بين عضلات الإنسان وعضلات المفصليات </a:t>
            </a:r>
          </a:p>
        </p:txBody>
      </p:sp>
      <p:sp>
        <p:nvSpPr>
          <p:cNvPr id="7" name="مستطيل 6">
            <a:extLst>
              <a:ext uri="{FF2B5EF4-FFF2-40B4-BE49-F238E27FC236}">
                <a16:creationId xmlns:a16="http://schemas.microsoft.com/office/drawing/2014/main" id="{6CC21240-D3C9-4236-8E32-CE2ABED98804}"/>
              </a:ext>
            </a:extLst>
          </p:cNvPr>
          <p:cNvSpPr/>
          <p:nvPr/>
        </p:nvSpPr>
        <p:spPr>
          <a:xfrm>
            <a:off x="3707904" y="2852936"/>
            <a:ext cx="2664296"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344F2CF4-50FF-40EB-9AA3-9FF6C79E38A0}"/>
              </a:ext>
            </a:extLst>
          </p:cNvPr>
          <p:cNvSpPr/>
          <p:nvPr/>
        </p:nvSpPr>
        <p:spPr>
          <a:xfrm>
            <a:off x="539552" y="2852936"/>
            <a:ext cx="2832285"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E3909686-3127-45AD-82F0-DA1A78A1E5BA}"/>
              </a:ext>
            </a:extLst>
          </p:cNvPr>
          <p:cNvSpPr/>
          <p:nvPr/>
        </p:nvSpPr>
        <p:spPr>
          <a:xfrm>
            <a:off x="3779912" y="4546423"/>
            <a:ext cx="2664296"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8FE84413-F632-4C04-B060-9A2D89F34524}"/>
              </a:ext>
            </a:extLst>
          </p:cNvPr>
          <p:cNvSpPr/>
          <p:nvPr/>
        </p:nvSpPr>
        <p:spPr>
          <a:xfrm>
            <a:off x="611560" y="4581128"/>
            <a:ext cx="2664296"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92C32F59-8B65-49CF-AA35-30E5357C0DCD}"/>
              </a:ext>
            </a:extLst>
          </p:cNvPr>
          <p:cNvSpPr txBox="1"/>
          <p:nvPr/>
        </p:nvSpPr>
        <p:spPr>
          <a:xfrm>
            <a:off x="194035" y="260648"/>
            <a:ext cx="8755928" cy="1938992"/>
          </a:xfrm>
          <a:prstGeom prst="rect">
            <a:avLst/>
          </a:prstGeom>
          <a:solidFill>
            <a:schemeClr val="bg1"/>
          </a:solidFill>
          <a:ln w="38100">
            <a:solidFill>
              <a:schemeClr val="tx1"/>
            </a:solidFill>
          </a:ln>
        </p:spPr>
        <p:txBody>
          <a:bodyPr wrap="square" rtlCol="1">
            <a:spAutoFit/>
          </a:bodyPr>
          <a:lstStyle/>
          <a:p>
            <a:pPr algn="ctr"/>
            <a:r>
              <a:rPr lang="ar-SA" sz="4000" dirty="0">
                <a:solidFill>
                  <a:srgbClr val="FF0000"/>
                </a:solidFill>
              </a:rPr>
              <a:t>أقرئي</a:t>
            </a:r>
            <a:r>
              <a:rPr lang="ar-SA" sz="4000" dirty="0"/>
              <a:t> مع زميلاتكـِ في المجموعة </a:t>
            </a:r>
            <a:r>
              <a:rPr lang="ar-SA" sz="4000" dirty="0">
                <a:solidFill>
                  <a:srgbClr val="FF0000"/>
                </a:solidFill>
              </a:rPr>
              <a:t>عن التكاثر </a:t>
            </a:r>
            <a:r>
              <a:rPr lang="ar-SA" sz="4000" dirty="0"/>
              <a:t>في المفصليات  </a:t>
            </a:r>
            <a:r>
              <a:rPr lang="ar-SA" sz="4000" dirty="0">
                <a:solidFill>
                  <a:srgbClr val="FF0000"/>
                </a:solidFill>
              </a:rPr>
              <a:t>ثم أكتبي سؤال وارسليه</a:t>
            </a:r>
            <a:r>
              <a:rPr lang="ar-SA" sz="4000" dirty="0"/>
              <a:t> لباقي المجموعات وقيمن اجابتهن ولتكن اسئلتكن متنوعة مميزة</a:t>
            </a:r>
          </a:p>
        </p:txBody>
      </p:sp>
      <p:pic>
        <p:nvPicPr>
          <p:cNvPr id="3" name="صورة 2">
            <a:extLst>
              <a:ext uri="{FF2B5EF4-FFF2-40B4-BE49-F238E27FC236}">
                <a16:creationId xmlns:a16="http://schemas.microsoft.com/office/drawing/2014/main" id="{7A85C144-198A-4435-A4DD-0D942AB949ED}"/>
              </a:ext>
            </a:extLst>
          </p:cNvPr>
          <p:cNvPicPr>
            <a:picLocks noChangeAspect="1"/>
          </p:cNvPicPr>
          <p:nvPr/>
        </p:nvPicPr>
        <p:blipFill>
          <a:blip r:embed="rId2"/>
          <a:stretch>
            <a:fillRect/>
          </a:stretch>
        </p:blipFill>
        <p:spPr>
          <a:xfrm>
            <a:off x="539553" y="2348880"/>
            <a:ext cx="8261028" cy="4320480"/>
          </a:xfrm>
          <a:prstGeom prst="rect">
            <a:avLst/>
          </a:prstGeom>
        </p:spPr>
      </p:pic>
    </p:spTree>
    <p:extLst>
      <p:ext uri="{BB962C8B-B14F-4D97-AF65-F5344CB8AC3E}">
        <p14:creationId xmlns:p14="http://schemas.microsoft.com/office/powerpoint/2010/main" val="3530125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92C32F59-8B65-49CF-AA35-30E5357C0DCD}"/>
              </a:ext>
            </a:extLst>
          </p:cNvPr>
          <p:cNvSpPr txBox="1"/>
          <p:nvPr/>
        </p:nvSpPr>
        <p:spPr>
          <a:xfrm>
            <a:off x="4067944" y="620688"/>
            <a:ext cx="4687984" cy="5632311"/>
          </a:xfrm>
          <a:prstGeom prst="rect">
            <a:avLst/>
          </a:prstGeom>
          <a:solidFill>
            <a:schemeClr val="bg1"/>
          </a:solidFill>
          <a:ln w="38100">
            <a:solidFill>
              <a:schemeClr val="tx1"/>
            </a:solidFill>
          </a:ln>
        </p:spPr>
        <p:txBody>
          <a:bodyPr wrap="square" rtlCol="1">
            <a:spAutoFit/>
          </a:bodyPr>
          <a:lstStyle/>
          <a:p>
            <a:r>
              <a:rPr lang="ar-SA" sz="4000" dirty="0"/>
              <a:t>*تتكاثر المفصليات جنسيا</a:t>
            </a:r>
          </a:p>
          <a:p>
            <a:r>
              <a:rPr lang="ar-SA" sz="4000" dirty="0"/>
              <a:t>*معظم المفصليات منفصلة الجنس والقليل منها خنثى </a:t>
            </a:r>
          </a:p>
          <a:p>
            <a:r>
              <a:rPr lang="ar-SA" sz="4000" dirty="0"/>
              <a:t>*معظم القشريات لا تعتني بالصغار </a:t>
            </a:r>
          </a:p>
          <a:p>
            <a:r>
              <a:rPr lang="ar-SA" sz="4000" dirty="0"/>
              <a:t>*وبعض العناكب والحشرات تحضن بيضها </a:t>
            </a:r>
          </a:p>
          <a:p>
            <a:r>
              <a:rPr lang="ar-SA" sz="4000" dirty="0"/>
              <a:t>*وبعضها يرعى صغاره كالنحل والنمل     </a:t>
            </a:r>
          </a:p>
        </p:txBody>
      </p:sp>
      <p:pic>
        <p:nvPicPr>
          <p:cNvPr id="3" name="صورة 2">
            <a:extLst>
              <a:ext uri="{FF2B5EF4-FFF2-40B4-BE49-F238E27FC236}">
                <a16:creationId xmlns:a16="http://schemas.microsoft.com/office/drawing/2014/main" id="{0FA006AF-0396-40DD-9D60-44DAAFA0FB95}"/>
              </a:ext>
            </a:extLst>
          </p:cNvPr>
          <p:cNvPicPr>
            <a:picLocks noChangeAspect="1"/>
          </p:cNvPicPr>
          <p:nvPr/>
        </p:nvPicPr>
        <p:blipFill>
          <a:blip r:embed="rId2"/>
          <a:stretch>
            <a:fillRect/>
          </a:stretch>
        </p:blipFill>
        <p:spPr>
          <a:xfrm>
            <a:off x="323528" y="632907"/>
            <a:ext cx="3424411" cy="5620091"/>
          </a:xfrm>
          <a:prstGeom prst="rect">
            <a:avLst/>
          </a:prstGeom>
        </p:spPr>
      </p:pic>
    </p:spTree>
    <p:extLst>
      <p:ext uri="{BB962C8B-B14F-4D97-AF65-F5344CB8AC3E}">
        <p14:creationId xmlns:p14="http://schemas.microsoft.com/office/powerpoint/2010/main" val="1525094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9CE4844-3813-46F8-8BB8-603495CFCDE6}"/>
              </a:ext>
            </a:extLst>
          </p:cNvPr>
          <p:cNvSpPr/>
          <p:nvPr/>
        </p:nvSpPr>
        <p:spPr>
          <a:xfrm>
            <a:off x="252376" y="260648"/>
            <a:ext cx="8639247"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قد يلدغ العقرب ليشل فريسته أو يحمي نفسه</a:t>
            </a:r>
          </a:p>
          <a:p>
            <a:pPr algn="ctr"/>
            <a:r>
              <a:rPr lang="ar-SA" sz="4800" dirty="0">
                <a:ln w="0"/>
                <a:effectLst>
                  <a:outerShdw blurRad="38100" dist="19050" dir="2700000" algn="tl" rotWithShape="0">
                    <a:schemeClr val="dk1">
                      <a:alpha val="40000"/>
                    </a:schemeClr>
                  </a:outerShdw>
                </a:effectLst>
              </a:rPr>
              <a:t>س/</a:t>
            </a:r>
            <a:r>
              <a:rPr lang="ar-SA" sz="4800" b="0" cap="none" spc="0" dirty="0">
                <a:ln w="0"/>
                <a:solidFill>
                  <a:schemeClr val="tx1"/>
                </a:solidFill>
                <a:effectLst>
                  <a:outerShdw blurRad="38100" dist="19050" dir="2700000" algn="tl" rotWithShape="0">
                    <a:schemeClr val="dk1">
                      <a:alpha val="40000"/>
                    </a:schemeClr>
                  </a:outerShdw>
                </a:effectLst>
              </a:rPr>
              <a:t> فما التصرف السليم عندما يلدغ عقرب أو عنكبوت انسان ما؟ </a:t>
            </a:r>
          </a:p>
        </p:txBody>
      </p:sp>
      <p:pic>
        <p:nvPicPr>
          <p:cNvPr id="3" name="صورة 2">
            <a:extLst>
              <a:ext uri="{FF2B5EF4-FFF2-40B4-BE49-F238E27FC236}">
                <a16:creationId xmlns:a16="http://schemas.microsoft.com/office/drawing/2014/main" id="{871B28A9-5C97-440D-925C-65C8C1A9E1FE}"/>
              </a:ext>
            </a:extLst>
          </p:cNvPr>
          <p:cNvPicPr>
            <a:picLocks noChangeAspect="1"/>
          </p:cNvPicPr>
          <p:nvPr/>
        </p:nvPicPr>
        <p:blipFill>
          <a:blip r:embed="rId2"/>
          <a:stretch>
            <a:fillRect/>
          </a:stretch>
        </p:blipFill>
        <p:spPr>
          <a:xfrm>
            <a:off x="122179" y="2708920"/>
            <a:ext cx="8899642" cy="4077072"/>
          </a:xfrm>
          <a:prstGeom prst="rect">
            <a:avLst/>
          </a:prstGeom>
        </p:spPr>
      </p:pic>
    </p:spTree>
    <p:extLst>
      <p:ext uri="{BB962C8B-B14F-4D97-AF65-F5344CB8AC3E}">
        <p14:creationId xmlns:p14="http://schemas.microsoft.com/office/powerpoint/2010/main" val="135462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50A2088-4635-49B8-9E5C-03C332798250}"/>
              </a:ext>
            </a:extLst>
          </p:cNvPr>
          <p:cNvSpPr/>
          <p:nvPr/>
        </p:nvSpPr>
        <p:spPr>
          <a:xfrm>
            <a:off x="827584" y="548680"/>
            <a:ext cx="7686600" cy="5632311"/>
          </a:xfrm>
          <a:prstGeom prst="rect">
            <a:avLst/>
          </a:prstGeom>
          <a:ln w="38100">
            <a:solidFill>
              <a:schemeClr val="tx1"/>
            </a:solidFill>
          </a:ln>
        </p:spPr>
        <p:txBody>
          <a:bodyPr wrap="square">
            <a:spAutoFit/>
          </a:bodyPr>
          <a:lstStyle/>
          <a:p>
            <a:r>
              <a:rPr lang="ar-SA" sz="3600" b="1" dirty="0">
                <a:solidFill>
                  <a:srgbClr val="666666"/>
                </a:solidFill>
                <a:latin typeface="pfdLight"/>
              </a:rPr>
              <a:t>تفاوت خطورة العقارب حسب نوعها، بعضها خطرة وبعضها أقل خطورة، خاصة على البالغين، إذ يكفي عادة حبة أسبرين لتخفيف الألم إن وجد أو وضع بعض الثلج على الموضع أو ربما حقنة من مضاد </a:t>
            </a:r>
            <a:r>
              <a:rPr lang="ar-SA" sz="3600" b="1" dirty="0" err="1">
                <a:solidFill>
                  <a:srgbClr val="666666"/>
                </a:solidFill>
                <a:latin typeface="pfdLight"/>
              </a:rPr>
              <a:t>الهستامين</a:t>
            </a:r>
            <a:r>
              <a:rPr lang="ar-SA" sz="3600" b="1" dirty="0">
                <a:solidFill>
                  <a:srgbClr val="666666"/>
                </a:solidFill>
                <a:latin typeface="pfdLight"/>
              </a:rPr>
              <a:t>. ووقد يبقى مكان اللدغة إحساس بالتنميل يختفي مع الوقت. ولدغة العقرب للأطفال قد تكون خطيرة، ويوجد في بعض البلدان مضاد للسم يحقن به الطفل الملدوغ خلال ساعتين من حدوث اللدغة، ويعطى الطفل الأسبرين أو غيره لتخفيف اللم، ويتم الانتباه لتنفسه ودورته الدموية.</a:t>
            </a:r>
            <a:endParaRPr lang="ar-SA" sz="3600" dirty="0"/>
          </a:p>
        </p:txBody>
      </p:sp>
    </p:spTree>
    <p:extLst>
      <p:ext uri="{BB962C8B-B14F-4D97-AF65-F5344CB8AC3E}">
        <p14:creationId xmlns:p14="http://schemas.microsoft.com/office/powerpoint/2010/main" val="2838928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2483768" y="268092"/>
            <a:ext cx="6336704" cy="4241028"/>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712" y="404664"/>
            <a:ext cx="2040032" cy="3843720"/>
          </a:xfrm>
          <a:prstGeom prst="rect">
            <a:avLst/>
          </a:prstGeom>
        </p:spPr>
      </p:pic>
      <p:pic>
        <p:nvPicPr>
          <p:cNvPr id="4" name="صورة 3"/>
          <p:cNvPicPr>
            <a:picLocks noChangeAspect="1"/>
          </p:cNvPicPr>
          <p:nvPr/>
        </p:nvPicPr>
        <p:blipFill>
          <a:blip r:embed="rId4"/>
          <a:stretch>
            <a:fillRect/>
          </a:stretch>
        </p:blipFill>
        <p:spPr>
          <a:xfrm>
            <a:off x="227712" y="4653136"/>
            <a:ext cx="6576536" cy="1800200"/>
          </a:xfrm>
          <a:prstGeom prst="rect">
            <a:avLst/>
          </a:prstGeom>
        </p:spPr>
      </p:pic>
      <p:pic>
        <p:nvPicPr>
          <p:cNvPr id="5" name="صورة 4"/>
          <p:cNvPicPr>
            <a:picLocks noChangeAspect="1"/>
          </p:cNvPicPr>
          <p:nvPr/>
        </p:nvPicPr>
        <p:blipFill rotWithShape="1">
          <a:blip r:embed="rId5">
            <a:extLst>
              <a:ext uri="{28A0092B-C50C-407E-A947-70E740481C1C}">
                <a14:useLocalDpi xmlns:a14="http://schemas.microsoft.com/office/drawing/2010/main" val="0"/>
              </a:ext>
            </a:extLst>
          </a:blip>
          <a:srcRect b="12854"/>
          <a:stretch/>
        </p:blipFill>
        <p:spPr>
          <a:xfrm>
            <a:off x="6948264" y="4653136"/>
            <a:ext cx="1872208" cy="1800200"/>
          </a:xfrm>
          <a:prstGeom prst="rect">
            <a:avLst/>
          </a:prstGeom>
        </p:spPr>
      </p:pic>
    </p:spTree>
    <p:extLst>
      <p:ext uri="{BB962C8B-B14F-4D97-AF65-F5344CB8AC3E}">
        <p14:creationId xmlns:p14="http://schemas.microsoft.com/office/powerpoint/2010/main" val="2362360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2545EB5-B70A-42B9-9A3A-E6229F2DE313}"/>
              </a:ext>
            </a:extLst>
          </p:cNvPr>
          <p:cNvSpPr/>
          <p:nvPr/>
        </p:nvSpPr>
        <p:spPr>
          <a:xfrm>
            <a:off x="395536" y="82367"/>
            <a:ext cx="8401135" cy="2554545"/>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وقد أنشئت المملكة العربية السعودية مركز مراقبة السموم لاستخلاص السموم لعلاج حالات اللدغ وغيرها </a:t>
            </a:r>
            <a:r>
              <a:rPr lang="ar-SA" sz="4000" dirty="0">
                <a:ln w="0"/>
                <a:effectLst>
                  <a:outerShdw blurRad="38100" dist="19050" dir="2700000" algn="tl" rotWithShape="0">
                    <a:schemeClr val="dk1">
                      <a:alpha val="40000"/>
                    </a:schemeClr>
                  </a:outerShdw>
                </a:effectLst>
              </a:rPr>
              <a:t>هذا من باب العناية بتقديم العناية الصحية المواطنين و</a:t>
            </a:r>
            <a:r>
              <a:rPr lang="ar-SA" sz="4000" b="0" cap="none" spc="0" dirty="0">
                <a:ln w="0"/>
                <a:solidFill>
                  <a:schemeClr val="tx1"/>
                </a:solidFill>
                <a:effectLst>
                  <a:outerShdw blurRad="38100" dist="19050" dir="2700000" algn="tl" rotWithShape="0">
                    <a:schemeClr val="dk1">
                      <a:alpha val="40000"/>
                    </a:schemeClr>
                  </a:outerShdw>
                </a:effectLst>
              </a:rPr>
              <a:t> من يعيش في هذه الأرض الطيبة </a:t>
            </a:r>
          </a:p>
        </p:txBody>
      </p:sp>
      <p:pic>
        <p:nvPicPr>
          <p:cNvPr id="3" name="صورة 2">
            <a:extLst>
              <a:ext uri="{FF2B5EF4-FFF2-40B4-BE49-F238E27FC236}">
                <a16:creationId xmlns:a16="http://schemas.microsoft.com/office/drawing/2014/main" id="{72177052-83F6-48DC-8F2A-A3214061FEE8}"/>
              </a:ext>
            </a:extLst>
          </p:cNvPr>
          <p:cNvPicPr>
            <a:picLocks noChangeAspect="1"/>
          </p:cNvPicPr>
          <p:nvPr/>
        </p:nvPicPr>
        <p:blipFill>
          <a:blip r:embed="rId2"/>
          <a:stretch>
            <a:fillRect/>
          </a:stretch>
        </p:blipFill>
        <p:spPr>
          <a:xfrm>
            <a:off x="395535" y="2780929"/>
            <a:ext cx="8401135" cy="3888432"/>
          </a:xfrm>
          <a:prstGeom prst="rect">
            <a:avLst/>
          </a:prstGeom>
        </p:spPr>
      </p:pic>
    </p:spTree>
    <p:extLst>
      <p:ext uri="{BB962C8B-B14F-4D97-AF65-F5344CB8AC3E}">
        <p14:creationId xmlns:p14="http://schemas.microsoft.com/office/powerpoint/2010/main" val="948211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E51410A0-7768-4906-8720-6EA2AE9A5DD6}"/>
              </a:ext>
            </a:extLst>
          </p:cNvPr>
          <p:cNvPicPr>
            <a:picLocks noChangeAspect="1"/>
          </p:cNvPicPr>
          <p:nvPr/>
        </p:nvPicPr>
        <p:blipFill>
          <a:blip r:embed="rId2"/>
          <a:stretch>
            <a:fillRect/>
          </a:stretch>
        </p:blipFill>
        <p:spPr>
          <a:xfrm>
            <a:off x="23774" y="1"/>
            <a:ext cx="9144000" cy="6858000"/>
          </a:xfrm>
          <a:prstGeom prst="rect">
            <a:avLst/>
          </a:prstGeom>
        </p:spPr>
      </p:pic>
      <p:sp>
        <p:nvSpPr>
          <p:cNvPr id="3" name="عنصر نائب للمحتوى 2"/>
          <p:cNvSpPr>
            <a:spLocks noGrp="1"/>
          </p:cNvSpPr>
          <p:nvPr>
            <p:ph idx="1"/>
          </p:nvPr>
        </p:nvSpPr>
        <p:spPr>
          <a:xfrm>
            <a:off x="467544" y="1664805"/>
            <a:ext cx="7392033" cy="3528392"/>
          </a:xfrm>
          <a:noFill/>
        </p:spPr>
        <p:txBody>
          <a:bodyPr>
            <a:noAutofit/>
          </a:bodyPr>
          <a:lstStyle/>
          <a:p>
            <a:pPr marL="0" indent="0" algn="ctr">
              <a:buNone/>
            </a:pPr>
            <a:r>
              <a:rPr lang="ar-SA" sz="5400" dirty="0">
                <a:solidFill>
                  <a:schemeClr val="tx2">
                    <a:lumMod val="60000"/>
                    <a:lumOff val="40000"/>
                  </a:schemeClr>
                </a:solidFill>
                <a:effectLst>
                  <a:outerShdw blurRad="60007" dist="310007" dir="7680000" sy="30000" kx="1300200" algn="ctr" rotWithShape="0">
                    <a:prstClr val="black">
                      <a:alpha val="32000"/>
                    </a:prstClr>
                  </a:outerShdw>
                </a:effectLst>
                <a:cs typeface="Mudir MT" pitchFamily="2" charset="-78"/>
              </a:rPr>
              <a:t>جعل الله للمفصليات تكيفات ساعدة على تنوعها وعيشها في جماعات ومقاومتها للظروف البيئية بصورة ناجحة.</a:t>
            </a:r>
          </a:p>
        </p:txBody>
      </p:sp>
      <p:sp>
        <p:nvSpPr>
          <p:cNvPr id="13" name="عنصر نائب للمحتوى 2">
            <a:extLst>
              <a:ext uri="{FF2B5EF4-FFF2-40B4-BE49-F238E27FC236}">
                <a16:creationId xmlns:a16="http://schemas.microsoft.com/office/drawing/2014/main" id="{907417F4-9C9B-41E5-AC45-F60EB6E64498}"/>
              </a:ext>
            </a:extLst>
          </p:cNvPr>
          <p:cNvSpPr txBox="1">
            <a:spLocks/>
          </p:cNvSpPr>
          <p:nvPr/>
        </p:nvSpPr>
        <p:spPr>
          <a:xfrm>
            <a:off x="899757" y="550554"/>
            <a:ext cx="7392033" cy="936104"/>
          </a:xfrm>
          <a:prstGeom prst="rect">
            <a:avLst/>
          </a:prstGeom>
          <a:noFill/>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ar-SA" sz="5400" dirty="0">
                <a:solidFill>
                  <a:srgbClr val="DB1764"/>
                </a:solidFill>
                <a:effectLst>
                  <a:outerShdw blurRad="60007" dist="310007" dir="7680000" sy="30000" kx="1300200" algn="ctr" rotWithShape="0">
                    <a:prstClr val="black">
                      <a:alpha val="32000"/>
                    </a:prstClr>
                  </a:outerShdw>
                </a:effectLst>
                <a:cs typeface="Mudir MT" pitchFamily="2" charset="-78"/>
              </a:rPr>
              <a:t>الفكرة العامة</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E51410A0-7768-4906-8720-6EA2AE9A5DD6}"/>
              </a:ext>
            </a:extLst>
          </p:cNvPr>
          <p:cNvPicPr>
            <a:picLocks noChangeAspect="1"/>
          </p:cNvPicPr>
          <p:nvPr/>
        </p:nvPicPr>
        <p:blipFill>
          <a:blip r:embed="rId2"/>
          <a:stretch>
            <a:fillRect/>
          </a:stretch>
        </p:blipFill>
        <p:spPr>
          <a:xfrm>
            <a:off x="23774" y="1"/>
            <a:ext cx="9144000" cy="6858000"/>
          </a:xfrm>
          <a:prstGeom prst="rect">
            <a:avLst/>
          </a:prstGeom>
        </p:spPr>
      </p:pic>
      <p:sp>
        <p:nvSpPr>
          <p:cNvPr id="3" name="عنصر نائب للمحتوى 2"/>
          <p:cNvSpPr>
            <a:spLocks noGrp="1"/>
          </p:cNvSpPr>
          <p:nvPr>
            <p:ph idx="1"/>
          </p:nvPr>
        </p:nvSpPr>
        <p:spPr>
          <a:xfrm>
            <a:off x="1115616" y="1772816"/>
            <a:ext cx="6455929" cy="3528392"/>
          </a:xfrm>
          <a:noFill/>
        </p:spPr>
        <p:txBody>
          <a:bodyPr>
            <a:noAutofit/>
          </a:bodyPr>
          <a:lstStyle/>
          <a:p>
            <a:pPr marL="0" indent="0" algn="ctr">
              <a:buNone/>
            </a:pPr>
            <a:r>
              <a:rPr lang="ar-SA" sz="5400" dirty="0">
                <a:solidFill>
                  <a:srgbClr val="4EBCD7"/>
                </a:solidFill>
                <a:cs typeface="Mudir MT" pitchFamily="2" charset="-78"/>
              </a:rPr>
              <a:t>للمفصليات أجسام مقسمة وهيكل خارجي صلب وزوائد مفصلية .</a:t>
            </a:r>
          </a:p>
        </p:txBody>
      </p:sp>
      <p:sp>
        <p:nvSpPr>
          <p:cNvPr id="13" name="عنصر نائب للمحتوى 2">
            <a:extLst>
              <a:ext uri="{FF2B5EF4-FFF2-40B4-BE49-F238E27FC236}">
                <a16:creationId xmlns:a16="http://schemas.microsoft.com/office/drawing/2014/main" id="{907417F4-9C9B-41E5-AC45-F60EB6E64498}"/>
              </a:ext>
            </a:extLst>
          </p:cNvPr>
          <p:cNvSpPr txBox="1">
            <a:spLocks/>
          </p:cNvSpPr>
          <p:nvPr/>
        </p:nvSpPr>
        <p:spPr>
          <a:xfrm>
            <a:off x="899757" y="550554"/>
            <a:ext cx="7392033" cy="936104"/>
          </a:xfrm>
          <a:prstGeom prst="rect">
            <a:avLst/>
          </a:prstGeom>
          <a:noFill/>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ar-SA" sz="5400" dirty="0">
                <a:solidFill>
                  <a:srgbClr val="DB1764"/>
                </a:solidFill>
                <a:effectLst>
                  <a:outerShdw blurRad="60007" dist="310007" dir="7680000" sy="30000" kx="1300200" algn="ctr" rotWithShape="0">
                    <a:prstClr val="black">
                      <a:alpha val="32000"/>
                    </a:prstClr>
                  </a:outerShdw>
                </a:effectLst>
                <a:cs typeface="Mudir MT" pitchFamily="2" charset="-78"/>
              </a:rPr>
              <a:t>الفكرة الرئيسة</a:t>
            </a:r>
          </a:p>
        </p:txBody>
      </p:sp>
    </p:spTree>
    <p:extLst>
      <p:ext uri="{BB962C8B-B14F-4D97-AF65-F5344CB8AC3E}">
        <p14:creationId xmlns:p14="http://schemas.microsoft.com/office/powerpoint/2010/main" val="2134799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29207" y="1001649"/>
            <a:ext cx="8229600" cy="1143000"/>
          </a:xfrm>
        </p:spPr>
        <p:txBody>
          <a:bodyPr>
            <a:normAutofit/>
          </a:bodyPr>
          <a:lstStyle/>
          <a:p>
            <a:r>
              <a:rPr lang="ar-SA" sz="5400" dirty="0">
                <a:ln>
                  <a:solidFill>
                    <a:schemeClr val="tx1"/>
                  </a:solidFill>
                </a:ln>
                <a:solidFill>
                  <a:srgbClr val="CBF099"/>
                </a:solidFill>
                <a:cs typeface="Mudir MT" pitchFamily="2" charset="-78"/>
              </a:rPr>
              <a:t>جدول التعلم</a:t>
            </a: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2942733440"/>
              </p:ext>
            </p:extLst>
          </p:nvPr>
        </p:nvGraphicFramePr>
        <p:xfrm>
          <a:off x="129109" y="2021553"/>
          <a:ext cx="8657369" cy="3567687"/>
        </p:xfrm>
        <a:graphic>
          <a:graphicData uri="http://schemas.openxmlformats.org/drawingml/2006/table">
            <a:tbl>
              <a:tblPr rtl="1" firstRow="1" bandRow="1">
                <a:tableStyleId>{5C22544A-7EE6-4342-B048-85BDC9FD1C3A}</a:tableStyleId>
              </a:tblPr>
              <a:tblGrid>
                <a:gridCol w="2553557">
                  <a:extLst>
                    <a:ext uri="{9D8B030D-6E8A-4147-A177-3AD203B41FA5}">
                      <a16:colId xmlns:a16="http://schemas.microsoft.com/office/drawing/2014/main" val="20000"/>
                    </a:ext>
                  </a:extLst>
                </a:gridCol>
                <a:gridCol w="3691812">
                  <a:extLst>
                    <a:ext uri="{9D8B030D-6E8A-4147-A177-3AD203B41FA5}">
                      <a16:colId xmlns:a16="http://schemas.microsoft.com/office/drawing/2014/main" val="20001"/>
                    </a:ext>
                  </a:extLst>
                </a:gridCol>
                <a:gridCol w="2412000">
                  <a:extLst>
                    <a:ext uri="{9D8B030D-6E8A-4147-A177-3AD203B41FA5}">
                      <a16:colId xmlns:a16="http://schemas.microsoft.com/office/drawing/2014/main" val="20002"/>
                    </a:ext>
                  </a:extLst>
                </a:gridCol>
              </a:tblGrid>
              <a:tr h="956447">
                <a:tc>
                  <a:txBody>
                    <a:bodyPr/>
                    <a:lstStyle/>
                    <a:p>
                      <a:pPr algn="ctr" rtl="1"/>
                      <a:r>
                        <a:rPr lang="ar-SA" sz="4400" b="1" dirty="0">
                          <a:ln>
                            <a:noFill/>
                          </a:ln>
                          <a:solidFill>
                            <a:schemeClr val="tx1"/>
                          </a:solidFill>
                          <a:cs typeface="Mudir MT" pitchFamily="2" charset="-78"/>
                        </a:rPr>
                        <a:t>ماذا أعلم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AA2DA"/>
                    </a:solidFill>
                  </a:tcPr>
                </a:tc>
                <a:tc>
                  <a:txBody>
                    <a:bodyPr/>
                    <a:lstStyle/>
                    <a:p>
                      <a:pPr rtl="1"/>
                      <a:r>
                        <a:rPr lang="ar-SA" sz="4400" b="1" dirty="0">
                          <a:ln>
                            <a:noFill/>
                          </a:ln>
                          <a:solidFill>
                            <a:schemeClr val="tx1"/>
                          </a:solidFill>
                          <a:cs typeface="Mudir MT" pitchFamily="2" charset="-78"/>
                        </a:rPr>
                        <a:t>ماذا أود أن أتعلم</a:t>
                      </a:r>
                      <a:r>
                        <a:rPr lang="ar-SA" sz="4400" b="1" baseline="0" dirty="0">
                          <a:ln>
                            <a:noFill/>
                          </a:ln>
                          <a:solidFill>
                            <a:schemeClr val="tx1"/>
                          </a:solidFill>
                          <a:cs typeface="Mudir MT" pitchFamily="2" charset="-78"/>
                        </a:rPr>
                        <a:t> </a:t>
                      </a:r>
                      <a:endParaRPr lang="ar-SA" sz="4400" b="1" dirty="0">
                        <a:ln>
                          <a:noFill/>
                        </a:ln>
                        <a:solidFill>
                          <a:schemeClr val="tx1"/>
                        </a:solidFill>
                        <a:cs typeface="Mudir MT"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AA2DA"/>
                    </a:solidFill>
                  </a:tcPr>
                </a:tc>
                <a:tc>
                  <a:txBody>
                    <a:bodyPr/>
                    <a:lstStyle/>
                    <a:p>
                      <a:pPr rtl="1"/>
                      <a:r>
                        <a:rPr lang="ar-SA" sz="4400" b="1" dirty="0">
                          <a:ln>
                            <a:noFill/>
                          </a:ln>
                          <a:solidFill>
                            <a:schemeClr val="tx1"/>
                          </a:solidFill>
                          <a:cs typeface="Mudir MT" pitchFamily="2" charset="-78"/>
                        </a:rPr>
                        <a:t>ماذا تعلمت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AA2DA"/>
                    </a:solidFill>
                  </a:tcPr>
                </a:tc>
                <a:extLst>
                  <a:ext uri="{0D108BD9-81ED-4DB2-BD59-A6C34878D82A}">
                    <a16:rowId xmlns:a16="http://schemas.microsoft.com/office/drawing/2014/main" val="10000"/>
                  </a:ext>
                </a:extLst>
              </a:tr>
              <a:tr h="2611240">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3" name="صورة 2">
            <a:extLst>
              <a:ext uri="{FF2B5EF4-FFF2-40B4-BE49-F238E27FC236}">
                <a16:creationId xmlns:a16="http://schemas.microsoft.com/office/drawing/2014/main" id="{30B54037-0355-4178-906C-EE0ADE8EE827}"/>
              </a:ext>
            </a:extLst>
          </p:cNvPr>
          <p:cNvPicPr>
            <a:picLocks noChangeAspect="1"/>
          </p:cNvPicPr>
          <p:nvPr/>
        </p:nvPicPr>
        <p:blipFill>
          <a:blip r:embed="rId2"/>
          <a:stretch>
            <a:fillRect/>
          </a:stretch>
        </p:blipFill>
        <p:spPr>
          <a:xfrm>
            <a:off x="4644007" y="-2094"/>
            <a:ext cx="4471145" cy="1198846"/>
          </a:xfrm>
          <a:prstGeom prst="rect">
            <a:avLst/>
          </a:prstGeom>
        </p:spPr>
      </p:pic>
      <p:pic>
        <p:nvPicPr>
          <p:cNvPr id="5" name="صورة 4">
            <a:extLst>
              <a:ext uri="{FF2B5EF4-FFF2-40B4-BE49-F238E27FC236}">
                <a16:creationId xmlns:a16="http://schemas.microsoft.com/office/drawing/2014/main" id="{5E30D307-E585-46E0-8E6E-22514B217B07}"/>
              </a:ext>
            </a:extLst>
          </p:cNvPr>
          <p:cNvPicPr>
            <a:picLocks noChangeAspect="1"/>
          </p:cNvPicPr>
          <p:nvPr/>
        </p:nvPicPr>
        <p:blipFill>
          <a:blip r:embed="rId2"/>
          <a:stretch>
            <a:fillRect/>
          </a:stretch>
        </p:blipFill>
        <p:spPr>
          <a:xfrm>
            <a:off x="0" y="-2094"/>
            <a:ext cx="4644007" cy="1198846"/>
          </a:xfrm>
          <a:prstGeom prst="rect">
            <a:avLst/>
          </a:prstGeom>
        </p:spPr>
      </p:pic>
      <p:pic>
        <p:nvPicPr>
          <p:cNvPr id="6" name="صورة 5">
            <a:extLst>
              <a:ext uri="{FF2B5EF4-FFF2-40B4-BE49-F238E27FC236}">
                <a16:creationId xmlns:a16="http://schemas.microsoft.com/office/drawing/2014/main" id="{9E96A501-56A7-4BEA-A962-FC43736F3140}"/>
              </a:ext>
            </a:extLst>
          </p:cNvPr>
          <p:cNvPicPr>
            <a:picLocks noChangeAspect="1"/>
          </p:cNvPicPr>
          <p:nvPr/>
        </p:nvPicPr>
        <p:blipFill>
          <a:blip r:embed="rId2"/>
          <a:stretch>
            <a:fillRect/>
          </a:stretch>
        </p:blipFill>
        <p:spPr>
          <a:xfrm>
            <a:off x="4644007" y="5659154"/>
            <a:ext cx="4471145" cy="1198846"/>
          </a:xfrm>
          <a:prstGeom prst="rect">
            <a:avLst/>
          </a:prstGeom>
        </p:spPr>
      </p:pic>
      <p:pic>
        <p:nvPicPr>
          <p:cNvPr id="7" name="صورة 6">
            <a:extLst>
              <a:ext uri="{FF2B5EF4-FFF2-40B4-BE49-F238E27FC236}">
                <a16:creationId xmlns:a16="http://schemas.microsoft.com/office/drawing/2014/main" id="{7DA8D963-D738-458F-B92B-853F6A8DA8D7}"/>
              </a:ext>
            </a:extLst>
          </p:cNvPr>
          <p:cNvPicPr>
            <a:picLocks noChangeAspect="1"/>
          </p:cNvPicPr>
          <p:nvPr/>
        </p:nvPicPr>
        <p:blipFill>
          <a:blip r:embed="rId2"/>
          <a:stretch>
            <a:fillRect/>
          </a:stretch>
        </p:blipFill>
        <p:spPr>
          <a:xfrm>
            <a:off x="0" y="5659154"/>
            <a:ext cx="4644007" cy="1198846"/>
          </a:xfrm>
          <a:prstGeom prst="rect">
            <a:avLst/>
          </a:prstGeom>
        </p:spPr>
      </p:pic>
    </p:spTree>
  </p:cSld>
  <p:clrMapOvr>
    <a:masterClrMapping/>
  </p:clrMapOvr>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1520</Words>
  <Application>Microsoft Office PowerPoint</Application>
  <PresentationFormat>عرض على الشاشة (4:3)</PresentationFormat>
  <Paragraphs>330</Paragraphs>
  <Slides>60</Slides>
  <Notes>5</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60</vt:i4>
      </vt:variant>
    </vt:vector>
  </HeadingPairs>
  <TitlesOfParts>
    <vt:vector size="67" baseType="lpstr">
      <vt:lpstr>Arial</vt:lpstr>
      <vt:lpstr>Calibri</vt:lpstr>
      <vt:lpstr>Impact</vt:lpstr>
      <vt:lpstr>Mudir MT</vt:lpstr>
      <vt:lpstr>pfdLight</vt:lpstr>
      <vt:lpstr>Times New Roman</vt:lpstr>
      <vt:lpstr>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جدول التعلم</vt:lpstr>
      <vt:lpstr>عرض تقديمي في PowerPoint</vt:lpstr>
      <vt:lpstr>عرض تقديمي في PowerPoint</vt:lpstr>
      <vt:lpstr>عرض تقديمي في PowerPoint</vt:lpstr>
      <vt:lpstr>عرض تقديمي في PowerPoint</vt:lpstr>
      <vt:lpstr>عرض تقديمي في PowerPoint</vt:lpstr>
      <vt:lpstr>الهيكل الخارجي </vt:lpstr>
      <vt:lpstr>الهيكل الخارجي </vt:lpstr>
      <vt:lpstr>الهيكل الخارجي </vt:lpstr>
      <vt:lpstr>الهيكل الخارجي </vt:lpstr>
      <vt:lpstr>الزوائد المفصلية </vt:lpstr>
      <vt:lpstr>عرض تقديمي في PowerPoint</vt:lpstr>
      <vt:lpstr>عرض تقديمي في PowerPoint</vt:lpstr>
      <vt:lpstr>الانسلاخ </vt:lpstr>
      <vt:lpstr>عرض تقديمي في PowerPoint</vt:lpstr>
      <vt:lpstr>عرض تقديمي في PowerPoint</vt:lpstr>
      <vt:lpstr>التغذية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المفصليات</dc:title>
  <dc:creator>العامر</dc:creator>
  <cp:lastModifiedBy>User129</cp:lastModifiedBy>
  <cp:revision>300</cp:revision>
  <dcterms:created xsi:type="dcterms:W3CDTF">2013-04-11T18:57:48Z</dcterms:created>
  <dcterms:modified xsi:type="dcterms:W3CDTF">2018-11-24T20:30:03Z</dcterms:modified>
</cp:coreProperties>
</file>