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45"/>
  </p:notesMasterIdLst>
  <p:sldIdLst>
    <p:sldId id="303" r:id="rId2"/>
    <p:sldId id="265" r:id="rId3"/>
    <p:sldId id="266" r:id="rId4"/>
    <p:sldId id="267" r:id="rId5"/>
    <p:sldId id="268" r:id="rId6"/>
    <p:sldId id="269" r:id="rId7"/>
    <p:sldId id="256" r:id="rId8"/>
    <p:sldId id="257" r:id="rId9"/>
    <p:sldId id="258" r:id="rId10"/>
    <p:sldId id="260" r:id="rId11"/>
    <p:sldId id="262" r:id="rId12"/>
    <p:sldId id="259" r:id="rId13"/>
    <p:sldId id="263" r:id="rId14"/>
    <p:sldId id="261" r:id="rId15"/>
    <p:sldId id="264" r:id="rId16"/>
    <p:sldId id="300" r:id="rId17"/>
    <p:sldId id="301" r:id="rId18"/>
    <p:sldId id="275" r:id="rId19"/>
    <p:sldId id="277" r:id="rId20"/>
    <p:sldId id="276" r:id="rId21"/>
    <p:sldId id="278" r:id="rId22"/>
    <p:sldId id="302" r:id="rId23"/>
    <p:sldId id="274" r:id="rId24"/>
    <p:sldId id="280" r:id="rId25"/>
    <p:sldId id="287" r:id="rId26"/>
    <p:sldId id="291" r:id="rId27"/>
    <p:sldId id="304" r:id="rId28"/>
    <p:sldId id="290" r:id="rId29"/>
    <p:sldId id="281" r:id="rId30"/>
    <p:sldId id="282" r:id="rId31"/>
    <p:sldId id="283" r:id="rId32"/>
    <p:sldId id="284" r:id="rId33"/>
    <p:sldId id="285" r:id="rId34"/>
    <p:sldId id="286" r:id="rId35"/>
    <p:sldId id="299" r:id="rId36"/>
    <p:sldId id="292" r:id="rId37"/>
    <p:sldId id="293" r:id="rId38"/>
    <p:sldId id="294" r:id="rId39"/>
    <p:sldId id="306" r:id="rId40"/>
    <p:sldId id="305" r:id="rId41"/>
    <p:sldId id="295" r:id="rId42"/>
    <p:sldId id="298" r:id="rId43"/>
    <p:sldId id="296" r:id="rId44"/>
  </p:sldIdLst>
  <p:sldSz cx="12192000" cy="6858000"/>
  <p:notesSz cx="6797675" cy="9928225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ام جواد البحراني" initials="ام جواد" lastIdx="1" clrIdx="0">
    <p:extLst>
      <p:ext uri="{19B8F6BF-5375-455C-9EA6-DF929625EA0E}">
        <p15:presenceInfo xmlns:p15="http://schemas.microsoft.com/office/powerpoint/2012/main" userId="ام جواد البحراني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3F"/>
    <a:srgbClr val="F64CD6"/>
    <a:srgbClr val="69FFB4"/>
    <a:srgbClr val="FFC92F"/>
    <a:srgbClr val="E7B071"/>
    <a:srgbClr val="DC9A7D"/>
    <a:srgbClr val="D98073"/>
    <a:srgbClr val="AC4B3F"/>
    <a:srgbClr val="904126"/>
    <a:srgbClr val="7F58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نمط متوسط 2 - تميي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338" autoAdjust="0"/>
    <p:restoredTop sz="94660"/>
  </p:normalViewPr>
  <p:slideViewPr>
    <p:cSldViewPr snapToGrid="0">
      <p:cViewPr varScale="1">
        <p:scale>
          <a:sx n="73" d="100"/>
          <a:sy n="73" d="100"/>
        </p:scale>
        <p:origin x="594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6B1859C-2157-4CD0-A06A-D275FF68F149}" type="doc">
      <dgm:prSet loTypeId="urn:microsoft.com/office/officeart/2005/8/layout/pyramid2" loCatId="list" qsTypeId="urn:microsoft.com/office/officeart/2005/8/quickstyle/3d3" qsCatId="3D" csTypeId="urn:microsoft.com/office/officeart/2005/8/colors/accent2_3" csCatId="accent2" phldr="1"/>
      <dgm:spPr/>
    </dgm:pt>
    <dgm:pt modelId="{502775C3-0096-4494-A903-620312D4FFEA}">
      <dgm:prSet phldrT="[نص]" custT="1"/>
      <dgm:spPr>
        <a:solidFill>
          <a:srgbClr val="FFFF00">
            <a:alpha val="90000"/>
          </a:srgbClr>
        </a:solidFill>
        <a:ln>
          <a:solidFill>
            <a:srgbClr val="FFCA31"/>
          </a:solidFill>
        </a:ln>
      </dgm:spPr>
      <dgm:t>
        <a:bodyPr/>
        <a:lstStyle/>
        <a:p>
          <a:pPr rtl="1"/>
          <a:r>
            <a:rPr lang="ar-SA" sz="2800" dirty="0"/>
            <a:t>النوع </a:t>
          </a:r>
        </a:p>
      </dgm:t>
    </dgm:pt>
    <dgm:pt modelId="{0C1136F1-23B7-44C4-8C93-75D91500A6B9}" type="parTrans" cxnId="{B74327ED-3252-45CB-8CE3-8ACF9861E558}">
      <dgm:prSet/>
      <dgm:spPr/>
      <dgm:t>
        <a:bodyPr/>
        <a:lstStyle/>
        <a:p>
          <a:pPr rtl="1"/>
          <a:endParaRPr lang="ar-SA"/>
        </a:p>
      </dgm:t>
    </dgm:pt>
    <dgm:pt modelId="{AE5E1ED4-4BBD-4DED-B762-7C9CDB655466}" type="sibTrans" cxnId="{B74327ED-3252-45CB-8CE3-8ACF9861E558}">
      <dgm:prSet/>
      <dgm:spPr/>
      <dgm:t>
        <a:bodyPr/>
        <a:lstStyle/>
        <a:p>
          <a:pPr rtl="1"/>
          <a:endParaRPr lang="ar-SA"/>
        </a:p>
      </dgm:t>
    </dgm:pt>
    <dgm:pt modelId="{CC180757-D84E-4DC9-B1D2-D7BBB62C89B6}">
      <dgm:prSet phldrT="[نص]" custT="1"/>
      <dgm:spPr>
        <a:solidFill>
          <a:srgbClr val="19E93C">
            <a:alpha val="90000"/>
          </a:srgbClr>
        </a:solidFill>
        <a:effectLst/>
      </dgm:spPr>
      <dgm:t>
        <a:bodyPr/>
        <a:lstStyle/>
        <a:p>
          <a:pPr rtl="1"/>
          <a:r>
            <a:rPr lang="ar-SA" sz="2800" dirty="0"/>
            <a:t>الجنس </a:t>
          </a:r>
        </a:p>
      </dgm:t>
    </dgm:pt>
    <dgm:pt modelId="{4AF48DB2-253B-492F-A2C4-19E1DC527E42}" type="parTrans" cxnId="{C35D0D11-8868-4329-B1B2-CC7013658383}">
      <dgm:prSet/>
      <dgm:spPr/>
      <dgm:t>
        <a:bodyPr/>
        <a:lstStyle/>
        <a:p>
          <a:pPr rtl="1"/>
          <a:endParaRPr lang="ar-SA"/>
        </a:p>
      </dgm:t>
    </dgm:pt>
    <dgm:pt modelId="{F48D559B-B3E0-42CB-9509-7415B45D812F}" type="sibTrans" cxnId="{C35D0D11-8868-4329-B1B2-CC7013658383}">
      <dgm:prSet/>
      <dgm:spPr/>
      <dgm:t>
        <a:bodyPr/>
        <a:lstStyle/>
        <a:p>
          <a:pPr rtl="1"/>
          <a:endParaRPr lang="ar-SA"/>
        </a:p>
      </dgm:t>
    </dgm:pt>
    <dgm:pt modelId="{6DFD3983-E5AE-4465-AA7D-902627CBFD74}">
      <dgm:prSet phldrT="[نص]" custT="1"/>
      <dgm:spPr>
        <a:solidFill>
          <a:srgbClr val="00B0F0">
            <a:alpha val="90000"/>
          </a:srgbClr>
        </a:solidFill>
        <a:ln>
          <a:solidFill>
            <a:srgbClr val="00B0F0"/>
          </a:solidFill>
        </a:ln>
      </dgm:spPr>
      <dgm:t>
        <a:bodyPr/>
        <a:lstStyle/>
        <a:p>
          <a:pPr rtl="1"/>
          <a:r>
            <a:rPr lang="ar-SA" sz="2800" dirty="0"/>
            <a:t>العائلة </a:t>
          </a:r>
        </a:p>
      </dgm:t>
    </dgm:pt>
    <dgm:pt modelId="{840CC8E1-9C8F-4C7B-AF7D-7B67FA7B9B25}" type="parTrans" cxnId="{E53BC554-B508-4C2A-B556-54A1767A1C10}">
      <dgm:prSet/>
      <dgm:spPr/>
      <dgm:t>
        <a:bodyPr/>
        <a:lstStyle/>
        <a:p>
          <a:pPr rtl="1"/>
          <a:endParaRPr lang="ar-SA"/>
        </a:p>
      </dgm:t>
    </dgm:pt>
    <dgm:pt modelId="{61787063-6FAE-41BF-AF19-7BB9A00841C1}" type="sibTrans" cxnId="{E53BC554-B508-4C2A-B556-54A1767A1C10}">
      <dgm:prSet/>
      <dgm:spPr/>
      <dgm:t>
        <a:bodyPr/>
        <a:lstStyle/>
        <a:p>
          <a:pPr rtl="1"/>
          <a:endParaRPr lang="ar-SA"/>
        </a:p>
      </dgm:t>
    </dgm:pt>
    <dgm:pt modelId="{CDB3D0A0-99A5-439D-9385-60B0F28BACE0}">
      <dgm:prSet custT="1"/>
      <dgm:spPr>
        <a:solidFill>
          <a:srgbClr val="FFC000">
            <a:alpha val="90000"/>
          </a:srgbClr>
        </a:solidFill>
      </dgm:spPr>
      <dgm:t>
        <a:bodyPr/>
        <a:lstStyle/>
        <a:p>
          <a:pPr rtl="1"/>
          <a:r>
            <a:rPr lang="ar-SA" sz="2800" dirty="0"/>
            <a:t>الرتبة </a:t>
          </a:r>
        </a:p>
      </dgm:t>
    </dgm:pt>
    <dgm:pt modelId="{DBF3E2D3-3E1B-4001-A151-3ABEE309D9D0}" type="parTrans" cxnId="{4005CF04-D445-4012-8ADA-5DD14A4492DA}">
      <dgm:prSet/>
      <dgm:spPr/>
      <dgm:t>
        <a:bodyPr/>
        <a:lstStyle/>
        <a:p>
          <a:pPr rtl="1"/>
          <a:endParaRPr lang="ar-SA"/>
        </a:p>
      </dgm:t>
    </dgm:pt>
    <dgm:pt modelId="{5854E464-2540-4C12-98F7-8112BC109483}" type="sibTrans" cxnId="{4005CF04-D445-4012-8ADA-5DD14A4492DA}">
      <dgm:prSet/>
      <dgm:spPr/>
      <dgm:t>
        <a:bodyPr/>
        <a:lstStyle/>
        <a:p>
          <a:pPr rtl="1"/>
          <a:endParaRPr lang="ar-SA"/>
        </a:p>
      </dgm:t>
    </dgm:pt>
    <dgm:pt modelId="{849DF250-F730-4801-86D8-078E4DD25BE9}">
      <dgm:prSet custT="1"/>
      <dgm:spPr>
        <a:solidFill>
          <a:srgbClr val="00B0F0">
            <a:alpha val="90000"/>
          </a:srgbClr>
        </a:solidFill>
      </dgm:spPr>
      <dgm:t>
        <a:bodyPr/>
        <a:lstStyle/>
        <a:p>
          <a:pPr rtl="1"/>
          <a:r>
            <a:rPr lang="ar-SA" sz="2400" dirty="0"/>
            <a:t>الطائفة </a:t>
          </a:r>
        </a:p>
      </dgm:t>
    </dgm:pt>
    <dgm:pt modelId="{1F1BE7AE-21AA-4B40-9B8D-AC404AE74A9B}" type="parTrans" cxnId="{281C7C70-26A3-4AB1-9419-FCE40E9DA4ED}">
      <dgm:prSet/>
      <dgm:spPr/>
      <dgm:t>
        <a:bodyPr/>
        <a:lstStyle/>
        <a:p>
          <a:pPr rtl="1"/>
          <a:endParaRPr lang="ar-SA"/>
        </a:p>
      </dgm:t>
    </dgm:pt>
    <dgm:pt modelId="{DAE094BE-FE53-4415-BCB8-0009DDF80A02}" type="sibTrans" cxnId="{281C7C70-26A3-4AB1-9419-FCE40E9DA4ED}">
      <dgm:prSet/>
      <dgm:spPr/>
      <dgm:t>
        <a:bodyPr/>
        <a:lstStyle/>
        <a:p>
          <a:pPr rtl="1"/>
          <a:endParaRPr lang="ar-SA"/>
        </a:p>
      </dgm:t>
    </dgm:pt>
    <dgm:pt modelId="{ED1752C3-935C-47A7-99AC-96A2015E9E97}">
      <dgm:prSet/>
      <dgm:spPr>
        <a:solidFill>
          <a:srgbClr val="19E93C">
            <a:alpha val="90000"/>
          </a:srgbClr>
        </a:solidFill>
      </dgm:spPr>
      <dgm:t>
        <a:bodyPr/>
        <a:lstStyle/>
        <a:p>
          <a:pPr rtl="1"/>
          <a:r>
            <a:rPr lang="ar-SA" dirty="0"/>
            <a:t>الشعبة </a:t>
          </a:r>
        </a:p>
      </dgm:t>
    </dgm:pt>
    <dgm:pt modelId="{85AFB341-8228-4120-BCC6-FA29DD042C65}" type="parTrans" cxnId="{9C9B6850-03B8-4441-A67A-9FEE7EDAB944}">
      <dgm:prSet/>
      <dgm:spPr/>
      <dgm:t>
        <a:bodyPr/>
        <a:lstStyle/>
        <a:p>
          <a:pPr rtl="1"/>
          <a:endParaRPr lang="ar-SA"/>
        </a:p>
      </dgm:t>
    </dgm:pt>
    <dgm:pt modelId="{D4E98816-B710-40B2-95B8-AE6F75646EFA}" type="sibTrans" cxnId="{9C9B6850-03B8-4441-A67A-9FEE7EDAB944}">
      <dgm:prSet/>
      <dgm:spPr/>
      <dgm:t>
        <a:bodyPr/>
        <a:lstStyle/>
        <a:p>
          <a:pPr rtl="1"/>
          <a:endParaRPr lang="ar-SA"/>
        </a:p>
      </dgm:t>
    </dgm:pt>
    <dgm:pt modelId="{26350C18-8C2C-4108-B838-F1149195BB4A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pPr rtl="1"/>
          <a:r>
            <a:rPr lang="ar-SA" sz="2800" dirty="0"/>
            <a:t>المملكة </a:t>
          </a:r>
        </a:p>
      </dgm:t>
    </dgm:pt>
    <dgm:pt modelId="{48F47E88-1E40-49A8-89A7-425875311CF0}" type="parTrans" cxnId="{B3F5F023-37F9-4C40-9761-3C6A45C812AD}">
      <dgm:prSet/>
      <dgm:spPr/>
      <dgm:t>
        <a:bodyPr/>
        <a:lstStyle/>
        <a:p>
          <a:pPr rtl="1"/>
          <a:endParaRPr lang="ar-SA"/>
        </a:p>
      </dgm:t>
    </dgm:pt>
    <dgm:pt modelId="{EE67FD87-F5CD-4369-924D-5CB4602A0218}" type="sibTrans" cxnId="{B3F5F023-37F9-4C40-9761-3C6A45C812AD}">
      <dgm:prSet/>
      <dgm:spPr/>
      <dgm:t>
        <a:bodyPr/>
        <a:lstStyle/>
        <a:p>
          <a:pPr rtl="1"/>
          <a:endParaRPr lang="ar-SA"/>
        </a:p>
      </dgm:t>
    </dgm:pt>
    <dgm:pt modelId="{3B288DB3-73FA-4E21-9B6D-800590936132}" type="pres">
      <dgm:prSet presAssocID="{66B1859C-2157-4CD0-A06A-D275FF68F149}" presName="compositeShape" presStyleCnt="0">
        <dgm:presLayoutVars>
          <dgm:dir/>
          <dgm:resizeHandles/>
        </dgm:presLayoutVars>
      </dgm:prSet>
      <dgm:spPr/>
    </dgm:pt>
    <dgm:pt modelId="{F7F22FEF-909D-4583-98EA-C2091748316C}" type="pres">
      <dgm:prSet presAssocID="{66B1859C-2157-4CD0-A06A-D275FF68F149}" presName="pyramid" presStyleLbl="node1" presStyleIdx="0" presStyleCnt="1" custLinFactNeighborX="-259"/>
      <dgm:spPr>
        <a:solidFill>
          <a:srgbClr val="FF9393"/>
        </a:solidFill>
      </dgm:spPr>
    </dgm:pt>
    <dgm:pt modelId="{A4336AC0-0A1F-4D1F-AB6E-3C2A78657CF1}" type="pres">
      <dgm:prSet presAssocID="{66B1859C-2157-4CD0-A06A-D275FF68F149}" presName="theList" presStyleCnt="0"/>
      <dgm:spPr/>
    </dgm:pt>
    <dgm:pt modelId="{6302B58E-E176-469D-8C37-B3430D6D9576}" type="pres">
      <dgm:prSet presAssocID="{502775C3-0096-4494-A903-620312D4FFEA}" presName="aNode" presStyleLbl="fgAcc1" presStyleIdx="0" presStyleCnt="7">
        <dgm:presLayoutVars>
          <dgm:bulletEnabled val="1"/>
        </dgm:presLayoutVars>
      </dgm:prSet>
      <dgm:spPr/>
    </dgm:pt>
    <dgm:pt modelId="{4E5EC404-D07F-4945-A5B3-9425FB39CDD1}" type="pres">
      <dgm:prSet presAssocID="{502775C3-0096-4494-A903-620312D4FFEA}" presName="aSpace" presStyleCnt="0"/>
      <dgm:spPr/>
    </dgm:pt>
    <dgm:pt modelId="{A811D50F-8FC8-4882-A91E-1B53841DBB63}" type="pres">
      <dgm:prSet presAssocID="{CC180757-D84E-4DC9-B1D2-D7BBB62C89B6}" presName="aNode" presStyleLbl="fgAcc1" presStyleIdx="1" presStyleCnt="7">
        <dgm:presLayoutVars>
          <dgm:bulletEnabled val="1"/>
        </dgm:presLayoutVars>
      </dgm:prSet>
      <dgm:spPr/>
    </dgm:pt>
    <dgm:pt modelId="{F9EDE563-A500-44EE-8BD6-B95F36E50CF6}" type="pres">
      <dgm:prSet presAssocID="{CC180757-D84E-4DC9-B1D2-D7BBB62C89B6}" presName="aSpace" presStyleCnt="0"/>
      <dgm:spPr/>
    </dgm:pt>
    <dgm:pt modelId="{905E87AC-CCC1-4C59-B393-DC6F5924849F}" type="pres">
      <dgm:prSet presAssocID="{6DFD3983-E5AE-4465-AA7D-902627CBFD74}" presName="aNode" presStyleLbl="fgAcc1" presStyleIdx="2" presStyleCnt="7">
        <dgm:presLayoutVars>
          <dgm:bulletEnabled val="1"/>
        </dgm:presLayoutVars>
      </dgm:prSet>
      <dgm:spPr/>
    </dgm:pt>
    <dgm:pt modelId="{F143E203-7E46-4835-8058-40790405E2F6}" type="pres">
      <dgm:prSet presAssocID="{6DFD3983-E5AE-4465-AA7D-902627CBFD74}" presName="aSpace" presStyleCnt="0"/>
      <dgm:spPr/>
    </dgm:pt>
    <dgm:pt modelId="{733DCF52-765E-4AF0-B96D-A37482B5A088}" type="pres">
      <dgm:prSet presAssocID="{CDB3D0A0-99A5-439D-9385-60B0F28BACE0}" presName="aNode" presStyleLbl="fgAcc1" presStyleIdx="3" presStyleCnt="7">
        <dgm:presLayoutVars>
          <dgm:bulletEnabled val="1"/>
        </dgm:presLayoutVars>
      </dgm:prSet>
      <dgm:spPr/>
    </dgm:pt>
    <dgm:pt modelId="{0795D77D-B4A8-4F47-96FD-404F642FE02C}" type="pres">
      <dgm:prSet presAssocID="{CDB3D0A0-99A5-439D-9385-60B0F28BACE0}" presName="aSpace" presStyleCnt="0"/>
      <dgm:spPr/>
    </dgm:pt>
    <dgm:pt modelId="{577DF076-B6F3-4C9A-A556-0D0718C225D3}" type="pres">
      <dgm:prSet presAssocID="{849DF250-F730-4801-86D8-078E4DD25BE9}" presName="aNode" presStyleLbl="fgAcc1" presStyleIdx="4" presStyleCnt="7">
        <dgm:presLayoutVars>
          <dgm:bulletEnabled val="1"/>
        </dgm:presLayoutVars>
      </dgm:prSet>
      <dgm:spPr/>
    </dgm:pt>
    <dgm:pt modelId="{235EE445-8E0B-49A1-83D6-1F7D0B99457E}" type="pres">
      <dgm:prSet presAssocID="{849DF250-F730-4801-86D8-078E4DD25BE9}" presName="aSpace" presStyleCnt="0"/>
      <dgm:spPr/>
    </dgm:pt>
    <dgm:pt modelId="{2C8F3335-F83C-40E2-9E2D-6A52F20FD359}" type="pres">
      <dgm:prSet presAssocID="{ED1752C3-935C-47A7-99AC-96A2015E9E97}" presName="aNode" presStyleLbl="fgAcc1" presStyleIdx="5" presStyleCnt="7">
        <dgm:presLayoutVars>
          <dgm:bulletEnabled val="1"/>
        </dgm:presLayoutVars>
      </dgm:prSet>
      <dgm:spPr/>
    </dgm:pt>
    <dgm:pt modelId="{E5A7134F-7480-4712-B378-0182D1F5B721}" type="pres">
      <dgm:prSet presAssocID="{ED1752C3-935C-47A7-99AC-96A2015E9E97}" presName="aSpace" presStyleCnt="0"/>
      <dgm:spPr/>
    </dgm:pt>
    <dgm:pt modelId="{79E0CB63-C7F3-412F-9D01-92FB11B1222B}" type="pres">
      <dgm:prSet presAssocID="{26350C18-8C2C-4108-B838-F1149195BB4A}" presName="aNode" presStyleLbl="fgAcc1" presStyleIdx="6" presStyleCnt="7">
        <dgm:presLayoutVars>
          <dgm:bulletEnabled val="1"/>
        </dgm:presLayoutVars>
      </dgm:prSet>
      <dgm:spPr/>
    </dgm:pt>
    <dgm:pt modelId="{8D7214D2-F65F-4EBB-8E23-275DD640E04D}" type="pres">
      <dgm:prSet presAssocID="{26350C18-8C2C-4108-B838-F1149195BB4A}" presName="aSpace" presStyleCnt="0"/>
      <dgm:spPr/>
    </dgm:pt>
  </dgm:ptLst>
  <dgm:cxnLst>
    <dgm:cxn modelId="{865E1004-E893-4164-9916-E0ACDE221451}" type="presOf" srcId="{CC180757-D84E-4DC9-B1D2-D7BBB62C89B6}" destId="{A811D50F-8FC8-4882-A91E-1B53841DBB63}" srcOrd="0" destOrd="0" presId="urn:microsoft.com/office/officeart/2005/8/layout/pyramid2"/>
    <dgm:cxn modelId="{4005CF04-D445-4012-8ADA-5DD14A4492DA}" srcId="{66B1859C-2157-4CD0-A06A-D275FF68F149}" destId="{CDB3D0A0-99A5-439D-9385-60B0F28BACE0}" srcOrd="3" destOrd="0" parTransId="{DBF3E2D3-3E1B-4001-A151-3ABEE309D9D0}" sibTransId="{5854E464-2540-4C12-98F7-8112BC109483}"/>
    <dgm:cxn modelId="{C35D0D11-8868-4329-B1B2-CC7013658383}" srcId="{66B1859C-2157-4CD0-A06A-D275FF68F149}" destId="{CC180757-D84E-4DC9-B1D2-D7BBB62C89B6}" srcOrd="1" destOrd="0" parTransId="{4AF48DB2-253B-492F-A2C4-19E1DC527E42}" sibTransId="{F48D559B-B3E0-42CB-9509-7415B45D812F}"/>
    <dgm:cxn modelId="{B3F5F023-37F9-4C40-9761-3C6A45C812AD}" srcId="{66B1859C-2157-4CD0-A06A-D275FF68F149}" destId="{26350C18-8C2C-4108-B838-F1149195BB4A}" srcOrd="6" destOrd="0" parTransId="{48F47E88-1E40-49A8-89A7-425875311CF0}" sibTransId="{EE67FD87-F5CD-4369-924D-5CB4602A0218}"/>
    <dgm:cxn modelId="{C2245F36-F99B-42D1-B75A-77FACE89C887}" type="presOf" srcId="{849DF250-F730-4801-86D8-078E4DD25BE9}" destId="{577DF076-B6F3-4C9A-A556-0D0718C225D3}" srcOrd="0" destOrd="0" presId="urn:microsoft.com/office/officeart/2005/8/layout/pyramid2"/>
    <dgm:cxn modelId="{B408A939-D4BD-4ED5-927F-2B82F76C3102}" type="presOf" srcId="{502775C3-0096-4494-A903-620312D4FFEA}" destId="{6302B58E-E176-469D-8C37-B3430D6D9576}" srcOrd="0" destOrd="0" presId="urn:microsoft.com/office/officeart/2005/8/layout/pyramid2"/>
    <dgm:cxn modelId="{9C9B6850-03B8-4441-A67A-9FEE7EDAB944}" srcId="{66B1859C-2157-4CD0-A06A-D275FF68F149}" destId="{ED1752C3-935C-47A7-99AC-96A2015E9E97}" srcOrd="5" destOrd="0" parTransId="{85AFB341-8228-4120-BCC6-FA29DD042C65}" sibTransId="{D4E98816-B710-40B2-95B8-AE6F75646EFA}"/>
    <dgm:cxn modelId="{281C7C70-26A3-4AB1-9419-FCE40E9DA4ED}" srcId="{66B1859C-2157-4CD0-A06A-D275FF68F149}" destId="{849DF250-F730-4801-86D8-078E4DD25BE9}" srcOrd="4" destOrd="0" parTransId="{1F1BE7AE-21AA-4B40-9B8D-AC404AE74A9B}" sibTransId="{DAE094BE-FE53-4415-BCB8-0009DDF80A02}"/>
    <dgm:cxn modelId="{E53BC554-B508-4C2A-B556-54A1767A1C10}" srcId="{66B1859C-2157-4CD0-A06A-D275FF68F149}" destId="{6DFD3983-E5AE-4465-AA7D-902627CBFD74}" srcOrd="2" destOrd="0" parTransId="{840CC8E1-9C8F-4C7B-AF7D-7B67FA7B9B25}" sibTransId="{61787063-6FAE-41BF-AF19-7BB9A00841C1}"/>
    <dgm:cxn modelId="{BC1E9657-502A-43FF-9543-8FF159011927}" type="presOf" srcId="{CDB3D0A0-99A5-439D-9385-60B0F28BACE0}" destId="{733DCF52-765E-4AF0-B96D-A37482B5A088}" srcOrd="0" destOrd="0" presId="urn:microsoft.com/office/officeart/2005/8/layout/pyramid2"/>
    <dgm:cxn modelId="{A4A3209C-E9D9-46F9-9223-D9106E307AE4}" type="presOf" srcId="{66B1859C-2157-4CD0-A06A-D275FF68F149}" destId="{3B288DB3-73FA-4E21-9B6D-800590936132}" srcOrd="0" destOrd="0" presId="urn:microsoft.com/office/officeart/2005/8/layout/pyramid2"/>
    <dgm:cxn modelId="{030578BA-0D29-40D1-BAA9-8562CF9CE5C4}" type="presOf" srcId="{26350C18-8C2C-4108-B838-F1149195BB4A}" destId="{79E0CB63-C7F3-412F-9D01-92FB11B1222B}" srcOrd="0" destOrd="0" presId="urn:microsoft.com/office/officeart/2005/8/layout/pyramid2"/>
    <dgm:cxn modelId="{E34C2EE5-035F-490E-8FCC-5F94190A24E6}" type="presOf" srcId="{ED1752C3-935C-47A7-99AC-96A2015E9E97}" destId="{2C8F3335-F83C-40E2-9E2D-6A52F20FD359}" srcOrd="0" destOrd="0" presId="urn:microsoft.com/office/officeart/2005/8/layout/pyramid2"/>
    <dgm:cxn modelId="{B74327ED-3252-45CB-8CE3-8ACF9861E558}" srcId="{66B1859C-2157-4CD0-A06A-D275FF68F149}" destId="{502775C3-0096-4494-A903-620312D4FFEA}" srcOrd="0" destOrd="0" parTransId="{0C1136F1-23B7-44C4-8C93-75D91500A6B9}" sibTransId="{AE5E1ED4-4BBD-4DED-B762-7C9CDB655466}"/>
    <dgm:cxn modelId="{54E534F8-9FE7-44F0-9167-CD265415776B}" type="presOf" srcId="{6DFD3983-E5AE-4465-AA7D-902627CBFD74}" destId="{905E87AC-CCC1-4C59-B393-DC6F5924849F}" srcOrd="0" destOrd="0" presId="urn:microsoft.com/office/officeart/2005/8/layout/pyramid2"/>
    <dgm:cxn modelId="{E7E5D5FC-46E0-4295-A705-AD810218BA80}" type="presParOf" srcId="{3B288DB3-73FA-4E21-9B6D-800590936132}" destId="{F7F22FEF-909D-4583-98EA-C2091748316C}" srcOrd="0" destOrd="0" presId="urn:microsoft.com/office/officeart/2005/8/layout/pyramid2"/>
    <dgm:cxn modelId="{42461611-ECDC-4E2E-BAC4-431506722E58}" type="presParOf" srcId="{3B288DB3-73FA-4E21-9B6D-800590936132}" destId="{A4336AC0-0A1F-4D1F-AB6E-3C2A78657CF1}" srcOrd="1" destOrd="0" presId="urn:microsoft.com/office/officeart/2005/8/layout/pyramid2"/>
    <dgm:cxn modelId="{A7A7F5DE-CF93-4871-96C7-FA2B94FCC3EE}" type="presParOf" srcId="{A4336AC0-0A1F-4D1F-AB6E-3C2A78657CF1}" destId="{6302B58E-E176-469D-8C37-B3430D6D9576}" srcOrd="0" destOrd="0" presId="urn:microsoft.com/office/officeart/2005/8/layout/pyramid2"/>
    <dgm:cxn modelId="{8B66E38C-4C88-47E5-BBF7-D6828785EF33}" type="presParOf" srcId="{A4336AC0-0A1F-4D1F-AB6E-3C2A78657CF1}" destId="{4E5EC404-D07F-4945-A5B3-9425FB39CDD1}" srcOrd="1" destOrd="0" presId="urn:microsoft.com/office/officeart/2005/8/layout/pyramid2"/>
    <dgm:cxn modelId="{FE9174E8-7CAF-492B-8A49-13256C3E77D3}" type="presParOf" srcId="{A4336AC0-0A1F-4D1F-AB6E-3C2A78657CF1}" destId="{A811D50F-8FC8-4882-A91E-1B53841DBB63}" srcOrd="2" destOrd="0" presId="urn:microsoft.com/office/officeart/2005/8/layout/pyramid2"/>
    <dgm:cxn modelId="{0DA229D5-D0F5-4A5A-BDCB-12E1849180F5}" type="presParOf" srcId="{A4336AC0-0A1F-4D1F-AB6E-3C2A78657CF1}" destId="{F9EDE563-A500-44EE-8BD6-B95F36E50CF6}" srcOrd="3" destOrd="0" presId="urn:microsoft.com/office/officeart/2005/8/layout/pyramid2"/>
    <dgm:cxn modelId="{A8FB1F20-EEF8-4A3A-A8B2-BBE7A1DF20FE}" type="presParOf" srcId="{A4336AC0-0A1F-4D1F-AB6E-3C2A78657CF1}" destId="{905E87AC-CCC1-4C59-B393-DC6F5924849F}" srcOrd="4" destOrd="0" presId="urn:microsoft.com/office/officeart/2005/8/layout/pyramid2"/>
    <dgm:cxn modelId="{06FF5601-2B07-4BD5-AAF5-1E33BE800AB1}" type="presParOf" srcId="{A4336AC0-0A1F-4D1F-AB6E-3C2A78657CF1}" destId="{F143E203-7E46-4835-8058-40790405E2F6}" srcOrd="5" destOrd="0" presId="urn:microsoft.com/office/officeart/2005/8/layout/pyramid2"/>
    <dgm:cxn modelId="{AF36D187-C9E9-4025-A1AB-CC7C309CCBC2}" type="presParOf" srcId="{A4336AC0-0A1F-4D1F-AB6E-3C2A78657CF1}" destId="{733DCF52-765E-4AF0-B96D-A37482B5A088}" srcOrd="6" destOrd="0" presId="urn:microsoft.com/office/officeart/2005/8/layout/pyramid2"/>
    <dgm:cxn modelId="{F23B2A9B-59FA-4BA0-8355-B5E7B20B77BA}" type="presParOf" srcId="{A4336AC0-0A1F-4D1F-AB6E-3C2A78657CF1}" destId="{0795D77D-B4A8-4F47-96FD-404F642FE02C}" srcOrd="7" destOrd="0" presId="urn:microsoft.com/office/officeart/2005/8/layout/pyramid2"/>
    <dgm:cxn modelId="{ABAF2344-6371-42A5-9A4A-B96C4C2BFABF}" type="presParOf" srcId="{A4336AC0-0A1F-4D1F-AB6E-3C2A78657CF1}" destId="{577DF076-B6F3-4C9A-A556-0D0718C225D3}" srcOrd="8" destOrd="0" presId="urn:microsoft.com/office/officeart/2005/8/layout/pyramid2"/>
    <dgm:cxn modelId="{990A2D6C-BC97-4073-96F4-5A1BF24CC025}" type="presParOf" srcId="{A4336AC0-0A1F-4D1F-AB6E-3C2A78657CF1}" destId="{235EE445-8E0B-49A1-83D6-1F7D0B99457E}" srcOrd="9" destOrd="0" presId="urn:microsoft.com/office/officeart/2005/8/layout/pyramid2"/>
    <dgm:cxn modelId="{22E3C08E-1BD6-4A53-B422-652E733960C8}" type="presParOf" srcId="{A4336AC0-0A1F-4D1F-AB6E-3C2A78657CF1}" destId="{2C8F3335-F83C-40E2-9E2D-6A52F20FD359}" srcOrd="10" destOrd="0" presId="urn:microsoft.com/office/officeart/2005/8/layout/pyramid2"/>
    <dgm:cxn modelId="{976684BA-F33A-4ABB-BEC3-A6868A2BFE0B}" type="presParOf" srcId="{A4336AC0-0A1F-4D1F-AB6E-3C2A78657CF1}" destId="{E5A7134F-7480-4712-B378-0182D1F5B721}" srcOrd="11" destOrd="0" presId="urn:microsoft.com/office/officeart/2005/8/layout/pyramid2"/>
    <dgm:cxn modelId="{22B8357B-AFB5-49D4-9F8B-7DA6D92F1908}" type="presParOf" srcId="{A4336AC0-0A1F-4D1F-AB6E-3C2A78657CF1}" destId="{79E0CB63-C7F3-412F-9D01-92FB11B1222B}" srcOrd="12" destOrd="0" presId="urn:microsoft.com/office/officeart/2005/8/layout/pyramid2"/>
    <dgm:cxn modelId="{85DE0327-FDA1-4603-BF16-91562633E754}" type="presParOf" srcId="{A4336AC0-0A1F-4D1F-AB6E-3C2A78657CF1}" destId="{8D7214D2-F65F-4EBB-8E23-275DD640E04D}" srcOrd="1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F22FEF-909D-4583-98EA-C2091748316C}">
      <dsp:nvSpPr>
        <dsp:cNvPr id="0" name=""/>
        <dsp:cNvSpPr/>
      </dsp:nvSpPr>
      <dsp:spPr>
        <a:xfrm>
          <a:off x="821527" y="0"/>
          <a:ext cx="5264989" cy="5264989"/>
        </a:xfrm>
        <a:prstGeom prst="triangle">
          <a:avLst/>
        </a:prstGeom>
        <a:solidFill>
          <a:srgbClr val="FF9393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302B58E-E176-469D-8C37-B3430D6D9576}">
      <dsp:nvSpPr>
        <dsp:cNvPr id="0" name=""/>
        <dsp:cNvSpPr/>
      </dsp:nvSpPr>
      <dsp:spPr>
        <a:xfrm>
          <a:off x="3467658" y="527013"/>
          <a:ext cx="3422242" cy="534725"/>
        </a:xfrm>
        <a:prstGeom prst="roundRect">
          <a:avLst/>
        </a:prstGeom>
        <a:solidFill>
          <a:srgbClr val="FFFF00">
            <a:alpha val="90000"/>
          </a:srgbClr>
        </a:solidFill>
        <a:ln>
          <a:solidFill>
            <a:srgbClr val="FFCA31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800" kern="1200" dirty="0"/>
            <a:t>النوع </a:t>
          </a:r>
        </a:p>
      </dsp:txBody>
      <dsp:txXfrm>
        <a:off x="3493761" y="553116"/>
        <a:ext cx="3370036" cy="482519"/>
      </dsp:txXfrm>
    </dsp:sp>
    <dsp:sp modelId="{A811D50F-8FC8-4882-A91E-1B53841DBB63}">
      <dsp:nvSpPr>
        <dsp:cNvPr id="0" name=""/>
        <dsp:cNvSpPr/>
      </dsp:nvSpPr>
      <dsp:spPr>
        <a:xfrm>
          <a:off x="3467658" y="1128579"/>
          <a:ext cx="3422242" cy="534725"/>
        </a:xfrm>
        <a:prstGeom prst="roundRect">
          <a:avLst/>
        </a:prstGeom>
        <a:solidFill>
          <a:srgbClr val="19E93C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800" kern="1200" dirty="0"/>
            <a:t>الجنس </a:t>
          </a:r>
        </a:p>
      </dsp:txBody>
      <dsp:txXfrm>
        <a:off x="3493761" y="1154682"/>
        <a:ext cx="3370036" cy="482519"/>
      </dsp:txXfrm>
    </dsp:sp>
    <dsp:sp modelId="{905E87AC-CCC1-4C59-B393-DC6F5924849F}">
      <dsp:nvSpPr>
        <dsp:cNvPr id="0" name=""/>
        <dsp:cNvSpPr/>
      </dsp:nvSpPr>
      <dsp:spPr>
        <a:xfrm>
          <a:off x="3467658" y="1730145"/>
          <a:ext cx="3422242" cy="534725"/>
        </a:xfrm>
        <a:prstGeom prst="roundRect">
          <a:avLst/>
        </a:prstGeom>
        <a:solidFill>
          <a:srgbClr val="00B0F0">
            <a:alpha val="90000"/>
          </a:srgbClr>
        </a:solidFill>
        <a:ln>
          <a:solidFill>
            <a:srgbClr val="00B0F0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800" kern="1200" dirty="0"/>
            <a:t>العائلة </a:t>
          </a:r>
        </a:p>
      </dsp:txBody>
      <dsp:txXfrm>
        <a:off x="3493761" y="1756248"/>
        <a:ext cx="3370036" cy="482519"/>
      </dsp:txXfrm>
    </dsp:sp>
    <dsp:sp modelId="{733DCF52-765E-4AF0-B96D-A37482B5A088}">
      <dsp:nvSpPr>
        <dsp:cNvPr id="0" name=""/>
        <dsp:cNvSpPr/>
      </dsp:nvSpPr>
      <dsp:spPr>
        <a:xfrm>
          <a:off x="3467658" y="2331711"/>
          <a:ext cx="3422242" cy="534725"/>
        </a:xfrm>
        <a:prstGeom prst="roundRect">
          <a:avLst/>
        </a:prstGeom>
        <a:solidFill>
          <a:srgbClr val="FFC000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800" kern="1200" dirty="0"/>
            <a:t>الرتبة </a:t>
          </a:r>
        </a:p>
      </dsp:txBody>
      <dsp:txXfrm>
        <a:off x="3493761" y="2357814"/>
        <a:ext cx="3370036" cy="482519"/>
      </dsp:txXfrm>
    </dsp:sp>
    <dsp:sp modelId="{577DF076-B6F3-4C9A-A556-0D0718C225D3}">
      <dsp:nvSpPr>
        <dsp:cNvPr id="0" name=""/>
        <dsp:cNvSpPr/>
      </dsp:nvSpPr>
      <dsp:spPr>
        <a:xfrm>
          <a:off x="3467658" y="2933277"/>
          <a:ext cx="3422242" cy="534725"/>
        </a:xfrm>
        <a:prstGeom prst="roundRect">
          <a:avLst/>
        </a:prstGeom>
        <a:solidFill>
          <a:srgbClr val="00B0F0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400" kern="1200" dirty="0"/>
            <a:t>الطائفة </a:t>
          </a:r>
        </a:p>
      </dsp:txBody>
      <dsp:txXfrm>
        <a:off x="3493761" y="2959380"/>
        <a:ext cx="3370036" cy="482519"/>
      </dsp:txXfrm>
    </dsp:sp>
    <dsp:sp modelId="{2C8F3335-F83C-40E2-9E2D-6A52F20FD359}">
      <dsp:nvSpPr>
        <dsp:cNvPr id="0" name=""/>
        <dsp:cNvSpPr/>
      </dsp:nvSpPr>
      <dsp:spPr>
        <a:xfrm>
          <a:off x="3467658" y="3534843"/>
          <a:ext cx="3422242" cy="534725"/>
        </a:xfrm>
        <a:prstGeom prst="roundRect">
          <a:avLst/>
        </a:prstGeom>
        <a:solidFill>
          <a:srgbClr val="19E93C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300" kern="1200" dirty="0"/>
            <a:t>الشعبة </a:t>
          </a:r>
        </a:p>
      </dsp:txBody>
      <dsp:txXfrm>
        <a:off x="3493761" y="3560946"/>
        <a:ext cx="3370036" cy="482519"/>
      </dsp:txXfrm>
    </dsp:sp>
    <dsp:sp modelId="{79E0CB63-C7F3-412F-9D01-92FB11B1222B}">
      <dsp:nvSpPr>
        <dsp:cNvPr id="0" name=""/>
        <dsp:cNvSpPr/>
      </dsp:nvSpPr>
      <dsp:spPr>
        <a:xfrm>
          <a:off x="3467658" y="4136409"/>
          <a:ext cx="3422242" cy="534725"/>
        </a:xfrm>
        <a:prstGeom prst="roundRect">
          <a:avLst/>
        </a:prstGeom>
        <a:solidFill>
          <a:srgbClr val="FFFF00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800" kern="1200" dirty="0"/>
            <a:t>المملكة </a:t>
          </a:r>
        </a:p>
      </dsp:txBody>
      <dsp:txXfrm>
        <a:off x="3493761" y="4162512"/>
        <a:ext cx="3370036" cy="4825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52017" y="1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75" y="1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C8884F4D-FD1F-4D26-90DD-4A5445AD8D87}" type="datetimeFigureOut">
              <a:rPr lang="ar-SA" smtClean="0"/>
              <a:t>06/01/40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39838"/>
            <a:ext cx="5959475" cy="3352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52017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75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33902CE6-F19F-4B9F-8049-0CCF0AEE8BF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26886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02CE6-F19F-4B9F-8049-0CCF0AEE8BFE}" type="slidenum">
              <a:rPr lang="ar-SA" smtClean="0"/>
              <a:t>10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8271103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02CE6-F19F-4B9F-8049-0CCF0AEE8BFE}" type="slidenum">
              <a:rPr lang="ar-SA" smtClean="0"/>
              <a:t>14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573737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59299-84EE-428E-9869-58FB4E1C64CE}" type="datetimeFigureOut">
              <a:rPr lang="ar-SA" smtClean="0"/>
              <a:t>06/01/40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04E9B-65F7-44EB-AC8E-B8C15F79C78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73917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59299-84EE-428E-9869-58FB4E1C64CE}" type="datetimeFigureOut">
              <a:rPr lang="ar-SA" smtClean="0"/>
              <a:t>06/01/40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04E9B-65F7-44EB-AC8E-B8C15F79C78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31116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59299-84EE-428E-9869-58FB4E1C64CE}" type="datetimeFigureOut">
              <a:rPr lang="ar-SA" smtClean="0"/>
              <a:t>06/01/40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04E9B-65F7-44EB-AC8E-B8C15F79C78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50830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59299-84EE-428E-9869-58FB4E1C64CE}" type="datetimeFigureOut">
              <a:rPr lang="ar-SA" smtClean="0"/>
              <a:t>06/01/40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04E9B-65F7-44EB-AC8E-B8C15F79C78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48873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59299-84EE-428E-9869-58FB4E1C64CE}" type="datetimeFigureOut">
              <a:rPr lang="ar-SA" smtClean="0"/>
              <a:t>06/01/40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04E9B-65F7-44EB-AC8E-B8C15F79C78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92727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59299-84EE-428E-9869-58FB4E1C64CE}" type="datetimeFigureOut">
              <a:rPr lang="ar-SA" smtClean="0"/>
              <a:t>06/01/40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04E9B-65F7-44EB-AC8E-B8C15F79C78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12943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59299-84EE-428E-9869-58FB4E1C64CE}" type="datetimeFigureOut">
              <a:rPr lang="ar-SA" smtClean="0"/>
              <a:t>06/01/40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04E9B-65F7-44EB-AC8E-B8C15F79C78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5160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59299-84EE-428E-9869-58FB4E1C64CE}" type="datetimeFigureOut">
              <a:rPr lang="ar-SA" smtClean="0"/>
              <a:t>06/01/40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04E9B-65F7-44EB-AC8E-B8C15F79C78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0392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59299-84EE-428E-9869-58FB4E1C64CE}" type="datetimeFigureOut">
              <a:rPr lang="ar-SA" smtClean="0"/>
              <a:t>06/01/40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04E9B-65F7-44EB-AC8E-B8C15F79C78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79108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59299-84EE-428E-9869-58FB4E1C64CE}" type="datetimeFigureOut">
              <a:rPr lang="ar-SA" smtClean="0"/>
              <a:t>06/01/40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04E9B-65F7-44EB-AC8E-B8C15F79C78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26199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59299-84EE-428E-9869-58FB4E1C64CE}" type="datetimeFigureOut">
              <a:rPr lang="ar-SA" smtClean="0"/>
              <a:t>06/01/40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04E9B-65F7-44EB-AC8E-B8C15F79C78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59791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159299-84EE-428E-9869-58FB4E1C64CE}" type="datetimeFigureOut">
              <a:rPr lang="ar-SA" smtClean="0"/>
              <a:t>06/01/40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404E9B-65F7-44EB-AC8E-B8C15F79C78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05000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jpg"/><Relationship Id="rId4" Type="http://schemas.openxmlformats.org/officeDocument/2006/relationships/image" Target="../media/image77.jp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jpeg"/><Relationship Id="rId4" Type="http://schemas.openxmlformats.org/officeDocument/2006/relationships/image" Target="../media/image9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13" Type="http://schemas.openxmlformats.org/officeDocument/2006/relationships/image" Target="../media/image16.jpg"/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12" Type="http://schemas.openxmlformats.org/officeDocument/2006/relationships/image" Target="../media/image15.jpg"/><Relationship Id="rId2" Type="http://schemas.openxmlformats.org/officeDocument/2006/relationships/image" Target="../media/image5.jpg"/><Relationship Id="rId16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11" Type="http://schemas.openxmlformats.org/officeDocument/2006/relationships/image" Target="../media/image14.jpg"/><Relationship Id="rId5" Type="http://schemas.openxmlformats.org/officeDocument/2006/relationships/image" Target="../media/image8.jpg"/><Relationship Id="rId15" Type="http://schemas.openxmlformats.org/officeDocument/2006/relationships/image" Target="../media/image18.jpeg"/><Relationship Id="rId10" Type="http://schemas.openxmlformats.org/officeDocument/2006/relationships/image" Target="../media/image13.jpg"/><Relationship Id="rId4" Type="http://schemas.openxmlformats.org/officeDocument/2006/relationships/image" Target="../media/image7.jpg"/><Relationship Id="rId9" Type="http://schemas.openxmlformats.org/officeDocument/2006/relationships/image" Target="../media/image12.jpg"/><Relationship Id="rId1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9.jpg"/><Relationship Id="rId4" Type="http://schemas.openxmlformats.org/officeDocument/2006/relationships/image" Target="../media/image10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0.jpeg"/><Relationship Id="rId4" Type="http://schemas.openxmlformats.org/officeDocument/2006/relationships/image" Target="../media/image10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1.jpg"/><Relationship Id="rId4" Type="http://schemas.openxmlformats.org/officeDocument/2006/relationships/image" Target="../media/image10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13" Type="http://schemas.openxmlformats.org/officeDocument/2006/relationships/image" Target="../media/image30.jpg"/><Relationship Id="rId3" Type="http://schemas.openxmlformats.org/officeDocument/2006/relationships/image" Target="../media/image21.png"/><Relationship Id="rId7" Type="http://schemas.openxmlformats.org/officeDocument/2006/relationships/image" Target="../media/image25.jpg"/><Relationship Id="rId12" Type="http://schemas.openxmlformats.org/officeDocument/2006/relationships/image" Target="../media/image29.jpg"/><Relationship Id="rId2" Type="http://schemas.openxmlformats.org/officeDocument/2006/relationships/image" Target="../media/image20.jpg"/><Relationship Id="rId16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g"/><Relationship Id="rId11" Type="http://schemas.openxmlformats.org/officeDocument/2006/relationships/image" Target="../media/image28.jpg"/><Relationship Id="rId5" Type="http://schemas.openxmlformats.org/officeDocument/2006/relationships/image" Target="../media/image23.jpg"/><Relationship Id="rId15" Type="http://schemas.openxmlformats.org/officeDocument/2006/relationships/image" Target="../media/image32.jpg"/><Relationship Id="rId10" Type="http://schemas.openxmlformats.org/officeDocument/2006/relationships/image" Target="../media/image27.jpg"/><Relationship Id="rId4" Type="http://schemas.openxmlformats.org/officeDocument/2006/relationships/image" Target="../media/image22.jpg"/><Relationship Id="rId9" Type="http://schemas.openxmlformats.org/officeDocument/2006/relationships/image" Target="../media/image15.jpg"/><Relationship Id="rId14" Type="http://schemas.openxmlformats.org/officeDocument/2006/relationships/image" Target="../media/image3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78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emf"/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8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13" Type="http://schemas.openxmlformats.org/officeDocument/2006/relationships/image" Target="../media/image44.jpg"/><Relationship Id="rId3" Type="http://schemas.openxmlformats.org/officeDocument/2006/relationships/image" Target="../media/image35.jpg"/><Relationship Id="rId7" Type="http://schemas.openxmlformats.org/officeDocument/2006/relationships/image" Target="../media/image39.jpeg"/><Relationship Id="rId12" Type="http://schemas.openxmlformats.org/officeDocument/2006/relationships/image" Target="../media/image43.jpg"/><Relationship Id="rId2" Type="http://schemas.openxmlformats.org/officeDocument/2006/relationships/image" Target="../media/image34.jpg"/><Relationship Id="rId16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g"/><Relationship Id="rId11" Type="http://schemas.openxmlformats.org/officeDocument/2006/relationships/image" Target="../media/image42.jpg"/><Relationship Id="rId5" Type="http://schemas.openxmlformats.org/officeDocument/2006/relationships/image" Target="../media/image37.jpg"/><Relationship Id="rId15" Type="http://schemas.openxmlformats.org/officeDocument/2006/relationships/image" Target="../media/image46.jpg"/><Relationship Id="rId10" Type="http://schemas.openxmlformats.org/officeDocument/2006/relationships/image" Target="../media/image41.jpg"/><Relationship Id="rId4" Type="http://schemas.openxmlformats.org/officeDocument/2006/relationships/image" Target="../media/image36.jpg"/><Relationship Id="rId9" Type="http://schemas.openxmlformats.org/officeDocument/2006/relationships/image" Target="../media/image15.jpg"/><Relationship Id="rId14" Type="http://schemas.openxmlformats.org/officeDocument/2006/relationships/image" Target="../media/image45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13" Type="http://schemas.openxmlformats.org/officeDocument/2006/relationships/image" Target="../media/image59.png"/><Relationship Id="rId3" Type="http://schemas.openxmlformats.org/officeDocument/2006/relationships/image" Target="../media/image49.jpg"/><Relationship Id="rId7" Type="http://schemas.openxmlformats.org/officeDocument/2006/relationships/image" Target="../media/image53.gif"/><Relationship Id="rId12" Type="http://schemas.openxmlformats.org/officeDocument/2006/relationships/image" Target="../media/image58.jpg"/><Relationship Id="rId2" Type="http://schemas.openxmlformats.org/officeDocument/2006/relationships/image" Target="../media/image48.jpg"/><Relationship Id="rId16" Type="http://schemas.openxmlformats.org/officeDocument/2006/relationships/image" Target="../media/image6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g"/><Relationship Id="rId11" Type="http://schemas.openxmlformats.org/officeDocument/2006/relationships/image" Target="../media/image57.jpg"/><Relationship Id="rId5" Type="http://schemas.openxmlformats.org/officeDocument/2006/relationships/image" Target="../media/image51.jpg"/><Relationship Id="rId15" Type="http://schemas.openxmlformats.org/officeDocument/2006/relationships/image" Target="../media/image61.jpg"/><Relationship Id="rId10" Type="http://schemas.openxmlformats.org/officeDocument/2006/relationships/image" Target="../media/image56.jpg"/><Relationship Id="rId4" Type="http://schemas.openxmlformats.org/officeDocument/2006/relationships/image" Target="../media/image50.jpg"/><Relationship Id="rId9" Type="http://schemas.openxmlformats.org/officeDocument/2006/relationships/image" Target="../media/image55.jpg"/><Relationship Id="rId14" Type="http://schemas.openxmlformats.org/officeDocument/2006/relationships/image" Target="../media/image60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g"/><Relationship Id="rId5" Type="http://schemas.openxmlformats.org/officeDocument/2006/relationships/image" Target="../media/image68.png"/><Relationship Id="rId4" Type="http://schemas.openxmlformats.org/officeDocument/2006/relationships/image" Target="../media/image6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ÙØªÙØ¬Ø© Ø¨Ø­Ø« Ø§ÙØµÙØ± Ø¹Ù â«Ø§ÙØ¨Ø³ÙÙØ© gifâ¬â">
            <a:extLst>
              <a:ext uri="{FF2B5EF4-FFF2-40B4-BE49-F238E27FC236}">
                <a16:creationId xmlns:a16="http://schemas.microsoft.com/office/drawing/2014/main" id="{1BA84AA2-9D01-4329-843F-9C58E15B65E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1" y="13062"/>
            <a:ext cx="12179289" cy="684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45984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5"/>
          <p:cNvSpPr/>
          <p:nvPr/>
        </p:nvSpPr>
        <p:spPr>
          <a:xfrm>
            <a:off x="4648200" y="343381"/>
            <a:ext cx="3960000" cy="6186309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400" b="0" cap="none" spc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r>
              <a:rPr lang="ar-SA" sz="24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-سنكتب قائمة ببعض الكائنات الحية التي يمكنها أن تعيش في الصحراء</a:t>
            </a:r>
          </a:p>
          <a:p>
            <a:pPr algn="ctr"/>
            <a:r>
              <a:rPr lang="ar-SA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  <a:r>
              <a:rPr lang="ar-SA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ar-SA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</a:p>
        </p:txBody>
      </p:sp>
      <p:sp>
        <p:nvSpPr>
          <p:cNvPr id="7" name="مستطيل 6"/>
          <p:cNvSpPr/>
          <p:nvPr/>
        </p:nvSpPr>
        <p:spPr>
          <a:xfrm>
            <a:off x="342207" y="376536"/>
            <a:ext cx="3960000" cy="6120000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2-سنعدد بعض من مظاهر الاختلاف بين هذه المخلوقات وسنختار واحد من هذه المظاهر لتصنيف الكائنات الحية    </a:t>
            </a:r>
            <a:r>
              <a:rPr lang="ar-SA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.................................................................................................................................................................................................................</a:t>
            </a:r>
            <a:r>
              <a:rPr lang="ar-SA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  </a:t>
            </a:r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0399" y="1988197"/>
            <a:ext cx="2692782" cy="1584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0179" y="3804824"/>
            <a:ext cx="2412000" cy="13106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619" y="5153887"/>
            <a:ext cx="2880000" cy="14270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1" name="مستطيل 10"/>
          <p:cNvSpPr/>
          <p:nvPr/>
        </p:nvSpPr>
        <p:spPr>
          <a:xfrm>
            <a:off x="8780179" y="171277"/>
            <a:ext cx="3240440" cy="156966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sysDash"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التجربة </a:t>
            </a:r>
          </a:p>
          <a:p>
            <a:pPr algn="ctr"/>
            <a:r>
              <a:rPr lang="ar-SA" sz="48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الاستهلالية </a:t>
            </a:r>
            <a:endParaRPr lang="ar-SA" sz="5400" b="1" cap="none" spc="0" dirty="0">
              <a:ln w="2222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68154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2" r="19887" b="2233"/>
          <a:stretch/>
        </p:blipFill>
        <p:spPr>
          <a:xfrm>
            <a:off x="2327564" y="3782292"/>
            <a:ext cx="7619999" cy="3034144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51" t="13393" r="-294" b="3125"/>
          <a:stretch/>
        </p:blipFill>
        <p:spPr>
          <a:xfrm>
            <a:off x="10174514" y="782780"/>
            <a:ext cx="2017486" cy="2923309"/>
          </a:xfrm>
          <a:prstGeom prst="rect">
            <a:avLst/>
          </a:prstGeom>
        </p:spPr>
      </p:pic>
      <p:pic>
        <p:nvPicPr>
          <p:cNvPr id="11" name="صورة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" t="4463" r="83864" b="1340"/>
          <a:stretch/>
        </p:blipFill>
        <p:spPr>
          <a:xfrm>
            <a:off x="171510" y="782781"/>
            <a:ext cx="1856509" cy="2923309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1690254" y="1490099"/>
            <a:ext cx="8869527" cy="2215991"/>
          </a:xfrm>
          <a:prstGeom prst="rect">
            <a:avLst/>
          </a:prstGeom>
          <a:solidFill>
            <a:srgbClr val="92D05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38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تاريخ التصنيف </a:t>
            </a:r>
          </a:p>
        </p:txBody>
      </p:sp>
    </p:spTree>
    <p:extLst>
      <p:ext uri="{BB962C8B-B14F-4D97-AF65-F5344CB8AC3E}">
        <p14:creationId xmlns:p14="http://schemas.microsoft.com/office/powerpoint/2010/main" val="119865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/>
          <p:cNvGrpSpPr/>
          <p:nvPr/>
        </p:nvGrpSpPr>
        <p:grpSpPr>
          <a:xfrm>
            <a:off x="6245738" y="181570"/>
            <a:ext cx="5760000" cy="6480000"/>
            <a:chOff x="6245738" y="181570"/>
            <a:chExt cx="5760000" cy="6480000"/>
          </a:xfrm>
        </p:grpSpPr>
        <p:sp>
          <p:nvSpPr>
            <p:cNvPr id="4" name="مربع نص 3"/>
            <p:cNvSpPr txBox="1"/>
            <p:nvPr/>
          </p:nvSpPr>
          <p:spPr>
            <a:xfrm>
              <a:off x="6245738" y="181570"/>
              <a:ext cx="5760000" cy="6480000"/>
            </a:xfrm>
            <a:prstGeom prst="rect">
              <a:avLst/>
            </a:pr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8100">
              <a:solidFill>
                <a:schemeClr val="tx1"/>
              </a:solidFill>
            </a:ln>
          </p:spPr>
          <p:txBody>
            <a:bodyPr wrap="square" rtlCol="1">
              <a:spAutoFit/>
            </a:bodyPr>
            <a:lstStyle/>
            <a:p>
              <a:endParaRPr lang="ar-SA" dirty="0"/>
            </a:p>
          </p:txBody>
        </p:sp>
        <p:sp>
          <p:nvSpPr>
            <p:cNvPr id="5" name="مستطيل 4"/>
            <p:cNvSpPr/>
            <p:nvPr/>
          </p:nvSpPr>
          <p:spPr>
            <a:xfrm>
              <a:off x="8400674" y="181570"/>
              <a:ext cx="3090911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sz="5400" b="0" cap="none" spc="0" dirty="0">
                  <a:ln w="0">
                    <a:solidFill>
                      <a:schemeClr val="bg1">
                        <a:lumMod val="85000"/>
                      </a:schemeClr>
                    </a:solidFill>
                  </a:ln>
                  <a:solidFill>
                    <a:srgbClr val="F87C67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الفكرة العامة </a:t>
              </a:r>
            </a:p>
          </p:txBody>
        </p:sp>
        <p:sp>
          <p:nvSpPr>
            <p:cNvPr id="7" name="مستطيل 6"/>
            <p:cNvSpPr/>
            <p:nvPr/>
          </p:nvSpPr>
          <p:spPr>
            <a:xfrm>
              <a:off x="7899398" y="1104900"/>
              <a:ext cx="4093464" cy="378565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sz="4800" b="1" cap="none" spc="0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</a:rPr>
                <a:t>  </a:t>
              </a:r>
              <a:r>
                <a:rPr lang="ar-SA" sz="4800" b="1" cap="none" spc="0" dirty="0">
                  <a:ln w="22225">
                    <a:solidFill>
                      <a:schemeClr val="bg1">
                        <a:lumMod val="85000"/>
                      </a:schemeClr>
                    </a:solidFill>
                    <a:prstDash val="solid"/>
                  </a:ln>
                  <a:effectLst/>
                </a:rPr>
                <a:t>صنفت المخلوقات </a:t>
              </a:r>
            </a:p>
            <a:p>
              <a:pPr algn="ctr"/>
              <a:r>
                <a:rPr lang="ar-SA" sz="4800" b="1" cap="none" spc="0" dirty="0">
                  <a:ln w="22225">
                    <a:solidFill>
                      <a:schemeClr val="bg1">
                        <a:lumMod val="85000"/>
                      </a:schemeClr>
                    </a:solidFill>
                    <a:prstDash val="solid"/>
                  </a:ln>
                  <a:effectLst/>
                </a:rPr>
                <a:t>الحية </a:t>
              </a:r>
              <a:r>
                <a:rPr lang="ar-SA" sz="4800" b="1" dirty="0">
                  <a:ln w="22225">
                    <a:solidFill>
                      <a:schemeClr val="bg1">
                        <a:lumMod val="85000"/>
                      </a:schemeClr>
                    </a:solidFill>
                    <a:prstDash val="solid"/>
                  </a:ln>
                </a:rPr>
                <a:t>بناء على خصائصها تركيباتها وعلاقات بعضها ببعض  </a:t>
              </a:r>
              <a:endParaRPr lang="ar-SA" sz="4800" b="1" cap="none" spc="0" dirty="0">
                <a:ln w="22225">
                  <a:solidFill>
                    <a:schemeClr val="bg1">
                      <a:lumMod val="85000"/>
                    </a:schemeClr>
                  </a:solidFill>
                  <a:prstDash val="solid"/>
                </a:ln>
                <a:effectLst/>
              </a:endParaRPr>
            </a:p>
          </p:txBody>
        </p:sp>
      </p:grpSp>
      <p:grpSp>
        <p:nvGrpSpPr>
          <p:cNvPr id="6" name="مجموعة 5"/>
          <p:cNvGrpSpPr/>
          <p:nvPr/>
        </p:nvGrpSpPr>
        <p:grpSpPr>
          <a:xfrm>
            <a:off x="350042" y="181570"/>
            <a:ext cx="5760000" cy="6480000"/>
            <a:chOff x="350042" y="181570"/>
            <a:chExt cx="5760000" cy="6480000"/>
          </a:xfrm>
        </p:grpSpPr>
        <p:sp>
          <p:nvSpPr>
            <p:cNvPr id="12" name="مربع نص 11"/>
            <p:cNvSpPr txBox="1"/>
            <p:nvPr/>
          </p:nvSpPr>
          <p:spPr>
            <a:xfrm>
              <a:off x="350042" y="181570"/>
              <a:ext cx="5760000" cy="6480000"/>
            </a:xfrm>
            <a:prstGeom prst="rect">
              <a:avLst/>
            </a:pr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8100">
              <a:solidFill>
                <a:schemeClr val="tx1"/>
              </a:solidFill>
            </a:ln>
          </p:spPr>
          <p:txBody>
            <a:bodyPr wrap="square" rtlCol="1">
              <a:spAutoFit/>
            </a:bodyPr>
            <a:lstStyle/>
            <a:p>
              <a:endParaRPr lang="ar-SA" dirty="0"/>
            </a:p>
          </p:txBody>
        </p:sp>
        <p:sp>
          <p:nvSpPr>
            <p:cNvPr id="13" name="مستطيل 12"/>
            <p:cNvSpPr/>
            <p:nvPr/>
          </p:nvSpPr>
          <p:spPr>
            <a:xfrm>
              <a:off x="2106123" y="258514"/>
              <a:ext cx="3312785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sz="5400" b="0" cap="none" spc="0" dirty="0">
                  <a:ln w="0">
                    <a:solidFill>
                      <a:schemeClr val="bg1">
                        <a:lumMod val="85000"/>
                      </a:schemeClr>
                    </a:solidFill>
                  </a:ln>
                  <a:solidFill>
                    <a:srgbClr val="F87C67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الفكرة الرئيسة </a:t>
              </a:r>
            </a:p>
          </p:txBody>
        </p:sp>
        <p:sp>
          <p:nvSpPr>
            <p:cNvPr id="14" name="مستطيل 13"/>
            <p:cNvSpPr/>
            <p:nvPr/>
          </p:nvSpPr>
          <p:spPr>
            <a:xfrm>
              <a:off x="1638300" y="1258788"/>
              <a:ext cx="4336046" cy="34778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sz="4400" cap="none" spc="0" dirty="0">
                  <a:ln w="22225">
                    <a:solidFill>
                      <a:schemeClr val="bg1">
                        <a:lumMod val="65000"/>
                      </a:schemeClr>
                    </a:solidFill>
                    <a:prstDash val="solid"/>
                  </a:ln>
                  <a:solidFill>
                    <a:sysClr val="windowText" lastClr="000000"/>
                  </a:solidFill>
                  <a:effectLst/>
                </a:rPr>
                <a:t>يستخدم علماء الأحياء نظام للتصنيف لتصنيف هذا الكم الكبير من المعلومات المتعلقة بتنوع المخلوقات الحية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807217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مجموعة 7"/>
          <p:cNvGrpSpPr/>
          <p:nvPr/>
        </p:nvGrpSpPr>
        <p:grpSpPr>
          <a:xfrm>
            <a:off x="8294559" y="2773749"/>
            <a:ext cx="3240000" cy="3564000"/>
            <a:chOff x="8416722" y="2049627"/>
            <a:chExt cx="3229758" cy="5148000"/>
          </a:xfrm>
        </p:grpSpPr>
        <p:pic>
          <p:nvPicPr>
            <p:cNvPr id="6" name="صورة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16722" y="2049627"/>
              <a:ext cx="3229758" cy="5148000"/>
            </a:xfrm>
            <a:prstGeom prst="rect">
              <a:avLst/>
            </a:prstGeom>
          </p:spPr>
        </p:pic>
        <p:sp>
          <p:nvSpPr>
            <p:cNvPr id="7" name="مستطيل 6"/>
            <p:cNvSpPr/>
            <p:nvPr/>
          </p:nvSpPr>
          <p:spPr>
            <a:xfrm>
              <a:off x="8677507" y="2356337"/>
              <a:ext cx="2162505" cy="45345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sz="3600" dirty="0"/>
                <a:t>ماذا أعرف </a:t>
              </a:r>
            </a:p>
            <a:p>
              <a:pPr algn="ctr"/>
              <a:r>
                <a:rPr lang="ar-SA" dirty="0"/>
                <a:t>.............................</a:t>
              </a:r>
            </a:p>
            <a:p>
              <a:pPr algn="ctr"/>
              <a:r>
                <a:rPr lang="ar-SA" dirty="0"/>
                <a:t>...............................</a:t>
              </a:r>
            </a:p>
            <a:p>
              <a:pPr algn="ctr"/>
              <a:r>
                <a:rPr lang="ar-SA" dirty="0"/>
                <a:t>...............................</a:t>
              </a:r>
            </a:p>
            <a:p>
              <a:pPr algn="ctr"/>
              <a:r>
                <a:rPr lang="ar-SA" dirty="0"/>
                <a:t>..............................</a:t>
              </a:r>
            </a:p>
            <a:p>
              <a:pPr algn="ctr"/>
              <a:r>
                <a:rPr lang="ar-SA" dirty="0"/>
                <a:t>.............................</a:t>
              </a:r>
            </a:p>
            <a:p>
              <a:pPr algn="ctr"/>
              <a:r>
                <a:rPr lang="ar-SA" dirty="0"/>
                <a:t>...........................</a:t>
              </a:r>
            </a:p>
            <a:p>
              <a:pPr algn="ctr"/>
              <a:r>
                <a:rPr lang="ar-SA" dirty="0"/>
                <a:t>.......................</a:t>
              </a:r>
            </a:p>
            <a:p>
              <a:pPr algn="ctr"/>
              <a:r>
                <a:rPr lang="ar-SA" dirty="0"/>
                <a:t>....................</a:t>
              </a:r>
            </a:p>
            <a:p>
              <a:pPr algn="ctr"/>
              <a:endParaRPr lang="ar-SA" dirty="0"/>
            </a:p>
          </p:txBody>
        </p:sp>
      </p:grpSp>
      <p:pic>
        <p:nvPicPr>
          <p:cNvPr id="10" name="صورة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910" y="2773749"/>
            <a:ext cx="3240000" cy="3564000"/>
          </a:xfrm>
          <a:prstGeom prst="rect">
            <a:avLst/>
          </a:prstGeom>
        </p:spPr>
      </p:pic>
      <p:pic>
        <p:nvPicPr>
          <p:cNvPr id="13" name="صورة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63" y="2773748"/>
            <a:ext cx="3240000" cy="3564000"/>
          </a:xfrm>
          <a:prstGeom prst="rect">
            <a:avLst/>
          </a:prstGeom>
        </p:spPr>
      </p:pic>
      <p:sp>
        <p:nvSpPr>
          <p:cNvPr id="19" name="مستطيل 18"/>
          <p:cNvSpPr/>
          <p:nvPr/>
        </p:nvSpPr>
        <p:spPr>
          <a:xfrm>
            <a:off x="4416012" y="8552"/>
            <a:ext cx="29241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جدول التعلم </a:t>
            </a: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CC7092DF-195C-44D8-A6F6-96506868B553}"/>
              </a:ext>
            </a:extLst>
          </p:cNvPr>
          <p:cNvSpPr/>
          <p:nvPr/>
        </p:nvSpPr>
        <p:spPr>
          <a:xfrm>
            <a:off x="167748" y="862548"/>
            <a:ext cx="1145632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طالبتي العزيزة باستخدام استراتيجية التصفح اطلعي على </a:t>
            </a:r>
            <a:r>
              <a:rPr lang="ar-SA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عناصر </a:t>
            </a:r>
            <a:r>
              <a:rPr lang="ar-SA" sz="36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الدرس  في كتابكـِ المقرر وحددي العناصر التي سبق أن تعلمتها(ماذا أعرف) والعناصر التي لم تتعلمين عنها (ماذا أود أن أتعلم)</a:t>
            </a: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C77F51B2-2EA2-420B-9801-55CB620E1E43}"/>
              </a:ext>
            </a:extLst>
          </p:cNvPr>
          <p:cNvSpPr/>
          <p:nvPr/>
        </p:nvSpPr>
        <p:spPr>
          <a:xfrm>
            <a:off x="4909709" y="2839063"/>
            <a:ext cx="2169363" cy="36933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200" dirty="0"/>
              <a:t>ماذا أود أن أعرف </a:t>
            </a:r>
          </a:p>
          <a:p>
            <a:pPr algn="ctr"/>
            <a:r>
              <a:rPr lang="ar-SA" dirty="0"/>
              <a:t>.............................</a:t>
            </a:r>
          </a:p>
          <a:p>
            <a:pPr algn="ctr"/>
            <a:r>
              <a:rPr lang="ar-SA" dirty="0"/>
              <a:t>...............................</a:t>
            </a:r>
          </a:p>
          <a:p>
            <a:pPr algn="ctr"/>
            <a:r>
              <a:rPr lang="ar-SA" dirty="0"/>
              <a:t>...............................</a:t>
            </a:r>
          </a:p>
          <a:p>
            <a:pPr algn="ctr"/>
            <a:r>
              <a:rPr lang="ar-SA" dirty="0"/>
              <a:t>..............................</a:t>
            </a:r>
          </a:p>
          <a:p>
            <a:pPr algn="ctr"/>
            <a:r>
              <a:rPr lang="ar-SA" dirty="0"/>
              <a:t>.............................</a:t>
            </a:r>
          </a:p>
          <a:p>
            <a:pPr algn="ctr"/>
            <a:r>
              <a:rPr lang="ar-SA" dirty="0"/>
              <a:t>...........................</a:t>
            </a:r>
          </a:p>
          <a:p>
            <a:pPr algn="ctr"/>
            <a:r>
              <a:rPr lang="ar-SA" dirty="0"/>
              <a:t>.......................</a:t>
            </a:r>
          </a:p>
          <a:p>
            <a:pPr algn="ctr"/>
            <a:r>
              <a:rPr lang="ar-SA" dirty="0"/>
              <a:t>....................</a:t>
            </a:r>
          </a:p>
          <a:p>
            <a:pPr algn="ctr"/>
            <a:endParaRPr lang="ar-SA" dirty="0"/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E35E8AB8-42D7-4797-8BCB-04F9FC03807B}"/>
              </a:ext>
            </a:extLst>
          </p:cNvPr>
          <p:cNvSpPr/>
          <p:nvPr/>
        </p:nvSpPr>
        <p:spPr>
          <a:xfrm>
            <a:off x="1299192" y="2986087"/>
            <a:ext cx="2169363" cy="31393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dirty="0"/>
              <a:t>ماذا تعلمت  </a:t>
            </a:r>
          </a:p>
          <a:p>
            <a:pPr algn="ctr"/>
            <a:r>
              <a:rPr lang="ar-SA" dirty="0"/>
              <a:t>.............................</a:t>
            </a:r>
          </a:p>
          <a:p>
            <a:pPr algn="ctr"/>
            <a:r>
              <a:rPr lang="ar-SA" dirty="0"/>
              <a:t>...............................</a:t>
            </a:r>
          </a:p>
          <a:p>
            <a:pPr algn="ctr"/>
            <a:r>
              <a:rPr lang="ar-SA" dirty="0"/>
              <a:t>...............................</a:t>
            </a:r>
          </a:p>
          <a:p>
            <a:pPr algn="ctr"/>
            <a:r>
              <a:rPr lang="ar-SA" dirty="0"/>
              <a:t>..............................</a:t>
            </a:r>
          </a:p>
          <a:p>
            <a:pPr algn="ctr"/>
            <a:r>
              <a:rPr lang="ar-SA" dirty="0"/>
              <a:t>.............................</a:t>
            </a:r>
          </a:p>
          <a:p>
            <a:pPr algn="ctr"/>
            <a:r>
              <a:rPr lang="ar-SA" dirty="0"/>
              <a:t>...........................</a:t>
            </a:r>
          </a:p>
          <a:p>
            <a:pPr algn="ctr"/>
            <a:r>
              <a:rPr lang="ar-SA" dirty="0"/>
              <a:t>.......................</a:t>
            </a:r>
          </a:p>
          <a:p>
            <a:pPr algn="ctr"/>
            <a:r>
              <a:rPr lang="ar-SA" dirty="0"/>
              <a:t>....................</a:t>
            </a:r>
          </a:p>
          <a:p>
            <a:pPr algn="ctr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746533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مجموعة 11"/>
          <p:cNvGrpSpPr/>
          <p:nvPr/>
        </p:nvGrpSpPr>
        <p:grpSpPr>
          <a:xfrm>
            <a:off x="8272498" y="1891212"/>
            <a:ext cx="3240000" cy="4680000"/>
            <a:chOff x="8272498" y="1891212"/>
            <a:chExt cx="3240000" cy="4680000"/>
          </a:xfrm>
        </p:grpSpPr>
        <p:sp>
          <p:nvSpPr>
            <p:cNvPr id="4" name="مستطيل 3"/>
            <p:cNvSpPr/>
            <p:nvPr/>
          </p:nvSpPr>
          <p:spPr>
            <a:xfrm>
              <a:off x="8272498" y="1891212"/>
              <a:ext cx="3240000" cy="4680000"/>
            </a:xfrm>
            <a:prstGeom prst="rect">
              <a:avLst/>
            </a:prstGeom>
            <a:noFill/>
            <a:ln w="76200">
              <a:solidFill>
                <a:srgbClr val="FFFF00"/>
              </a:solidFill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sz="40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تقارن بين طرق أرسطو </a:t>
              </a:r>
              <a:r>
                <a:rPr lang="ar-SA" sz="4000" b="0" cap="none" spc="0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ولينيوس</a:t>
              </a:r>
              <a:r>
                <a:rPr lang="ar-SA" sz="40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في تصنيف المخلوقات الحية</a:t>
              </a:r>
            </a:p>
          </p:txBody>
        </p:sp>
        <p:pic>
          <p:nvPicPr>
            <p:cNvPr id="7" name="صورة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9185" y="4402005"/>
              <a:ext cx="1586625" cy="1978908"/>
            </a:xfrm>
            <a:prstGeom prst="rect">
              <a:avLst/>
            </a:prstGeom>
          </p:spPr>
        </p:pic>
      </p:grpSp>
      <p:grpSp>
        <p:nvGrpSpPr>
          <p:cNvPr id="13" name="مجموعة 12"/>
          <p:cNvGrpSpPr/>
          <p:nvPr/>
        </p:nvGrpSpPr>
        <p:grpSpPr>
          <a:xfrm>
            <a:off x="4443658" y="1891213"/>
            <a:ext cx="3240000" cy="4680000"/>
            <a:chOff x="4443658" y="1891213"/>
            <a:chExt cx="3240000" cy="4680000"/>
          </a:xfrm>
        </p:grpSpPr>
        <p:sp>
          <p:nvSpPr>
            <p:cNvPr id="5" name="مستطيل 4"/>
            <p:cNvSpPr/>
            <p:nvPr/>
          </p:nvSpPr>
          <p:spPr>
            <a:xfrm>
              <a:off x="4443658" y="1891213"/>
              <a:ext cx="3240000" cy="4680000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sz="40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 توضح كيفية كتابة الاسم العلمي باستخدام التسمية الثنائية                </a:t>
              </a:r>
            </a:p>
          </p:txBody>
        </p:sp>
        <p:pic>
          <p:nvPicPr>
            <p:cNvPr id="8" name="صورة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1885" y="4402004"/>
              <a:ext cx="1623405" cy="2058333"/>
            </a:xfrm>
            <a:prstGeom prst="rect">
              <a:avLst/>
            </a:prstGeom>
          </p:spPr>
        </p:pic>
      </p:grpSp>
      <p:sp>
        <p:nvSpPr>
          <p:cNvPr id="10" name="مستطيل 9"/>
          <p:cNvSpPr/>
          <p:nvPr/>
        </p:nvSpPr>
        <p:spPr>
          <a:xfrm>
            <a:off x="1445185" y="144134"/>
            <a:ext cx="8977745" cy="1446550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vert="horz" wrap="square" lIns="91440" tIns="45720" rIns="91440" bIns="45720">
            <a:spAutoFit/>
          </a:bodyPr>
          <a:lstStyle/>
          <a:p>
            <a:pPr algn="ctr"/>
            <a:r>
              <a:rPr lang="ar-SA" sz="88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اهداف ال</a:t>
            </a:r>
            <a:r>
              <a:rPr lang="ar-SA" sz="8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درس</a:t>
            </a:r>
            <a:r>
              <a:rPr lang="ar-SA" sz="7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14" name="مجموعة 13"/>
          <p:cNvGrpSpPr/>
          <p:nvPr/>
        </p:nvGrpSpPr>
        <p:grpSpPr>
          <a:xfrm>
            <a:off x="434676" y="1891213"/>
            <a:ext cx="3420000" cy="4680000"/>
            <a:chOff x="434676" y="1891213"/>
            <a:chExt cx="3420000" cy="4680000"/>
          </a:xfrm>
        </p:grpSpPr>
        <p:sp>
          <p:nvSpPr>
            <p:cNvPr id="6" name="مستطيل 5"/>
            <p:cNvSpPr/>
            <p:nvPr/>
          </p:nvSpPr>
          <p:spPr>
            <a:xfrm>
              <a:off x="434676" y="1891213"/>
              <a:ext cx="3420000" cy="4680000"/>
            </a:xfrm>
            <a:prstGeom prst="rect">
              <a:avLst/>
            </a:prstGeom>
            <a:noFill/>
            <a:ln w="57150">
              <a:solidFill>
                <a:srgbClr val="0070C0"/>
              </a:solidFill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sz="40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تلخص المراتب المستخدمة في تصنيف المخلوقات الحية </a:t>
              </a:r>
            </a:p>
          </p:txBody>
        </p:sp>
        <p:pic>
          <p:nvPicPr>
            <p:cNvPr id="11" name="صورة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7830" y="4362291"/>
              <a:ext cx="2453834" cy="21377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28184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 8"/>
          <p:cNvSpPr/>
          <p:nvPr/>
        </p:nvSpPr>
        <p:spPr>
          <a:xfrm>
            <a:off x="1647998" y="659188"/>
            <a:ext cx="7520260" cy="1569660"/>
          </a:xfrm>
          <a:prstGeom prst="rect">
            <a:avLst/>
          </a:prstGeom>
          <a:solidFill>
            <a:srgbClr val="F791BD"/>
          </a:solidFill>
          <a:ln w="38100">
            <a:solidFill>
              <a:srgbClr val="F363A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0" cap="none" spc="0" dirty="0">
                <a:ln w="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إعتاد الإنسان أن يصنف كل ما يتعلق بحياته فالتصنيف مهارة عقلية ذاتية  </a:t>
            </a: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70" b="96030" l="9709" r="89968">
                        <a14:foregroundMark x1="51133" y1="4963" x2="51133" y2="4963"/>
                        <a14:foregroundMark x1="75081" y1="19355" x2="75081" y2="19355"/>
                        <a14:foregroundMark x1="75081" y1="19355" x2="75081" y2="19355"/>
                        <a14:foregroundMark x1="69903" y1="30521" x2="69903" y2="30521"/>
                        <a14:foregroundMark x1="25566" y1="23077" x2="25566" y2="23077"/>
                        <a14:foregroundMark x1="26214" y1="28040" x2="26214" y2="28040"/>
                        <a14:foregroundMark x1="26214" y1="28040" x2="26214" y2="28040"/>
                        <a14:foregroundMark x1="26214" y1="28040" x2="26214" y2="28040"/>
                        <a14:foregroundMark x1="26214" y1="37717" x2="26214" y2="37717"/>
                        <a14:foregroundMark x1="26214" y1="43424" x2="26214" y2="43424"/>
                        <a14:foregroundMark x1="40777" y1="51117" x2="40777" y2="51117"/>
                        <a14:foregroundMark x1="44660" y1="42432" x2="44660" y2="42432"/>
                        <a14:foregroundMark x1="43689" y1="40199" x2="43689" y2="40199"/>
                        <a14:foregroundMark x1="54693" y1="41191" x2="54693" y2="41191"/>
                        <a14:foregroundMark x1="53398" y1="43672" x2="53398" y2="43672"/>
                        <a14:foregroundMark x1="49515" y1="39454" x2="49515" y2="39454"/>
                        <a14:foregroundMark x1="48867" y1="43424" x2="48867" y2="43424"/>
                        <a14:foregroundMark x1="57282" y1="55831" x2="57282" y2="55831"/>
                        <a14:foregroundMark x1="46926" y1="63524" x2="46926" y2="63524"/>
                        <a14:foregroundMark x1="44660" y1="79901" x2="44660" y2="79901"/>
                        <a14:foregroundMark x1="44660" y1="79901" x2="44660" y2="79901"/>
                        <a14:foregroundMark x1="53722" y1="83623" x2="53722" y2="83623"/>
                        <a14:foregroundMark x1="55016" y1="92804" x2="55016" y2="92804"/>
                        <a14:foregroundMark x1="59547" y1="93797" x2="59547" y2="93797"/>
                        <a14:foregroundMark x1="39806" y1="96030" x2="39806" y2="96030"/>
                        <a14:foregroundMark x1="74757" y1="22829" x2="74757" y2="22829"/>
                        <a14:foregroundMark x1="74757" y1="22829" x2="74757" y2="22829"/>
                        <a14:foregroundMark x1="76052" y1="29280" x2="76052" y2="29280"/>
                        <a14:foregroundMark x1="59547" y1="10918" x2="59547" y2="10918"/>
                        <a14:foregroundMark x1="49191" y1="3970" x2="49191" y2="3970"/>
                        <a14:foregroundMark x1="49191" y1="3970" x2="49191" y2="3970"/>
                        <a14:foregroundMark x1="49191" y1="3970" x2="49191" y2="3970"/>
                        <a14:foregroundMark x1="49191" y1="3970" x2="49191" y2="39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7362"/>
          <a:stretch/>
        </p:blipFill>
        <p:spPr>
          <a:xfrm>
            <a:off x="9055337" y="0"/>
            <a:ext cx="3136663" cy="6858000"/>
          </a:xfrm>
          <a:prstGeom prst="rect">
            <a:avLst/>
          </a:prstGeom>
        </p:spPr>
      </p:pic>
      <p:grpSp>
        <p:nvGrpSpPr>
          <p:cNvPr id="7" name="مجموعة 6"/>
          <p:cNvGrpSpPr/>
          <p:nvPr/>
        </p:nvGrpSpPr>
        <p:grpSpPr>
          <a:xfrm>
            <a:off x="117566" y="2491006"/>
            <a:ext cx="10071463" cy="4131468"/>
            <a:chOff x="-98616" y="2569383"/>
            <a:chExt cx="9504083" cy="4131468"/>
          </a:xfrm>
        </p:grpSpPr>
        <p:pic>
          <p:nvPicPr>
            <p:cNvPr id="5" name="صورة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1635" y="4898491"/>
              <a:ext cx="6373035" cy="1802360"/>
            </a:xfrm>
            <a:prstGeom prst="rect">
              <a:avLst/>
            </a:prstGeom>
          </p:spPr>
        </p:pic>
        <p:sp>
          <p:nvSpPr>
            <p:cNvPr id="10" name="مستطيل 9"/>
            <p:cNvSpPr/>
            <p:nvPr/>
          </p:nvSpPr>
          <p:spPr>
            <a:xfrm>
              <a:off x="-98616" y="2569383"/>
              <a:ext cx="9504083" cy="2308324"/>
            </a:xfrm>
            <a:prstGeom prst="rect">
              <a:avLst/>
            </a:prstGeom>
            <a:solidFill>
              <a:srgbClr val="00B0F0"/>
            </a:solidFill>
            <a:ln w="38100">
              <a:solidFill>
                <a:srgbClr val="00B0F0"/>
              </a:solidFill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sz="4800" b="0" cap="none" spc="0" dirty="0">
                  <a:ln w="0">
                    <a:noFill/>
                  </a:ln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ولكي نتعرف على تعريف التصنيف قومي بالتعاون مع زميلاتكـِ في المجموعة بترتيب الكلمات التي تحملها المقطورات  في قطار المصطلحات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5457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EB300C14-0E7D-49EE-95B2-5886C343EC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3536"/>
          <a:stretch/>
        </p:blipFill>
        <p:spPr>
          <a:xfrm>
            <a:off x="0" y="0"/>
            <a:ext cx="3226526" cy="6858000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F19C0D3F-2D73-4CDD-95F7-FFD7F6532616}"/>
              </a:ext>
            </a:extLst>
          </p:cNvPr>
          <p:cNvSpPr/>
          <p:nvPr/>
        </p:nvSpPr>
        <p:spPr>
          <a:xfrm>
            <a:off x="1030983" y="1467394"/>
            <a:ext cx="207460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التصنيف 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1BCB30A3-89CB-4BA9-8633-5200172DBF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64" t="-64" r="55429" b="64"/>
          <a:stretch/>
        </p:blipFill>
        <p:spPr>
          <a:xfrm>
            <a:off x="3226526" y="-4355"/>
            <a:ext cx="2207623" cy="685800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911C625D-61D2-4538-9E54-EC6DC3608E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572" t="-64" r="36464" b="64"/>
          <a:stretch/>
        </p:blipFill>
        <p:spPr>
          <a:xfrm>
            <a:off x="5434149" y="0"/>
            <a:ext cx="2312125" cy="6858000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F57EB745-56F1-40E8-AFA4-AC0EA3B4CE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536" t="-64" r="18357" b="64"/>
          <a:stretch/>
        </p:blipFill>
        <p:spPr>
          <a:xfrm>
            <a:off x="7746274" y="-4355"/>
            <a:ext cx="2207623" cy="6858000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EA93D973-F8D7-4663-9579-73382BF925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893" t="-127" b="127"/>
          <a:stretch/>
        </p:blipFill>
        <p:spPr>
          <a:xfrm>
            <a:off x="9971313" y="-4355"/>
            <a:ext cx="2207624" cy="6858000"/>
          </a:xfrm>
          <a:prstGeom prst="rect">
            <a:avLst/>
          </a:prstGeom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80385C3C-9E7F-4A64-84C9-EE8BDBF30094}"/>
              </a:ext>
            </a:extLst>
          </p:cNvPr>
          <p:cNvSpPr/>
          <p:nvPr/>
        </p:nvSpPr>
        <p:spPr>
          <a:xfrm>
            <a:off x="10158531" y="2630772"/>
            <a:ext cx="1869968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1" cap="none" spc="0" dirty="0">
                <a:ln w="6600">
                  <a:noFill/>
                  <a:prstDash val="solid"/>
                </a:ln>
                <a:solidFill>
                  <a:sysClr val="windowText" lastClr="000000"/>
                </a:solidFill>
                <a:effectLst/>
              </a:rPr>
              <a:t>مجموعة من </a:t>
            </a:r>
          </a:p>
          <a:p>
            <a:pPr algn="ctr"/>
            <a:r>
              <a:rPr lang="ar-SA" sz="4000" b="1" cap="none" spc="0" dirty="0">
                <a:ln w="6600">
                  <a:noFill/>
                  <a:prstDash val="solid"/>
                </a:ln>
                <a:solidFill>
                  <a:sysClr val="windowText" lastClr="000000"/>
                </a:solidFill>
                <a:effectLst/>
              </a:rPr>
              <a:t>الخصائص</a:t>
            </a:r>
            <a:r>
              <a:rPr lang="ar-SA" sz="4800" b="1" cap="none" spc="0" dirty="0">
                <a:ln w="6600">
                  <a:noFill/>
                  <a:prstDash val="solid"/>
                </a:ln>
                <a:solidFill>
                  <a:sysClr val="windowText" lastClr="000000"/>
                </a:solidFill>
                <a:effectLst/>
              </a:rPr>
              <a:t> 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712542DE-BEEC-4718-8881-AC1EC175ACC3}"/>
              </a:ext>
            </a:extLst>
          </p:cNvPr>
          <p:cNvSpPr/>
          <p:nvPr/>
        </p:nvSpPr>
        <p:spPr>
          <a:xfrm>
            <a:off x="3404061" y="2526269"/>
            <a:ext cx="1875519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1" cap="none" spc="0" dirty="0">
                <a:ln w="6600">
                  <a:noFill/>
                  <a:prstDash val="solid"/>
                </a:ln>
                <a:solidFill>
                  <a:sysClr val="windowText" lastClr="000000"/>
                </a:solidFill>
              </a:rPr>
              <a:t>وضع </a:t>
            </a:r>
          </a:p>
          <a:p>
            <a:pPr algn="ctr"/>
            <a:r>
              <a:rPr lang="ar-SA" sz="4000" b="1" cap="none" spc="0" dirty="0">
                <a:ln w="6600">
                  <a:noFill/>
                  <a:prstDash val="solid"/>
                </a:ln>
                <a:solidFill>
                  <a:sysClr val="windowText" lastClr="000000"/>
                </a:solidFill>
              </a:rPr>
              <a:t>المخلوقات </a:t>
            </a:r>
            <a:r>
              <a:rPr lang="ar-SA" sz="4800" b="1" cap="none" spc="0" dirty="0">
                <a:ln w="6600">
                  <a:noFill/>
                  <a:prstDash val="solid"/>
                </a:ln>
                <a:solidFill>
                  <a:sysClr val="windowText" lastClr="000000"/>
                </a:solidFill>
              </a:rPr>
              <a:t> 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2E1946A3-A90B-44D0-A4A6-6394DCA4F892}"/>
              </a:ext>
            </a:extLst>
          </p:cNvPr>
          <p:cNvSpPr/>
          <p:nvPr/>
        </p:nvSpPr>
        <p:spPr>
          <a:xfrm>
            <a:off x="5666121" y="2526269"/>
            <a:ext cx="1875519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1" cap="none" spc="0" dirty="0">
                <a:ln w="6600">
                  <a:noFill/>
                  <a:prstDash val="solid"/>
                </a:ln>
                <a:solidFill>
                  <a:sysClr val="windowText" lastClr="000000"/>
                </a:solidFill>
              </a:rPr>
              <a:t>في مجموعات</a:t>
            </a:r>
            <a:endParaRPr lang="ar-SA" sz="4800" b="1" cap="none" spc="0" dirty="0">
              <a:ln w="6600">
                <a:noFill/>
                <a:prstDash val="solid"/>
              </a:ln>
              <a:solidFill>
                <a:sysClr val="windowText" lastClr="000000"/>
              </a:solidFill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C26ADEA0-D37B-4F5A-BF10-8320C67ED653}"/>
              </a:ext>
            </a:extLst>
          </p:cNvPr>
          <p:cNvSpPr/>
          <p:nvPr/>
        </p:nvSpPr>
        <p:spPr>
          <a:xfrm>
            <a:off x="7900843" y="2630772"/>
            <a:ext cx="187551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1" cap="none" spc="0" dirty="0">
                <a:ln w="6600">
                  <a:noFill/>
                  <a:prstDash val="solid"/>
                </a:ln>
                <a:solidFill>
                  <a:sysClr val="windowText" lastClr="000000"/>
                </a:solidFill>
              </a:rPr>
              <a:t>بناء على </a:t>
            </a:r>
            <a:endParaRPr lang="ar-SA" sz="4800" b="1" cap="none" spc="0" dirty="0">
              <a:ln w="6600">
                <a:noFill/>
                <a:prstDash val="solid"/>
              </a:ln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112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941648E9-1916-4603-9C4D-C3F887BA94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93"/>
          <a:stretch/>
        </p:blipFill>
        <p:spPr>
          <a:xfrm>
            <a:off x="8948056" y="0"/>
            <a:ext cx="3243943" cy="685800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E3C74920-51A0-4B77-8E07-DD1B7EFC88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321" r="26607"/>
          <a:stretch/>
        </p:blipFill>
        <p:spPr>
          <a:xfrm>
            <a:off x="6622869" y="0"/>
            <a:ext cx="2325187" cy="685800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9E6AD5DE-7322-4AAE-AC5A-799F8333FC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786" r="45678"/>
          <a:stretch/>
        </p:blipFill>
        <p:spPr>
          <a:xfrm>
            <a:off x="4362994" y="0"/>
            <a:ext cx="2259875" cy="685800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9258EB03-DBD9-427C-A98E-ED9990BE79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714" r="64214"/>
          <a:stretch/>
        </p:blipFill>
        <p:spPr>
          <a:xfrm>
            <a:off x="2037807" y="0"/>
            <a:ext cx="2325187" cy="68580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4338799A-8D7F-4B07-A049-1761C231C7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" r="82750"/>
          <a:stretch/>
        </p:blipFill>
        <p:spPr>
          <a:xfrm>
            <a:off x="4354" y="0"/>
            <a:ext cx="2098766" cy="6858000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B1221BF8-0A3B-458C-A306-F054F538525E}"/>
              </a:ext>
            </a:extLst>
          </p:cNvPr>
          <p:cNvSpPr/>
          <p:nvPr/>
        </p:nvSpPr>
        <p:spPr>
          <a:xfrm>
            <a:off x="8868707" y="1982450"/>
            <a:ext cx="207140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علم </a:t>
            </a:r>
          </a:p>
          <a:p>
            <a:pPr algn="ctr"/>
            <a:r>
              <a:rPr lang="ar-SA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التصنيف 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2CFE441C-8A7F-4C76-98D9-8A9B2CB058F1}"/>
              </a:ext>
            </a:extLst>
          </p:cNvPr>
          <p:cNvSpPr/>
          <p:nvPr/>
        </p:nvSpPr>
        <p:spPr>
          <a:xfrm>
            <a:off x="6702218" y="2578987"/>
            <a:ext cx="2143279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أحد فروع علم الأحياء يهتم 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14A2C6CA-AEED-446C-8BA9-579072505131}"/>
              </a:ext>
            </a:extLst>
          </p:cNvPr>
          <p:cNvSpPr/>
          <p:nvPr/>
        </p:nvSpPr>
        <p:spPr>
          <a:xfrm>
            <a:off x="4401802" y="2917541"/>
            <a:ext cx="2143279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بتعريف الأنواع وتسميتها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30E8D853-0DCA-42CD-8C61-61CA26598DBF}"/>
              </a:ext>
            </a:extLst>
          </p:cNvPr>
          <p:cNvSpPr/>
          <p:nvPr/>
        </p:nvSpPr>
        <p:spPr>
          <a:xfrm>
            <a:off x="2200311" y="2863244"/>
            <a:ext cx="2143279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وتصنيفها </a:t>
            </a:r>
          </a:p>
          <a:p>
            <a:pPr algn="ctr"/>
            <a:r>
              <a:rPr lang="ar-SA" sz="4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بناء على صفاتها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9EFC1AD8-8CA1-4042-9625-38453DA83D6B}"/>
              </a:ext>
            </a:extLst>
          </p:cNvPr>
          <p:cNvSpPr/>
          <p:nvPr/>
        </p:nvSpPr>
        <p:spPr>
          <a:xfrm>
            <a:off x="-127447" y="2767280"/>
            <a:ext cx="2143279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والعلاقات الطبيعية بينها </a:t>
            </a:r>
          </a:p>
        </p:txBody>
      </p:sp>
    </p:spTree>
    <p:extLst>
      <p:ext uri="{BB962C8B-B14F-4D97-AF65-F5344CB8AC3E}">
        <p14:creationId xmlns:p14="http://schemas.microsoft.com/office/powerpoint/2010/main" val="3647753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2875662" y="2828205"/>
            <a:ext cx="6532558" cy="923330"/>
          </a:xfrm>
          <a:prstGeom prst="rect">
            <a:avLst/>
          </a:prstGeom>
          <a:solidFill>
            <a:srgbClr val="FBA49B"/>
          </a:solidFill>
          <a:ln w="57150">
            <a:solidFill>
              <a:srgbClr val="FA867A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أهمية تصنيف الكائنات الحية </a:t>
            </a:r>
          </a:p>
        </p:txBody>
      </p:sp>
      <p:grpSp>
        <p:nvGrpSpPr>
          <p:cNvPr id="8" name="مجموعة 7"/>
          <p:cNvGrpSpPr/>
          <p:nvPr/>
        </p:nvGrpSpPr>
        <p:grpSpPr>
          <a:xfrm>
            <a:off x="2445612" y="645322"/>
            <a:ext cx="9747975" cy="2499660"/>
            <a:chOff x="2611867" y="1433503"/>
            <a:chExt cx="9747975" cy="2499660"/>
          </a:xfrm>
        </p:grpSpPr>
        <p:sp>
          <p:nvSpPr>
            <p:cNvPr id="4" name="مستطيل 3"/>
            <p:cNvSpPr/>
            <p:nvPr/>
          </p:nvSpPr>
          <p:spPr>
            <a:xfrm>
              <a:off x="2611867" y="1554959"/>
              <a:ext cx="8274418" cy="1754326"/>
            </a:xfrm>
            <a:prstGeom prst="rect">
              <a:avLst/>
            </a:prstGeom>
            <a:solidFill>
              <a:srgbClr val="FFFFCC"/>
            </a:solidFill>
            <a:ln w="38100">
              <a:solidFill>
                <a:srgbClr val="FFFF00"/>
              </a:solidFill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sz="54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يا </a:t>
              </a:r>
              <a:r>
                <a:rPr lang="ar-SA" sz="5400" b="0" cap="none" spc="0" dirty="0">
                  <a:ln w="0">
                    <a:noFill/>
                  </a:ln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تُرى لماذا يحرص العلماء على تصنيف الكائنات الحية؟! </a:t>
              </a:r>
            </a:p>
          </p:txBody>
        </p:sp>
        <p:pic>
          <p:nvPicPr>
            <p:cNvPr id="5" name="صورة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817233" y="1433503"/>
              <a:ext cx="2542609" cy="2499660"/>
            </a:xfrm>
            <a:prstGeom prst="rect">
              <a:avLst/>
            </a:prstGeom>
          </p:spPr>
        </p:pic>
      </p:grpSp>
      <p:sp>
        <p:nvSpPr>
          <p:cNvPr id="6" name="مخطط انسيابي: متعدد المستندات 5"/>
          <p:cNvSpPr/>
          <p:nvPr/>
        </p:nvSpPr>
        <p:spPr>
          <a:xfrm>
            <a:off x="285676" y="766778"/>
            <a:ext cx="1917178" cy="2195453"/>
          </a:xfrm>
          <a:prstGeom prst="flowChartMultidocument">
            <a:avLst/>
          </a:prstGeom>
          <a:solidFill>
            <a:srgbClr val="E7F3FF"/>
          </a:solidFill>
          <a:ln w="38100">
            <a:solidFill>
              <a:srgbClr val="6CCB39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التفكير الناقد</a:t>
            </a:r>
          </a:p>
        </p:txBody>
      </p:sp>
      <p:sp>
        <p:nvSpPr>
          <p:cNvPr id="9" name="مستطيل 8"/>
          <p:cNvSpPr/>
          <p:nvPr/>
        </p:nvSpPr>
        <p:spPr>
          <a:xfrm>
            <a:off x="590309" y="4016269"/>
            <a:ext cx="11103265" cy="21236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cap="none" spc="0" dirty="0">
                <a:ln w="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يكتسب التصنيف أهمية خاصة عند دراسة المخلوقات الحية</a:t>
            </a:r>
          </a:p>
          <a:p>
            <a:pPr algn="ctr"/>
            <a:r>
              <a:rPr lang="ar-SA" sz="4400" dirty="0">
                <a:ln w="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بسبب كثرتها وتنوعها المذهل مما يدفع العلماء ليبحثوا في صفاتها المشتركة وجوانب الاختلاف فيها </a:t>
            </a:r>
            <a:r>
              <a:rPr lang="ar-SA" sz="4400" cap="none" spc="0" dirty="0">
                <a:ln w="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3446112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400" y="1462146"/>
            <a:ext cx="3602182" cy="2438400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8044248" y="376535"/>
            <a:ext cx="3932487" cy="769441"/>
          </a:xfrm>
          <a:prstGeom prst="rect">
            <a:avLst/>
          </a:prstGeom>
          <a:solidFill>
            <a:srgbClr val="A1CBC9"/>
          </a:solidFill>
          <a:ln w="38100">
            <a:solidFill>
              <a:srgbClr val="61A8A4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إنسان ما قبل التاريخ </a:t>
            </a:r>
            <a:endParaRPr lang="ar-SA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1" y="4216717"/>
            <a:ext cx="3602182" cy="2449568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374074" y="431945"/>
            <a:ext cx="7107342" cy="3477875"/>
          </a:xfrm>
          <a:prstGeom prst="rect">
            <a:avLst/>
          </a:prstGeom>
          <a:solidFill>
            <a:srgbClr val="FFFFD9"/>
          </a:solidFill>
          <a:ln w="38100">
            <a:solidFill>
              <a:srgbClr val="FFFF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حاول الإنسان منذ أن وجد على الأرض أن يصنف الكائنا</a:t>
            </a:r>
            <a:r>
              <a:rPr lang="ar-SA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 الحية التي تحيط به ويتعايش معها بطرق متعددة تتصف بالبساطة وهي غير قائمة على أسس علمية .!</a:t>
            </a:r>
          </a:p>
        </p:txBody>
      </p:sp>
      <p:sp>
        <p:nvSpPr>
          <p:cNvPr id="7" name="مخطط انسيابي: متعدد المستندات 6"/>
          <p:cNvSpPr/>
          <p:nvPr/>
        </p:nvSpPr>
        <p:spPr>
          <a:xfrm>
            <a:off x="5950572" y="4216717"/>
            <a:ext cx="1917178" cy="2195453"/>
          </a:xfrm>
          <a:prstGeom prst="flowChartMultidocument">
            <a:avLst/>
          </a:prstGeom>
          <a:solidFill>
            <a:srgbClr val="E7F3FF"/>
          </a:solidFill>
          <a:ln w="38100">
            <a:solidFill>
              <a:srgbClr val="6CCB39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عصف ذهني </a:t>
            </a:r>
          </a:p>
        </p:txBody>
      </p:sp>
      <p:sp>
        <p:nvSpPr>
          <p:cNvPr id="9" name="مستطيل 8"/>
          <p:cNvSpPr/>
          <p:nvPr/>
        </p:nvSpPr>
        <p:spPr>
          <a:xfrm>
            <a:off x="374074" y="4379672"/>
            <a:ext cx="5400000" cy="1446550"/>
          </a:xfrm>
          <a:prstGeom prst="rect">
            <a:avLst/>
          </a:prstGeom>
          <a:solidFill>
            <a:srgbClr val="E7F3FF"/>
          </a:solidFill>
          <a:ln w="38100">
            <a:solidFill>
              <a:schemeClr val="accent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كيف صنف الإنسان قديما الكائنات الحية .</a:t>
            </a:r>
            <a:endParaRPr lang="ar-SA" sz="4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1472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5"/>
          <p:cNvSpPr/>
          <p:nvPr/>
        </p:nvSpPr>
        <p:spPr>
          <a:xfrm>
            <a:off x="1738953" y="95984"/>
            <a:ext cx="7163747" cy="618630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تهوى بسمة التقاط الصور وجمع المعلومات عن الكائنات الحية فهي تطمح أن تكون عالمة أحياء كجدها الدكتور/ مختار وقد أصبح لديها مجموعة كبيرة منها لهذا تريد بسمة ترتيب هذه الصور ووضعها في ملفات  فهل يمكنك مساعدتها بتقسيم هذه الصور إلى مجموعات ووضعها في ملفات منفصله هذه الملفات   </a:t>
            </a:r>
            <a:endParaRPr lang="ar-SA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00"/>
          <a:stretch/>
        </p:blipFill>
        <p:spPr>
          <a:xfrm>
            <a:off x="8902700" y="0"/>
            <a:ext cx="3289300" cy="6858000"/>
          </a:xfrm>
          <a:prstGeom prst="rect">
            <a:avLst/>
          </a:prstGeom>
        </p:spPr>
      </p:pic>
      <p:pic>
        <p:nvPicPr>
          <p:cNvPr id="12" name="صورة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85988" cy="1799907"/>
          </a:xfrm>
          <a:prstGeom prst="rect">
            <a:avLst/>
          </a:prstGeom>
        </p:spPr>
      </p:pic>
      <p:pic>
        <p:nvPicPr>
          <p:cNvPr id="14" name="صورة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1" y="5066396"/>
            <a:ext cx="1777999" cy="169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مستطيل 14"/>
          <p:cNvSpPr/>
          <p:nvPr/>
        </p:nvSpPr>
        <p:spPr>
          <a:xfrm>
            <a:off x="7675069" y="282091"/>
            <a:ext cx="4318811" cy="132343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C000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0" cap="none" spc="0" dirty="0">
                <a:ln w="0"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الفيلسوف اليوناني أرسطو</a:t>
            </a:r>
          </a:p>
          <a:p>
            <a:pPr algn="ctr"/>
            <a:r>
              <a:rPr lang="ar-SA" sz="4000" dirty="0">
                <a:ln w="0"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</a:t>
            </a:r>
            <a:r>
              <a:rPr lang="en-US" sz="4000" dirty="0">
                <a:ln w="0"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322 </a:t>
            </a:r>
            <a:r>
              <a:rPr lang="ar-SA" sz="4000" dirty="0">
                <a:ln w="0"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ـ</a:t>
            </a:r>
            <a:r>
              <a:rPr lang="en-US" sz="4000" dirty="0">
                <a:ln w="0"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394 </a:t>
            </a:r>
            <a:r>
              <a:rPr lang="ar-SA" sz="4000" dirty="0">
                <a:ln w="0"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ق.م )</a:t>
            </a:r>
            <a:endParaRPr lang="ar-SA" sz="4000" b="0" cap="none" spc="0" dirty="0">
              <a:ln w="0">
                <a:solidFill>
                  <a:schemeClr val="accent4">
                    <a:lumMod val="75000"/>
                  </a:schemeClr>
                </a:solidFill>
              </a:ln>
              <a:solidFill>
                <a:schemeClr val="accent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مستطيل 15"/>
          <p:cNvSpPr/>
          <p:nvPr/>
        </p:nvSpPr>
        <p:spPr>
          <a:xfrm>
            <a:off x="647008" y="725435"/>
            <a:ext cx="6605562" cy="2123658"/>
          </a:xfrm>
          <a:prstGeom prst="rect">
            <a:avLst/>
          </a:prstGeom>
          <a:solidFill>
            <a:srgbClr val="AED2D0"/>
          </a:solidFill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>
                  <a:solidFill>
                    <a:srgbClr val="00B0F0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طور الفيلسوف اليوناني أرسطو نظام تصنيف للمخلوقات الحية كان الأكثر قبولا في ذلك الوقت.</a:t>
            </a: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127" y="1937776"/>
            <a:ext cx="3926694" cy="46708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مستطيل 2"/>
          <p:cNvSpPr/>
          <p:nvPr/>
        </p:nvSpPr>
        <p:spPr>
          <a:xfrm>
            <a:off x="647008" y="3211368"/>
            <a:ext cx="6605562" cy="21236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صنف أرسطو الكائنات الحية إلى نباتات وحيوانات ثم صنف كل من الحيوانات و النباتات إلى مجموعات </a:t>
            </a:r>
            <a:endParaRPr lang="ar-SA" sz="44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14043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 dir="r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8765829" y="182564"/>
            <a:ext cx="3315331" cy="1323439"/>
          </a:xfrm>
          <a:prstGeom prst="rect">
            <a:avLst/>
          </a:prstGeom>
          <a:solidFill>
            <a:srgbClr val="DDEDD3"/>
          </a:solidFill>
          <a:ln w="38100">
            <a:solidFill>
              <a:srgbClr val="FF00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استراتيجية </a:t>
            </a:r>
          </a:p>
          <a:p>
            <a:pPr algn="ctr"/>
            <a:r>
              <a:rPr lang="ar-SA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أقرأـ شارك ـ ناقش </a:t>
            </a:r>
          </a:p>
        </p:txBody>
      </p:sp>
      <p:sp>
        <p:nvSpPr>
          <p:cNvPr id="3" name="مستطيل 2"/>
          <p:cNvSpPr/>
          <p:nvPr/>
        </p:nvSpPr>
        <p:spPr>
          <a:xfrm>
            <a:off x="110831" y="182565"/>
            <a:ext cx="8548254" cy="1323439"/>
          </a:xfrm>
          <a:prstGeom prst="rect">
            <a:avLst/>
          </a:prstGeom>
          <a:solidFill>
            <a:srgbClr val="FFFFD9"/>
          </a:solidFill>
          <a:ln w="38100"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أقرئي في كتاب المقرر عن نظام أرسطو ثم بالتعاون </a:t>
            </a:r>
            <a:r>
              <a:rPr lang="ar-SA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مع زميلتكـِ قومي</a:t>
            </a:r>
            <a:r>
              <a:rPr lang="ar-SA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بالإجابة عما يلي </a:t>
            </a:r>
          </a:p>
        </p:txBody>
      </p:sp>
      <p:sp>
        <p:nvSpPr>
          <p:cNvPr id="4" name="مستطيل 3"/>
          <p:cNvSpPr/>
          <p:nvPr/>
        </p:nvSpPr>
        <p:spPr>
          <a:xfrm>
            <a:off x="273181" y="5744629"/>
            <a:ext cx="5693317" cy="95410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أكملي : صنف أرسطو النباتات على أساس </a:t>
            </a:r>
          </a:p>
          <a:p>
            <a:pPr algn="ctr"/>
            <a:r>
              <a:rPr lang="ar-SA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تبعا حجمها وتركيبها </a:t>
            </a:r>
          </a:p>
        </p:txBody>
      </p:sp>
      <p:sp>
        <p:nvSpPr>
          <p:cNvPr id="5" name="مستطيل 4"/>
          <p:cNvSpPr/>
          <p:nvPr/>
        </p:nvSpPr>
        <p:spPr>
          <a:xfrm>
            <a:off x="6096000" y="5748779"/>
            <a:ext cx="5857729" cy="95410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أكملي: صنف أرسطو الحيوانات على أساس </a:t>
            </a:r>
          </a:p>
          <a:p>
            <a:pPr algn="ctr"/>
            <a:r>
              <a:rPr lang="ar-SA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تبعا لبيئتها ثم شكلها </a:t>
            </a:r>
          </a:p>
        </p:txBody>
      </p:sp>
      <p:graphicFrame>
        <p:nvGraphicFramePr>
          <p:cNvPr id="7" name="جدول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968225"/>
              </p:ext>
            </p:extLst>
          </p:nvPr>
        </p:nvGraphicFramePr>
        <p:xfrm>
          <a:off x="307428" y="1608904"/>
          <a:ext cx="11664000" cy="4049958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29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96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96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96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96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960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0">
                <a:tc gridSpan="9">
                  <a:txBody>
                    <a:bodyPr/>
                    <a:lstStyle/>
                    <a:p>
                      <a:pPr algn="ctr" rtl="1"/>
                      <a:r>
                        <a:rPr lang="ar-SA" sz="3200" dirty="0">
                          <a:solidFill>
                            <a:srgbClr val="FF0000"/>
                          </a:solidFill>
                        </a:rPr>
                        <a:t>نظام</a:t>
                      </a:r>
                      <a:r>
                        <a:rPr lang="ar-SA" sz="3200" baseline="0" dirty="0">
                          <a:solidFill>
                            <a:srgbClr val="FF0000"/>
                          </a:solidFill>
                        </a:rPr>
                        <a:t> تصنيف أرسطو </a:t>
                      </a:r>
                      <a:endParaRPr lang="ar-SA" sz="3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gridSpan="9">
                  <a:txBody>
                    <a:bodyPr/>
                    <a:lstStyle/>
                    <a:p>
                      <a:pPr algn="ctr" rtl="1"/>
                      <a:r>
                        <a:rPr lang="ar-SA" sz="3200" b="1" dirty="0">
                          <a:solidFill>
                            <a:srgbClr val="00B050"/>
                          </a:solidFill>
                        </a:rPr>
                        <a:t>النباتات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 rowSpan="3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 gridSpan="2">
                  <a:txBody>
                    <a:bodyPr/>
                    <a:lstStyle/>
                    <a:p>
                      <a:pPr algn="ctr" rtl="1"/>
                      <a:r>
                        <a:rPr lang="ar-SA" sz="2400" b="1" dirty="0"/>
                        <a:t>أعشاب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 gridSpan="2">
                  <a:txBody>
                    <a:bodyPr/>
                    <a:lstStyle/>
                    <a:p>
                      <a:pPr algn="ctr" rtl="1"/>
                      <a:r>
                        <a:rPr lang="ar-SA" sz="2400" b="1" dirty="0"/>
                        <a:t>شجيرات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 rowSpan="2" gridSpan="2">
                  <a:txBody>
                    <a:bodyPr/>
                    <a:lstStyle/>
                    <a:p>
                      <a:pPr algn="ctr" rtl="1"/>
                      <a:r>
                        <a:rPr lang="ar-SA" sz="2400" b="1" dirty="0"/>
                        <a:t>أشجار</a:t>
                      </a:r>
                      <a:r>
                        <a:rPr lang="ar-SA" sz="2400" dirty="0"/>
                        <a:t>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rtl="1"/>
                      <a:r>
                        <a:rPr lang="ar-SA" sz="2400" b="1" dirty="0">
                          <a:solidFill>
                            <a:schemeClr val="tx1"/>
                          </a:solidFill>
                        </a:rPr>
                        <a:t>مثال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400" b="1" dirty="0">
                          <a:solidFill>
                            <a:schemeClr val="tx1"/>
                          </a:solidFill>
                        </a:rPr>
                        <a:t>مثال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9874">
                <a:tc v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400" b="1" dirty="0">
                          <a:solidFill>
                            <a:schemeClr val="tx1"/>
                          </a:solidFill>
                        </a:rPr>
                        <a:t>مثال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2000">
                <a:tc gridSpan="9">
                  <a:txBody>
                    <a:bodyPr/>
                    <a:lstStyle/>
                    <a:p>
                      <a:pPr algn="ctr" rtl="1"/>
                      <a:r>
                        <a:rPr lang="ar-SA" sz="3200" b="1" dirty="0">
                          <a:solidFill>
                            <a:schemeClr val="accent5"/>
                          </a:solidFill>
                        </a:rPr>
                        <a:t>الحيوانات</a:t>
                      </a:r>
                      <a:r>
                        <a:rPr lang="ar-SA" sz="3200" dirty="0">
                          <a:solidFill>
                            <a:schemeClr val="accent5"/>
                          </a:solidFill>
                        </a:rPr>
                        <a:t>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5768">
                <a:tc rowSpan="2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 gridSpan="2">
                  <a:txBody>
                    <a:bodyPr/>
                    <a:lstStyle/>
                    <a:p>
                      <a:pPr algn="ctr" rtl="1"/>
                      <a:r>
                        <a:rPr lang="ar-SA" sz="2400" b="1" dirty="0"/>
                        <a:t>في البر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1"/>
                      <a:endParaRPr lang="ar-SA" sz="20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 gridSpan="2">
                  <a:txBody>
                    <a:bodyPr/>
                    <a:lstStyle/>
                    <a:p>
                      <a:pPr algn="ctr" rtl="1"/>
                      <a:r>
                        <a:rPr lang="ar-SA" sz="2000" b="1" dirty="0"/>
                        <a:t>في الماء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1"/>
                      <a:endParaRPr lang="ar-SA" sz="20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 gridSpan="2">
                  <a:txBody>
                    <a:bodyPr/>
                    <a:lstStyle/>
                    <a:p>
                      <a:pPr algn="ctr" rtl="1"/>
                      <a:r>
                        <a:rPr lang="ar-SA" sz="2000" b="1" dirty="0"/>
                        <a:t>في الجو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94324">
                <a:tc v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>
                          <a:solidFill>
                            <a:schemeClr val="tx1"/>
                          </a:solidFill>
                        </a:rPr>
                        <a:t>مثال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>
                          <a:solidFill>
                            <a:schemeClr val="tx1"/>
                          </a:solidFill>
                        </a:rPr>
                        <a:t>مثال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000" b="1" dirty="0">
                          <a:solidFill>
                            <a:schemeClr val="tx1"/>
                          </a:solidFill>
                        </a:rPr>
                        <a:t>مثال</a:t>
                      </a:r>
                    </a:p>
                    <a:p>
                      <a:pPr rtl="1"/>
                      <a:endParaRPr lang="ar-SA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5" name="مستطيل 14">
            <a:extLst>
              <a:ext uri="{FF2B5EF4-FFF2-40B4-BE49-F238E27FC236}">
                <a16:creationId xmlns:a16="http://schemas.microsoft.com/office/drawing/2014/main" id="{EADBC6A0-0A50-4903-B7FC-6859B66737C9}"/>
              </a:ext>
            </a:extLst>
          </p:cNvPr>
          <p:cNvSpPr/>
          <p:nvPr/>
        </p:nvSpPr>
        <p:spPr>
          <a:xfrm>
            <a:off x="8227702" y="2819391"/>
            <a:ext cx="2340000" cy="3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25B2A8F4-F90E-46AF-84A9-F7283D819B38}"/>
              </a:ext>
            </a:extLst>
          </p:cNvPr>
          <p:cNvSpPr/>
          <p:nvPr/>
        </p:nvSpPr>
        <p:spPr>
          <a:xfrm>
            <a:off x="4345383" y="2816278"/>
            <a:ext cx="2340000" cy="3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25793524-7086-498B-88B8-47353B161659}"/>
              </a:ext>
            </a:extLst>
          </p:cNvPr>
          <p:cNvSpPr/>
          <p:nvPr/>
        </p:nvSpPr>
        <p:spPr>
          <a:xfrm>
            <a:off x="454298" y="2843039"/>
            <a:ext cx="2340000" cy="3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98B79996-BA2A-497B-952A-EF71B08990F4}"/>
              </a:ext>
            </a:extLst>
          </p:cNvPr>
          <p:cNvSpPr/>
          <p:nvPr/>
        </p:nvSpPr>
        <p:spPr>
          <a:xfrm>
            <a:off x="8179243" y="4553654"/>
            <a:ext cx="2340000" cy="3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A40E1318-DFEB-43B6-AF52-F8B8F6786D8F}"/>
              </a:ext>
            </a:extLst>
          </p:cNvPr>
          <p:cNvSpPr/>
          <p:nvPr/>
        </p:nvSpPr>
        <p:spPr>
          <a:xfrm>
            <a:off x="4293010" y="4566767"/>
            <a:ext cx="2340000" cy="3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551D73ED-7940-464E-B725-D9AA603B19B7}"/>
              </a:ext>
            </a:extLst>
          </p:cNvPr>
          <p:cNvSpPr/>
          <p:nvPr/>
        </p:nvSpPr>
        <p:spPr>
          <a:xfrm>
            <a:off x="368758" y="4567302"/>
            <a:ext cx="2340000" cy="3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9A307DDA-4ED2-444C-9075-28CC1B7F1BE8}"/>
              </a:ext>
            </a:extLst>
          </p:cNvPr>
          <p:cNvSpPr/>
          <p:nvPr/>
        </p:nvSpPr>
        <p:spPr>
          <a:xfrm>
            <a:off x="6646659" y="6269668"/>
            <a:ext cx="3971286" cy="3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dirty="0">
                <a:solidFill>
                  <a:schemeClr val="tx1"/>
                </a:solidFill>
              </a:rPr>
              <a:t>....................................................</a:t>
            </a:r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A571EBB9-D221-461E-97AB-D35A1E549FA3}"/>
              </a:ext>
            </a:extLst>
          </p:cNvPr>
          <p:cNvSpPr/>
          <p:nvPr/>
        </p:nvSpPr>
        <p:spPr>
          <a:xfrm>
            <a:off x="670165" y="6297581"/>
            <a:ext cx="3971286" cy="3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dirty="0">
                <a:solidFill>
                  <a:schemeClr val="tx1"/>
                </a:solidFill>
              </a:rPr>
              <a:t>....................................................</a:t>
            </a:r>
          </a:p>
        </p:txBody>
      </p:sp>
    </p:spTree>
    <p:extLst>
      <p:ext uri="{BB962C8B-B14F-4D97-AF65-F5344CB8AC3E}">
        <p14:creationId xmlns:p14="http://schemas.microsoft.com/office/powerpoint/2010/main" val="3330810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مستطيل 19">
            <a:extLst>
              <a:ext uri="{FF2B5EF4-FFF2-40B4-BE49-F238E27FC236}">
                <a16:creationId xmlns:a16="http://schemas.microsoft.com/office/drawing/2014/main" id="{5ED2E97E-46E2-4A3E-AF4F-F4F7B57FE899}"/>
              </a:ext>
            </a:extLst>
          </p:cNvPr>
          <p:cNvSpPr/>
          <p:nvPr/>
        </p:nvSpPr>
        <p:spPr>
          <a:xfrm>
            <a:off x="396239" y="1645916"/>
            <a:ext cx="2764972" cy="1800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مستطيل 13"/>
          <p:cNvSpPr/>
          <p:nvPr/>
        </p:nvSpPr>
        <p:spPr>
          <a:xfrm>
            <a:off x="2390504" y="182564"/>
            <a:ext cx="9431382" cy="120032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إلى أي مجموعة يمكن أن نصنف كل من الحيوانات التالية بناء على نظام أرسطو </a:t>
            </a:r>
            <a:r>
              <a:rPr lang="ar-SA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النعامة ـ الضفدعة ـ الدجاجة </a:t>
            </a:r>
            <a:r>
              <a:rPr lang="ar-SA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ـ </a:t>
            </a:r>
            <a:r>
              <a:rPr lang="ar-SA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التمساح </a:t>
            </a:r>
          </a:p>
        </p:txBody>
      </p:sp>
      <p:sp>
        <p:nvSpPr>
          <p:cNvPr id="12" name="مستطيل 11"/>
          <p:cNvSpPr/>
          <p:nvPr/>
        </p:nvSpPr>
        <p:spPr>
          <a:xfrm>
            <a:off x="396238" y="5698060"/>
            <a:ext cx="11437577" cy="101566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س/أنقدي نظام أرسطو وبيني أهم عيوبه ثم قدمي اقتراحا لتطوير هذا النظام؟ </a:t>
            </a:r>
          </a:p>
          <a:p>
            <a:pPr algn="ctr"/>
            <a:r>
              <a:rPr lang="ar-SA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.....................................................................................................................................</a:t>
            </a:r>
            <a:r>
              <a:rPr lang="ar-SA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16" name="مخطط انسيابي: متعدد المستندات 15">
            <a:extLst>
              <a:ext uri="{FF2B5EF4-FFF2-40B4-BE49-F238E27FC236}">
                <a16:creationId xmlns:a16="http://schemas.microsoft.com/office/drawing/2014/main" id="{67248DE7-D609-419B-A465-A31E3EF29BFE}"/>
              </a:ext>
            </a:extLst>
          </p:cNvPr>
          <p:cNvSpPr/>
          <p:nvPr/>
        </p:nvSpPr>
        <p:spPr>
          <a:xfrm>
            <a:off x="243068" y="173276"/>
            <a:ext cx="1917178" cy="2195453"/>
          </a:xfrm>
          <a:prstGeom prst="flowChartMultidocument">
            <a:avLst/>
          </a:prstGeom>
          <a:solidFill>
            <a:srgbClr val="E7F3FF"/>
          </a:solidFill>
          <a:ln w="38100">
            <a:solidFill>
              <a:srgbClr val="6CCB39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التفكير الناقد</a:t>
            </a: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4AA1BEBC-A08B-440B-B448-8A3C8C04ED52}"/>
              </a:ext>
            </a:extLst>
          </p:cNvPr>
          <p:cNvSpPr/>
          <p:nvPr/>
        </p:nvSpPr>
        <p:spPr>
          <a:xfrm>
            <a:off x="9313815" y="1628998"/>
            <a:ext cx="2520000" cy="180000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D5814379-D55F-4EA5-934B-48EACC9D4431}"/>
              </a:ext>
            </a:extLst>
          </p:cNvPr>
          <p:cNvSpPr/>
          <p:nvPr/>
        </p:nvSpPr>
        <p:spPr>
          <a:xfrm>
            <a:off x="6352933" y="1642059"/>
            <a:ext cx="2520000" cy="180000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C55773BD-F429-4FD7-996D-83EA8524516A}"/>
              </a:ext>
            </a:extLst>
          </p:cNvPr>
          <p:cNvSpPr/>
          <p:nvPr/>
        </p:nvSpPr>
        <p:spPr>
          <a:xfrm>
            <a:off x="3392051" y="1628996"/>
            <a:ext cx="2520000" cy="1836000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C80CD76C-3D90-4485-B3BD-3EEB669B074D}"/>
              </a:ext>
            </a:extLst>
          </p:cNvPr>
          <p:cNvSpPr/>
          <p:nvPr/>
        </p:nvSpPr>
        <p:spPr>
          <a:xfrm>
            <a:off x="396239" y="3582826"/>
            <a:ext cx="11425648" cy="64633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س/ماهي الصعوبات التي واجهتكـِ اثناء تصنيف هذه الحيوانات؟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5695E514-438D-4EF7-916C-F6495E1070F0}"/>
              </a:ext>
            </a:extLst>
          </p:cNvPr>
          <p:cNvSpPr/>
          <p:nvPr/>
        </p:nvSpPr>
        <p:spPr>
          <a:xfrm>
            <a:off x="396238" y="4324505"/>
            <a:ext cx="11425648" cy="120032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أن النعامة والدجاجة طيور لا تطير والضفدع والتمساح يمكن أن تعيش في الماء وعلى اليابس 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93621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2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321" y="182880"/>
            <a:ext cx="5974080" cy="6385560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6934200" y="1002447"/>
            <a:ext cx="3916680" cy="3970318"/>
          </a:xfrm>
          <a:prstGeom prst="rect">
            <a:avLst/>
          </a:prstGeom>
          <a:noFill/>
          <a:ln w="3810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b="1" cap="none" spc="0" dirty="0">
                <a:ln w="0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61A8A4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نجد في كتاب الله تعالى إشارات إلى تنوع المخلوقات وتنوع بعض خصائصها ومنها طريقة الحركة مما يدعونا إلى التفكير والمزيد من البحث في طرائق تصنيفها </a:t>
            </a:r>
          </a:p>
        </p:txBody>
      </p:sp>
      <p:grpSp>
        <p:nvGrpSpPr>
          <p:cNvPr id="10" name="مجموعة 9"/>
          <p:cNvGrpSpPr/>
          <p:nvPr/>
        </p:nvGrpSpPr>
        <p:grpSpPr>
          <a:xfrm>
            <a:off x="5989321" y="141316"/>
            <a:ext cx="5974080" cy="6385560"/>
            <a:chOff x="5989321" y="141316"/>
            <a:chExt cx="5974080" cy="6385560"/>
          </a:xfrm>
        </p:grpSpPr>
        <p:pic>
          <p:nvPicPr>
            <p:cNvPr id="8" name="صورة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9321" y="141316"/>
              <a:ext cx="5974080" cy="6385560"/>
            </a:xfrm>
            <a:prstGeom prst="rect">
              <a:avLst/>
            </a:prstGeom>
          </p:spPr>
        </p:pic>
        <p:sp>
          <p:nvSpPr>
            <p:cNvPr id="9" name="مستطيل 8"/>
            <p:cNvSpPr/>
            <p:nvPr/>
          </p:nvSpPr>
          <p:spPr>
            <a:xfrm>
              <a:off x="6934200" y="764938"/>
              <a:ext cx="3916680" cy="4524315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sz="3600" b="1" cap="none" spc="0" dirty="0">
                  <a:ln w="0">
                    <a:solidFill>
                      <a:schemeClr val="accent2">
                        <a:lumMod val="50000"/>
                      </a:schemeClr>
                    </a:solidFill>
                  </a:ln>
                  <a:solidFill>
                    <a:srgbClr val="61A8A4"/>
                  </a:solidFill>
                  <a:effectLst>
                    <a:glow rad="63500">
                      <a:schemeClr val="accent6">
                        <a:satMod val="175000"/>
                        <a:alpha val="40000"/>
                      </a:schemeClr>
                    </a:glow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نجد في كتاب الله تعالى إشارات إلى تنوع المخلوقات وتنوع بعض خصائصها فما هي الخاصية التي على أساسها صنف الله تعالى الحيوانات في هذه الآية الكريمة </a:t>
              </a:r>
            </a:p>
          </p:txBody>
        </p:sp>
      </p:grpSp>
      <p:pic>
        <p:nvPicPr>
          <p:cNvPr id="1026" name="Picture 2" descr="ÙØªÙØ¬Ø© Ø¨Ø­Ø« Ø§ÙØµÙØ± Ø¹Ù ÙÙØ§ ÙÙ Ø¯Ø§Ø¨Ø© ÙÙ Ø§ÙØ§Ø±Ø¶ ÙÙØ§ Ø·Ø§Ø¦Ø±">
            <a:extLst>
              <a:ext uri="{FF2B5EF4-FFF2-40B4-BE49-F238E27FC236}">
                <a16:creationId xmlns:a16="http://schemas.microsoft.com/office/drawing/2014/main" id="{C1881141-1113-4DC5-B279-A49C69644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15" y="104502"/>
            <a:ext cx="5974080" cy="6492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57251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مستطيل 14"/>
          <p:cNvSpPr/>
          <p:nvPr/>
        </p:nvSpPr>
        <p:spPr>
          <a:xfrm>
            <a:off x="7713543" y="282091"/>
            <a:ext cx="4241867" cy="132343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C000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0" cap="none" spc="0" dirty="0">
                <a:ln w="0"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السويدي كارلوس </a:t>
            </a:r>
            <a:r>
              <a:rPr lang="ar-SA" sz="4000" b="0" cap="none" spc="0" dirty="0" err="1">
                <a:ln w="0"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لينيوس</a:t>
            </a:r>
            <a:endParaRPr lang="ar-SA" sz="4000" b="0" cap="none" spc="0" dirty="0">
              <a:ln w="0">
                <a:solidFill>
                  <a:schemeClr val="accent4">
                    <a:lumMod val="75000"/>
                  </a:schemeClr>
                </a:solidFill>
              </a:ln>
              <a:solidFill>
                <a:schemeClr val="accent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ar-SA" sz="4000" dirty="0">
                <a:ln w="0"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</a:t>
            </a:r>
            <a:r>
              <a:rPr lang="en-US" sz="4000" dirty="0">
                <a:ln w="0"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1707 </a:t>
            </a:r>
            <a:r>
              <a:rPr lang="ar-SA" sz="4000" dirty="0">
                <a:ln w="0"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ـ</a:t>
            </a:r>
            <a:r>
              <a:rPr lang="en-US" sz="4000" dirty="0">
                <a:ln w="0"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1778 </a:t>
            </a:r>
            <a:r>
              <a:rPr lang="ar-SA" sz="4000" dirty="0">
                <a:ln w="0"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م )</a:t>
            </a:r>
            <a:endParaRPr lang="ar-SA" sz="4000" b="0" cap="none" spc="0" dirty="0">
              <a:ln w="0">
                <a:solidFill>
                  <a:schemeClr val="accent4">
                    <a:lumMod val="75000"/>
                  </a:schemeClr>
                </a:solidFill>
              </a:ln>
              <a:solidFill>
                <a:schemeClr val="accent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مستطيل 15"/>
          <p:cNvSpPr/>
          <p:nvPr/>
        </p:nvSpPr>
        <p:spPr>
          <a:xfrm>
            <a:off x="647008" y="313955"/>
            <a:ext cx="6605562" cy="2123658"/>
          </a:xfrm>
          <a:prstGeom prst="rect">
            <a:avLst/>
          </a:prstGeom>
          <a:solidFill>
            <a:srgbClr val="AED2D0"/>
          </a:solidFill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>
                  <a:solidFill>
                    <a:srgbClr val="00B0F0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قام العالم السويدي كارلوس </a:t>
            </a:r>
            <a:r>
              <a:rPr lang="ar-SA" sz="4400" b="0" cap="none" spc="0" dirty="0" err="1">
                <a:ln w="0">
                  <a:solidFill>
                    <a:srgbClr val="00B0F0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لينيوس</a:t>
            </a:r>
            <a:r>
              <a:rPr lang="ar-SA" sz="4400" b="0" cap="none" spc="0" dirty="0">
                <a:ln w="0">
                  <a:solidFill>
                    <a:srgbClr val="00B0F0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بتوسيع نظام تصنيف أرسطو وتحويله إلى نظام علمي  </a:t>
            </a: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8291" y="1937776"/>
            <a:ext cx="3692366" cy="46708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مستطيل 2"/>
          <p:cNvSpPr/>
          <p:nvPr/>
        </p:nvSpPr>
        <p:spPr>
          <a:xfrm>
            <a:off x="647008" y="2686281"/>
            <a:ext cx="6605562" cy="21236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وقد اعتمد </a:t>
            </a:r>
            <a:r>
              <a:rPr lang="ar-SA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لينيوس</a:t>
            </a:r>
            <a:r>
              <a:rPr lang="ar-SA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في نظامه على شكل المخلوق الحي وسلوكه وعلى ملاحظاته التي جمعها </a:t>
            </a:r>
            <a:endParaRPr lang="ar-SA" sz="44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647008" y="5198915"/>
            <a:ext cx="6605562" cy="1446550"/>
          </a:xfrm>
          <a:prstGeom prst="rect">
            <a:avLst/>
          </a:prstGeom>
          <a:solidFill>
            <a:srgbClr val="FFCC99"/>
          </a:solidFill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وقد اعُتمد نظام </a:t>
            </a:r>
            <a:r>
              <a:rPr lang="ar-SA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لينيوس</a:t>
            </a:r>
            <a:r>
              <a:rPr lang="ar-SA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باعتباره أول نظام علمي للتصنيف </a:t>
            </a:r>
            <a:endParaRPr lang="ar-SA" sz="44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51247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>
            <a:extLst>
              <a:ext uri="{FF2B5EF4-FFF2-40B4-BE49-F238E27FC236}">
                <a16:creationId xmlns:a16="http://schemas.microsoft.com/office/drawing/2014/main" id="{64F472F6-4EA2-439E-AB6D-F068E8AC05F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" name="مستطيل 1"/>
          <p:cNvSpPr/>
          <p:nvPr/>
        </p:nvSpPr>
        <p:spPr>
          <a:xfrm>
            <a:off x="236916" y="156642"/>
            <a:ext cx="9156468" cy="2062103"/>
          </a:xfrm>
          <a:prstGeom prst="rect">
            <a:avLst/>
          </a:prstGeom>
          <a:solidFill>
            <a:srgbClr val="FF996C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2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كان لكارلوس </a:t>
            </a:r>
            <a:r>
              <a:rPr lang="ar-SA" sz="3200" b="0" cap="none" spc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لينيوس</a:t>
            </a:r>
            <a:r>
              <a:rPr lang="ar-SA" sz="32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أسس أعتمد عليها  في نظامه التصنيفي وقد كتبت كل أساس في ورقة من ورقات مفكرتي </a:t>
            </a:r>
            <a:r>
              <a:rPr lang="ar-SA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</a:t>
            </a:r>
            <a:r>
              <a:rPr lang="ar-SA" sz="32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خضراء المربعة الشكل والتي تحمل رمز للنجمة في زاويتها اليسرى فهل يمكنكـِ جمع هذه الأسس وأعاده كتابتها من جديد في المخطط السهمي الذي أمامكـِ    </a:t>
            </a: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300335"/>
            <a:ext cx="2232480" cy="20670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مربع نص 8"/>
          <p:cNvSpPr txBox="1"/>
          <p:nvPr/>
        </p:nvSpPr>
        <p:spPr>
          <a:xfrm>
            <a:off x="10172225" y="2523897"/>
            <a:ext cx="1944000" cy="1944000"/>
          </a:xfrm>
          <a:prstGeom prst="rect">
            <a:avLst/>
          </a:prstGeom>
          <a:solidFill>
            <a:srgbClr val="69FFB4"/>
          </a:solidFill>
          <a:ln w="38100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**يتم تصنيف الكائنات الحية على أساس شكلها وسلوكها </a:t>
            </a:r>
          </a:p>
        </p:txBody>
      </p:sp>
      <p:sp>
        <p:nvSpPr>
          <p:cNvPr id="10" name="مربع نص 9"/>
          <p:cNvSpPr txBox="1"/>
          <p:nvPr/>
        </p:nvSpPr>
        <p:spPr>
          <a:xfrm>
            <a:off x="4067477" y="4639469"/>
            <a:ext cx="1944000" cy="1944000"/>
          </a:xfrm>
          <a:prstGeom prst="rect">
            <a:avLst/>
          </a:prstGeom>
          <a:solidFill>
            <a:srgbClr val="69FFB4"/>
          </a:solidFill>
          <a:ln w="38100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**استخدم الفئات </a:t>
            </a:r>
            <a:r>
              <a:rPr lang="ar-SA" sz="2400" b="1" dirty="0" err="1"/>
              <a:t>التصنيفيه</a:t>
            </a:r>
            <a:r>
              <a:rPr lang="ar-SA" sz="2400" b="1" dirty="0"/>
              <a:t> لتصنيف الكائنات الحية في مجموعات </a:t>
            </a:r>
          </a:p>
        </p:txBody>
      </p:sp>
      <p:sp>
        <p:nvSpPr>
          <p:cNvPr id="11" name="مربع نص 10"/>
          <p:cNvSpPr txBox="1"/>
          <p:nvPr/>
        </p:nvSpPr>
        <p:spPr>
          <a:xfrm>
            <a:off x="8159713" y="4623811"/>
            <a:ext cx="1944000" cy="1944000"/>
          </a:xfrm>
          <a:prstGeom prst="rect">
            <a:avLst/>
          </a:prstGeom>
          <a:solidFill>
            <a:srgbClr val="69FFB4"/>
          </a:solidFill>
          <a:ln w="38100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**أعتمد التسمية الثنائية لإعطاء الكائن الحي أسما علميا</a:t>
            </a:r>
          </a:p>
        </p:txBody>
      </p:sp>
      <p:sp>
        <p:nvSpPr>
          <p:cNvPr id="12" name="مربع نص 11"/>
          <p:cNvSpPr txBox="1"/>
          <p:nvPr/>
        </p:nvSpPr>
        <p:spPr>
          <a:xfrm>
            <a:off x="6118054" y="2513399"/>
            <a:ext cx="1944000" cy="1944000"/>
          </a:xfrm>
          <a:prstGeom prst="rect">
            <a:avLst/>
          </a:prstGeom>
          <a:solidFill>
            <a:srgbClr val="69FFB4"/>
          </a:solidFill>
          <a:ln w="38100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**صنف الكائنات الحية ضمن مملكتين هما الحيوانية والنباتية</a:t>
            </a:r>
          </a:p>
        </p:txBody>
      </p:sp>
      <p:sp>
        <p:nvSpPr>
          <p:cNvPr id="14" name="مربع نص 13"/>
          <p:cNvSpPr txBox="1"/>
          <p:nvPr/>
        </p:nvSpPr>
        <p:spPr>
          <a:xfrm>
            <a:off x="6118054" y="4597685"/>
            <a:ext cx="1944000" cy="2196000"/>
          </a:xfrm>
          <a:prstGeom prst="rect">
            <a:avLst/>
          </a:prstGeom>
          <a:solidFill>
            <a:srgbClr val="99FFCC"/>
          </a:solidFill>
          <a:ln w="38100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**صنف الكائنات الحية ضمن ثلاث ممالك هي الحيوانات والنباتات والبكتيريا </a:t>
            </a:r>
          </a:p>
        </p:txBody>
      </p:sp>
      <p:sp>
        <p:nvSpPr>
          <p:cNvPr id="15" name="مربع نص 14"/>
          <p:cNvSpPr txBox="1"/>
          <p:nvPr/>
        </p:nvSpPr>
        <p:spPr>
          <a:xfrm>
            <a:off x="2048672" y="2523897"/>
            <a:ext cx="1944000" cy="1944000"/>
          </a:xfrm>
          <a:prstGeom prst="rect">
            <a:avLst/>
          </a:prstGeom>
          <a:solidFill>
            <a:srgbClr val="99FFCC"/>
          </a:solidFill>
          <a:ln w="38100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**فرق في تصنيفه بين  النباتات والفطريات والطحالب </a:t>
            </a:r>
          </a:p>
        </p:txBody>
      </p:sp>
      <p:sp>
        <p:nvSpPr>
          <p:cNvPr id="16" name="مربع نص 15"/>
          <p:cNvSpPr txBox="1"/>
          <p:nvPr/>
        </p:nvSpPr>
        <p:spPr>
          <a:xfrm>
            <a:off x="2046458" y="4646341"/>
            <a:ext cx="1944000" cy="1944000"/>
          </a:xfrm>
          <a:prstGeom prst="rect">
            <a:avLst/>
          </a:prstGeom>
          <a:solidFill>
            <a:srgbClr val="FFFF3F"/>
          </a:solidFill>
          <a:ln w="38100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**كتب كارلوس </a:t>
            </a:r>
            <a:r>
              <a:rPr lang="ar-SA" sz="2400" b="1" dirty="0" err="1"/>
              <a:t>لينيوس</a:t>
            </a:r>
            <a:r>
              <a:rPr lang="ar-SA" sz="2400" b="1" dirty="0"/>
              <a:t> الاسم العلمي باللغة الفرنسية </a:t>
            </a:r>
          </a:p>
        </p:txBody>
      </p:sp>
      <p:sp>
        <p:nvSpPr>
          <p:cNvPr id="13" name="مربع نص 12"/>
          <p:cNvSpPr txBox="1"/>
          <p:nvPr/>
        </p:nvSpPr>
        <p:spPr>
          <a:xfrm>
            <a:off x="10172225" y="4636874"/>
            <a:ext cx="1944000" cy="1944000"/>
          </a:xfrm>
          <a:prstGeom prst="rect">
            <a:avLst/>
          </a:prstGeom>
          <a:solidFill>
            <a:srgbClr val="FFFF3F"/>
          </a:solidFill>
          <a:ln w="38100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** لم يصنف الكائنات المجهرية القيقة من ضمن الكائنات الحية </a:t>
            </a:r>
          </a:p>
        </p:txBody>
      </p:sp>
      <p:sp>
        <p:nvSpPr>
          <p:cNvPr id="17" name="مربع نص 16"/>
          <p:cNvSpPr txBox="1"/>
          <p:nvPr/>
        </p:nvSpPr>
        <p:spPr>
          <a:xfrm>
            <a:off x="22008" y="4623811"/>
            <a:ext cx="1944000" cy="1944000"/>
          </a:xfrm>
          <a:prstGeom prst="rect">
            <a:avLst/>
          </a:prstGeom>
          <a:solidFill>
            <a:srgbClr val="99FFCC"/>
          </a:solidFill>
          <a:ln w="38100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**اعتمد في تصنيفه للكائنات على مكان معيشتها وطرق تغذيتها </a:t>
            </a:r>
          </a:p>
        </p:txBody>
      </p:sp>
      <p:sp>
        <p:nvSpPr>
          <p:cNvPr id="18" name="مربع نص 17"/>
          <p:cNvSpPr txBox="1"/>
          <p:nvPr/>
        </p:nvSpPr>
        <p:spPr>
          <a:xfrm>
            <a:off x="4074459" y="2523897"/>
            <a:ext cx="1944000" cy="1944000"/>
          </a:xfrm>
          <a:prstGeom prst="rect">
            <a:avLst/>
          </a:prstGeom>
          <a:solidFill>
            <a:srgbClr val="FFFF3F"/>
          </a:solidFill>
          <a:ln w="38100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**استند إلى الصفات الوراثية في تصنيفه للكائنات الحية </a:t>
            </a:r>
          </a:p>
        </p:txBody>
      </p:sp>
      <p:sp>
        <p:nvSpPr>
          <p:cNvPr id="19" name="مربع نص 18"/>
          <p:cNvSpPr txBox="1"/>
          <p:nvPr/>
        </p:nvSpPr>
        <p:spPr>
          <a:xfrm>
            <a:off x="8143841" y="2523897"/>
            <a:ext cx="1944000" cy="1944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**اعتمد في تصنيفه للكائنات على مكان معيشتها وطرق تغذيتها </a:t>
            </a:r>
          </a:p>
        </p:txBody>
      </p:sp>
      <p:sp>
        <p:nvSpPr>
          <p:cNvPr id="20" name="مربع نص 19"/>
          <p:cNvSpPr txBox="1"/>
          <p:nvPr/>
        </p:nvSpPr>
        <p:spPr>
          <a:xfrm>
            <a:off x="27397" y="2495650"/>
            <a:ext cx="1944000" cy="1944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**اعتمد في تصنيفه للكائنات على مكان معيشتها وطرق تغذيتها </a:t>
            </a:r>
          </a:p>
        </p:txBody>
      </p:sp>
      <p:sp>
        <p:nvSpPr>
          <p:cNvPr id="3" name="نجمة ذات 5 نقاط 2"/>
          <p:cNvSpPr/>
          <p:nvPr/>
        </p:nvSpPr>
        <p:spPr>
          <a:xfrm>
            <a:off x="10243835" y="4037272"/>
            <a:ext cx="360000" cy="3600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400"/>
          </a:p>
        </p:txBody>
      </p:sp>
      <p:sp>
        <p:nvSpPr>
          <p:cNvPr id="21" name="نجمة ذات 5 نقاط 20"/>
          <p:cNvSpPr/>
          <p:nvPr/>
        </p:nvSpPr>
        <p:spPr>
          <a:xfrm>
            <a:off x="2104159" y="4037272"/>
            <a:ext cx="360000" cy="360000"/>
          </a:xfrm>
          <a:prstGeom prst="star5">
            <a:avLst>
              <a:gd name="adj" fmla="val 39984"/>
              <a:gd name="hf" fmla="val 105146"/>
              <a:gd name="vf" fmla="val 11055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400"/>
          </a:p>
        </p:txBody>
      </p:sp>
      <p:sp>
        <p:nvSpPr>
          <p:cNvPr id="22" name="نجمة ذات 5 نقاط 21"/>
          <p:cNvSpPr/>
          <p:nvPr/>
        </p:nvSpPr>
        <p:spPr>
          <a:xfrm>
            <a:off x="8234421" y="6120775"/>
            <a:ext cx="360000" cy="3600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400"/>
          </a:p>
        </p:txBody>
      </p:sp>
      <p:sp>
        <p:nvSpPr>
          <p:cNvPr id="23" name="نجمة ذات 5 نقاط 22"/>
          <p:cNvSpPr/>
          <p:nvPr/>
        </p:nvSpPr>
        <p:spPr>
          <a:xfrm>
            <a:off x="6220756" y="6300775"/>
            <a:ext cx="360000" cy="3600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400"/>
          </a:p>
        </p:txBody>
      </p:sp>
      <p:sp>
        <p:nvSpPr>
          <p:cNvPr id="24" name="نجمة ذات 5 نقاط 23"/>
          <p:cNvSpPr/>
          <p:nvPr/>
        </p:nvSpPr>
        <p:spPr>
          <a:xfrm>
            <a:off x="6195972" y="4037272"/>
            <a:ext cx="360000" cy="3600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400"/>
          </a:p>
        </p:txBody>
      </p:sp>
      <p:sp>
        <p:nvSpPr>
          <p:cNvPr id="25" name="نجمة ذات 5 نقاط 24"/>
          <p:cNvSpPr/>
          <p:nvPr/>
        </p:nvSpPr>
        <p:spPr>
          <a:xfrm>
            <a:off x="8202680" y="4037272"/>
            <a:ext cx="360000" cy="3600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400"/>
          </a:p>
        </p:txBody>
      </p:sp>
      <p:sp>
        <p:nvSpPr>
          <p:cNvPr id="26" name="نجمة ذات 5 نقاط 25"/>
          <p:cNvSpPr/>
          <p:nvPr/>
        </p:nvSpPr>
        <p:spPr>
          <a:xfrm>
            <a:off x="5634253" y="4037759"/>
            <a:ext cx="360000" cy="3600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400"/>
          </a:p>
        </p:txBody>
      </p:sp>
      <p:sp>
        <p:nvSpPr>
          <p:cNvPr id="27" name="نجمة ذات 5 نقاط 26"/>
          <p:cNvSpPr/>
          <p:nvPr/>
        </p:nvSpPr>
        <p:spPr>
          <a:xfrm>
            <a:off x="4152919" y="6140698"/>
            <a:ext cx="360000" cy="3600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400"/>
          </a:p>
        </p:txBody>
      </p:sp>
      <p:sp>
        <p:nvSpPr>
          <p:cNvPr id="28" name="نجمة ذات 5 نقاط 27"/>
          <p:cNvSpPr/>
          <p:nvPr/>
        </p:nvSpPr>
        <p:spPr>
          <a:xfrm>
            <a:off x="2128469" y="6150468"/>
            <a:ext cx="360000" cy="3600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400"/>
          </a:p>
        </p:txBody>
      </p:sp>
      <p:sp>
        <p:nvSpPr>
          <p:cNvPr id="4" name="وجه ضاحك 3"/>
          <p:cNvSpPr/>
          <p:nvPr/>
        </p:nvSpPr>
        <p:spPr>
          <a:xfrm>
            <a:off x="10243835" y="6161119"/>
            <a:ext cx="229171" cy="320153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400"/>
          </a:p>
        </p:txBody>
      </p:sp>
      <p:sp>
        <p:nvSpPr>
          <p:cNvPr id="29" name="وجه ضاحك 28"/>
          <p:cNvSpPr/>
          <p:nvPr/>
        </p:nvSpPr>
        <p:spPr>
          <a:xfrm>
            <a:off x="75775" y="4057195"/>
            <a:ext cx="229171" cy="320153"/>
          </a:xfrm>
          <a:prstGeom prst="smileyFac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400"/>
          </a:p>
        </p:txBody>
      </p:sp>
      <p:sp>
        <p:nvSpPr>
          <p:cNvPr id="30" name="وجه ضاحك 29"/>
          <p:cNvSpPr/>
          <p:nvPr/>
        </p:nvSpPr>
        <p:spPr>
          <a:xfrm>
            <a:off x="101901" y="6190315"/>
            <a:ext cx="229171" cy="320153"/>
          </a:xfrm>
          <a:prstGeom prst="smileyFac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400"/>
          </a:p>
        </p:txBody>
      </p:sp>
    </p:spTree>
    <p:extLst>
      <p:ext uri="{BB962C8B-B14F-4D97-AF65-F5344CB8AC3E}">
        <p14:creationId xmlns:p14="http://schemas.microsoft.com/office/powerpoint/2010/main" val="7112889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514" y="246743"/>
            <a:ext cx="2786001" cy="24238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مستطيل 2"/>
          <p:cNvSpPr/>
          <p:nvPr/>
        </p:nvSpPr>
        <p:spPr>
          <a:xfrm>
            <a:off x="9083944" y="2909278"/>
            <a:ext cx="2962912" cy="280076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مخطط سهميا لأسس كارلوس </a:t>
            </a:r>
            <a:r>
              <a:rPr lang="ar-SA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لينيوس</a:t>
            </a:r>
            <a:r>
              <a:rPr lang="ar-SA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في التصنيف </a:t>
            </a:r>
            <a:endParaRPr lang="ar-SA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مستطيل مستدير الزوايا 3"/>
          <p:cNvSpPr/>
          <p:nvPr/>
        </p:nvSpPr>
        <p:spPr>
          <a:xfrm>
            <a:off x="188685" y="103579"/>
            <a:ext cx="8692079" cy="6574971"/>
          </a:xfrm>
          <a:prstGeom prst="roundRect">
            <a:avLst/>
          </a:prstGeom>
          <a:noFill/>
          <a:ln w="38100">
            <a:solidFill>
              <a:srgbClr val="CF41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مستطيل 4"/>
          <p:cNvSpPr/>
          <p:nvPr/>
        </p:nvSpPr>
        <p:spPr>
          <a:xfrm>
            <a:off x="3302303" y="2155355"/>
            <a:ext cx="2382981" cy="2554545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أسس كارلوس </a:t>
            </a:r>
            <a:r>
              <a:rPr lang="ar-SA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لينيوس</a:t>
            </a:r>
            <a:r>
              <a:rPr lang="ar-S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في التصنيف </a:t>
            </a:r>
          </a:p>
        </p:txBody>
      </p:sp>
      <p:sp>
        <p:nvSpPr>
          <p:cNvPr id="6" name="مربع نص 5"/>
          <p:cNvSpPr txBox="1"/>
          <p:nvPr/>
        </p:nvSpPr>
        <p:spPr>
          <a:xfrm>
            <a:off x="6168071" y="608264"/>
            <a:ext cx="2160000" cy="2160000"/>
          </a:xfrm>
          <a:prstGeom prst="rect">
            <a:avLst/>
          </a:prstGeom>
          <a:solidFill>
            <a:srgbClr val="99FFCC"/>
          </a:solidFill>
          <a:ln w="38100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r>
              <a:rPr lang="ar-SA" sz="2800" b="1" dirty="0"/>
              <a:t>**يتم تصنيف الكائنات الحية على أساس شكلها وسلوكها </a:t>
            </a:r>
          </a:p>
        </p:txBody>
      </p:sp>
      <p:sp>
        <p:nvSpPr>
          <p:cNvPr id="7" name="مربع نص 6"/>
          <p:cNvSpPr txBox="1"/>
          <p:nvPr/>
        </p:nvSpPr>
        <p:spPr>
          <a:xfrm>
            <a:off x="6168071" y="4089515"/>
            <a:ext cx="2160000" cy="2160000"/>
          </a:xfrm>
          <a:prstGeom prst="rect">
            <a:avLst/>
          </a:prstGeom>
          <a:solidFill>
            <a:srgbClr val="99FFCC"/>
          </a:solidFill>
          <a:ln w="38100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r>
              <a:rPr lang="ar-SA" sz="2800" b="1" dirty="0"/>
              <a:t>**أعتمد التسمية الثنائية لإعطاء الكائن الحي أسما علميا</a:t>
            </a:r>
          </a:p>
        </p:txBody>
      </p:sp>
      <p:sp>
        <p:nvSpPr>
          <p:cNvPr id="8" name="مربع نص 7"/>
          <p:cNvSpPr txBox="1"/>
          <p:nvPr/>
        </p:nvSpPr>
        <p:spPr>
          <a:xfrm>
            <a:off x="659516" y="608264"/>
            <a:ext cx="2160000" cy="2160000"/>
          </a:xfrm>
          <a:prstGeom prst="rect">
            <a:avLst/>
          </a:prstGeom>
          <a:solidFill>
            <a:srgbClr val="99FFCC"/>
          </a:solidFill>
          <a:ln w="38100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r>
              <a:rPr lang="ar-SA" sz="2800" b="1" dirty="0"/>
              <a:t>**صنف الكائنات الحية ضمن مملكتين هما الحيوانية والنباتية</a:t>
            </a:r>
          </a:p>
        </p:txBody>
      </p:sp>
      <p:sp>
        <p:nvSpPr>
          <p:cNvPr id="9" name="مربع نص 8"/>
          <p:cNvSpPr txBox="1"/>
          <p:nvPr/>
        </p:nvSpPr>
        <p:spPr>
          <a:xfrm>
            <a:off x="659516" y="4090412"/>
            <a:ext cx="2160000" cy="2160000"/>
          </a:xfrm>
          <a:prstGeom prst="rect">
            <a:avLst/>
          </a:prstGeom>
          <a:solidFill>
            <a:srgbClr val="99FFCC"/>
          </a:solidFill>
          <a:ln w="38100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r>
              <a:rPr lang="ar-SA" sz="2800" b="1" dirty="0"/>
              <a:t>**استخدم الفئات </a:t>
            </a:r>
            <a:r>
              <a:rPr lang="ar-SA" sz="2800" b="1" dirty="0" err="1"/>
              <a:t>التصنيفيه</a:t>
            </a:r>
            <a:r>
              <a:rPr lang="ar-SA" sz="2800" b="1" dirty="0"/>
              <a:t> لتصنيف الكائنات الحية في مجموعات </a:t>
            </a:r>
          </a:p>
        </p:txBody>
      </p:sp>
      <p:sp>
        <p:nvSpPr>
          <p:cNvPr id="12" name="سهم منحني 11"/>
          <p:cNvSpPr/>
          <p:nvPr/>
        </p:nvSpPr>
        <p:spPr>
          <a:xfrm>
            <a:off x="4862946" y="1205345"/>
            <a:ext cx="1101946" cy="789710"/>
          </a:xfrm>
          <a:prstGeom prst="bentArrow">
            <a:avLst>
              <a:gd name="adj1" fmla="val 25000"/>
              <a:gd name="adj2" fmla="val 22247"/>
              <a:gd name="adj3" fmla="val 25000"/>
              <a:gd name="adj4" fmla="val 43750"/>
            </a:avLst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13" name="سهم منحني 12"/>
          <p:cNvSpPr/>
          <p:nvPr/>
        </p:nvSpPr>
        <p:spPr>
          <a:xfrm flipH="1" flipV="1">
            <a:off x="3022695" y="4870200"/>
            <a:ext cx="1101946" cy="789710"/>
          </a:xfrm>
          <a:prstGeom prst="bentArrow">
            <a:avLst>
              <a:gd name="adj1" fmla="val 25000"/>
              <a:gd name="adj2" fmla="val 22247"/>
              <a:gd name="adj3" fmla="val 25000"/>
              <a:gd name="adj4" fmla="val 43750"/>
            </a:avLst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14" name="سهم منحني 13"/>
          <p:cNvSpPr/>
          <p:nvPr/>
        </p:nvSpPr>
        <p:spPr>
          <a:xfrm flipV="1">
            <a:off x="4862946" y="4870200"/>
            <a:ext cx="1101946" cy="789710"/>
          </a:xfrm>
          <a:prstGeom prst="bentArrow">
            <a:avLst>
              <a:gd name="adj1" fmla="val 25000"/>
              <a:gd name="adj2" fmla="val 22247"/>
              <a:gd name="adj3" fmla="val 25000"/>
              <a:gd name="adj4" fmla="val 43750"/>
            </a:avLst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16" name="سهم منحني 15"/>
          <p:cNvSpPr/>
          <p:nvPr/>
        </p:nvSpPr>
        <p:spPr>
          <a:xfrm flipH="1">
            <a:off x="3022695" y="1205345"/>
            <a:ext cx="1101946" cy="789710"/>
          </a:xfrm>
          <a:prstGeom prst="bentArrow">
            <a:avLst>
              <a:gd name="adj1" fmla="val 25000"/>
              <a:gd name="adj2" fmla="val 22247"/>
              <a:gd name="adj3" fmla="val 25000"/>
              <a:gd name="adj4" fmla="val 43750"/>
            </a:avLst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15" name="مستطيل مستدير الزوايا 3">
            <a:extLst>
              <a:ext uri="{FF2B5EF4-FFF2-40B4-BE49-F238E27FC236}">
                <a16:creationId xmlns:a16="http://schemas.microsoft.com/office/drawing/2014/main" id="{475E0DC2-4420-4777-92BD-0393C3C0F56F}"/>
              </a:ext>
            </a:extLst>
          </p:cNvPr>
          <p:cNvSpPr/>
          <p:nvPr/>
        </p:nvSpPr>
        <p:spPr>
          <a:xfrm>
            <a:off x="171266" y="86160"/>
            <a:ext cx="8692079" cy="657497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F41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82745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241936" y="270530"/>
            <a:ext cx="8196670" cy="14465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r>
              <a:rPr lang="ar-SA" sz="4400" b="1" dirty="0"/>
              <a:t>مريم طالبة مجتهدة تكتب مقال علمي عن طائر الحسون المعروف بالبلبل .</a:t>
            </a:r>
            <a:endParaRPr lang="en-US" sz="4400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2AF299E0-FFB5-41DC-A5A1-6FFF6F050E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936" y="1951320"/>
            <a:ext cx="4210050" cy="4832093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A4768FE8-1DF2-42AC-BE19-924AED9F570C}"/>
              </a:ext>
            </a:extLst>
          </p:cNvPr>
          <p:cNvSpPr/>
          <p:nvPr/>
        </p:nvSpPr>
        <p:spPr>
          <a:xfrm>
            <a:off x="4689566" y="1912097"/>
            <a:ext cx="7203196" cy="483209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r>
              <a:rPr lang="ar-SA" sz="4400" b="1" dirty="0"/>
              <a:t>احتارت مريم بالاسم الذي تكتبه لهذا الطائر بحيث يعرفه الجميع ، فلجأت لمعلمة الاحياء ....فأرشدتها للطريقة الصحيحة لكتابة الاسم العلمي في البحوث.</a:t>
            </a:r>
            <a:endParaRPr lang="en-US" sz="4400" dirty="0"/>
          </a:p>
          <a:p>
            <a:r>
              <a:rPr lang="ar-SA" sz="4400" b="1" dirty="0"/>
              <a:t>ولنتعرف مع مريم على تلك الطريقة دعونا نكمل العبارات</a:t>
            </a:r>
            <a:endParaRPr lang="en-US" sz="4400" dirty="0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C5FF0651-55B4-40E0-9888-FDBE2C79CA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171" y="270530"/>
            <a:ext cx="3336591" cy="1446550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4199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248194" y="1019219"/>
            <a:ext cx="9627326" cy="563231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r>
              <a:rPr lang="ar-SA" sz="3600" b="1" dirty="0"/>
              <a:t>( الجنس ،خط ،  النوع ، مائل ، الحرف الأول ،كامل ، اللاتينية ، حرف كبير ، حرف صغير )</a:t>
            </a:r>
            <a:endParaRPr lang="en-US" sz="3600" dirty="0"/>
          </a:p>
          <a:p>
            <a:pPr lvl="0"/>
            <a:r>
              <a:rPr lang="ar-SA" sz="3600" b="1" dirty="0">
                <a:latin typeface="Yu Gothic UI Semilight" panose="020B0400000000000000" pitchFamily="34" charset="-128"/>
                <a:ea typeface="Yu Gothic UI Semilight" panose="020B0400000000000000" pitchFamily="34" charset="-128"/>
              </a:rPr>
              <a:t>• </a:t>
            </a:r>
            <a:r>
              <a:rPr lang="ar-SA" sz="3600" b="1" dirty="0"/>
              <a:t>يكتب الاسم العلمي باستخدام اللغة اللاتينية </a:t>
            </a:r>
          </a:p>
          <a:p>
            <a:pPr lvl="0"/>
            <a:r>
              <a:rPr lang="ar-SA" sz="3600" b="1" dirty="0"/>
              <a:t>يتكون الاسم العلمي من جزئيين الاول هو الجنس والثاني النوع </a:t>
            </a:r>
            <a:endParaRPr lang="en-US" sz="3600" dirty="0"/>
          </a:p>
          <a:p>
            <a:pPr lvl="0"/>
            <a:r>
              <a:rPr lang="ar-SA" sz="3600" b="1" dirty="0">
                <a:latin typeface="Yu Gothic UI Semilight" panose="020B0400000000000000" pitchFamily="34" charset="-128"/>
                <a:ea typeface="Yu Gothic UI Semilight" panose="020B0400000000000000" pitchFamily="34" charset="-128"/>
              </a:rPr>
              <a:t>• </a:t>
            </a:r>
            <a:r>
              <a:rPr lang="ar-SA" sz="3600" b="1" dirty="0"/>
              <a:t>يكتب الحرف الأول من اسم الجنس حرفاً كبيرا بينما تكتب بقية احرفه صغيرة  وحروف اسم النوع كلها بالحروف الصغيرة </a:t>
            </a:r>
            <a:endParaRPr lang="en-US" sz="3600" dirty="0"/>
          </a:p>
          <a:p>
            <a:pPr lvl="0"/>
            <a:r>
              <a:rPr lang="ar-SA" sz="3600" b="1" dirty="0">
                <a:latin typeface="Yu Gothic UI Semilight" panose="020B0400000000000000" pitchFamily="34" charset="-128"/>
                <a:ea typeface="Yu Gothic UI Semilight" panose="020B0400000000000000" pitchFamily="34" charset="-128"/>
              </a:rPr>
              <a:t>• </a:t>
            </a:r>
            <a:r>
              <a:rPr lang="ar-SA" sz="3600" b="1" dirty="0"/>
              <a:t>يكتب الاسم العلمي بالمجلات والكتب المطبوعة بخط مائل </a:t>
            </a:r>
            <a:endParaRPr lang="en-US" sz="3600" dirty="0"/>
          </a:p>
          <a:p>
            <a:pPr lvl="0"/>
            <a:r>
              <a:rPr lang="ar-SA" sz="3600" b="1" dirty="0">
                <a:latin typeface="Yu Gothic UI Semilight" panose="020B0400000000000000" pitchFamily="34" charset="-128"/>
                <a:ea typeface="Yu Gothic UI Semilight" panose="020B0400000000000000" pitchFamily="34" charset="-128"/>
              </a:rPr>
              <a:t>• </a:t>
            </a:r>
            <a:r>
              <a:rPr lang="ar-SA" sz="3600" b="1" dirty="0"/>
              <a:t>اذا كتب الاسم العلمي بخط اليد يوضع خط  تحت كل أجزائه.</a:t>
            </a:r>
            <a:endParaRPr lang="en-US" sz="3600" dirty="0"/>
          </a:p>
          <a:p>
            <a:pPr lvl="0"/>
            <a:r>
              <a:rPr lang="ar-SA" sz="3600" b="1" dirty="0">
                <a:latin typeface="Yu Gothic UI Semilight" panose="020B0400000000000000" pitchFamily="34" charset="-128"/>
                <a:ea typeface="Yu Gothic UI Semilight" panose="020B0400000000000000" pitchFamily="34" charset="-128"/>
              </a:rPr>
              <a:t>• </a:t>
            </a:r>
            <a:r>
              <a:rPr lang="ar-SA" sz="3600" b="1" dirty="0"/>
              <a:t>عند تكرار الاسم العلمي يمكن اختصاره بوضع الحرف الاول من الجنس اما اسم النوع فيكتب كاملا .</a:t>
            </a:r>
            <a:endParaRPr lang="en-US" sz="3600" dirty="0"/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3714" y="953903"/>
            <a:ext cx="1938865" cy="5509199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3E39B9FD-385C-46B3-B9C5-5E1EE9AEE346}"/>
              </a:ext>
            </a:extLst>
          </p:cNvPr>
          <p:cNvSpPr/>
          <p:nvPr/>
        </p:nvSpPr>
        <p:spPr>
          <a:xfrm>
            <a:off x="129421" y="164746"/>
            <a:ext cx="11814385" cy="6463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r>
              <a:rPr lang="ar-SA" sz="3600" b="1" dirty="0"/>
              <a:t>كمجموعات أكملن كتابة قواعد كتابة الاسم العلمي باستخدام الكلمات المساعدة </a:t>
            </a:r>
            <a:endParaRPr lang="en-US" sz="3600" dirty="0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D3DE3C37-0E46-4436-948D-A9DACE05DF41}"/>
              </a:ext>
            </a:extLst>
          </p:cNvPr>
          <p:cNvSpPr/>
          <p:nvPr/>
        </p:nvSpPr>
        <p:spPr>
          <a:xfrm>
            <a:off x="3004457" y="2076994"/>
            <a:ext cx="2338252" cy="6008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</a:rPr>
              <a:t>...................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7EADB523-DBAC-4EAB-8396-7256C930AF34}"/>
              </a:ext>
            </a:extLst>
          </p:cNvPr>
          <p:cNvSpPr/>
          <p:nvPr/>
        </p:nvSpPr>
        <p:spPr>
          <a:xfrm>
            <a:off x="2664823" y="2585581"/>
            <a:ext cx="1132113" cy="6008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</a:rPr>
              <a:t>.......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126144A0-06DA-4EBF-8AE9-C85B9EB760FA}"/>
              </a:ext>
            </a:extLst>
          </p:cNvPr>
          <p:cNvSpPr/>
          <p:nvPr/>
        </p:nvSpPr>
        <p:spPr>
          <a:xfrm>
            <a:off x="324395" y="2685729"/>
            <a:ext cx="1132113" cy="6008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</a:rPr>
              <a:t>.......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3C2B4DF2-6BE3-4AE2-A4A0-F9AB83257D20}"/>
              </a:ext>
            </a:extLst>
          </p:cNvPr>
          <p:cNvSpPr/>
          <p:nvPr/>
        </p:nvSpPr>
        <p:spPr>
          <a:xfrm>
            <a:off x="4345578" y="3260494"/>
            <a:ext cx="1132113" cy="6008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</a:rPr>
              <a:t>.......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6E8B874D-C0EA-47DC-90A9-B8D12F587E37}"/>
              </a:ext>
            </a:extLst>
          </p:cNvPr>
          <p:cNvSpPr/>
          <p:nvPr/>
        </p:nvSpPr>
        <p:spPr>
          <a:xfrm>
            <a:off x="4482738" y="3769081"/>
            <a:ext cx="1132113" cy="6008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</a:rPr>
              <a:t>.......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34F3C94C-E2B8-4B9B-B1A8-4FDDB8F727A3}"/>
              </a:ext>
            </a:extLst>
          </p:cNvPr>
          <p:cNvSpPr/>
          <p:nvPr/>
        </p:nvSpPr>
        <p:spPr>
          <a:xfrm>
            <a:off x="831668" y="4294768"/>
            <a:ext cx="1132113" cy="6008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</a:rPr>
              <a:t>.......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CD9A1F66-244A-4E04-B7DE-2FC5F526A3B8}"/>
              </a:ext>
            </a:extLst>
          </p:cNvPr>
          <p:cNvSpPr/>
          <p:nvPr/>
        </p:nvSpPr>
        <p:spPr>
          <a:xfrm>
            <a:off x="3304903" y="4805086"/>
            <a:ext cx="696685" cy="6008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</a:rPr>
              <a:t>...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B6246083-7908-4500-92E1-DB54214D1567}"/>
              </a:ext>
            </a:extLst>
          </p:cNvPr>
          <p:cNvSpPr/>
          <p:nvPr/>
        </p:nvSpPr>
        <p:spPr>
          <a:xfrm>
            <a:off x="731520" y="5405977"/>
            <a:ext cx="1933303" cy="6008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</a:rPr>
              <a:t>...............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364CE062-5E94-4B9B-948C-9CD872B90505}"/>
              </a:ext>
            </a:extLst>
          </p:cNvPr>
          <p:cNvSpPr/>
          <p:nvPr/>
        </p:nvSpPr>
        <p:spPr>
          <a:xfrm>
            <a:off x="3981995" y="5870055"/>
            <a:ext cx="1132113" cy="6008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</a:rPr>
              <a:t>.......</a:t>
            </a:r>
          </a:p>
        </p:txBody>
      </p:sp>
    </p:spTree>
    <p:extLst>
      <p:ext uri="{BB962C8B-B14F-4D97-AF65-F5344CB8AC3E}">
        <p14:creationId xmlns:p14="http://schemas.microsoft.com/office/powerpoint/2010/main" val="124117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149927" y="584360"/>
            <a:ext cx="7879847" cy="2769989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من الأسس التي وضعها كارلوس </a:t>
            </a:r>
            <a:r>
              <a:rPr lang="ar-SA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لينيوس</a:t>
            </a:r>
            <a:r>
              <a:rPr lang="ar-S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لتصنيف الكائنات الحية هو الاسم  العلمي والذي يعتمد على أسلوب التسمية الثنائية حيث يكون لكل لكائن الحي اسم علميا يعرف به عالميا   </a:t>
            </a:r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3" name="مستطيل 2"/>
          <p:cNvSpPr/>
          <p:nvPr/>
        </p:nvSpPr>
        <p:spPr>
          <a:xfrm>
            <a:off x="1149927" y="3659149"/>
            <a:ext cx="9379528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فما هي أهمية أن يكون للكائن الحي أسم علميا عالميا 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7964" y="636300"/>
            <a:ext cx="2466109" cy="26661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مستطيل 4"/>
          <p:cNvSpPr/>
          <p:nvPr/>
        </p:nvSpPr>
        <p:spPr>
          <a:xfrm>
            <a:off x="1149927" y="4775718"/>
            <a:ext cx="9379528" cy="1323439"/>
          </a:xfrm>
          <a:prstGeom prst="rect">
            <a:avLst/>
          </a:prstGeom>
          <a:solidFill>
            <a:srgbClr val="92D05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لمعرفة السبب دعونا نلعب لعبة ما هذا؟</a:t>
            </a:r>
          </a:p>
          <a:p>
            <a:pPr algn="ctr"/>
            <a:r>
              <a:rPr lang="ar-S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مع خالد الإماراتي ومازن الشامي وجون الإنجليزي 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61413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10032000" y="-60960"/>
            <a:ext cx="2160000" cy="2160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3B060F"/>
            </a:solidFill>
          </a:ln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6" name="مربع نص 5"/>
          <p:cNvSpPr txBox="1"/>
          <p:nvPr/>
        </p:nvSpPr>
        <p:spPr>
          <a:xfrm>
            <a:off x="10032000" y="2349000"/>
            <a:ext cx="2160000" cy="2160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3B060F"/>
            </a:solidFill>
          </a:ln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7" name="مربع نص 6"/>
          <p:cNvSpPr txBox="1"/>
          <p:nvPr/>
        </p:nvSpPr>
        <p:spPr>
          <a:xfrm>
            <a:off x="10032000" y="4698000"/>
            <a:ext cx="2160000" cy="216000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3B060F"/>
            </a:solidFill>
          </a:ln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8" name="مربع نص 7"/>
          <p:cNvSpPr txBox="1"/>
          <p:nvPr/>
        </p:nvSpPr>
        <p:spPr>
          <a:xfrm>
            <a:off x="2486850" y="0"/>
            <a:ext cx="2160000" cy="2160000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3B060F"/>
            </a:solidFill>
          </a:ln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9" name="مربع نص 8"/>
          <p:cNvSpPr txBox="1"/>
          <p:nvPr/>
        </p:nvSpPr>
        <p:spPr>
          <a:xfrm>
            <a:off x="5083700" y="0"/>
            <a:ext cx="2160000" cy="2160000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7227" t="-13630" r="-17756" b="-14187"/>
            </a:stretch>
          </a:blipFill>
          <a:ln w="19050">
            <a:solidFill>
              <a:srgbClr val="3B060F"/>
            </a:solidFill>
          </a:ln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10" name="مربع نص 9"/>
          <p:cNvSpPr txBox="1"/>
          <p:nvPr/>
        </p:nvSpPr>
        <p:spPr>
          <a:xfrm>
            <a:off x="7545150" y="0"/>
            <a:ext cx="2160000" cy="2160000"/>
          </a:xfrm>
          <a:prstGeom prst="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7098" t="-3907" r="-10506" b="-6823"/>
            </a:stretch>
          </a:blipFill>
          <a:ln w="19050">
            <a:solidFill>
              <a:srgbClr val="3B060F"/>
            </a:solidFill>
          </a:ln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11" name="مربع نص 10"/>
          <p:cNvSpPr txBox="1"/>
          <p:nvPr/>
        </p:nvSpPr>
        <p:spPr>
          <a:xfrm>
            <a:off x="0" y="0"/>
            <a:ext cx="2160000" cy="2160000"/>
          </a:xfrm>
          <a:prstGeom prst="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3B060F"/>
            </a:solidFill>
          </a:ln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12" name="مربع نص 11"/>
          <p:cNvSpPr txBox="1"/>
          <p:nvPr/>
        </p:nvSpPr>
        <p:spPr>
          <a:xfrm>
            <a:off x="2486850" y="2350500"/>
            <a:ext cx="2160000" cy="2160000"/>
          </a:xfrm>
          <a:prstGeom prst="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3B060F"/>
            </a:solidFill>
          </a:ln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13" name="مربع نص 12"/>
          <p:cNvSpPr txBox="1"/>
          <p:nvPr/>
        </p:nvSpPr>
        <p:spPr>
          <a:xfrm>
            <a:off x="5083700" y="2349000"/>
            <a:ext cx="2160000" cy="2160000"/>
          </a:xfrm>
          <a:prstGeom prst="rect">
            <a:avLst/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3B060F"/>
            </a:solidFill>
          </a:ln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14" name="مربع نص 13"/>
          <p:cNvSpPr txBox="1"/>
          <p:nvPr/>
        </p:nvSpPr>
        <p:spPr>
          <a:xfrm>
            <a:off x="7545150" y="2349000"/>
            <a:ext cx="2160000" cy="2160000"/>
          </a:xfrm>
          <a:prstGeom prst="rect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3B060F"/>
            </a:solidFill>
          </a:ln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15" name="مربع نص 14"/>
          <p:cNvSpPr txBox="1"/>
          <p:nvPr/>
        </p:nvSpPr>
        <p:spPr>
          <a:xfrm>
            <a:off x="12700" y="2312400"/>
            <a:ext cx="2160000" cy="2160000"/>
          </a:xfrm>
          <a:prstGeom prst="rect">
            <a:avLst/>
          </a:prstGeom>
          <a:blipFill dpi="0"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3B060F"/>
            </a:solidFill>
          </a:ln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16" name="مربع نص 15"/>
          <p:cNvSpPr txBox="1"/>
          <p:nvPr/>
        </p:nvSpPr>
        <p:spPr>
          <a:xfrm>
            <a:off x="2512250" y="4698000"/>
            <a:ext cx="2160000" cy="2160000"/>
          </a:xfrm>
          <a:prstGeom prst="rect">
            <a:avLst/>
          </a:prstGeom>
          <a:blipFill dpi="0"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3B060F"/>
            </a:solidFill>
          </a:ln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17" name="مربع نص 16"/>
          <p:cNvSpPr txBox="1"/>
          <p:nvPr/>
        </p:nvSpPr>
        <p:spPr>
          <a:xfrm>
            <a:off x="5083700" y="4698000"/>
            <a:ext cx="2160000" cy="2160000"/>
          </a:xfrm>
          <a:prstGeom prst="rect">
            <a:avLst/>
          </a:prstGeom>
          <a:blipFill dpi="0"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3B060F"/>
            </a:solidFill>
          </a:ln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18" name="مربع نص 17"/>
          <p:cNvSpPr txBox="1"/>
          <p:nvPr/>
        </p:nvSpPr>
        <p:spPr>
          <a:xfrm>
            <a:off x="7570549" y="4698000"/>
            <a:ext cx="2160000" cy="2160000"/>
          </a:xfrm>
          <a:prstGeom prst="rect">
            <a:avLst/>
          </a:prstGeom>
          <a:blipFill dpi="0"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2162" r="-10127"/>
            </a:stretch>
          </a:blipFill>
          <a:ln w="19050">
            <a:solidFill>
              <a:srgbClr val="3B060F"/>
            </a:solidFill>
          </a:ln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19" name="مربع نص 18"/>
          <p:cNvSpPr txBox="1"/>
          <p:nvPr/>
        </p:nvSpPr>
        <p:spPr>
          <a:xfrm>
            <a:off x="25400" y="4698000"/>
            <a:ext cx="2160000" cy="2160000"/>
          </a:xfrm>
          <a:prstGeom prst="rect">
            <a:avLst/>
          </a:prstGeom>
          <a:blipFill dpi="0"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3B060F"/>
            </a:solidFill>
          </a:ln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2551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3998885" y="265699"/>
            <a:ext cx="4166525" cy="923330"/>
          </a:xfrm>
          <a:prstGeom prst="rect">
            <a:avLst/>
          </a:prstGeom>
          <a:solidFill>
            <a:srgbClr val="FF0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لعبة خمن ما هذا؟!</a:t>
            </a: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34" y="2556679"/>
            <a:ext cx="2258292" cy="2670066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290" y="2460641"/>
            <a:ext cx="2349252" cy="2286000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525" y="3603641"/>
            <a:ext cx="1995054" cy="3021920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181" y="1414318"/>
            <a:ext cx="1932874" cy="1890351"/>
          </a:xfrm>
          <a:prstGeom prst="rect">
            <a:avLst/>
          </a:prstGeom>
        </p:spPr>
      </p:pic>
      <p:sp>
        <p:nvSpPr>
          <p:cNvPr id="10" name="وسيلة شرح بيضاوية 9"/>
          <p:cNvSpPr/>
          <p:nvPr/>
        </p:nvSpPr>
        <p:spPr>
          <a:xfrm>
            <a:off x="738182" y="1258302"/>
            <a:ext cx="2597205" cy="1298377"/>
          </a:xfrm>
          <a:prstGeom prst="wedgeEllipseCallout">
            <a:avLst>
              <a:gd name="adj1" fmla="val 13307"/>
              <a:gd name="adj2" fmla="val 62500"/>
            </a:avLst>
          </a:prstGeom>
          <a:noFill/>
          <a:ln w="3810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طماطم </a:t>
            </a:r>
          </a:p>
        </p:txBody>
      </p:sp>
      <p:sp>
        <p:nvSpPr>
          <p:cNvPr id="11" name="وسيلة شرح بيضاوية 10"/>
          <p:cNvSpPr/>
          <p:nvPr/>
        </p:nvSpPr>
        <p:spPr>
          <a:xfrm>
            <a:off x="8144788" y="1349552"/>
            <a:ext cx="2234290" cy="1298377"/>
          </a:xfrm>
          <a:prstGeom prst="wedgeEllipseCallout">
            <a:avLst>
              <a:gd name="adj1" fmla="val 20242"/>
              <a:gd name="adj2" fmla="val 62500"/>
            </a:avLst>
          </a:prstGeom>
          <a:noFill/>
          <a:ln w="3810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بندورة</a:t>
            </a:r>
          </a:p>
        </p:txBody>
      </p:sp>
      <p:sp>
        <p:nvSpPr>
          <p:cNvPr id="12" name="وسيلة شرح بيضاوية 11"/>
          <p:cNvSpPr/>
          <p:nvPr/>
        </p:nvSpPr>
        <p:spPr>
          <a:xfrm>
            <a:off x="5167087" y="3603641"/>
            <a:ext cx="4094846" cy="1298377"/>
          </a:xfrm>
          <a:prstGeom prst="wedgeEllipseCallout">
            <a:avLst>
              <a:gd name="adj1" fmla="val -60308"/>
              <a:gd name="adj2" fmla="val 13415"/>
            </a:avLst>
          </a:prstGeom>
          <a:noFill/>
          <a:ln w="3810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Tomatoes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94309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3998885" y="307262"/>
            <a:ext cx="4166525" cy="923330"/>
          </a:xfrm>
          <a:prstGeom prst="rect">
            <a:avLst/>
          </a:prstGeom>
          <a:solidFill>
            <a:srgbClr val="FF0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لعبة خمن ما هذا؟!</a:t>
            </a: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34" y="2556679"/>
            <a:ext cx="2258292" cy="2670066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290" y="2460641"/>
            <a:ext cx="2349252" cy="2286000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826" y="3603641"/>
            <a:ext cx="1995054" cy="3021920"/>
          </a:xfrm>
          <a:prstGeom prst="rect">
            <a:avLst/>
          </a:prstGeom>
        </p:spPr>
      </p:pic>
      <p:sp>
        <p:nvSpPr>
          <p:cNvPr id="10" name="وسيلة شرح بيضاوية 9"/>
          <p:cNvSpPr/>
          <p:nvPr/>
        </p:nvSpPr>
        <p:spPr>
          <a:xfrm>
            <a:off x="152142" y="1258302"/>
            <a:ext cx="4241546" cy="1298377"/>
          </a:xfrm>
          <a:prstGeom prst="wedgeEllipseCallout">
            <a:avLst>
              <a:gd name="adj1" fmla="val 13307"/>
              <a:gd name="adj2" fmla="val 62500"/>
            </a:avLst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قطوة</a:t>
            </a:r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أو قطة </a:t>
            </a:r>
          </a:p>
        </p:txBody>
      </p:sp>
      <p:sp>
        <p:nvSpPr>
          <p:cNvPr id="11" name="وسيلة شرح بيضاوية 10"/>
          <p:cNvSpPr/>
          <p:nvPr/>
        </p:nvSpPr>
        <p:spPr>
          <a:xfrm>
            <a:off x="7312163" y="1236253"/>
            <a:ext cx="3728776" cy="1298377"/>
          </a:xfrm>
          <a:prstGeom prst="wedgeEllipseCallout">
            <a:avLst>
              <a:gd name="adj1" fmla="val 20242"/>
              <a:gd name="adj2" fmla="val 62500"/>
            </a:avLst>
          </a:prstGeom>
          <a:noFill/>
          <a:ln w="3810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بسة أو هرة</a:t>
            </a:r>
          </a:p>
        </p:txBody>
      </p:sp>
      <p:sp>
        <p:nvSpPr>
          <p:cNvPr id="12" name="وسيلة شرح بيضاوية 11"/>
          <p:cNvSpPr/>
          <p:nvPr/>
        </p:nvSpPr>
        <p:spPr>
          <a:xfrm>
            <a:off x="6433230" y="3603641"/>
            <a:ext cx="1562560" cy="1298377"/>
          </a:xfrm>
          <a:prstGeom prst="wedgeEllipseCallout">
            <a:avLst>
              <a:gd name="adj1" fmla="val -60308"/>
              <a:gd name="adj2" fmla="val 13415"/>
            </a:avLst>
          </a:prstGeom>
          <a:noFill/>
          <a:ln w="3810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Cat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123" y="1412891"/>
            <a:ext cx="2181225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062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3998885" y="307262"/>
            <a:ext cx="4166525" cy="923330"/>
          </a:xfrm>
          <a:prstGeom prst="rect">
            <a:avLst/>
          </a:prstGeom>
          <a:solidFill>
            <a:srgbClr val="FF0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لعبة خمن ما هذا؟!</a:t>
            </a: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34" y="2968496"/>
            <a:ext cx="2258292" cy="2670066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289" y="3109829"/>
            <a:ext cx="2349252" cy="2286000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826" y="3603641"/>
            <a:ext cx="1995054" cy="3021920"/>
          </a:xfrm>
          <a:prstGeom prst="rect">
            <a:avLst/>
          </a:prstGeom>
        </p:spPr>
      </p:pic>
      <p:sp>
        <p:nvSpPr>
          <p:cNvPr id="10" name="وسيلة شرح بيضاوية 9"/>
          <p:cNvSpPr/>
          <p:nvPr/>
        </p:nvSpPr>
        <p:spPr>
          <a:xfrm>
            <a:off x="132615" y="1594893"/>
            <a:ext cx="4241546" cy="1298377"/>
          </a:xfrm>
          <a:prstGeom prst="wedgeEllipseCallout">
            <a:avLst>
              <a:gd name="adj1" fmla="val 13307"/>
              <a:gd name="adj2" fmla="val 62500"/>
            </a:avLst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ربيان</a:t>
            </a:r>
          </a:p>
        </p:txBody>
      </p:sp>
      <p:sp>
        <p:nvSpPr>
          <p:cNvPr id="12" name="وسيلة شرح بيضاوية 11"/>
          <p:cNvSpPr/>
          <p:nvPr/>
        </p:nvSpPr>
        <p:spPr>
          <a:xfrm>
            <a:off x="5843415" y="3603641"/>
            <a:ext cx="2742190" cy="1298377"/>
          </a:xfrm>
          <a:prstGeom prst="wedgeEllipseCallout">
            <a:avLst>
              <a:gd name="adj1" fmla="val -60308"/>
              <a:gd name="adj2" fmla="val 13415"/>
            </a:avLst>
          </a:prstGeom>
          <a:noFill/>
          <a:ln w="3810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shrem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691" y="1631079"/>
            <a:ext cx="3177233" cy="1851199"/>
          </a:xfrm>
          <a:prstGeom prst="rect">
            <a:avLst/>
          </a:prstGeom>
        </p:spPr>
      </p:pic>
      <p:sp>
        <p:nvSpPr>
          <p:cNvPr id="11" name="وسيلة شرح بيضاوية 10"/>
          <p:cNvSpPr/>
          <p:nvPr/>
        </p:nvSpPr>
        <p:spPr>
          <a:xfrm>
            <a:off x="7227963" y="1827606"/>
            <a:ext cx="4964037" cy="1081980"/>
          </a:xfrm>
          <a:prstGeom prst="wedgeEllipseCallout">
            <a:avLst>
              <a:gd name="adj1" fmla="val 20242"/>
              <a:gd name="adj2" fmla="val 62500"/>
            </a:avLst>
          </a:prstGeom>
          <a:noFill/>
          <a:ln w="3810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جمبري أو قريدس </a:t>
            </a:r>
            <a:endParaRPr lang="ar-SA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5182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3998885" y="307262"/>
            <a:ext cx="4166525" cy="923330"/>
          </a:xfrm>
          <a:prstGeom prst="rect">
            <a:avLst/>
          </a:prstGeom>
          <a:solidFill>
            <a:srgbClr val="FF0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لعبة خمن ما هذا؟!</a:t>
            </a: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34" y="2556679"/>
            <a:ext cx="2258292" cy="2670066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290" y="2460641"/>
            <a:ext cx="2349252" cy="2286000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254" y="3715785"/>
            <a:ext cx="1995054" cy="3021920"/>
          </a:xfrm>
          <a:prstGeom prst="rect">
            <a:avLst/>
          </a:prstGeom>
        </p:spPr>
      </p:pic>
      <p:sp>
        <p:nvSpPr>
          <p:cNvPr id="10" name="وسيلة شرح بيضاوية 9"/>
          <p:cNvSpPr/>
          <p:nvPr/>
        </p:nvSpPr>
        <p:spPr>
          <a:xfrm>
            <a:off x="152142" y="1258302"/>
            <a:ext cx="4241546" cy="1298377"/>
          </a:xfrm>
          <a:prstGeom prst="wedgeEllipseCallout">
            <a:avLst>
              <a:gd name="adj1" fmla="val 13307"/>
              <a:gd name="adj2" fmla="val 62500"/>
            </a:avLst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نجم البحر</a:t>
            </a:r>
          </a:p>
        </p:txBody>
      </p:sp>
      <p:sp>
        <p:nvSpPr>
          <p:cNvPr id="11" name="وسيلة شرح بيضاوية 10"/>
          <p:cNvSpPr/>
          <p:nvPr/>
        </p:nvSpPr>
        <p:spPr>
          <a:xfrm>
            <a:off x="7555611" y="1236253"/>
            <a:ext cx="3241885" cy="1298377"/>
          </a:xfrm>
          <a:prstGeom prst="wedgeEllipseCallout">
            <a:avLst>
              <a:gd name="adj1" fmla="val 20242"/>
              <a:gd name="adj2" fmla="val 62500"/>
            </a:avLst>
          </a:prstGeom>
          <a:noFill/>
          <a:ln w="3810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نجم البحر</a:t>
            </a:r>
          </a:p>
        </p:txBody>
      </p:sp>
      <p:sp>
        <p:nvSpPr>
          <p:cNvPr id="12" name="وسيلة شرح بيضاوية 11"/>
          <p:cNvSpPr/>
          <p:nvPr/>
        </p:nvSpPr>
        <p:spPr>
          <a:xfrm>
            <a:off x="6000736" y="3609302"/>
            <a:ext cx="3462157" cy="1298377"/>
          </a:xfrm>
          <a:prstGeom prst="wedgeEllipseCallout">
            <a:avLst>
              <a:gd name="adj1" fmla="val -60308"/>
              <a:gd name="adj2" fmla="val 13415"/>
            </a:avLst>
          </a:prstGeom>
          <a:noFill/>
          <a:ln w="3810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Star fish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508" y="1361117"/>
            <a:ext cx="2588310" cy="2116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762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2075543" y="732135"/>
            <a:ext cx="9688864" cy="2123658"/>
          </a:xfrm>
          <a:prstGeom prst="rect">
            <a:avLst/>
          </a:prstGeom>
          <a:solidFill>
            <a:srgbClr val="00FFCC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يستخدم علماء الأحياء الأسماء العلمية للأنواع </a:t>
            </a:r>
          </a:p>
          <a:p>
            <a:pPr algn="ctr"/>
            <a:r>
              <a:rPr lang="ar-SA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●منعا للبس الذي قد ينشأ عن استخدام الأسماء الشائعة والعامية التي تختلف عند استخدامها من مكان للآخر </a:t>
            </a:r>
            <a:endParaRPr lang="ar-SA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1872343" y="3076192"/>
            <a:ext cx="9536464" cy="2123658"/>
          </a:xfrm>
          <a:prstGeom prst="rect">
            <a:avLst/>
          </a:prstGeom>
          <a:solidFill>
            <a:srgbClr val="FFFFCC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●التسمية الثنائية مفيدة تفادي سوء </a:t>
            </a:r>
            <a:r>
              <a:rPr lang="ar-SA" sz="4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الفهم الذي </a:t>
            </a:r>
            <a:r>
              <a:rPr lang="ar-SA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يمكن أن تقود إليه الأسماء العامية أو الشائعة فنجم البحر (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star fish</a:t>
            </a:r>
            <a:r>
              <a:rPr lang="ar-SA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 ليس بسمكة </a:t>
            </a:r>
            <a:endParaRPr lang="ar-SA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914" y="732134"/>
            <a:ext cx="2235200" cy="4467715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420914" y="5420248"/>
            <a:ext cx="10508262" cy="769441"/>
          </a:xfrm>
          <a:prstGeom prst="rect">
            <a:avLst/>
          </a:prstGeom>
          <a:solidFill>
            <a:srgbClr val="FF9999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لمعلوماتكـِ : أن للأسد في اللغة العربية أكثر من 300 اسما </a:t>
            </a:r>
            <a:endParaRPr lang="ar-SA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1583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r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90946" y="253423"/>
            <a:ext cx="11537662" cy="5066722"/>
          </a:xfrm>
          <a:prstGeom prst="rect">
            <a:avLst/>
          </a:prstGeom>
          <a:solidFill>
            <a:srgbClr val="FFFFFF"/>
          </a:solidFill>
          <a:ln w="57150">
            <a:solidFill>
              <a:srgbClr val="92D05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ar-SA" altLang="ar-SA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اختبري ذكائكـِ</a:t>
            </a:r>
          </a:p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ar-SA" altLang="ar-SA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الاسم / .......................................................</a:t>
            </a: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ar-SA" altLang="ar-SA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ما هي الطريقة الصحيحة التي يجب أن يظهر فيها الاسم العلمي للدب الأسيوي الأسود عند طباعته </a:t>
            </a:r>
          </a:p>
          <a:p>
            <a:pPr marL="0" marR="114300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Symbol" panose="05050102010706020507" pitchFamily="18" charset="2"/>
              <a:buChar char="·"/>
              <a:tabLst/>
            </a:pPr>
            <a:r>
              <a:rPr kumimoji="0" lang="en-US" altLang="ar-SA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Asiatic Black Bear </a:t>
            </a:r>
          </a:p>
          <a:p>
            <a:pPr marL="0" marR="0" lvl="0" indent="0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·"/>
              <a:tabLst/>
            </a:pPr>
            <a:r>
              <a:rPr kumimoji="0" lang="en-US" altLang="ar-SA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Ursus</a:t>
            </a:r>
            <a:r>
              <a:rPr kumimoji="0" lang="en-US" altLang="ar-SA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 A </a:t>
            </a:r>
          </a:p>
          <a:p>
            <a:pPr marL="0" marR="0" lvl="0" indent="0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·"/>
              <a:tabLst/>
            </a:pPr>
            <a:r>
              <a:rPr kumimoji="0" lang="en-US" altLang="ar-SA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Ursus</a:t>
            </a:r>
            <a:r>
              <a:rPr kumimoji="0" lang="en-US" altLang="ar-SA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 </a:t>
            </a:r>
            <a:r>
              <a:rPr kumimoji="0" lang="en-US" altLang="ar-SA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Thibetanus</a:t>
            </a:r>
            <a:endParaRPr kumimoji="0" lang="en-US" altLang="ar-SA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Arial" panose="020B0604020202020204" pitchFamily="34" charset="0"/>
            </a:endParaRPr>
          </a:p>
          <a:p>
            <a:pPr marL="0" marR="0" lvl="0" indent="0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·"/>
              <a:tabLst/>
            </a:pPr>
            <a:r>
              <a:rPr kumimoji="0" lang="en-US" altLang="ar-SA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Ursus</a:t>
            </a:r>
            <a:r>
              <a:rPr kumimoji="0" lang="en-US" altLang="ar-SA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 </a:t>
            </a:r>
            <a:r>
              <a:rPr kumimoji="0" lang="en-US" altLang="ar-SA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thibetanus</a:t>
            </a:r>
            <a:endParaRPr kumimoji="0" lang="en-US" altLang="ar-SA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Arial" panose="020B0604020202020204" pitchFamily="34" charset="0"/>
            </a:endParaRPr>
          </a:p>
          <a:p>
            <a:pPr marL="0" marR="114300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Symbol" panose="05050102010706020507" pitchFamily="18" charset="2"/>
              <a:buChar char="·"/>
              <a:tabLst/>
            </a:pPr>
            <a:r>
              <a:rPr kumimoji="0" lang="en-US" altLang="ar-SA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u </a:t>
            </a:r>
            <a:r>
              <a:rPr kumimoji="0" lang="en-US" altLang="ar-SA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rsus</a:t>
            </a:r>
            <a:r>
              <a:rPr kumimoji="0" lang="en-US" altLang="ar-SA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 </a:t>
            </a:r>
            <a:r>
              <a:rPr kumimoji="0" lang="en-US" altLang="ar-SA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thibetanus</a:t>
            </a:r>
            <a:endParaRPr kumimoji="0" lang="en-US" altLang="ar-SA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ar-SA" altLang="ar-S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2"/>
          <a:srcRect b="13831"/>
          <a:stretch/>
        </p:blipFill>
        <p:spPr>
          <a:xfrm>
            <a:off x="460818" y="2131821"/>
            <a:ext cx="4457546" cy="3077488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913117" y="5558136"/>
            <a:ext cx="10532050" cy="923330"/>
          </a:xfrm>
          <a:prstGeom prst="rect">
            <a:avLst/>
          </a:prstGeom>
          <a:noFill/>
          <a:ln w="57150">
            <a:solidFill>
              <a:srgbClr val="FF0000"/>
            </a:solidFill>
            <a:prstDash val="solid"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من تكون للإجابة سباقة  ستنال مني نجمة براقة </a:t>
            </a:r>
          </a:p>
        </p:txBody>
      </p:sp>
    </p:spTree>
    <p:extLst>
      <p:ext uri="{BB962C8B-B14F-4D97-AF65-F5344CB8AC3E}">
        <p14:creationId xmlns:p14="http://schemas.microsoft.com/office/powerpoint/2010/main" val="2242222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 invX="1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2168168" y="293407"/>
            <a:ext cx="4256294" cy="923330"/>
          </a:xfrm>
          <a:prstGeom prst="rect">
            <a:avLst/>
          </a:prstGeom>
          <a:solidFill>
            <a:srgbClr val="FFFF99"/>
          </a:solidFill>
          <a:ln w="38100">
            <a:solidFill>
              <a:srgbClr val="FF00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المراتب التصنيفية </a:t>
            </a: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571" y="478971"/>
            <a:ext cx="3087708" cy="59508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مستطيل 3"/>
          <p:cNvSpPr/>
          <p:nvPr/>
        </p:nvSpPr>
        <p:spPr>
          <a:xfrm>
            <a:off x="479145" y="1413163"/>
            <a:ext cx="7634341" cy="2123658"/>
          </a:xfrm>
          <a:prstGeom prst="rect">
            <a:avLst/>
          </a:prstGeom>
          <a:solidFill>
            <a:srgbClr val="00FFCC"/>
          </a:solidFill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أن ما يفعله علماء التصنيف هو ترتيب المخلوقات الحية وإعادة تقسيمها إلى مجموعات بناء على خصائص محددة </a:t>
            </a:r>
          </a:p>
        </p:txBody>
      </p:sp>
      <p:sp>
        <p:nvSpPr>
          <p:cNvPr id="5" name="مستطيل 4"/>
          <p:cNvSpPr/>
          <p:nvPr/>
        </p:nvSpPr>
        <p:spPr>
          <a:xfrm>
            <a:off x="479145" y="3733247"/>
            <a:ext cx="7634341" cy="2800767"/>
          </a:xfrm>
          <a:prstGeom prst="rect">
            <a:avLst/>
          </a:prstGeom>
          <a:solidFill>
            <a:srgbClr val="41D1F2"/>
          </a:solidFill>
          <a:ln w="38100">
            <a:solidFill>
              <a:schemeClr val="accent1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أن فئات التصنيف التي يستخدمها العلماء جزء من نظام هرمي متسلسل تقع فيه كل فئة ضمن فئة أخرى ويتم ترتيبها من الأكثر شمولا إلى </a:t>
            </a:r>
            <a:r>
              <a:rPr lang="ar-SA" sz="4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إلى</a:t>
            </a:r>
            <a:r>
              <a:rPr lang="ar-SA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الأكثر تحديدا </a:t>
            </a:r>
          </a:p>
        </p:txBody>
      </p:sp>
    </p:spTree>
    <p:extLst>
      <p:ext uri="{BB962C8B-B14F-4D97-AF65-F5344CB8AC3E}">
        <p14:creationId xmlns:p14="http://schemas.microsoft.com/office/powerpoint/2010/main" val="1079754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571" y="478971"/>
            <a:ext cx="3087708" cy="59508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مستطيل 2"/>
          <p:cNvSpPr/>
          <p:nvPr/>
        </p:nvSpPr>
        <p:spPr>
          <a:xfrm>
            <a:off x="2168168" y="293407"/>
            <a:ext cx="4256294" cy="923330"/>
          </a:xfrm>
          <a:prstGeom prst="rect">
            <a:avLst/>
          </a:prstGeom>
          <a:solidFill>
            <a:srgbClr val="FFFF99"/>
          </a:solidFill>
          <a:ln w="38100">
            <a:solidFill>
              <a:srgbClr val="FF00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المراتب التصنيفية </a:t>
            </a:r>
          </a:p>
        </p:txBody>
      </p:sp>
      <p:sp>
        <p:nvSpPr>
          <p:cNvPr id="4" name="مستطيل 3"/>
          <p:cNvSpPr/>
          <p:nvPr/>
        </p:nvSpPr>
        <p:spPr>
          <a:xfrm>
            <a:off x="631545" y="1565563"/>
            <a:ext cx="7634341" cy="1446550"/>
          </a:xfrm>
          <a:prstGeom prst="rect">
            <a:avLst/>
          </a:prstGeom>
          <a:solidFill>
            <a:srgbClr val="00FFCC"/>
          </a:solidFill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المصنف: مجموعة المخلوقات الحية الي اسما (مثل النوع والجنس ....)</a:t>
            </a:r>
          </a:p>
        </p:txBody>
      </p:sp>
      <p:sp>
        <p:nvSpPr>
          <p:cNvPr id="5" name="مستطيل 4"/>
          <p:cNvSpPr/>
          <p:nvPr/>
        </p:nvSpPr>
        <p:spPr>
          <a:xfrm>
            <a:off x="631545" y="3249220"/>
            <a:ext cx="7634341" cy="2123658"/>
          </a:xfrm>
          <a:prstGeom prst="rect">
            <a:avLst/>
          </a:prstGeom>
          <a:solidFill>
            <a:srgbClr val="00FFCC"/>
          </a:solidFill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المصنفات تتراوح بين تلك التي لها خصائص تشخيصية واسعة وتلك التي لها خصائص محددة </a:t>
            </a:r>
          </a:p>
        </p:txBody>
      </p:sp>
    </p:spTree>
    <p:extLst>
      <p:ext uri="{BB962C8B-B14F-4D97-AF65-F5344CB8AC3E}">
        <p14:creationId xmlns:p14="http://schemas.microsoft.com/office/powerpoint/2010/main" val="188253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571" y="478971"/>
            <a:ext cx="3087708" cy="59508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مستطيل 2"/>
          <p:cNvSpPr/>
          <p:nvPr/>
        </p:nvSpPr>
        <p:spPr>
          <a:xfrm>
            <a:off x="2168168" y="293407"/>
            <a:ext cx="4256294" cy="923330"/>
          </a:xfrm>
          <a:prstGeom prst="rect">
            <a:avLst/>
          </a:prstGeom>
          <a:solidFill>
            <a:srgbClr val="FFFF99"/>
          </a:solidFill>
          <a:ln w="38100">
            <a:solidFill>
              <a:srgbClr val="FF00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المراتب التصنيفية </a:t>
            </a:r>
          </a:p>
        </p:txBody>
      </p:sp>
      <p:sp>
        <p:nvSpPr>
          <p:cNvPr id="4" name="مستطيل 3"/>
          <p:cNvSpPr/>
          <p:nvPr/>
        </p:nvSpPr>
        <p:spPr>
          <a:xfrm>
            <a:off x="631545" y="1565563"/>
            <a:ext cx="7634341" cy="3477875"/>
          </a:xfrm>
          <a:prstGeom prst="rect">
            <a:avLst/>
          </a:prstGeom>
          <a:solidFill>
            <a:srgbClr val="00FFCC"/>
          </a:solidFill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عند اكتشاف كائن حي جديد يبدأ العلماء بدراسة صفاتها ثم تصنيفه إلى المملكة ثم الشعبة ......الخ  </a:t>
            </a:r>
          </a:p>
          <a:p>
            <a:pPr algn="ctr"/>
            <a:r>
              <a:rPr lang="ar-SA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ويستخدم العلماء مفتاح ثنائي الشعب في تصنيفهم للكائنات الحية </a:t>
            </a:r>
            <a:r>
              <a:rPr lang="ar-SA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81549287"/>
      </p:ext>
    </p:extLst>
  </p:cSld>
  <p:clrMapOvr>
    <a:masterClrMapping/>
  </p:clrMapOvr>
  <p:transition spd="slow"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تصنيف الكائنات الحية _  مستويات التصنيف">
            <a:hlinkClick r:id="" action="ppaction://media"/>
            <a:extLst>
              <a:ext uri="{FF2B5EF4-FFF2-40B4-BE49-F238E27FC236}">
                <a16:creationId xmlns:a16="http://schemas.microsoft.com/office/drawing/2014/main" id="{44CDF839-D2E8-46A6-B981-6F217A168E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1633352" cy="6858000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A46BC587-F8A1-4A66-AE4F-1AB624107402}"/>
              </a:ext>
            </a:extLst>
          </p:cNvPr>
          <p:cNvSpPr/>
          <p:nvPr/>
        </p:nvSpPr>
        <p:spPr>
          <a:xfrm rot="5400000">
            <a:off x="8742016" y="3162736"/>
            <a:ext cx="636744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انقر هنا لمشاهدة فلم عن تصنيف الكائنات الحية </a:t>
            </a:r>
          </a:p>
        </p:txBody>
      </p:sp>
    </p:spTree>
    <p:extLst>
      <p:ext uri="{BB962C8B-B14F-4D97-AF65-F5344CB8AC3E}">
        <p14:creationId xmlns:p14="http://schemas.microsoft.com/office/powerpoint/2010/main" val="2787283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5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10001520" y="15240"/>
            <a:ext cx="2160000" cy="2160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3B060F"/>
            </a:solidFill>
          </a:ln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6" name="مربع نص 5"/>
          <p:cNvSpPr txBox="1"/>
          <p:nvPr/>
        </p:nvSpPr>
        <p:spPr>
          <a:xfrm>
            <a:off x="10001520" y="2422429"/>
            <a:ext cx="2160000" cy="2160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3B060F"/>
            </a:solidFill>
          </a:ln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7" name="مربع نص 6"/>
          <p:cNvSpPr txBox="1"/>
          <p:nvPr/>
        </p:nvSpPr>
        <p:spPr>
          <a:xfrm>
            <a:off x="10001520" y="4682760"/>
            <a:ext cx="2160000" cy="216000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3B060F"/>
            </a:solidFill>
          </a:ln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8" name="مربع نص 7"/>
          <p:cNvSpPr txBox="1"/>
          <p:nvPr/>
        </p:nvSpPr>
        <p:spPr>
          <a:xfrm>
            <a:off x="2486850" y="0"/>
            <a:ext cx="2160000" cy="2160000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3B060F"/>
            </a:solidFill>
          </a:ln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9" name="مربع نص 8"/>
          <p:cNvSpPr txBox="1"/>
          <p:nvPr/>
        </p:nvSpPr>
        <p:spPr>
          <a:xfrm>
            <a:off x="5058300" y="0"/>
            <a:ext cx="2160000" cy="2160000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3B060F"/>
            </a:solidFill>
          </a:ln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10" name="مربع نص 9"/>
          <p:cNvSpPr txBox="1"/>
          <p:nvPr/>
        </p:nvSpPr>
        <p:spPr>
          <a:xfrm>
            <a:off x="7545150" y="0"/>
            <a:ext cx="2160000" cy="2160000"/>
          </a:xfrm>
          <a:prstGeom prst="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3B060F"/>
            </a:solidFill>
          </a:ln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11" name="مربع نص 10"/>
          <p:cNvSpPr txBox="1"/>
          <p:nvPr/>
        </p:nvSpPr>
        <p:spPr>
          <a:xfrm>
            <a:off x="0" y="0"/>
            <a:ext cx="2160000" cy="2160000"/>
          </a:xfrm>
          <a:prstGeom prst="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b="-22760"/>
            </a:stretch>
          </a:blipFill>
          <a:ln w="19050">
            <a:solidFill>
              <a:srgbClr val="3B060F"/>
            </a:solidFill>
          </a:ln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12" name="مربع نص 11"/>
          <p:cNvSpPr txBox="1"/>
          <p:nvPr/>
        </p:nvSpPr>
        <p:spPr>
          <a:xfrm>
            <a:off x="2486850" y="2350500"/>
            <a:ext cx="2160000" cy="2160000"/>
          </a:xfrm>
          <a:prstGeom prst="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3B060F"/>
            </a:solidFill>
          </a:ln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13" name="مربع نص 12"/>
          <p:cNvSpPr txBox="1"/>
          <p:nvPr/>
        </p:nvSpPr>
        <p:spPr>
          <a:xfrm>
            <a:off x="5083700" y="2349000"/>
            <a:ext cx="2160000" cy="2160000"/>
          </a:xfrm>
          <a:prstGeom prst="rect">
            <a:avLst/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3B060F"/>
            </a:solidFill>
          </a:ln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14" name="مربع نص 13"/>
          <p:cNvSpPr txBox="1"/>
          <p:nvPr/>
        </p:nvSpPr>
        <p:spPr>
          <a:xfrm>
            <a:off x="7545150" y="2349000"/>
            <a:ext cx="2160000" cy="2160000"/>
          </a:xfrm>
          <a:prstGeom prst="rect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3B060F"/>
            </a:solidFill>
          </a:ln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15" name="مربع نص 14"/>
          <p:cNvSpPr txBox="1"/>
          <p:nvPr/>
        </p:nvSpPr>
        <p:spPr>
          <a:xfrm>
            <a:off x="12700" y="2312400"/>
            <a:ext cx="2160000" cy="2160000"/>
          </a:xfrm>
          <a:prstGeom prst="rect">
            <a:avLst/>
          </a:prstGeom>
          <a:blipFill dpi="0"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3B060F"/>
            </a:solidFill>
          </a:ln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16" name="مربع نص 15"/>
          <p:cNvSpPr txBox="1"/>
          <p:nvPr/>
        </p:nvSpPr>
        <p:spPr>
          <a:xfrm>
            <a:off x="2512250" y="4667520"/>
            <a:ext cx="2160000" cy="2160000"/>
          </a:xfrm>
          <a:prstGeom prst="rect">
            <a:avLst/>
          </a:prstGeom>
          <a:blipFill dpi="0"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3B060F"/>
            </a:solidFill>
          </a:ln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17" name="مربع نص 16"/>
          <p:cNvSpPr txBox="1"/>
          <p:nvPr/>
        </p:nvSpPr>
        <p:spPr>
          <a:xfrm>
            <a:off x="5083700" y="4667520"/>
            <a:ext cx="2160000" cy="2160000"/>
          </a:xfrm>
          <a:prstGeom prst="rect">
            <a:avLst/>
          </a:prstGeom>
          <a:blipFill dpi="0"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3B060F"/>
            </a:solidFill>
          </a:ln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18" name="مربع نص 17"/>
          <p:cNvSpPr txBox="1"/>
          <p:nvPr/>
        </p:nvSpPr>
        <p:spPr>
          <a:xfrm>
            <a:off x="7570550" y="4667520"/>
            <a:ext cx="2160000" cy="2160000"/>
          </a:xfrm>
          <a:prstGeom prst="rect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3B060F"/>
            </a:solidFill>
          </a:ln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19" name="مربع نص 18"/>
          <p:cNvSpPr txBox="1"/>
          <p:nvPr/>
        </p:nvSpPr>
        <p:spPr>
          <a:xfrm>
            <a:off x="25400" y="4667520"/>
            <a:ext cx="2160000" cy="2160000"/>
          </a:xfrm>
          <a:prstGeom prst="rect">
            <a:avLst/>
          </a:prstGeom>
          <a:blipFill dpi="0"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3B060F"/>
            </a:solidFill>
          </a:ln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67147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رسم تخطيطي 1">
            <a:extLst>
              <a:ext uri="{FF2B5EF4-FFF2-40B4-BE49-F238E27FC236}">
                <a16:creationId xmlns:a16="http://schemas.microsoft.com/office/drawing/2014/main" id="{45E1382F-7EDF-434F-A41F-2349FA427BF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08845381"/>
              </p:ext>
            </p:extLst>
          </p:nvPr>
        </p:nvGraphicFramePr>
        <p:xfrm>
          <a:off x="518183" y="1446550"/>
          <a:ext cx="7725065" cy="52649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مستطيل 2">
            <a:extLst>
              <a:ext uri="{FF2B5EF4-FFF2-40B4-BE49-F238E27FC236}">
                <a16:creationId xmlns:a16="http://schemas.microsoft.com/office/drawing/2014/main" id="{16BB5E37-8F4A-4553-B763-8EAA7609F53F}"/>
              </a:ext>
            </a:extLst>
          </p:cNvPr>
          <p:cNvSpPr/>
          <p:nvPr/>
        </p:nvSpPr>
        <p:spPr>
          <a:xfrm>
            <a:off x="464024" y="109184"/>
            <a:ext cx="11259404" cy="1200329"/>
          </a:xfrm>
          <a:prstGeom prst="rect">
            <a:avLst/>
          </a:prstGeom>
          <a:solidFill>
            <a:srgbClr val="80F88E"/>
          </a:solid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رتبي المراتب التصنيفية التالية ـ من الأصغر للأكبر ـ </a:t>
            </a:r>
          </a:p>
          <a:p>
            <a:pPr algn="ctr"/>
            <a:r>
              <a:rPr lang="ar-SA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العائلة ، الشعبة ، الجنس ، الطائفة ، المملكة ، النوع ، الرتبة  </a:t>
            </a:r>
            <a:endParaRPr lang="ar-SA" sz="36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B6290814-C2B2-4404-8DD7-C5D5093883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134" y="1446550"/>
            <a:ext cx="3398294" cy="49186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5A59A383-C76C-44EB-A122-3AC679D1194D}"/>
              </a:ext>
            </a:extLst>
          </p:cNvPr>
          <p:cNvGrpSpPr/>
          <p:nvPr/>
        </p:nvGrpSpPr>
        <p:grpSpPr>
          <a:xfrm>
            <a:off x="3988509" y="1973698"/>
            <a:ext cx="3422242" cy="534725"/>
            <a:chOff x="3467658" y="527013"/>
            <a:chExt cx="3422242" cy="534725"/>
          </a:xfrm>
          <a:solidFill>
            <a:srgbClr val="FFFF00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6" name="مستطيل: زوايا مستديرة 5">
              <a:extLst>
                <a:ext uri="{FF2B5EF4-FFF2-40B4-BE49-F238E27FC236}">
                  <a16:creationId xmlns:a16="http://schemas.microsoft.com/office/drawing/2014/main" id="{5753497D-569A-48F3-9DDC-5ADBB94CE13B}"/>
                </a:ext>
              </a:extLst>
            </p:cNvPr>
            <p:cNvSpPr/>
            <p:nvPr/>
          </p:nvSpPr>
          <p:spPr>
            <a:xfrm>
              <a:off x="3467658" y="527013"/>
              <a:ext cx="3422242" cy="534725"/>
            </a:xfrm>
            <a:prstGeom prst="roundRect">
              <a:avLst/>
            </a:prstGeom>
            <a:grpFill/>
            <a:ln>
              <a:solidFill>
                <a:srgbClr val="FFCA31"/>
              </a:solidFill>
            </a:ln>
            <a:sp3d z="300000" contourW="19050" prstMaterial="metal">
              <a:bevelT w="88900" h="203200"/>
              <a:bevelB w="165100" h="254000"/>
            </a:sp3d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مستطيل: زوايا مستديرة 4">
              <a:extLst>
                <a:ext uri="{FF2B5EF4-FFF2-40B4-BE49-F238E27FC236}">
                  <a16:creationId xmlns:a16="http://schemas.microsoft.com/office/drawing/2014/main" id="{0E6229B6-1D17-40E1-8DC8-46731052959E}"/>
                </a:ext>
              </a:extLst>
            </p:cNvPr>
            <p:cNvSpPr txBox="1"/>
            <p:nvPr/>
          </p:nvSpPr>
          <p:spPr>
            <a:xfrm>
              <a:off x="3493761" y="553116"/>
              <a:ext cx="3370036" cy="482519"/>
            </a:xfrm>
            <a:prstGeom prst="rect">
              <a:avLst/>
            </a:prstGeom>
            <a:grpFill/>
            <a:sp3d z="30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marL="0" lvl="0" indent="0" algn="ctr" defTabSz="12446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ar-SA" sz="2800" kern="1200" dirty="0"/>
                <a:t>.........................</a:t>
              </a:r>
            </a:p>
          </p:txBody>
        </p:sp>
      </p:grpSp>
      <p:sp>
        <p:nvSpPr>
          <p:cNvPr id="10" name="مستطيل: زوايا مستديرة 4">
            <a:extLst>
              <a:ext uri="{FF2B5EF4-FFF2-40B4-BE49-F238E27FC236}">
                <a16:creationId xmlns:a16="http://schemas.microsoft.com/office/drawing/2014/main" id="{DBDBD23B-F973-4556-9E18-1FA18723FD30}"/>
              </a:ext>
            </a:extLst>
          </p:cNvPr>
          <p:cNvSpPr txBox="1"/>
          <p:nvPr/>
        </p:nvSpPr>
        <p:spPr>
          <a:xfrm>
            <a:off x="4027652" y="2594788"/>
            <a:ext cx="3370036" cy="482519"/>
          </a:xfrm>
          <a:prstGeom prst="rect">
            <a:avLst/>
          </a:prstGeom>
          <a:solidFill>
            <a:srgbClr val="80F88E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300000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6680" tIns="106680" rIns="106680" bIns="106680" numCol="1" spcCol="1270" anchor="ctr" anchorCtr="0">
            <a:noAutofit/>
          </a:bodyPr>
          <a:lstStyle/>
          <a:p>
            <a:pPr marL="0" lvl="0" indent="0" algn="ctr" defTabSz="12446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ar-SA" sz="2800" kern="1200" dirty="0"/>
              <a:t>.............................</a:t>
            </a:r>
          </a:p>
        </p:txBody>
      </p: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6391BB51-F4FB-4721-98B4-A2509EED8D52}"/>
              </a:ext>
            </a:extLst>
          </p:cNvPr>
          <p:cNvGrpSpPr/>
          <p:nvPr/>
        </p:nvGrpSpPr>
        <p:grpSpPr>
          <a:xfrm>
            <a:off x="3975446" y="3161637"/>
            <a:ext cx="3422242" cy="534725"/>
            <a:chOff x="3467658" y="1730145"/>
            <a:chExt cx="3422242" cy="534725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3" name="مستطيل: زوايا مستديرة 12">
              <a:extLst>
                <a:ext uri="{FF2B5EF4-FFF2-40B4-BE49-F238E27FC236}">
                  <a16:creationId xmlns:a16="http://schemas.microsoft.com/office/drawing/2014/main" id="{DC5C3217-B6E7-4AC5-BAE5-92E4D934E011}"/>
                </a:ext>
              </a:extLst>
            </p:cNvPr>
            <p:cNvSpPr/>
            <p:nvPr/>
          </p:nvSpPr>
          <p:spPr>
            <a:xfrm>
              <a:off x="3467658" y="1730145"/>
              <a:ext cx="3422242" cy="534725"/>
            </a:xfrm>
            <a:prstGeom prst="roundRect">
              <a:avLst/>
            </a:prstGeom>
            <a:grpFill/>
            <a:ln>
              <a:solidFill>
                <a:srgbClr val="00B0F0"/>
              </a:solidFill>
            </a:ln>
            <a:sp3d z="300000" contourW="19050" prstMaterial="metal">
              <a:bevelT w="88900" h="203200"/>
              <a:bevelB w="165100" h="254000"/>
            </a:sp3d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مستطيل: زوايا مستديرة 4">
              <a:extLst>
                <a:ext uri="{FF2B5EF4-FFF2-40B4-BE49-F238E27FC236}">
                  <a16:creationId xmlns:a16="http://schemas.microsoft.com/office/drawing/2014/main" id="{4D06DC39-C186-4F49-BC93-E2A4A4BD72A6}"/>
                </a:ext>
              </a:extLst>
            </p:cNvPr>
            <p:cNvSpPr txBox="1"/>
            <p:nvPr/>
          </p:nvSpPr>
          <p:spPr>
            <a:xfrm>
              <a:off x="3493761" y="1770169"/>
              <a:ext cx="3365533" cy="482519"/>
            </a:xfrm>
            <a:prstGeom prst="rect">
              <a:avLst/>
            </a:prstGeom>
            <a:grpFill/>
            <a:sp3d z="30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marL="0" lvl="0" indent="0" algn="ctr" defTabSz="12446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ar-SA" sz="2800" kern="1200" dirty="0"/>
                <a:t>................................</a:t>
              </a:r>
            </a:p>
          </p:txBody>
        </p:sp>
      </p:grpSp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BDF8DFD9-68D4-481E-B3FB-BC1A78BAFFF5}"/>
              </a:ext>
            </a:extLst>
          </p:cNvPr>
          <p:cNvGrpSpPr/>
          <p:nvPr/>
        </p:nvGrpSpPr>
        <p:grpSpPr>
          <a:xfrm>
            <a:off x="3975446" y="3780692"/>
            <a:ext cx="3422242" cy="534725"/>
            <a:chOff x="3467658" y="2331711"/>
            <a:chExt cx="3422242" cy="534725"/>
          </a:xfrm>
          <a:solidFill>
            <a:srgbClr val="FFCA31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6" name="مستطيل: زوايا مستديرة 15">
              <a:extLst>
                <a:ext uri="{FF2B5EF4-FFF2-40B4-BE49-F238E27FC236}">
                  <a16:creationId xmlns:a16="http://schemas.microsoft.com/office/drawing/2014/main" id="{344496B1-3321-4DA9-A194-C782C02C29FE}"/>
                </a:ext>
              </a:extLst>
            </p:cNvPr>
            <p:cNvSpPr/>
            <p:nvPr/>
          </p:nvSpPr>
          <p:spPr>
            <a:xfrm>
              <a:off x="3467658" y="2331711"/>
              <a:ext cx="3422242" cy="534725"/>
            </a:xfrm>
            <a:prstGeom prst="roundRect">
              <a:avLst/>
            </a:prstGeom>
            <a:grpFill/>
            <a:sp3d z="300000" contourW="19050" prstMaterial="metal">
              <a:bevelT w="88900" h="203200"/>
              <a:bevelB w="165100" h="254000"/>
            </a:sp3d>
          </p:spPr>
          <p:style>
            <a:lnRef idx="0">
              <a:schemeClr val="accent2">
                <a:shade val="80000"/>
                <a:hueOff val="-240708"/>
                <a:satOff val="5083"/>
                <a:lumOff val="13541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مستطيل: زوايا مستديرة 4">
              <a:extLst>
                <a:ext uri="{FF2B5EF4-FFF2-40B4-BE49-F238E27FC236}">
                  <a16:creationId xmlns:a16="http://schemas.microsoft.com/office/drawing/2014/main" id="{ADB3D6A9-AEE5-4B4F-92E4-339FC3F846A3}"/>
                </a:ext>
              </a:extLst>
            </p:cNvPr>
            <p:cNvSpPr txBox="1"/>
            <p:nvPr/>
          </p:nvSpPr>
          <p:spPr>
            <a:xfrm>
              <a:off x="3493761" y="2357814"/>
              <a:ext cx="3370036" cy="482519"/>
            </a:xfrm>
            <a:prstGeom prst="rect">
              <a:avLst/>
            </a:prstGeom>
            <a:grpFill/>
            <a:sp3d z="30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marL="0" lvl="0" indent="0" algn="ctr" defTabSz="12446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ar-SA" sz="2800" kern="1200" dirty="0"/>
                <a:t>............................... </a:t>
              </a:r>
            </a:p>
          </p:txBody>
        </p:sp>
      </p:grpSp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536B91DC-D40A-4D48-BE29-2F4701685F5D}"/>
              </a:ext>
            </a:extLst>
          </p:cNvPr>
          <p:cNvGrpSpPr/>
          <p:nvPr/>
        </p:nvGrpSpPr>
        <p:grpSpPr>
          <a:xfrm>
            <a:off x="4001549" y="4379314"/>
            <a:ext cx="3422242" cy="534725"/>
            <a:chOff x="3467658" y="2933277"/>
            <a:chExt cx="3422242" cy="534725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9" name="مستطيل: زوايا مستديرة 18">
              <a:extLst>
                <a:ext uri="{FF2B5EF4-FFF2-40B4-BE49-F238E27FC236}">
                  <a16:creationId xmlns:a16="http://schemas.microsoft.com/office/drawing/2014/main" id="{643D99DA-8D55-4CC0-87A4-3A101B4FC7F7}"/>
                </a:ext>
              </a:extLst>
            </p:cNvPr>
            <p:cNvSpPr/>
            <p:nvPr/>
          </p:nvSpPr>
          <p:spPr>
            <a:xfrm>
              <a:off x="3467658" y="2933277"/>
              <a:ext cx="3422242" cy="534725"/>
            </a:xfrm>
            <a:prstGeom prst="roundRect">
              <a:avLst/>
            </a:prstGeom>
            <a:solidFill>
              <a:srgbClr val="00B0F0">
                <a:alpha val="90000"/>
              </a:srgbClr>
            </a:solidFill>
            <a:sp3d z="300000" contourW="19050" prstMaterial="metal">
              <a:bevelT w="88900" h="203200"/>
              <a:bevelB w="165100" h="254000"/>
            </a:sp3d>
          </p:spPr>
          <p:style>
            <a:lnRef idx="0">
              <a:schemeClr val="accent2">
                <a:shade val="80000"/>
                <a:hueOff val="-320943"/>
                <a:satOff val="6777"/>
                <a:lumOff val="18054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مستطيل: زوايا مستديرة 4">
              <a:extLst>
                <a:ext uri="{FF2B5EF4-FFF2-40B4-BE49-F238E27FC236}">
                  <a16:creationId xmlns:a16="http://schemas.microsoft.com/office/drawing/2014/main" id="{2BA07628-094F-40D4-A9C8-25ED3AC8C079}"/>
                </a:ext>
              </a:extLst>
            </p:cNvPr>
            <p:cNvSpPr txBox="1"/>
            <p:nvPr/>
          </p:nvSpPr>
          <p:spPr>
            <a:xfrm>
              <a:off x="3493761" y="2959380"/>
              <a:ext cx="3370036" cy="482519"/>
            </a:xfrm>
            <a:prstGeom prst="rect">
              <a:avLst/>
            </a:prstGeom>
            <a:solidFill>
              <a:srgbClr val="00B0F0"/>
            </a:solidFill>
            <a:sp3d z="30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marL="0" lvl="0" indent="0" algn="ctr" defTabSz="10668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ar-SA" sz="2400" kern="1200" dirty="0"/>
                <a:t>..................................</a:t>
              </a:r>
            </a:p>
          </p:txBody>
        </p:sp>
      </p:grpSp>
      <p:sp>
        <p:nvSpPr>
          <p:cNvPr id="21" name="مستطيل: زوايا مستديرة 4">
            <a:extLst>
              <a:ext uri="{FF2B5EF4-FFF2-40B4-BE49-F238E27FC236}">
                <a16:creationId xmlns:a16="http://schemas.microsoft.com/office/drawing/2014/main" id="{D94A5C04-4D88-4B18-B5CD-2F91319EA67D}"/>
              </a:ext>
            </a:extLst>
          </p:cNvPr>
          <p:cNvSpPr txBox="1"/>
          <p:nvPr/>
        </p:nvSpPr>
        <p:spPr>
          <a:xfrm>
            <a:off x="4001549" y="4992612"/>
            <a:ext cx="3370036" cy="482519"/>
          </a:xfrm>
          <a:prstGeom prst="rect">
            <a:avLst/>
          </a:prstGeom>
          <a:solidFill>
            <a:srgbClr val="80F88E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300000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6680" tIns="106680" rIns="106680" bIns="106680" numCol="1" spcCol="1270" anchor="ctr" anchorCtr="0">
            <a:noAutofit/>
          </a:bodyPr>
          <a:lstStyle/>
          <a:p>
            <a:pPr marL="0" lvl="0" indent="0" algn="ctr" defTabSz="12446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ar-SA" sz="2800" kern="1200" dirty="0"/>
              <a:t>.............................</a:t>
            </a: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527EDE69-6B24-4C27-A771-CC4866EE6DC9}"/>
              </a:ext>
            </a:extLst>
          </p:cNvPr>
          <p:cNvGrpSpPr/>
          <p:nvPr/>
        </p:nvGrpSpPr>
        <p:grpSpPr>
          <a:xfrm>
            <a:off x="3977428" y="5591321"/>
            <a:ext cx="3422242" cy="534725"/>
            <a:chOff x="3467658" y="527013"/>
            <a:chExt cx="3422242" cy="534725"/>
          </a:xfrm>
          <a:solidFill>
            <a:srgbClr val="FFFF00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4" name="مستطيل: زوايا مستديرة 23">
              <a:extLst>
                <a:ext uri="{FF2B5EF4-FFF2-40B4-BE49-F238E27FC236}">
                  <a16:creationId xmlns:a16="http://schemas.microsoft.com/office/drawing/2014/main" id="{03B04232-9042-4676-A35A-78A9964F354B}"/>
                </a:ext>
              </a:extLst>
            </p:cNvPr>
            <p:cNvSpPr/>
            <p:nvPr/>
          </p:nvSpPr>
          <p:spPr>
            <a:xfrm>
              <a:off x="3467658" y="527013"/>
              <a:ext cx="3422242" cy="534725"/>
            </a:xfrm>
            <a:prstGeom prst="roundRect">
              <a:avLst/>
            </a:prstGeom>
            <a:grpFill/>
            <a:ln>
              <a:solidFill>
                <a:srgbClr val="FFCA31"/>
              </a:solidFill>
            </a:ln>
            <a:sp3d z="300000" contourW="19050" prstMaterial="metal">
              <a:bevelT w="88900" h="203200"/>
              <a:bevelB w="165100" h="254000"/>
            </a:sp3d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مستطيل: زوايا مستديرة 4">
              <a:extLst>
                <a:ext uri="{FF2B5EF4-FFF2-40B4-BE49-F238E27FC236}">
                  <a16:creationId xmlns:a16="http://schemas.microsoft.com/office/drawing/2014/main" id="{A87C8F4A-BF51-4E06-AE6E-D2F90F969056}"/>
                </a:ext>
              </a:extLst>
            </p:cNvPr>
            <p:cNvSpPr txBox="1"/>
            <p:nvPr/>
          </p:nvSpPr>
          <p:spPr>
            <a:xfrm>
              <a:off x="3493761" y="553116"/>
              <a:ext cx="3370036" cy="482519"/>
            </a:xfrm>
            <a:prstGeom prst="rect">
              <a:avLst/>
            </a:prstGeom>
            <a:grpFill/>
            <a:sp3d z="30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marL="0" lvl="0" indent="0" algn="ctr" defTabSz="12446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ar-SA" sz="2800" kern="1200" dirty="0"/>
                <a:t>.........................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78221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571" y="478971"/>
            <a:ext cx="3087708" cy="59508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مستطيل 2"/>
          <p:cNvSpPr/>
          <p:nvPr/>
        </p:nvSpPr>
        <p:spPr>
          <a:xfrm>
            <a:off x="2168168" y="293407"/>
            <a:ext cx="4256294" cy="923330"/>
          </a:xfrm>
          <a:prstGeom prst="rect">
            <a:avLst/>
          </a:prstGeom>
          <a:solidFill>
            <a:srgbClr val="FFFF99"/>
          </a:solidFill>
          <a:ln w="38100">
            <a:solidFill>
              <a:srgbClr val="FF00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المراتب التصنيفية </a:t>
            </a:r>
          </a:p>
        </p:txBody>
      </p:sp>
      <p:sp>
        <p:nvSpPr>
          <p:cNvPr id="5" name="مستطيل 4"/>
          <p:cNvSpPr/>
          <p:nvPr/>
        </p:nvSpPr>
        <p:spPr>
          <a:xfrm>
            <a:off x="646060" y="1568638"/>
            <a:ext cx="7634341" cy="1323439"/>
          </a:xfrm>
          <a:prstGeom prst="rect">
            <a:avLst/>
          </a:prstGeom>
          <a:solidFill>
            <a:srgbClr val="00FFCC"/>
          </a:solidFill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لفهم آلية المفتاح ثنائي الشعب سنقوم بأجراء التجربة (1-2) </a:t>
            </a:r>
            <a:r>
              <a:rPr lang="ar-S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كيف نصنف الأشياء </a:t>
            </a:r>
            <a:endParaRPr lang="ar-SA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638629" y="3106057"/>
            <a:ext cx="7605485" cy="3483429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115510367"/>
      </p:ext>
    </p:extLst>
  </p:cSld>
  <p:clrMapOvr>
    <a:masterClrMapping/>
  </p:clrMapOvr>
  <p:transition spd="slow">
    <p:push dir="u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/>
          <a:srcRect l="8182" r="14091" b="11182"/>
          <a:stretch/>
        </p:blipFill>
        <p:spPr>
          <a:xfrm>
            <a:off x="720437" y="1565565"/>
            <a:ext cx="5846618" cy="4987636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2147456" y="340014"/>
            <a:ext cx="8199196" cy="707886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r>
              <a:rPr lang="ar-SA" sz="4000" b="1" dirty="0"/>
              <a:t>**أكملي تصنيف الدب الأسيوي في الجدول التالي</a:t>
            </a:r>
            <a:endParaRPr lang="en-US" sz="4000" dirty="0"/>
          </a:p>
        </p:txBody>
      </p:sp>
      <p:graphicFrame>
        <p:nvGraphicFramePr>
          <p:cNvPr id="6" name="جدول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4956641"/>
              </p:ext>
            </p:extLst>
          </p:nvPr>
        </p:nvGraphicFramePr>
        <p:xfrm>
          <a:off x="7273561" y="1440021"/>
          <a:ext cx="4320000" cy="4803011"/>
        </p:xfrm>
        <a:graphic>
          <a:graphicData uri="http://schemas.openxmlformats.org/drawingml/2006/table">
            <a:tbl>
              <a:tblPr rtl="1" firstRow="1" firstCol="1" bandRow="1">
                <a:tableStyleId>{93296810-A885-4BE3-A3E7-6D5BEEA58F35}</a:tableStyleId>
              </a:tblPr>
              <a:tblGrid>
                <a:gridCol w="216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00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35330" algn="l"/>
                        </a:tabLst>
                      </a:pPr>
                      <a:r>
                        <a:rPr lang="ar-SA" sz="3600" dirty="0">
                          <a:effectLst/>
                        </a:rPr>
                        <a:t>النوع </a:t>
                      </a:r>
                      <a:endParaRPr lang="en-US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6E4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35330" algn="l"/>
                        </a:tabLst>
                      </a:pPr>
                      <a:r>
                        <a:rPr lang="ar-SA" sz="3600" dirty="0">
                          <a:solidFill>
                            <a:schemeClr val="bg1"/>
                          </a:solidFill>
                          <a:effectLst/>
                        </a:rPr>
                        <a:t>الدب الأسيوي  </a:t>
                      </a:r>
                      <a:endParaRPr lang="en-US" sz="3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6E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0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35330" algn="l"/>
                        </a:tabLst>
                      </a:pPr>
                      <a:r>
                        <a:rPr lang="ar-SA" sz="3600" dirty="0">
                          <a:effectLst/>
                        </a:rPr>
                        <a:t>الجنس </a:t>
                      </a:r>
                      <a:endParaRPr lang="en-US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593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35330" algn="l"/>
                        </a:tabLst>
                      </a:pPr>
                      <a:r>
                        <a:rPr lang="ar-SA" sz="3600" b="1" dirty="0">
                          <a:solidFill>
                            <a:schemeClr val="bg1"/>
                          </a:solidFill>
                          <a:effectLst/>
                        </a:rPr>
                        <a:t> دب </a:t>
                      </a:r>
                      <a:endParaRPr lang="en-US" sz="3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583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2663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35330" algn="l"/>
                        </a:tabLst>
                      </a:pPr>
                      <a:r>
                        <a:rPr lang="ar-SA" sz="3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الفصيلة</a:t>
                      </a:r>
                      <a:endParaRPr lang="en-US" sz="3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412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35330" algn="l"/>
                        </a:tabLst>
                        <a:defRPr/>
                      </a:pPr>
                      <a:r>
                        <a:rPr lang="ar-SA" sz="3600" dirty="0">
                          <a:solidFill>
                            <a:schemeClr val="bg1"/>
                          </a:solidFill>
                          <a:effectLst/>
                        </a:rPr>
                        <a:t>الدبية </a:t>
                      </a:r>
                      <a:endParaRPr lang="en-US" sz="3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1412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7309"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35330" algn="l"/>
                        </a:tabLst>
                        <a:defRPr/>
                      </a:pPr>
                      <a:r>
                        <a:rPr lang="ar-SA" sz="3600" dirty="0">
                          <a:solidFill>
                            <a:schemeClr val="bg1"/>
                          </a:solidFill>
                          <a:effectLst/>
                        </a:rPr>
                        <a:t>الرتبة</a:t>
                      </a:r>
                      <a:endParaRPr lang="en-US" sz="3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4B4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35330" algn="l"/>
                        </a:tabLst>
                      </a:pPr>
                      <a:r>
                        <a:rPr lang="ar-SA" sz="3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آكلات اللحوم </a:t>
                      </a:r>
                      <a:endParaRPr lang="en-US" sz="3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4B3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00"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35330" algn="l"/>
                        </a:tabLst>
                        <a:defRPr/>
                      </a:pPr>
                      <a:r>
                        <a:rPr lang="ar-SA" sz="3600" dirty="0">
                          <a:solidFill>
                            <a:schemeClr val="bg1"/>
                          </a:solidFill>
                          <a:effectLst/>
                        </a:rPr>
                        <a:t>الطائفة </a:t>
                      </a:r>
                      <a:endParaRPr lang="en-US" sz="3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7F7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35330" algn="l"/>
                        </a:tabLst>
                      </a:pPr>
                      <a:r>
                        <a:rPr lang="ar-SA" sz="3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الثدييات </a:t>
                      </a:r>
                      <a:endParaRPr lang="en-US" sz="3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807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1239"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35330" algn="l"/>
                        </a:tabLst>
                        <a:defRPr/>
                      </a:pPr>
                      <a:r>
                        <a:rPr lang="ar-SA" sz="3600" dirty="0">
                          <a:solidFill>
                            <a:schemeClr val="bg1"/>
                          </a:solidFill>
                          <a:effectLst/>
                        </a:rPr>
                        <a:t>الشعبة  </a:t>
                      </a:r>
                      <a:endParaRPr lang="en-US" sz="3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7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35330" algn="l"/>
                        </a:tabLst>
                        <a:defRPr/>
                      </a:pPr>
                      <a:r>
                        <a:rPr lang="ar-SA" sz="3600" dirty="0">
                          <a:solidFill>
                            <a:schemeClr val="bg1"/>
                          </a:solidFill>
                          <a:effectLst/>
                        </a:rPr>
                        <a:t>الحبليات</a:t>
                      </a:r>
                      <a:endParaRPr lang="en-US" sz="3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9A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00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35330" algn="l"/>
                        </a:tabLst>
                      </a:pPr>
                      <a:r>
                        <a:rPr lang="ar-SA" sz="3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المملكة </a:t>
                      </a:r>
                      <a:endParaRPr lang="en-US" sz="3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B07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35330" algn="l"/>
                        </a:tabLst>
                      </a:pPr>
                      <a:r>
                        <a:rPr lang="ar-SA" sz="3600" dirty="0">
                          <a:solidFill>
                            <a:schemeClr val="bg1"/>
                          </a:solidFill>
                          <a:effectLst/>
                        </a:rPr>
                        <a:t>الحيوانات</a:t>
                      </a:r>
                      <a:endParaRPr lang="en-US" sz="3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B0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000"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35330" algn="l"/>
                        </a:tabLst>
                        <a:defRPr/>
                      </a:pPr>
                      <a:r>
                        <a:rPr lang="ar-SA" sz="3600" dirty="0">
                          <a:effectLst/>
                        </a:rPr>
                        <a:t>فوق المملكة</a:t>
                      </a:r>
                      <a:endParaRPr lang="en-US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A3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35330" algn="l"/>
                        </a:tabLst>
                      </a:pPr>
                      <a:r>
                        <a:rPr lang="ar-SA" sz="36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حقيقية النوى</a:t>
                      </a:r>
                      <a:endParaRPr lang="en-US" sz="3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2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5" name="جدول 4">
            <a:extLst>
              <a:ext uri="{FF2B5EF4-FFF2-40B4-BE49-F238E27FC236}">
                <a16:creationId xmlns:a16="http://schemas.microsoft.com/office/drawing/2014/main" id="{8B2021FC-149E-41B1-BB17-F314912D19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9291953"/>
              </p:ext>
            </p:extLst>
          </p:nvPr>
        </p:nvGraphicFramePr>
        <p:xfrm>
          <a:off x="7273561" y="1440021"/>
          <a:ext cx="2160000" cy="590360"/>
        </p:xfrm>
        <a:graphic>
          <a:graphicData uri="http://schemas.openxmlformats.org/drawingml/2006/table">
            <a:tbl>
              <a:tblPr rtl="1" firstRow="1" firstCol="1" bandRow="1">
                <a:tableStyleId>{93296810-A885-4BE3-A3E7-6D5BEEA58F35}</a:tableStyleId>
              </a:tblPr>
              <a:tblGrid>
                <a:gridCol w="216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00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35330" algn="l"/>
                        </a:tabLst>
                      </a:pPr>
                      <a:r>
                        <a:rPr lang="ar-SA" sz="3600" dirty="0">
                          <a:solidFill>
                            <a:schemeClr val="bg1"/>
                          </a:solidFill>
                          <a:effectLst/>
                        </a:rPr>
                        <a:t>..............</a:t>
                      </a:r>
                      <a:endParaRPr lang="en-US" sz="3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6E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جدول 6">
            <a:extLst>
              <a:ext uri="{FF2B5EF4-FFF2-40B4-BE49-F238E27FC236}">
                <a16:creationId xmlns:a16="http://schemas.microsoft.com/office/drawing/2014/main" id="{29E00EAF-9A75-4648-8FF8-05B2591E70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876070"/>
              </p:ext>
            </p:extLst>
          </p:nvPr>
        </p:nvGraphicFramePr>
        <p:xfrm>
          <a:off x="7286624" y="2030381"/>
          <a:ext cx="2160000" cy="590360"/>
        </p:xfrm>
        <a:graphic>
          <a:graphicData uri="http://schemas.openxmlformats.org/drawingml/2006/table">
            <a:tbl>
              <a:tblPr rtl="1" firstRow="1" firstCol="1" bandRow="1">
                <a:tableStyleId>{93296810-A885-4BE3-A3E7-6D5BEEA58F35}</a:tableStyleId>
              </a:tblPr>
              <a:tblGrid>
                <a:gridCol w="216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00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35330" algn="l"/>
                        </a:tabLst>
                      </a:pPr>
                      <a:r>
                        <a:rPr lang="ar-SA" sz="3600" dirty="0">
                          <a:solidFill>
                            <a:schemeClr val="bg1"/>
                          </a:solidFill>
                          <a:effectLst/>
                        </a:rPr>
                        <a:t>..............</a:t>
                      </a:r>
                      <a:endParaRPr lang="en-US" sz="3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583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جدول 7">
            <a:extLst>
              <a:ext uri="{FF2B5EF4-FFF2-40B4-BE49-F238E27FC236}">
                <a16:creationId xmlns:a16="http://schemas.microsoft.com/office/drawing/2014/main" id="{43B19FC4-F5D6-42B1-B4E3-B62E0676D4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2798652"/>
              </p:ext>
            </p:extLst>
          </p:nvPr>
        </p:nvGraphicFramePr>
        <p:xfrm>
          <a:off x="9439809" y="2633438"/>
          <a:ext cx="2160000" cy="590360"/>
        </p:xfrm>
        <a:graphic>
          <a:graphicData uri="http://schemas.openxmlformats.org/drawingml/2006/table">
            <a:tbl>
              <a:tblPr rtl="1" firstRow="1" firstCol="1" bandRow="1">
                <a:tableStyleId>{93296810-A885-4BE3-A3E7-6D5BEEA58F35}</a:tableStyleId>
              </a:tblPr>
              <a:tblGrid>
                <a:gridCol w="216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00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35330" algn="l"/>
                        </a:tabLst>
                      </a:pPr>
                      <a:r>
                        <a:rPr lang="ar-SA" sz="3600" dirty="0">
                          <a:solidFill>
                            <a:schemeClr val="bg1"/>
                          </a:solidFill>
                          <a:effectLst/>
                        </a:rPr>
                        <a:t>..............</a:t>
                      </a:r>
                      <a:endParaRPr lang="en-US" sz="3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412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جدول 8">
            <a:extLst>
              <a:ext uri="{FF2B5EF4-FFF2-40B4-BE49-F238E27FC236}">
                <a16:creationId xmlns:a16="http://schemas.microsoft.com/office/drawing/2014/main" id="{079A9581-436E-4B86-BBF7-81E247A838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5853332"/>
              </p:ext>
            </p:extLst>
          </p:nvPr>
        </p:nvGraphicFramePr>
        <p:xfrm>
          <a:off x="7286624" y="3243676"/>
          <a:ext cx="2160000" cy="590360"/>
        </p:xfrm>
        <a:graphic>
          <a:graphicData uri="http://schemas.openxmlformats.org/drawingml/2006/table">
            <a:tbl>
              <a:tblPr rtl="1" firstRow="1" firstCol="1" bandRow="1">
                <a:tableStyleId>{93296810-A885-4BE3-A3E7-6D5BEEA58F35}</a:tableStyleId>
              </a:tblPr>
              <a:tblGrid>
                <a:gridCol w="216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00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35330" algn="l"/>
                        </a:tabLst>
                      </a:pPr>
                      <a:r>
                        <a:rPr lang="ar-SA" sz="3600" dirty="0">
                          <a:solidFill>
                            <a:schemeClr val="bg1"/>
                          </a:solidFill>
                          <a:effectLst/>
                        </a:rPr>
                        <a:t>..............</a:t>
                      </a:r>
                      <a:endParaRPr lang="en-US" sz="3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4B3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جدول 10">
            <a:extLst>
              <a:ext uri="{FF2B5EF4-FFF2-40B4-BE49-F238E27FC236}">
                <a16:creationId xmlns:a16="http://schemas.microsoft.com/office/drawing/2014/main" id="{816D4CA0-D76B-48D9-9DFC-9F5D9DD78E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2383589"/>
              </p:ext>
            </p:extLst>
          </p:nvPr>
        </p:nvGraphicFramePr>
        <p:xfrm>
          <a:off x="9433561" y="3853914"/>
          <a:ext cx="2160000" cy="590360"/>
        </p:xfrm>
        <a:graphic>
          <a:graphicData uri="http://schemas.openxmlformats.org/drawingml/2006/table">
            <a:tbl>
              <a:tblPr rtl="1" firstRow="1" firstCol="1" bandRow="1">
                <a:tableStyleId>{93296810-A885-4BE3-A3E7-6D5BEEA58F35}</a:tableStyleId>
              </a:tblPr>
              <a:tblGrid>
                <a:gridCol w="216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35330" algn="l"/>
                        </a:tabLst>
                      </a:pPr>
                      <a:r>
                        <a:rPr lang="ar-SA" sz="3600" dirty="0">
                          <a:solidFill>
                            <a:schemeClr val="bg1"/>
                          </a:solidFill>
                          <a:effectLst/>
                        </a:rPr>
                        <a:t>..............</a:t>
                      </a:r>
                      <a:endParaRPr lang="en-US" sz="3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80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" name="جدول 11">
            <a:extLst>
              <a:ext uri="{FF2B5EF4-FFF2-40B4-BE49-F238E27FC236}">
                <a16:creationId xmlns:a16="http://schemas.microsoft.com/office/drawing/2014/main" id="{02943422-B535-45D2-A1B8-5FFB1903EA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4569353"/>
              </p:ext>
            </p:extLst>
          </p:nvPr>
        </p:nvGraphicFramePr>
        <p:xfrm>
          <a:off x="9433561" y="4448174"/>
          <a:ext cx="2160000" cy="590360"/>
        </p:xfrm>
        <a:graphic>
          <a:graphicData uri="http://schemas.openxmlformats.org/drawingml/2006/table">
            <a:tbl>
              <a:tblPr rtl="1" firstRow="1" firstCol="1" bandRow="1">
                <a:tableStyleId>{93296810-A885-4BE3-A3E7-6D5BEEA58F35}</a:tableStyleId>
              </a:tblPr>
              <a:tblGrid>
                <a:gridCol w="216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00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35330" algn="l"/>
                        </a:tabLst>
                      </a:pPr>
                      <a:r>
                        <a:rPr lang="ar-SA" sz="3600" dirty="0">
                          <a:solidFill>
                            <a:schemeClr val="bg1"/>
                          </a:solidFill>
                          <a:effectLst/>
                        </a:rPr>
                        <a:t>..............</a:t>
                      </a:r>
                      <a:endParaRPr lang="en-US" sz="3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9A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" name="جدول 13">
            <a:extLst>
              <a:ext uri="{FF2B5EF4-FFF2-40B4-BE49-F238E27FC236}">
                <a16:creationId xmlns:a16="http://schemas.microsoft.com/office/drawing/2014/main" id="{F2228909-E9A2-4AFA-BBCD-DD8316FE7A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2505242"/>
              </p:ext>
            </p:extLst>
          </p:nvPr>
        </p:nvGraphicFramePr>
        <p:xfrm>
          <a:off x="7267313" y="5060362"/>
          <a:ext cx="2160000" cy="590360"/>
        </p:xfrm>
        <a:graphic>
          <a:graphicData uri="http://schemas.openxmlformats.org/drawingml/2006/table">
            <a:tbl>
              <a:tblPr rtl="1" firstRow="1" firstCol="1" bandRow="1">
                <a:tableStyleId>{93296810-A885-4BE3-A3E7-6D5BEEA58F35}</a:tableStyleId>
              </a:tblPr>
              <a:tblGrid>
                <a:gridCol w="216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00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35330" algn="l"/>
                        </a:tabLst>
                      </a:pPr>
                      <a:r>
                        <a:rPr lang="ar-SA" sz="3600" dirty="0">
                          <a:solidFill>
                            <a:schemeClr val="bg1"/>
                          </a:solidFill>
                          <a:effectLst/>
                        </a:rPr>
                        <a:t>..............</a:t>
                      </a:r>
                      <a:endParaRPr lang="en-US" sz="3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B0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5" name="جدول 14">
            <a:extLst>
              <a:ext uri="{FF2B5EF4-FFF2-40B4-BE49-F238E27FC236}">
                <a16:creationId xmlns:a16="http://schemas.microsoft.com/office/drawing/2014/main" id="{E1FDB192-95D7-492D-BD17-F0EBAEE45C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3870977"/>
              </p:ext>
            </p:extLst>
          </p:nvPr>
        </p:nvGraphicFramePr>
        <p:xfrm>
          <a:off x="7267313" y="5650722"/>
          <a:ext cx="2160000" cy="590360"/>
        </p:xfrm>
        <a:graphic>
          <a:graphicData uri="http://schemas.openxmlformats.org/drawingml/2006/table">
            <a:tbl>
              <a:tblPr rtl="1" firstRow="1" firstCol="1" bandRow="1">
                <a:tableStyleId>{93296810-A885-4BE3-A3E7-6D5BEEA58F35}</a:tableStyleId>
              </a:tblPr>
              <a:tblGrid>
                <a:gridCol w="216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35330" algn="l"/>
                        </a:tabLst>
                      </a:pPr>
                      <a:r>
                        <a:rPr lang="ar-SA" sz="3600" dirty="0">
                          <a:solidFill>
                            <a:schemeClr val="bg1"/>
                          </a:solidFill>
                          <a:effectLst/>
                        </a:rPr>
                        <a:t>..............</a:t>
                      </a:r>
                      <a:endParaRPr lang="en-US" sz="3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2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83213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9491" y="149597"/>
            <a:ext cx="3673592" cy="4105795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6127" y="95202"/>
            <a:ext cx="4073237" cy="4214584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4"/>
          <a:srcRect l="8607"/>
          <a:stretch/>
        </p:blipFill>
        <p:spPr>
          <a:xfrm>
            <a:off x="498764" y="149597"/>
            <a:ext cx="3422071" cy="3701310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348343" y="4364181"/>
            <a:ext cx="11374740" cy="144655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يصنف العلماء الدب الأسيوي والدب الأمريكي ضمن جنس واحد بينما الدب الكسلان ضمن جنس أخر فسري ذلك ؟! </a:t>
            </a:r>
          </a:p>
        </p:txBody>
      </p:sp>
    </p:spTree>
    <p:extLst>
      <p:ext uri="{BB962C8B-B14F-4D97-AF65-F5344CB8AC3E}">
        <p14:creationId xmlns:p14="http://schemas.microsoft.com/office/powerpoint/2010/main" val="551734750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10001520" y="30480"/>
            <a:ext cx="2160000" cy="2160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3B060F"/>
            </a:solidFill>
          </a:ln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6" name="مربع نص 5"/>
          <p:cNvSpPr txBox="1"/>
          <p:nvPr/>
        </p:nvSpPr>
        <p:spPr>
          <a:xfrm>
            <a:off x="10001520" y="2376709"/>
            <a:ext cx="2160000" cy="2160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3B060F"/>
            </a:solidFill>
          </a:ln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7" name="مربع نص 6"/>
          <p:cNvSpPr txBox="1"/>
          <p:nvPr/>
        </p:nvSpPr>
        <p:spPr>
          <a:xfrm>
            <a:off x="10001520" y="4695229"/>
            <a:ext cx="2160000" cy="216000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b="-5838"/>
            </a:stretch>
          </a:blipFill>
          <a:ln w="19050">
            <a:solidFill>
              <a:srgbClr val="3B060F"/>
            </a:solidFill>
          </a:ln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8" name="مربع نص 7"/>
          <p:cNvSpPr txBox="1"/>
          <p:nvPr/>
        </p:nvSpPr>
        <p:spPr>
          <a:xfrm>
            <a:off x="2486850" y="0"/>
            <a:ext cx="2160000" cy="2160000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b="-5342"/>
            </a:stretch>
          </a:blipFill>
          <a:ln w="19050">
            <a:solidFill>
              <a:srgbClr val="3B060F"/>
            </a:solidFill>
          </a:ln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9" name="مربع نص 8"/>
          <p:cNvSpPr txBox="1"/>
          <p:nvPr/>
        </p:nvSpPr>
        <p:spPr>
          <a:xfrm>
            <a:off x="5058300" y="0"/>
            <a:ext cx="2160000" cy="2160000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3B060F"/>
            </a:solidFill>
          </a:ln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10" name="مربع نص 9"/>
          <p:cNvSpPr txBox="1"/>
          <p:nvPr/>
        </p:nvSpPr>
        <p:spPr>
          <a:xfrm>
            <a:off x="7545150" y="0"/>
            <a:ext cx="2160000" cy="2160000"/>
          </a:xfrm>
          <a:prstGeom prst="rect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11362"/>
            </a:stretch>
          </a:blipFill>
          <a:ln w="19050">
            <a:solidFill>
              <a:srgbClr val="3B060F"/>
            </a:solidFill>
          </a:ln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11" name="مربع نص 10"/>
          <p:cNvSpPr txBox="1"/>
          <p:nvPr/>
        </p:nvSpPr>
        <p:spPr>
          <a:xfrm>
            <a:off x="0" y="0"/>
            <a:ext cx="2160000" cy="2160000"/>
          </a:xfrm>
          <a:prstGeom prst="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3B060F"/>
            </a:solidFill>
          </a:ln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12" name="مربع نص 11"/>
          <p:cNvSpPr txBox="1"/>
          <p:nvPr/>
        </p:nvSpPr>
        <p:spPr>
          <a:xfrm>
            <a:off x="2486850" y="2350500"/>
            <a:ext cx="2160000" cy="2160000"/>
          </a:xfrm>
          <a:prstGeom prst="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3B060F"/>
            </a:solidFill>
          </a:ln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13" name="مربع نص 12"/>
          <p:cNvSpPr txBox="1"/>
          <p:nvPr/>
        </p:nvSpPr>
        <p:spPr>
          <a:xfrm>
            <a:off x="5083700" y="2349000"/>
            <a:ext cx="2160000" cy="2160000"/>
          </a:xfrm>
          <a:prstGeom prst="rect">
            <a:avLst/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3B060F"/>
            </a:solidFill>
          </a:ln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14" name="مربع نص 13"/>
          <p:cNvSpPr txBox="1"/>
          <p:nvPr/>
        </p:nvSpPr>
        <p:spPr>
          <a:xfrm>
            <a:off x="7545150" y="2349000"/>
            <a:ext cx="2160000" cy="2160000"/>
          </a:xfrm>
          <a:prstGeom prst="rect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3B060F"/>
            </a:solidFill>
          </a:ln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15" name="مربع نص 14"/>
          <p:cNvSpPr txBox="1"/>
          <p:nvPr/>
        </p:nvSpPr>
        <p:spPr>
          <a:xfrm>
            <a:off x="12700" y="2312400"/>
            <a:ext cx="2160000" cy="2160000"/>
          </a:xfrm>
          <a:prstGeom prst="rect">
            <a:avLst/>
          </a:prstGeom>
          <a:blipFill dpi="0"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3B060F"/>
            </a:solidFill>
          </a:ln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16" name="مربع نص 15"/>
          <p:cNvSpPr txBox="1"/>
          <p:nvPr/>
        </p:nvSpPr>
        <p:spPr>
          <a:xfrm>
            <a:off x="2512250" y="4678603"/>
            <a:ext cx="2160000" cy="2160000"/>
          </a:xfrm>
          <a:prstGeom prst="rect">
            <a:avLst/>
          </a:prstGeom>
          <a:blipFill dpi="0"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3B060F"/>
            </a:solidFill>
          </a:ln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17" name="مربع نص 16"/>
          <p:cNvSpPr txBox="1"/>
          <p:nvPr/>
        </p:nvSpPr>
        <p:spPr>
          <a:xfrm>
            <a:off x="5083700" y="4667520"/>
            <a:ext cx="2160000" cy="2160000"/>
          </a:xfrm>
          <a:prstGeom prst="rect">
            <a:avLst/>
          </a:prstGeom>
          <a:blipFill dpi="0"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3B060F"/>
            </a:solidFill>
          </a:ln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18" name="مربع نص 17"/>
          <p:cNvSpPr txBox="1"/>
          <p:nvPr/>
        </p:nvSpPr>
        <p:spPr>
          <a:xfrm>
            <a:off x="7570550" y="4639811"/>
            <a:ext cx="2160000" cy="2160000"/>
          </a:xfrm>
          <a:prstGeom prst="rect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3B060F"/>
            </a:solidFill>
          </a:ln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19" name="مربع نص 18"/>
          <p:cNvSpPr txBox="1"/>
          <p:nvPr/>
        </p:nvSpPr>
        <p:spPr>
          <a:xfrm>
            <a:off x="25400" y="4664749"/>
            <a:ext cx="2160000" cy="2160000"/>
          </a:xfrm>
          <a:prstGeom prst="rect">
            <a:avLst/>
          </a:prstGeom>
          <a:blipFill dpi="0"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3B060F"/>
            </a:solidFill>
          </a:ln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426698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9986280" y="30480"/>
            <a:ext cx="2160000" cy="2160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785" t="-26847" r="-1" b="-25279"/>
            </a:stretch>
          </a:blipFill>
          <a:ln w="19050">
            <a:solidFill>
              <a:srgbClr val="3B060F"/>
            </a:solidFill>
          </a:ln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6" name="مربع نص 5"/>
          <p:cNvSpPr txBox="1"/>
          <p:nvPr/>
        </p:nvSpPr>
        <p:spPr>
          <a:xfrm>
            <a:off x="9989975" y="2362854"/>
            <a:ext cx="2160000" cy="2160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5653" r="-28705"/>
            </a:stretch>
          </a:blipFill>
          <a:ln w="19050">
            <a:solidFill>
              <a:srgbClr val="3B060F"/>
            </a:solidFill>
          </a:ln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7" name="مربع نص 6"/>
          <p:cNvSpPr txBox="1"/>
          <p:nvPr/>
        </p:nvSpPr>
        <p:spPr>
          <a:xfrm>
            <a:off x="10001520" y="4679989"/>
            <a:ext cx="2160000" cy="216000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3B060F"/>
            </a:solidFill>
          </a:ln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8" name="مربع نص 7"/>
          <p:cNvSpPr txBox="1"/>
          <p:nvPr/>
        </p:nvSpPr>
        <p:spPr>
          <a:xfrm>
            <a:off x="2486850" y="0"/>
            <a:ext cx="2160000" cy="2160000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3B060F"/>
            </a:solidFill>
          </a:ln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9" name="مربع نص 8"/>
          <p:cNvSpPr txBox="1"/>
          <p:nvPr/>
        </p:nvSpPr>
        <p:spPr>
          <a:xfrm>
            <a:off x="5058300" y="15240"/>
            <a:ext cx="2160000" cy="2160000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b="-19102"/>
            </a:stretch>
          </a:blipFill>
          <a:ln w="19050">
            <a:solidFill>
              <a:srgbClr val="3B060F"/>
            </a:solidFill>
          </a:ln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10" name="مربع نص 9"/>
          <p:cNvSpPr txBox="1"/>
          <p:nvPr/>
        </p:nvSpPr>
        <p:spPr>
          <a:xfrm>
            <a:off x="7545150" y="0"/>
            <a:ext cx="2160000" cy="2160000"/>
          </a:xfrm>
          <a:prstGeom prst="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432" t="-2162" r="-8798"/>
            </a:stretch>
          </a:blipFill>
          <a:ln w="19050">
            <a:solidFill>
              <a:srgbClr val="3B060F"/>
            </a:solidFill>
          </a:ln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11" name="مربع نص 10"/>
          <p:cNvSpPr txBox="1"/>
          <p:nvPr/>
        </p:nvSpPr>
        <p:spPr>
          <a:xfrm>
            <a:off x="0" y="0"/>
            <a:ext cx="2160000" cy="2160000"/>
          </a:xfrm>
          <a:prstGeom prst="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3B060F"/>
            </a:solidFill>
          </a:ln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12" name="مربع نص 11"/>
          <p:cNvSpPr txBox="1"/>
          <p:nvPr/>
        </p:nvSpPr>
        <p:spPr>
          <a:xfrm>
            <a:off x="2486850" y="2350500"/>
            <a:ext cx="2160000" cy="2160000"/>
          </a:xfrm>
          <a:prstGeom prst="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3B060F"/>
            </a:solidFill>
          </a:ln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13" name="مربع نص 12"/>
          <p:cNvSpPr txBox="1"/>
          <p:nvPr/>
        </p:nvSpPr>
        <p:spPr>
          <a:xfrm>
            <a:off x="5083700" y="2312400"/>
            <a:ext cx="2160000" cy="2160000"/>
          </a:xfrm>
          <a:prstGeom prst="rect">
            <a:avLst/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9917" t="-20435" b="-23498"/>
            </a:stretch>
          </a:blipFill>
          <a:ln w="19050">
            <a:solidFill>
              <a:srgbClr val="3B060F"/>
            </a:solidFill>
          </a:ln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14" name="مربع نص 13"/>
          <p:cNvSpPr txBox="1"/>
          <p:nvPr/>
        </p:nvSpPr>
        <p:spPr>
          <a:xfrm>
            <a:off x="7545150" y="2349000"/>
            <a:ext cx="2160000" cy="2160000"/>
          </a:xfrm>
          <a:prstGeom prst="rect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3B060F"/>
            </a:solidFill>
          </a:ln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15" name="مربع نص 14"/>
          <p:cNvSpPr txBox="1"/>
          <p:nvPr/>
        </p:nvSpPr>
        <p:spPr>
          <a:xfrm>
            <a:off x="12700" y="2312400"/>
            <a:ext cx="2160000" cy="2160000"/>
          </a:xfrm>
          <a:prstGeom prst="rect">
            <a:avLst/>
          </a:prstGeom>
          <a:blipFill dpi="0"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3B060F"/>
            </a:solidFill>
          </a:ln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16" name="مربع نص 15"/>
          <p:cNvSpPr txBox="1"/>
          <p:nvPr/>
        </p:nvSpPr>
        <p:spPr>
          <a:xfrm>
            <a:off x="2512250" y="4678603"/>
            <a:ext cx="2160000" cy="2160000"/>
          </a:xfrm>
          <a:prstGeom prst="rect">
            <a:avLst/>
          </a:prstGeom>
          <a:blipFill dpi="0"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3B060F"/>
            </a:solidFill>
          </a:ln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17" name="مربع نص 16"/>
          <p:cNvSpPr txBox="1"/>
          <p:nvPr/>
        </p:nvSpPr>
        <p:spPr>
          <a:xfrm>
            <a:off x="5041400" y="4652280"/>
            <a:ext cx="2160000" cy="2160000"/>
          </a:xfrm>
          <a:prstGeom prst="rect">
            <a:avLst/>
          </a:prstGeom>
          <a:blipFill dpi="0"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5527" t="-1" b="-15481"/>
            </a:stretch>
          </a:blipFill>
          <a:ln w="19050">
            <a:solidFill>
              <a:srgbClr val="3B060F"/>
            </a:solidFill>
          </a:ln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18" name="مربع نص 17"/>
          <p:cNvSpPr txBox="1"/>
          <p:nvPr/>
        </p:nvSpPr>
        <p:spPr>
          <a:xfrm>
            <a:off x="7570550" y="4639811"/>
            <a:ext cx="2160000" cy="2160000"/>
          </a:xfrm>
          <a:prstGeom prst="rect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3B060F"/>
            </a:solidFill>
          </a:ln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19" name="مربع نص 18"/>
          <p:cNvSpPr txBox="1"/>
          <p:nvPr/>
        </p:nvSpPr>
        <p:spPr>
          <a:xfrm>
            <a:off x="25400" y="4679989"/>
            <a:ext cx="2160000" cy="2160000"/>
          </a:xfrm>
          <a:prstGeom prst="rect">
            <a:avLst/>
          </a:prstGeom>
          <a:blipFill dpi="0"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3B060F"/>
            </a:solidFill>
          </a:ln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4237858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5899722" y="1076031"/>
            <a:ext cx="4854213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9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تنظيم تنوع </a:t>
            </a:r>
          </a:p>
          <a:p>
            <a:pPr algn="ctr"/>
            <a:r>
              <a:rPr lang="ar-SA" sz="9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الحياة </a:t>
            </a:r>
          </a:p>
        </p:txBody>
      </p:sp>
      <p:sp>
        <p:nvSpPr>
          <p:cNvPr id="3" name="مستطيل 2"/>
          <p:cNvSpPr/>
          <p:nvPr/>
        </p:nvSpPr>
        <p:spPr>
          <a:xfrm>
            <a:off x="6739696" y="4275419"/>
            <a:ext cx="317426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إعداد:</a:t>
            </a:r>
          </a:p>
          <a:p>
            <a:pPr algn="ctr"/>
            <a:r>
              <a:rPr lang="ar-SA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ريحانة العامر</a:t>
            </a:r>
          </a:p>
        </p:txBody>
      </p:sp>
    </p:spTree>
    <p:extLst>
      <p:ext uri="{BB962C8B-B14F-4D97-AF65-F5344CB8AC3E}">
        <p14:creationId xmlns:p14="http://schemas.microsoft.com/office/powerpoint/2010/main" val="249373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96100" cy="6858000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6896100" y="1041023"/>
            <a:ext cx="5295900" cy="2308324"/>
          </a:xfrm>
          <a:prstGeom prst="rect">
            <a:avLst/>
          </a:prstGeom>
          <a:solidFill>
            <a:srgbClr val="FCECC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●تعد صحراء الربع الخالي من أكبرا الصحاري الرملية في العالم وهي تحتل الثلث الجنوبي من شبه الجزيرة العربية </a:t>
            </a:r>
          </a:p>
        </p:txBody>
      </p:sp>
      <p:sp>
        <p:nvSpPr>
          <p:cNvPr id="7" name="مستطيل 6"/>
          <p:cNvSpPr/>
          <p:nvPr/>
        </p:nvSpPr>
        <p:spPr>
          <a:xfrm>
            <a:off x="6896100" y="3349347"/>
            <a:ext cx="5295900" cy="2308324"/>
          </a:xfrm>
          <a:prstGeom prst="rect">
            <a:avLst/>
          </a:prstGeom>
          <a:solidFill>
            <a:srgbClr val="FCECC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●رغم أن صحراء الربع الخالي ذات ظروف مناخية صعبة إلا أنه تتواجد بها العديد من المخلوقات الحية المتكيفة مع البيئة الصحراوية </a:t>
            </a:r>
          </a:p>
        </p:txBody>
      </p:sp>
      <p:sp>
        <p:nvSpPr>
          <p:cNvPr id="8" name="مستطيل 7"/>
          <p:cNvSpPr/>
          <p:nvPr/>
        </p:nvSpPr>
        <p:spPr>
          <a:xfrm>
            <a:off x="6896100" y="5657671"/>
            <a:ext cx="5295900" cy="1200329"/>
          </a:xfrm>
          <a:prstGeom prst="rect">
            <a:avLst/>
          </a:prstGeom>
          <a:solidFill>
            <a:srgbClr val="FCECC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●تعد صحراء الربع الخالي من أكثر مناطق العالم الغنية بالنفط </a:t>
            </a:r>
          </a:p>
        </p:txBody>
      </p:sp>
      <p:sp>
        <p:nvSpPr>
          <p:cNvPr id="9" name="مستطيل 8"/>
          <p:cNvSpPr/>
          <p:nvPr/>
        </p:nvSpPr>
        <p:spPr>
          <a:xfrm>
            <a:off x="6896100" y="0"/>
            <a:ext cx="5295900" cy="1008000"/>
          </a:xfrm>
          <a:prstGeom prst="rect">
            <a:avLst/>
          </a:prstGeom>
          <a:solidFill>
            <a:srgbClr val="007092"/>
          </a:solidFill>
          <a:ln w="57150">
            <a:solidFill>
              <a:srgbClr val="92AAB5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حقائق في علم الأحياء</a:t>
            </a:r>
          </a:p>
        </p:txBody>
      </p:sp>
    </p:spTree>
    <p:extLst>
      <p:ext uri="{BB962C8B-B14F-4D97-AF65-F5344CB8AC3E}">
        <p14:creationId xmlns:p14="http://schemas.microsoft.com/office/powerpoint/2010/main" val="4159821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7972" y="326903"/>
            <a:ext cx="6831997" cy="2110919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973" y="2849880"/>
            <a:ext cx="3379789" cy="3729533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02" b="21205"/>
          <a:stretch/>
        </p:blipFill>
        <p:spPr>
          <a:xfrm>
            <a:off x="745561" y="71722"/>
            <a:ext cx="4004841" cy="262128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6268" y="2635129"/>
            <a:ext cx="5356258" cy="3944284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6031" y="2635129"/>
            <a:ext cx="2203938" cy="394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288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9602</TotalTime>
  <Words>1449</Words>
  <Application>Microsoft Office PowerPoint</Application>
  <PresentationFormat>شاشة عريضة</PresentationFormat>
  <Paragraphs>247</Paragraphs>
  <Slides>43</Slides>
  <Notes>2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43</vt:i4>
      </vt:variant>
    </vt:vector>
  </HeadingPairs>
  <TitlesOfParts>
    <vt:vector size="51" baseType="lpstr">
      <vt:lpstr>Yu Gothic UI Semilight</vt:lpstr>
      <vt:lpstr>Arial</vt:lpstr>
      <vt:lpstr>Calibri</vt:lpstr>
      <vt:lpstr>Calibri Light</vt:lpstr>
      <vt:lpstr>Courier New</vt:lpstr>
      <vt:lpstr>Symbol</vt:lpstr>
      <vt:lpstr>Times New Roman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ام جواد البحراني</dc:creator>
  <cp:lastModifiedBy>ريحانة العامر</cp:lastModifiedBy>
  <cp:revision>256</cp:revision>
  <cp:lastPrinted>2018-09-12T16:24:15Z</cp:lastPrinted>
  <dcterms:created xsi:type="dcterms:W3CDTF">2015-09-08T13:50:32Z</dcterms:created>
  <dcterms:modified xsi:type="dcterms:W3CDTF">2018-09-16T12:49:34Z</dcterms:modified>
</cp:coreProperties>
</file>