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7"/>
  </p:notesMasterIdLst>
  <p:sldIdLst>
    <p:sldId id="323" r:id="rId2"/>
    <p:sldId id="324" r:id="rId3"/>
    <p:sldId id="325" r:id="rId4"/>
    <p:sldId id="326" r:id="rId5"/>
    <p:sldId id="327" r:id="rId6"/>
    <p:sldId id="302" r:id="rId7"/>
    <p:sldId id="258" r:id="rId8"/>
    <p:sldId id="259" r:id="rId9"/>
    <p:sldId id="256" r:id="rId10"/>
    <p:sldId id="293" r:id="rId11"/>
    <p:sldId id="294" r:id="rId12"/>
    <p:sldId id="275" r:id="rId13"/>
    <p:sldId id="260" r:id="rId14"/>
    <p:sldId id="313" r:id="rId15"/>
    <p:sldId id="304" r:id="rId16"/>
    <p:sldId id="314" r:id="rId17"/>
    <p:sldId id="328" r:id="rId18"/>
    <p:sldId id="297" r:id="rId19"/>
    <p:sldId id="296" r:id="rId20"/>
    <p:sldId id="320" r:id="rId21"/>
    <p:sldId id="321" r:id="rId22"/>
    <p:sldId id="318"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268" r:id="rId43"/>
    <p:sldId id="374" r:id="rId44"/>
    <p:sldId id="375" r:id="rId45"/>
    <p:sldId id="270" r:id="rId46"/>
    <p:sldId id="310" r:id="rId47"/>
    <p:sldId id="353" r:id="rId48"/>
    <p:sldId id="276" r:id="rId49"/>
    <p:sldId id="354" r:id="rId50"/>
    <p:sldId id="377" r:id="rId51"/>
    <p:sldId id="378" r:id="rId52"/>
    <p:sldId id="381" r:id="rId53"/>
    <p:sldId id="379" r:id="rId54"/>
    <p:sldId id="382" r:id="rId55"/>
    <p:sldId id="383" r:id="rId56"/>
    <p:sldId id="384" r:id="rId57"/>
    <p:sldId id="385" r:id="rId58"/>
    <p:sldId id="388" r:id="rId59"/>
    <p:sldId id="389" r:id="rId60"/>
    <p:sldId id="390" r:id="rId61"/>
    <p:sldId id="391" r:id="rId62"/>
    <p:sldId id="392" r:id="rId63"/>
    <p:sldId id="393" r:id="rId64"/>
    <p:sldId id="395" r:id="rId65"/>
    <p:sldId id="394" r:id="rId66"/>
    <p:sldId id="396" r:id="rId67"/>
    <p:sldId id="397" r:id="rId68"/>
    <p:sldId id="398" r:id="rId69"/>
    <p:sldId id="399" r:id="rId70"/>
    <p:sldId id="400" r:id="rId71"/>
    <p:sldId id="401" r:id="rId72"/>
    <p:sldId id="402" r:id="rId73"/>
    <p:sldId id="403" r:id="rId74"/>
    <p:sldId id="404" r:id="rId75"/>
    <p:sldId id="405" r:id="rId76"/>
    <p:sldId id="406" r:id="rId77"/>
    <p:sldId id="408" r:id="rId78"/>
    <p:sldId id="407" r:id="rId79"/>
    <p:sldId id="410" r:id="rId80"/>
    <p:sldId id="411" r:id="rId81"/>
    <p:sldId id="412" r:id="rId82"/>
    <p:sldId id="312" r:id="rId83"/>
    <p:sldId id="284" r:id="rId84"/>
    <p:sldId id="285" r:id="rId85"/>
    <p:sldId id="317" r:id="rId86"/>
  </p:sldIdLst>
  <p:sldSz cx="12192000" cy="6858000"/>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904C"/>
    <a:srgbClr val="BFDDE8"/>
    <a:srgbClr val="F8D7B0"/>
    <a:srgbClr val="DFEFC2"/>
    <a:srgbClr val="CDC0DD"/>
    <a:srgbClr val="F6D4CD"/>
    <a:srgbClr val="E9F2D0"/>
    <a:srgbClr val="E7BCB4"/>
    <a:srgbClr val="D9D9D9"/>
    <a:srgbClr val="BFF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454" autoAdjust="0"/>
  </p:normalViewPr>
  <p:slideViewPr>
    <p:cSldViewPr snapToGrid="0">
      <p:cViewPr varScale="1">
        <p:scale>
          <a:sx n="59" d="100"/>
          <a:sy n="59" d="100"/>
        </p:scale>
        <p:origin x="892" y="6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067960-31CC-4787-9178-B74BBC67F46E}" type="doc">
      <dgm:prSet loTypeId="urn:microsoft.com/office/officeart/2005/8/layout/hProcess9" loCatId="process" qsTypeId="urn:microsoft.com/office/officeart/2005/8/quickstyle/simple1" qsCatId="simple" csTypeId="urn:microsoft.com/office/officeart/2005/8/colors/colorful4" csCatId="colorful" phldr="1"/>
      <dgm:spPr/>
    </dgm:pt>
    <dgm:pt modelId="{1522E714-2266-4733-BD9F-3D3D507E2D54}">
      <dgm:prSet phldrT="[نص]" custT="1"/>
      <dgm:spPr/>
      <dgm:t>
        <a:bodyPr/>
        <a:lstStyle/>
        <a:p>
          <a:pPr rtl="1"/>
          <a:r>
            <a:rPr lang="ar-SA" sz="4000" b="1" dirty="0"/>
            <a:t>تحورت أوراقها </a:t>
          </a:r>
          <a:r>
            <a:rPr lang="ar-SA" sz="4000" b="1" dirty="0" err="1"/>
            <a:t>لاشواك</a:t>
          </a:r>
          <a:r>
            <a:rPr lang="ar-SA" sz="4000" b="1" dirty="0"/>
            <a:t> </a:t>
          </a:r>
        </a:p>
      </dgm:t>
    </dgm:pt>
    <dgm:pt modelId="{006EF3DB-378F-48E7-B91C-7F3B031C48AF}" type="parTrans" cxnId="{D57F962C-D1C0-4F5F-A77B-E0BF94FB4F43}">
      <dgm:prSet/>
      <dgm:spPr/>
      <dgm:t>
        <a:bodyPr/>
        <a:lstStyle/>
        <a:p>
          <a:pPr rtl="1"/>
          <a:endParaRPr lang="ar-SA" sz="2000" b="1">
            <a:solidFill>
              <a:schemeClr val="tx1"/>
            </a:solidFill>
          </a:endParaRPr>
        </a:p>
      </dgm:t>
    </dgm:pt>
    <dgm:pt modelId="{7345CEE6-3438-48B4-A4A7-73A8E29F27A7}" type="sibTrans" cxnId="{D57F962C-D1C0-4F5F-A77B-E0BF94FB4F43}">
      <dgm:prSet/>
      <dgm:spPr/>
      <dgm:t>
        <a:bodyPr/>
        <a:lstStyle/>
        <a:p>
          <a:pPr rtl="1"/>
          <a:endParaRPr lang="ar-SA" sz="2000" b="1">
            <a:solidFill>
              <a:schemeClr val="tx1"/>
            </a:solidFill>
          </a:endParaRPr>
        </a:p>
      </dgm:t>
    </dgm:pt>
    <dgm:pt modelId="{9B657C77-D629-456E-A17E-8C16C09AE4CF}">
      <dgm:prSet phldrT="[نص]" custT="1"/>
      <dgm:spPr>
        <a:solidFill>
          <a:srgbClr val="79904C"/>
        </a:solidFill>
      </dgm:spPr>
      <dgm:t>
        <a:bodyPr/>
        <a:lstStyle/>
        <a:p>
          <a:pPr rtl="1"/>
          <a:r>
            <a:rPr lang="ar-SA" sz="4000" b="1" dirty="0"/>
            <a:t>تقلل من فقد الماء </a:t>
          </a:r>
        </a:p>
      </dgm:t>
    </dgm:pt>
    <dgm:pt modelId="{C4277E16-9C95-4249-8247-DBDAE7D5A9CA}" type="parTrans" cxnId="{0D2A1DBA-C632-43B4-B746-C1789845D52B}">
      <dgm:prSet/>
      <dgm:spPr/>
      <dgm:t>
        <a:bodyPr/>
        <a:lstStyle/>
        <a:p>
          <a:pPr rtl="1"/>
          <a:endParaRPr lang="ar-SA" sz="2000" b="1">
            <a:solidFill>
              <a:schemeClr val="tx1"/>
            </a:solidFill>
          </a:endParaRPr>
        </a:p>
      </dgm:t>
    </dgm:pt>
    <dgm:pt modelId="{9C0BC130-EAB1-440F-B041-6415575705E7}" type="sibTrans" cxnId="{0D2A1DBA-C632-43B4-B746-C1789845D52B}">
      <dgm:prSet/>
      <dgm:spPr/>
      <dgm:t>
        <a:bodyPr/>
        <a:lstStyle/>
        <a:p>
          <a:pPr rtl="1"/>
          <a:endParaRPr lang="ar-SA" sz="2000" b="1">
            <a:solidFill>
              <a:schemeClr val="tx1"/>
            </a:solidFill>
          </a:endParaRPr>
        </a:p>
      </dgm:t>
    </dgm:pt>
    <dgm:pt modelId="{2A0D438C-4B41-4BAC-8E69-997750F80A6A}" type="pres">
      <dgm:prSet presAssocID="{D7067960-31CC-4787-9178-B74BBC67F46E}" presName="CompostProcess" presStyleCnt="0">
        <dgm:presLayoutVars>
          <dgm:dir val="rev"/>
          <dgm:resizeHandles val="exact"/>
        </dgm:presLayoutVars>
      </dgm:prSet>
      <dgm:spPr/>
    </dgm:pt>
    <dgm:pt modelId="{1A012665-63BA-417F-9EDE-69491490739B}" type="pres">
      <dgm:prSet presAssocID="{D7067960-31CC-4787-9178-B74BBC67F46E}" presName="arrow" presStyleLbl="bgShp" presStyleIdx="0" presStyleCnt="1" custLinFactNeighborY="1493"/>
      <dgm:spPr/>
    </dgm:pt>
    <dgm:pt modelId="{79951463-BDBD-4CC1-8F15-B7CACCAB7C6A}" type="pres">
      <dgm:prSet presAssocID="{D7067960-31CC-4787-9178-B74BBC67F46E}" presName="linearProcess" presStyleCnt="0"/>
      <dgm:spPr/>
    </dgm:pt>
    <dgm:pt modelId="{B0F0CCB8-92E7-4F7B-8F25-6AEBF9763A34}" type="pres">
      <dgm:prSet presAssocID="{1522E714-2266-4733-BD9F-3D3D507E2D54}" presName="textNode" presStyleLbl="node1" presStyleIdx="0" presStyleCnt="2">
        <dgm:presLayoutVars>
          <dgm:bulletEnabled val="1"/>
        </dgm:presLayoutVars>
      </dgm:prSet>
      <dgm:spPr/>
    </dgm:pt>
    <dgm:pt modelId="{783AFA69-1B35-4E7C-BF28-85F22BADE654}" type="pres">
      <dgm:prSet presAssocID="{7345CEE6-3438-48B4-A4A7-73A8E29F27A7}" presName="sibTrans" presStyleCnt="0"/>
      <dgm:spPr/>
    </dgm:pt>
    <dgm:pt modelId="{6FBE0163-410C-4E79-A311-0C6DE845D25B}" type="pres">
      <dgm:prSet presAssocID="{9B657C77-D629-456E-A17E-8C16C09AE4CF}" presName="textNode" presStyleLbl="node1" presStyleIdx="1" presStyleCnt="2">
        <dgm:presLayoutVars>
          <dgm:bulletEnabled val="1"/>
        </dgm:presLayoutVars>
      </dgm:prSet>
      <dgm:spPr/>
    </dgm:pt>
  </dgm:ptLst>
  <dgm:cxnLst>
    <dgm:cxn modelId="{D57F962C-D1C0-4F5F-A77B-E0BF94FB4F43}" srcId="{D7067960-31CC-4787-9178-B74BBC67F46E}" destId="{1522E714-2266-4733-BD9F-3D3D507E2D54}" srcOrd="0" destOrd="0" parTransId="{006EF3DB-378F-48E7-B91C-7F3B031C48AF}" sibTransId="{7345CEE6-3438-48B4-A4A7-73A8E29F27A7}"/>
    <dgm:cxn modelId="{3AA5643C-4D02-4BD2-BE09-CAA0B94FB164}" type="presOf" srcId="{D7067960-31CC-4787-9178-B74BBC67F46E}" destId="{2A0D438C-4B41-4BAC-8E69-997750F80A6A}" srcOrd="0" destOrd="0" presId="urn:microsoft.com/office/officeart/2005/8/layout/hProcess9"/>
    <dgm:cxn modelId="{2C1C2443-D2D9-43A9-A8C2-5A9F7090E940}" type="presOf" srcId="{1522E714-2266-4733-BD9F-3D3D507E2D54}" destId="{B0F0CCB8-92E7-4F7B-8F25-6AEBF9763A34}" srcOrd="0" destOrd="0" presId="urn:microsoft.com/office/officeart/2005/8/layout/hProcess9"/>
    <dgm:cxn modelId="{35346757-F81B-453C-BF35-8680FEF80F94}" type="presOf" srcId="{9B657C77-D629-456E-A17E-8C16C09AE4CF}" destId="{6FBE0163-410C-4E79-A311-0C6DE845D25B}" srcOrd="0" destOrd="0" presId="urn:microsoft.com/office/officeart/2005/8/layout/hProcess9"/>
    <dgm:cxn modelId="{0D2A1DBA-C632-43B4-B746-C1789845D52B}" srcId="{D7067960-31CC-4787-9178-B74BBC67F46E}" destId="{9B657C77-D629-456E-A17E-8C16C09AE4CF}" srcOrd="1" destOrd="0" parTransId="{C4277E16-9C95-4249-8247-DBDAE7D5A9CA}" sibTransId="{9C0BC130-EAB1-440F-B041-6415575705E7}"/>
    <dgm:cxn modelId="{02D64538-802A-499A-9091-491F997E8E98}" type="presParOf" srcId="{2A0D438C-4B41-4BAC-8E69-997750F80A6A}" destId="{1A012665-63BA-417F-9EDE-69491490739B}" srcOrd="0" destOrd="0" presId="urn:microsoft.com/office/officeart/2005/8/layout/hProcess9"/>
    <dgm:cxn modelId="{C0EDAAB9-2005-41C2-87D5-B246CDC088A9}" type="presParOf" srcId="{2A0D438C-4B41-4BAC-8E69-997750F80A6A}" destId="{79951463-BDBD-4CC1-8F15-B7CACCAB7C6A}" srcOrd="1" destOrd="0" presId="urn:microsoft.com/office/officeart/2005/8/layout/hProcess9"/>
    <dgm:cxn modelId="{B20ECDC9-3860-4A92-83FD-F01593C633BD}" type="presParOf" srcId="{79951463-BDBD-4CC1-8F15-B7CACCAB7C6A}" destId="{B0F0CCB8-92E7-4F7B-8F25-6AEBF9763A34}" srcOrd="0" destOrd="0" presId="urn:microsoft.com/office/officeart/2005/8/layout/hProcess9"/>
    <dgm:cxn modelId="{9E09ECCF-29BD-40D2-9586-905038758239}" type="presParOf" srcId="{79951463-BDBD-4CC1-8F15-B7CACCAB7C6A}" destId="{783AFA69-1B35-4E7C-BF28-85F22BADE654}" srcOrd="1" destOrd="0" presId="urn:microsoft.com/office/officeart/2005/8/layout/hProcess9"/>
    <dgm:cxn modelId="{6E85BF75-F61E-43ED-AF6B-074B2A37EBC1}" type="presParOf" srcId="{79951463-BDBD-4CC1-8F15-B7CACCAB7C6A}" destId="{6FBE0163-410C-4E79-A311-0C6DE845D25B}"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067960-31CC-4787-9178-B74BBC67F46E}" type="doc">
      <dgm:prSet loTypeId="urn:microsoft.com/office/officeart/2005/8/layout/hProcess9" loCatId="process" qsTypeId="urn:microsoft.com/office/officeart/2005/8/quickstyle/simple1" qsCatId="simple" csTypeId="urn:microsoft.com/office/officeart/2005/8/colors/colorful4" csCatId="colorful" phldr="1"/>
      <dgm:spPr/>
    </dgm:pt>
    <dgm:pt modelId="{1522E714-2266-4733-BD9F-3D3D507E2D54}">
      <dgm:prSet phldrT="[نص]" custT="1"/>
      <dgm:spPr/>
      <dgm:t>
        <a:bodyPr/>
        <a:lstStyle/>
        <a:p>
          <a:pPr rtl="1"/>
          <a:r>
            <a:rPr lang="ar-SA" sz="4000" b="1" dirty="0">
              <a:solidFill>
                <a:schemeClr val="bg1"/>
              </a:solidFill>
            </a:rPr>
            <a:t>امتدت جذورها لمساحة كبيرة من التربة </a:t>
          </a:r>
        </a:p>
      </dgm:t>
    </dgm:pt>
    <dgm:pt modelId="{006EF3DB-378F-48E7-B91C-7F3B031C48AF}" type="parTrans" cxnId="{D57F962C-D1C0-4F5F-A77B-E0BF94FB4F43}">
      <dgm:prSet/>
      <dgm:spPr/>
      <dgm:t>
        <a:bodyPr/>
        <a:lstStyle/>
        <a:p>
          <a:pPr rtl="1"/>
          <a:endParaRPr lang="ar-SA" sz="2000" b="1">
            <a:solidFill>
              <a:schemeClr val="tx1"/>
            </a:solidFill>
          </a:endParaRPr>
        </a:p>
      </dgm:t>
    </dgm:pt>
    <dgm:pt modelId="{7345CEE6-3438-48B4-A4A7-73A8E29F27A7}" type="sibTrans" cxnId="{D57F962C-D1C0-4F5F-A77B-E0BF94FB4F43}">
      <dgm:prSet/>
      <dgm:spPr/>
      <dgm:t>
        <a:bodyPr/>
        <a:lstStyle/>
        <a:p>
          <a:pPr rtl="1"/>
          <a:endParaRPr lang="ar-SA" sz="2000" b="1">
            <a:solidFill>
              <a:schemeClr val="tx1"/>
            </a:solidFill>
          </a:endParaRPr>
        </a:p>
      </dgm:t>
    </dgm:pt>
    <dgm:pt modelId="{9B657C77-D629-456E-A17E-8C16C09AE4CF}">
      <dgm:prSet phldrT="[نص]" custT="1"/>
      <dgm:spPr>
        <a:solidFill>
          <a:srgbClr val="79904C"/>
        </a:solidFill>
      </dgm:spPr>
      <dgm:t>
        <a:bodyPr/>
        <a:lstStyle/>
        <a:p>
          <a:pPr rtl="1"/>
          <a:r>
            <a:rPr lang="ar-SA" sz="3600" b="1" dirty="0">
              <a:solidFill>
                <a:schemeClr val="bg1"/>
              </a:solidFill>
            </a:rPr>
            <a:t>ليمكنها من جمع أكبر كمية من الماء القليل في بيئتها </a:t>
          </a:r>
        </a:p>
      </dgm:t>
    </dgm:pt>
    <dgm:pt modelId="{C4277E16-9C95-4249-8247-DBDAE7D5A9CA}" type="parTrans" cxnId="{0D2A1DBA-C632-43B4-B746-C1789845D52B}">
      <dgm:prSet/>
      <dgm:spPr/>
      <dgm:t>
        <a:bodyPr/>
        <a:lstStyle/>
        <a:p>
          <a:pPr rtl="1"/>
          <a:endParaRPr lang="ar-SA" sz="2000" b="1">
            <a:solidFill>
              <a:schemeClr val="tx1"/>
            </a:solidFill>
          </a:endParaRPr>
        </a:p>
      </dgm:t>
    </dgm:pt>
    <dgm:pt modelId="{9C0BC130-EAB1-440F-B041-6415575705E7}" type="sibTrans" cxnId="{0D2A1DBA-C632-43B4-B746-C1789845D52B}">
      <dgm:prSet/>
      <dgm:spPr/>
      <dgm:t>
        <a:bodyPr/>
        <a:lstStyle/>
        <a:p>
          <a:pPr rtl="1"/>
          <a:endParaRPr lang="ar-SA" sz="2000" b="1">
            <a:solidFill>
              <a:schemeClr val="tx1"/>
            </a:solidFill>
          </a:endParaRPr>
        </a:p>
      </dgm:t>
    </dgm:pt>
    <dgm:pt modelId="{2A0D438C-4B41-4BAC-8E69-997750F80A6A}" type="pres">
      <dgm:prSet presAssocID="{D7067960-31CC-4787-9178-B74BBC67F46E}" presName="CompostProcess" presStyleCnt="0">
        <dgm:presLayoutVars>
          <dgm:dir val="rev"/>
          <dgm:resizeHandles val="exact"/>
        </dgm:presLayoutVars>
      </dgm:prSet>
      <dgm:spPr/>
    </dgm:pt>
    <dgm:pt modelId="{1A012665-63BA-417F-9EDE-69491490739B}" type="pres">
      <dgm:prSet presAssocID="{D7067960-31CC-4787-9178-B74BBC67F46E}" presName="arrow" presStyleLbl="bgShp" presStyleIdx="0" presStyleCnt="1" custLinFactNeighborY="1493"/>
      <dgm:spPr/>
    </dgm:pt>
    <dgm:pt modelId="{79951463-BDBD-4CC1-8F15-B7CACCAB7C6A}" type="pres">
      <dgm:prSet presAssocID="{D7067960-31CC-4787-9178-B74BBC67F46E}" presName="linearProcess" presStyleCnt="0"/>
      <dgm:spPr/>
    </dgm:pt>
    <dgm:pt modelId="{B0F0CCB8-92E7-4F7B-8F25-6AEBF9763A34}" type="pres">
      <dgm:prSet presAssocID="{1522E714-2266-4733-BD9F-3D3D507E2D54}" presName="textNode" presStyleLbl="node1" presStyleIdx="0" presStyleCnt="2">
        <dgm:presLayoutVars>
          <dgm:bulletEnabled val="1"/>
        </dgm:presLayoutVars>
      </dgm:prSet>
      <dgm:spPr/>
    </dgm:pt>
    <dgm:pt modelId="{783AFA69-1B35-4E7C-BF28-85F22BADE654}" type="pres">
      <dgm:prSet presAssocID="{7345CEE6-3438-48B4-A4A7-73A8E29F27A7}" presName="sibTrans" presStyleCnt="0"/>
      <dgm:spPr/>
    </dgm:pt>
    <dgm:pt modelId="{6FBE0163-410C-4E79-A311-0C6DE845D25B}" type="pres">
      <dgm:prSet presAssocID="{9B657C77-D629-456E-A17E-8C16C09AE4CF}" presName="textNode" presStyleLbl="node1" presStyleIdx="1" presStyleCnt="2">
        <dgm:presLayoutVars>
          <dgm:bulletEnabled val="1"/>
        </dgm:presLayoutVars>
      </dgm:prSet>
      <dgm:spPr/>
    </dgm:pt>
  </dgm:ptLst>
  <dgm:cxnLst>
    <dgm:cxn modelId="{D57F962C-D1C0-4F5F-A77B-E0BF94FB4F43}" srcId="{D7067960-31CC-4787-9178-B74BBC67F46E}" destId="{1522E714-2266-4733-BD9F-3D3D507E2D54}" srcOrd="0" destOrd="0" parTransId="{006EF3DB-378F-48E7-B91C-7F3B031C48AF}" sibTransId="{7345CEE6-3438-48B4-A4A7-73A8E29F27A7}"/>
    <dgm:cxn modelId="{3AA5643C-4D02-4BD2-BE09-CAA0B94FB164}" type="presOf" srcId="{D7067960-31CC-4787-9178-B74BBC67F46E}" destId="{2A0D438C-4B41-4BAC-8E69-997750F80A6A}" srcOrd="0" destOrd="0" presId="urn:microsoft.com/office/officeart/2005/8/layout/hProcess9"/>
    <dgm:cxn modelId="{2C1C2443-D2D9-43A9-A8C2-5A9F7090E940}" type="presOf" srcId="{1522E714-2266-4733-BD9F-3D3D507E2D54}" destId="{B0F0CCB8-92E7-4F7B-8F25-6AEBF9763A34}" srcOrd="0" destOrd="0" presId="urn:microsoft.com/office/officeart/2005/8/layout/hProcess9"/>
    <dgm:cxn modelId="{35346757-F81B-453C-BF35-8680FEF80F94}" type="presOf" srcId="{9B657C77-D629-456E-A17E-8C16C09AE4CF}" destId="{6FBE0163-410C-4E79-A311-0C6DE845D25B}" srcOrd="0" destOrd="0" presId="urn:microsoft.com/office/officeart/2005/8/layout/hProcess9"/>
    <dgm:cxn modelId="{0D2A1DBA-C632-43B4-B746-C1789845D52B}" srcId="{D7067960-31CC-4787-9178-B74BBC67F46E}" destId="{9B657C77-D629-456E-A17E-8C16C09AE4CF}" srcOrd="1" destOrd="0" parTransId="{C4277E16-9C95-4249-8247-DBDAE7D5A9CA}" sibTransId="{9C0BC130-EAB1-440F-B041-6415575705E7}"/>
    <dgm:cxn modelId="{02D64538-802A-499A-9091-491F997E8E98}" type="presParOf" srcId="{2A0D438C-4B41-4BAC-8E69-997750F80A6A}" destId="{1A012665-63BA-417F-9EDE-69491490739B}" srcOrd="0" destOrd="0" presId="urn:microsoft.com/office/officeart/2005/8/layout/hProcess9"/>
    <dgm:cxn modelId="{C0EDAAB9-2005-41C2-87D5-B246CDC088A9}" type="presParOf" srcId="{2A0D438C-4B41-4BAC-8E69-997750F80A6A}" destId="{79951463-BDBD-4CC1-8F15-B7CACCAB7C6A}" srcOrd="1" destOrd="0" presId="urn:microsoft.com/office/officeart/2005/8/layout/hProcess9"/>
    <dgm:cxn modelId="{B20ECDC9-3860-4A92-83FD-F01593C633BD}" type="presParOf" srcId="{79951463-BDBD-4CC1-8F15-B7CACCAB7C6A}" destId="{B0F0CCB8-92E7-4F7B-8F25-6AEBF9763A34}" srcOrd="0" destOrd="0" presId="urn:microsoft.com/office/officeart/2005/8/layout/hProcess9"/>
    <dgm:cxn modelId="{9E09ECCF-29BD-40D2-9586-905038758239}" type="presParOf" srcId="{79951463-BDBD-4CC1-8F15-B7CACCAB7C6A}" destId="{783AFA69-1B35-4E7C-BF28-85F22BADE654}" srcOrd="1" destOrd="0" presId="urn:microsoft.com/office/officeart/2005/8/layout/hProcess9"/>
    <dgm:cxn modelId="{6E85BF75-F61E-43ED-AF6B-074B2A37EBC1}" type="presParOf" srcId="{79951463-BDBD-4CC1-8F15-B7CACCAB7C6A}" destId="{6FBE0163-410C-4E79-A311-0C6DE845D25B}"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067960-31CC-4787-9178-B74BBC67F46E}" type="doc">
      <dgm:prSet loTypeId="urn:microsoft.com/office/officeart/2005/8/layout/hProcess9" loCatId="process" qsTypeId="urn:microsoft.com/office/officeart/2005/8/quickstyle/simple1" qsCatId="simple" csTypeId="urn:microsoft.com/office/officeart/2005/8/colors/colorful4" csCatId="colorful" phldr="1"/>
      <dgm:spPr/>
    </dgm:pt>
    <dgm:pt modelId="{1522E714-2266-4733-BD9F-3D3D507E2D54}">
      <dgm:prSet phldrT="[نص]" custT="1"/>
      <dgm:spPr/>
      <dgm:t>
        <a:bodyPr/>
        <a:lstStyle/>
        <a:p>
          <a:pPr rtl="1"/>
          <a:r>
            <a:rPr lang="ar-SA" sz="3600" b="1" dirty="0">
              <a:solidFill>
                <a:schemeClr val="bg1"/>
              </a:solidFill>
            </a:rPr>
            <a:t>تنعدم فيها الأوراق وتقوم الساق بالبناء الضوئي </a:t>
          </a:r>
        </a:p>
      </dgm:t>
    </dgm:pt>
    <dgm:pt modelId="{006EF3DB-378F-48E7-B91C-7F3B031C48AF}" type="parTrans" cxnId="{D57F962C-D1C0-4F5F-A77B-E0BF94FB4F43}">
      <dgm:prSet/>
      <dgm:spPr/>
      <dgm:t>
        <a:bodyPr/>
        <a:lstStyle/>
        <a:p>
          <a:pPr rtl="1"/>
          <a:endParaRPr lang="ar-SA" sz="2000" b="1">
            <a:solidFill>
              <a:schemeClr val="tx1"/>
            </a:solidFill>
          </a:endParaRPr>
        </a:p>
      </dgm:t>
    </dgm:pt>
    <dgm:pt modelId="{7345CEE6-3438-48B4-A4A7-73A8E29F27A7}" type="sibTrans" cxnId="{D57F962C-D1C0-4F5F-A77B-E0BF94FB4F43}">
      <dgm:prSet/>
      <dgm:spPr/>
      <dgm:t>
        <a:bodyPr/>
        <a:lstStyle/>
        <a:p>
          <a:pPr rtl="1"/>
          <a:endParaRPr lang="ar-SA" sz="2000" b="1">
            <a:solidFill>
              <a:schemeClr val="tx1"/>
            </a:solidFill>
          </a:endParaRPr>
        </a:p>
      </dgm:t>
    </dgm:pt>
    <dgm:pt modelId="{9B657C77-D629-456E-A17E-8C16C09AE4CF}">
      <dgm:prSet phldrT="[نص]" custT="1"/>
      <dgm:spPr>
        <a:solidFill>
          <a:srgbClr val="79904C"/>
        </a:solidFill>
      </dgm:spPr>
      <dgm:t>
        <a:bodyPr/>
        <a:lstStyle/>
        <a:p>
          <a:pPr rtl="1"/>
          <a:r>
            <a:rPr lang="ar-SA" sz="3600" b="1" dirty="0">
              <a:solidFill>
                <a:schemeClr val="bg1"/>
              </a:solidFill>
            </a:rPr>
            <a:t>لتقلل عملية النتح</a:t>
          </a:r>
        </a:p>
      </dgm:t>
    </dgm:pt>
    <dgm:pt modelId="{C4277E16-9C95-4249-8247-DBDAE7D5A9CA}" type="parTrans" cxnId="{0D2A1DBA-C632-43B4-B746-C1789845D52B}">
      <dgm:prSet/>
      <dgm:spPr/>
      <dgm:t>
        <a:bodyPr/>
        <a:lstStyle/>
        <a:p>
          <a:pPr rtl="1"/>
          <a:endParaRPr lang="ar-SA" sz="2000" b="1">
            <a:solidFill>
              <a:schemeClr val="tx1"/>
            </a:solidFill>
          </a:endParaRPr>
        </a:p>
      </dgm:t>
    </dgm:pt>
    <dgm:pt modelId="{9C0BC130-EAB1-440F-B041-6415575705E7}" type="sibTrans" cxnId="{0D2A1DBA-C632-43B4-B746-C1789845D52B}">
      <dgm:prSet/>
      <dgm:spPr/>
      <dgm:t>
        <a:bodyPr/>
        <a:lstStyle/>
        <a:p>
          <a:pPr rtl="1"/>
          <a:endParaRPr lang="ar-SA" sz="2000" b="1">
            <a:solidFill>
              <a:schemeClr val="tx1"/>
            </a:solidFill>
          </a:endParaRPr>
        </a:p>
      </dgm:t>
    </dgm:pt>
    <dgm:pt modelId="{2A0D438C-4B41-4BAC-8E69-997750F80A6A}" type="pres">
      <dgm:prSet presAssocID="{D7067960-31CC-4787-9178-B74BBC67F46E}" presName="CompostProcess" presStyleCnt="0">
        <dgm:presLayoutVars>
          <dgm:dir val="rev"/>
          <dgm:resizeHandles val="exact"/>
        </dgm:presLayoutVars>
      </dgm:prSet>
      <dgm:spPr/>
    </dgm:pt>
    <dgm:pt modelId="{1A012665-63BA-417F-9EDE-69491490739B}" type="pres">
      <dgm:prSet presAssocID="{D7067960-31CC-4787-9178-B74BBC67F46E}" presName="arrow" presStyleLbl="bgShp" presStyleIdx="0" presStyleCnt="1" custLinFactNeighborY="1493"/>
      <dgm:spPr/>
    </dgm:pt>
    <dgm:pt modelId="{79951463-BDBD-4CC1-8F15-B7CACCAB7C6A}" type="pres">
      <dgm:prSet presAssocID="{D7067960-31CC-4787-9178-B74BBC67F46E}" presName="linearProcess" presStyleCnt="0"/>
      <dgm:spPr/>
    </dgm:pt>
    <dgm:pt modelId="{B0F0CCB8-92E7-4F7B-8F25-6AEBF9763A34}" type="pres">
      <dgm:prSet presAssocID="{1522E714-2266-4733-BD9F-3D3D507E2D54}" presName="textNode" presStyleLbl="node1" presStyleIdx="0" presStyleCnt="2" custScaleX="120842" custScaleY="98613">
        <dgm:presLayoutVars>
          <dgm:bulletEnabled val="1"/>
        </dgm:presLayoutVars>
      </dgm:prSet>
      <dgm:spPr/>
    </dgm:pt>
    <dgm:pt modelId="{783AFA69-1B35-4E7C-BF28-85F22BADE654}" type="pres">
      <dgm:prSet presAssocID="{7345CEE6-3438-48B4-A4A7-73A8E29F27A7}" presName="sibTrans" presStyleCnt="0"/>
      <dgm:spPr/>
    </dgm:pt>
    <dgm:pt modelId="{6FBE0163-410C-4E79-A311-0C6DE845D25B}" type="pres">
      <dgm:prSet presAssocID="{9B657C77-D629-456E-A17E-8C16C09AE4CF}" presName="textNode" presStyleLbl="node1" presStyleIdx="1" presStyleCnt="2">
        <dgm:presLayoutVars>
          <dgm:bulletEnabled val="1"/>
        </dgm:presLayoutVars>
      </dgm:prSet>
      <dgm:spPr/>
    </dgm:pt>
  </dgm:ptLst>
  <dgm:cxnLst>
    <dgm:cxn modelId="{D57F962C-D1C0-4F5F-A77B-E0BF94FB4F43}" srcId="{D7067960-31CC-4787-9178-B74BBC67F46E}" destId="{1522E714-2266-4733-BD9F-3D3D507E2D54}" srcOrd="0" destOrd="0" parTransId="{006EF3DB-378F-48E7-B91C-7F3B031C48AF}" sibTransId="{7345CEE6-3438-48B4-A4A7-73A8E29F27A7}"/>
    <dgm:cxn modelId="{3AA5643C-4D02-4BD2-BE09-CAA0B94FB164}" type="presOf" srcId="{D7067960-31CC-4787-9178-B74BBC67F46E}" destId="{2A0D438C-4B41-4BAC-8E69-997750F80A6A}" srcOrd="0" destOrd="0" presId="urn:microsoft.com/office/officeart/2005/8/layout/hProcess9"/>
    <dgm:cxn modelId="{2C1C2443-D2D9-43A9-A8C2-5A9F7090E940}" type="presOf" srcId="{1522E714-2266-4733-BD9F-3D3D507E2D54}" destId="{B0F0CCB8-92E7-4F7B-8F25-6AEBF9763A34}" srcOrd="0" destOrd="0" presId="urn:microsoft.com/office/officeart/2005/8/layout/hProcess9"/>
    <dgm:cxn modelId="{35346757-F81B-453C-BF35-8680FEF80F94}" type="presOf" srcId="{9B657C77-D629-456E-A17E-8C16C09AE4CF}" destId="{6FBE0163-410C-4E79-A311-0C6DE845D25B}" srcOrd="0" destOrd="0" presId="urn:microsoft.com/office/officeart/2005/8/layout/hProcess9"/>
    <dgm:cxn modelId="{0D2A1DBA-C632-43B4-B746-C1789845D52B}" srcId="{D7067960-31CC-4787-9178-B74BBC67F46E}" destId="{9B657C77-D629-456E-A17E-8C16C09AE4CF}" srcOrd="1" destOrd="0" parTransId="{C4277E16-9C95-4249-8247-DBDAE7D5A9CA}" sibTransId="{9C0BC130-EAB1-440F-B041-6415575705E7}"/>
    <dgm:cxn modelId="{02D64538-802A-499A-9091-491F997E8E98}" type="presParOf" srcId="{2A0D438C-4B41-4BAC-8E69-997750F80A6A}" destId="{1A012665-63BA-417F-9EDE-69491490739B}" srcOrd="0" destOrd="0" presId="urn:microsoft.com/office/officeart/2005/8/layout/hProcess9"/>
    <dgm:cxn modelId="{C0EDAAB9-2005-41C2-87D5-B246CDC088A9}" type="presParOf" srcId="{2A0D438C-4B41-4BAC-8E69-997750F80A6A}" destId="{79951463-BDBD-4CC1-8F15-B7CACCAB7C6A}" srcOrd="1" destOrd="0" presId="urn:microsoft.com/office/officeart/2005/8/layout/hProcess9"/>
    <dgm:cxn modelId="{B20ECDC9-3860-4A92-83FD-F01593C633BD}" type="presParOf" srcId="{79951463-BDBD-4CC1-8F15-B7CACCAB7C6A}" destId="{B0F0CCB8-92E7-4F7B-8F25-6AEBF9763A34}" srcOrd="0" destOrd="0" presId="urn:microsoft.com/office/officeart/2005/8/layout/hProcess9"/>
    <dgm:cxn modelId="{9E09ECCF-29BD-40D2-9586-905038758239}" type="presParOf" srcId="{79951463-BDBD-4CC1-8F15-B7CACCAB7C6A}" destId="{783AFA69-1B35-4E7C-BF28-85F22BADE654}" srcOrd="1" destOrd="0" presId="urn:microsoft.com/office/officeart/2005/8/layout/hProcess9"/>
    <dgm:cxn modelId="{6E85BF75-F61E-43ED-AF6B-074B2A37EBC1}" type="presParOf" srcId="{79951463-BDBD-4CC1-8F15-B7CACCAB7C6A}" destId="{6FBE0163-410C-4E79-A311-0C6DE845D25B}"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12665-63BA-417F-9EDE-69491490739B}">
      <dsp:nvSpPr>
        <dsp:cNvPr id="0" name=""/>
        <dsp:cNvSpPr/>
      </dsp:nvSpPr>
      <dsp:spPr>
        <a:xfrm>
          <a:off x="467873" y="0"/>
          <a:ext cx="5302564" cy="4257448"/>
        </a:xfrm>
        <a:prstGeom prst="lef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0CCB8-92E7-4F7B-8F25-6AEBF9763A34}">
      <dsp:nvSpPr>
        <dsp:cNvPr id="0" name=""/>
        <dsp:cNvSpPr/>
      </dsp:nvSpPr>
      <dsp:spPr>
        <a:xfrm>
          <a:off x="3275113" y="1277234"/>
          <a:ext cx="2963197" cy="17029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تحورت أوراقها </a:t>
          </a:r>
          <a:r>
            <a:rPr lang="ar-SA" sz="4000" b="1" kern="1200" dirty="0" err="1"/>
            <a:t>لاشواك</a:t>
          </a:r>
          <a:r>
            <a:rPr lang="ar-SA" sz="4000" b="1" kern="1200" dirty="0"/>
            <a:t> </a:t>
          </a:r>
        </a:p>
      </dsp:txBody>
      <dsp:txXfrm>
        <a:off x="3358246" y="1360367"/>
        <a:ext cx="2796931" cy="1536713"/>
      </dsp:txXfrm>
    </dsp:sp>
    <dsp:sp modelId="{6FBE0163-410C-4E79-A311-0C6DE845D25B}">
      <dsp:nvSpPr>
        <dsp:cNvPr id="0" name=""/>
        <dsp:cNvSpPr/>
      </dsp:nvSpPr>
      <dsp:spPr>
        <a:xfrm>
          <a:off x="0" y="1277234"/>
          <a:ext cx="2963197" cy="1702979"/>
        </a:xfrm>
        <a:prstGeom prst="roundRect">
          <a:avLst/>
        </a:prstGeom>
        <a:solidFill>
          <a:srgbClr val="7990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تقلل من فقد الماء </a:t>
          </a:r>
        </a:p>
      </dsp:txBody>
      <dsp:txXfrm>
        <a:off x="83133" y="1360367"/>
        <a:ext cx="2796931" cy="1536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12665-63BA-417F-9EDE-69491490739B}">
      <dsp:nvSpPr>
        <dsp:cNvPr id="0" name=""/>
        <dsp:cNvSpPr/>
      </dsp:nvSpPr>
      <dsp:spPr>
        <a:xfrm>
          <a:off x="467873" y="0"/>
          <a:ext cx="5302564" cy="4257448"/>
        </a:xfrm>
        <a:prstGeom prst="lef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0CCB8-92E7-4F7B-8F25-6AEBF9763A34}">
      <dsp:nvSpPr>
        <dsp:cNvPr id="0" name=""/>
        <dsp:cNvSpPr/>
      </dsp:nvSpPr>
      <dsp:spPr>
        <a:xfrm>
          <a:off x="3227594" y="1277234"/>
          <a:ext cx="3009193" cy="17029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solidFill>
                <a:schemeClr val="bg1"/>
              </a:solidFill>
            </a:rPr>
            <a:t>امتدت جذورها لمساحة كبيرة من التربة </a:t>
          </a:r>
        </a:p>
      </dsp:txBody>
      <dsp:txXfrm>
        <a:off x="3310727" y="1360367"/>
        <a:ext cx="2842927" cy="1536713"/>
      </dsp:txXfrm>
    </dsp:sp>
    <dsp:sp modelId="{6FBE0163-410C-4E79-A311-0C6DE845D25B}">
      <dsp:nvSpPr>
        <dsp:cNvPr id="0" name=""/>
        <dsp:cNvSpPr/>
      </dsp:nvSpPr>
      <dsp:spPr>
        <a:xfrm>
          <a:off x="1523" y="1277234"/>
          <a:ext cx="3009193" cy="1702979"/>
        </a:xfrm>
        <a:prstGeom prst="roundRect">
          <a:avLst/>
        </a:prstGeom>
        <a:solidFill>
          <a:srgbClr val="7990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b="1" kern="1200" dirty="0">
              <a:solidFill>
                <a:schemeClr val="bg1"/>
              </a:solidFill>
            </a:rPr>
            <a:t>ليمكنها من جمع أكبر كمية من الماء القليل في بيئتها </a:t>
          </a:r>
        </a:p>
      </dsp:txBody>
      <dsp:txXfrm>
        <a:off x="84656" y="1360367"/>
        <a:ext cx="2842927" cy="1536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12665-63BA-417F-9EDE-69491490739B}">
      <dsp:nvSpPr>
        <dsp:cNvPr id="0" name=""/>
        <dsp:cNvSpPr/>
      </dsp:nvSpPr>
      <dsp:spPr>
        <a:xfrm>
          <a:off x="467873" y="0"/>
          <a:ext cx="5302564" cy="4257448"/>
        </a:xfrm>
        <a:prstGeom prst="lef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0CCB8-92E7-4F7B-8F25-6AEBF9763A34}">
      <dsp:nvSpPr>
        <dsp:cNvPr id="0" name=""/>
        <dsp:cNvSpPr/>
      </dsp:nvSpPr>
      <dsp:spPr>
        <a:xfrm>
          <a:off x="2936235" y="1289044"/>
          <a:ext cx="3299128" cy="167935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b="1" kern="1200" dirty="0">
              <a:solidFill>
                <a:schemeClr val="bg1"/>
              </a:solidFill>
            </a:rPr>
            <a:t>تنعدم فيها الأوراق وتقوم الساق بالبناء الضوئي </a:t>
          </a:r>
        </a:p>
      </dsp:txBody>
      <dsp:txXfrm>
        <a:off x="3018215" y="1371024"/>
        <a:ext cx="3135168" cy="1515398"/>
      </dsp:txXfrm>
    </dsp:sp>
    <dsp:sp modelId="{6FBE0163-410C-4E79-A311-0C6DE845D25B}">
      <dsp:nvSpPr>
        <dsp:cNvPr id="0" name=""/>
        <dsp:cNvSpPr/>
      </dsp:nvSpPr>
      <dsp:spPr>
        <a:xfrm>
          <a:off x="2946" y="1277234"/>
          <a:ext cx="2730117" cy="1702979"/>
        </a:xfrm>
        <a:prstGeom prst="roundRect">
          <a:avLst/>
        </a:prstGeom>
        <a:solidFill>
          <a:srgbClr val="7990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b="1" kern="1200" dirty="0">
              <a:solidFill>
                <a:schemeClr val="bg1"/>
              </a:solidFill>
            </a:rPr>
            <a:t>لتقلل عملية النتح</a:t>
          </a:r>
        </a:p>
      </dsp:txBody>
      <dsp:txXfrm>
        <a:off x="86079" y="1360367"/>
        <a:ext cx="2563851" cy="15367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45724391-45AD-4AC8-8EA0-1BD35DCC8CB8}" type="datetimeFigureOut">
              <a:rPr lang="ar-SA" smtClean="0"/>
              <a:t>20/01/42</a:t>
            </a:fld>
            <a:endParaRPr lang="ar-SA"/>
          </a:p>
        </p:txBody>
      </p:sp>
      <p:sp>
        <p:nvSpPr>
          <p:cNvPr id="4" name="عنصر نائب لصورة الشريحة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A155645F-D1A6-41D4-879E-AC573E34565D}" type="slidenum">
              <a:rPr lang="ar-SA" smtClean="0"/>
              <a:t>‹#›</a:t>
            </a:fld>
            <a:endParaRPr lang="ar-SA"/>
          </a:p>
        </p:txBody>
      </p:sp>
    </p:spTree>
    <p:extLst>
      <p:ext uri="{BB962C8B-B14F-4D97-AF65-F5344CB8AC3E}">
        <p14:creationId xmlns:p14="http://schemas.microsoft.com/office/powerpoint/2010/main" val="175278704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7</a:t>
            </a:fld>
            <a:endParaRPr lang="ar-SA"/>
          </a:p>
        </p:txBody>
      </p:sp>
    </p:spTree>
    <p:extLst>
      <p:ext uri="{BB962C8B-B14F-4D97-AF65-F5344CB8AC3E}">
        <p14:creationId xmlns:p14="http://schemas.microsoft.com/office/powerpoint/2010/main" val="156486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22</a:t>
            </a:fld>
            <a:endParaRPr lang="ar-SA"/>
          </a:p>
        </p:txBody>
      </p:sp>
    </p:spTree>
    <p:extLst>
      <p:ext uri="{BB962C8B-B14F-4D97-AF65-F5344CB8AC3E}">
        <p14:creationId xmlns:p14="http://schemas.microsoft.com/office/powerpoint/2010/main" val="121796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42</a:t>
            </a:fld>
            <a:endParaRPr lang="ar-SA"/>
          </a:p>
        </p:txBody>
      </p:sp>
    </p:spTree>
    <p:extLst>
      <p:ext uri="{BB962C8B-B14F-4D97-AF65-F5344CB8AC3E}">
        <p14:creationId xmlns:p14="http://schemas.microsoft.com/office/powerpoint/2010/main" val="11031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20/01/42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13707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20/01/42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52858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20/01/42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16575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20/01/42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4528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20/01/42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214939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7D47E996-9E5A-4181-B33A-A400487495B0}" type="datetimeFigureOut">
              <a:rPr lang="ar-SA" smtClean="0"/>
              <a:t>20/01/42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57476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7D47E996-9E5A-4181-B33A-A400487495B0}" type="datetimeFigureOut">
              <a:rPr lang="ar-SA" smtClean="0"/>
              <a:t>20/01/42</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207442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7D47E996-9E5A-4181-B33A-A400487495B0}" type="datetimeFigureOut">
              <a:rPr lang="ar-SA" smtClean="0"/>
              <a:t>20/01/42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312656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D47E996-9E5A-4181-B33A-A400487495B0}" type="datetimeFigureOut">
              <a:rPr lang="ar-SA" smtClean="0"/>
              <a:t>20/01/42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295484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D47E996-9E5A-4181-B33A-A400487495B0}" type="datetimeFigureOut">
              <a:rPr lang="ar-SA" smtClean="0"/>
              <a:t>20/01/42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33568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D47E996-9E5A-4181-B33A-A400487495B0}" type="datetimeFigureOut">
              <a:rPr lang="ar-SA" smtClean="0"/>
              <a:t>20/01/42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391239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D47E996-9E5A-4181-B33A-A400487495B0}" type="datetimeFigureOut">
              <a:rPr lang="ar-SA" smtClean="0"/>
              <a:t>20/01/42</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91A43AF-A415-472B-8911-992D9D1F37AD}" type="slidenum">
              <a:rPr lang="ar-SA" smtClean="0"/>
              <a:t>‹#›</a:t>
            </a:fld>
            <a:endParaRPr lang="ar-SA"/>
          </a:p>
        </p:txBody>
      </p:sp>
    </p:spTree>
    <p:extLst>
      <p:ext uri="{BB962C8B-B14F-4D97-AF65-F5344CB8AC3E}">
        <p14:creationId xmlns:p14="http://schemas.microsoft.com/office/powerpoint/2010/main" val="616375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3" Type="http://schemas.microsoft.com/office/2007/relationships/hdphoto" Target="../media/hdphoto2.wdp"/><Relationship Id="rId7" Type="http://schemas.openxmlformats.org/officeDocument/2006/relationships/image" Target="../media/image45.jpg"/><Relationship Id="rId12" Type="http://schemas.openxmlformats.org/officeDocument/2006/relationships/image" Target="../media/image50.jpeg"/><Relationship Id="rId2" Type="http://schemas.openxmlformats.org/officeDocument/2006/relationships/image" Target="../media/image41.png"/><Relationship Id="rId16"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jp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jpg"/><Relationship Id="rId14"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7.pn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gif"/><Relationship Id="rId7" Type="http://schemas.openxmlformats.org/officeDocument/2006/relationships/image" Target="../media/image85.jp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jpg"/><Relationship Id="rId9"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7.jpg"/><Relationship Id="rId7" Type="http://schemas.openxmlformats.org/officeDocument/2006/relationships/image" Target="../media/image119.png"/><Relationship Id="rId2" Type="http://schemas.openxmlformats.org/officeDocument/2006/relationships/image" Target="../media/image116.GIF"/><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18.jpg"/><Relationship Id="rId4" Type="http://schemas.openxmlformats.org/officeDocument/2006/relationships/image" Target="../media/image99.jpg"/><Relationship Id="rId9" Type="http://schemas.openxmlformats.org/officeDocument/2006/relationships/image" Target="../media/image121.jpg"/></Relationships>
</file>

<file path=ppt/slides/_rels/slide84.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85.jpg"/><Relationship Id="rId7" Type="http://schemas.openxmlformats.org/officeDocument/2006/relationships/image" Target="../media/image125.gif"/><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6.jpg"/></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jp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ØµÙØ±Ø© Ø°Ø§Øª ØµÙØ©">
            <a:extLst>
              <a:ext uri="{FF2B5EF4-FFF2-40B4-BE49-F238E27FC236}">
                <a16:creationId xmlns:a16="http://schemas.microsoft.com/office/drawing/2014/main" id="{79AF6841-7955-4E08-8F6C-2A3A3BAAA10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620" y="208344"/>
            <a:ext cx="11817751" cy="647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51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8AF6B"/>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4DBDE7F-84E0-4B88-864A-3188B2ED1C75}"/>
              </a:ext>
            </a:extLst>
          </p:cNvPr>
          <p:cNvPicPr>
            <a:picLocks noChangeAspect="1"/>
          </p:cNvPicPr>
          <p:nvPr/>
        </p:nvPicPr>
        <p:blipFill>
          <a:blip r:embed="rId2"/>
          <a:stretch>
            <a:fillRect/>
          </a:stretch>
        </p:blipFill>
        <p:spPr>
          <a:xfrm>
            <a:off x="0" y="0"/>
            <a:ext cx="6161649" cy="6858000"/>
          </a:xfrm>
          <a:prstGeom prst="rect">
            <a:avLst/>
          </a:prstGeom>
        </p:spPr>
      </p:pic>
      <p:sp>
        <p:nvSpPr>
          <p:cNvPr id="4" name="مستطيل مستدير الزوايا 13">
            <a:extLst>
              <a:ext uri="{FF2B5EF4-FFF2-40B4-BE49-F238E27FC236}">
                <a16:creationId xmlns:a16="http://schemas.microsoft.com/office/drawing/2014/main" id="{BF4FD5E0-4B0B-40F9-AD3A-59F67D888F82}"/>
              </a:ext>
            </a:extLst>
          </p:cNvPr>
          <p:cNvSpPr/>
          <p:nvPr/>
        </p:nvSpPr>
        <p:spPr>
          <a:xfrm>
            <a:off x="7483945" y="436480"/>
            <a:ext cx="3284508" cy="1021556"/>
          </a:xfrm>
          <a:prstGeom prst="roundRect">
            <a:avLst/>
          </a:prstGeom>
          <a:noFill/>
          <a:ln w="38100">
            <a:noFill/>
          </a:ln>
        </p:spPr>
        <p:txBody>
          <a:bodyPr wrap="none" lIns="91440" tIns="45720" rIns="91440" bIns="45720">
            <a:spAutoFit/>
          </a:bodyPr>
          <a:lstStyle/>
          <a:p>
            <a:pPr algn="ctr"/>
            <a:r>
              <a:rPr lang="ar-SA" sz="5400" b="1" cap="none" spc="0" dirty="0">
                <a:ln w="9525">
                  <a:noFill/>
                  <a:prstDash val="solid"/>
                </a:ln>
                <a:solidFill>
                  <a:schemeClr val="bg1"/>
                </a:solidFill>
                <a:effectLst>
                  <a:outerShdw blurRad="12700" dist="38100" dir="2700000" algn="tl" rotWithShape="0">
                    <a:schemeClr val="bg1">
                      <a:lumMod val="50000"/>
                    </a:schemeClr>
                  </a:outerShdw>
                </a:effectLst>
              </a:rPr>
              <a:t>الفكرة العامة </a:t>
            </a:r>
          </a:p>
        </p:txBody>
      </p:sp>
      <p:sp>
        <p:nvSpPr>
          <p:cNvPr id="5" name="مستطيل 4">
            <a:extLst>
              <a:ext uri="{FF2B5EF4-FFF2-40B4-BE49-F238E27FC236}">
                <a16:creationId xmlns:a16="http://schemas.microsoft.com/office/drawing/2014/main" id="{B76F0465-E238-4AC8-BB1E-90A9D54F6950}"/>
              </a:ext>
            </a:extLst>
          </p:cNvPr>
          <p:cNvSpPr/>
          <p:nvPr/>
        </p:nvSpPr>
        <p:spPr>
          <a:xfrm>
            <a:off x="6540088" y="1890150"/>
            <a:ext cx="5172222" cy="4247317"/>
          </a:xfrm>
          <a:prstGeom prst="rect">
            <a:avLst/>
          </a:prstGeom>
          <a:noFill/>
          <a:ln>
            <a:noFill/>
          </a:ln>
        </p:spPr>
        <p:txBody>
          <a:bodyPr wrap="square" lIns="91440" tIns="45720" rIns="91440" bIns="45720">
            <a:spAutoFit/>
          </a:bodyPr>
          <a:lstStyle/>
          <a:p>
            <a:pPr algn="ctr"/>
            <a:r>
              <a:rPr lang="ar-SA" sz="5400" b="1" cap="none" spc="0" dirty="0">
                <a:ln w="0">
                  <a:noFill/>
                </a:ln>
                <a:solidFill>
                  <a:schemeClr val="bg1"/>
                </a:solidFill>
                <a:effectLst>
                  <a:outerShdw blurRad="38100" dist="19050" dir="2700000" algn="tl" rotWithShape="0">
                    <a:schemeClr val="dk1">
                      <a:alpha val="40000"/>
                    </a:schemeClr>
                  </a:outerShdw>
                </a:effectLst>
              </a:rPr>
              <a:t>يتناول علماء الأحياء دراسة المخلوقات الحية وخصائصها </a:t>
            </a:r>
          </a:p>
          <a:p>
            <a:pPr algn="ctr"/>
            <a:r>
              <a:rPr lang="ar-SA" sz="5400" b="1" cap="none" spc="0" dirty="0">
                <a:ln w="0">
                  <a:noFill/>
                </a:ln>
                <a:solidFill>
                  <a:schemeClr val="bg1"/>
                </a:solidFill>
                <a:effectLst>
                  <a:outerShdw blurRad="38100" dist="19050" dir="2700000" algn="tl" rotWithShape="0">
                    <a:schemeClr val="dk1">
                      <a:alpha val="40000"/>
                    </a:schemeClr>
                  </a:outerShdw>
                </a:effectLst>
              </a:rPr>
              <a:t>عبر توظيف العلماء للطرائق العلمية </a:t>
            </a:r>
          </a:p>
        </p:txBody>
      </p:sp>
    </p:spTree>
    <p:extLst>
      <p:ext uri="{BB962C8B-B14F-4D97-AF65-F5344CB8AC3E}">
        <p14:creationId xmlns:p14="http://schemas.microsoft.com/office/powerpoint/2010/main" val="40689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8AF6B"/>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4DBDE7F-84E0-4B88-864A-3188B2ED1C75}"/>
              </a:ext>
            </a:extLst>
          </p:cNvPr>
          <p:cNvPicPr>
            <a:picLocks noChangeAspect="1"/>
          </p:cNvPicPr>
          <p:nvPr/>
        </p:nvPicPr>
        <p:blipFill>
          <a:blip r:embed="rId2"/>
          <a:stretch>
            <a:fillRect/>
          </a:stretch>
        </p:blipFill>
        <p:spPr>
          <a:xfrm>
            <a:off x="0" y="0"/>
            <a:ext cx="6161649" cy="6858000"/>
          </a:xfrm>
          <a:prstGeom prst="rect">
            <a:avLst/>
          </a:prstGeom>
        </p:spPr>
      </p:pic>
      <p:sp>
        <p:nvSpPr>
          <p:cNvPr id="4" name="مستطيل مستدير الزوايا 13">
            <a:extLst>
              <a:ext uri="{FF2B5EF4-FFF2-40B4-BE49-F238E27FC236}">
                <a16:creationId xmlns:a16="http://schemas.microsoft.com/office/drawing/2014/main" id="{BF4FD5E0-4B0B-40F9-AD3A-59F67D888F82}"/>
              </a:ext>
            </a:extLst>
          </p:cNvPr>
          <p:cNvSpPr/>
          <p:nvPr/>
        </p:nvSpPr>
        <p:spPr>
          <a:xfrm>
            <a:off x="7296763" y="1038364"/>
            <a:ext cx="3658872" cy="1021556"/>
          </a:xfrm>
          <a:prstGeom prst="roundRect">
            <a:avLst/>
          </a:prstGeom>
          <a:noFill/>
          <a:ln w="38100">
            <a:noFill/>
          </a:ln>
        </p:spPr>
        <p:txBody>
          <a:bodyPr wrap="none" lIns="91440" tIns="45720" rIns="91440" bIns="45720">
            <a:spAutoFit/>
          </a:bodyPr>
          <a:lstStyle/>
          <a:p>
            <a:pPr algn="ctr"/>
            <a:r>
              <a:rPr lang="ar-SA" sz="5400" b="1" cap="none" spc="0" dirty="0">
                <a:ln w="9525">
                  <a:noFill/>
                  <a:prstDash val="solid"/>
                </a:ln>
                <a:solidFill>
                  <a:schemeClr val="bg1"/>
                </a:solidFill>
                <a:effectLst>
                  <a:outerShdw blurRad="12700" dist="38100" dir="2700000" algn="tl" rotWithShape="0">
                    <a:schemeClr val="bg1">
                      <a:lumMod val="50000"/>
                    </a:schemeClr>
                  </a:outerShdw>
                </a:effectLst>
              </a:rPr>
              <a:t>الفكرة الرئيسة </a:t>
            </a:r>
          </a:p>
        </p:txBody>
      </p:sp>
      <p:sp>
        <p:nvSpPr>
          <p:cNvPr id="5" name="مستطيل 4">
            <a:extLst>
              <a:ext uri="{FF2B5EF4-FFF2-40B4-BE49-F238E27FC236}">
                <a16:creationId xmlns:a16="http://schemas.microsoft.com/office/drawing/2014/main" id="{B76F0465-E238-4AC8-BB1E-90A9D54F6950}"/>
              </a:ext>
            </a:extLst>
          </p:cNvPr>
          <p:cNvSpPr/>
          <p:nvPr/>
        </p:nvSpPr>
        <p:spPr>
          <a:xfrm>
            <a:off x="6540088" y="2515183"/>
            <a:ext cx="5172222" cy="2585323"/>
          </a:xfrm>
          <a:prstGeom prst="rect">
            <a:avLst/>
          </a:prstGeom>
          <a:noFill/>
          <a:ln>
            <a:noFill/>
          </a:ln>
        </p:spPr>
        <p:txBody>
          <a:bodyPr wrap="square" lIns="91440" tIns="45720" rIns="91440" bIns="45720">
            <a:spAutoFit/>
          </a:bodyPr>
          <a:lstStyle/>
          <a:p>
            <a:pPr algn="ctr"/>
            <a:r>
              <a:rPr lang="ar-SA" sz="5400" b="1" dirty="0">
                <a:ln w="0">
                  <a:noFill/>
                </a:ln>
                <a:solidFill>
                  <a:schemeClr val="bg1"/>
                </a:solidFill>
                <a:effectLst>
                  <a:outerShdw blurRad="38100" dist="19050" dir="2700000" algn="tl" rotWithShape="0">
                    <a:schemeClr val="dk1">
                      <a:alpha val="40000"/>
                    </a:schemeClr>
                  </a:outerShdw>
                </a:effectLst>
              </a:rPr>
              <a:t>تشترك جميع المخلوقات الحية في خصائص الحياة </a:t>
            </a:r>
          </a:p>
        </p:txBody>
      </p:sp>
    </p:spTree>
    <p:extLst>
      <p:ext uri="{BB962C8B-B14F-4D97-AF65-F5344CB8AC3E}">
        <p14:creationId xmlns:p14="http://schemas.microsoft.com/office/powerpoint/2010/main" val="34715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33B4385E-4602-48E8-9B7F-E43575D04181}"/>
              </a:ext>
            </a:extLst>
          </p:cNvPr>
          <p:cNvSpPr/>
          <p:nvPr/>
        </p:nvSpPr>
        <p:spPr>
          <a:xfrm>
            <a:off x="548640" y="396240"/>
            <a:ext cx="11247120" cy="61569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aphicFrame>
        <p:nvGraphicFramePr>
          <p:cNvPr id="6" name="جدول 6">
            <a:extLst>
              <a:ext uri="{FF2B5EF4-FFF2-40B4-BE49-F238E27FC236}">
                <a16:creationId xmlns:a16="http://schemas.microsoft.com/office/drawing/2014/main" id="{21EE97EC-07D2-4BFC-ADAB-94B1A718762C}"/>
              </a:ext>
            </a:extLst>
          </p:cNvPr>
          <p:cNvGraphicFramePr>
            <a:graphicFrameLocks noGrp="1"/>
          </p:cNvGraphicFramePr>
          <p:nvPr/>
        </p:nvGraphicFramePr>
        <p:xfrm>
          <a:off x="921520" y="1361440"/>
          <a:ext cx="10224000" cy="4794480"/>
        </p:xfrm>
        <a:graphic>
          <a:graphicData uri="http://schemas.openxmlformats.org/drawingml/2006/table">
            <a:tbl>
              <a:tblPr rtl="1" firstRow="1" bandRow="1">
                <a:tableStyleId>{5C22544A-7EE6-4342-B048-85BDC9FD1C3A}</a:tableStyleId>
              </a:tblPr>
              <a:tblGrid>
                <a:gridCol w="1872000">
                  <a:extLst>
                    <a:ext uri="{9D8B030D-6E8A-4147-A177-3AD203B41FA5}">
                      <a16:colId xmlns:a16="http://schemas.microsoft.com/office/drawing/2014/main" val="3923107438"/>
                    </a:ext>
                  </a:extLst>
                </a:gridCol>
                <a:gridCol w="1872000">
                  <a:extLst>
                    <a:ext uri="{9D8B030D-6E8A-4147-A177-3AD203B41FA5}">
                      <a16:colId xmlns:a16="http://schemas.microsoft.com/office/drawing/2014/main" val="3551299204"/>
                    </a:ext>
                  </a:extLst>
                </a:gridCol>
                <a:gridCol w="6480000">
                  <a:extLst>
                    <a:ext uri="{9D8B030D-6E8A-4147-A177-3AD203B41FA5}">
                      <a16:colId xmlns:a16="http://schemas.microsoft.com/office/drawing/2014/main" val="4245366747"/>
                    </a:ext>
                  </a:extLst>
                </a:gridCol>
              </a:tblGrid>
              <a:tr h="154718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400" b="1" dirty="0">
                          <a:solidFill>
                            <a:schemeClr val="tx1"/>
                          </a:solidFill>
                        </a:rPr>
                        <a:t>ماذا أعرف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algn="ctr" rtl="1"/>
                      <a:endParaRPr lang="ar-SA" sz="44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1200" dirty="0">
                        <a:solidFill>
                          <a:schemeClr val="tx1"/>
                        </a:solidFill>
                      </a:endParaRPr>
                    </a:p>
                    <a:p>
                      <a:pPr rtl="1"/>
                      <a:r>
                        <a:rPr lang="ar-SA" sz="2000" dirty="0">
                          <a:solidFill>
                            <a:schemeClr val="tx1"/>
                          </a:solidFill>
                        </a:rPr>
                        <a:t>.........................................................................................</a:t>
                      </a:r>
                    </a:p>
                    <a:p>
                      <a:pPr rtl="1"/>
                      <a:endParaRPr lang="ar-SA" sz="1200" dirty="0">
                        <a:solidFill>
                          <a:schemeClr val="tx1"/>
                        </a:solidFill>
                      </a:endParaRPr>
                    </a:p>
                    <a:p>
                      <a:pPr rtl="1"/>
                      <a:r>
                        <a:rPr lang="ar-SA" sz="2000" dirty="0">
                          <a:solidFill>
                            <a:schemeClr val="tx1"/>
                          </a:solidFill>
                        </a:rPr>
                        <a:t>.........................................................................................</a:t>
                      </a:r>
                    </a:p>
                    <a:p>
                      <a:pPr rtl="1"/>
                      <a:endParaRPr lang="ar-SA" sz="1200" dirty="0">
                        <a:solidFill>
                          <a:schemeClr val="tx1"/>
                        </a:solidFill>
                      </a:endParaRPr>
                    </a:p>
                    <a:p>
                      <a:pPr rtl="1"/>
                      <a:r>
                        <a:rPr lang="ar-SA" sz="2000" dirty="0">
                          <a:solidFill>
                            <a:schemeClr val="tx1"/>
                          </a:solidFill>
                        </a:rPr>
                        <a: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7722434"/>
                  </a:ext>
                </a:extLst>
              </a:tr>
              <a:tr h="1620000">
                <a:tc>
                  <a:txBody>
                    <a:bodyPr/>
                    <a:lstStyle/>
                    <a:p>
                      <a:pPr algn="ctr" rtl="1"/>
                      <a:endParaRPr lang="ar-SA" sz="44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rtl="1"/>
                      <a:r>
                        <a:rPr lang="ar-SA" sz="4400" b="1" dirty="0">
                          <a:solidFill>
                            <a:schemeClr val="tx1"/>
                          </a:solidFill>
                        </a:rPr>
                        <a:t>ماذا أود أن أعرف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79FFB6"/>
                    </a:solidFill>
                  </a:tcPr>
                </a:tc>
                <a:tc>
                  <a:txBody>
                    <a:bodyPr/>
                    <a:lstStyle/>
                    <a:p>
                      <a:pPr rtl="1"/>
                      <a:r>
                        <a:rPr lang="ar-SA" sz="2000" dirty="0">
                          <a:solidFill>
                            <a:schemeClr val="tx1"/>
                          </a:solidFill>
                        </a:rPr>
                        <a:t>.........................................................................................</a:t>
                      </a:r>
                    </a:p>
                    <a:p>
                      <a:pPr rtl="1"/>
                      <a:endParaRPr lang="ar-SA" sz="1200" dirty="0">
                        <a:solidFill>
                          <a:schemeClr val="tx1"/>
                        </a:solidFill>
                      </a:endParaRPr>
                    </a:p>
                    <a:p>
                      <a:pPr rtl="1"/>
                      <a:r>
                        <a:rPr lang="ar-SA" sz="2000" dirty="0">
                          <a:solidFill>
                            <a:schemeClr val="tx1"/>
                          </a:solidFill>
                        </a:rPr>
                        <a:t>.........................................................................................</a:t>
                      </a:r>
                    </a:p>
                    <a:p>
                      <a:pPr rtl="1"/>
                      <a:endParaRPr lang="ar-SA" sz="1200" dirty="0">
                        <a:solidFill>
                          <a:schemeClr val="tx1"/>
                        </a:solidFill>
                      </a:endParaRPr>
                    </a:p>
                    <a:p>
                      <a:pPr rtl="1"/>
                      <a:r>
                        <a:rPr lang="ar-SA" sz="2000" dirty="0">
                          <a:solidFill>
                            <a:schemeClr val="tx1"/>
                          </a:solidFill>
                        </a:rPr>
                        <a: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990000"/>
                  </a:ext>
                </a:extLst>
              </a:tr>
              <a:tr h="162000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400" b="1" dirty="0">
                          <a:solidFill>
                            <a:schemeClr val="tx1"/>
                          </a:solidFill>
                        </a:rPr>
                        <a:t>ماذا تعلمت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FF1F3"/>
                    </a:solidFill>
                  </a:tcPr>
                </a:tc>
                <a:tc>
                  <a:txBody>
                    <a:bodyPr/>
                    <a:lstStyle/>
                    <a:p>
                      <a:pPr algn="ctr" rtl="1"/>
                      <a:endParaRPr lang="ar-SA" sz="44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r>
                        <a:rPr lang="ar-SA" sz="2000" dirty="0">
                          <a:solidFill>
                            <a:schemeClr val="tx1"/>
                          </a:solidFill>
                        </a:rPr>
                        <a:t>.........................................................................................</a:t>
                      </a:r>
                    </a:p>
                    <a:p>
                      <a:pPr rtl="1"/>
                      <a:endParaRPr lang="ar-SA" sz="1200" dirty="0">
                        <a:solidFill>
                          <a:schemeClr val="tx1"/>
                        </a:solidFill>
                      </a:endParaRPr>
                    </a:p>
                    <a:p>
                      <a:pPr rtl="1"/>
                      <a:r>
                        <a:rPr lang="ar-SA" sz="2000" dirty="0">
                          <a:solidFill>
                            <a:schemeClr val="tx1"/>
                          </a:solidFill>
                        </a:rPr>
                        <a:t>.........................................................................................</a:t>
                      </a:r>
                    </a:p>
                    <a:p>
                      <a:pPr rtl="1"/>
                      <a:endParaRPr lang="ar-SA" sz="1200" dirty="0">
                        <a:solidFill>
                          <a:schemeClr val="tx1"/>
                        </a:solidFill>
                      </a:endParaRPr>
                    </a:p>
                    <a:p>
                      <a:pPr rtl="1"/>
                      <a:r>
                        <a:rPr lang="ar-SA" sz="2000" dirty="0">
                          <a:solidFill>
                            <a:schemeClr val="tx1"/>
                          </a:solidFill>
                        </a:rPr>
                        <a: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3095406"/>
                  </a:ext>
                </a:extLst>
              </a:tr>
            </a:tbl>
          </a:graphicData>
        </a:graphic>
      </p:graphicFrame>
      <p:pic>
        <p:nvPicPr>
          <p:cNvPr id="3" name="صورة 2">
            <a:extLst>
              <a:ext uri="{FF2B5EF4-FFF2-40B4-BE49-F238E27FC236}">
                <a16:creationId xmlns:a16="http://schemas.microsoft.com/office/drawing/2014/main" id="{858D0A8C-1224-4BF2-BD35-B1972730D8F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77" b="12397" l="73565" r="97063">
                        <a14:foregroundMark x1="95957" y1="8224" x2="95957" y2="8224"/>
                        <a14:foregroundMark x1="78511" y1="8717" x2="78511" y2="8717"/>
                        <a14:foregroundMark x1="76809" y1="8717" x2="76809" y2="8717"/>
                        <a14:foregroundMark x1="76809" y1="8717" x2="82766" y2="9375"/>
                        <a14:foregroundMark x1="82766" y1="9375" x2="95106" y2="8882"/>
                        <a14:foregroundMark x1="95106" y1="8882" x2="95319" y2="8224"/>
                        <a14:foregroundMark x1="75532" y1="8059" x2="75532" y2="8059"/>
                        <a14:foregroundMark x1="97021" y1="8553" x2="97021" y2="8553"/>
                        <a14:foregroundMark x1="97021" y1="8553" x2="97021" y2="8553"/>
                        <a14:foregroundMark x1="77660" y1="5921" x2="77660" y2="5921"/>
                        <a14:foregroundMark x1="91277" y1="3947" x2="91277" y2="3947"/>
                        <a14:foregroundMark x1="94255" y1="6908" x2="94255" y2="6908"/>
                        <a14:foregroundMark x1="81277" y1="8882" x2="81277" y2="8882"/>
                        <a14:foregroundMark x1="86809" y1="2467" x2="86809" y2="2467"/>
                      </a14:backgroundRemoval>
                    </a14:imgEffect>
                  </a14:imgLayer>
                </a14:imgProps>
              </a:ext>
            </a:extLst>
          </a:blip>
          <a:srcRect l="73818" t="1126" r="1964" b="89287"/>
          <a:stretch/>
        </p:blipFill>
        <p:spPr>
          <a:xfrm>
            <a:off x="10274800" y="4232"/>
            <a:ext cx="1917200" cy="1418168"/>
          </a:xfrm>
          <a:prstGeom prst="rect">
            <a:avLst/>
          </a:prstGeom>
        </p:spPr>
      </p:pic>
      <p:pic>
        <p:nvPicPr>
          <p:cNvPr id="5" name="صورة 4">
            <a:extLst>
              <a:ext uri="{FF2B5EF4-FFF2-40B4-BE49-F238E27FC236}">
                <a16:creationId xmlns:a16="http://schemas.microsoft.com/office/drawing/2014/main" id="{66D2392B-13CF-449B-AD0B-C41FB165052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3487" b="99342" l="1277" r="30426">
                        <a14:foregroundMark x1="15319" y1="63651" x2="15319" y2="63651"/>
                        <a14:foregroundMark x1="16383" y1="76974" x2="16383" y2="76974"/>
                        <a14:foregroundMark x1="16383" y1="76974" x2="9362" y2="91283"/>
                        <a14:foregroundMark x1="9362" y1="91283" x2="9362" y2="96053"/>
                        <a14:foregroundMark x1="9362" y1="96053" x2="16170" y2="97204"/>
                        <a14:foregroundMark x1="16170" y1="97204" x2="17447" y2="92270"/>
                        <a14:foregroundMark x1="17447" y1="92270" x2="11277" y2="89474"/>
                        <a14:foregroundMark x1="11277" y1="89474" x2="12766" y2="84539"/>
                        <a14:foregroundMark x1="12766" y1="84539" x2="20000" y2="82895"/>
                        <a14:foregroundMark x1="20000" y1="82895" x2="25106" y2="79605"/>
                        <a14:foregroundMark x1="25106" y1="79605" x2="18511" y2="81743"/>
                        <a14:foregroundMark x1="18511" y1="81743" x2="15319" y2="86349"/>
                        <a14:foregroundMark x1="15319" y1="86349" x2="14255" y2="91447"/>
                        <a14:foregroundMark x1="14255" y1="91447" x2="11064" y2="96053"/>
                        <a14:foregroundMark x1="11064" y1="96053" x2="17447" y2="98026"/>
                        <a14:foregroundMark x1="17447" y1="98026" x2="24255" y2="97039"/>
                        <a14:foregroundMark x1="24255" y1="97039" x2="9362" y2="97204"/>
                        <a14:foregroundMark x1="9362" y1="97204" x2="16809" y2="98191"/>
                        <a14:foregroundMark x1="16809" y1="98191" x2="24043" y2="98026"/>
                        <a14:foregroundMark x1="24043" y1="98026" x2="26170" y2="97204"/>
                        <a14:foregroundMark x1="5532" y1="97039" x2="11489" y2="99836"/>
                        <a14:foregroundMark x1="11489" y1="99836" x2="5106" y2="97533"/>
                        <a14:foregroundMark x1="5106" y1="97533" x2="11915" y2="98849"/>
                        <a14:foregroundMark x1="11915" y1="98849" x2="14043" y2="98684"/>
                        <a14:foregroundMark x1="14043" y1="98684" x2="14043" y2="98684"/>
                        <a14:foregroundMark x1="3404" y1="96711" x2="3404" y2="96711"/>
                        <a14:foregroundMark x1="1489" y1="96875" x2="1489" y2="96875"/>
                        <a14:foregroundMark x1="1702" y1="96875" x2="8511" y2="98849"/>
                        <a14:foregroundMark x1="8511" y1="98849" x2="22979" y2="99342"/>
                        <a14:foregroundMark x1="22979" y1="99342" x2="24043" y2="95724"/>
                        <a14:foregroundMark x1="16170" y1="66283" x2="16170" y2="66283"/>
                        <a14:foregroundMark x1="16170" y1="66283" x2="16170" y2="71382"/>
                        <a14:foregroundMark x1="16170" y1="71382" x2="9362" y2="72368"/>
                        <a14:foregroundMark x1="9362" y1="72368" x2="14681" y2="75822"/>
                        <a14:foregroundMark x1="14681" y1="75822" x2="20426" y2="73191"/>
                        <a14:foregroundMark x1="20426" y1="73191" x2="23617" y2="68750"/>
                        <a14:foregroundMark x1="23617" y1="68750" x2="18936" y2="64803"/>
                        <a14:foregroundMark x1="18936" y1="64803" x2="12340" y2="65954"/>
                        <a14:foregroundMark x1="7872" y1="88158" x2="7872" y2="88158"/>
                        <a14:foregroundMark x1="25106" y1="86349" x2="25106" y2="86349"/>
                        <a14:foregroundMark x1="18511" y1="90789" x2="18511" y2="90789"/>
                        <a14:foregroundMark x1="16383" y1="90296" x2="23191" y2="89474"/>
                        <a14:foregroundMark x1="23191" y1="89474" x2="22553" y2="89803"/>
                        <a14:foregroundMark x1="24894" y1="85526" x2="18511" y2="87336"/>
                        <a14:foregroundMark x1="18511" y1="87336" x2="18511" y2="87500"/>
                        <a14:foregroundMark x1="8511" y1="79770" x2="8511" y2="79770"/>
                        <a14:foregroundMark x1="8511" y1="79605" x2="12340" y2="84211"/>
                        <a14:foregroundMark x1="12340" y1="84211" x2="18085" y2="87500"/>
                        <a14:foregroundMark x1="18085" y1="87500" x2="24043" y2="84539"/>
                        <a14:foregroundMark x1="24043" y1="84539" x2="22128" y2="83717"/>
                        <a14:foregroundMark x1="16809" y1="76151" x2="15532" y2="78618"/>
                        <a14:foregroundMark x1="16170" y1="76151" x2="27021" y2="80592"/>
                        <a14:foregroundMark x1="26170" y1="86184" x2="18511" y2="94901"/>
                        <a14:foregroundMark x1="18511" y1="94901" x2="18298" y2="95395"/>
                        <a14:foregroundMark x1="14043" y1="78618" x2="14043" y2="78618"/>
                        <a14:foregroundMark x1="14043" y1="78618" x2="14043" y2="78618"/>
                      </a14:backgroundRemoval>
                    </a14:imgEffect>
                  </a14:imgLayer>
                </a14:imgProps>
              </a:ext>
            </a:extLst>
          </a:blip>
          <a:srcRect t="60934" r="66027"/>
          <a:stretch/>
        </p:blipFill>
        <p:spPr>
          <a:xfrm>
            <a:off x="0" y="3820160"/>
            <a:ext cx="1846103" cy="3037840"/>
          </a:xfrm>
          <a:prstGeom prst="rect">
            <a:avLst/>
          </a:prstGeom>
        </p:spPr>
      </p:pic>
      <p:sp>
        <p:nvSpPr>
          <p:cNvPr id="11" name="مستطيل 10">
            <a:extLst>
              <a:ext uri="{FF2B5EF4-FFF2-40B4-BE49-F238E27FC236}">
                <a16:creationId xmlns:a16="http://schemas.microsoft.com/office/drawing/2014/main" id="{5574B036-5293-4B8A-A270-710BC2358968}"/>
              </a:ext>
            </a:extLst>
          </p:cNvPr>
          <p:cNvSpPr/>
          <p:nvPr/>
        </p:nvSpPr>
        <p:spPr>
          <a:xfrm>
            <a:off x="3181580" y="411695"/>
            <a:ext cx="5828840" cy="830997"/>
          </a:xfrm>
          <a:prstGeom prst="rect">
            <a:avLst/>
          </a:prstGeom>
          <a:noFill/>
        </p:spPr>
        <p:txBody>
          <a:bodyPr wrap="none" lIns="91440" tIns="45720" rIns="91440" bIns="45720">
            <a:spAutoFit/>
          </a:bodyPr>
          <a:lstStyle/>
          <a:p>
            <a:pPr algn="ctr"/>
            <a:r>
              <a:rPr lang="ar-SA" sz="4800" b="1" cap="none" spc="0" dirty="0">
                <a:ln w="0"/>
                <a:solidFill>
                  <a:srgbClr val="C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جدول التعلم</a:t>
            </a:r>
            <a:r>
              <a:rPr lang="en-US" sz="4800" b="1" cap="none" spc="0" dirty="0">
                <a:ln w="0"/>
                <a:solidFill>
                  <a:srgbClr val="C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K W L          </a:t>
            </a:r>
            <a:endParaRPr lang="ar-SA" sz="4800" b="1" cap="none" spc="0" dirty="0">
              <a:ln w="0"/>
              <a:solidFill>
                <a:srgbClr val="C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13" name="رسم 12" descr="كتب على الرف">
            <a:extLst>
              <a:ext uri="{FF2B5EF4-FFF2-40B4-BE49-F238E27FC236}">
                <a16:creationId xmlns:a16="http://schemas.microsoft.com/office/drawing/2014/main" id="{75C2CB57-14B0-4D9C-9033-7D758D755F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78400" y="400473"/>
            <a:ext cx="1148080" cy="914400"/>
          </a:xfrm>
          <a:prstGeom prst="rect">
            <a:avLst/>
          </a:prstGeom>
        </p:spPr>
      </p:pic>
    </p:spTree>
    <p:extLst>
      <p:ext uri="{BB962C8B-B14F-4D97-AF65-F5344CB8AC3E}">
        <p14:creationId xmlns:p14="http://schemas.microsoft.com/office/powerpoint/2010/main" val="978182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CCB4"/>
        </a:solidFill>
        <a:effectLst/>
      </p:bgPr>
    </p:bg>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AC351871-C434-442F-8FF5-9A1325FBB867}"/>
              </a:ext>
            </a:extLst>
          </p:cNvPr>
          <p:cNvPicPr>
            <a:picLocks noChangeAspect="1"/>
          </p:cNvPicPr>
          <p:nvPr/>
        </p:nvPicPr>
        <p:blipFill rotWithShape="1">
          <a:blip r:embed="rId2"/>
          <a:srcRect b="11598"/>
          <a:stretch/>
        </p:blipFill>
        <p:spPr>
          <a:xfrm>
            <a:off x="8018585" y="508000"/>
            <a:ext cx="4147087" cy="5776681"/>
          </a:xfrm>
          <a:prstGeom prst="rect">
            <a:avLst/>
          </a:prstGeom>
        </p:spPr>
      </p:pic>
      <p:sp>
        <p:nvSpPr>
          <p:cNvPr id="2" name="مستطيل 1"/>
          <p:cNvSpPr/>
          <p:nvPr/>
        </p:nvSpPr>
        <p:spPr>
          <a:xfrm>
            <a:off x="5066723" y="427888"/>
            <a:ext cx="3238387" cy="923330"/>
          </a:xfrm>
          <a:prstGeom prst="rect">
            <a:avLst/>
          </a:prstGeom>
          <a:noFill/>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أهداف الدرس</a:t>
            </a:r>
          </a:p>
        </p:txBody>
      </p:sp>
      <p:sp>
        <p:nvSpPr>
          <p:cNvPr id="3" name="مستطيل 2"/>
          <p:cNvSpPr/>
          <p:nvPr/>
        </p:nvSpPr>
        <p:spPr>
          <a:xfrm>
            <a:off x="3635638" y="1630160"/>
            <a:ext cx="4753225" cy="923330"/>
          </a:xfrm>
          <a:prstGeom prst="rect">
            <a:avLst/>
          </a:prstGeom>
          <a:noFill/>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a:t>
            </a:r>
            <a:r>
              <a:rPr lang="ar-SA" sz="5400" b="1" cap="none" spc="0" dirty="0">
                <a:ln w="0"/>
                <a:solidFill>
                  <a:srgbClr val="FD3C05"/>
                </a:solidFill>
                <a:effectLst>
                  <a:outerShdw blurRad="38100" dist="19050" dir="2700000" algn="tl" rotWithShape="0">
                    <a:schemeClr val="dk1">
                      <a:alpha val="40000"/>
                    </a:schemeClr>
                  </a:outerShdw>
                </a:effectLst>
              </a:rPr>
              <a:t>تعرف </a:t>
            </a:r>
            <a:r>
              <a:rPr lang="ar-SA" sz="5400" b="1" cap="none" spc="0" dirty="0">
                <a:ln w="0"/>
                <a:solidFill>
                  <a:schemeClr val="bg1"/>
                </a:solidFill>
                <a:effectLst>
                  <a:outerShdw blurRad="38100" dist="19050" dir="2700000" algn="tl" rotWithShape="0">
                    <a:schemeClr val="dk1">
                      <a:alpha val="40000"/>
                    </a:schemeClr>
                  </a:outerShdw>
                </a:effectLst>
              </a:rPr>
              <a:t>علم الأحياء </a:t>
            </a:r>
          </a:p>
        </p:txBody>
      </p:sp>
      <p:sp>
        <p:nvSpPr>
          <p:cNvPr id="4" name="مستطيل 3"/>
          <p:cNvSpPr/>
          <p:nvPr/>
        </p:nvSpPr>
        <p:spPr>
          <a:xfrm>
            <a:off x="0" y="2832432"/>
            <a:ext cx="8388863" cy="923330"/>
          </a:xfrm>
          <a:prstGeom prst="rect">
            <a:avLst/>
          </a:prstGeom>
          <a:no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a:t>
            </a:r>
            <a:r>
              <a:rPr lang="ar-SA" sz="5400" b="1" cap="none" spc="0" dirty="0">
                <a:ln w="0"/>
                <a:solidFill>
                  <a:srgbClr val="FD3C05"/>
                </a:solidFill>
                <a:effectLst>
                  <a:outerShdw blurRad="38100" dist="19050" dir="2700000" algn="tl" rotWithShape="0">
                    <a:schemeClr val="dk1">
                      <a:alpha val="40000"/>
                    </a:schemeClr>
                  </a:outerShdw>
                </a:effectLst>
              </a:rPr>
              <a:t>تحدد</a:t>
            </a:r>
            <a:r>
              <a:rPr lang="ar-SA" sz="54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5400" b="1" cap="none" spc="0" dirty="0">
                <a:ln w="0"/>
                <a:solidFill>
                  <a:schemeClr val="bg1"/>
                </a:solidFill>
                <a:effectLst>
                  <a:outerShdw blurRad="38100" dist="19050" dir="2700000" algn="tl" rotWithShape="0">
                    <a:schemeClr val="dk1">
                      <a:alpha val="40000"/>
                    </a:schemeClr>
                  </a:outerShdw>
                </a:effectLst>
              </a:rPr>
              <a:t>الفوائد من دراسة علم الأحياء </a:t>
            </a:r>
          </a:p>
        </p:txBody>
      </p:sp>
      <p:sp>
        <p:nvSpPr>
          <p:cNvPr id="5" name="مستطيل 4"/>
          <p:cNvSpPr/>
          <p:nvPr/>
        </p:nvSpPr>
        <p:spPr>
          <a:xfrm>
            <a:off x="434441" y="4034704"/>
            <a:ext cx="7954422" cy="923330"/>
          </a:xfrm>
          <a:prstGeom prst="rect">
            <a:avLst/>
          </a:prstGeom>
          <a:noFill/>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a:t>
            </a:r>
            <a:r>
              <a:rPr lang="ar-SA" sz="5400" b="1" cap="none" spc="0" dirty="0">
                <a:ln w="0"/>
                <a:solidFill>
                  <a:srgbClr val="FD3C05"/>
                </a:solidFill>
                <a:effectLst>
                  <a:outerShdw blurRad="38100" dist="19050" dir="2700000" algn="tl" rotWithShape="0">
                    <a:schemeClr val="dk1">
                      <a:alpha val="40000"/>
                    </a:schemeClr>
                  </a:outerShdw>
                </a:effectLst>
              </a:rPr>
              <a:t>تلخص</a:t>
            </a:r>
            <a:r>
              <a:rPr lang="ar-SA" sz="54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5400" b="1" cap="none" spc="0" dirty="0">
                <a:ln w="0"/>
                <a:solidFill>
                  <a:schemeClr val="bg1"/>
                </a:solidFill>
                <a:effectLst>
                  <a:outerShdw blurRad="38100" dist="19050" dir="2700000" algn="tl" rotWithShape="0">
                    <a:schemeClr val="dk1">
                      <a:alpha val="40000"/>
                    </a:schemeClr>
                  </a:outerShdw>
                </a:effectLst>
              </a:rPr>
              <a:t>خصائص المخلوقات الحية</a:t>
            </a:r>
          </a:p>
        </p:txBody>
      </p:sp>
    </p:spTree>
    <p:extLst>
      <p:ext uri="{BB962C8B-B14F-4D97-AF65-F5344CB8AC3E}">
        <p14:creationId xmlns:p14="http://schemas.microsoft.com/office/powerpoint/2010/main" val="3333900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BDC1BD-0E90-4CCE-A27B-9F3B99E30CC3}"/>
              </a:ext>
            </a:extLst>
          </p:cNvPr>
          <p:cNvSpPr/>
          <p:nvPr/>
        </p:nvSpPr>
        <p:spPr>
          <a:xfrm>
            <a:off x="4740815" y="444676"/>
            <a:ext cx="7200000" cy="4524315"/>
          </a:xfrm>
          <a:prstGeom prst="rect">
            <a:avLst/>
          </a:prstGeom>
          <a:noFill/>
          <a:ln w="38100">
            <a:solidFill>
              <a:schemeClr val="tx1"/>
            </a:solidFill>
          </a:ln>
        </p:spPr>
        <p:txBody>
          <a:bodyPr wrap="square" lIns="91440" tIns="45720" rIns="91440" bIns="45720">
            <a:spAutoFit/>
          </a:bodyPr>
          <a:lstStyle/>
          <a:p>
            <a:pPr algn="ctr"/>
            <a:r>
              <a:rPr lang="ar-SA" sz="4800" b="1" dirty="0"/>
              <a:t>ذكر لنا التاريخ أنه في الصين في عام </a:t>
            </a:r>
            <a:r>
              <a:rPr lang="en-US" sz="4800" b="1" dirty="0"/>
              <a:t>1235</a:t>
            </a:r>
            <a:r>
              <a:rPr lang="ar-SA" sz="4800" b="1" dirty="0"/>
              <a:t>م، قُتل مزارع صيني بضربة منجل عميقة، فطلب زعيم القرية من المزارعين إحضار مناجلهم، ووضعها على الأرض، وعدم عمل أي حركة</a:t>
            </a:r>
          </a:p>
        </p:txBody>
      </p:sp>
      <p:sp>
        <p:nvSpPr>
          <p:cNvPr id="3" name="مستطيل 2">
            <a:extLst>
              <a:ext uri="{FF2B5EF4-FFF2-40B4-BE49-F238E27FC236}">
                <a16:creationId xmlns:a16="http://schemas.microsoft.com/office/drawing/2014/main" id="{74664219-D58C-4DA3-8509-C4A7D81E0EE5}"/>
              </a:ext>
            </a:extLst>
          </p:cNvPr>
          <p:cNvSpPr/>
          <p:nvPr/>
        </p:nvSpPr>
        <p:spPr>
          <a:xfrm>
            <a:off x="4740815" y="5289988"/>
            <a:ext cx="7200000" cy="830997"/>
          </a:xfrm>
          <a:prstGeom prst="rect">
            <a:avLst/>
          </a:prstGeom>
          <a:noFill/>
          <a:ln w="38100">
            <a:solidFill>
              <a:schemeClr val="tx1"/>
            </a:solidFill>
          </a:ln>
        </p:spPr>
        <p:txBody>
          <a:bodyPr wrap="square" lIns="91440" tIns="45720" rIns="91440" bIns="45720">
            <a:spAutoFit/>
          </a:bodyPr>
          <a:lstStyle/>
          <a:p>
            <a:pPr algn="ctr"/>
            <a:r>
              <a:rPr lang="ar-SA" sz="4800" b="1" dirty="0"/>
              <a:t>س/ فيا ترى ما الحكمة من ذلك ؟ </a:t>
            </a:r>
          </a:p>
        </p:txBody>
      </p:sp>
      <p:pic>
        <p:nvPicPr>
          <p:cNvPr id="4" name="صورة 3">
            <a:extLst>
              <a:ext uri="{FF2B5EF4-FFF2-40B4-BE49-F238E27FC236}">
                <a16:creationId xmlns:a16="http://schemas.microsoft.com/office/drawing/2014/main" id="{9F71F0A8-F801-4D34-8FA1-F23D4190DB36}"/>
              </a:ext>
            </a:extLst>
          </p:cNvPr>
          <p:cNvPicPr>
            <a:picLocks noChangeAspect="1"/>
          </p:cNvPicPr>
          <p:nvPr/>
        </p:nvPicPr>
        <p:blipFill>
          <a:blip r:embed="rId2"/>
          <a:stretch>
            <a:fillRect/>
          </a:stretch>
        </p:blipFill>
        <p:spPr>
          <a:xfrm>
            <a:off x="251185" y="178458"/>
            <a:ext cx="4306747" cy="6391154"/>
          </a:xfrm>
          <a:prstGeom prst="rect">
            <a:avLst/>
          </a:prstGeom>
        </p:spPr>
      </p:pic>
    </p:spTree>
    <p:extLst>
      <p:ext uri="{BB962C8B-B14F-4D97-AF65-F5344CB8AC3E}">
        <p14:creationId xmlns:p14="http://schemas.microsoft.com/office/powerpoint/2010/main" val="3349898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BDC1BD-0E90-4CCE-A27B-9F3B99E30CC3}"/>
              </a:ext>
            </a:extLst>
          </p:cNvPr>
          <p:cNvSpPr/>
          <p:nvPr/>
        </p:nvSpPr>
        <p:spPr>
          <a:xfrm>
            <a:off x="4642339" y="459000"/>
            <a:ext cx="7200000" cy="5940000"/>
          </a:xfrm>
          <a:prstGeom prst="rect">
            <a:avLst/>
          </a:prstGeom>
          <a:noFill/>
          <a:ln w="38100">
            <a:solidFill>
              <a:schemeClr val="tx1"/>
            </a:solidFill>
          </a:ln>
        </p:spPr>
        <p:txBody>
          <a:bodyPr wrap="square" lIns="91440" tIns="45720" rIns="91440" bIns="45720">
            <a:spAutoFit/>
          </a:bodyPr>
          <a:lstStyle/>
          <a:p>
            <a:pPr algn="ctr"/>
            <a:r>
              <a:rPr lang="ar-SA" sz="4800" b="1" dirty="0"/>
              <a:t>لم تمضي إلا دقائق حتى تجمع الذباب على أحد هذه المناجل وانكشف القاتل؛ بسبب آثار الدم واللحم على منجله الذي استخدمه للجريمة، بالرغم من اجتهاده في تنظيفه لإخفاء جريمته؛ فالذباب جذبته رائحة الدم حتى بعد غسل المنجل.</a:t>
            </a:r>
          </a:p>
        </p:txBody>
      </p:sp>
      <p:pic>
        <p:nvPicPr>
          <p:cNvPr id="4" name="صورة 3">
            <a:extLst>
              <a:ext uri="{FF2B5EF4-FFF2-40B4-BE49-F238E27FC236}">
                <a16:creationId xmlns:a16="http://schemas.microsoft.com/office/drawing/2014/main" id="{0FB7942E-09E0-467F-8522-3FD52F045518}"/>
              </a:ext>
            </a:extLst>
          </p:cNvPr>
          <p:cNvPicPr>
            <a:picLocks noChangeAspect="1"/>
          </p:cNvPicPr>
          <p:nvPr/>
        </p:nvPicPr>
        <p:blipFill>
          <a:blip r:embed="rId2"/>
          <a:stretch>
            <a:fillRect/>
          </a:stretch>
        </p:blipFill>
        <p:spPr>
          <a:xfrm>
            <a:off x="349662" y="459000"/>
            <a:ext cx="4193104" cy="5940000"/>
          </a:xfrm>
          <a:prstGeom prst="rect">
            <a:avLst/>
          </a:prstGeom>
        </p:spPr>
      </p:pic>
    </p:spTree>
    <p:extLst>
      <p:ext uri="{BB962C8B-B14F-4D97-AF65-F5344CB8AC3E}">
        <p14:creationId xmlns:p14="http://schemas.microsoft.com/office/powerpoint/2010/main" val="415321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BDC1BD-0E90-4CCE-A27B-9F3B99E30CC3}"/>
              </a:ext>
            </a:extLst>
          </p:cNvPr>
          <p:cNvSpPr/>
          <p:nvPr/>
        </p:nvSpPr>
        <p:spPr>
          <a:xfrm>
            <a:off x="5598942" y="2459504"/>
            <a:ext cx="6382042" cy="707886"/>
          </a:xfrm>
          <a:prstGeom prst="rect">
            <a:avLst/>
          </a:prstGeom>
          <a:noFill/>
          <a:ln w="38100">
            <a:solidFill>
              <a:schemeClr val="tx1"/>
            </a:solidFill>
          </a:ln>
        </p:spPr>
        <p:txBody>
          <a:bodyPr wrap="square" lIns="91440" tIns="45720" rIns="91440" bIns="45720">
            <a:spAutoFit/>
          </a:bodyPr>
          <a:lstStyle/>
          <a:p>
            <a:pPr algn="ctr"/>
            <a:r>
              <a:rPr lang="ar-SA" sz="4000" b="1" dirty="0"/>
              <a:t>فما هو علم الأحياء ؟ وماذا يدرس؟</a:t>
            </a:r>
          </a:p>
        </p:txBody>
      </p:sp>
      <p:pic>
        <p:nvPicPr>
          <p:cNvPr id="3" name="صورة 2">
            <a:extLst>
              <a:ext uri="{FF2B5EF4-FFF2-40B4-BE49-F238E27FC236}">
                <a16:creationId xmlns:a16="http://schemas.microsoft.com/office/drawing/2014/main" id="{25665DC2-DCA5-48D8-96DC-B96D9E794443}"/>
              </a:ext>
            </a:extLst>
          </p:cNvPr>
          <p:cNvPicPr>
            <a:picLocks noChangeAspect="1"/>
          </p:cNvPicPr>
          <p:nvPr/>
        </p:nvPicPr>
        <p:blipFill>
          <a:blip r:embed="rId2"/>
          <a:stretch>
            <a:fillRect/>
          </a:stretch>
        </p:blipFill>
        <p:spPr>
          <a:xfrm>
            <a:off x="225084" y="180754"/>
            <a:ext cx="5114412" cy="6358109"/>
          </a:xfrm>
          <a:prstGeom prst="rect">
            <a:avLst/>
          </a:prstGeom>
        </p:spPr>
      </p:pic>
      <p:pic>
        <p:nvPicPr>
          <p:cNvPr id="4" name="صورة 3">
            <a:extLst>
              <a:ext uri="{FF2B5EF4-FFF2-40B4-BE49-F238E27FC236}">
                <a16:creationId xmlns:a16="http://schemas.microsoft.com/office/drawing/2014/main" id="{B7818BC1-1560-4D93-BDC6-7A7F31D7EA26}"/>
              </a:ext>
            </a:extLst>
          </p:cNvPr>
          <p:cNvPicPr>
            <a:picLocks noChangeAspect="1"/>
          </p:cNvPicPr>
          <p:nvPr/>
        </p:nvPicPr>
        <p:blipFill>
          <a:blip r:embed="rId3"/>
          <a:stretch>
            <a:fillRect/>
          </a:stretch>
        </p:blipFill>
        <p:spPr>
          <a:xfrm>
            <a:off x="5598942" y="3321934"/>
            <a:ext cx="6382042" cy="3263227"/>
          </a:xfrm>
          <a:prstGeom prst="rect">
            <a:avLst/>
          </a:prstGeom>
        </p:spPr>
      </p:pic>
      <p:sp>
        <p:nvSpPr>
          <p:cNvPr id="6" name="مستطيل 5">
            <a:extLst>
              <a:ext uri="{FF2B5EF4-FFF2-40B4-BE49-F238E27FC236}">
                <a16:creationId xmlns:a16="http://schemas.microsoft.com/office/drawing/2014/main" id="{04748A04-4C43-4CBE-A9F3-6024DECF51B1}"/>
              </a:ext>
            </a:extLst>
          </p:cNvPr>
          <p:cNvSpPr/>
          <p:nvPr/>
        </p:nvSpPr>
        <p:spPr>
          <a:xfrm>
            <a:off x="5584874" y="272838"/>
            <a:ext cx="6382042" cy="1938992"/>
          </a:xfrm>
          <a:prstGeom prst="rect">
            <a:avLst/>
          </a:prstGeom>
          <a:noFill/>
          <a:ln w="38100">
            <a:solidFill>
              <a:schemeClr val="tx1"/>
            </a:solidFill>
          </a:ln>
        </p:spPr>
        <p:txBody>
          <a:bodyPr wrap="square" lIns="91440" tIns="45720" rIns="91440" bIns="45720">
            <a:spAutoFit/>
          </a:bodyPr>
          <a:lstStyle/>
          <a:p>
            <a:pPr algn="ctr"/>
            <a:r>
              <a:rPr lang="ar-SA" sz="4000" b="1" dirty="0"/>
              <a:t>أول استخدام للحشرات في التحقيقات الجنائية (علم الحشرات الجنائي)</a:t>
            </a:r>
          </a:p>
          <a:p>
            <a:pPr algn="ctr"/>
            <a:r>
              <a:rPr lang="ar-SA" sz="4000" b="1" dirty="0"/>
              <a:t>وهو أحد فروع علم الأحياء </a:t>
            </a:r>
          </a:p>
        </p:txBody>
      </p:sp>
    </p:spTree>
    <p:extLst>
      <p:ext uri="{BB962C8B-B14F-4D97-AF65-F5344CB8AC3E}">
        <p14:creationId xmlns:p14="http://schemas.microsoft.com/office/powerpoint/2010/main" val="250311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A3D4D611-D3CF-4812-824E-2C7266A1102A}"/>
              </a:ext>
            </a:extLst>
          </p:cNvPr>
          <p:cNvSpPr/>
          <p:nvPr/>
        </p:nvSpPr>
        <p:spPr>
          <a:xfrm>
            <a:off x="2462203" y="169375"/>
            <a:ext cx="7267594" cy="1446550"/>
          </a:xfrm>
          <a:prstGeom prst="rect">
            <a:avLst/>
          </a:prstGeom>
          <a:solidFill>
            <a:srgbClr val="85DFFF"/>
          </a:solidFill>
          <a:ln w="38100">
            <a:solidFill>
              <a:schemeClr val="tx1"/>
            </a:solidFill>
          </a:ln>
        </p:spPr>
        <p:txBody>
          <a:bodyPr wrap="square" lIns="91440" tIns="45720" rIns="91440" bIns="45720">
            <a:spAutoFit/>
          </a:bodyPr>
          <a:lstStyle/>
          <a:p>
            <a:pPr algn="ctr"/>
            <a:r>
              <a:rPr lang="ar-SA" sz="4400" b="1" dirty="0"/>
              <a:t>برأيكِ ما </a:t>
            </a:r>
            <a:r>
              <a:rPr lang="ar-SA" sz="4400" b="0" cap="none" spc="0" dirty="0">
                <a:ln w="0"/>
                <a:solidFill>
                  <a:sysClr val="windowText" lastClr="000000"/>
                </a:solidFill>
                <a:effectLst>
                  <a:outerShdw blurRad="38100" dist="19050" dir="2700000" algn="tl" rotWithShape="0">
                    <a:schemeClr val="dk1">
                      <a:alpha val="40000"/>
                    </a:schemeClr>
                  </a:outerShdw>
                </a:effectLst>
              </a:rPr>
              <a:t>الصورة التي ترمز لعالم أحياء من بين الصور التالية مع التعليل</a:t>
            </a:r>
            <a:endParaRPr lang="ar-SA" sz="4400" b="1" dirty="0"/>
          </a:p>
        </p:txBody>
      </p:sp>
      <p:sp>
        <p:nvSpPr>
          <p:cNvPr id="5" name="مستطيل 4">
            <a:extLst>
              <a:ext uri="{FF2B5EF4-FFF2-40B4-BE49-F238E27FC236}">
                <a16:creationId xmlns:a16="http://schemas.microsoft.com/office/drawing/2014/main" id="{3CEA1176-8772-43F0-B74F-B95235086544}"/>
              </a:ext>
            </a:extLst>
          </p:cNvPr>
          <p:cNvSpPr/>
          <p:nvPr/>
        </p:nvSpPr>
        <p:spPr>
          <a:xfrm>
            <a:off x="340831" y="169375"/>
            <a:ext cx="1661589" cy="1384995"/>
          </a:xfrm>
          <a:prstGeom prst="rect">
            <a:avLst/>
          </a:prstGeom>
          <a:solidFill>
            <a:srgbClr val="FFFF00"/>
          </a:solidFill>
          <a:ln w="38100">
            <a:solidFill>
              <a:schemeClr val="tx1"/>
            </a:solidFill>
          </a:ln>
        </p:spPr>
        <p:txBody>
          <a:bodyPr wrap="square" lIns="91440" tIns="45720" rIns="91440" bIns="45720">
            <a:spAutoFit/>
          </a:bodyPr>
          <a:lstStyle/>
          <a:p>
            <a:pPr algn="ctr"/>
            <a:r>
              <a:rPr lang="ar-SA" sz="2800" b="1" dirty="0"/>
              <a:t>قراءة الصورة التحليل </a:t>
            </a:r>
          </a:p>
        </p:txBody>
      </p:sp>
      <p:pic>
        <p:nvPicPr>
          <p:cNvPr id="4098" name="Picture 2" descr="First Principle Thinking in Software Development">
            <a:extLst>
              <a:ext uri="{FF2B5EF4-FFF2-40B4-BE49-F238E27FC236}">
                <a16:creationId xmlns:a16="http://schemas.microsoft.com/office/drawing/2014/main" id="{C923BCC4-5E58-4FA8-BAAB-2C358DABB5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8400" y="169375"/>
            <a:ext cx="1792770" cy="144655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مستدير الزوايا 10">
            <a:extLst>
              <a:ext uri="{FF2B5EF4-FFF2-40B4-BE49-F238E27FC236}">
                <a16:creationId xmlns:a16="http://schemas.microsoft.com/office/drawing/2014/main" id="{6382A7A8-7E19-4D19-AF2C-1CECAEB615E2}"/>
              </a:ext>
            </a:extLst>
          </p:cNvPr>
          <p:cNvSpPr/>
          <p:nvPr/>
        </p:nvSpPr>
        <p:spPr>
          <a:xfrm>
            <a:off x="7445939" y="1883585"/>
            <a:ext cx="2160000" cy="360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8">
            <a:extLst>
              <a:ext uri="{FF2B5EF4-FFF2-40B4-BE49-F238E27FC236}">
                <a16:creationId xmlns:a16="http://schemas.microsoft.com/office/drawing/2014/main" id="{5EFDBF54-E6C3-4D2E-9EF4-38857B3653D6}"/>
              </a:ext>
            </a:extLst>
          </p:cNvPr>
          <p:cNvSpPr/>
          <p:nvPr/>
        </p:nvSpPr>
        <p:spPr>
          <a:xfrm>
            <a:off x="2586061" y="1883585"/>
            <a:ext cx="2160000" cy="36000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مستدير الزوايا 4">
            <a:extLst>
              <a:ext uri="{FF2B5EF4-FFF2-40B4-BE49-F238E27FC236}">
                <a16:creationId xmlns:a16="http://schemas.microsoft.com/office/drawing/2014/main" id="{A625E4BE-0E49-4090-B042-2DDAC55ECB7A}"/>
              </a:ext>
            </a:extLst>
          </p:cNvPr>
          <p:cNvSpPr/>
          <p:nvPr/>
        </p:nvSpPr>
        <p:spPr>
          <a:xfrm>
            <a:off x="9874785" y="1883585"/>
            <a:ext cx="2160000" cy="36000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مستدير الزوايا 11">
            <a:extLst>
              <a:ext uri="{FF2B5EF4-FFF2-40B4-BE49-F238E27FC236}">
                <a16:creationId xmlns:a16="http://schemas.microsoft.com/office/drawing/2014/main" id="{6166A226-E85C-43FD-8901-8EC3C7EF9E82}"/>
              </a:ext>
            </a:extLst>
          </p:cNvPr>
          <p:cNvSpPr/>
          <p:nvPr/>
        </p:nvSpPr>
        <p:spPr>
          <a:xfrm>
            <a:off x="153600" y="1883585"/>
            <a:ext cx="2160000" cy="36000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مستدير الزوايا 5">
            <a:extLst>
              <a:ext uri="{FF2B5EF4-FFF2-40B4-BE49-F238E27FC236}">
                <a16:creationId xmlns:a16="http://schemas.microsoft.com/office/drawing/2014/main" id="{3C996428-55DD-4704-9AD9-3812263D1F47}"/>
              </a:ext>
            </a:extLst>
          </p:cNvPr>
          <p:cNvSpPr/>
          <p:nvPr/>
        </p:nvSpPr>
        <p:spPr>
          <a:xfrm>
            <a:off x="5017093" y="1883585"/>
            <a:ext cx="2160000" cy="3600000"/>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993962EE-AFA8-4F78-8B61-BC293412AEA0}"/>
              </a:ext>
            </a:extLst>
          </p:cNvPr>
          <p:cNvSpPr/>
          <p:nvPr/>
        </p:nvSpPr>
        <p:spPr>
          <a:xfrm>
            <a:off x="2586061" y="5919184"/>
            <a:ext cx="7267594" cy="769441"/>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400" b="1" dirty="0"/>
              <a:t>لأنه يدرس كائنات حية </a:t>
            </a:r>
          </a:p>
        </p:txBody>
      </p:sp>
      <p:pic>
        <p:nvPicPr>
          <p:cNvPr id="22" name="رسم 21" descr="علامة تحديد">
            <a:extLst>
              <a:ext uri="{FF2B5EF4-FFF2-40B4-BE49-F238E27FC236}">
                <a16:creationId xmlns:a16="http://schemas.microsoft.com/office/drawing/2014/main" id="{EA0EB9EC-1BF8-43F1-95A9-56E1B4E395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076" y="4812874"/>
            <a:ext cx="1188593" cy="1188593"/>
          </a:xfrm>
          <a:prstGeom prst="rect">
            <a:avLst/>
          </a:prstGeom>
        </p:spPr>
      </p:pic>
      <p:pic>
        <p:nvPicPr>
          <p:cNvPr id="25" name="رسم 24" descr="علامة تحديد">
            <a:extLst>
              <a:ext uri="{FF2B5EF4-FFF2-40B4-BE49-F238E27FC236}">
                <a16:creationId xmlns:a16="http://schemas.microsoft.com/office/drawing/2014/main" id="{248C5A95-E3A8-49FC-87F9-26FF0980F1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9065" y="4791097"/>
            <a:ext cx="1188593" cy="1188593"/>
          </a:xfrm>
          <a:prstGeom prst="rect">
            <a:avLst/>
          </a:prstGeom>
        </p:spPr>
      </p:pic>
    </p:spTree>
    <p:extLst>
      <p:ext uri="{BB962C8B-B14F-4D97-AF65-F5344CB8AC3E}">
        <p14:creationId xmlns:p14="http://schemas.microsoft.com/office/powerpoint/2010/main" val="5644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B9EE1CD-0749-4BDF-AD45-187F14AC254E}"/>
              </a:ext>
            </a:extLst>
          </p:cNvPr>
          <p:cNvPicPr>
            <a:picLocks noChangeAspect="1"/>
          </p:cNvPicPr>
          <p:nvPr/>
        </p:nvPicPr>
        <p:blipFill>
          <a:blip r:embed="rId2"/>
          <a:stretch>
            <a:fillRect/>
          </a:stretch>
        </p:blipFill>
        <p:spPr>
          <a:xfrm>
            <a:off x="0" y="0"/>
            <a:ext cx="12191999" cy="6858000"/>
          </a:xfrm>
          <a:prstGeom prst="rect">
            <a:avLst/>
          </a:prstGeom>
        </p:spPr>
      </p:pic>
      <p:sp>
        <p:nvSpPr>
          <p:cNvPr id="3" name="مستطيل 2">
            <a:extLst>
              <a:ext uri="{FF2B5EF4-FFF2-40B4-BE49-F238E27FC236}">
                <a16:creationId xmlns:a16="http://schemas.microsoft.com/office/drawing/2014/main" id="{FB5D8C3A-2247-45F4-A427-AEF44CA2E8F8}"/>
              </a:ext>
            </a:extLst>
          </p:cNvPr>
          <p:cNvSpPr/>
          <p:nvPr/>
        </p:nvSpPr>
        <p:spPr>
          <a:xfrm>
            <a:off x="1219200" y="2110993"/>
            <a:ext cx="9233164" cy="1754326"/>
          </a:xfrm>
          <a:prstGeom prst="rect">
            <a:avLst/>
          </a:prstGeom>
          <a:noFill/>
        </p:spPr>
        <p:txBody>
          <a:bodyPr wrap="square" lIns="91440" tIns="45720" rIns="91440" bIns="45720">
            <a:spAutoFit/>
          </a:bodyPr>
          <a:lstStyle/>
          <a:p>
            <a:pPr algn="ctr"/>
            <a:r>
              <a:rPr lang="ar-SA" sz="5400" b="1" dirty="0">
                <a:ln w="0"/>
                <a:effectLst>
                  <a:outerShdw blurRad="38100" dist="19050" dir="2700000" algn="tl" rotWithShape="0">
                    <a:schemeClr val="dk1">
                      <a:alpha val="40000"/>
                    </a:schemeClr>
                  </a:outerShdw>
                </a:effectLst>
              </a:rPr>
              <a:t>طالبتي النجيبة من خلال </a:t>
            </a:r>
            <a:r>
              <a:rPr lang="ar-SA" sz="5400" b="1" dirty="0">
                <a:ln w="0"/>
                <a:solidFill>
                  <a:srgbClr val="FF0000"/>
                </a:solidFill>
                <a:effectLst>
                  <a:outerShdw blurRad="38100" dist="19050" dir="2700000" algn="tl" rotWithShape="0">
                    <a:schemeClr val="dk1">
                      <a:alpha val="40000"/>
                    </a:schemeClr>
                  </a:outerShdw>
                </a:effectLst>
              </a:rPr>
              <a:t>النشاط السابق استنتجي</a:t>
            </a:r>
            <a:r>
              <a:rPr lang="ar-SA" sz="5400" b="1" dirty="0">
                <a:ln w="0"/>
                <a:effectLst>
                  <a:outerShdw blurRad="38100" dist="19050" dir="2700000" algn="tl" rotWithShape="0">
                    <a:schemeClr val="dk1">
                      <a:alpha val="40000"/>
                    </a:schemeClr>
                  </a:outerShdw>
                </a:effectLst>
              </a:rPr>
              <a:t> </a:t>
            </a:r>
            <a:r>
              <a:rPr lang="ar-SA" sz="5400" b="1" dirty="0">
                <a:ln w="0"/>
                <a:solidFill>
                  <a:srgbClr val="FF0000"/>
                </a:solidFill>
                <a:effectLst>
                  <a:outerShdw blurRad="38100" dist="19050" dir="2700000" algn="tl" rotWithShape="0">
                    <a:schemeClr val="dk1">
                      <a:alpha val="40000"/>
                    </a:schemeClr>
                  </a:outerShdw>
                </a:effectLst>
              </a:rPr>
              <a:t>تعريفا</a:t>
            </a:r>
            <a:r>
              <a:rPr lang="ar-SA" sz="5400" b="1" dirty="0">
                <a:ln w="0"/>
                <a:effectLst>
                  <a:outerShdw blurRad="38100" dist="19050" dir="2700000" algn="tl" rotWithShape="0">
                    <a:schemeClr val="dk1">
                      <a:alpha val="40000"/>
                    </a:schemeClr>
                  </a:outerShdw>
                </a:effectLst>
              </a:rPr>
              <a:t> مبسطا </a:t>
            </a:r>
            <a:r>
              <a:rPr lang="ar-SA" sz="5400" b="1" dirty="0">
                <a:ln w="0"/>
                <a:solidFill>
                  <a:srgbClr val="FF0000"/>
                </a:solidFill>
                <a:effectLst>
                  <a:outerShdw blurRad="38100" dist="19050" dir="2700000" algn="tl" rotWithShape="0">
                    <a:schemeClr val="dk1">
                      <a:alpha val="40000"/>
                    </a:schemeClr>
                  </a:outerShdw>
                </a:effectLst>
              </a:rPr>
              <a:t>لعلم الاحياء</a:t>
            </a:r>
            <a:endParaRPr lang="ar-SA"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75589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6B39C"/>
        </a:solidFill>
        <a:effectLst/>
      </p:bgPr>
    </p:bg>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28A90EBC-7F6F-4FCF-815F-4DA234C0224D}"/>
              </a:ext>
            </a:extLst>
          </p:cNvPr>
          <p:cNvPicPr>
            <a:picLocks noChangeAspect="1"/>
          </p:cNvPicPr>
          <p:nvPr/>
        </p:nvPicPr>
        <p:blipFill>
          <a:blip r:embed="rId2"/>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E57BAD5B-F513-4D75-812E-98730C334687}"/>
              </a:ext>
            </a:extLst>
          </p:cNvPr>
          <p:cNvSpPr/>
          <p:nvPr/>
        </p:nvSpPr>
        <p:spPr>
          <a:xfrm>
            <a:off x="104173" y="2101131"/>
            <a:ext cx="6447099" cy="4524315"/>
          </a:xfrm>
          <a:prstGeom prst="rect">
            <a:avLst/>
          </a:prstGeom>
        </p:spPr>
        <p:txBody>
          <a:bodyPr wrap="square">
            <a:spAutoFit/>
          </a:bodyPr>
          <a:lstStyle/>
          <a:p>
            <a:pPr algn="ctr"/>
            <a:r>
              <a:rPr lang="ar-SA" sz="4800" b="1" dirty="0">
                <a:ln w="0"/>
                <a:solidFill>
                  <a:schemeClr val="bg1"/>
                </a:solidFill>
                <a:effectLst>
                  <a:outerShdw blurRad="38100" dist="19050" dir="2700000" algn="tl" rotWithShape="0">
                    <a:schemeClr val="dk1">
                      <a:alpha val="40000"/>
                    </a:schemeClr>
                  </a:outerShdw>
                </a:effectLst>
              </a:rPr>
              <a:t>علم الأحياء </a:t>
            </a:r>
          </a:p>
          <a:p>
            <a:pPr algn="ctr"/>
            <a:r>
              <a:rPr lang="ar-SA" sz="4800" b="1" dirty="0">
                <a:ln w="0"/>
                <a:solidFill>
                  <a:schemeClr val="bg1"/>
                </a:solidFill>
                <a:effectLst>
                  <a:outerShdw blurRad="38100" dist="19050" dir="2700000" algn="tl" rotWithShape="0">
                    <a:schemeClr val="dk1">
                      <a:alpha val="40000"/>
                    </a:schemeClr>
                  </a:outerShdw>
                </a:effectLst>
              </a:rPr>
              <a:t>العلم الذي يهتم بدراسة أنواع الحياة وتاريخها وكل ما كان حيا يوما ما وتركيب المخلوقات الحية وكيف تقوم بوظائفها وكيف يتفاعل بعضها مع بعض </a:t>
            </a:r>
          </a:p>
        </p:txBody>
      </p:sp>
    </p:spTree>
    <p:extLst>
      <p:ext uri="{BB962C8B-B14F-4D97-AF65-F5344CB8AC3E}">
        <p14:creationId xmlns:p14="http://schemas.microsoft.com/office/powerpoint/2010/main" val="362100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B74E49F3-14C2-46C8-B03D-4D56DDAA8F6D}"/>
              </a:ext>
            </a:extLst>
          </p:cNvPr>
          <p:cNvSpPr/>
          <p:nvPr/>
        </p:nvSpPr>
        <p:spPr>
          <a:xfrm>
            <a:off x="729206" y="4117198"/>
            <a:ext cx="4857068"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المعجزة التي ضمت كل أنواع العلوم والمعارف البشرية </a:t>
            </a:r>
          </a:p>
        </p:txBody>
      </p:sp>
      <p:sp>
        <p:nvSpPr>
          <p:cNvPr id="2" name="مستطيل 1">
            <a:extLst>
              <a:ext uri="{FF2B5EF4-FFF2-40B4-BE49-F238E27FC236}">
                <a16:creationId xmlns:a16="http://schemas.microsoft.com/office/drawing/2014/main" id="{D37F49B3-37F4-4A11-AAAC-2DD733D571E8}"/>
              </a:ext>
            </a:extLst>
          </p:cNvPr>
          <p:cNvSpPr/>
          <p:nvPr/>
        </p:nvSpPr>
        <p:spPr>
          <a:xfrm>
            <a:off x="6771190" y="386181"/>
            <a:ext cx="4857068"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القران الكريم </a:t>
            </a:r>
          </a:p>
          <a:p>
            <a:pPr algn="ctr"/>
            <a:r>
              <a:rPr lang="ar-SA" sz="4800" dirty="0">
                <a:ln w="0"/>
                <a:effectLst>
                  <a:outerShdw blurRad="38100" dist="19050" dir="2700000" algn="tl" rotWithShape="0">
                    <a:schemeClr val="dk1">
                      <a:alpha val="40000"/>
                    </a:schemeClr>
                  </a:outerShdw>
                </a:effectLst>
              </a:rPr>
              <a:t>المعجزة الخالدة التي تحدت الزمان والمكان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1FC701A5-52E9-4BA9-99E7-7EA2C16D7EA7}"/>
              </a:ext>
            </a:extLst>
          </p:cNvPr>
          <p:cNvSpPr/>
          <p:nvPr/>
        </p:nvSpPr>
        <p:spPr>
          <a:xfrm>
            <a:off x="6771190" y="4117198"/>
            <a:ext cx="4857068"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 المعجزة التي احتوت  جميل القصص </a:t>
            </a:r>
          </a:p>
          <a:p>
            <a:pPr algn="ctr"/>
            <a:r>
              <a:rPr lang="ar-SA" sz="4800" b="0" cap="none" spc="0" dirty="0">
                <a:ln w="0"/>
                <a:solidFill>
                  <a:schemeClr val="tx1"/>
                </a:solidFill>
                <a:effectLst>
                  <a:outerShdw blurRad="38100" dist="19050" dir="2700000" algn="tl" rotWithShape="0">
                    <a:schemeClr val="dk1">
                      <a:alpha val="40000"/>
                    </a:schemeClr>
                  </a:outerShdw>
                </a:effectLst>
              </a:rPr>
              <a:t>وابلغ الكلام </a:t>
            </a:r>
          </a:p>
        </p:txBody>
      </p:sp>
      <p:pic>
        <p:nvPicPr>
          <p:cNvPr id="12" name="صورة 11">
            <a:extLst>
              <a:ext uri="{FF2B5EF4-FFF2-40B4-BE49-F238E27FC236}">
                <a16:creationId xmlns:a16="http://schemas.microsoft.com/office/drawing/2014/main" id="{E9C977C3-9159-42BD-9A91-121028F5C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073" y="137932"/>
            <a:ext cx="3879684" cy="3879684"/>
          </a:xfrm>
          <a:prstGeom prst="rect">
            <a:avLst/>
          </a:prstGeom>
        </p:spPr>
      </p:pic>
    </p:spTree>
    <p:extLst>
      <p:ext uri="{BB962C8B-B14F-4D97-AF65-F5344CB8AC3E}">
        <p14:creationId xmlns:p14="http://schemas.microsoft.com/office/powerpoint/2010/main" val="344481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957DF03-51A7-4A60-9B1B-168BFA641D8D}"/>
              </a:ext>
            </a:extLst>
          </p:cNvPr>
          <p:cNvSpPr/>
          <p:nvPr/>
        </p:nvSpPr>
        <p:spPr>
          <a:xfrm>
            <a:off x="7292051" y="247285"/>
            <a:ext cx="4572006" cy="2800767"/>
          </a:xfrm>
          <a:prstGeom prst="rect">
            <a:avLst/>
          </a:prstGeom>
          <a:noFill/>
          <a:ln w="38100">
            <a:solidFill>
              <a:schemeClr val="tx1"/>
            </a:solidFill>
          </a:ln>
        </p:spPr>
        <p:txBody>
          <a:bodyPr wrap="square" lIns="91440" tIns="45720" rIns="91440" bIns="45720">
            <a:spAutoFit/>
          </a:bodyPr>
          <a:lstStyle/>
          <a:p>
            <a:pPr algn="ctr"/>
            <a:r>
              <a:rPr lang="ar-SA" sz="4400" dirty="0">
                <a:ln w="0"/>
                <a:solidFill>
                  <a:srgbClr val="FF0000"/>
                </a:solidFill>
                <a:effectLst>
                  <a:outerShdw blurRad="38100" dist="19050" dir="2700000" algn="tl" rotWithShape="0">
                    <a:schemeClr val="dk1">
                      <a:alpha val="40000"/>
                    </a:schemeClr>
                  </a:outerShdw>
                </a:effectLst>
              </a:rPr>
              <a:t>طالبتي الغالية </a:t>
            </a:r>
          </a:p>
          <a:p>
            <a:pPr algn="ctr"/>
            <a:r>
              <a:rPr lang="ar-SA" sz="4400" b="0" cap="none" spc="0" dirty="0">
                <a:ln w="0"/>
                <a:solidFill>
                  <a:schemeClr val="tx1"/>
                </a:solidFill>
                <a:effectLst>
                  <a:outerShdw blurRad="38100" dist="19050" dir="2700000" algn="tl" rotWithShape="0">
                    <a:schemeClr val="dk1">
                      <a:alpha val="40000"/>
                    </a:schemeClr>
                  </a:outerShdw>
                </a:effectLst>
              </a:rPr>
              <a:t>تخيلي أنك</a:t>
            </a:r>
            <a:r>
              <a:rPr lang="ar-SA" sz="4400" dirty="0">
                <a:ln w="0"/>
                <a:effectLst>
                  <a:outerShdw blurRad="38100" dist="19050" dir="2700000" algn="tl" rotWithShape="0">
                    <a:schemeClr val="dk1">
                      <a:alpha val="40000"/>
                    </a:schemeClr>
                  </a:outerShdw>
                </a:effectLst>
              </a:rPr>
              <a:t>ِ عالمة أحياء وقد كنت تدرسين الذي يظهر في الفيديو القادم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76B9A45B-0C78-4019-AC2D-849C952B4F3D}"/>
              </a:ext>
            </a:extLst>
          </p:cNvPr>
          <p:cNvSpPr/>
          <p:nvPr/>
        </p:nvSpPr>
        <p:spPr>
          <a:xfrm>
            <a:off x="7292051" y="3324307"/>
            <a:ext cx="4572006" cy="1446550"/>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س/ كيف سيكون شعوركِ عندها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A132734C-D137-476C-BD67-1A024AB432AB}"/>
              </a:ext>
            </a:extLst>
          </p:cNvPr>
          <p:cNvSpPr/>
          <p:nvPr/>
        </p:nvSpPr>
        <p:spPr>
          <a:xfrm>
            <a:off x="7292051" y="5068022"/>
            <a:ext cx="4572006" cy="1446550"/>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وما الأسئلة التي ستطرحينها على نفسكِ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10" name="y2mate.com - شاهد_ عجائب المخلوقات_ السمكة الصخرية_QRTmQMMQE50_360p">
            <a:hlinkClick r:id="" action="ppaction://media"/>
            <a:extLst>
              <a:ext uri="{FF2B5EF4-FFF2-40B4-BE49-F238E27FC236}">
                <a16:creationId xmlns:a16="http://schemas.microsoft.com/office/drawing/2014/main" id="{E209C78B-EA35-4076-8120-E61491EC18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621" y="131536"/>
            <a:ext cx="6848361" cy="5540059"/>
          </a:xfrm>
          <a:prstGeom prst="rect">
            <a:avLst/>
          </a:prstGeom>
        </p:spPr>
      </p:pic>
      <p:sp>
        <p:nvSpPr>
          <p:cNvPr id="12" name="وسيلة الشرح: سهم إلى الأعلى 11">
            <a:extLst>
              <a:ext uri="{FF2B5EF4-FFF2-40B4-BE49-F238E27FC236}">
                <a16:creationId xmlns:a16="http://schemas.microsoft.com/office/drawing/2014/main" id="{2D36D2CB-CF97-418E-B237-507D5EBDC666}"/>
              </a:ext>
            </a:extLst>
          </p:cNvPr>
          <p:cNvSpPr/>
          <p:nvPr/>
        </p:nvSpPr>
        <p:spPr>
          <a:xfrm>
            <a:off x="179396" y="5428404"/>
            <a:ext cx="6890809" cy="990124"/>
          </a:xfrm>
          <a:prstGeom prst="upArrowCallout">
            <a:avLst/>
          </a:prstGeom>
          <a:solidFill>
            <a:srgbClr val="85DFFF"/>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انقر هنا لمشاهدة سمكة المنجم الرخامية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115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CCF"/>
        </a:solid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2E1E91B2-0F70-437C-B3C4-59888ABE16D6}"/>
              </a:ext>
            </a:extLst>
          </p:cNvPr>
          <p:cNvSpPr/>
          <p:nvPr/>
        </p:nvSpPr>
        <p:spPr>
          <a:xfrm>
            <a:off x="5995686" y="573304"/>
            <a:ext cx="5822065" cy="5509200"/>
          </a:xfrm>
          <a:prstGeom prst="rect">
            <a:avLst/>
          </a:prstGeom>
          <a:noFill/>
          <a:ln w="38100">
            <a:noFill/>
          </a:ln>
        </p:spPr>
        <p:txBody>
          <a:bodyPr wrap="square" lIns="91440" tIns="45720" rIns="91440" bIns="45720">
            <a:spAutoFit/>
          </a:bodyPr>
          <a:lstStyle/>
          <a:p>
            <a:pPr algn="ctr"/>
            <a:r>
              <a:rPr lang="ar-SA" sz="4400" b="1" cap="none" spc="0" dirty="0">
                <a:ln w="0">
                  <a:solidFill>
                    <a:srgbClr val="C00000"/>
                  </a:solidFill>
                </a:ln>
                <a:solidFill>
                  <a:schemeClr val="tx1"/>
                </a:solidFill>
                <a:effectLst>
                  <a:outerShdw blurRad="38100" dist="19050" dir="2700000" algn="tl" rotWithShape="0">
                    <a:schemeClr val="dk1">
                      <a:alpha val="40000"/>
                    </a:schemeClr>
                  </a:outerShdw>
                </a:effectLst>
              </a:rPr>
              <a:t>إن علماء ال</a:t>
            </a:r>
            <a:r>
              <a:rPr lang="ar-SA" sz="4400" b="1" dirty="0">
                <a:ln w="0">
                  <a:solidFill>
                    <a:srgbClr val="C00000"/>
                  </a:solidFill>
                </a:ln>
                <a:effectLst>
                  <a:outerShdw blurRad="38100" dist="19050" dir="2700000" algn="tl" rotWithShape="0">
                    <a:schemeClr val="dk1">
                      <a:alpha val="40000"/>
                    </a:schemeClr>
                  </a:outerShdw>
                </a:effectLst>
              </a:rPr>
              <a:t>أحياء عندما يدرسون الكائنات الحية ـ مهما كان نوعها ـ فإنهم يقومون بذلك يقدمون خدمة جليلة لتطوير العلم وتحسين مستوى الحياة اليومية </a:t>
            </a:r>
          </a:p>
          <a:p>
            <a:pPr algn="ctr"/>
            <a:r>
              <a:rPr lang="ar-SA" sz="4400" b="1" dirty="0">
                <a:ln w="0">
                  <a:solidFill>
                    <a:srgbClr val="C00000"/>
                  </a:solidFill>
                </a:ln>
                <a:effectLst>
                  <a:outerShdw blurRad="38100" dist="19050" dir="2700000" algn="tl" rotWithShape="0">
                    <a:schemeClr val="dk1">
                      <a:alpha val="40000"/>
                    </a:schemeClr>
                  </a:outerShdw>
                </a:effectLst>
              </a:rPr>
              <a:t>س/ فما هي الأدوار التي قد يقوم بها عالم الأحياء ؟ </a:t>
            </a:r>
            <a:endParaRPr lang="ar-SA" sz="4400" b="1" cap="none" spc="0" dirty="0">
              <a:ln w="0">
                <a:solidFill>
                  <a:srgbClr val="C00000"/>
                </a:solidFill>
              </a:ln>
              <a:solidFill>
                <a:schemeClr val="tx1"/>
              </a:solidFill>
              <a:effectLst>
                <a:outerShdw blurRad="38100" dist="19050" dir="2700000" algn="tl" rotWithShape="0">
                  <a:schemeClr val="dk1">
                    <a:alpha val="40000"/>
                  </a:schemeClr>
                </a:outerShdw>
              </a:effectLst>
            </a:endParaRPr>
          </a:p>
        </p:txBody>
      </p:sp>
      <p:pic>
        <p:nvPicPr>
          <p:cNvPr id="5124" name="Picture 4" descr=" ">
            <a:extLst>
              <a:ext uri="{FF2B5EF4-FFF2-40B4-BE49-F238E27FC236}">
                <a16:creationId xmlns:a16="http://schemas.microsoft.com/office/drawing/2014/main" id="{DADE71D7-72FF-4F0C-80C1-4C744E1C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49" y="469132"/>
            <a:ext cx="5372100" cy="550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4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a:extLst>
              <a:ext uri="{FF2B5EF4-FFF2-40B4-BE49-F238E27FC236}">
                <a16:creationId xmlns:a16="http://schemas.microsoft.com/office/drawing/2014/main" id="{3AB1FBC2-6684-4762-97C0-688CCAF5155F}"/>
              </a:ext>
            </a:extLst>
          </p:cNvPr>
          <p:cNvSpPr/>
          <p:nvPr/>
        </p:nvSpPr>
        <p:spPr>
          <a:xfrm>
            <a:off x="211015" y="1659988"/>
            <a:ext cx="11880000" cy="519801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Picture 2" descr="ÙØªÙØ¬Ø© Ø¨Ø­Ø« Ø§ÙØµÙØ± Ø¹Ù âªscientist Biology clipartâ¬â">
            <a:extLst>
              <a:ext uri="{FF2B5EF4-FFF2-40B4-BE49-F238E27FC236}">
                <a16:creationId xmlns:a16="http://schemas.microsoft.com/office/drawing/2014/main" id="{2A8CF05E-E02A-49E0-B6A1-A75485B3E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1937" y="1848920"/>
            <a:ext cx="1865142" cy="133224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C1954E23-8E8A-41F5-8113-3F62C836E627}"/>
              </a:ext>
            </a:extLst>
          </p:cNvPr>
          <p:cNvSpPr/>
          <p:nvPr/>
        </p:nvSpPr>
        <p:spPr>
          <a:xfrm>
            <a:off x="1223889" y="87240"/>
            <a:ext cx="10788293" cy="1446550"/>
          </a:xfrm>
          <a:prstGeom prst="rect">
            <a:avLst/>
          </a:prstGeom>
          <a:solidFill>
            <a:srgbClr val="4EF8D8"/>
          </a:solidFill>
          <a:ln w="38100">
            <a:solidFill>
              <a:schemeClr val="tx1"/>
            </a:solidFill>
          </a:ln>
        </p:spPr>
        <p:txBody>
          <a:bodyPr wrap="square" lIns="91440" tIns="45720" rIns="91440" bIns="45720">
            <a:spAutoFit/>
          </a:bodyPr>
          <a:lstStyle/>
          <a:p>
            <a:pPr algn="ctr"/>
            <a:r>
              <a:rPr lang="ar-SA" sz="4400" b="1" cap="none" spc="0" dirty="0">
                <a:ln w="0"/>
                <a:effectLst>
                  <a:outerShdw blurRad="38100" dist="19050" dir="2700000" algn="tl" rotWithShape="0">
                    <a:schemeClr val="dk1">
                      <a:alpha val="40000"/>
                    </a:schemeClr>
                  </a:outerShdw>
                </a:effectLst>
              </a:rPr>
              <a:t>طالبتي بالتعاون مع زميلاتكـِ في المجموعة أقرئي في كتابك المقرر ثم صممي خريطة معرفية بأهم أدوار عالم الاحياء </a:t>
            </a:r>
          </a:p>
        </p:txBody>
      </p:sp>
      <p:sp>
        <p:nvSpPr>
          <p:cNvPr id="4" name="مستطيل 3">
            <a:extLst>
              <a:ext uri="{FF2B5EF4-FFF2-40B4-BE49-F238E27FC236}">
                <a16:creationId xmlns:a16="http://schemas.microsoft.com/office/drawing/2014/main" id="{953DABC6-FD00-42E7-A515-0A53F3EB7DF0}"/>
              </a:ext>
            </a:extLst>
          </p:cNvPr>
          <p:cNvSpPr/>
          <p:nvPr/>
        </p:nvSpPr>
        <p:spPr>
          <a:xfrm>
            <a:off x="3733118" y="1944547"/>
            <a:ext cx="5511253" cy="923330"/>
          </a:xfrm>
          <a:prstGeom prst="rect">
            <a:avLst/>
          </a:prstGeom>
          <a:solidFill>
            <a:srgbClr val="FFFF00"/>
          </a:solidFill>
          <a:ln w="38100">
            <a:noFill/>
          </a:ln>
        </p:spPr>
        <p:txBody>
          <a:bodyPr wrap="square" lIns="91440" tIns="45720" rIns="91440" bIns="45720">
            <a:spAutoFit/>
          </a:bodyPr>
          <a:lstStyle/>
          <a:p>
            <a:pPr algn="ctr"/>
            <a:r>
              <a:rPr lang="ar-SA" sz="5400" b="1" cap="none" spc="0" dirty="0">
                <a:ln w="0"/>
                <a:effectLst>
                  <a:outerShdw blurRad="38100" dist="19050" dir="2700000" algn="tl" rotWithShape="0">
                    <a:schemeClr val="dk1">
                      <a:alpha val="40000"/>
                    </a:schemeClr>
                  </a:outerShdw>
                </a:effectLst>
              </a:rPr>
              <a:t>أهم أدوار عالم الاحياء </a:t>
            </a:r>
          </a:p>
        </p:txBody>
      </p:sp>
      <p:sp>
        <p:nvSpPr>
          <p:cNvPr id="5" name="مستطيل 4">
            <a:extLst>
              <a:ext uri="{FF2B5EF4-FFF2-40B4-BE49-F238E27FC236}">
                <a16:creationId xmlns:a16="http://schemas.microsoft.com/office/drawing/2014/main" id="{35442B57-EB32-4599-95E6-E435053A8766}"/>
              </a:ext>
            </a:extLst>
          </p:cNvPr>
          <p:cNvSpPr/>
          <p:nvPr/>
        </p:nvSpPr>
        <p:spPr>
          <a:xfrm>
            <a:off x="7508187" y="3067614"/>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تطوير التقنيات </a:t>
            </a:r>
          </a:p>
        </p:txBody>
      </p:sp>
      <p:sp>
        <p:nvSpPr>
          <p:cNvPr id="6" name="مستطيل 5">
            <a:extLst>
              <a:ext uri="{FF2B5EF4-FFF2-40B4-BE49-F238E27FC236}">
                <a16:creationId xmlns:a16="http://schemas.microsoft.com/office/drawing/2014/main" id="{E3F77342-EEA9-49E6-9B29-4BE968702644}"/>
              </a:ext>
            </a:extLst>
          </p:cNvPr>
          <p:cNvSpPr/>
          <p:nvPr/>
        </p:nvSpPr>
        <p:spPr>
          <a:xfrm>
            <a:off x="9897079" y="3067614"/>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دراسة التنوع الحيوي </a:t>
            </a:r>
          </a:p>
        </p:txBody>
      </p:sp>
      <p:sp>
        <p:nvSpPr>
          <p:cNvPr id="7" name="مستطيل 6">
            <a:extLst>
              <a:ext uri="{FF2B5EF4-FFF2-40B4-BE49-F238E27FC236}">
                <a16:creationId xmlns:a16="http://schemas.microsoft.com/office/drawing/2014/main" id="{979A71B0-C4BC-4382-952A-20CC38F20EFC}"/>
              </a:ext>
            </a:extLst>
          </p:cNvPr>
          <p:cNvSpPr/>
          <p:nvPr/>
        </p:nvSpPr>
        <p:spPr>
          <a:xfrm>
            <a:off x="264226" y="3067614"/>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حماية البيئة </a:t>
            </a:r>
          </a:p>
        </p:txBody>
      </p:sp>
      <p:sp>
        <p:nvSpPr>
          <p:cNvPr id="8" name="مستطيل 7">
            <a:extLst>
              <a:ext uri="{FF2B5EF4-FFF2-40B4-BE49-F238E27FC236}">
                <a16:creationId xmlns:a16="http://schemas.microsoft.com/office/drawing/2014/main" id="{D6EB0BCB-6D78-4B6F-89D9-E04EE35D76DF}"/>
              </a:ext>
            </a:extLst>
          </p:cNvPr>
          <p:cNvSpPr/>
          <p:nvPr/>
        </p:nvSpPr>
        <p:spPr>
          <a:xfrm>
            <a:off x="5119295" y="3081682"/>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البحث في الأمراض </a:t>
            </a:r>
          </a:p>
        </p:txBody>
      </p:sp>
      <p:sp>
        <p:nvSpPr>
          <p:cNvPr id="11" name="مستطيل 10">
            <a:extLst>
              <a:ext uri="{FF2B5EF4-FFF2-40B4-BE49-F238E27FC236}">
                <a16:creationId xmlns:a16="http://schemas.microsoft.com/office/drawing/2014/main" id="{5F4929EE-23BB-4C43-9190-62CB4526F0C2}"/>
              </a:ext>
            </a:extLst>
          </p:cNvPr>
          <p:cNvSpPr/>
          <p:nvPr/>
        </p:nvSpPr>
        <p:spPr>
          <a:xfrm>
            <a:off x="9897079" y="3067614"/>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5" name="مستطيل 14">
            <a:extLst>
              <a:ext uri="{FF2B5EF4-FFF2-40B4-BE49-F238E27FC236}">
                <a16:creationId xmlns:a16="http://schemas.microsoft.com/office/drawing/2014/main" id="{0764A364-C1D4-4430-BE2D-567D02886B06}"/>
              </a:ext>
            </a:extLst>
          </p:cNvPr>
          <p:cNvSpPr/>
          <p:nvPr/>
        </p:nvSpPr>
        <p:spPr>
          <a:xfrm>
            <a:off x="2653118" y="3081682"/>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تحسين الزراعة</a:t>
            </a:r>
          </a:p>
        </p:txBody>
      </p:sp>
      <p:sp>
        <p:nvSpPr>
          <p:cNvPr id="16" name="مستطيل 15">
            <a:extLst>
              <a:ext uri="{FF2B5EF4-FFF2-40B4-BE49-F238E27FC236}">
                <a16:creationId xmlns:a16="http://schemas.microsoft.com/office/drawing/2014/main" id="{4DD7FFEE-8FB0-46D9-A968-13797992D740}"/>
              </a:ext>
            </a:extLst>
          </p:cNvPr>
          <p:cNvSpPr/>
          <p:nvPr/>
        </p:nvSpPr>
        <p:spPr>
          <a:xfrm>
            <a:off x="7508187" y="3067436"/>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7" name="مستطيل 16">
            <a:extLst>
              <a:ext uri="{FF2B5EF4-FFF2-40B4-BE49-F238E27FC236}">
                <a16:creationId xmlns:a16="http://schemas.microsoft.com/office/drawing/2014/main" id="{3020E065-9F0F-4CC2-8B71-3048AC5EB217}"/>
              </a:ext>
            </a:extLst>
          </p:cNvPr>
          <p:cNvSpPr/>
          <p:nvPr/>
        </p:nvSpPr>
        <p:spPr>
          <a:xfrm>
            <a:off x="5119295" y="3081682"/>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8" name="مستطيل 17">
            <a:extLst>
              <a:ext uri="{FF2B5EF4-FFF2-40B4-BE49-F238E27FC236}">
                <a16:creationId xmlns:a16="http://schemas.microsoft.com/office/drawing/2014/main" id="{4A78C48D-7654-449C-90DC-23E3F7C3EFED}"/>
              </a:ext>
            </a:extLst>
          </p:cNvPr>
          <p:cNvSpPr/>
          <p:nvPr/>
        </p:nvSpPr>
        <p:spPr>
          <a:xfrm>
            <a:off x="2606570" y="3067436"/>
            <a:ext cx="2268000" cy="2484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9" name="مستطيل 18">
            <a:extLst>
              <a:ext uri="{FF2B5EF4-FFF2-40B4-BE49-F238E27FC236}">
                <a16:creationId xmlns:a16="http://schemas.microsoft.com/office/drawing/2014/main" id="{8577A81D-4E5F-4E98-8CA6-C06C9F2F3BC9}"/>
              </a:ext>
            </a:extLst>
          </p:cNvPr>
          <p:cNvSpPr/>
          <p:nvPr/>
        </p:nvSpPr>
        <p:spPr>
          <a:xfrm>
            <a:off x="288798" y="3067436"/>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pic>
        <p:nvPicPr>
          <p:cNvPr id="1028" name="Picture 4" descr="ÙØªÙØ¬Ø© Ø¨Ø­Ø« Ø§ÙØµÙØ± Ø¹Ù âªscientist Biology clipartâ¬â">
            <a:extLst>
              <a:ext uri="{FF2B5EF4-FFF2-40B4-BE49-F238E27FC236}">
                <a16:creationId xmlns:a16="http://schemas.microsoft.com/office/drawing/2014/main" id="{AC69035A-62F6-46B9-B62F-9C367FDFB2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95" y="112542"/>
            <a:ext cx="1278928" cy="183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4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8"/>
                                        </p:tgtEl>
                                      </p:cBhvr>
                                    </p:animEffect>
                                    <p:set>
                                      <p:cBhvr>
                                        <p:cTn id="22" dur="1" fill="hold">
                                          <p:stCondLst>
                                            <p:cond delay="19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9"/>
                                        </p:tgtEl>
                                      </p:cBhvr>
                                    </p:animEffect>
                                    <p:set>
                                      <p:cBhvr>
                                        <p:cTn id="27"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130005" y="271901"/>
            <a:ext cx="4563159" cy="6382762"/>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Picture 4" descr="ابن سينا .. الفيلسوف الايراني وابو الطب الحديث - IRNA Arabic">
            <a:extLst>
              <a:ext uri="{FF2B5EF4-FFF2-40B4-BE49-F238E27FC236}">
                <a16:creationId xmlns:a16="http://schemas.microsoft.com/office/drawing/2014/main" id="{20E19B88-4EC0-480A-B4DC-3AD5CAE25D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259"/>
          <a:stretch/>
        </p:blipFill>
        <p:spPr bwMode="auto">
          <a:xfrm flipH="1">
            <a:off x="7368293" y="1394804"/>
            <a:ext cx="3558208" cy="4369387"/>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6C9D2958-3026-47B9-B929-B519FE5F6E98}"/>
              </a:ext>
            </a:extLst>
          </p:cNvPr>
          <p:cNvSpPr/>
          <p:nvPr/>
        </p:nvSpPr>
        <p:spPr>
          <a:xfrm>
            <a:off x="810086" y="1394804"/>
            <a:ext cx="5850515" cy="3785652"/>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أبن سينا طبيب وعالم مسلم</a:t>
            </a:r>
          </a:p>
          <a:p>
            <a:pPr algn="ctr"/>
            <a:r>
              <a:rPr lang="ar-SA" sz="4800" dirty="0">
                <a:ln w="0"/>
                <a:effectLst>
                  <a:outerShdw blurRad="38100" dist="19050" dir="2700000" algn="tl" rotWithShape="0">
                    <a:schemeClr val="dk1">
                      <a:alpha val="40000"/>
                    </a:schemeClr>
                  </a:outerShdw>
                </a:effectLst>
              </a:rPr>
              <a:t>درس النباتات ووصفها وقارن بينها وكذلك وصف أنواع مختلفة من الطيور والحيوانات</a:t>
            </a:r>
            <a:r>
              <a:rPr lang="ar-SA" sz="48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68563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463047" y="225602"/>
            <a:ext cx="4230117" cy="6382762"/>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Picture 4" descr="ابن سينا .. الفيلسوف الايراني وابو الطب الحديث - IRNA Arabic">
            <a:extLst>
              <a:ext uri="{FF2B5EF4-FFF2-40B4-BE49-F238E27FC236}">
                <a16:creationId xmlns:a16="http://schemas.microsoft.com/office/drawing/2014/main" id="{20E19B88-4EC0-480A-B4DC-3AD5CAE25D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259"/>
          <a:stretch/>
        </p:blipFill>
        <p:spPr bwMode="auto">
          <a:xfrm flipH="1">
            <a:off x="7662441" y="1441103"/>
            <a:ext cx="3264060" cy="4369387"/>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6C9D2958-3026-47B9-B929-B519FE5F6E98}"/>
              </a:ext>
            </a:extLst>
          </p:cNvPr>
          <p:cNvSpPr/>
          <p:nvPr/>
        </p:nvSpPr>
        <p:spPr>
          <a:xfrm>
            <a:off x="498836" y="1154958"/>
            <a:ext cx="6806056" cy="2308324"/>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س/ ما الفائدة المرجوة من الدراسة التي قام بها أبن سينا وغيره من العلماء للمخلوقات الحية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C2BAA377-9C19-4918-B479-5615B9B6E3D0}"/>
              </a:ext>
            </a:extLst>
          </p:cNvPr>
          <p:cNvSpPr/>
          <p:nvPr/>
        </p:nvSpPr>
        <p:spPr>
          <a:xfrm>
            <a:off x="500515" y="3835920"/>
            <a:ext cx="6723194" cy="1446550"/>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فهم أعمق للكائنات الحية التي تشاركنا الحياة على الكوكب نفسه</a:t>
            </a:r>
            <a:endParaRPr lang="ar-SA"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39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014259" y="179304"/>
            <a:ext cx="4678906" cy="6382762"/>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6C9D2958-3026-47B9-B929-B519FE5F6E98}"/>
              </a:ext>
            </a:extLst>
          </p:cNvPr>
          <p:cNvSpPr/>
          <p:nvPr/>
        </p:nvSpPr>
        <p:spPr>
          <a:xfrm>
            <a:off x="662456" y="993149"/>
            <a:ext cx="5988098" cy="1569660"/>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إذن من أدوار عالم الأحياء</a:t>
            </a:r>
          </a:p>
          <a:p>
            <a:pPr algn="ctr"/>
            <a:r>
              <a:rPr lang="ar-SA" sz="4800" dirty="0">
                <a:ln w="0"/>
                <a:solidFill>
                  <a:srgbClr val="FF0000"/>
                </a:solidFill>
                <a:effectLst>
                  <a:outerShdw blurRad="38100" dist="19050" dir="2700000" algn="tl" rotWithShape="0">
                    <a:schemeClr val="dk1">
                      <a:alpha val="40000"/>
                    </a:schemeClr>
                  </a:outerShdw>
                </a:effectLst>
              </a:rPr>
              <a:t>دراسة التنوع الحيوي</a:t>
            </a:r>
            <a:endParaRPr lang="ar-SA" sz="4800" b="0" cap="none" spc="0" dirty="0">
              <a:ln w="0"/>
              <a:solidFill>
                <a:srgbClr val="FF0000"/>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C2BAA377-9C19-4918-B479-5615B9B6E3D0}"/>
              </a:ext>
            </a:extLst>
          </p:cNvPr>
          <p:cNvSpPr/>
          <p:nvPr/>
        </p:nvSpPr>
        <p:spPr>
          <a:xfrm>
            <a:off x="608066" y="4303769"/>
            <a:ext cx="6090245" cy="1446550"/>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ومعرفة خصائص المخلوقات الحية وصفاتها؟</a:t>
            </a:r>
          </a:p>
        </p:txBody>
      </p:sp>
      <p:grpSp>
        <p:nvGrpSpPr>
          <p:cNvPr id="10" name="مجموعة 9">
            <a:extLst>
              <a:ext uri="{FF2B5EF4-FFF2-40B4-BE49-F238E27FC236}">
                <a16:creationId xmlns:a16="http://schemas.microsoft.com/office/drawing/2014/main" id="{F021CCF4-7303-4671-A27B-59F62153B056}"/>
              </a:ext>
            </a:extLst>
          </p:cNvPr>
          <p:cNvGrpSpPr/>
          <p:nvPr/>
        </p:nvGrpSpPr>
        <p:grpSpPr>
          <a:xfrm>
            <a:off x="7223708" y="939359"/>
            <a:ext cx="3800825" cy="4763683"/>
            <a:chOff x="374661" y="126870"/>
            <a:chExt cx="5148777" cy="6492782"/>
          </a:xfrm>
        </p:grpSpPr>
        <p:sp>
          <p:nvSpPr>
            <p:cNvPr id="11" name="مستطيل 10">
              <a:extLst>
                <a:ext uri="{FF2B5EF4-FFF2-40B4-BE49-F238E27FC236}">
                  <a16:creationId xmlns:a16="http://schemas.microsoft.com/office/drawing/2014/main" id="{96BE3F07-4334-4ECB-BB00-1339EDD43326}"/>
                </a:ext>
              </a:extLst>
            </p:cNvPr>
            <p:cNvSpPr/>
            <p:nvPr/>
          </p:nvSpPr>
          <p:spPr>
            <a:xfrm>
              <a:off x="2090921" y="1248793"/>
              <a:ext cx="1716259" cy="1589649"/>
            </a:xfrm>
            <a:prstGeom prst="rect">
              <a:avLst/>
            </a:prstGeom>
            <a:blipFill dpi="0" rotWithShape="1">
              <a:blip r:embed="rId2" cstate="print">
                <a:extLst>
                  <a:ext uri="{BEBA8EAE-BF5A-486C-A8C5-ECC9F3942E4B}">
                    <a14:imgProps xmlns:a14="http://schemas.microsoft.com/office/drawing/2010/main">
                      <a14:imgLayer r:embed="rId3">
                        <a14:imgEffect>
                          <a14:backgroundRemoval t="2353" b="95294" l="2500" r="99167">
                            <a14:foregroundMark x1="38500" y1="5294" x2="38500" y2="5294"/>
                            <a14:foregroundMark x1="37667" y1="2745" x2="37667" y2="2745"/>
                            <a14:foregroundMark x1="99167" y1="10588" x2="99167" y2="10588"/>
                            <a14:foregroundMark x1="46667" y1="95686" x2="46667" y2="95686"/>
                            <a14:foregroundMark x1="4167" y1="53137" x2="4167" y2="53137"/>
                            <a14:foregroundMark x1="2500" y1="57647" x2="2500" y2="57647"/>
                          </a14:backgroundRemoval>
                        </a14:imgEffect>
                      </a14:imgLayer>
                    </a14:imgProps>
                  </a:ex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BCA3E21B-188E-4FA5-AA2C-D395590AD997}"/>
                </a:ext>
              </a:extLst>
            </p:cNvPr>
            <p:cNvSpPr/>
            <p:nvPr/>
          </p:nvSpPr>
          <p:spPr>
            <a:xfrm>
              <a:off x="2090921" y="138442"/>
              <a:ext cx="1716259" cy="111035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7696CCC0-60B5-459F-94B0-AB62405A6D9A}"/>
                </a:ext>
              </a:extLst>
            </p:cNvPr>
            <p:cNvSpPr/>
            <p:nvPr/>
          </p:nvSpPr>
          <p:spPr>
            <a:xfrm>
              <a:off x="374662" y="138442"/>
              <a:ext cx="1716259" cy="1589649"/>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مستطيل 14">
              <a:extLst>
                <a:ext uri="{FF2B5EF4-FFF2-40B4-BE49-F238E27FC236}">
                  <a16:creationId xmlns:a16="http://schemas.microsoft.com/office/drawing/2014/main" id="{1148D896-32EA-4F77-AEC1-556554F60600}"/>
                </a:ext>
              </a:extLst>
            </p:cNvPr>
            <p:cNvSpPr/>
            <p:nvPr/>
          </p:nvSpPr>
          <p:spPr>
            <a:xfrm>
              <a:off x="374661" y="1728091"/>
              <a:ext cx="1716259" cy="111035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C585CAC3-8C30-477C-9E7D-69E3701F9669}"/>
                </a:ext>
              </a:extLst>
            </p:cNvPr>
            <p:cNvSpPr/>
            <p:nvPr/>
          </p:nvSpPr>
          <p:spPr>
            <a:xfrm>
              <a:off x="374661" y="2838442"/>
              <a:ext cx="1716259" cy="1589649"/>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44CBA839-2909-4EBE-B5F8-F7E76DC04FB4}"/>
                </a:ext>
              </a:extLst>
            </p:cNvPr>
            <p:cNvSpPr/>
            <p:nvPr/>
          </p:nvSpPr>
          <p:spPr>
            <a:xfrm>
              <a:off x="2090921" y="2836448"/>
              <a:ext cx="1716259" cy="1110351"/>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A9AC85C5-B1FA-4326-B76F-2DD2A63AD2F7}"/>
                </a:ext>
              </a:extLst>
            </p:cNvPr>
            <p:cNvSpPr/>
            <p:nvPr/>
          </p:nvSpPr>
          <p:spPr>
            <a:xfrm>
              <a:off x="374662" y="5509301"/>
              <a:ext cx="2287516" cy="111035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C505D69D-5182-472A-A618-EA64FE36707D}"/>
                </a:ext>
              </a:extLst>
            </p:cNvPr>
            <p:cNvSpPr/>
            <p:nvPr/>
          </p:nvSpPr>
          <p:spPr>
            <a:xfrm>
              <a:off x="2090921" y="3946799"/>
              <a:ext cx="1716259" cy="1589649"/>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D5E14C3F-4B09-4A7F-9911-CC2E7BC2F038}"/>
                </a:ext>
              </a:extLst>
            </p:cNvPr>
            <p:cNvSpPr/>
            <p:nvPr/>
          </p:nvSpPr>
          <p:spPr>
            <a:xfrm>
              <a:off x="3807179" y="1248793"/>
              <a:ext cx="1716259" cy="1589649"/>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31BCC832-BFF5-4B18-B661-ADF8EA4D8017}"/>
                </a:ext>
              </a:extLst>
            </p:cNvPr>
            <p:cNvSpPr/>
            <p:nvPr/>
          </p:nvSpPr>
          <p:spPr>
            <a:xfrm>
              <a:off x="3807179" y="126870"/>
              <a:ext cx="1716259" cy="1110351"/>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21">
              <a:extLst>
                <a:ext uri="{FF2B5EF4-FFF2-40B4-BE49-F238E27FC236}">
                  <a16:creationId xmlns:a16="http://schemas.microsoft.com/office/drawing/2014/main" id="{B99B8C33-5984-4A42-B520-61018317452B}"/>
                </a:ext>
              </a:extLst>
            </p:cNvPr>
            <p:cNvSpPr/>
            <p:nvPr/>
          </p:nvSpPr>
          <p:spPr>
            <a:xfrm>
              <a:off x="3807179" y="2836448"/>
              <a:ext cx="1716259" cy="1110351"/>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a:extLst>
                <a:ext uri="{FF2B5EF4-FFF2-40B4-BE49-F238E27FC236}">
                  <a16:creationId xmlns:a16="http://schemas.microsoft.com/office/drawing/2014/main" id="{B2528FBC-46A1-40A3-9C84-FB9C2E17E429}"/>
                </a:ext>
              </a:extLst>
            </p:cNvPr>
            <p:cNvSpPr/>
            <p:nvPr/>
          </p:nvSpPr>
          <p:spPr>
            <a:xfrm>
              <a:off x="3807179" y="3946799"/>
              <a:ext cx="1716259" cy="1589649"/>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23">
              <a:extLst>
                <a:ext uri="{FF2B5EF4-FFF2-40B4-BE49-F238E27FC236}">
                  <a16:creationId xmlns:a16="http://schemas.microsoft.com/office/drawing/2014/main" id="{B60DB868-1F66-432C-86D0-AA15F7ED0EAC}"/>
                </a:ext>
              </a:extLst>
            </p:cNvPr>
            <p:cNvSpPr/>
            <p:nvPr/>
          </p:nvSpPr>
          <p:spPr>
            <a:xfrm>
              <a:off x="2662177" y="5532460"/>
              <a:ext cx="2861261" cy="1085198"/>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D502F042-83D5-43D3-87B2-E02CCDB892BB}"/>
                </a:ext>
              </a:extLst>
            </p:cNvPr>
            <p:cNvSpPr/>
            <p:nvPr/>
          </p:nvSpPr>
          <p:spPr>
            <a:xfrm>
              <a:off x="374661" y="4430085"/>
              <a:ext cx="1716259" cy="1102375"/>
            </a:xfrm>
            <a:prstGeom prst="rect">
              <a:avLst/>
            </a:prstGeom>
            <a:blipFill dpi="0" rotWithShape="1">
              <a:blip r:embed="rId16">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6" name="مستطيل 25">
            <a:extLst>
              <a:ext uri="{FF2B5EF4-FFF2-40B4-BE49-F238E27FC236}">
                <a16:creationId xmlns:a16="http://schemas.microsoft.com/office/drawing/2014/main" id="{B8F0AD40-90A8-4E1E-BD93-D92A1FD4028A}"/>
              </a:ext>
            </a:extLst>
          </p:cNvPr>
          <p:cNvSpPr/>
          <p:nvPr/>
        </p:nvSpPr>
        <p:spPr>
          <a:xfrm>
            <a:off x="608066" y="2706116"/>
            <a:ext cx="6090245" cy="1446550"/>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فهم أعمق للكائنات الحية التي تشاركنا الحياة على الكوكب نفسه</a:t>
            </a:r>
            <a:endParaRPr lang="ar-SA"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8435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rgbClr val="B7FCC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527886" y="1333869"/>
            <a:ext cx="6829551" cy="1446550"/>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منذ شهور غزا  فيروس كورونا معظم العالم حتى أصبح شغلنا الشاغل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Picture 4" descr="Female Doctor Wearing A Medical Mask Coronavirus Covid19 Prevention Concept  Vector Illustration In Flat Style Stock Illustration - Download Image Now -  iStock">
            <a:extLst>
              <a:ext uri="{FF2B5EF4-FFF2-40B4-BE49-F238E27FC236}">
                <a16:creationId xmlns:a16="http://schemas.microsoft.com/office/drawing/2014/main" id="{6B617E68-DFBB-45F7-A5D0-88C175502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31" y="980830"/>
            <a:ext cx="3479428" cy="5105010"/>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546F6FA3-EE8E-44B2-B38F-CD6AD786DAED}"/>
              </a:ext>
            </a:extLst>
          </p:cNvPr>
          <p:cNvSpPr/>
          <p:nvPr/>
        </p:nvSpPr>
        <p:spPr>
          <a:xfrm>
            <a:off x="4431676" y="3219938"/>
            <a:ext cx="6829551" cy="2123658"/>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فما هي الأسئلة التي تتعلق بفيروس كورونا والتي طرحت وكانت بحاجة للإجابة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21390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rgbClr val="B7FCC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527886" y="1333869"/>
            <a:ext cx="6829551" cy="2123658"/>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ما المسبب للمرض؟ ما أعراض الإصابة به ؟ ما تركيبه ؟ كيف ينتشر؟ كيف يقاومه الجسم؟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Picture 4" descr="Female Doctor Wearing A Medical Mask Coronavirus Covid19 Prevention Concept  Vector Illustration In Flat Style Stock Illustration - Download Image Now -  iStock">
            <a:extLst>
              <a:ext uri="{FF2B5EF4-FFF2-40B4-BE49-F238E27FC236}">
                <a16:creationId xmlns:a16="http://schemas.microsoft.com/office/drawing/2014/main" id="{6B617E68-DFBB-45F7-A5D0-88C175502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31" y="980830"/>
            <a:ext cx="3479428" cy="5105010"/>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546F6FA3-EE8E-44B2-B38F-CD6AD786DAED}"/>
              </a:ext>
            </a:extLst>
          </p:cNvPr>
          <p:cNvSpPr/>
          <p:nvPr/>
        </p:nvSpPr>
        <p:spPr>
          <a:xfrm>
            <a:off x="4479749" y="3796377"/>
            <a:ext cx="6124435" cy="2123658"/>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يا ترا من يستطع دراسة أي مرض والاجابة عن كل تلك الأسئلة المطروحة ؟</a:t>
            </a:r>
          </a:p>
        </p:txBody>
      </p:sp>
    </p:spTree>
    <p:extLst>
      <p:ext uri="{BB962C8B-B14F-4D97-AF65-F5344CB8AC3E}">
        <p14:creationId xmlns:p14="http://schemas.microsoft.com/office/powerpoint/2010/main" val="11807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rgbClr val="B7FCC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527886" y="1333869"/>
            <a:ext cx="6829551" cy="769441"/>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إنه بلا شك عالم  الاحياء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Picture 4" descr="Female Doctor Wearing A Medical Mask Coronavirus Covid19 Prevention Concept  Vector Illustration In Flat Style Stock Illustration - Download Image Now -  iStock">
            <a:extLst>
              <a:ext uri="{FF2B5EF4-FFF2-40B4-BE49-F238E27FC236}">
                <a16:creationId xmlns:a16="http://schemas.microsoft.com/office/drawing/2014/main" id="{6B617E68-DFBB-45F7-A5D0-88C175502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31" y="980830"/>
            <a:ext cx="3479428" cy="5105010"/>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546F6FA3-EE8E-44B2-B38F-CD6AD786DAED}"/>
              </a:ext>
            </a:extLst>
          </p:cNvPr>
          <p:cNvSpPr/>
          <p:nvPr/>
        </p:nvSpPr>
        <p:spPr>
          <a:xfrm>
            <a:off x="4974251" y="2487487"/>
            <a:ext cx="6124435" cy="1446550"/>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فمن أهم أدوار عالم الاحياء هو </a:t>
            </a:r>
            <a:r>
              <a:rPr lang="ar-SA" sz="4400" b="1" dirty="0">
                <a:ln w="0"/>
                <a:solidFill>
                  <a:srgbClr val="FF0000"/>
                </a:solidFill>
                <a:effectLst>
                  <a:outerShdw blurRad="38100" dist="19050" dir="2700000" algn="tl" rotWithShape="0">
                    <a:schemeClr val="dk1">
                      <a:alpha val="40000"/>
                    </a:schemeClr>
                  </a:outerShdw>
                </a:effectLst>
              </a:rPr>
              <a:t>(البحث في الأمراض) </a:t>
            </a:r>
          </a:p>
        </p:txBody>
      </p:sp>
      <p:pic>
        <p:nvPicPr>
          <p:cNvPr id="1028" name="Picture 4" descr="I love Biology Round Ornament by CoolCarTshirts.com - CafePress">
            <a:extLst>
              <a:ext uri="{FF2B5EF4-FFF2-40B4-BE49-F238E27FC236}">
                <a16:creationId xmlns:a16="http://schemas.microsoft.com/office/drawing/2014/main" id="{FBE74DD0-B64A-40CC-9622-A944C424A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3570" y="4028883"/>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3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rgbClr val="B7FCC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884516" y="1152026"/>
            <a:ext cx="5420825" cy="4154984"/>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وعالم الاحياء لا يبحث فقط في الأسباب بل يحاول إيجاد العلاج للكثير من الامراض مثل الإيدز وادمان المخدرات وارتفاع نسبة الكوليسترول في الدم والسكر الخ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Picture 4" descr="Hand Drawn Illustration Of New Coronavirus Doctor Treatment, File, Yellow,  Needle PNG Transparent Clipart Image and PSD File for Free Download">
            <a:extLst>
              <a:ext uri="{FF2B5EF4-FFF2-40B4-BE49-F238E27FC236}">
                <a16:creationId xmlns:a16="http://schemas.microsoft.com/office/drawing/2014/main" id="{EF498205-C554-4C01-BEBC-22D0245EAD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833" b="90000" l="8167" r="90000">
                        <a14:foregroundMark x1="72167" y1="33250" x2="78083" y2="37167"/>
                        <a14:foregroundMark x1="78083" y1="37167" x2="74250" y2="51750"/>
                        <a14:foregroundMark x1="74250" y1="51750" x2="80500" y2="56000"/>
                        <a14:foregroundMark x1="80500" y1="56000" x2="82500" y2="70583"/>
                        <a14:foregroundMark x1="82500" y1="70583" x2="81250" y2="78167"/>
                        <a14:foregroundMark x1="81250" y1="78167" x2="74417" y2="81667"/>
                        <a14:foregroundMark x1="74417" y1="81667" x2="66917" y2="82167"/>
                        <a14:foregroundMark x1="66917" y1="82167" x2="62250" y2="73333"/>
                        <a14:foregroundMark x1="62250" y1="73333" x2="61500" y2="65500"/>
                        <a14:foregroundMark x1="61500" y1="65500" x2="67750" y2="49750"/>
                        <a14:foregroundMark x1="67750" y1="49750" x2="68750" y2="36250"/>
                        <a14:foregroundMark x1="72667" y1="43583" x2="77083" y2="77167"/>
                        <a14:foregroundMark x1="72833" y1="45250" x2="79417" y2="41583"/>
                        <a14:foregroundMark x1="79417" y1="41583" x2="76667" y2="35167"/>
                        <a14:foregroundMark x1="76667" y1="35167" x2="69833" y2="33417"/>
                        <a14:foregroundMark x1="69833" y1="33417" x2="65417" y2="39417"/>
                        <a14:foregroundMark x1="65417" y1="39417" x2="65917" y2="40500"/>
                        <a14:foregroundMark x1="70000" y1="44917" x2="69167" y2="44250"/>
                        <a14:foregroundMark x1="39417" y1="35917" x2="40167" y2="29000"/>
                        <a14:foregroundMark x1="40167" y1="29000" x2="33000" y2="29417"/>
                        <a14:foregroundMark x1="33000" y1="29417" x2="28667" y2="35583"/>
                        <a14:foregroundMark x1="28667" y1="35583" x2="30583" y2="43000"/>
                        <a14:foregroundMark x1="30583" y1="43000" x2="28750" y2="76083"/>
                        <a14:foregroundMark x1="28750" y1="76083" x2="31833" y2="56583"/>
                        <a14:foregroundMark x1="31833" y1="56583" x2="27917" y2="75917"/>
                        <a14:foregroundMark x1="33833" y1="32250" x2="35250" y2="60833"/>
                        <a14:foregroundMark x1="35250" y1="60833" x2="33500" y2="71250"/>
                        <a14:foregroundMark x1="27417" y1="47083" x2="34333" y2="82000"/>
                        <a14:foregroundMark x1="8167" y1="76417" x2="8167" y2="76417"/>
                        <a14:foregroundMark x1="36750" y1="43750" x2="36750" y2="43750"/>
                        <a14:foregroundMark x1="18000" y1="26500" x2="18000" y2="26500"/>
                        <a14:foregroundMark x1="18000" y1="26500" x2="24083" y2="23083"/>
                        <a14:foregroundMark x1="24083" y1="23083" x2="16750" y2="21750"/>
                        <a14:foregroundMark x1="16750" y1="21750" x2="16167" y2="26667"/>
                        <a14:foregroundMark x1="37583" y1="15000" x2="38667" y2="7833"/>
                        <a14:foregroundMark x1="38667" y1="7833" x2="45583" y2="11750"/>
                        <a14:foregroundMark x1="45583" y1="11750" x2="44167" y2="19583"/>
                        <a14:foregroundMark x1="44167" y1="19583" x2="40000" y2="12917"/>
                        <a14:foregroundMark x1="40000" y1="12917" x2="43750" y2="19083"/>
                        <a14:foregroundMark x1="43750" y1="19083" x2="36083" y2="16917"/>
                        <a14:foregroundMark x1="36083" y1="16917" x2="41583" y2="16000"/>
                        <a14:foregroundMark x1="69167" y1="20417" x2="60667" y2="29000"/>
                        <a14:foregroundMark x1="78583" y1="25833" x2="86333" y2="31083"/>
                        <a14:foregroundMark x1="54750" y1="52667" x2="54750" y2="52667"/>
                        <a14:foregroundMark x1="53750" y1="50667" x2="53750" y2="50667"/>
                        <a14:foregroundMark x1="49083" y1="34417" x2="49083" y2="34417"/>
                        <a14:foregroundMark x1="54083" y1="33250" x2="54083" y2="33250"/>
                        <a14:foregroundMark x1="55083" y1="52833" x2="55083" y2="52833"/>
                        <a14:foregroundMark x1="53417" y1="53833" x2="53417" y2="53833"/>
                        <a14:foregroundMark x1="56333" y1="53833" x2="56333" y2="53833"/>
                      </a14:backgroundRemoval>
                    </a14:imgEffect>
                  </a14:imgLayer>
                </a14:imgProps>
              </a:ext>
              <a:ext uri="{28A0092B-C50C-407E-A947-70E740481C1C}">
                <a14:useLocalDpi xmlns:a14="http://schemas.microsoft.com/office/drawing/2010/main" val="0"/>
              </a:ext>
            </a:extLst>
          </a:blip>
          <a:srcRect l="2696" t="3186" r="5147" b="8579"/>
          <a:stretch/>
        </p:blipFill>
        <p:spPr bwMode="auto">
          <a:xfrm>
            <a:off x="729205" y="1006997"/>
            <a:ext cx="3640508" cy="5317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 love Biology Round Ornament by CoolCarTshirts.com - CafePress">
            <a:extLst>
              <a:ext uri="{FF2B5EF4-FFF2-40B4-BE49-F238E27FC236}">
                <a16:creationId xmlns:a16="http://schemas.microsoft.com/office/drawing/2014/main" id="{A0B4FDD6-AC8A-44D2-83D2-BDC9A6A87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5582" y="4641449"/>
            <a:ext cx="1627137" cy="152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21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D3024C5E-5F84-4CA7-AD12-E6BC604BBD91}"/>
              </a:ext>
            </a:extLst>
          </p:cNvPr>
          <p:cNvPicPr>
            <a:picLocks noChangeAspect="1"/>
          </p:cNvPicPr>
          <p:nvPr/>
        </p:nvPicPr>
        <p:blipFill>
          <a:blip r:embed="rId2"/>
          <a:stretch>
            <a:fillRect/>
          </a:stretch>
        </p:blipFill>
        <p:spPr>
          <a:xfrm>
            <a:off x="158199" y="1978440"/>
            <a:ext cx="4460100" cy="4690070"/>
          </a:xfrm>
          <a:prstGeom prst="rect">
            <a:avLst/>
          </a:prstGeom>
        </p:spPr>
      </p:pic>
      <p:sp>
        <p:nvSpPr>
          <p:cNvPr id="2" name="مستطيل 1">
            <a:extLst>
              <a:ext uri="{FF2B5EF4-FFF2-40B4-BE49-F238E27FC236}">
                <a16:creationId xmlns:a16="http://schemas.microsoft.com/office/drawing/2014/main" id="{DB7D1C79-FB10-4DC5-94AD-5F0BD9F4D6F9}"/>
              </a:ext>
            </a:extLst>
          </p:cNvPr>
          <p:cNvSpPr/>
          <p:nvPr/>
        </p:nvSpPr>
        <p:spPr>
          <a:xfrm>
            <a:off x="312516" y="339007"/>
            <a:ext cx="11683659" cy="1446550"/>
          </a:xfrm>
          <a:prstGeom prst="rect">
            <a:avLst/>
          </a:prstGeom>
          <a:solidFill>
            <a:srgbClr val="FAEBD2"/>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في هذا النشاط سأعرض أية قرانيه والمطلوب ذكر الكلمة الناقصة من الآية.... </a:t>
            </a:r>
            <a:r>
              <a:rPr lang="ar-SA" sz="4400" b="0" cap="none" spc="0" dirty="0">
                <a:ln w="0"/>
                <a:solidFill>
                  <a:schemeClr val="tx1"/>
                </a:solidFill>
                <a:effectLst>
                  <a:outerShdw blurRad="38100" dist="19050" dir="2700000" algn="tl" rotWithShape="0">
                    <a:schemeClr val="dk1">
                      <a:alpha val="40000"/>
                    </a:schemeClr>
                  </a:outerShdw>
                </a:effectLst>
              </a:rPr>
              <a:t> </a:t>
            </a:r>
            <a:r>
              <a:rPr lang="ar-SA" sz="4400" dirty="0">
                <a:ln w="0"/>
                <a:effectLst>
                  <a:outerShdw blurRad="38100" dist="19050" dir="2700000" algn="tl" rotWithShape="0">
                    <a:schemeClr val="dk1">
                      <a:alpha val="40000"/>
                    </a:schemeClr>
                  </a:outerShdw>
                </a:effectLst>
              </a:rPr>
              <a:t>فلنبدأ ببسم الله الرحمن الرحيم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99FEB93C-2E68-4D94-9868-29DE2F37C6BA}"/>
              </a:ext>
            </a:extLst>
          </p:cNvPr>
          <p:cNvSpPr/>
          <p:nvPr/>
        </p:nvSpPr>
        <p:spPr>
          <a:xfrm>
            <a:off x="4854813" y="3562855"/>
            <a:ext cx="7141359" cy="1446550"/>
          </a:xfrm>
          <a:prstGeom prst="rect">
            <a:avLst/>
          </a:prstGeom>
          <a:solidFill>
            <a:srgbClr val="FAEBD2"/>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قال تعالى </a:t>
            </a:r>
          </a:p>
          <a:p>
            <a:pPr algn="ctr"/>
            <a:r>
              <a:rPr lang="ar-SA" sz="4400" b="0" cap="none" spc="0" dirty="0">
                <a:ln w="0"/>
                <a:solidFill>
                  <a:schemeClr val="tx1"/>
                </a:solidFill>
                <a:effectLst>
                  <a:outerShdw blurRad="38100" dist="19050" dir="2700000" algn="tl" rotWithShape="0">
                    <a:schemeClr val="dk1">
                      <a:alpha val="40000"/>
                    </a:schemeClr>
                  </a:outerShdw>
                </a:effectLst>
              </a:rPr>
              <a:t>(وأنبتنا عليه شجر من يقطين </a:t>
            </a:r>
            <a:r>
              <a:rPr lang="ar-SA" sz="4400" dirty="0">
                <a:ln w="0"/>
                <a:effectLst>
                  <a:outerShdw blurRad="38100" dist="19050" dir="2700000" algn="tl" rotWithShape="0">
                    <a:schemeClr val="dk1">
                      <a:alpha val="40000"/>
                    </a:schemeClr>
                  </a:outerShdw>
                </a:effectLst>
              </a:rPr>
              <a:t>)</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9D355240-CA8D-4326-B7E9-611627A9A680}"/>
              </a:ext>
            </a:extLst>
          </p:cNvPr>
          <p:cNvSpPr/>
          <p:nvPr/>
        </p:nvSpPr>
        <p:spPr>
          <a:xfrm>
            <a:off x="4854815" y="1978440"/>
            <a:ext cx="7141359" cy="1446550"/>
          </a:xfrm>
          <a:prstGeom prst="rect">
            <a:avLst/>
          </a:prstGeom>
          <a:solidFill>
            <a:srgbClr val="A0D4C8"/>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قال تعالى </a:t>
            </a:r>
            <a:r>
              <a:rPr lang="ar-SA" sz="4400" b="0" cap="none" spc="0" dirty="0">
                <a:ln w="0"/>
                <a:solidFill>
                  <a:schemeClr val="tx1"/>
                </a:solidFill>
                <a:effectLst>
                  <a:outerShdw blurRad="38100" dist="19050" dir="2700000" algn="tl" rotWithShape="0">
                    <a:schemeClr val="dk1">
                      <a:alpha val="40000"/>
                    </a:schemeClr>
                  </a:outerShdw>
                </a:effectLst>
              </a:rPr>
              <a:t>(وأعدو لهم ما استطعتم من قوة ومن رباط الخيل </a:t>
            </a:r>
            <a:r>
              <a:rPr lang="ar-SA" sz="4400" dirty="0">
                <a:ln w="0"/>
                <a:effectLst>
                  <a:outerShdw blurRad="38100" dist="19050" dir="2700000" algn="tl" rotWithShape="0">
                    <a:schemeClr val="dk1">
                      <a:alpha val="40000"/>
                    </a:schemeClr>
                  </a:outerShdw>
                </a:effectLst>
              </a:rPr>
              <a:t>)</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7" name="مستطيل 16">
            <a:extLst>
              <a:ext uri="{FF2B5EF4-FFF2-40B4-BE49-F238E27FC236}">
                <a16:creationId xmlns:a16="http://schemas.microsoft.com/office/drawing/2014/main" id="{D15BDCB0-B991-4D81-B31D-CFC7138A815D}"/>
              </a:ext>
            </a:extLst>
          </p:cNvPr>
          <p:cNvSpPr/>
          <p:nvPr/>
        </p:nvSpPr>
        <p:spPr>
          <a:xfrm>
            <a:off x="4854813" y="5147271"/>
            <a:ext cx="7141359" cy="1446550"/>
          </a:xfrm>
          <a:prstGeom prst="rect">
            <a:avLst/>
          </a:prstGeom>
          <a:solidFill>
            <a:srgbClr val="A0D4C8"/>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قال تعالى </a:t>
            </a:r>
            <a:r>
              <a:rPr lang="ar-SA" sz="4400" b="0" cap="none" spc="0" dirty="0">
                <a:ln w="0"/>
                <a:solidFill>
                  <a:schemeClr val="tx1"/>
                </a:solidFill>
                <a:effectLst>
                  <a:outerShdw blurRad="38100" dist="19050" dir="2700000" algn="tl" rotWithShape="0">
                    <a:schemeClr val="dk1">
                      <a:alpha val="40000"/>
                    </a:schemeClr>
                  </a:outerShdw>
                </a:effectLst>
              </a:rPr>
              <a:t>(فأرسلنا عليهم الطوفان والجراد والقُمل والضفادع</a:t>
            </a:r>
            <a:r>
              <a:rPr lang="ar-SA" sz="4400" dirty="0">
                <a:ln w="0"/>
                <a:effectLst>
                  <a:outerShdw blurRad="38100" dist="19050" dir="2700000" algn="tl" rotWithShape="0">
                    <a:schemeClr val="dk1">
                      <a:alpha val="40000"/>
                    </a:schemeClr>
                  </a:outerShdw>
                </a:effectLst>
              </a:rPr>
              <a:t>)</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20" name="مستطيل 19">
            <a:extLst>
              <a:ext uri="{FF2B5EF4-FFF2-40B4-BE49-F238E27FC236}">
                <a16:creationId xmlns:a16="http://schemas.microsoft.com/office/drawing/2014/main" id="{40C6B9F4-DDFA-4A20-A748-90E315A599DD}"/>
              </a:ext>
            </a:extLst>
          </p:cNvPr>
          <p:cNvSpPr/>
          <p:nvPr/>
        </p:nvSpPr>
        <p:spPr>
          <a:xfrm>
            <a:off x="6643868" y="2731625"/>
            <a:ext cx="1122745" cy="563520"/>
          </a:xfrm>
          <a:prstGeom prst="rect">
            <a:avLst/>
          </a:prstGeom>
          <a:solidFill>
            <a:srgbClr val="A0D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
        <p:nvSpPr>
          <p:cNvPr id="22" name="مستطيل 21">
            <a:extLst>
              <a:ext uri="{FF2B5EF4-FFF2-40B4-BE49-F238E27FC236}">
                <a16:creationId xmlns:a16="http://schemas.microsoft.com/office/drawing/2014/main" id="{4364B0D1-3050-4B6F-AF84-79A597499487}"/>
              </a:ext>
            </a:extLst>
          </p:cNvPr>
          <p:cNvSpPr/>
          <p:nvPr/>
        </p:nvSpPr>
        <p:spPr>
          <a:xfrm>
            <a:off x="6076707" y="4323475"/>
            <a:ext cx="1122745" cy="563520"/>
          </a:xfrm>
          <a:prstGeom prst="rect">
            <a:avLst/>
          </a:prstGeom>
          <a:solidFill>
            <a:srgbClr val="FA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
        <p:nvSpPr>
          <p:cNvPr id="23" name="مستطيل 22">
            <a:extLst>
              <a:ext uri="{FF2B5EF4-FFF2-40B4-BE49-F238E27FC236}">
                <a16:creationId xmlns:a16="http://schemas.microsoft.com/office/drawing/2014/main" id="{CD7FA779-46E0-476F-90C1-FAA4BEF40860}"/>
              </a:ext>
            </a:extLst>
          </p:cNvPr>
          <p:cNvSpPr/>
          <p:nvPr/>
        </p:nvSpPr>
        <p:spPr>
          <a:xfrm>
            <a:off x="8034759" y="5870546"/>
            <a:ext cx="1122745" cy="563520"/>
          </a:xfrm>
          <a:prstGeom prst="rect">
            <a:avLst/>
          </a:prstGeom>
          <a:solidFill>
            <a:srgbClr val="A0D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
        <p:nvSpPr>
          <p:cNvPr id="24" name="مستطيل 23">
            <a:extLst>
              <a:ext uri="{FF2B5EF4-FFF2-40B4-BE49-F238E27FC236}">
                <a16:creationId xmlns:a16="http://schemas.microsoft.com/office/drawing/2014/main" id="{C8539055-323D-4618-AC5F-C8B9BBFBBD57}"/>
              </a:ext>
            </a:extLst>
          </p:cNvPr>
          <p:cNvSpPr/>
          <p:nvPr/>
        </p:nvSpPr>
        <p:spPr>
          <a:xfrm>
            <a:off x="6308203" y="5958685"/>
            <a:ext cx="1436029" cy="563520"/>
          </a:xfrm>
          <a:prstGeom prst="rect">
            <a:avLst/>
          </a:prstGeom>
          <a:solidFill>
            <a:srgbClr val="A0D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Tree>
    <p:extLst>
      <p:ext uri="{BB962C8B-B14F-4D97-AF65-F5344CB8AC3E}">
        <p14:creationId xmlns:p14="http://schemas.microsoft.com/office/powerpoint/2010/main" val="110069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rgbClr val="B7FCC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5077248" y="1924091"/>
            <a:ext cx="5420825" cy="3477875"/>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طالبتي العزيزة </a:t>
            </a:r>
          </a:p>
          <a:p>
            <a:pPr algn="ctr"/>
            <a:r>
              <a:rPr lang="ar-SA" sz="4400" dirty="0">
                <a:ln w="0"/>
                <a:effectLst>
                  <a:outerShdw blurRad="38100" dist="19050" dir="2700000" algn="tl" rotWithShape="0">
                    <a:schemeClr val="dk1">
                      <a:alpha val="40000"/>
                    </a:schemeClr>
                  </a:outerShdw>
                </a:effectLst>
              </a:rPr>
              <a:t>لو كنت عالمة أحياء </a:t>
            </a:r>
          </a:p>
          <a:p>
            <a:pPr algn="ctr"/>
            <a:r>
              <a:rPr lang="ar-SA" sz="4400" dirty="0">
                <a:ln w="0"/>
                <a:effectLst>
                  <a:outerShdw blurRad="38100" dist="19050" dir="2700000" algn="tl" rotWithShape="0">
                    <a:schemeClr val="dk1">
                      <a:alpha val="40000"/>
                    </a:schemeClr>
                  </a:outerShdw>
                </a:effectLst>
              </a:rPr>
              <a:t>فما المرض الذي تودي أن تدرسيه وتجدين علاج له مع السبب؟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Picture 4" descr="Hand Drawn Illustration Of New Coronavirus Doctor Treatment, File, Yellow,  Needle PNG Transparent Clipart Image and PSD File for Free Download">
            <a:extLst>
              <a:ext uri="{FF2B5EF4-FFF2-40B4-BE49-F238E27FC236}">
                <a16:creationId xmlns:a16="http://schemas.microsoft.com/office/drawing/2014/main" id="{EF498205-C554-4C01-BEBC-22D0245EAD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833" b="90000" l="8167" r="90000">
                        <a14:foregroundMark x1="72167" y1="33250" x2="78083" y2="37167"/>
                        <a14:foregroundMark x1="78083" y1="37167" x2="74250" y2="51750"/>
                        <a14:foregroundMark x1="74250" y1="51750" x2="80500" y2="56000"/>
                        <a14:foregroundMark x1="80500" y1="56000" x2="82500" y2="70583"/>
                        <a14:foregroundMark x1="82500" y1="70583" x2="81250" y2="78167"/>
                        <a14:foregroundMark x1="81250" y1="78167" x2="74417" y2="81667"/>
                        <a14:foregroundMark x1="74417" y1="81667" x2="66917" y2="82167"/>
                        <a14:foregroundMark x1="66917" y1="82167" x2="62250" y2="73333"/>
                        <a14:foregroundMark x1="62250" y1="73333" x2="61500" y2="65500"/>
                        <a14:foregroundMark x1="61500" y1="65500" x2="67750" y2="49750"/>
                        <a14:foregroundMark x1="67750" y1="49750" x2="68750" y2="36250"/>
                        <a14:foregroundMark x1="72667" y1="43583" x2="77083" y2="77167"/>
                        <a14:foregroundMark x1="72833" y1="45250" x2="79417" y2="41583"/>
                        <a14:foregroundMark x1="79417" y1="41583" x2="76667" y2="35167"/>
                        <a14:foregroundMark x1="76667" y1="35167" x2="69833" y2="33417"/>
                        <a14:foregroundMark x1="69833" y1="33417" x2="65417" y2="39417"/>
                        <a14:foregroundMark x1="65417" y1="39417" x2="65917" y2="40500"/>
                        <a14:foregroundMark x1="70000" y1="44917" x2="69167" y2="44250"/>
                        <a14:foregroundMark x1="39417" y1="35917" x2="40167" y2="29000"/>
                        <a14:foregroundMark x1="40167" y1="29000" x2="33000" y2="29417"/>
                        <a14:foregroundMark x1="33000" y1="29417" x2="28667" y2="35583"/>
                        <a14:foregroundMark x1="28667" y1="35583" x2="30583" y2="43000"/>
                        <a14:foregroundMark x1="30583" y1="43000" x2="28750" y2="76083"/>
                        <a14:foregroundMark x1="28750" y1="76083" x2="31833" y2="56583"/>
                        <a14:foregroundMark x1="31833" y1="56583" x2="27917" y2="75917"/>
                        <a14:foregroundMark x1="33833" y1="32250" x2="35250" y2="60833"/>
                        <a14:foregroundMark x1="35250" y1="60833" x2="33500" y2="71250"/>
                        <a14:foregroundMark x1="27417" y1="47083" x2="34333" y2="82000"/>
                        <a14:foregroundMark x1="8167" y1="76417" x2="8167" y2="76417"/>
                        <a14:foregroundMark x1="36750" y1="43750" x2="36750" y2="43750"/>
                        <a14:foregroundMark x1="18000" y1="26500" x2="18000" y2="26500"/>
                        <a14:foregroundMark x1="18000" y1="26500" x2="24083" y2="23083"/>
                        <a14:foregroundMark x1="24083" y1="23083" x2="16750" y2="21750"/>
                        <a14:foregroundMark x1="16750" y1="21750" x2="16167" y2="26667"/>
                        <a14:foregroundMark x1="37583" y1="15000" x2="38667" y2="7833"/>
                        <a14:foregroundMark x1="38667" y1="7833" x2="45583" y2="11750"/>
                        <a14:foregroundMark x1="45583" y1="11750" x2="44167" y2="19583"/>
                        <a14:foregroundMark x1="44167" y1="19583" x2="40000" y2="12917"/>
                        <a14:foregroundMark x1="40000" y1="12917" x2="43750" y2="19083"/>
                        <a14:foregroundMark x1="43750" y1="19083" x2="36083" y2="16917"/>
                        <a14:foregroundMark x1="36083" y1="16917" x2="41583" y2="16000"/>
                        <a14:foregroundMark x1="69167" y1="20417" x2="60667" y2="29000"/>
                        <a14:foregroundMark x1="78583" y1="25833" x2="86333" y2="31083"/>
                        <a14:foregroundMark x1="54750" y1="52667" x2="54750" y2="52667"/>
                        <a14:foregroundMark x1="53750" y1="50667" x2="53750" y2="50667"/>
                        <a14:foregroundMark x1="49083" y1="34417" x2="49083" y2="34417"/>
                        <a14:foregroundMark x1="54083" y1="33250" x2="54083" y2="33250"/>
                        <a14:foregroundMark x1="55083" y1="52833" x2="55083" y2="52833"/>
                        <a14:foregroundMark x1="53417" y1="53833" x2="53417" y2="53833"/>
                        <a14:foregroundMark x1="56333" y1="53833" x2="56333" y2="53833"/>
                      </a14:backgroundRemoval>
                    </a14:imgEffect>
                  </a14:imgLayer>
                </a14:imgProps>
              </a:ext>
              <a:ext uri="{28A0092B-C50C-407E-A947-70E740481C1C}">
                <a14:useLocalDpi xmlns:a14="http://schemas.microsoft.com/office/drawing/2010/main" val="0"/>
              </a:ext>
            </a:extLst>
          </a:blip>
          <a:srcRect l="2696" t="3186" r="5147" b="8579"/>
          <a:stretch/>
        </p:blipFill>
        <p:spPr bwMode="auto">
          <a:xfrm>
            <a:off x="729205" y="1006997"/>
            <a:ext cx="3640508" cy="5317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 love Biology Round Ornament by CoolCarTshirts.com - CafePress">
            <a:extLst>
              <a:ext uri="{FF2B5EF4-FFF2-40B4-BE49-F238E27FC236}">
                <a16:creationId xmlns:a16="http://schemas.microsoft.com/office/drawing/2014/main" id="{A0B4FDD6-AC8A-44D2-83D2-BDC9A6A87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5582" y="4641449"/>
            <a:ext cx="1627137" cy="1521034"/>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1940DAFA-D87F-4836-9E05-83D8BBDA8A1D}"/>
              </a:ext>
            </a:extLst>
          </p:cNvPr>
          <p:cNvSpPr/>
          <p:nvPr/>
        </p:nvSpPr>
        <p:spPr>
          <a:xfrm>
            <a:off x="4958325" y="1058247"/>
            <a:ext cx="5420825" cy="769441"/>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التفكير الابداعي </a:t>
            </a:r>
          </a:p>
        </p:txBody>
      </p:sp>
    </p:spTree>
    <p:extLst>
      <p:ext uri="{BB962C8B-B14F-4D97-AF65-F5344CB8AC3E}">
        <p14:creationId xmlns:p14="http://schemas.microsoft.com/office/powerpoint/2010/main" val="1788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528808" y="331559"/>
            <a:ext cx="632251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Picture 4" descr="School Background Design clipart - Student, Technology, Education,  transparent clip art">
            <a:extLst>
              <a:ext uri="{FF2B5EF4-FFF2-40B4-BE49-F238E27FC236}">
                <a16:creationId xmlns:a16="http://schemas.microsoft.com/office/drawing/2014/main" id="{413FF419-595F-46F4-856B-E732D5112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36" y="965200"/>
            <a:ext cx="4559280" cy="4752694"/>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504407CC-68EB-4A3C-8116-C4884A00BC5C}"/>
              </a:ext>
            </a:extLst>
          </p:cNvPr>
          <p:cNvSpPr/>
          <p:nvPr/>
        </p:nvSpPr>
        <p:spPr>
          <a:xfrm>
            <a:off x="5743733" y="1007392"/>
            <a:ext cx="5124895" cy="1569660"/>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احكمي على صحة العبارة التالية  مع التفسير لحكمكِ </a:t>
            </a:r>
          </a:p>
        </p:txBody>
      </p:sp>
      <p:sp>
        <p:nvSpPr>
          <p:cNvPr id="16" name="مستطيل 15">
            <a:extLst>
              <a:ext uri="{FF2B5EF4-FFF2-40B4-BE49-F238E27FC236}">
                <a16:creationId xmlns:a16="http://schemas.microsoft.com/office/drawing/2014/main" id="{D80476AB-8805-4B89-9DF8-F40588BF8F94}"/>
              </a:ext>
            </a:extLst>
          </p:cNvPr>
          <p:cNvSpPr/>
          <p:nvPr/>
        </p:nvSpPr>
        <p:spPr>
          <a:xfrm>
            <a:off x="5753260" y="3131521"/>
            <a:ext cx="5124896" cy="1569660"/>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كلمة التقنية تعني أجهزة الحاسوب العالية السرعة </a:t>
            </a:r>
          </a:p>
        </p:txBody>
      </p:sp>
      <p:pic>
        <p:nvPicPr>
          <p:cNvPr id="17" name="رسم 16" descr="إغلاق">
            <a:extLst>
              <a:ext uri="{FF2B5EF4-FFF2-40B4-BE49-F238E27FC236}">
                <a16:creationId xmlns:a16="http://schemas.microsoft.com/office/drawing/2014/main" id="{9853DE37-89D0-449B-B5B2-0F3DF9A2BF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5576" y="4280949"/>
            <a:ext cx="1043651" cy="1043651"/>
          </a:xfrm>
          <a:prstGeom prst="rect">
            <a:avLst/>
          </a:prstGeom>
        </p:spPr>
      </p:pic>
      <p:sp>
        <p:nvSpPr>
          <p:cNvPr id="19" name="مستطيل 18">
            <a:extLst>
              <a:ext uri="{FF2B5EF4-FFF2-40B4-BE49-F238E27FC236}">
                <a16:creationId xmlns:a16="http://schemas.microsoft.com/office/drawing/2014/main" id="{CE2E818A-AD3C-4AFC-8D05-FAA8555AE7A1}"/>
              </a:ext>
            </a:extLst>
          </p:cNvPr>
          <p:cNvSpPr/>
          <p:nvPr/>
        </p:nvSpPr>
        <p:spPr>
          <a:xfrm>
            <a:off x="3334789" y="1234210"/>
            <a:ext cx="1508540" cy="1446550"/>
          </a:xfrm>
          <a:prstGeom prst="rect">
            <a:avLst/>
          </a:prstGeom>
          <a:solidFill>
            <a:schemeClr val="bg1"/>
          </a:solid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التفكير الناقد</a:t>
            </a:r>
          </a:p>
        </p:txBody>
      </p:sp>
    </p:spTree>
    <p:extLst>
      <p:ext uri="{BB962C8B-B14F-4D97-AF65-F5344CB8AC3E}">
        <p14:creationId xmlns:p14="http://schemas.microsoft.com/office/powerpoint/2010/main" val="122121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528808" y="285260"/>
            <a:ext cx="632251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Picture 4" descr="School Background Design clipart - Student, Technology, Education,  transparent clip art">
            <a:extLst>
              <a:ext uri="{FF2B5EF4-FFF2-40B4-BE49-F238E27FC236}">
                <a16:creationId xmlns:a16="http://schemas.microsoft.com/office/drawing/2014/main" id="{413FF419-595F-46F4-856B-E732D5112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36" y="965200"/>
            <a:ext cx="4559280" cy="4752694"/>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a:extLst>
              <a:ext uri="{FF2B5EF4-FFF2-40B4-BE49-F238E27FC236}">
                <a16:creationId xmlns:a16="http://schemas.microsoft.com/office/drawing/2014/main" id="{D80476AB-8805-4B89-9DF8-F40588BF8F94}"/>
              </a:ext>
            </a:extLst>
          </p:cNvPr>
          <p:cNvSpPr/>
          <p:nvPr/>
        </p:nvSpPr>
        <p:spPr>
          <a:xfrm>
            <a:off x="5753259" y="3740541"/>
            <a:ext cx="5124895" cy="1446550"/>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ومن أهم أدوار عالم الاحياء </a:t>
            </a:r>
          </a:p>
          <a:p>
            <a:pPr algn="ctr"/>
            <a:r>
              <a:rPr lang="ar-SA" sz="4400" b="1" dirty="0">
                <a:ln w="0"/>
                <a:solidFill>
                  <a:srgbClr val="FF0000"/>
                </a:solidFill>
                <a:effectLst>
                  <a:outerShdw blurRad="38100" dist="19050" dir="2700000" algn="tl" rotWithShape="0">
                    <a:schemeClr val="dk1">
                      <a:alpha val="40000"/>
                    </a:schemeClr>
                  </a:outerShdw>
                </a:effectLst>
              </a:rPr>
              <a:t>(تطوير التقنيات)</a:t>
            </a:r>
          </a:p>
        </p:txBody>
      </p:sp>
      <p:sp>
        <p:nvSpPr>
          <p:cNvPr id="9" name="مستطيل 8">
            <a:extLst>
              <a:ext uri="{FF2B5EF4-FFF2-40B4-BE49-F238E27FC236}">
                <a16:creationId xmlns:a16="http://schemas.microsoft.com/office/drawing/2014/main" id="{6D197A0C-C746-4010-A10A-3AA53BD8C2AA}"/>
              </a:ext>
            </a:extLst>
          </p:cNvPr>
          <p:cNvSpPr/>
          <p:nvPr/>
        </p:nvSpPr>
        <p:spPr>
          <a:xfrm>
            <a:off x="5753259" y="1172091"/>
            <a:ext cx="5124895" cy="2308324"/>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التقنية هي تطبيق المعرفة العلمية لتلبية حاجات الانسان المتزايدة </a:t>
            </a:r>
          </a:p>
        </p:txBody>
      </p:sp>
      <p:sp>
        <p:nvSpPr>
          <p:cNvPr id="3" name="مستطيل 2">
            <a:extLst>
              <a:ext uri="{FF2B5EF4-FFF2-40B4-BE49-F238E27FC236}">
                <a16:creationId xmlns:a16="http://schemas.microsoft.com/office/drawing/2014/main" id="{BB1E7C91-8EC3-42D4-A310-B4637ACBDE05}"/>
              </a:ext>
            </a:extLst>
          </p:cNvPr>
          <p:cNvSpPr/>
          <p:nvPr/>
        </p:nvSpPr>
        <p:spPr>
          <a:xfrm>
            <a:off x="3334789" y="1234210"/>
            <a:ext cx="1508540" cy="1446550"/>
          </a:xfrm>
          <a:prstGeom prst="rect">
            <a:avLst/>
          </a:prstGeom>
          <a:solidFill>
            <a:schemeClr val="bg1"/>
          </a:solid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التفكير الناقد</a:t>
            </a:r>
          </a:p>
        </p:txBody>
      </p:sp>
    </p:spTree>
    <p:extLst>
      <p:ext uri="{BB962C8B-B14F-4D97-AF65-F5344CB8AC3E}">
        <p14:creationId xmlns:p14="http://schemas.microsoft.com/office/powerpoint/2010/main" val="344863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528808" y="285260"/>
            <a:ext cx="632251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D80476AB-8805-4B89-9DF8-F40588BF8F94}"/>
              </a:ext>
            </a:extLst>
          </p:cNvPr>
          <p:cNvSpPr/>
          <p:nvPr/>
        </p:nvSpPr>
        <p:spPr>
          <a:xfrm>
            <a:off x="5753259" y="4272949"/>
            <a:ext cx="5124895" cy="769441"/>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الأطراف الصناعية </a:t>
            </a:r>
            <a:endParaRPr lang="ar-SA" sz="4400" b="1" dirty="0">
              <a:ln w="0"/>
              <a:solidFill>
                <a:srgbClr val="FF0000"/>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6D197A0C-C746-4010-A10A-3AA53BD8C2AA}"/>
              </a:ext>
            </a:extLst>
          </p:cNvPr>
          <p:cNvSpPr/>
          <p:nvPr/>
        </p:nvSpPr>
        <p:spPr>
          <a:xfrm>
            <a:off x="5753259" y="1114216"/>
            <a:ext cx="5124895" cy="2308324"/>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وضحي من خلال قراءة الصورة من أهم تطبيقات التقنية لعلم الاحياء </a:t>
            </a:r>
          </a:p>
        </p:txBody>
      </p:sp>
      <p:pic>
        <p:nvPicPr>
          <p:cNvPr id="2050" name="Picture 2" descr="ابتكار ذراع صناعية تقرأ نبضات العضلات - البيان الصحي - العيادة الذكية -  البيان">
            <a:extLst>
              <a:ext uri="{FF2B5EF4-FFF2-40B4-BE49-F238E27FC236}">
                <a16:creationId xmlns:a16="http://schemas.microsoft.com/office/drawing/2014/main" id="{F1F3A44B-7BCE-414D-990D-3AE38AFFA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82" y="1022985"/>
            <a:ext cx="4592940" cy="467175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28706AA1-3CDB-4A8F-9DD8-D77509C370F7}"/>
              </a:ext>
            </a:extLst>
          </p:cNvPr>
          <p:cNvSpPr/>
          <p:nvPr/>
        </p:nvSpPr>
        <p:spPr>
          <a:xfrm>
            <a:off x="3334788" y="1234210"/>
            <a:ext cx="1732991" cy="1446550"/>
          </a:xfrm>
          <a:prstGeom prst="rect">
            <a:avLst/>
          </a:prstGeom>
          <a:solidFill>
            <a:schemeClr val="bg1"/>
          </a:solid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قراءة الصورة </a:t>
            </a:r>
          </a:p>
        </p:txBody>
      </p:sp>
    </p:spTree>
    <p:extLst>
      <p:ext uri="{BB962C8B-B14F-4D97-AF65-F5344CB8AC3E}">
        <p14:creationId xmlns:p14="http://schemas.microsoft.com/office/powerpoint/2010/main" val="26556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528808" y="285260"/>
            <a:ext cx="632251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D80476AB-8805-4B89-9DF8-F40588BF8F94}"/>
              </a:ext>
            </a:extLst>
          </p:cNvPr>
          <p:cNvSpPr/>
          <p:nvPr/>
        </p:nvSpPr>
        <p:spPr>
          <a:xfrm>
            <a:off x="5753259" y="4272949"/>
            <a:ext cx="5124895" cy="769441"/>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بنوك الدم </a:t>
            </a:r>
            <a:endParaRPr lang="ar-SA" sz="4400" b="1" dirty="0">
              <a:ln w="0"/>
              <a:solidFill>
                <a:srgbClr val="FF0000"/>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6D197A0C-C746-4010-A10A-3AA53BD8C2AA}"/>
              </a:ext>
            </a:extLst>
          </p:cNvPr>
          <p:cNvSpPr/>
          <p:nvPr/>
        </p:nvSpPr>
        <p:spPr>
          <a:xfrm>
            <a:off x="5753259" y="1114216"/>
            <a:ext cx="5124895" cy="2308324"/>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وضحي من خلال قراءة الصورة من أهم تطبيقات التقنية لعلم الاحياء </a:t>
            </a:r>
          </a:p>
        </p:txBody>
      </p:sp>
      <p:pic>
        <p:nvPicPr>
          <p:cNvPr id="3074" name="Picture 2" descr="الصحة: تدريب 300 طبيب وفنى على أعمال بنوك الدم بـ10 محافظات | مبتدا">
            <a:extLst>
              <a:ext uri="{FF2B5EF4-FFF2-40B4-BE49-F238E27FC236}">
                <a16:creationId xmlns:a16="http://schemas.microsoft.com/office/drawing/2014/main" id="{1F55E166-5360-466D-B0CE-D16DA6B4B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85" y="3429000"/>
            <a:ext cx="4723372" cy="23034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في اليوم العالمي للتبرع بالدم.. عناوين وأماكن بنوك الدم بمحافظات مصر - أي  خدمة - الوطن">
            <a:extLst>
              <a:ext uri="{FF2B5EF4-FFF2-40B4-BE49-F238E27FC236}">
                <a16:creationId xmlns:a16="http://schemas.microsoft.com/office/drawing/2014/main" id="{665BFBD8-2296-4D76-9EB8-847D9AD62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86" y="1109135"/>
            <a:ext cx="4723372" cy="216598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25926AC-4081-4EBC-98FD-8594BD450C43}"/>
              </a:ext>
            </a:extLst>
          </p:cNvPr>
          <p:cNvSpPr/>
          <p:nvPr/>
        </p:nvSpPr>
        <p:spPr>
          <a:xfrm>
            <a:off x="2392326" y="1109135"/>
            <a:ext cx="2932933" cy="769441"/>
          </a:xfrm>
          <a:prstGeom prst="rect">
            <a:avLst/>
          </a:prstGeom>
          <a:solidFill>
            <a:schemeClr val="bg1"/>
          </a:solid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قراءة الصورة </a:t>
            </a:r>
          </a:p>
        </p:txBody>
      </p:sp>
    </p:spTree>
    <p:extLst>
      <p:ext uri="{BB962C8B-B14F-4D97-AF65-F5344CB8AC3E}">
        <p14:creationId xmlns:p14="http://schemas.microsoft.com/office/powerpoint/2010/main" val="378581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528808" y="285260"/>
            <a:ext cx="632251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5753259" y="1114216"/>
            <a:ext cx="5124895" cy="2123658"/>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يا ترى ماهي الاختراعات التي تم تطويرها من خلال دراسة الكائنات الحية التالية </a:t>
            </a:r>
          </a:p>
        </p:txBody>
      </p:sp>
      <p:sp>
        <p:nvSpPr>
          <p:cNvPr id="4" name="مربع نص 3">
            <a:extLst>
              <a:ext uri="{FF2B5EF4-FFF2-40B4-BE49-F238E27FC236}">
                <a16:creationId xmlns:a16="http://schemas.microsoft.com/office/drawing/2014/main" id="{37B7DFFC-001F-4F2D-AD63-898009C60F63}"/>
              </a:ext>
            </a:extLst>
          </p:cNvPr>
          <p:cNvSpPr txBox="1"/>
          <p:nvPr/>
        </p:nvSpPr>
        <p:spPr>
          <a:xfrm flipH="1">
            <a:off x="542766" y="1331732"/>
            <a:ext cx="4698356" cy="432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sz="4800" b="1" dirty="0"/>
          </a:p>
        </p:txBody>
      </p:sp>
      <p:sp>
        <p:nvSpPr>
          <p:cNvPr id="13" name="مربع نص 12">
            <a:extLst>
              <a:ext uri="{FF2B5EF4-FFF2-40B4-BE49-F238E27FC236}">
                <a16:creationId xmlns:a16="http://schemas.microsoft.com/office/drawing/2014/main" id="{A1942E0C-52C5-476E-A845-AF2DD2CCF7B7}"/>
              </a:ext>
            </a:extLst>
          </p:cNvPr>
          <p:cNvSpPr txBox="1"/>
          <p:nvPr/>
        </p:nvSpPr>
        <p:spPr>
          <a:xfrm>
            <a:off x="5765840" y="3304724"/>
            <a:ext cx="4860000" cy="23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sz="4800" b="1" dirty="0"/>
          </a:p>
        </p:txBody>
      </p:sp>
      <p:cxnSp>
        <p:nvCxnSpPr>
          <p:cNvPr id="6" name="رابط كسهم مستقيم 5">
            <a:extLst>
              <a:ext uri="{FF2B5EF4-FFF2-40B4-BE49-F238E27FC236}">
                <a16:creationId xmlns:a16="http://schemas.microsoft.com/office/drawing/2014/main" id="{9366E74A-E903-4466-85BE-1C5F111B6C71}"/>
              </a:ext>
            </a:extLst>
          </p:cNvPr>
          <p:cNvCxnSpPr>
            <a:cxnSpLocks/>
          </p:cNvCxnSpPr>
          <p:nvPr/>
        </p:nvCxnSpPr>
        <p:spPr>
          <a:xfrm flipH="1">
            <a:off x="4583575" y="4664597"/>
            <a:ext cx="2176040" cy="3125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a:extLst>
              <a:ext uri="{FF2B5EF4-FFF2-40B4-BE49-F238E27FC236}">
                <a16:creationId xmlns:a16="http://schemas.microsoft.com/office/drawing/2014/main" id="{E835F345-9D7C-4DB9-898A-4749AA32CE30}"/>
              </a:ext>
            </a:extLst>
          </p:cNvPr>
          <p:cNvCxnSpPr>
            <a:cxnSpLocks/>
          </p:cNvCxnSpPr>
          <p:nvPr/>
        </p:nvCxnSpPr>
        <p:spPr>
          <a:xfrm flipH="1" flipV="1">
            <a:off x="4294208" y="2882096"/>
            <a:ext cx="2577014" cy="7079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مستطيل 11">
            <a:extLst>
              <a:ext uri="{FF2B5EF4-FFF2-40B4-BE49-F238E27FC236}">
                <a16:creationId xmlns:a16="http://schemas.microsoft.com/office/drawing/2014/main" id="{F7735E50-6276-4324-A31D-F033CA3BF20D}"/>
              </a:ext>
            </a:extLst>
          </p:cNvPr>
          <p:cNvSpPr/>
          <p:nvPr/>
        </p:nvSpPr>
        <p:spPr>
          <a:xfrm>
            <a:off x="299847" y="736721"/>
            <a:ext cx="4941275" cy="707886"/>
          </a:xfrm>
          <a:prstGeom prst="rect">
            <a:avLst/>
          </a:prstGeom>
          <a:noFill/>
          <a:ln w="38100">
            <a:no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التفكير الابداعي </a:t>
            </a:r>
          </a:p>
        </p:txBody>
      </p:sp>
    </p:spTree>
    <p:extLst>
      <p:ext uri="{BB962C8B-B14F-4D97-AF65-F5344CB8AC3E}">
        <p14:creationId xmlns:p14="http://schemas.microsoft.com/office/powerpoint/2010/main" val="16141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851464" y="318200"/>
            <a:ext cx="3888000" cy="5766733"/>
          </a:xfrm>
          <a:prstGeom prst="snip1Rect">
            <a:avLst>
              <a:gd name="adj" fmla="val 50000"/>
            </a:avLst>
          </a:prstGeom>
          <a:solidFill>
            <a:srgbClr val="BFF1F3"/>
          </a:solidFill>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يا ترى ماهي الاختراعات التي ممكن تطويرها من خلال دراسة الكائنات الحية التالية </a:t>
            </a: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 name="Picture 14" descr="7378 Best Asma images in 2020 | School frame, Borders for paper, Clip art  borders">
            <a:extLst>
              <a:ext uri="{FF2B5EF4-FFF2-40B4-BE49-F238E27FC236}">
                <a16:creationId xmlns:a16="http://schemas.microsoft.com/office/drawing/2014/main" id="{682694F5-789B-4348-988F-0AFC146CB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59" y="991758"/>
            <a:ext cx="1641841" cy="1419992"/>
          </a:xfrm>
          <a:prstGeom prst="rect">
            <a:avLst/>
          </a:prstGeom>
          <a:noFill/>
          <a:extLst>
            <a:ext uri="{909E8E84-426E-40DD-AFC4-6F175D3DCCD1}">
              <a14:hiddenFill xmlns:a14="http://schemas.microsoft.com/office/drawing/2010/main">
                <a:solidFill>
                  <a:srgbClr val="FFFFFF"/>
                </a:solidFill>
              </a14:hiddenFill>
            </a:ext>
          </a:extLst>
        </p:spPr>
      </p:pic>
      <p:pic>
        <p:nvPicPr>
          <p:cNvPr id="9" name="y2mate.com - نظرة اقرب - الشريط اللاصق تحت الماء_VL6mWmL1IwM_360p">
            <a:hlinkClick r:id="" action="ppaction://media"/>
            <a:extLst>
              <a:ext uri="{FF2B5EF4-FFF2-40B4-BE49-F238E27FC236}">
                <a16:creationId xmlns:a16="http://schemas.microsoft.com/office/drawing/2014/main" id="{88E69465-8A4B-4547-88FB-234667EF1D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320" y="965199"/>
            <a:ext cx="7218689" cy="4775843"/>
          </a:xfrm>
          <a:prstGeom prst="rect">
            <a:avLst/>
          </a:prstGeom>
        </p:spPr>
      </p:pic>
    </p:spTree>
    <p:extLst>
      <p:ext uri="{BB962C8B-B14F-4D97-AF65-F5344CB8AC3E}">
        <p14:creationId xmlns:p14="http://schemas.microsoft.com/office/powerpoint/2010/main" val="125213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9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BBBBC35A-39F5-47DA-AA3D-84F4948220D1}"/>
              </a:ext>
            </a:extLst>
          </p:cNvPr>
          <p:cNvSpPr/>
          <p:nvPr/>
        </p:nvSpPr>
        <p:spPr>
          <a:xfrm>
            <a:off x="4479403" y="544008"/>
            <a:ext cx="6921660" cy="5810491"/>
          </a:xfrm>
          <a:custGeom>
            <a:avLst/>
            <a:gdLst>
              <a:gd name="connsiteX0" fmla="*/ 0 w 6921660"/>
              <a:gd name="connsiteY0" fmla="*/ 0 h 5810491"/>
              <a:gd name="connsiteX1" fmla="*/ 5953225 w 6921660"/>
              <a:gd name="connsiteY1" fmla="*/ 0 h 5810491"/>
              <a:gd name="connsiteX2" fmla="*/ 6921660 w 6921660"/>
              <a:gd name="connsiteY2" fmla="*/ 968435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953225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397640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660" h="5810491">
                <a:moveTo>
                  <a:pt x="0" y="0"/>
                </a:moveTo>
                <a:lnTo>
                  <a:pt x="5397640" y="0"/>
                </a:lnTo>
                <a:lnTo>
                  <a:pt x="6921660" y="1952283"/>
                </a:lnTo>
                <a:lnTo>
                  <a:pt x="6921660" y="5810491"/>
                </a:lnTo>
                <a:lnTo>
                  <a:pt x="0" y="5810491"/>
                </a:lnTo>
                <a:lnTo>
                  <a:pt x="0" y="0"/>
                </a:lnTo>
                <a:close/>
              </a:path>
            </a:pathLst>
          </a:custGeom>
          <a:solidFill>
            <a:srgbClr val="D9D9D9"/>
          </a:solidFill>
          <a:ln>
            <a:solidFill>
              <a:srgbClr val="E4F4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ثلث قائم الزاوية 2">
            <a:extLst>
              <a:ext uri="{FF2B5EF4-FFF2-40B4-BE49-F238E27FC236}">
                <a16:creationId xmlns:a16="http://schemas.microsoft.com/office/drawing/2014/main" id="{AF144397-5502-45AC-BABF-0092C3961253}"/>
              </a:ext>
            </a:extLst>
          </p:cNvPr>
          <p:cNvSpPr/>
          <p:nvPr/>
        </p:nvSpPr>
        <p:spPr>
          <a:xfrm rot="16200000" flipH="1">
            <a:off x="8970379" y="335076"/>
            <a:ext cx="2700000" cy="2700000"/>
          </a:xfrm>
          <a:prstGeom prst="rtTriangle">
            <a:avLst/>
          </a:prstGeom>
          <a:solidFill>
            <a:srgbClr val="FFD96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واحدة مقصوصة 3">
            <a:extLst>
              <a:ext uri="{FF2B5EF4-FFF2-40B4-BE49-F238E27FC236}">
                <a16:creationId xmlns:a16="http://schemas.microsoft.com/office/drawing/2014/main" id="{2A79397A-2A6B-4FDD-B1A8-6D3FB7AF9DA5}"/>
              </a:ext>
            </a:extLst>
          </p:cNvPr>
          <p:cNvSpPr/>
          <p:nvPr/>
        </p:nvSpPr>
        <p:spPr>
          <a:xfrm>
            <a:off x="359575" y="761327"/>
            <a:ext cx="10578501" cy="5335345"/>
          </a:xfrm>
          <a:custGeom>
            <a:avLst/>
            <a:gdLst>
              <a:gd name="connsiteX0" fmla="*/ 0 w 10833904"/>
              <a:gd name="connsiteY0" fmla="*/ 0 h 5810491"/>
              <a:gd name="connsiteX1" fmla="*/ 9865469 w 10833904"/>
              <a:gd name="connsiteY1" fmla="*/ 0 h 5810491"/>
              <a:gd name="connsiteX2" fmla="*/ 10833904 w 10833904"/>
              <a:gd name="connsiteY2" fmla="*/ 968435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0 h 5810491"/>
              <a:gd name="connsiteX1" fmla="*/ 9865469 w 10833904"/>
              <a:gd name="connsiteY1" fmla="*/ 0 h 5810491"/>
              <a:gd name="connsiteX2" fmla="*/ 10810754 w 10833904"/>
              <a:gd name="connsiteY2" fmla="*/ 2183777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11575 h 5822066"/>
              <a:gd name="connsiteX1" fmla="*/ 8696426 w 10833904"/>
              <a:gd name="connsiteY1" fmla="*/ 0 h 5822066"/>
              <a:gd name="connsiteX2" fmla="*/ 10810754 w 10833904"/>
              <a:gd name="connsiteY2" fmla="*/ 2195352 h 5822066"/>
              <a:gd name="connsiteX3" fmla="*/ 10833904 w 10833904"/>
              <a:gd name="connsiteY3" fmla="*/ 5822066 h 5822066"/>
              <a:gd name="connsiteX4" fmla="*/ 0 w 10833904"/>
              <a:gd name="connsiteY4" fmla="*/ 5822066 h 5822066"/>
              <a:gd name="connsiteX5" fmla="*/ 0 w 10833904"/>
              <a:gd name="connsiteY5" fmla="*/ 11575 h 58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904" h="5822066">
                <a:moveTo>
                  <a:pt x="0" y="11575"/>
                </a:moveTo>
                <a:lnTo>
                  <a:pt x="8696426" y="0"/>
                </a:lnTo>
                <a:lnTo>
                  <a:pt x="10810754" y="2195352"/>
                </a:lnTo>
                <a:lnTo>
                  <a:pt x="10833904" y="5822066"/>
                </a:lnTo>
                <a:lnTo>
                  <a:pt x="0" y="5822066"/>
                </a:lnTo>
                <a:lnTo>
                  <a:pt x="0" y="1157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C5938BE6-16E0-44D4-A307-0EDA9F21A374}"/>
              </a:ext>
            </a:extLst>
          </p:cNvPr>
          <p:cNvSpPr/>
          <p:nvPr/>
        </p:nvSpPr>
        <p:spPr>
          <a:xfrm>
            <a:off x="4595149" y="1003738"/>
            <a:ext cx="5361792" cy="2308324"/>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لاحظ حامد أن حقل الذرة عنده قد قل انتاجه عن السنوات الماضية </a:t>
            </a:r>
          </a:p>
        </p:txBody>
      </p:sp>
      <p:sp>
        <p:nvSpPr>
          <p:cNvPr id="8" name="مستطيل 7">
            <a:extLst>
              <a:ext uri="{FF2B5EF4-FFF2-40B4-BE49-F238E27FC236}">
                <a16:creationId xmlns:a16="http://schemas.microsoft.com/office/drawing/2014/main" id="{556BB123-71E5-45E8-90B3-E50C0B33B4B4}"/>
              </a:ext>
            </a:extLst>
          </p:cNvPr>
          <p:cNvSpPr/>
          <p:nvPr/>
        </p:nvSpPr>
        <p:spPr>
          <a:xfrm>
            <a:off x="4739431" y="3550205"/>
            <a:ext cx="5217510" cy="2308324"/>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فلمن يلجأ حامد لمساعدته في معرفة سبب هذا الضعف والتغلب عليه </a:t>
            </a:r>
          </a:p>
        </p:txBody>
      </p:sp>
      <p:pic>
        <p:nvPicPr>
          <p:cNvPr id="10" name="Picture 4" descr="Corn field stock vector. Illustration of cultivated, farmer - 97857130">
            <a:extLst>
              <a:ext uri="{FF2B5EF4-FFF2-40B4-BE49-F238E27FC236}">
                <a16:creationId xmlns:a16="http://schemas.microsoft.com/office/drawing/2014/main" id="{06E3E1AD-6CA5-45FB-892F-952AEC48A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47" y="1003738"/>
            <a:ext cx="3718284" cy="4854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audi arab man waving Royalty Free Vector Image , #spon, #arab,  #man, #Cartoon, #saudi #AD | Cartoon turtle, Puppy cartoon, Animal coloring  books">
            <a:extLst>
              <a:ext uri="{FF2B5EF4-FFF2-40B4-BE49-F238E27FC236}">
                <a16:creationId xmlns:a16="http://schemas.microsoft.com/office/drawing/2014/main" id="{E5EE7E7C-C079-440E-BCCD-A5636F3C971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667" b="91389" l="9838" r="89757">
                        <a14:foregroundMark x1="51521" y1="3704" x2="45436" y2="7870"/>
                        <a14:foregroundMark x1="45436" y1="7870" x2="42292" y2="14815"/>
                        <a14:foregroundMark x1="42292" y1="14815" x2="34584" y2="15556"/>
                        <a14:foregroundMark x1="34584" y1="15556" x2="33266" y2="17037"/>
                        <a14:foregroundMark x1="33266" y1="17037" x2="33266" y2="17037"/>
                        <a14:foregroundMark x1="33266" y1="17037" x2="33266" y2="17037"/>
                        <a14:foregroundMark x1="33266" y1="17037" x2="28296" y2="22778"/>
                        <a14:foregroundMark x1="28296" y1="22778" x2="31643" y2="29907"/>
                        <a14:foregroundMark x1="31643" y1="29907" x2="45842" y2="36204"/>
                        <a14:foregroundMark x1="45842" y1="36204" x2="53651" y2="33889"/>
                        <a14:foregroundMark x1="53651" y1="33889" x2="64807" y2="44815"/>
                        <a14:foregroundMark x1="64807" y1="44815" x2="80223" y2="42407"/>
                        <a14:foregroundMark x1="80223" y1="42407" x2="46755" y2="44259"/>
                        <a14:foregroundMark x1="46755" y1="44259" x2="48682" y2="37407"/>
                        <a14:foregroundMark x1="48682" y1="37407" x2="53448" y2="45648"/>
                        <a14:foregroundMark x1="53448" y1="45648" x2="49696" y2="61574"/>
                        <a14:foregroundMark x1="49696" y1="61574" x2="53651" y2="77407"/>
                        <a14:foregroundMark x1="53651" y1="77407" x2="47769" y2="48519"/>
                        <a14:foregroundMark x1="47769" y1="48519" x2="44523" y2="40833"/>
                        <a14:foregroundMark x1="44523" y1="40833" x2="36410" y2="66111"/>
                        <a14:foregroundMark x1="36410" y1="66111" x2="36207" y2="73796"/>
                        <a14:foregroundMark x1="36207" y1="73796" x2="38438" y2="80463"/>
                        <a14:foregroundMark x1="38438" y1="80463" x2="44929" y2="47685"/>
                        <a14:foregroundMark x1="44929" y1="47685" x2="43408" y2="40000"/>
                        <a14:foregroundMark x1="43408" y1="40000" x2="35598" y2="39537"/>
                        <a14:foregroundMark x1="35598" y1="39537" x2="30122" y2="44630"/>
                        <a14:foregroundMark x1="30122" y1="44630" x2="29310" y2="52130"/>
                        <a14:foregroundMark x1="29310" y1="52130" x2="33570" y2="58426"/>
                        <a14:foregroundMark x1="33570" y1="58426" x2="33773" y2="61111"/>
                        <a14:foregroundMark x1="38438" y1="19259" x2="38844" y2="11389"/>
                        <a14:foregroundMark x1="38844" y1="11389" x2="37323" y2="18704"/>
                        <a14:foregroundMark x1="37323" y1="18704" x2="54970" y2="24722"/>
                        <a14:foregroundMark x1="54970" y1="24722" x2="61866" y2="20741"/>
                        <a14:foregroundMark x1="61866" y1="20741" x2="53043" y2="21944"/>
                        <a14:foregroundMark x1="53043" y1="21944" x2="56389" y2="15278"/>
                        <a14:foregroundMark x1="56389" y1="15278" x2="56389" y2="7593"/>
                        <a14:foregroundMark x1="56389" y1="7593" x2="52028" y2="1667"/>
                        <a14:foregroundMark x1="52028" y1="1667" x2="36410" y2="5556"/>
                        <a14:foregroundMark x1="60751" y1="88426" x2="60751" y2="88426"/>
                        <a14:foregroundMark x1="55984" y1="86111" x2="55984" y2="86111"/>
                        <a14:foregroundMark x1="34686" y1="88241" x2="34686" y2="88241"/>
                        <a14:foregroundMark x1="34483" y1="6204" x2="34483" y2="6204"/>
                        <a14:foregroundMark x1="33063" y1="61389" x2="33063" y2="61389"/>
                        <a14:foregroundMark x1="33773" y1="89815" x2="33773" y2="89815"/>
                        <a14:foregroundMark x1="33773" y1="89815" x2="40467" y2="90278"/>
                        <a14:foregroundMark x1="40467" y1="90278" x2="40467" y2="90278"/>
                        <a14:foregroundMark x1="40467" y1="90278" x2="47667" y2="87130"/>
                        <a14:foregroundMark x1="47667" y1="87130" x2="54361" y2="91111"/>
                        <a14:foregroundMark x1="54361" y1="91111" x2="62069" y2="91389"/>
                        <a14:foregroundMark x1="62069" y1="91389" x2="62779" y2="90648"/>
                        <a14:foregroundMark x1="54158" y1="3333" x2="59939" y2="7870"/>
                        <a14:foregroundMark x1="59939" y1="7870" x2="64199" y2="21759"/>
                        <a14:foregroundMark x1="64199" y1="21759" x2="64706" y2="28796"/>
                        <a14:foregroundMark x1="64706" y1="28796" x2="59533" y2="36759"/>
                      </a14:backgroundRemoval>
                    </a14:imgEffect>
                  </a14:imgLayer>
                </a14:imgProps>
              </a:ext>
              <a:ext uri="{28A0092B-C50C-407E-A947-70E740481C1C}">
                <a14:useLocalDpi xmlns:a14="http://schemas.microsoft.com/office/drawing/2010/main" val="0"/>
              </a:ext>
            </a:extLst>
          </a:blip>
          <a:srcRect/>
          <a:stretch>
            <a:fillRect/>
          </a:stretch>
        </p:blipFill>
        <p:spPr bwMode="auto">
          <a:xfrm>
            <a:off x="974705" y="2051320"/>
            <a:ext cx="2303520" cy="385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BBBBC35A-39F5-47DA-AA3D-84F4948220D1}"/>
              </a:ext>
            </a:extLst>
          </p:cNvPr>
          <p:cNvSpPr/>
          <p:nvPr/>
        </p:nvSpPr>
        <p:spPr>
          <a:xfrm>
            <a:off x="4479403" y="544008"/>
            <a:ext cx="6921660" cy="5810491"/>
          </a:xfrm>
          <a:custGeom>
            <a:avLst/>
            <a:gdLst>
              <a:gd name="connsiteX0" fmla="*/ 0 w 6921660"/>
              <a:gd name="connsiteY0" fmla="*/ 0 h 5810491"/>
              <a:gd name="connsiteX1" fmla="*/ 5953225 w 6921660"/>
              <a:gd name="connsiteY1" fmla="*/ 0 h 5810491"/>
              <a:gd name="connsiteX2" fmla="*/ 6921660 w 6921660"/>
              <a:gd name="connsiteY2" fmla="*/ 968435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953225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397640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660" h="5810491">
                <a:moveTo>
                  <a:pt x="0" y="0"/>
                </a:moveTo>
                <a:lnTo>
                  <a:pt x="5397640" y="0"/>
                </a:lnTo>
                <a:lnTo>
                  <a:pt x="6921660" y="1952283"/>
                </a:lnTo>
                <a:lnTo>
                  <a:pt x="6921660" y="5810491"/>
                </a:lnTo>
                <a:lnTo>
                  <a:pt x="0" y="5810491"/>
                </a:lnTo>
                <a:lnTo>
                  <a:pt x="0" y="0"/>
                </a:lnTo>
                <a:close/>
              </a:path>
            </a:pathLst>
          </a:custGeom>
          <a:solidFill>
            <a:srgbClr val="D9D9D9"/>
          </a:solidFill>
          <a:ln>
            <a:solidFill>
              <a:srgbClr val="E4F4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ثلث قائم الزاوية 2">
            <a:extLst>
              <a:ext uri="{FF2B5EF4-FFF2-40B4-BE49-F238E27FC236}">
                <a16:creationId xmlns:a16="http://schemas.microsoft.com/office/drawing/2014/main" id="{AF144397-5502-45AC-BABF-0092C3961253}"/>
              </a:ext>
            </a:extLst>
          </p:cNvPr>
          <p:cNvSpPr/>
          <p:nvPr/>
        </p:nvSpPr>
        <p:spPr>
          <a:xfrm rot="16200000" flipH="1">
            <a:off x="8970379" y="335076"/>
            <a:ext cx="2700000" cy="2700000"/>
          </a:xfrm>
          <a:prstGeom prst="rtTriangle">
            <a:avLst/>
          </a:prstGeom>
          <a:solidFill>
            <a:srgbClr val="FFD96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واحدة مقصوصة 3">
            <a:extLst>
              <a:ext uri="{FF2B5EF4-FFF2-40B4-BE49-F238E27FC236}">
                <a16:creationId xmlns:a16="http://schemas.microsoft.com/office/drawing/2014/main" id="{2A79397A-2A6B-4FDD-B1A8-6D3FB7AF9DA5}"/>
              </a:ext>
            </a:extLst>
          </p:cNvPr>
          <p:cNvSpPr/>
          <p:nvPr/>
        </p:nvSpPr>
        <p:spPr>
          <a:xfrm>
            <a:off x="359575" y="761327"/>
            <a:ext cx="10578501" cy="5335345"/>
          </a:xfrm>
          <a:custGeom>
            <a:avLst/>
            <a:gdLst>
              <a:gd name="connsiteX0" fmla="*/ 0 w 10833904"/>
              <a:gd name="connsiteY0" fmla="*/ 0 h 5810491"/>
              <a:gd name="connsiteX1" fmla="*/ 9865469 w 10833904"/>
              <a:gd name="connsiteY1" fmla="*/ 0 h 5810491"/>
              <a:gd name="connsiteX2" fmla="*/ 10833904 w 10833904"/>
              <a:gd name="connsiteY2" fmla="*/ 968435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0 h 5810491"/>
              <a:gd name="connsiteX1" fmla="*/ 9865469 w 10833904"/>
              <a:gd name="connsiteY1" fmla="*/ 0 h 5810491"/>
              <a:gd name="connsiteX2" fmla="*/ 10810754 w 10833904"/>
              <a:gd name="connsiteY2" fmla="*/ 2183777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11575 h 5822066"/>
              <a:gd name="connsiteX1" fmla="*/ 8696426 w 10833904"/>
              <a:gd name="connsiteY1" fmla="*/ 0 h 5822066"/>
              <a:gd name="connsiteX2" fmla="*/ 10810754 w 10833904"/>
              <a:gd name="connsiteY2" fmla="*/ 2195352 h 5822066"/>
              <a:gd name="connsiteX3" fmla="*/ 10833904 w 10833904"/>
              <a:gd name="connsiteY3" fmla="*/ 5822066 h 5822066"/>
              <a:gd name="connsiteX4" fmla="*/ 0 w 10833904"/>
              <a:gd name="connsiteY4" fmla="*/ 5822066 h 5822066"/>
              <a:gd name="connsiteX5" fmla="*/ 0 w 10833904"/>
              <a:gd name="connsiteY5" fmla="*/ 11575 h 58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904" h="5822066">
                <a:moveTo>
                  <a:pt x="0" y="11575"/>
                </a:moveTo>
                <a:lnTo>
                  <a:pt x="8696426" y="0"/>
                </a:lnTo>
                <a:lnTo>
                  <a:pt x="10810754" y="2195352"/>
                </a:lnTo>
                <a:lnTo>
                  <a:pt x="10833904" y="5822066"/>
                </a:lnTo>
                <a:lnTo>
                  <a:pt x="0" y="5822066"/>
                </a:lnTo>
                <a:lnTo>
                  <a:pt x="0" y="1157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C5938BE6-16E0-44D4-A307-0EDA9F21A374}"/>
              </a:ext>
            </a:extLst>
          </p:cNvPr>
          <p:cNvSpPr/>
          <p:nvPr/>
        </p:nvSpPr>
        <p:spPr>
          <a:xfrm>
            <a:off x="4479403" y="1466725"/>
            <a:ext cx="5361792" cy="830997"/>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بالتأكيد لعالم احياء نباتيه </a:t>
            </a:r>
          </a:p>
        </p:txBody>
      </p:sp>
      <p:sp>
        <p:nvSpPr>
          <p:cNvPr id="8" name="مستطيل 7">
            <a:extLst>
              <a:ext uri="{FF2B5EF4-FFF2-40B4-BE49-F238E27FC236}">
                <a16:creationId xmlns:a16="http://schemas.microsoft.com/office/drawing/2014/main" id="{556BB123-71E5-45E8-90B3-E50C0B33B4B4}"/>
              </a:ext>
            </a:extLst>
          </p:cNvPr>
          <p:cNvSpPr/>
          <p:nvPr/>
        </p:nvSpPr>
        <p:spPr>
          <a:xfrm>
            <a:off x="4692989" y="3001635"/>
            <a:ext cx="5217510" cy="2308324"/>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إن من الادوار المهمة لعالم الاحياء </a:t>
            </a:r>
          </a:p>
          <a:p>
            <a:pPr algn="ctr"/>
            <a:r>
              <a:rPr lang="ar-SA" sz="4800" dirty="0">
                <a:ln w="0"/>
                <a:solidFill>
                  <a:srgbClr val="FF0000"/>
                </a:solidFill>
                <a:effectLst>
                  <a:outerShdw blurRad="38100" dist="19050" dir="2700000" algn="tl" rotWithShape="0">
                    <a:schemeClr val="dk1">
                      <a:alpha val="40000"/>
                    </a:schemeClr>
                  </a:outerShdw>
                </a:effectLst>
              </a:rPr>
              <a:t>(تحسين الزراعة ) </a:t>
            </a:r>
          </a:p>
        </p:txBody>
      </p:sp>
      <p:pic>
        <p:nvPicPr>
          <p:cNvPr id="10" name="Picture 4" descr="Corn field stock vector. Illustration of cultivated, farmer - 97857130">
            <a:extLst>
              <a:ext uri="{FF2B5EF4-FFF2-40B4-BE49-F238E27FC236}">
                <a16:creationId xmlns:a16="http://schemas.microsoft.com/office/drawing/2014/main" id="{06E3E1AD-6CA5-45FB-892F-952AEC48A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47" y="1003738"/>
            <a:ext cx="3718284" cy="4854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audi arab man waving Royalty Free Vector Image , #spon, #arab,  #man, #Cartoon, #saudi #AD | Cartoon turtle, Puppy cartoon, Animal coloring  books">
            <a:extLst>
              <a:ext uri="{FF2B5EF4-FFF2-40B4-BE49-F238E27FC236}">
                <a16:creationId xmlns:a16="http://schemas.microsoft.com/office/drawing/2014/main" id="{E5EE7E7C-C079-440E-BCCD-A5636F3C971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667" b="91389" l="9838" r="89757">
                        <a14:foregroundMark x1="51521" y1="3704" x2="45436" y2="7870"/>
                        <a14:foregroundMark x1="45436" y1="7870" x2="42292" y2="14815"/>
                        <a14:foregroundMark x1="42292" y1="14815" x2="34584" y2="15556"/>
                        <a14:foregroundMark x1="34584" y1="15556" x2="33266" y2="17037"/>
                        <a14:foregroundMark x1="33266" y1="17037" x2="33266" y2="17037"/>
                        <a14:foregroundMark x1="33266" y1="17037" x2="33266" y2="17037"/>
                        <a14:foregroundMark x1="33266" y1="17037" x2="28296" y2="22778"/>
                        <a14:foregroundMark x1="28296" y1="22778" x2="31643" y2="29907"/>
                        <a14:foregroundMark x1="31643" y1="29907" x2="45842" y2="36204"/>
                        <a14:foregroundMark x1="45842" y1="36204" x2="53651" y2="33889"/>
                        <a14:foregroundMark x1="53651" y1="33889" x2="64807" y2="44815"/>
                        <a14:foregroundMark x1="64807" y1="44815" x2="80223" y2="42407"/>
                        <a14:foregroundMark x1="80223" y1="42407" x2="46755" y2="44259"/>
                        <a14:foregroundMark x1="46755" y1="44259" x2="48682" y2="37407"/>
                        <a14:foregroundMark x1="48682" y1="37407" x2="53448" y2="45648"/>
                        <a14:foregroundMark x1="53448" y1="45648" x2="49696" y2="61574"/>
                        <a14:foregroundMark x1="49696" y1="61574" x2="53651" y2="77407"/>
                        <a14:foregroundMark x1="53651" y1="77407" x2="47769" y2="48519"/>
                        <a14:foregroundMark x1="47769" y1="48519" x2="44523" y2="40833"/>
                        <a14:foregroundMark x1="44523" y1="40833" x2="36410" y2="66111"/>
                        <a14:foregroundMark x1="36410" y1="66111" x2="36207" y2="73796"/>
                        <a14:foregroundMark x1="36207" y1="73796" x2="38438" y2="80463"/>
                        <a14:foregroundMark x1="38438" y1="80463" x2="44929" y2="47685"/>
                        <a14:foregroundMark x1="44929" y1="47685" x2="43408" y2="40000"/>
                        <a14:foregroundMark x1="43408" y1="40000" x2="35598" y2="39537"/>
                        <a14:foregroundMark x1="35598" y1="39537" x2="30122" y2="44630"/>
                        <a14:foregroundMark x1="30122" y1="44630" x2="29310" y2="52130"/>
                        <a14:foregroundMark x1="29310" y1="52130" x2="33570" y2="58426"/>
                        <a14:foregroundMark x1="33570" y1="58426" x2="33773" y2="61111"/>
                        <a14:foregroundMark x1="38438" y1="19259" x2="38844" y2="11389"/>
                        <a14:foregroundMark x1="38844" y1="11389" x2="37323" y2="18704"/>
                        <a14:foregroundMark x1="37323" y1="18704" x2="54970" y2="24722"/>
                        <a14:foregroundMark x1="54970" y1="24722" x2="61866" y2="20741"/>
                        <a14:foregroundMark x1="61866" y1="20741" x2="53043" y2="21944"/>
                        <a14:foregroundMark x1="53043" y1="21944" x2="56389" y2="15278"/>
                        <a14:foregroundMark x1="56389" y1="15278" x2="56389" y2="7593"/>
                        <a14:foregroundMark x1="56389" y1="7593" x2="52028" y2="1667"/>
                        <a14:foregroundMark x1="52028" y1="1667" x2="36410" y2="5556"/>
                        <a14:foregroundMark x1="60751" y1="88426" x2="60751" y2="88426"/>
                        <a14:foregroundMark x1="55984" y1="86111" x2="55984" y2="86111"/>
                        <a14:foregroundMark x1="34686" y1="88241" x2="34686" y2="88241"/>
                        <a14:foregroundMark x1="34483" y1="6204" x2="34483" y2="6204"/>
                        <a14:foregroundMark x1="33063" y1="61389" x2="33063" y2="61389"/>
                        <a14:foregroundMark x1="33773" y1="89815" x2="33773" y2="89815"/>
                        <a14:foregroundMark x1="33773" y1="89815" x2="40467" y2="90278"/>
                        <a14:foregroundMark x1="40467" y1="90278" x2="40467" y2="90278"/>
                        <a14:foregroundMark x1="40467" y1="90278" x2="47667" y2="87130"/>
                        <a14:foregroundMark x1="47667" y1="87130" x2="54361" y2="91111"/>
                        <a14:foregroundMark x1="54361" y1="91111" x2="62069" y2="91389"/>
                        <a14:foregroundMark x1="62069" y1="91389" x2="62779" y2="90648"/>
                        <a14:foregroundMark x1="54158" y1="3333" x2="59939" y2="7870"/>
                        <a14:foregroundMark x1="59939" y1="7870" x2="64199" y2="21759"/>
                        <a14:foregroundMark x1="64199" y1="21759" x2="64706" y2="28796"/>
                        <a14:foregroundMark x1="64706" y1="28796" x2="59533" y2="36759"/>
                      </a14:backgroundRemoval>
                    </a14:imgEffect>
                  </a14:imgLayer>
                </a14:imgProps>
              </a:ext>
              <a:ext uri="{28A0092B-C50C-407E-A947-70E740481C1C}">
                <a14:useLocalDpi xmlns:a14="http://schemas.microsoft.com/office/drawing/2010/main" val="0"/>
              </a:ext>
            </a:extLst>
          </a:blip>
          <a:srcRect/>
          <a:stretch>
            <a:fillRect/>
          </a:stretch>
        </p:blipFill>
        <p:spPr bwMode="auto">
          <a:xfrm>
            <a:off x="974705" y="2051320"/>
            <a:ext cx="2303520" cy="385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BBBBC35A-39F5-47DA-AA3D-84F4948220D1}"/>
              </a:ext>
            </a:extLst>
          </p:cNvPr>
          <p:cNvSpPr/>
          <p:nvPr/>
        </p:nvSpPr>
        <p:spPr>
          <a:xfrm>
            <a:off x="4479403" y="544008"/>
            <a:ext cx="6921660" cy="5810491"/>
          </a:xfrm>
          <a:custGeom>
            <a:avLst/>
            <a:gdLst>
              <a:gd name="connsiteX0" fmla="*/ 0 w 6921660"/>
              <a:gd name="connsiteY0" fmla="*/ 0 h 5810491"/>
              <a:gd name="connsiteX1" fmla="*/ 5953225 w 6921660"/>
              <a:gd name="connsiteY1" fmla="*/ 0 h 5810491"/>
              <a:gd name="connsiteX2" fmla="*/ 6921660 w 6921660"/>
              <a:gd name="connsiteY2" fmla="*/ 968435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953225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397640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660" h="5810491">
                <a:moveTo>
                  <a:pt x="0" y="0"/>
                </a:moveTo>
                <a:lnTo>
                  <a:pt x="5397640" y="0"/>
                </a:lnTo>
                <a:lnTo>
                  <a:pt x="6921660" y="1952283"/>
                </a:lnTo>
                <a:lnTo>
                  <a:pt x="6921660" y="5810491"/>
                </a:lnTo>
                <a:lnTo>
                  <a:pt x="0" y="5810491"/>
                </a:lnTo>
                <a:lnTo>
                  <a:pt x="0" y="0"/>
                </a:lnTo>
                <a:close/>
              </a:path>
            </a:pathLst>
          </a:custGeom>
          <a:solidFill>
            <a:srgbClr val="D9D9D9"/>
          </a:solidFill>
          <a:ln>
            <a:solidFill>
              <a:srgbClr val="E4F4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ثلث قائم الزاوية 2">
            <a:extLst>
              <a:ext uri="{FF2B5EF4-FFF2-40B4-BE49-F238E27FC236}">
                <a16:creationId xmlns:a16="http://schemas.microsoft.com/office/drawing/2014/main" id="{AF144397-5502-45AC-BABF-0092C3961253}"/>
              </a:ext>
            </a:extLst>
          </p:cNvPr>
          <p:cNvSpPr/>
          <p:nvPr/>
        </p:nvSpPr>
        <p:spPr>
          <a:xfrm rot="16200000" flipH="1">
            <a:off x="8970379" y="335076"/>
            <a:ext cx="2700000" cy="2700000"/>
          </a:xfrm>
          <a:prstGeom prst="rtTriangle">
            <a:avLst/>
          </a:prstGeom>
          <a:solidFill>
            <a:srgbClr val="FFD96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واحدة مقصوصة 3">
            <a:extLst>
              <a:ext uri="{FF2B5EF4-FFF2-40B4-BE49-F238E27FC236}">
                <a16:creationId xmlns:a16="http://schemas.microsoft.com/office/drawing/2014/main" id="{2A79397A-2A6B-4FDD-B1A8-6D3FB7AF9DA5}"/>
              </a:ext>
            </a:extLst>
          </p:cNvPr>
          <p:cNvSpPr/>
          <p:nvPr/>
        </p:nvSpPr>
        <p:spPr>
          <a:xfrm>
            <a:off x="359575" y="761327"/>
            <a:ext cx="10578501" cy="5335345"/>
          </a:xfrm>
          <a:custGeom>
            <a:avLst/>
            <a:gdLst>
              <a:gd name="connsiteX0" fmla="*/ 0 w 10833904"/>
              <a:gd name="connsiteY0" fmla="*/ 0 h 5810491"/>
              <a:gd name="connsiteX1" fmla="*/ 9865469 w 10833904"/>
              <a:gd name="connsiteY1" fmla="*/ 0 h 5810491"/>
              <a:gd name="connsiteX2" fmla="*/ 10833904 w 10833904"/>
              <a:gd name="connsiteY2" fmla="*/ 968435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0 h 5810491"/>
              <a:gd name="connsiteX1" fmla="*/ 9865469 w 10833904"/>
              <a:gd name="connsiteY1" fmla="*/ 0 h 5810491"/>
              <a:gd name="connsiteX2" fmla="*/ 10810754 w 10833904"/>
              <a:gd name="connsiteY2" fmla="*/ 2183777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11575 h 5822066"/>
              <a:gd name="connsiteX1" fmla="*/ 8696426 w 10833904"/>
              <a:gd name="connsiteY1" fmla="*/ 0 h 5822066"/>
              <a:gd name="connsiteX2" fmla="*/ 10810754 w 10833904"/>
              <a:gd name="connsiteY2" fmla="*/ 2195352 h 5822066"/>
              <a:gd name="connsiteX3" fmla="*/ 10833904 w 10833904"/>
              <a:gd name="connsiteY3" fmla="*/ 5822066 h 5822066"/>
              <a:gd name="connsiteX4" fmla="*/ 0 w 10833904"/>
              <a:gd name="connsiteY4" fmla="*/ 5822066 h 5822066"/>
              <a:gd name="connsiteX5" fmla="*/ 0 w 10833904"/>
              <a:gd name="connsiteY5" fmla="*/ 11575 h 58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904" h="5822066">
                <a:moveTo>
                  <a:pt x="0" y="11575"/>
                </a:moveTo>
                <a:lnTo>
                  <a:pt x="8696426" y="0"/>
                </a:lnTo>
                <a:lnTo>
                  <a:pt x="10810754" y="2195352"/>
                </a:lnTo>
                <a:lnTo>
                  <a:pt x="10833904" y="5822066"/>
                </a:lnTo>
                <a:lnTo>
                  <a:pt x="0" y="5822066"/>
                </a:lnTo>
                <a:lnTo>
                  <a:pt x="0" y="1157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56BB123-71E5-45E8-90B3-E50C0B33B4B4}"/>
              </a:ext>
            </a:extLst>
          </p:cNvPr>
          <p:cNvSpPr/>
          <p:nvPr/>
        </p:nvSpPr>
        <p:spPr>
          <a:xfrm>
            <a:off x="4637591" y="1506616"/>
            <a:ext cx="5217510" cy="4154984"/>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اعقدي جلسة عصف ذهني مع زميلاتكِ في المجموعة وحددي أهم المشاكل الزراعية التي يمكن لعالم الاحياء  أن يساهم بجهوده في حلها وتحسين الزراعة </a:t>
            </a:r>
          </a:p>
        </p:txBody>
      </p:sp>
      <p:sp>
        <p:nvSpPr>
          <p:cNvPr id="5" name="مربع نص 4">
            <a:extLst>
              <a:ext uri="{FF2B5EF4-FFF2-40B4-BE49-F238E27FC236}">
                <a16:creationId xmlns:a16="http://schemas.microsoft.com/office/drawing/2014/main" id="{C1B91907-C688-428D-9503-387D68181C38}"/>
              </a:ext>
            </a:extLst>
          </p:cNvPr>
          <p:cNvSpPr txBox="1"/>
          <p:nvPr/>
        </p:nvSpPr>
        <p:spPr>
          <a:xfrm>
            <a:off x="610087" y="998999"/>
            <a:ext cx="3600000" cy="48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noFill/>
          </a:ln>
        </p:spPr>
        <p:txBody>
          <a:bodyPr wrap="square" rtlCol="1">
            <a:spAutoFit/>
          </a:bodyPr>
          <a:lstStyle/>
          <a:p>
            <a:endParaRPr lang="ar-SA" sz="4800" b="1" dirty="0"/>
          </a:p>
        </p:txBody>
      </p:sp>
    </p:spTree>
    <p:extLst>
      <p:ext uri="{BB962C8B-B14F-4D97-AF65-F5344CB8AC3E}">
        <p14:creationId xmlns:p14="http://schemas.microsoft.com/office/powerpoint/2010/main" val="1106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D3024C5E-5F84-4CA7-AD12-E6BC604BBD91}"/>
              </a:ext>
            </a:extLst>
          </p:cNvPr>
          <p:cNvPicPr>
            <a:picLocks noChangeAspect="1"/>
          </p:cNvPicPr>
          <p:nvPr/>
        </p:nvPicPr>
        <p:blipFill>
          <a:blip r:embed="rId2"/>
          <a:stretch>
            <a:fillRect/>
          </a:stretch>
        </p:blipFill>
        <p:spPr>
          <a:xfrm>
            <a:off x="158199" y="1978440"/>
            <a:ext cx="4460100" cy="4690070"/>
          </a:xfrm>
          <a:prstGeom prst="rect">
            <a:avLst/>
          </a:prstGeom>
        </p:spPr>
      </p:pic>
      <p:sp>
        <p:nvSpPr>
          <p:cNvPr id="2" name="مستطيل 1">
            <a:extLst>
              <a:ext uri="{FF2B5EF4-FFF2-40B4-BE49-F238E27FC236}">
                <a16:creationId xmlns:a16="http://schemas.microsoft.com/office/drawing/2014/main" id="{DB7D1C79-FB10-4DC5-94AD-5F0BD9F4D6F9}"/>
              </a:ext>
            </a:extLst>
          </p:cNvPr>
          <p:cNvSpPr/>
          <p:nvPr/>
        </p:nvSpPr>
        <p:spPr>
          <a:xfrm>
            <a:off x="312516" y="350582"/>
            <a:ext cx="11683659" cy="1446550"/>
          </a:xfrm>
          <a:prstGeom prst="rect">
            <a:avLst/>
          </a:prstGeom>
          <a:solidFill>
            <a:srgbClr val="FAEBD2"/>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في هذا النشاط سأعرض أية قرانيه والمطلوب ذكر الكلمة الناقصة من الآية.... </a:t>
            </a:r>
            <a:r>
              <a:rPr lang="ar-SA" sz="4400" b="0" cap="none" spc="0" dirty="0">
                <a:ln w="0"/>
                <a:solidFill>
                  <a:schemeClr val="tx1"/>
                </a:solidFill>
                <a:effectLst>
                  <a:outerShdw blurRad="38100" dist="19050" dir="2700000" algn="tl" rotWithShape="0">
                    <a:schemeClr val="dk1">
                      <a:alpha val="40000"/>
                    </a:schemeClr>
                  </a:outerShdw>
                </a:effectLst>
              </a:rPr>
              <a:t> </a:t>
            </a:r>
            <a:r>
              <a:rPr lang="ar-SA" sz="4400" dirty="0">
                <a:ln w="0"/>
                <a:effectLst>
                  <a:outerShdw blurRad="38100" dist="19050" dir="2700000" algn="tl" rotWithShape="0">
                    <a:schemeClr val="dk1">
                      <a:alpha val="40000"/>
                    </a:schemeClr>
                  </a:outerShdw>
                </a:effectLst>
              </a:rPr>
              <a:t>فلنبدأ ببسم الله الرحمن الرحيم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C20DE19A-B602-43E0-B989-5D751B0D55C2}"/>
              </a:ext>
            </a:extLst>
          </p:cNvPr>
          <p:cNvSpPr/>
          <p:nvPr/>
        </p:nvSpPr>
        <p:spPr>
          <a:xfrm>
            <a:off x="4854817" y="1978440"/>
            <a:ext cx="7141359" cy="1446550"/>
          </a:xfrm>
          <a:prstGeom prst="rect">
            <a:avLst/>
          </a:prstGeom>
          <a:solidFill>
            <a:srgbClr val="A0D4C8"/>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قال تعالى  </a:t>
            </a:r>
          </a:p>
          <a:p>
            <a:pPr algn="ctr"/>
            <a:r>
              <a:rPr lang="ar-SA" sz="4400" b="0" cap="none" spc="0" dirty="0">
                <a:ln w="0"/>
                <a:solidFill>
                  <a:schemeClr val="tx1"/>
                </a:solidFill>
                <a:effectLst>
                  <a:outerShdw blurRad="38100" dist="19050" dir="2700000" algn="tl" rotWithShape="0">
                    <a:schemeClr val="dk1">
                      <a:alpha val="40000"/>
                    </a:schemeClr>
                  </a:outerShdw>
                </a:effectLst>
              </a:rPr>
              <a:t>(والحب والعصف والريحان </a:t>
            </a:r>
            <a:r>
              <a:rPr lang="ar-SA" sz="4400" dirty="0">
                <a:ln w="0"/>
                <a:effectLst>
                  <a:outerShdw blurRad="38100" dist="19050" dir="2700000" algn="tl" rotWithShape="0">
                    <a:schemeClr val="dk1">
                      <a:alpha val="40000"/>
                    </a:schemeClr>
                  </a:outerShdw>
                </a:effectLst>
              </a:rPr>
              <a:t>)</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99FEB93C-2E68-4D94-9868-29DE2F37C6BA}"/>
              </a:ext>
            </a:extLst>
          </p:cNvPr>
          <p:cNvSpPr/>
          <p:nvPr/>
        </p:nvSpPr>
        <p:spPr>
          <a:xfrm>
            <a:off x="4854816" y="3594102"/>
            <a:ext cx="7141359" cy="1446550"/>
          </a:xfrm>
          <a:prstGeom prst="rect">
            <a:avLst/>
          </a:prstGeom>
          <a:solidFill>
            <a:srgbClr val="FAEBD2"/>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قال تعالى </a:t>
            </a:r>
            <a:r>
              <a:rPr lang="ar-SA" sz="4400" b="0" cap="none" spc="0" dirty="0">
                <a:ln w="0"/>
                <a:solidFill>
                  <a:schemeClr val="tx1"/>
                </a:solidFill>
                <a:effectLst>
                  <a:outerShdw blurRad="38100" dist="19050" dir="2700000" algn="tl" rotWithShape="0">
                    <a:schemeClr val="dk1">
                      <a:alpha val="40000"/>
                    </a:schemeClr>
                  </a:outerShdw>
                </a:effectLst>
              </a:rPr>
              <a:t>(قال يا ويلتى اعجزت أن أكون مثل هذا الغراب </a:t>
            </a:r>
            <a:r>
              <a:rPr lang="ar-SA" sz="4400" dirty="0">
                <a:ln w="0"/>
                <a:effectLst>
                  <a:outerShdw blurRad="38100" dist="19050" dir="2700000" algn="tl" rotWithShape="0">
                    <a:schemeClr val="dk1">
                      <a:alpha val="40000"/>
                    </a:schemeClr>
                  </a:outerShdw>
                </a:effectLst>
              </a:rPr>
              <a:t>)</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9D355240-CA8D-4326-B7E9-611627A9A680}"/>
              </a:ext>
            </a:extLst>
          </p:cNvPr>
          <p:cNvSpPr/>
          <p:nvPr/>
        </p:nvSpPr>
        <p:spPr>
          <a:xfrm>
            <a:off x="4340506" y="5209764"/>
            <a:ext cx="7655669" cy="1446550"/>
          </a:xfrm>
          <a:prstGeom prst="rect">
            <a:avLst/>
          </a:prstGeom>
          <a:solidFill>
            <a:srgbClr val="A0D4C8"/>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قال تعالى </a:t>
            </a:r>
            <a:r>
              <a:rPr lang="ar-SA" sz="4400" b="0" cap="none" spc="0" dirty="0">
                <a:ln w="0"/>
                <a:solidFill>
                  <a:schemeClr val="tx1"/>
                </a:solidFill>
                <a:effectLst>
                  <a:outerShdw blurRad="38100" dist="19050" dir="2700000" algn="tl" rotWithShape="0">
                    <a:schemeClr val="dk1">
                      <a:alpha val="40000"/>
                    </a:schemeClr>
                  </a:outerShdw>
                </a:effectLst>
              </a:rPr>
              <a:t>(وبدلناهما بجنتيهما جنتين ذواتي أُكلٍ خَمطٍ وأثلٍ وشيء من سدر قليل  </a:t>
            </a:r>
            <a:r>
              <a:rPr lang="ar-SA" sz="4400" dirty="0">
                <a:ln w="0"/>
                <a:effectLst>
                  <a:outerShdw blurRad="38100" dist="19050" dir="2700000" algn="tl" rotWithShape="0">
                    <a:schemeClr val="dk1">
                      <a:alpha val="40000"/>
                    </a:schemeClr>
                  </a:outerShdw>
                </a:effectLst>
              </a:rPr>
              <a:t>)</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A186D4FE-9E39-4AEA-B78E-F5BF23669AFF}"/>
              </a:ext>
            </a:extLst>
          </p:cNvPr>
          <p:cNvSpPr/>
          <p:nvPr/>
        </p:nvSpPr>
        <p:spPr>
          <a:xfrm>
            <a:off x="6007262" y="2748822"/>
            <a:ext cx="1551008" cy="563520"/>
          </a:xfrm>
          <a:prstGeom prst="rect">
            <a:avLst/>
          </a:prstGeom>
          <a:solidFill>
            <a:srgbClr val="A0D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
        <p:nvSpPr>
          <p:cNvPr id="8" name="مستطيل 7">
            <a:extLst>
              <a:ext uri="{FF2B5EF4-FFF2-40B4-BE49-F238E27FC236}">
                <a16:creationId xmlns:a16="http://schemas.microsoft.com/office/drawing/2014/main" id="{B9545EC4-E43A-44DD-ADAE-8AAFBBC6EBFA}"/>
              </a:ext>
            </a:extLst>
          </p:cNvPr>
          <p:cNvSpPr/>
          <p:nvPr/>
        </p:nvSpPr>
        <p:spPr>
          <a:xfrm>
            <a:off x="6643868" y="4328951"/>
            <a:ext cx="1365813" cy="563520"/>
          </a:xfrm>
          <a:prstGeom prst="rect">
            <a:avLst/>
          </a:prstGeom>
          <a:solidFill>
            <a:srgbClr val="FA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
        <p:nvSpPr>
          <p:cNvPr id="9" name="مستطيل 8">
            <a:extLst>
              <a:ext uri="{FF2B5EF4-FFF2-40B4-BE49-F238E27FC236}">
                <a16:creationId xmlns:a16="http://schemas.microsoft.com/office/drawing/2014/main" id="{600AD584-971B-44AF-996F-565DDE1C2B7C}"/>
              </a:ext>
            </a:extLst>
          </p:cNvPr>
          <p:cNvSpPr/>
          <p:nvPr/>
        </p:nvSpPr>
        <p:spPr>
          <a:xfrm>
            <a:off x="8958805" y="5933039"/>
            <a:ext cx="589435" cy="563520"/>
          </a:xfrm>
          <a:prstGeom prst="rect">
            <a:avLst/>
          </a:prstGeom>
          <a:solidFill>
            <a:srgbClr val="A0D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
        <p:nvSpPr>
          <p:cNvPr id="10" name="مستطيل 9">
            <a:extLst>
              <a:ext uri="{FF2B5EF4-FFF2-40B4-BE49-F238E27FC236}">
                <a16:creationId xmlns:a16="http://schemas.microsoft.com/office/drawing/2014/main" id="{BA87425D-F91E-48B4-9D4D-AA08524F9C98}"/>
              </a:ext>
            </a:extLst>
          </p:cNvPr>
          <p:cNvSpPr/>
          <p:nvPr/>
        </p:nvSpPr>
        <p:spPr>
          <a:xfrm>
            <a:off x="6215605" y="5991720"/>
            <a:ext cx="763930" cy="563520"/>
          </a:xfrm>
          <a:prstGeom prst="rect">
            <a:avLst/>
          </a:prstGeom>
          <a:solidFill>
            <a:srgbClr val="A0D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ysClr val="windowText" lastClr="000000"/>
                </a:solidFill>
              </a:rPr>
              <a:t>....</a:t>
            </a:r>
          </a:p>
        </p:txBody>
      </p:sp>
    </p:spTree>
    <p:extLst>
      <p:ext uri="{BB962C8B-B14F-4D97-AF65-F5344CB8AC3E}">
        <p14:creationId xmlns:p14="http://schemas.microsoft.com/office/powerpoint/2010/main" val="355319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BBBBC35A-39F5-47DA-AA3D-84F4948220D1}"/>
              </a:ext>
            </a:extLst>
          </p:cNvPr>
          <p:cNvSpPr/>
          <p:nvPr/>
        </p:nvSpPr>
        <p:spPr>
          <a:xfrm>
            <a:off x="4479403" y="544008"/>
            <a:ext cx="6921660" cy="5810491"/>
          </a:xfrm>
          <a:custGeom>
            <a:avLst/>
            <a:gdLst>
              <a:gd name="connsiteX0" fmla="*/ 0 w 6921660"/>
              <a:gd name="connsiteY0" fmla="*/ 0 h 5810491"/>
              <a:gd name="connsiteX1" fmla="*/ 5953225 w 6921660"/>
              <a:gd name="connsiteY1" fmla="*/ 0 h 5810491"/>
              <a:gd name="connsiteX2" fmla="*/ 6921660 w 6921660"/>
              <a:gd name="connsiteY2" fmla="*/ 968435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953225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397640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660" h="5810491">
                <a:moveTo>
                  <a:pt x="0" y="0"/>
                </a:moveTo>
                <a:lnTo>
                  <a:pt x="5397640" y="0"/>
                </a:lnTo>
                <a:lnTo>
                  <a:pt x="6921660" y="1952283"/>
                </a:lnTo>
                <a:lnTo>
                  <a:pt x="6921660" y="5810491"/>
                </a:lnTo>
                <a:lnTo>
                  <a:pt x="0" y="5810491"/>
                </a:lnTo>
                <a:lnTo>
                  <a:pt x="0" y="0"/>
                </a:lnTo>
                <a:close/>
              </a:path>
            </a:pathLst>
          </a:custGeom>
          <a:solidFill>
            <a:srgbClr val="D9D9D9"/>
          </a:solidFill>
          <a:ln>
            <a:solidFill>
              <a:srgbClr val="E4F4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ثلث قائم الزاوية 2">
            <a:extLst>
              <a:ext uri="{FF2B5EF4-FFF2-40B4-BE49-F238E27FC236}">
                <a16:creationId xmlns:a16="http://schemas.microsoft.com/office/drawing/2014/main" id="{AF144397-5502-45AC-BABF-0092C3961253}"/>
              </a:ext>
            </a:extLst>
          </p:cNvPr>
          <p:cNvSpPr/>
          <p:nvPr/>
        </p:nvSpPr>
        <p:spPr>
          <a:xfrm rot="16200000" flipH="1">
            <a:off x="8970379" y="335076"/>
            <a:ext cx="2700000" cy="2700000"/>
          </a:xfrm>
          <a:prstGeom prst="rtTriangle">
            <a:avLst/>
          </a:prstGeom>
          <a:solidFill>
            <a:srgbClr val="FFD96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واحدة مقصوصة 3">
            <a:extLst>
              <a:ext uri="{FF2B5EF4-FFF2-40B4-BE49-F238E27FC236}">
                <a16:creationId xmlns:a16="http://schemas.microsoft.com/office/drawing/2014/main" id="{2A79397A-2A6B-4FDD-B1A8-6D3FB7AF9DA5}"/>
              </a:ext>
            </a:extLst>
          </p:cNvPr>
          <p:cNvSpPr/>
          <p:nvPr/>
        </p:nvSpPr>
        <p:spPr>
          <a:xfrm>
            <a:off x="359575" y="761327"/>
            <a:ext cx="10578501" cy="5335345"/>
          </a:xfrm>
          <a:custGeom>
            <a:avLst/>
            <a:gdLst>
              <a:gd name="connsiteX0" fmla="*/ 0 w 10833904"/>
              <a:gd name="connsiteY0" fmla="*/ 0 h 5810491"/>
              <a:gd name="connsiteX1" fmla="*/ 9865469 w 10833904"/>
              <a:gd name="connsiteY1" fmla="*/ 0 h 5810491"/>
              <a:gd name="connsiteX2" fmla="*/ 10833904 w 10833904"/>
              <a:gd name="connsiteY2" fmla="*/ 968435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0 h 5810491"/>
              <a:gd name="connsiteX1" fmla="*/ 9865469 w 10833904"/>
              <a:gd name="connsiteY1" fmla="*/ 0 h 5810491"/>
              <a:gd name="connsiteX2" fmla="*/ 10810754 w 10833904"/>
              <a:gd name="connsiteY2" fmla="*/ 2183777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11575 h 5822066"/>
              <a:gd name="connsiteX1" fmla="*/ 8696426 w 10833904"/>
              <a:gd name="connsiteY1" fmla="*/ 0 h 5822066"/>
              <a:gd name="connsiteX2" fmla="*/ 10810754 w 10833904"/>
              <a:gd name="connsiteY2" fmla="*/ 2195352 h 5822066"/>
              <a:gd name="connsiteX3" fmla="*/ 10833904 w 10833904"/>
              <a:gd name="connsiteY3" fmla="*/ 5822066 h 5822066"/>
              <a:gd name="connsiteX4" fmla="*/ 0 w 10833904"/>
              <a:gd name="connsiteY4" fmla="*/ 5822066 h 5822066"/>
              <a:gd name="connsiteX5" fmla="*/ 0 w 10833904"/>
              <a:gd name="connsiteY5" fmla="*/ 11575 h 58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904" h="5822066">
                <a:moveTo>
                  <a:pt x="0" y="11575"/>
                </a:moveTo>
                <a:lnTo>
                  <a:pt x="8696426" y="0"/>
                </a:lnTo>
                <a:lnTo>
                  <a:pt x="10810754" y="2195352"/>
                </a:lnTo>
                <a:lnTo>
                  <a:pt x="10833904" y="5822066"/>
                </a:lnTo>
                <a:lnTo>
                  <a:pt x="0" y="5822066"/>
                </a:lnTo>
                <a:lnTo>
                  <a:pt x="0" y="1157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56BB123-71E5-45E8-90B3-E50C0B33B4B4}"/>
              </a:ext>
            </a:extLst>
          </p:cNvPr>
          <p:cNvSpPr/>
          <p:nvPr/>
        </p:nvSpPr>
        <p:spPr>
          <a:xfrm>
            <a:off x="4637591" y="1506616"/>
            <a:ext cx="5217510" cy="4154984"/>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يمكن أن يعمل على الهندسة الوراثية للنبات مما تجعل النبات ينمو في تربة غير خصبة أو مقاومة للحشرات والفطريات او تتحمل الظروف المناخية الصعبة </a:t>
            </a:r>
          </a:p>
        </p:txBody>
      </p:sp>
      <p:sp>
        <p:nvSpPr>
          <p:cNvPr id="6" name="مربع نص 5">
            <a:extLst>
              <a:ext uri="{FF2B5EF4-FFF2-40B4-BE49-F238E27FC236}">
                <a16:creationId xmlns:a16="http://schemas.microsoft.com/office/drawing/2014/main" id="{4CBF103D-E485-4394-B850-C217E4EBA8C1}"/>
              </a:ext>
            </a:extLst>
          </p:cNvPr>
          <p:cNvSpPr txBox="1"/>
          <p:nvPr/>
        </p:nvSpPr>
        <p:spPr>
          <a:xfrm>
            <a:off x="574604" y="908999"/>
            <a:ext cx="3600000" cy="50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noFill/>
          </a:ln>
        </p:spPr>
        <p:txBody>
          <a:bodyPr wrap="square" rtlCol="1">
            <a:spAutoFit/>
          </a:bodyPr>
          <a:lstStyle/>
          <a:p>
            <a:endParaRPr lang="ar-SA" sz="4800" b="1" dirty="0"/>
          </a:p>
        </p:txBody>
      </p:sp>
    </p:spTree>
    <p:extLst>
      <p:ext uri="{BB962C8B-B14F-4D97-AF65-F5344CB8AC3E}">
        <p14:creationId xmlns:p14="http://schemas.microsoft.com/office/powerpoint/2010/main" val="9298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BBBBC35A-39F5-47DA-AA3D-84F4948220D1}"/>
              </a:ext>
            </a:extLst>
          </p:cNvPr>
          <p:cNvSpPr/>
          <p:nvPr/>
        </p:nvSpPr>
        <p:spPr>
          <a:xfrm>
            <a:off x="4479403" y="544008"/>
            <a:ext cx="6921660" cy="5810491"/>
          </a:xfrm>
          <a:custGeom>
            <a:avLst/>
            <a:gdLst>
              <a:gd name="connsiteX0" fmla="*/ 0 w 6921660"/>
              <a:gd name="connsiteY0" fmla="*/ 0 h 5810491"/>
              <a:gd name="connsiteX1" fmla="*/ 5953225 w 6921660"/>
              <a:gd name="connsiteY1" fmla="*/ 0 h 5810491"/>
              <a:gd name="connsiteX2" fmla="*/ 6921660 w 6921660"/>
              <a:gd name="connsiteY2" fmla="*/ 968435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953225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397640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660" h="5810491">
                <a:moveTo>
                  <a:pt x="0" y="0"/>
                </a:moveTo>
                <a:lnTo>
                  <a:pt x="5397640" y="0"/>
                </a:lnTo>
                <a:lnTo>
                  <a:pt x="6921660" y="1952283"/>
                </a:lnTo>
                <a:lnTo>
                  <a:pt x="6921660" y="5810491"/>
                </a:lnTo>
                <a:lnTo>
                  <a:pt x="0" y="5810491"/>
                </a:lnTo>
                <a:lnTo>
                  <a:pt x="0" y="0"/>
                </a:lnTo>
                <a:close/>
              </a:path>
            </a:pathLst>
          </a:custGeom>
          <a:solidFill>
            <a:srgbClr val="D9D9D9"/>
          </a:solidFill>
          <a:ln>
            <a:solidFill>
              <a:srgbClr val="E4F4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ثلث قائم الزاوية 2">
            <a:extLst>
              <a:ext uri="{FF2B5EF4-FFF2-40B4-BE49-F238E27FC236}">
                <a16:creationId xmlns:a16="http://schemas.microsoft.com/office/drawing/2014/main" id="{AF144397-5502-45AC-BABF-0092C3961253}"/>
              </a:ext>
            </a:extLst>
          </p:cNvPr>
          <p:cNvSpPr/>
          <p:nvPr/>
        </p:nvSpPr>
        <p:spPr>
          <a:xfrm rot="16200000" flipH="1">
            <a:off x="8970379" y="335076"/>
            <a:ext cx="2700000" cy="2700000"/>
          </a:xfrm>
          <a:prstGeom prst="rtTriangle">
            <a:avLst/>
          </a:prstGeom>
          <a:solidFill>
            <a:srgbClr val="FFD96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واحدة مقصوصة 3">
            <a:extLst>
              <a:ext uri="{FF2B5EF4-FFF2-40B4-BE49-F238E27FC236}">
                <a16:creationId xmlns:a16="http://schemas.microsoft.com/office/drawing/2014/main" id="{2A79397A-2A6B-4FDD-B1A8-6D3FB7AF9DA5}"/>
              </a:ext>
            </a:extLst>
          </p:cNvPr>
          <p:cNvSpPr/>
          <p:nvPr/>
        </p:nvSpPr>
        <p:spPr>
          <a:xfrm>
            <a:off x="359575" y="761327"/>
            <a:ext cx="10578501" cy="5335345"/>
          </a:xfrm>
          <a:custGeom>
            <a:avLst/>
            <a:gdLst>
              <a:gd name="connsiteX0" fmla="*/ 0 w 10833904"/>
              <a:gd name="connsiteY0" fmla="*/ 0 h 5810491"/>
              <a:gd name="connsiteX1" fmla="*/ 9865469 w 10833904"/>
              <a:gd name="connsiteY1" fmla="*/ 0 h 5810491"/>
              <a:gd name="connsiteX2" fmla="*/ 10833904 w 10833904"/>
              <a:gd name="connsiteY2" fmla="*/ 968435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0 h 5810491"/>
              <a:gd name="connsiteX1" fmla="*/ 9865469 w 10833904"/>
              <a:gd name="connsiteY1" fmla="*/ 0 h 5810491"/>
              <a:gd name="connsiteX2" fmla="*/ 10810754 w 10833904"/>
              <a:gd name="connsiteY2" fmla="*/ 2183777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11575 h 5822066"/>
              <a:gd name="connsiteX1" fmla="*/ 8696426 w 10833904"/>
              <a:gd name="connsiteY1" fmla="*/ 0 h 5822066"/>
              <a:gd name="connsiteX2" fmla="*/ 10810754 w 10833904"/>
              <a:gd name="connsiteY2" fmla="*/ 2195352 h 5822066"/>
              <a:gd name="connsiteX3" fmla="*/ 10833904 w 10833904"/>
              <a:gd name="connsiteY3" fmla="*/ 5822066 h 5822066"/>
              <a:gd name="connsiteX4" fmla="*/ 0 w 10833904"/>
              <a:gd name="connsiteY4" fmla="*/ 5822066 h 5822066"/>
              <a:gd name="connsiteX5" fmla="*/ 0 w 10833904"/>
              <a:gd name="connsiteY5" fmla="*/ 11575 h 58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904" h="5822066">
                <a:moveTo>
                  <a:pt x="0" y="11575"/>
                </a:moveTo>
                <a:lnTo>
                  <a:pt x="8696426" y="0"/>
                </a:lnTo>
                <a:lnTo>
                  <a:pt x="10810754" y="2195352"/>
                </a:lnTo>
                <a:lnTo>
                  <a:pt x="10833904" y="5822066"/>
                </a:lnTo>
                <a:lnTo>
                  <a:pt x="0" y="5822066"/>
                </a:lnTo>
                <a:lnTo>
                  <a:pt x="0" y="1157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56BB123-71E5-45E8-90B3-E50C0B33B4B4}"/>
              </a:ext>
            </a:extLst>
          </p:cNvPr>
          <p:cNvSpPr/>
          <p:nvPr/>
        </p:nvSpPr>
        <p:spPr>
          <a:xfrm>
            <a:off x="4695465" y="1900155"/>
            <a:ext cx="5217510" cy="3477875"/>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العمل في مجال الهرمونات النباتية وتأثيرات الضوء يمكن من زيادة إنتاج الغذاء وإنتاج محاصيل في ارض لم تكن نمو فيها أصلاً</a:t>
            </a:r>
          </a:p>
        </p:txBody>
      </p:sp>
      <p:sp>
        <p:nvSpPr>
          <p:cNvPr id="5" name="مربع نص 4">
            <a:extLst>
              <a:ext uri="{FF2B5EF4-FFF2-40B4-BE49-F238E27FC236}">
                <a16:creationId xmlns:a16="http://schemas.microsoft.com/office/drawing/2014/main" id="{40698A74-E803-40DC-9970-5DDE056D5048}"/>
              </a:ext>
            </a:extLst>
          </p:cNvPr>
          <p:cNvSpPr txBox="1"/>
          <p:nvPr/>
        </p:nvSpPr>
        <p:spPr>
          <a:xfrm>
            <a:off x="619489" y="908999"/>
            <a:ext cx="3600000" cy="50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noFill/>
          </a:ln>
        </p:spPr>
        <p:txBody>
          <a:bodyPr wrap="square" rtlCol="1">
            <a:spAutoFit/>
          </a:bodyPr>
          <a:lstStyle/>
          <a:p>
            <a:endParaRPr lang="ar-SA" sz="4800" b="1" dirty="0"/>
          </a:p>
        </p:txBody>
      </p:sp>
    </p:spTree>
    <p:extLst>
      <p:ext uri="{BB962C8B-B14F-4D97-AF65-F5344CB8AC3E}">
        <p14:creationId xmlns:p14="http://schemas.microsoft.com/office/powerpoint/2010/main" val="324680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p:cNvSpPr txBox="1"/>
          <p:nvPr/>
        </p:nvSpPr>
        <p:spPr>
          <a:xfrm>
            <a:off x="253813" y="1939901"/>
            <a:ext cx="3600000" cy="3960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5" name="مربع نص 14"/>
          <p:cNvSpPr txBox="1"/>
          <p:nvPr/>
        </p:nvSpPr>
        <p:spPr>
          <a:xfrm>
            <a:off x="4296000" y="1939901"/>
            <a:ext cx="3600000" cy="39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8" name="مربع نص 17"/>
          <p:cNvSpPr txBox="1"/>
          <p:nvPr/>
        </p:nvSpPr>
        <p:spPr>
          <a:xfrm>
            <a:off x="8338187" y="1939901"/>
            <a:ext cx="3600000" cy="396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6" name="مستطيل 15">
            <a:extLst>
              <a:ext uri="{FF2B5EF4-FFF2-40B4-BE49-F238E27FC236}">
                <a16:creationId xmlns:a16="http://schemas.microsoft.com/office/drawing/2014/main" id="{303BBF08-DD96-4076-A73A-6CB1037C6446}"/>
              </a:ext>
            </a:extLst>
          </p:cNvPr>
          <p:cNvSpPr/>
          <p:nvPr/>
        </p:nvSpPr>
        <p:spPr>
          <a:xfrm>
            <a:off x="2268639" y="121566"/>
            <a:ext cx="9560688" cy="1569660"/>
          </a:xfrm>
          <a:prstGeom prst="rect">
            <a:avLst/>
          </a:prstGeom>
          <a:solidFill>
            <a:srgbClr val="ABFFD1"/>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سمي بعض المشاكل البيئية التي يمكن لعالم البيئة أن يساعد في حلها </a:t>
            </a:r>
          </a:p>
        </p:txBody>
      </p:sp>
      <p:sp>
        <p:nvSpPr>
          <p:cNvPr id="2" name="مستطيل 1">
            <a:extLst>
              <a:ext uri="{FF2B5EF4-FFF2-40B4-BE49-F238E27FC236}">
                <a16:creationId xmlns:a16="http://schemas.microsoft.com/office/drawing/2014/main" id="{613D0AF7-A583-47FF-9640-0690874CD556}"/>
              </a:ext>
            </a:extLst>
          </p:cNvPr>
          <p:cNvSpPr/>
          <p:nvPr/>
        </p:nvSpPr>
        <p:spPr>
          <a:xfrm>
            <a:off x="8349762" y="5905437"/>
            <a:ext cx="3600000" cy="830997"/>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التصحر </a:t>
            </a:r>
          </a:p>
        </p:txBody>
      </p:sp>
      <p:sp>
        <p:nvSpPr>
          <p:cNvPr id="4" name="مستطيل 3">
            <a:extLst>
              <a:ext uri="{FF2B5EF4-FFF2-40B4-BE49-F238E27FC236}">
                <a16:creationId xmlns:a16="http://schemas.microsoft.com/office/drawing/2014/main" id="{E0D916CD-078F-47E8-82EA-20CD4346A32E}"/>
              </a:ext>
            </a:extLst>
          </p:cNvPr>
          <p:cNvSpPr/>
          <p:nvPr/>
        </p:nvSpPr>
        <p:spPr>
          <a:xfrm>
            <a:off x="253813" y="121566"/>
            <a:ext cx="1780571" cy="1569660"/>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قراءة الصورة</a:t>
            </a:r>
          </a:p>
        </p:txBody>
      </p:sp>
      <p:sp>
        <p:nvSpPr>
          <p:cNvPr id="12" name="مستطيل 11">
            <a:extLst>
              <a:ext uri="{FF2B5EF4-FFF2-40B4-BE49-F238E27FC236}">
                <a16:creationId xmlns:a16="http://schemas.microsoft.com/office/drawing/2014/main" id="{89820C52-DB79-4CDF-B72E-125C40C4ED15}"/>
              </a:ext>
            </a:extLst>
          </p:cNvPr>
          <p:cNvSpPr/>
          <p:nvPr/>
        </p:nvSpPr>
        <p:spPr>
          <a:xfrm>
            <a:off x="4069119" y="5905437"/>
            <a:ext cx="4042187" cy="830997"/>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الاحتباس الحراري </a:t>
            </a:r>
          </a:p>
        </p:txBody>
      </p:sp>
      <p:sp>
        <p:nvSpPr>
          <p:cNvPr id="14" name="مستطيل 13">
            <a:extLst>
              <a:ext uri="{FF2B5EF4-FFF2-40B4-BE49-F238E27FC236}">
                <a16:creationId xmlns:a16="http://schemas.microsoft.com/office/drawing/2014/main" id="{81902BD7-CA37-41A5-B978-594585D9613A}"/>
              </a:ext>
            </a:extLst>
          </p:cNvPr>
          <p:cNvSpPr/>
          <p:nvPr/>
        </p:nvSpPr>
        <p:spPr>
          <a:xfrm>
            <a:off x="265388" y="5905437"/>
            <a:ext cx="3600000" cy="830997"/>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التلوث </a:t>
            </a:r>
          </a:p>
        </p:txBody>
      </p:sp>
    </p:spTree>
    <p:extLst>
      <p:ext uri="{BB962C8B-B14F-4D97-AF65-F5344CB8AC3E}">
        <p14:creationId xmlns:p14="http://schemas.microsoft.com/office/powerpoint/2010/main" val="82167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BBBBC35A-39F5-47DA-AA3D-84F4948220D1}"/>
              </a:ext>
            </a:extLst>
          </p:cNvPr>
          <p:cNvSpPr/>
          <p:nvPr/>
        </p:nvSpPr>
        <p:spPr>
          <a:xfrm>
            <a:off x="4479403" y="544008"/>
            <a:ext cx="6921660" cy="5810491"/>
          </a:xfrm>
          <a:custGeom>
            <a:avLst/>
            <a:gdLst>
              <a:gd name="connsiteX0" fmla="*/ 0 w 6921660"/>
              <a:gd name="connsiteY0" fmla="*/ 0 h 5810491"/>
              <a:gd name="connsiteX1" fmla="*/ 5953225 w 6921660"/>
              <a:gd name="connsiteY1" fmla="*/ 0 h 5810491"/>
              <a:gd name="connsiteX2" fmla="*/ 6921660 w 6921660"/>
              <a:gd name="connsiteY2" fmla="*/ 968435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953225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397640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660" h="5810491">
                <a:moveTo>
                  <a:pt x="0" y="0"/>
                </a:moveTo>
                <a:lnTo>
                  <a:pt x="5397640" y="0"/>
                </a:lnTo>
                <a:lnTo>
                  <a:pt x="6921660" y="1952283"/>
                </a:lnTo>
                <a:lnTo>
                  <a:pt x="6921660" y="5810491"/>
                </a:lnTo>
                <a:lnTo>
                  <a:pt x="0" y="5810491"/>
                </a:lnTo>
                <a:lnTo>
                  <a:pt x="0" y="0"/>
                </a:lnTo>
                <a:close/>
              </a:path>
            </a:pathLst>
          </a:custGeom>
          <a:solidFill>
            <a:srgbClr val="BFF1F3"/>
          </a:solidFill>
          <a:ln>
            <a:solidFill>
              <a:srgbClr val="E4F4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ثلث قائم الزاوية 2">
            <a:extLst>
              <a:ext uri="{FF2B5EF4-FFF2-40B4-BE49-F238E27FC236}">
                <a16:creationId xmlns:a16="http://schemas.microsoft.com/office/drawing/2014/main" id="{AF144397-5502-45AC-BABF-0092C3961253}"/>
              </a:ext>
            </a:extLst>
          </p:cNvPr>
          <p:cNvSpPr/>
          <p:nvPr/>
        </p:nvSpPr>
        <p:spPr>
          <a:xfrm rot="16200000" flipH="1">
            <a:off x="8970379" y="335076"/>
            <a:ext cx="2700000" cy="2700000"/>
          </a:xfrm>
          <a:prstGeom prst="rtTriangle">
            <a:avLst/>
          </a:prstGeom>
          <a:solidFill>
            <a:srgbClr val="FFD96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واحدة مقصوصة 3">
            <a:extLst>
              <a:ext uri="{FF2B5EF4-FFF2-40B4-BE49-F238E27FC236}">
                <a16:creationId xmlns:a16="http://schemas.microsoft.com/office/drawing/2014/main" id="{2A79397A-2A6B-4FDD-B1A8-6D3FB7AF9DA5}"/>
              </a:ext>
            </a:extLst>
          </p:cNvPr>
          <p:cNvSpPr/>
          <p:nvPr/>
        </p:nvSpPr>
        <p:spPr>
          <a:xfrm>
            <a:off x="359575" y="761327"/>
            <a:ext cx="10578501" cy="5335345"/>
          </a:xfrm>
          <a:custGeom>
            <a:avLst/>
            <a:gdLst>
              <a:gd name="connsiteX0" fmla="*/ 0 w 10833904"/>
              <a:gd name="connsiteY0" fmla="*/ 0 h 5810491"/>
              <a:gd name="connsiteX1" fmla="*/ 9865469 w 10833904"/>
              <a:gd name="connsiteY1" fmla="*/ 0 h 5810491"/>
              <a:gd name="connsiteX2" fmla="*/ 10833904 w 10833904"/>
              <a:gd name="connsiteY2" fmla="*/ 968435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0 h 5810491"/>
              <a:gd name="connsiteX1" fmla="*/ 9865469 w 10833904"/>
              <a:gd name="connsiteY1" fmla="*/ 0 h 5810491"/>
              <a:gd name="connsiteX2" fmla="*/ 10810754 w 10833904"/>
              <a:gd name="connsiteY2" fmla="*/ 2183777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11575 h 5822066"/>
              <a:gd name="connsiteX1" fmla="*/ 8696426 w 10833904"/>
              <a:gd name="connsiteY1" fmla="*/ 0 h 5822066"/>
              <a:gd name="connsiteX2" fmla="*/ 10810754 w 10833904"/>
              <a:gd name="connsiteY2" fmla="*/ 2195352 h 5822066"/>
              <a:gd name="connsiteX3" fmla="*/ 10833904 w 10833904"/>
              <a:gd name="connsiteY3" fmla="*/ 5822066 h 5822066"/>
              <a:gd name="connsiteX4" fmla="*/ 0 w 10833904"/>
              <a:gd name="connsiteY4" fmla="*/ 5822066 h 5822066"/>
              <a:gd name="connsiteX5" fmla="*/ 0 w 10833904"/>
              <a:gd name="connsiteY5" fmla="*/ 11575 h 58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904" h="5822066">
                <a:moveTo>
                  <a:pt x="0" y="11575"/>
                </a:moveTo>
                <a:lnTo>
                  <a:pt x="8696426" y="0"/>
                </a:lnTo>
                <a:lnTo>
                  <a:pt x="10810754" y="2195352"/>
                </a:lnTo>
                <a:lnTo>
                  <a:pt x="10833904" y="5822066"/>
                </a:lnTo>
                <a:lnTo>
                  <a:pt x="0" y="5822066"/>
                </a:lnTo>
                <a:lnTo>
                  <a:pt x="0" y="1157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56BB123-71E5-45E8-90B3-E50C0B33B4B4}"/>
              </a:ext>
            </a:extLst>
          </p:cNvPr>
          <p:cNvSpPr/>
          <p:nvPr/>
        </p:nvSpPr>
        <p:spPr>
          <a:xfrm>
            <a:off x="4695465" y="1900155"/>
            <a:ext cx="5217510" cy="2800767"/>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ما هي الطريقة التي يحمي بها علماء البيئة بعض الكائنات الحية من الانقراض؟  </a:t>
            </a:r>
          </a:p>
        </p:txBody>
      </p:sp>
      <p:pic>
        <p:nvPicPr>
          <p:cNvPr id="6" name="Picture 2" descr="عودة زينة الأرض">
            <a:extLst>
              <a:ext uri="{FF2B5EF4-FFF2-40B4-BE49-F238E27FC236}">
                <a16:creationId xmlns:a16="http://schemas.microsoft.com/office/drawing/2014/main" id="{B72FC1E8-B88B-439B-800A-6EF717D05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24" y="1004252"/>
            <a:ext cx="3646854" cy="4748365"/>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A4D83EF6-F43C-4D82-A7CF-BE2D7D2C2AFF}"/>
              </a:ext>
            </a:extLst>
          </p:cNvPr>
          <p:cNvSpPr/>
          <p:nvPr/>
        </p:nvSpPr>
        <p:spPr>
          <a:xfrm>
            <a:off x="2977116" y="1176880"/>
            <a:ext cx="1767913" cy="1446550"/>
          </a:xfrm>
          <a:prstGeom prst="rect">
            <a:avLst/>
          </a:prstGeom>
          <a:solidFill>
            <a:schemeClr val="bg1"/>
          </a:solid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التفكير الإبداعي </a:t>
            </a:r>
          </a:p>
        </p:txBody>
      </p:sp>
    </p:spTree>
    <p:extLst>
      <p:ext uri="{BB962C8B-B14F-4D97-AF65-F5344CB8AC3E}">
        <p14:creationId xmlns:p14="http://schemas.microsoft.com/office/powerpoint/2010/main" val="8246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BBBBC35A-39F5-47DA-AA3D-84F4948220D1}"/>
              </a:ext>
            </a:extLst>
          </p:cNvPr>
          <p:cNvSpPr/>
          <p:nvPr/>
        </p:nvSpPr>
        <p:spPr>
          <a:xfrm>
            <a:off x="4479403" y="544008"/>
            <a:ext cx="6921660" cy="5810491"/>
          </a:xfrm>
          <a:custGeom>
            <a:avLst/>
            <a:gdLst>
              <a:gd name="connsiteX0" fmla="*/ 0 w 6921660"/>
              <a:gd name="connsiteY0" fmla="*/ 0 h 5810491"/>
              <a:gd name="connsiteX1" fmla="*/ 5953225 w 6921660"/>
              <a:gd name="connsiteY1" fmla="*/ 0 h 5810491"/>
              <a:gd name="connsiteX2" fmla="*/ 6921660 w 6921660"/>
              <a:gd name="connsiteY2" fmla="*/ 968435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953225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 name="connsiteX0" fmla="*/ 0 w 6921660"/>
              <a:gd name="connsiteY0" fmla="*/ 0 h 5810491"/>
              <a:gd name="connsiteX1" fmla="*/ 5397640 w 6921660"/>
              <a:gd name="connsiteY1" fmla="*/ 0 h 5810491"/>
              <a:gd name="connsiteX2" fmla="*/ 6921660 w 6921660"/>
              <a:gd name="connsiteY2" fmla="*/ 1952283 h 5810491"/>
              <a:gd name="connsiteX3" fmla="*/ 6921660 w 6921660"/>
              <a:gd name="connsiteY3" fmla="*/ 5810491 h 5810491"/>
              <a:gd name="connsiteX4" fmla="*/ 0 w 6921660"/>
              <a:gd name="connsiteY4" fmla="*/ 5810491 h 5810491"/>
              <a:gd name="connsiteX5" fmla="*/ 0 w 6921660"/>
              <a:gd name="connsiteY5" fmla="*/ 0 h 5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660" h="5810491">
                <a:moveTo>
                  <a:pt x="0" y="0"/>
                </a:moveTo>
                <a:lnTo>
                  <a:pt x="5397640" y="0"/>
                </a:lnTo>
                <a:lnTo>
                  <a:pt x="6921660" y="1952283"/>
                </a:lnTo>
                <a:lnTo>
                  <a:pt x="6921660" y="5810491"/>
                </a:lnTo>
                <a:lnTo>
                  <a:pt x="0" y="5810491"/>
                </a:lnTo>
                <a:lnTo>
                  <a:pt x="0" y="0"/>
                </a:lnTo>
                <a:close/>
              </a:path>
            </a:pathLst>
          </a:custGeom>
          <a:solidFill>
            <a:srgbClr val="BFF1F3"/>
          </a:solidFill>
          <a:ln>
            <a:solidFill>
              <a:srgbClr val="E4F4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 name="مثلث قائم الزاوية 2">
            <a:extLst>
              <a:ext uri="{FF2B5EF4-FFF2-40B4-BE49-F238E27FC236}">
                <a16:creationId xmlns:a16="http://schemas.microsoft.com/office/drawing/2014/main" id="{AF144397-5502-45AC-BABF-0092C3961253}"/>
              </a:ext>
            </a:extLst>
          </p:cNvPr>
          <p:cNvSpPr/>
          <p:nvPr/>
        </p:nvSpPr>
        <p:spPr>
          <a:xfrm rot="16200000" flipH="1">
            <a:off x="8970379" y="335076"/>
            <a:ext cx="2700000" cy="2700000"/>
          </a:xfrm>
          <a:prstGeom prst="rtTriangle">
            <a:avLst/>
          </a:prstGeom>
          <a:solidFill>
            <a:srgbClr val="FFD96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اوية واحدة مقصوصة 3">
            <a:extLst>
              <a:ext uri="{FF2B5EF4-FFF2-40B4-BE49-F238E27FC236}">
                <a16:creationId xmlns:a16="http://schemas.microsoft.com/office/drawing/2014/main" id="{2A79397A-2A6B-4FDD-B1A8-6D3FB7AF9DA5}"/>
              </a:ext>
            </a:extLst>
          </p:cNvPr>
          <p:cNvSpPr/>
          <p:nvPr/>
        </p:nvSpPr>
        <p:spPr>
          <a:xfrm>
            <a:off x="359575" y="761327"/>
            <a:ext cx="10578501" cy="5335345"/>
          </a:xfrm>
          <a:custGeom>
            <a:avLst/>
            <a:gdLst>
              <a:gd name="connsiteX0" fmla="*/ 0 w 10833904"/>
              <a:gd name="connsiteY0" fmla="*/ 0 h 5810491"/>
              <a:gd name="connsiteX1" fmla="*/ 9865469 w 10833904"/>
              <a:gd name="connsiteY1" fmla="*/ 0 h 5810491"/>
              <a:gd name="connsiteX2" fmla="*/ 10833904 w 10833904"/>
              <a:gd name="connsiteY2" fmla="*/ 968435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0 h 5810491"/>
              <a:gd name="connsiteX1" fmla="*/ 9865469 w 10833904"/>
              <a:gd name="connsiteY1" fmla="*/ 0 h 5810491"/>
              <a:gd name="connsiteX2" fmla="*/ 10810754 w 10833904"/>
              <a:gd name="connsiteY2" fmla="*/ 2183777 h 5810491"/>
              <a:gd name="connsiteX3" fmla="*/ 10833904 w 10833904"/>
              <a:gd name="connsiteY3" fmla="*/ 5810491 h 5810491"/>
              <a:gd name="connsiteX4" fmla="*/ 0 w 10833904"/>
              <a:gd name="connsiteY4" fmla="*/ 5810491 h 5810491"/>
              <a:gd name="connsiteX5" fmla="*/ 0 w 10833904"/>
              <a:gd name="connsiteY5" fmla="*/ 0 h 5810491"/>
              <a:gd name="connsiteX0" fmla="*/ 0 w 10833904"/>
              <a:gd name="connsiteY0" fmla="*/ 11575 h 5822066"/>
              <a:gd name="connsiteX1" fmla="*/ 8696426 w 10833904"/>
              <a:gd name="connsiteY1" fmla="*/ 0 h 5822066"/>
              <a:gd name="connsiteX2" fmla="*/ 10810754 w 10833904"/>
              <a:gd name="connsiteY2" fmla="*/ 2195352 h 5822066"/>
              <a:gd name="connsiteX3" fmla="*/ 10833904 w 10833904"/>
              <a:gd name="connsiteY3" fmla="*/ 5822066 h 5822066"/>
              <a:gd name="connsiteX4" fmla="*/ 0 w 10833904"/>
              <a:gd name="connsiteY4" fmla="*/ 5822066 h 5822066"/>
              <a:gd name="connsiteX5" fmla="*/ 0 w 10833904"/>
              <a:gd name="connsiteY5" fmla="*/ 11575 h 58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904" h="5822066">
                <a:moveTo>
                  <a:pt x="0" y="11575"/>
                </a:moveTo>
                <a:lnTo>
                  <a:pt x="8696426" y="0"/>
                </a:lnTo>
                <a:lnTo>
                  <a:pt x="10810754" y="2195352"/>
                </a:lnTo>
                <a:lnTo>
                  <a:pt x="10833904" y="5822066"/>
                </a:lnTo>
                <a:lnTo>
                  <a:pt x="0" y="5822066"/>
                </a:lnTo>
                <a:lnTo>
                  <a:pt x="0" y="11575"/>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56BB123-71E5-45E8-90B3-E50C0B33B4B4}"/>
              </a:ext>
            </a:extLst>
          </p:cNvPr>
          <p:cNvSpPr/>
          <p:nvPr/>
        </p:nvSpPr>
        <p:spPr>
          <a:xfrm>
            <a:off x="4479403" y="1264580"/>
            <a:ext cx="5914663" cy="4832092"/>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دراسة آلية التكاثر للكائنات المهددة بالانقراض في محميات طبيعية كما في محمية الأمام سعود بن عبد العزيز (مجازة الصيد سابقا) ومحمية الوعول بالمملكة العربية السعودية لتوفير مكان أمن لحمايتها وتكاثرها </a:t>
            </a:r>
          </a:p>
        </p:txBody>
      </p:sp>
      <p:pic>
        <p:nvPicPr>
          <p:cNvPr id="5" name="صورة 4">
            <a:extLst>
              <a:ext uri="{FF2B5EF4-FFF2-40B4-BE49-F238E27FC236}">
                <a16:creationId xmlns:a16="http://schemas.microsoft.com/office/drawing/2014/main" id="{5AF4620E-933E-49D9-91F8-BF2681DEFE05}"/>
              </a:ext>
            </a:extLst>
          </p:cNvPr>
          <p:cNvPicPr>
            <a:picLocks noChangeAspect="1"/>
          </p:cNvPicPr>
          <p:nvPr/>
        </p:nvPicPr>
        <p:blipFill>
          <a:blip r:embed="rId2"/>
          <a:stretch>
            <a:fillRect/>
          </a:stretch>
        </p:blipFill>
        <p:spPr>
          <a:xfrm>
            <a:off x="521621" y="995652"/>
            <a:ext cx="3827635" cy="4745391"/>
          </a:xfrm>
          <a:prstGeom prst="rect">
            <a:avLst/>
          </a:prstGeom>
        </p:spPr>
      </p:pic>
    </p:spTree>
    <p:extLst>
      <p:ext uri="{BB962C8B-B14F-4D97-AF65-F5344CB8AC3E}">
        <p14:creationId xmlns:p14="http://schemas.microsoft.com/office/powerpoint/2010/main" val="24082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صورة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09" y="0"/>
            <a:ext cx="2095000" cy="2987743"/>
          </a:xfrm>
          <a:prstGeom prst="rect">
            <a:avLst/>
          </a:prstGeom>
        </p:spPr>
      </p:pic>
      <p:graphicFrame>
        <p:nvGraphicFramePr>
          <p:cNvPr id="10" name="جدول 9"/>
          <p:cNvGraphicFramePr>
            <a:graphicFrameLocks noGrp="1"/>
          </p:cNvGraphicFramePr>
          <p:nvPr>
            <p:extLst>
              <p:ext uri="{D42A27DB-BD31-4B8C-83A1-F6EECF244321}">
                <p14:modId xmlns:p14="http://schemas.microsoft.com/office/powerpoint/2010/main" val="552295883"/>
              </p:ext>
            </p:extLst>
          </p:nvPr>
        </p:nvGraphicFramePr>
        <p:xfrm>
          <a:off x="1714409" y="1632674"/>
          <a:ext cx="9938983" cy="4214470"/>
        </p:xfrm>
        <a:graphic>
          <a:graphicData uri="http://schemas.openxmlformats.org/drawingml/2006/table">
            <a:tbl>
              <a:tblPr rtl="1" firstRow="1" firstCol="1" bandRow="1">
                <a:tableStyleId>{93296810-A885-4BE3-A3E7-6D5BEEA58F35}</a:tableStyleId>
              </a:tblPr>
              <a:tblGrid>
                <a:gridCol w="1817457">
                  <a:extLst>
                    <a:ext uri="{9D8B030D-6E8A-4147-A177-3AD203B41FA5}">
                      <a16:colId xmlns:a16="http://schemas.microsoft.com/office/drawing/2014/main" val="20000"/>
                    </a:ext>
                  </a:extLst>
                </a:gridCol>
                <a:gridCol w="947400">
                  <a:extLst>
                    <a:ext uri="{9D8B030D-6E8A-4147-A177-3AD203B41FA5}">
                      <a16:colId xmlns:a16="http://schemas.microsoft.com/office/drawing/2014/main" val="20001"/>
                    </a:ext>
                  </a:extLst>
                </a:gridCol>
                <a:gridCol w="947400">
                  <a:extLst>
                    <a:ext uri="{9D8B030D-6E8A-4147-A177-3AD203B41FA5}">
                      <a16:colId xmlns:a16="http://schemas.microsoft.com/office/drawing/2014/main" val="20002"/>
                    </a:ext>
                  </a:extLst>
                </a:gridCol>
                <a:gridCol w="2978503">
                  <a:extLst>
                    <a:ext uri="{9D8B030D-6E8A-4147-A177-3AD203B41FA5}">
                      <a16:colId xmlns:a16="http://schemas.microsoft.com/office/drawing/2014/main" val="20003"/>
                    </a:ext>
                  </a:extLst>
                </a:gridCol>
                <a:gridCol w="3248223">
                  <a:extLst>
                    <a:ext uri="{9D8B030D-6E8A-4147-A177-3AD203B41FA5}">
                      <a16:colId xmlns:a16="http://schemas.microsoft.com/office/drawing/2014/main" val="20004"/>
                    </a:ext>
                  </a:extLst>
                </a:gridCol>
              </a:tblGrid>
              <a:tr h="192428">
                <a:tc rowSpan="2">
                  <a:txBody>
                    <a:bodyPr/>
                    <a:lstStyle/>
                    <a:p>
                      <a:pPr algn="ctr" rtl="1">
                        <a:lnSpc>
                          <a:spcPct val="115000"/>
                        </a:lnSpc>
                        <a:spcAft>
                          <a:spcPts val="0"/>
                        </a:spcAft>
                      </a:pPr>
                      <a:r>
                        <a:rPr lang="ar-SA" sz="2400" dirty="0">
                          <a:solidFill>
                            <a:sysClr val="windowText" lastClr="000000"/>
                          </a:solidFill>
                          <a:effectLst/>
                        </a:rPr>
                        <a:t>المخلوق</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gridSpan="2">
                  <a:txBody>
                    <a:bodyPr/>
                    <a:lstStyle/>
                    <a:p>
                      <a:pPr algn="ctr" rtl="1">
                        <a:lnSpc>
                          <a:spcPct val="115000"/>
                        </a:lnSpc>
                        <a:spcAft>
                          <a:spcPts val="0"/>
                        </a:spcAft>
                      </a:pPr>
                      <a:r>
                        <a:rPr lang="ar-SA" sz="2400" dirty="0">
                          <a:solidFill>
                            <a:sysClr val="windowText" lastClr="000000"/>
                          </a:solidFill>
                          <a:effectLst/>
                        </a:rPr>
                        <a:t>تصنيفه</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rtl="1"/>
                      <a:endParaRPr lang="ar-SA"/>
                    </a:p>
                  </a:txBody>
                  <a:tcPr/>
                </a:tc>
                <a:tc rowSpan="2">
                  <a:txBody>
                    <a:bodyPr/>
                    <a:lstStyle/>
                    <a:p>
                      <a:pPr algn="ctr" rtl="1">
                        <a:lnSpc>
                          <a:spcPct val="115000"/>
                        </a:lnSpc>
                        <a:spcAft>
                          <a:spcPts val="0"/>
                        </a:spcAft>
                      </a:pPr>
                      <a:r>
                        <a:rPr lang="ar-SA" sz="2400" dirty="0">
                          <a:solidFill>
                            <a:sysClr val="windowText" lastClr="000000"/>
                          </a:solidFill>
                          <a:effectLst/>
                        </a:rPr>
                        <a:t>الخاصية</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rowSpan="2">
                  <a:txBody>
                    <a:bodyPr/>
                    <a:lstStyle/>
                    <a:p>
                      <a:pPr algn="ctr" rtl="1">
                        <a:lnSpc>
                          <a:spcPct val="115000"/>
                        </a:lnSpc>
                        <a:spcAft>
                          <a:spcPts val="0"/>
                        </a:spcAft>
                      </a:pPr>
                      <a:r>
                        <a:rPr lang="ar-SA" sz="2400" dirty="0">
                          <a:solidFill>
                            <a:sysClr val="windowText" lastClr="000000"/>
                          </a:solidFill>
                          <a:effectLst/>
                        </a:rPr>
                        <a:t>الدليل</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69328">
                <a:tc vMerge="1">
                  <a:txBody>
                    <a:bodyPr/>
                    <a:lstStyle/>
                    <a:p>
                      <a:pPr rtl="1"/>
                      <a:endParaRPr lang="ar-SA"/>
                    </a:p>
                  </a:txBody>
                  <a:tcPr/>
                </a:tc>
                <a:tc>
                  <a:txBody>
                    <a:bodyPr/>
                    <a:lstStyle/>
                    <a:p>
                      <a:pPr algn="ctr" rtl="1">
                        <a:lnSpc>
                          <a:spcPct val="115000"/>
                        </a:lnSpc>
                        <a:spcAft>
                          <a:spcPts val="0"/>
                        </a:spcAft>
                      </a:pPr>
                      <a:r>
                        <a:rPr lang="ar-SA" sz="2400" dirty="0">
                          <a:solidFill>
                            <a:sysClr val="windowText" lastClr="000000"/>
                          </a:solidFill>
                          <a:effectLst/>
                        </a:rPr>
                        <a:t>حي</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1">
                        <a:lnSpc>
                          <a:spcPct val="115000"/>
                        </a:lnSpc>
                        <a:spcAft>
                          <a:spcPts val="0"/>
                        </a:spcAft>
                      </a:pPr>
                      <a:r>
                        <a:rPr lang="ar-SA" sz="2400" dirty="0" err="1">
                          <a:solidFill>
                            <a:sysClr val="windowText" lastClr="000000"/>
                          </a:solidFill>
                          <a:effectLst/>
                        </a:rPr>
                        <a:t>غيرحي</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pPr rtl="1"/>
                      <a:endParaRPr lang="ar-SA"/>
                    </a:p>
                  </a:txBody>
                  <a:tcPr/>
                </a:tc>
                <a:tc vMerge="1">
                  <a:txBody>
                    <a:bodyPr/>
                    <a:lstStyle/>
                    <a:p>
                      <a:pPr rtl="1"/>
                      <a:endParaRPr lang="ar-SA"/>
                    </a:p>
                  </a:txBody>
                  <a:tcPr/>
                </a:tc>
                <a:extLst>
                  <a:ext uri="{0D108BD9-81ED-4DB2-BD59-A6C34878D82A}">
                    <a16:rowId xmlns:a16="http://schemas.microsoft.com/office/drawing/2014/main" val="10001"/>
                  </a:ext>
                </a:extLst>
              </a:tr>
              <a:tr h="480896">
                <a:tc>
                  <a:txBody>
                    <a:bodyPr/>
                    <a:lstStyle/>
                    <a:p>
                      <a:pPr algn="ctr" rtl="1">
                        <a:lnSpc>
                          <a:spcPct val="115000"/>
                        </a:lnSpc>
                        <a:spcAft>
                          <a:spcPts val="0"/>
                        </a:spcAft>
                      </a:pPr>
                      <a:r>
                        <a:rPr lang="ar-SA" sz="2400" dirty="0">
                          <a:solidFill>
                            <a:sysClr val="windowText" lastClr="000000"/>
                          </a:solidFill>
                          <a:effectLst/>
                        </a:rPr>
                        <a:t>حجارة </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0896">
                <a:tc>
                  <a:txBody>
                    <a:bodyPr/>
                    <a:lstStyle/>
                    <a:p>
                      <a:pPr algn="ctr" rtl="1">
                        <a:lnSpc>
                          <a:spcPct val="115000"/>
                        </a:lnSpc>
                        <a:spcAft>
                          <a:spcPts val="0"/>
                        </a:spcAft>
                      </a:pPr>
                      <a:r>
                        <a:rPr lang="ar-SA" sz="2400" dirty="0">
                          <a:solidFill>
                            <a:sysClr val="windowText" lastClr="000000"/>
                          </a:solidFill>
                          <a:effectLst/>
                        </a:rPr>
                        <a:t>إخطبوط </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0896">
                <a:tc>
                  <a:txBody>
                    <a:bodyPr/>
                    <a:lstStyle/>
                    <a:p>
                      <a:pPr algn="ctr" rtl="1">
                        <a:lnSpc>
                          <a:spcPct val="115000"/>
                        </a:lnSpc>
                        <a:spcAft>
                          <a:spcPts val="0"/>
                        </a:spcAft>
                      </a:pPr>
                      <a:r>
                        <a:rPr lang="ar-SA" sz="2400" dirty="0">
                          <a:solidFill>
                            <a:sysClr val="windowText" lastClr="000000"/>
                          </a:solidFill>
                          <a:effectLst/>
                        </a:rPr>
                        <a:t>عصفور </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1422">
                <a:tc>
                  <a:txBody>
                    <a:bodyPr/>
                    <a:lstStyle/>
                    <a:p>
                      <a:pPr algn="ctr" rtl="1">
                        <a:lnSpc>
                          <a:spcPct val="115000"/>
                        </a:lnSpc>
                        <a:spcAft>
                          <a:spcPts val="0"/>
                        </a:spcAft>
                      </a:pPr>
                      <a:r>
                        <a:rPr lang="ar-SA" sz="2400" dirty="0">
                          <a:solidFill>
                            <a:sysClr val="windowText" lastClr="000000"/>
                          </a:solidFill>
                          <a:effectLst/>
                        </a:rPr>
                        <a:t>إسفنج </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0896">
                <a:tc>
                  <a:txBody>
                    <a:bodyPr/>
                    <a:lstStyle/>
                    <a:p>
                      <a:pPr algn="ctr" rtl="1">
                        <a:lnSpc>
                          <a:spcPct val="115000"/>
                        </a:lnSpc>
                        <a:spcAft>
                          <a:spcPts val="0"/>
                        </a:spcAft>
                      </a:pPr>
                      <a:r>
                        <a:rPr lang="ar-SA" sz="2400" dirty="0">
                          <a:solidFill>
                            <a:sysClr val="windowText" lastClr="000000"/>
                          </a:solidFill>
                          <a:effectLst/>
                        </a:rPr>
                        <a:t>فطر </a:t>
                      </a:r>
                      <a:r>
                        <a:rPr lang="ar-SA" sz="2400" dirty="0" err="1">
                          <a:solidFill>
                            <a:sysClr val="windowText" lastClr="000000"/>
                          </a:solidFill>
                          <a:effectLst/>
                        </a:rPr>
                        <a:t>المشروم</a:t>
                      </a:r>
                      <a:r>
                        <a:rPr lang="ar-SA" sz="2400" dirty="0">
                          <a:solidFill>
                            <a:sysClr val="windowText" lastClr="000000"/>
                          </a:solidFill>
                          <a:effectLst/>
                        </a:rPr>
                        <a:t> </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80896">
                <a:tc>
                  <a:txBody>
                    <a:bodyPr/>
                    <a:lstStyle/>
                    <a:p>
                      <a:pPr algn="ctr" rtl="1">
                        <a:lnSpc>
                          <a:spcPct val="115000"/>
                        </a:lnSpc>
                        <a:spcAft>
                          <a:spcPts val="0"/>
                        </a:spcAft>
                      </a:pPr>
                      <a:r>
                        <a:rPr lang="ar-SA" sz="2400" dirty="0">
                          <a:solidFill>
                            <a:sysClr val="windowText" lastClr="000000"/>
                          </a:solidFill>
                          <a:effectLst/>
                        </a:rPr>
                        <a:t>نخلة </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11422">
                <a:tc>
                  <a:txBody>
                    <a:bodyPr/>
                    <a:lstStyle/>
                    <a:p>
                      <a:pPr algn="ctr" rtl="1">
                        <a:lnSpc>
                          <a:spcPct val="115000"/>
                        </a:lnSpc>
                        <a:spcAft>
                          <a:spcPts val="0"/>
                        </a:spcAft>
                      </a:pPr>
                      <a:r>
                        <a:rPr lang="ar-SA" sz="2400" dirty="0">
                          <a:solidFill>
                            <a:sysClr val="windowText" lastClr="000000"/>
                          </a:solidFill>
                          <a:effectLst/>
                        </a:rPr>
                        <a:t>بكتيريا </a:t>
                      </a:r>
                      <a:endParaRPr lang="en-US" sz="2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12" name="Text Box 8"/>
          <p:cNvSpPr txBox="1">
            <a:spLocks noChangeArrowheads="1"/>
          </p:cNvSpPr>
          <p:nvPr/>
        </p:nvSpPr>
        <p:spPr bwMode="auto">
          <a:xfrm>
            <a:off x="152310" y="6079543"/>
            <a:ext cx="11501084" cy="720000"/>
          </a:xfrm>
          <a:prstGeom prst="rect">
            <a:avLst/>
          </a:prstGeom>
          <a:solidFill>
            <a:srgbClr val="FFFFFF"/>
          </a:solid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400" i="1" u="sng" strike="noStrike" normalizeH="0" baseline="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حللي</a:t>
            </a:r>
            <a:r>
              <a:rPr kumimoji="0" lang="ar-SA" altLang="ar-SA" sz="2400" i="0" u="none" strike="noStrike" normalizeH="0" baseline="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 لماذا يصعب أحيانا تصنيف بعض المخلوقات إلى حية وغير حية ؟</a:t>
            </a:r>
            <a:endParaRPr kumimoji="0" lang="en-US" altLang="ar-SA" sz="2400" i="0" u="none" strike="noStrike" normalizeH="0" baseline="0" dirty="0">
              <a:ln w="0"/>
              <a:effectLst>
                <a:outerShdw blurRad="38100" dist="19050" dir="2700000" algn="tl" rotWithShape="0">
                  <a:schemeClr val="dk1">
                    <a:alpha val="40000"/>
                  </a:schemeClr>
                </a:outerShdw>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000" i="0" u="none" strike="noStrike" normalizeH="0" baseline="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a:t>
            </a:r>
            <a:endParaRPr kumimoji="0" lang="ar-SA" altLang="ar-SA" sz="2000" i="0" u="none" strike="noStrike" normalizeH="0" baseline="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3" name="Rectangle 11"/>
          <p:cNvSpPr>
            <a:spLocks noChangeArrowheads="1"/>
          </p:cNvSpPr>
          <p:nvPr/>
        </p:nvSpPr>
        <p:spPr bwMode="auto">
          <a:xfrm>
            <a:off x="1714409" y="333347"/>
            <a:ext cx="10039177" cy="1077218"/>
          </a:xfrm>
          <a:prstGeom prst="rect">
            <a:avLst/>
          </a:prstGeom>
          <a:solidFill>
            <a:srgbClr val="BFF1F3"/>
          </a:solidFill>
          <a:ln w="381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SA" sz="3200" i="0" u="none" strike="noStrike" normalizeH="0" baseline="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طالبتي حددي ما إذا كان كل جسم من الأجسام المذكورة في الجدول حيا أو غير حي موضحه ذلك بدليل وما هي خاصية الحياة التي تبدو على الحي منهم    </a:t>
            </a:r>
            <a:endParaRPr kumimoji="0" lang="ar-SA" altLang="ar-SA" sz="3200" i="0" u="none" strike="noStrike" normalizeH="0" baseline="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6" name="صورة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09" y="3251201"/>
            <a:ext cx="1440000" cy="2692639"/>
          </a:xfrm>
          <a:prstGeom prst="rect">
            <a:avLst/>
          </a:prstGeom>
        </p:spPr>
      </p:pic>
    </p:spTree>
    <p:extLst>
      <p:ext uri="{BB962C8B-B14F-4D97-AF65-F5344CB8AC3E}">
        <p14:creationId xmlns:p14="http://schemas.microsoft.com/office/powerpoint/2010/main" val="16191644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مستطيل 3"/>
          <p:cNvSpPr/>
          <p:nvPr/>
        </p:nvSpPr>
        <p:spPr>
          <a:xfrm>
            <a:off x="2468755" y="2866958"/>
            <a:ext cx="6563651" cy="851297"/>
          </a:xfrm>
          <a:prstGeom prst="roundRect">
            <a:avLst/>
          </a:prstGeom>
          <a:noFill/>
          <a:ln w="38100">
            <a:solidFill>
              <a:schemeClr val="accent5">
                <a:lumMod val="75000"/>
              </a:schemeClr>
            </a:solidFill>
          </a:ln>
        </p:spPr>
        <p:txBody>
          <a:bodyPr wrap="square" lIns="91440" tIns="45720" rIns="91440" bIns="45720">
            <a:spAutoFit/>
          </a:bodyPr>
          <a:lstStyle/>
          <a:p>
            <a:pPr algn="ctr"/>
            <a:r>
              <a:rPr lang="ar-SA"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الخصائص المميزة للكائنات الحية </a:t>
            </a:r>
          </a:p>
        </p:txBody>
      </p:sp>
      <p:grpSp>
        <p:nvGrpSpPr>
          <p:cNvPr id="6" name="مجموعة 5"/>
          <p:cNvGrpSpPr/>
          <p:nvPr/>
        </p:nvGrpSpPr>
        <p:grpSpPr>
          <a:xfrm>
            <a:off x="6178547" y="126282"/>
            <a:ext cx="2745657" cy="2768812"/>
            <a:chOff x="4731625" y="2344579"/>
            <a:chExt cx="2745657" cy="2723716"/>
          </a:xfrm>
        </p:grpSpPr>
        <p:sp>
          <p:nvSpPr>
            <p:cNvPr id="7" name="وسيلة شرح بيضاوية 6"/>
            <p:cNvSpPr/>
            <p:nvPr/>
          </p:nvSpPr>
          <p:spPr>
            <a:xfrm>
              <a:off x="4897794" y="2344579"/>
              <a:ext cx="2520000" cy="2124821"/>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p:cNvSpPr/>
            <p:nvPr/>
          </p:nvSpPr>
          <p:spPr>
            <a:xfrm>
              <a:off x="4731625" y="4353206"/>
              <a:ext cx="2745657" cy="715089"/>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مكونة من خلايا</a:t>
              </a:r>
            </a:p>
          </p:txBody>
        </p:sp>
      </p:grpSp>
      <p:grpSp>
        <p:nvGrpSpPr>
          <p:cNvPr id="14" name="مجموعة 13"/>
          <p:cNvGrpSpPr/>
          <p:nvPr/>
        </p:nvGrpSpPr>
        <p:grpSpPr>
          <a:xfrm>
            <a:off x="9256932" y="3990741"/>
            <a:ext cx="2526691" cy="2804627"/>
            <a:chOff x="4939397" y="2017868"/>
            <a:chExt cx="2526691" cy="2157403"/>
          </a:xfrm>
        </p:grpSpPr>
        <p:sp>
          <p:nvSpPr>
            <p:cNvPr id="15" name="وسيلة شرح بيضاوية 14"/>
            <p:cNvSpPr/>
            <p:nvPr/>
          </p:nvSpPr>
          <p:spPr>
            <a:xfrm>
              <a:off x="4939397" y="2017868"/>
              <a:ext cx="2520000" cy="166153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4946088" y="3625203"/>
              <a:ext cx="2520000" cy="550068"/>
            </a:xfrm>
            <a:prstGeom prst="roundRect">
              <a:avLst/>
            </a:prstGeom>
            <a:noFill/>
          </p:spPr>
          <p:txBody>
            <a:bodyPr wrap="square" lIns="91440" tIns="45720" rIns="91440" bIns="45720">
              <a:spAutoFit/>
            </a:bodyPr>
            <a:lstStyle/>
            <a:p>
              <a:pPr algn="ctr"/>
              <a:r>
                <a:rPr lang="ar-SA" sz="3600" b="1" cap="none" spc="0" dirty="0" err="1">
                  <a:ln w="0"/>
                  <a:solidFill>
                    <a:srgbClr val="FD3C05"/>
                  </a:solidFill>
                  <a:effectLst>
                    <a:reflection blurRad="6350" stA="53000" endA="300" endPos="35500" dir="5400000" sy="-90000" algn="bl" rotWithShape="0"/>
                  </a:effectLst>
                </a:rPr>
                <a:t>التعضي</a:t>
              </a:r>
              <a:endParaRPr lang="ar-SA" sz="3600" b="1" cap="none" spc="0" dirty="0">
                <a:ln w="0"/>
                <a:solidFill>
                  <a:srgbClr val="FD3C05"/>
                </a:solidFill>
                <a:effectLst>
                  <a:reflection blurRad="6350" stA="53000" endA="300" endPos="35500" dir="5400000" sy="-90000" algn="bl" rotWithShape="0"/>
                </a:effectLst>
              </a:endParaRPr>
            </a:p>
          </p:txBody>
        </p:sp>
      </p:grpSp>
      <p:grpSp>
        <p:nvGrpSpPr>
          <p:cNvPr id="18" name="مجموعة 17"/>
          <p:cNvGrpSpPr/>
          <p:nvPr/>
        </p:nvGrpSpPr>
        <p:grpSpPr>
          <a:xfrm>
            <a:off x="6284596" y="3990741"/>
            <a:ext cx="2520000" cy="2782878"/>
            <a:chOff x="4990061" y="1483940"/>
            <a:chExt cx="2520000" cy="2319065"/>
          </a:xfrm>
        </p:grpSpPr>
        <p:sp>
          <p:nvSpPr>
            <p:cNvPr id="19" name="وسيلة شرح بيضاوية 18"/>
            <p:cNvSpPr/>
            <p:nvPr/>
          </p:nvSpPr>
          <p:spPr>
            <a:xfrm>
              <a:off x="4990061" y="1483940"/>
              <a:ext cx="2520000" cy="18000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p:cNvSpPr/>
            <p:nvPr/>
          </p:nvSpPr>
          <p:spPr>
            <a:xfrm>
              <a:off x="5549008" y="3207097"/>
              <a:ext cx="1219224" cy="595908"/>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النمو</a:t>
              </a:r>
            </a:p>
          </p:txBody>
        </p:sp>
      </p:grpSp>
      <p:grpSp>
        <p:nvGrpSpPr>
          <p:cNvPr id="22" name="مجموعة 21"/>
          <p:cNvGrpSpPr/>
          <p:nvPr/>
        </p:nvGrpSpPr>
        <p:grpSpPr>
          <a:xfrm>
            <a:off x="3276996" y="128761"/>
            <a:ext cx="2520000" cy="2738197"/>
            <a:chOff x="4897835" y="1616743"/>
            <a:chExt cx="2520000" cy="2106306"/>
          </a:xfrm>
        </p:grpSpPr>
        <p:sp>
          <p:nvSpPr>
            <p:cNvPr id="23" name="وسيلة شرح بيضاوية 22"/>
            <p:cNvSpPr/>
            <p:nvPr/>
          </p:nvSpPr>
          <p:spPr>
            <a:xfrm>
              <a:off x="4897835" y="1616743"/>
              <a:ext cx="2520000" cy="16615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p:cNvSpPr/>
            <p:nvPr/>
          </p:nvSpPr>
          <p:spPr>
            <a:xfrm>
              <a:off x="5296684" y="3172980"/>
              <a:ext cx="1722302" cy="550069"/>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التكيف</a:t>
              </a:r>
              <a:r>
                <a:rPr lang="ar-SA"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p>
          </p:txBody>
        </p:sp>
      </p:grpSp>
      <p:grpSp>
        <p:nvGrpSpPr>
          <p:cNvPr id="30" name="مجموعة 29"/>
          <p:cNvGrpSpPr/>
          <p:nvPr/>
        </p:nvGrpSpPr>
        <p:grpSpPr>
          <a:xfrm>
            <a:off x="28150" y="126282"/>
            <a:ext cx="3183105" cy="2760836"/>
            <a:chOff x="4605594" y="2082800"/>
            <a:chExt cx="3183105" cy="2300696"/>
          </a:xfrm>
        </p:grpSpPr>
        <p:sp>
          <p:nvSpPr>
            <p:cNvPr id="31" name="وسيلة شرح بيضاوية 30"/>
            <p:cNvSpPr/>
            <p:nvPr/>
          </p:nvSpPr>
          <p:spPr>
            <a:xfrm>
              <a:off x="4939397" y="2082800"/>
              <a:ext cx="2520000" cy="18000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pic>
          <p:nvPicPr>
            <p:cNvPr id="32" name="صورة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005" y="2231828"/>
              <a:ext cx="1055596" cy="1453643"/>
            </a:xfrm>
            <a:prstGeom prst="roundRect">
              <a:avLst/>
            </a:prstGeom>
            <a:ln>
              <a:noFill/>
            </a:ln>
            <a:effectLst>
              <a:softEdge rad="112500"/>
            </a:effectLst>
          </p:spPr>
        </p:pic>
        <p:sp>
          <p:nvSpPr>
            <p:cNvPr id="33" name="مستطيل 32"/>
            <p:cNvSpPr/>
            <p:nvPr/>
          </p:nvSpPr>
          <p:spPr>
            <a:xfrm>
              <a:off x="4605594" y="3787589"/>
              <a:ext cx="3183105" cy="595907"/>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الاستجابة للمثيرات </a:t>
              </a:r>
            </a:p>
          </p:txBody>
        </p:sp>
      </p:grpSp>
      <p:grpSp>
        <p:nvGrpSpPr>
          <p:cNvPr id="34" name="مجموعة 33"/>
          <p:cNvGrpSpPr/>
          <p:nvPr/>
        </p:nvGrpSpPr>
        <p:grpSpPr>
          <a:xfrm>
            <a:off x="356323" y="3990741"/>
            <a:ext cx="2520000" cy="2981495"/>
            <a:chOff x="4801533" y="1906023"/>
            <a:chExt cx="2520000" cy="2293458"/>
          </a:xfrm>
        </p:grpSpPr>
        <p:sp>
          <p:nvSpPr>
            <p:cNvPr id="35" name="وسيلة شرح بيضاوية 34"/>
            <p:cNvSpPr/>
            <p:nvPr/>
          </p:nvSpPr>
          <p:spPr>
            <a:xfrm>
              <a:off x="4801533" y="1906023"/>
              <a:ext cx="2520000" cy="1800000"/>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7" name="مستطيل 36"/>
            <p:cNvSpPr/>
            <p:nvPr/>
          </p:nvSpPr>
          <p:spPr>
            <a:xfrm>
              <a:off x="5156287" y="3597025"/>
              <a:ext cx="1474578" cy="602456"/>
            </a:xfrm>
            <a:prstGeom prst="roundRect">
              <a:avLst/>
            </a:prstGeom>
            <a:noFill/>
          </p:spPr>
          <p:txBody>
            <a:bodyPr wrap="square" lIns="91440" tIns="45720" rIns="91440" bIns="45720">
              <a:spAutoFit/>
            </a:bodyPr>
            <a:lstStyle/>
            <a:p>
              <a:pPr algn="ctr"/>
              <a:r>
                <a:rPr lang="ar-SA" sz="4000" b="1" cap="none" spc="0" dirty="0">
                  <a:ln w="0"/>
                  <a:solidFill>
                    <a:srgbClr val="FD3C05"/>
                  </a:solidFill>
                  <a:effectLst>
                    <a:reflection blurRad="6350" stA="53000" endA="300" endPos="35500" dir="5400000" sy="-90000" algn="bl" rotWithShape="0"/>
                  </a:effectLst>
                </a:rPr>
                <a:t>التكاثر</a:t>
              </a:r>
            </a:p>
          </p:txBody>
        </p:sp>
      </p:grpSp>
      <p:grpSp>
        <p:nvGrpSpPr>
          <p:cNvPr id="38" name="مجموعة 37"/>
          <p:cNvGrpSpPr/>
          <p:nvPr/>
        </p:nvGrpSpPr>
        <p:grpSpPr>
          <a:xfrm>
            <a:off x="3048430" y="3990741"/>
            <a:ext cx="2977133" cy="2904487"/>
            <a:chOff x="4739985" y="2056010"/>
            <a:chExt cx="2977133" cy="2420404"/>
          </a:xfrm>
        </p:grpSpPr>
        <p:sp>
          <p:nvSpPr>
            <p:cNvPr id="39" name="وسيلة شرح بيضاوية 38"/>
            <p:cNvSpPr/>
            <p:nvPr/>
          </p:nvSpPr>
          <p:spPr>
            <a:xfrm>
              <a:off x="4939397" y="2056010"/>
              <a:ext cx="2520000" cy="1800000"/>
            </a:xfrm>
            <a:prstGeom prst="roundRect">
              <a:avLst/>
            </a:prstGeom>
            <a:blipFill dpi="0" rotWithShape="1">
              <a:blip r:embed="rId9">
                <a:extLst>
                  <a:ext uri="{28A0092B-C50C-407E-A947-70E740481C1C}">
                    <a14:useLocalDpi xmlns:a14="http://schemas.microsoft.com/office/drawing/2010/main" val="0"/>
                  </a:ext>
                </a:extLst>
              </a:blip>
              <a:srcRect/>
              <a:stretch>
                <a:fillRect t="-27075"/>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مستطيل 40"/>
            <p:cNvSpPr/>
            <p:nvPr/>
          </p:nvSpPr>
          <p:spPr>
            <a:xfrm>
              <a:off x="4739985" y="3880507"/>
              <a:ext cx="2977133" cy="595907"/>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الحاجة إلى الطاقة </a:t>
              </a:r>
            </a:p>
          </p:txBody>
        </p:sp>
      </p:grpSp>
      <p:grpSp>
        <p:nvGrpSpPr>
          <p:cNvPr id="42" name="مجموعة 41"/>
          <p:cNvGrpSpPr/>
          <p:nvPr/>
        </p:nvGrpSpPr>
        <p:grpSpPr>
          <a:xfrm>
            <a:off x="9158182" y="126282"/>
            <a:ext cx="2717500" cy="3497854"/>
            <a:chOff x="4700335" y="1616748"/>
            <a:chExt cx="2717500" cy="3497854"/>
          </a:xfrm>
        </p:grpSpPr>
        <p:sp>
          <p:nvSpPr>
            <p:cNvPr id="43" name="وسيلة شرح بيضاوية 42"/>
            <p:cNvSpPr/>
            <p:nvPr/>
          </p:nvSpPr>
          <p:spPr>
            <a:xfrm>
              <a:off x="4897835" y="1616748"/>
              <a:ext cx="2520000" cy="2160000"/>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مستطيل 44"/>
            <p:cNvSpPr/>
            <p:nvPr/>
          </p:nvSpPr>
          <p:spPr>
            <a:xfrm>
              <a:off x="4700335" y="3786579"/>
              <a:ext cx="2658704" cy="1328023"/>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المحافظة على الاتزان الداخلي  </a:t>
              </a:r>
            </a:p>
          </p:txBody>
        </p:sp>
      </p:grpSp>
    </p:spTree>
    <p:extLst>
      <p:ext uri="{BB962C8B-B14F-4D97-AF65-F5344CB8AC3E}">
        <p14:creationId xmlns:p14="http://schemas.microsoft.com/office/powerpoint/2010/main" val="377559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8)">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heel(8)">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heel(8)">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8)">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8"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heel(8)">
                                      <p:cBhvr>
                                        <p:cTn id="37" dur="20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8"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heel(8)">
                                      <p:cBhvr>
                                        <p:cTn id="4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805164" y="318200"/>
            <a:ext cx="3888000" cy="6230064"/>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r>
              <a:rPr lang="ar-SA" sz="4800" b="1" dirty="0">
                <a:ln w="0"/>
                <a:solidFill>
                  <a:srgbClr val="C00000"/>
                </a:solidFill>
                <a:effectLst>
                  <a:outerShdw blurRad="38100" dist="19050" dir="2700000" algn="tl" rotWithShape="0">
                    <a:schemeClr val="dk1">
                      <a:alpha val="40000"/>
                    </a:schemeClr>
                  </a:outerShdw>
                </a:effectLst>
              </a:rPr>
              <a:t>الخلية هي  </a:t>
            </a:r>
          </a:p>
          <a:p>
            <a:pPr algn="l"/>
            <a:r>
              <a:rPr lang="ar-SA" sz="4800" dirty="0">
                <a:ln w="0"/>
                <a:effectLst>
                  <a:outerShdw blurRad="38100" dist="19050" dir="2700000" algn="tl" rotWithShape="0">
                    <a:schemeClr val="dk1">
                      <a:alpha val="40000"/>
                    </a:schemeClr>
                  </a:outerShdw>
                </a:effectLst>
              </a:rPr>
              <a:t>هي وحدة التركيب والوظيفة في الكائنات الحية</a:t>
            </a: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Picture 2" descr="Characteristics Of Life">
            <a:extLst>
              <a:ext uri="{FF2B5EF4-FFF2-40B4-BE49-F238E27FC236}">
                <a16:creationId xmlns:a16="http://schemas.microsoft.com/office/drawing/2014/main" id="{F89F5EDB-08FB-4D11-B8E5-56E9981FA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7" t="37293" b="30519"/>
          <a:stretch/>
        </p:blipFill>
        <p:spPr bwMode="auto">
          <a:xfrm>
            <a:off x="522658" y="2248692"/>
            <a:ext cx="7148173" cy="363872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EABD0C7D-0CDC-47B5-B908-FFA882B039EC}"/>
              </a:ext>
            </a:extLst>
          </p:cNvPr>
          <p:cNvSpPr/>
          <p:nvPr/>
        </p:nvSpPr>
        <p:spPr>
          <a:xfrm>
            <a:off x="2322655" y="965200"/>
            <a:ext cx="5324354" cy="1446550"/>
          </a:xfrm>
          <a:prstGeom prst="rect">
            <a:avLst/>
          </a:prstGeom>
          <a:solidFill>
            <a:srgbClr val="FFD966"/>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من خلال الصورة التي أمامك أعطي تعريف للخلية.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72EBA9C6-2EEF-4167-BA8D-E55C87ABD1A7}"/>
              </a:ext>
            </a:extLst>
          </p:cNvPr>
          <p:cNvSpPr/>
          <p:nvPr/>
        </p:nvSpPr>
        <p:spPr>
          <a:xfrm>
            <a:off x="7852808" y="2812648"/>
            <a:ext cx="2888498" cy="2928395"/>
          </a:xfrm>
          <a:prstGeom prst="rect">
            <a:avLst/>
          </a:prstGeom>
          <a:solidFill>
            <a:srgbClr val="B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 name="Picture 14" descr="7378 Best Asma images in 2020 | School frame, Borders for paper, Clip art  borders">
            <a:extLst>
              <a:ext uri="{FF2B5EF4-FFF2-40B4-BE49-F238E27FC236}">
                <a16:creationId xmlns:a16="http://schemas.microsoft.com/office/drawing/2014/main" id="{682694F5-789B-4348-988F-0AFC146CB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59" y="991758"/>
            <a:ext cx="1641841" cy="141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73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912361" y="1016615"/>
            <a:ext cx="5704839" cy="830997"/>
          </a:xfrm>
          <a:prstGeom prst="rect">
            <a:avLst/>
          </a:prstGeom>
          <a:noFill/>
          <a:ln w="38100">
            <a:noFill/>
          </a:ln>
        </p:spPr>
        <p:txBody>
          <a:bodyPr wrap="square" lIns="91440" tIns="45720" rIns="91440" bIns="45720">
            <a:spAutoFit/>
          </a:bodyPr>
          <a:lstStyle/>
          <a:p>
            <a:pPr algn="ctr"/>
            <a:r>
              <a:rPr lang="ar-SA" sz="4800" b="0" cap="none" spc="0" dirty="0">
                <a:ln w="0"/>
                <a:solidFill>
                  <a:srgbClr val="0070C0"/>
                </a:solidFill>
                <a:effectLst>
                  <a:outerShdw blurRad="38100" dist="19050" dir="2700000" algn="tl" rotWithShape="0">
                    <a:schemeClr val="dk1">
                      <a:alpha val="40000"/>
                    </a:schemeClr>
                  </a:outerShdw>
                </a:effectLst>
              </a:rPr>
              <a:t>اكملي المخطط  التالي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33129617-42D8-4923-AEFC-B6096A822893}"/>
              </a:ext>
            </a:extLst>
          </p:cNvPr>
          <p:cNvSpPr txBox="1"/>
          <p:nvPr/>
        </p:nvSpPr>
        <p:spPr>
          <a:xfrm>
            <a:off x="699498" y="2708532"/>
            <a:ext cx="3517276" cy="347498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8" name="مستطيل 7">
            <a:extLst>
              <a:ext uri="{FF2B5EF4-FFF2-40B4-BE49-F238E27FC236}">
                <a16:creationId xmlns:a16="http://schemas.microsoft.com/office/drawing/2014/main" id="{FFA77AF6-E6D4-446E-BA4B-CCF2A1AD4A7C}"/>
              </a:ext>
            </a:extLst>
          </p:cNvPr>
          <p:cNvSpPr/>
          <p:nvPr/>
        </p:nvSpPr>
        <p:spPr>
          <a:xfrm>
            <a:off x="699498" y="1017071"/>
            <a:ext cx="3517275" cy="1446550"/>
          </a:xfrm>
          <a:prstGeom prst="rect">
            <a:avLst/>
          </a:prstGeom>
          <a:solidFill>
            <a:schemeClr val="bg1"/>
          </a:solidFill>
          <a:ln w="38100">
            <a:noFill/>
            <a:prstDash val="solid"/>
          </a:ln>
        </p:spPr>
        <p:txBody>
          <a:bodyPr wrap="square" lIns="91440" tIns="45720" rIns="91440" bIns="45720">
            <a:spAutoFit/>
          </a:bodyPr>
          <a:lstStyle/>
          <a:p>
            <a:pPr algn="ctr"/>
            <a:r>
              <a:rPr lang="ar-SA" sz="4400" b="1" dirty="0">
                <a:ln w="0"/>
                <a:effectLst>
                  <a:outerShdw blurRad="38100" dist="19050" dir="2700000" algn="tl" rotWithShape="0">
                    <a:schemeClr val="dk1">
                      <a:alpha val="40000"/>
                    </a:schemeClr>
                  </a:outerShdw>
                </a:effectLst>
              </a:rPr>
              <a:t>مكونة من </a:t>
            </a:r>
          </a:p>
          <a:p>
            <a:pPr algn="ctr"/>
            <a:r>
              <a:rPr lang="ar-SA" sz="4400" b="1" dirty="0">
                <a:ln w="0"/>
                <a:effectLst>
                  <a:outerShdw blurRad="38100" dist="19050" dir="2700000" algn="tl" rotWithShape="0">
                    <a:schemeClr val="dk1">
                      <a:alpha val="40000"/>
                    </a:schemeClr>
                  </a:outerShdw>
                </a:effectLst>
              </a:rPr>
              <a:t>خلية أو أكثر </a:t>
            </a:r>
            <a:endParaRPr lang="ar-SA" sz="4400" b="1"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F2FE0E95-955E-4D22-BF20-1DC66621C70E}"/>
              </a:ext>
            </a:extLst>
          </p:cNvPr>
          <p:cNvSpPr/>
          <p:nvPr/>
        </p:nvSpPr>
        <p:spPr>
          <a:xfrm>
            <a:off x="4532325" y="2027341"/>
            <a:ext cx="6727899" cy="830997"/>
          </a:xfrm>
          <a:prstGeom prst="rect">
            <a:avLst/>
          </a:prstGeom>
          <a:solidFill>
            <a:srgbClr val="D9D9D9"/>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تنقسم المخلوقات الحية إلى نوعين </a:t>
            </a:r>
          </a:p>
        </p:txBody>
      </p:sp>
      <p:sp>
        <p:nvSpPr>
          <p:cNvPr id="12" name="مستطيل 11">
            <a:extLst>
              <a:ext uri="{FF2B5EF4-FFF2-40B4-BE49-F238E27FC236}">
                <a16:creationId xmlns:a16="http://schemas.microsoft.com/office/drawing/2014/main" id="{0CA224BB-870C-4538-83BA-5EFF0D6F8A1A}"/>
              </a:ext>
            </a:extLst>
          </p:cNvPr>
          <p:cNvSpPr/>
          <p:nvPr/>
        </p:nvSpPr>
        <p:spPr>
          <a:xfrm>
            <a:off x="8356263" y="3102783"/>
            <a:ext cx="2822938" cy="830997"/>
          </a:xfrm>
          <a:prstGeom prst="rect">
            <a:avLst/>
          </a:prstGeom>
          <a:solidFill>
            <a:srgbClr val="D9D9D9"/>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وحيدة الخلية</a:t>
            </a:r>
          </a:p>
        </p:txBody>
      </p:sp>
      <p:sp>
        <p:nvSpPr>
          <p:cNvPr id="14" name="مستطيل 13">
            <a:extLst>
              <a:ext uri="{FF2B5EF4-FFF2-40B4-BE49-F238E27FC236}">
                <a16:creationId xmlns:a16="http://schemas.microsoft.com/office/drawing/2014/main" id="{C9D8FF2A-A182-469D-A203-DC62935A96E1}"/>
              </a:ext>
            </a:extLst>
          </p:cNvPr>
          <p:cNvSpPr/>
          <p:nvPr/>
        </p:nvSpPr>
        <p:spPr>
          <a:xfrm>
            <a:off x="4624925" y="3132387"/>
            <a:ext cx="2822938" cy="830997"/>
          </a:xfrm>
          <a:prstGeom prst="rect">
            <a:avLst/>
          </a:prstGeom>
          <a:solidFill>
            <a:srgbClr val="D9D9D9"/>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عديدة الخلايا</a:t>
            </a:r>
          </a:p>
        </p:txBody>
      </p:sp>
      <p:sp>
        <p:nvSpPr>
          <p:cNvPr id="16" name="مستطيل 15">
            <a:extLst>
              <a:ext uri="{FF2B5EF4-FFF2-40B4-BE49-F238E27FC236}">
                <a16:creationId xmlns:a16="http://schemas.microsoft.com/office/drawing/2014/main" id="{F6A621B5-4A6B-4006-8013-017351D3393B}"/>
              </a:ext>
            </a:extLst>
          </p:cNvPr>
          <p:cNvSpPr/>
          <p:nvPr/>
        </p:nvSpPr>
        <p:spPr>
          <a:xfrm>
            <a:off x="8356263" y="3106614"/>
            <a:ext cx="2822938" cy="830997"/>
          </a:xfrm>
          <a:prstGeom prst="rect">
            <a:avLst/>
          </a:prstGeom>
          <a:solidFill>
            <a:srgbClr val="D9D9D9"/>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a:t>
            </a:r>
          </a:p>
        </p:txBody>
      </p:sp>
      <p:sp>
        <p:nvSpPr>
          <p:cNvPr id="19" name="مستطيل 18">
            <a:extLst>
              <a:ext uri="{FF2B5EF4-FFF2-40B4-BE49-F238E27FC236}">
                <a16:creationId xmlns:a16="http://schemas.microsoft.com/office/drawing/2014/main" id="{14E8AD38-A0CA-4208-B880-8534372E821E}"/>
              </a:ext>
            </a:extLst>
          </p:cNvPr>
          <p:cNvSpPr/>
          <p:nvPr/>
        </p:nvSpPr>
        <p:spPr>
          <a:xfrm>
            <a:off x="4624925" y="3132386"/>
            <a:ext cx="2822938" cy="830997"/>
          </a:xfrm>
          <a:prstGeom prst="rect">
            <a:avLst/>
          </a:prstGeom>
          <a:solidFill>
            <a:srgbClr val="D9D9D9"/>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a:t>
            </a:r>
          </a:p>
        </p:txBody>
      </p:sp>
      <p:sp>
        <p:nvSpPr>
          <p:cNvPr id="18" name="وسيلة شرح بيضاوية 9">
            <a:extLst>
              <a:ext uri="{FF2B5EF4-FFF2-40B4-BE49-F238E27FC236}">
                <a16:creationId xmlns:a16="http://schemas.microsoft.com/office/drawing/2014/main" id="{C4019C2D-05F8-4C00-98E0-CFADDFDDF51E}"/>
              </a:ext>
            </a:extLst>
          </p:cNvPr>
          <p:cNvSpPr/>
          <p:nvPr/>
        </p:nvSpPr>
        <p:spPr>
          <a:xfrm>
            <a:off x="4703942" y="4314043"/>
            <a:ext cx="2784115" cy="1440000"/>
          </a:xfrm>
          <a:prstGeom prst="wedgeRectCallout">
            <a:avLst>
              <a:gd name="adj1" fmla="val -9110"/>
              <a:gd name="adj2" fmla="val -42031"/>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وسيلة شرح بيضاوية 9">
            <a:extLst>
              <a:ext uri="{FF2B5EF4-FFF2-40B4-BE49-F238E27FC236}">
                <a16:creationId xmlns:a16="http://schemas.microsoft.com/office/drawing/2014/main" id="{42DEBC39-D13B-499B-9554-C684E77F1F00}"/>
              </a:ext>
            </a:extLst>
          </p:cNvPr>
          <p:cNvSpPr/>
          <p:nvPr/>
        </p:nvSpPr>
        <p:spPr>
          <a:xfrm>
            <a:off x="8508663" y="4458173"/>
            <a:ext cx="2784115" cy="1440000"/>
          </a:xfrm>
          <a:prstGeom prst="wedgeRectCallout">
            <a:avLst>
              <a:gd name="adj1" fmla="val -9110"/>
              <a:gd name="adj2" fmla="val -42031"/>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7006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912361" y="1016615"/>
            <a:ext cx="5704839" cy="2308324"/>
          </a:xfrm>
          <a:prstGeom prst="rect">
            <a:avLst/>
          </a:prstGeom>
          <a:noFill/>
          <a:ln w="38100">
            <a:noFill/>
          </a:ln>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فسري</a:t>
            </a:r>
            <a:r>
              <a:rPr lang="ar-SA" sz="4800" b="0" cap="none" spc="0" dirty="0">
                <a:ln w="0"/>
                <a:solidFill>
                  <a:srgbClr val="0070C0"/>
                </a:solidFill>
                <a:effectLst>
                  <a:outerShdw blurRad="38100" dist="19050" dir="2700000" algn="tl" rotWithShape="0">
                    <a:schemeClr val="dk1">
                      <a:alpha val="40000"/>
                    </a:schemeClr>
                  </a:outerShdw>
                </a:effectLst>
              </a:rPr>
              <a:t> </a:t>
            </a:r>
          </a:p>
          <a:p>
            <a:pPr algn="ctr"/>
            <a:r>
              <a:rPr lang="ar-SA" sz="4800" dirty="0">
                <a:ln w="0"/>
                <a:solidFill>
                  <a:srgbClr val="0070C0"/>
                </a:solidFill>
                <a:effectLst>
                  <a:outerShdw blurRad="38100" dist="19050" dir="2700000" algn="tl" rotWithShape="0">
                    <a:schemeClr val="dk1">
                      <a:alpha val="40000"/>
                    </a:schemeClr>
                  </a:outerShdw>
                </a:effectLst>
              </a:rPr>
              <a:t>تختلف الخلايا في اشكالها واحجامها </a:t>
            </a:r>
            <a:endParaRPr lang="ar-SA" sz="4800" b="0" cap="none" spc="0" dirty="0">
              <a:ln w="0"/>
              <a:solidFill>
                <a:srgbClr val="0070C0"/>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33129617-42D8-4923-AEFC-B6096A822893}"/>
              </a:ext>
            </a:extLst>
          </p:cNvPr>
          <p:cNvSpPr txBox="1"/>
          <p:nvPr/>
        </p:nvSpPr>
        <p:spPr>
          <a:xfrm>
            <a:off x="699498" y="2708532"/>
            <a:ext cx="3517276" cy="347498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8" name="مستطيل 7">
            <a:extLst>
              <a:ext uri="{FF2B5EF4-FFF2-40B4-BE49-F238E27FC236}">
                <a16:creationId xmlns:a16="http://schemas.microsoft.com/office/drawing/2014/main" id="{FFA77AF6-E6D4-446E-BA4B-CCF2A1AD4A7C}"/>
              </a:ext>
            </a:extLst>
          </p:cNvPr>
          <p:cNvSpPr/>
          <p:nvPr/>
        </p:nvSpPr>
        <p:spPr>
          <a:xfrm>
            <a:off x="699498" y="1017071"/>
            <a:ext cx="3517275" cy="144655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solid"/>
          </a:ln>
        </p:spPr>
        <p:txBody>
          <a:bodyPr wrap="square" lIns="91440" tIns="45720" rIns="91440" bIns="45720">
            <a:spAutoFit/>
          </a:bodyPr>
          <a:lstStyle/>
          <a:p>
            <a:pPr algn="ctr"/>
            <a:r>
              <a:rPr lang="ar-SA" sz="4400" b="1" dirty="0">
                <a:ln w="0"/>
                <a:effectLst>
                  <a:outerShdw blurRad="38100" dist="19050" dir="2700000" algn="tl" rotWithShape="0">
                    <a:schemeClr val="dk1">
                      <a:alpha val="40000"/>
                    </a:schemeClr>
                  </a:outerShdw>
                </a:effectLst>
              </a:rPr>
              <a:t>مكونة من </a:t>
            </a:r>
          </a:p>
          <a:p>
            <a:pPr algn="ctr"/>
            <a:r>
              <a:rPr lang="ar-SA" sz="4400" b="1" dirty="0">
                <a:ln w="0"/>
                <a:effectLst>
                  <a:outerShdw blurRad="38100" dist="19050" dir="2700000" algn="tl" rotWithShape="0">
                    <a:schemeClr val="dk1">
                      <a:alpha val="40000"/>
                    </a:schemeClr>
                  </a:outerShdw>
                </a:effectLst>
              </a:rPr>
              <a:t>خلية أو أكثر </a:t>
            </a:r>
            <a:endParaRPr lang="ar-SA" sz="4400" b="1"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F2FE0E95-955E-4D22-BF20-1DC66621C70E}"/>
              </a:ext>
            </a:extLst>
          </p:cNvPr>
          <p:cNvSpPr/>
          <p:nvPr/>
        </p:nvSpPr>
        <p:spPr>
          <a:xfrm>
            <a:off x="4851399" y="3960915"/>
            <a:ext cx="5765801" cy="830997"/>
          </a:xfrm>
          <a:prstGeom prst="rect">
            <a:avLst/>
          </a:prstGeom>
          <a:no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لاختلاف وظائفها  </a:t>
            </a:r>
          </a:p>
        </p:txBody>
      </p:sp>
    </p:spTree>
    <p:extLst>
      <p:ext uri="{BB962C8B-B14F-4D97-AF65-F5344CB8AC3E}">
        <p14:creationId xmlns:p14="http://schemas.microsoft.com/office/powerpoint/2010/main" val="6424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88FFD375-DF42-48A9-B85F-F94E3C70E32F}"/>
              </a:ext>
            </a:extLst>
          </p:cNvPr>
          <p:cNvSpPr/>
          <p:nvPr/>
        </p:nvSpPr>
        <p:spPr>
          <a:xfrm>
            <a:off x="6215605" y="341901"/>
            <a:ext cx="5780569" cy="3046988"/>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يا ترى .....</a:t>
            </a:r>
          </a:p>
          <a:p>
            <a:pPr algn="ctr"/>
            <a:r>
              <a:rPr lang="ar-SA" sz="4800" dirty="0">
                <a:ln w="0"/>
                <a:effectLst>
                  <a:outerShdw blurRad="38100" dist="19050" dir="2700000" algn="tl" rotWithShape="0">
                    <a:schemeClr val="dk1">
                      <a:alpha val="40000"/>
                    </a:schemeClr>
                  </a:outerShdw>
                </a:effectLst>
              </a:rPr>
              <a:t>ما الرابط الذي يربط بين كل هذا الكلمات المفقودة من الآيات الكريمة السابقة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5254E326-9A17-48AF-AC04-C4AE79EC0CCB}"/>
              </a:ext>
            </a:extLst>
          </p:cNvPr>
          <p:cNvSpPr/>
          <p:nvPr/>
        </p:nvSpPr>
        <p:spPr>
          <a:xfrm>
            <a:off x="6215604" y="3759011"/>
            <a:ext cx="5780569" cy="830997"/>
          </a:xfrm>
          <a:prstGeom prst="rect">
            <a:avLst/>
          </a:prstGeom>
          <a:solidFill>
            <a:schemeClr val="accent2">
              <a:lumMod val="60000"/>
              <a:lumOff val="4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جميعها لكائنات حية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5C592FA8-542F-47E5-8AC6-D170C8E3798D}"/>
              </a:ext>
            </a:extLst>
          </p:cNvPr>
          <p:cNvSpPr/>
          <p:nvPr/>
        </p:nvSpPr>
        <p:spPr>
          <a:xfrm>
            <a:off x="6215604" y="4949588"/>
            <a:ext cx="5780569" cy="1569660"/>
          </a:xfrm>
          <a:prstGeom prst="rect">
            <a:avLst/>
          </a:prstGeom>
          <a:solidFill>
            <a:srgbClr val="A0D4C8"/>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وفي هذا المقرر سنهتم بدراسة كل ما هو حي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2050" name="Picture 2" descr="An Introduction to Logic and Logical Fallacies | The Bubble">
            <a:extLst>
              <a:ext uri="{FF2B5EF4-FFF2-40B4-BE49-F238E27FC236}">
                <a16:creationId xmlns:a16="http://schemas.microsoft.com/office/drawing/2014/main" id="{F2DE684C-9FE4-40EC-8B99-BFEA80FDE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5" y="341901"/>
            <a:ext cx="5480431" cy="617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85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805164" y="318200"/>
            <a:ext cx="3888000" cy="6230064"/>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19"/>
            <a:ext cx="10825159" cy="55181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صورة 5">
            <a:extLst>
              <a:ext uri="{FF2B5EF4-FFF2-40B4-BE49-F238E27FC236}">
                <a16:creationId xmlns:a16="http://schemas.microsoft.com/office/drawing/2014/main" id="{036B6BCF-8ED3-4814-9C32-4A8984BD801E}"/>
              </a:ext>
            </a:extLst>
          </p:cNvPr>
          <p:cNvPicPr>
            <a:picLocks noChangeAspect="1"/>
          </p:cNvPicPr>
          <p:nvPr/>
        </p:nvPicPr>
        <p:blipFill>
          <a:blip r:embed="rId2"/>
          <a:stretch>
            <a:fillRect/>
          </a:stretch>
        </p:blipFill>
        <p:spPr>
          <a:xfrm>
            <a:off x="498836" y="1038793"/>
            <a:ext cx="7931486" cy="4996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مستطيل 6">
            <a:extLst>
              <a:ext uri="{FF2B5EF4-FFF2-40B4-BE49-F238E27FC236}">
                <a16:creationId xmlns:a16="http://schemas.microsoft.com/office/drawing/2014/main" id="{97698AC6-3722-44C7-A363-BB119EE9BF25}"/>
              </a:ext>
            </a:extLst>
          </p:cNvPr>
          <p:cNvSpPr/>
          <p:nvPr/>
        </p:nvSpPr>
        <p:spPr>
          <a:xfrm>
            <a:off x="8324815" y="2304248"/>
            <a:ext cx="2841025" cy="3477875"/>
          </a:xfrm>
          <a:prstGeom prst="rect">
            <a:avLst/>
          </a:prstGeom>
          <a:noFill/>
        </p:spPr>
        <p:txBody>
          <a:bodyPr wrap="square" lIns="91440" tIns="45720" rIns="91440" bIns="45720">
            <a:spAutoFit/>
          </a:bodyPr>
          <a:lstStyle/>
          <a:p>
            <a:pPr algn="ctr"/>
            <a:r>
              <a:rPr lang="ar-SA" sz="4400" dirty="0">
                <a:ln w="0"/>
                <a:solidFill>
                  <a:srgbClr val="FF0000"/>
                </a:solidFill>
                <a:effectLst>
                  <a:outerShdw blurRad="38100" dist="19050" dir="2700000" algn="tl" rotWithShape="0">
                    <a:schemeClr val="dk1">
                      <a:alpha val="40000"/>
                    </a:schemeClr>
                  </a:outerShdw>
                </a:effectLst>
              </a:rPr>
              <a:t>أكملي: </a:t>
            </a:r>
            <a:r>
              <a:rPr lang="ar-SA" sz="4400" dirty="0">
                <a:ln w="0"/>
                <a:effectLst>
                  <a:outerShdw blurRad="38100" dist="19050" dir="2700000" algn="tl" rotWithShape="0">
                    <a:schemeClr val="dk1">
                      <a:alpha val="40000"/>
                    </a:schemeClr>
                  </a:outerShdw>
                </a:effectLst>
              </a:rPr>
              <a:t>المخطط السهمي التالي مستعينة بالصور </a:t>
            </a:r>
          </a:p>
        </p:txBody>
      </p:sp>
      <p:sp>
        <p:nvSpPr>
          <p:cNvPr id="12" name="مستطيل 11">
            <a:extLst>
              <a:ext uri="{FF2B5EF4-FFF2-40B4-BE49-F238E27FC236}">
                <a16:creationId xmlns:a16="http://schemas.microsoft.com/office/drawing/2014/main" id="{DCC640A2-A76C-4232-8676-F61E96EE2991}"/>
              </a:ext>
            </a:extLst>
          </p:cNvPr>
          <p:cNvSpPr/>
          <p:nvPr/>
        </p:nvSpPr>
        <p:spPr>
          <a:xfrm>
            <a:off x="8701576" y="943120"/>
            <a:ext cx="2215867" cy="120032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solid"/>
          </a:ln>
        </p:spPr>
        <p:txBody>
          <a:bodyPr vert="horz"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إظهار التنظيم (</a:t>
            </a:r>
            <a:r>
              <a:rPr lang="ar-SA" sz="3600" dirty="0" err="1">
                <a:ln w="0"/>
                <a:effectLst>
                  <a:outerShdw blurRad="38100" dist="19050" dir="2700000" algn="tl" rotWithShape="0">
                    <a:schemeClr val="dk1">
                      <a:alpha val="40000"/>
                    </a:schemeClr>
                  </a:outerShdw>
                </a:effectLst>
              </a:rPr>
              <a:t>التعضي</a:t>
            </a: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5" name="مستطيل 14">
            <a:extLst>
              <a:ext uri="{FF2B5EF4-FFF2-40B4-BE49-F238E27FC236}">
                <a16:creationId xmlns:a16="http://schemas.microsoft.com/office/drawing/2014/main" id="{409A7FD8-9378-4187-8B1A-BA94C364A88F}"/>
              </a:ext>
            </a:extLst>
          </p:cNvPr>
          <p:cNvSpPr/>
          <p:nvPr/>
        </p:nvSpPr>
        <p:spPr>
          <a:xfrm>
            <a:off x="769258" y="3585029"/>
            <a:ext cx="1153886" cy="304800"/>
          </a:xfrm>
          <a:prstGeom prst="rect">
            <a:avLst/>
          </a:prstGeom>
          <a:solidFill>
            <a:srgbClr val="E7B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E205A698-9C10-463F-BCDA-A9278A7B290D}"/>
              </a:ext>
            </a:extLst>
          </p:cNvPr>
          <p:cNvSpPr/>
          <p:nvPr/>
        </p:nvSpPr>
        <p:spPr>
          <a:xfrm>
            <a:off x="2273182" y="3563259"/>
            <a:ext cx="1153886" cy="360000"/>
          </a:xfrm>
          <a:prstGeom prst="rect">
            <a:avLst/>
          </a:prstGeom>
          <a:solidFill>
            <a:srgbClr val="F8D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AD751F81-E712-4A36-B223-FB261ABB3B59}"/>
              </a:ext>
            </a:extLst>
          </p:cNvPr>
          <p:cNvSpPr/>
          <p:nvPr/>
        </p:nvSpPr>
        <p:spPr>
          <a:xfrm>
            <a:off x="3817021" y="3565374"/>
            <a:ext cx="1153886" cy="360000"/>
          </a:xfrm>
          <a:prstGeom prst="rect">
            <a:avLst/>
          </a:prstGeom>
          <a:solidFill>
            <a:srgbClr val="CDC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6A633D9D-7DBD-449D-8E15-46615482E1A8}"/>
              </a:ext>
            </a:extLst>
          </p:cNvPr>
          <p:cNvSpPr/>
          <p:nvPr/>
        </p:nvSpPr>
        <p:spPr>
          <a:xfrm>
            <a:off x="5310010" y="3558858"/>
            <a:ext cx="1153886" cy="360000"/>
          </a:xfrm>
          <a:prstGeom prst="rect">
            <a:avLst/>
          </a:prstGeom>
          <a:solidFill>
            <a:srgbClr val="BF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9" name="مستطيل 18">
            <a:extLst>
              <a:ext uri="{FF2B5EF4-FFF2-40B4-BE49-F238E27FC236}">
                <a16:creationId xmlns:a16="http://schemas.microsoft.com/office/drawing/2014/main" id="{1C20679F-14B0-4439-952D-543DD886DA5E}"/>
              </a:ext>
            </a:extLst>
          </p:cNvPr>
          <p:cNvSpPr/>
          <p:nvPr/>
        </p:nvSpPr>
        <p:spPr>
          <a:xfrm>
            <a:off x="6757272" y="3564633"/>
            <a:ext cx="1260000" cy="360000"/>
          </a:xfrm>
          <a:prstGeom prst="rect">
            <a:avLst/>
          </a:prstGeom>
          <a:solidFill>
            <a:srgbClr val="DFE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439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805164" y="318200"/>
            <a:ext cx="3888000" cy="6230064"/>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r>
              <a:rPr lang="ar-SA" sz="4800" b="1" dirty="0">
                <a:ln w="0"/>
                <a:solidFill>
                  <a:srgbClr val="C00000"/>
                </a:solidFill>
                <a:effectLst>
                  <a:outerShdw blurRad="38100" dist="19050" dir="2700000" algn="tl" rotWithShape="0">
                    <a:schemeClr val="dk1">
                      <a:alpha val="40000"/>
                    </a:schemeClr>
                  </a:outerShdw>
                </a:effectLst>
              </a:rPr>
              <a:t>العضو هو </a:t>
            </a:r>
          </a:p>
          <a:p>
            <a:pPr algn="l"/>
            <a:r>
              <a:rPr lang="ar-SA" sz="4800" dirty="0">
                <a:ln w="0"/>
                <a:effectLst>
                  <a:outerShdw blurRad="38100" dist="19050" dir="2700000" algn="tl" rotWithShape="0">
                    <a:schemeClr val="dk1">
                      <a:alpha val="40000"/>
                    </a:schemeClr>
                  </a:outerShdw>
                </a:effectLst>
              </a:rPr>
              <a:t>هي جزء من الكائن الحي يقوم بوظائف محددة</a:t>
            </a: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EABD0C7D-0CDC-47B5-B908-FFA882B039EC}"/>
              </a:ext>
            </a:extLst>
          </p:cNvPr>
          <p:cNvSpPr/>
          <p:nvPr/>
        </p:nvSpPr>
        <p:spPr>
          <a:xfrm>
            <a:off x="2322655" y="965200"/>
            <a:ext cx="5324354" cy="1446550"/>
          </a:xfrm>
          <a:prstGeom prst="rect">
            <a:avLst/>
          </a:prstGeom>
          <a:solidFill>
            <a:srgbClr val="FFD966"/>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من خلال الصورة التي أمامك أعطي تعريف للعضو</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72EBA9C6-2EEF-4167-BA8D-E55C87ABD1A7}"/>
              </a:ext>
            </a:extLst>
          </p:cNvPr>
          <p:cNvSpPr/>
          <p:nvPr/>
        </p:nvSpPr>
        <p:spPr>
          <a:xfrm>
            <a:off x="7852808" y="2761120"/>
            <a:ext cx="2888498" cy="2928395"/>
          </a:xfrm>
          <a:prstGeom prst="rect">
            <a:avLst/>
          </a:prstGeom>
          <a:solidFill>
            <a:srgbClr val="B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 name="Picture 14" descr="7378 Best Asma images in 2020 | School frame, Borders for paper, Clip art  borders">
            <a:extLst>
              <a:ext uri="{FF2B5EF4-FFF2-40B4-BE49-F238E27FC236}">
                <a16:creationId xmlns:a16="http://schemas.microsoft.com/office/drawing/2014/main" id="{682694F5-789B-4348-988F-0AFC146CB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59" y="991758"/>
            <a:ext cx="1641841" cy="1419992"/>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036B6BCF-8ED3-4814-9C32-4A8984BD801E}"/>
              </a:ext>
            </a:extLst>
          </p:cNvPr>
          <p:cNvPicPr>
            <a:picLocks noChangeAspect="1"/>
          </p:cNvPicPr>
          <p:nvPr/>
        </p:nvPicPr>
        <p:blipFill>
          <a:blip r:embed="rId3"/>
          <a:stretch>
            <a:fillRect/>
          </a:stretch>
        </p:blipFill>
        <p:spPr>
          <a:xfrm>
            <a:off x="498836" y="2497873"/>
            <a:ext cx="7282506" cy="3280811"/>
          </a:xfrm>
          <a:prstGeom prst="rect">
            <a:avLst/>
          </a:prstGeom>
        </p:spPr>
      </p:pic>
    </p:spTree>
    <p:extLst>
      <p:ext uri="{BB962C8B-B14F-4D97-AF65-F5344CB8AC3E}">
        <p14:creationId xmlns:p14="http://schemas.microsoft.com/office/powerpoint/2010/main" val="21203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805164" y="318200"/>
            <a:ext cx="3888000" cy="6230064"/>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19"/>
            <a:ext cx="10825159" cy="55181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97698AC6-3722-44C7-A363-BB119EE9BF25}"/>
              </a:ext>
            </a:extLst>
          </p:cNvPr>
          <p:cNvSpPr/>
          <p:nvPr/>
        </p:nvSpPr>
        <p:spPr>
          <a:xfrm>
            <a:off x="8004952" y="1455365"/>
            <a:ext cx="2841025" cy="3477875"/>
          </a:xfrm>
          <a:prstGeom prst="rect">
            <a:avLst/>
          </a:prstGeom>
          <a:noFill/>
        </p:spPr>
        <p:txBody>
          <a:bodyPr wrap="square" lIns="91440" tIns="45720" rIns="91440" bIns="45720">
            <a:spAutoFit/>
          </a:bodyPr>
          <a:lstStyle/>
          <a:p>
            <a:pPr algn="ctr"/>
            <a:r>
              <a:rPr lang="ar-SA" sz="4400" dirty="0">
                <a:ln w="0"/>
                <a:solidFill>
                  <a:srgbClr val="FF0000"/>
                </a:solidFill>
                <a:effectLst>
                  <a:outerShdw blurRad="38100" dist="19050" dir="2700000" algn="tl" rotWithShape="0">
                    <a:schemeClr val="dk1">
                      <a:alpha val="40000"/>
                    </a:schemeClr>
                  </a:outerShdw>
                </a:effectLst>
              </a:rPr>
              <a:t>شاهدي... ثم  أكملي: </a:t>
            </a:r>
          </a:p>
          <a:p>
            <a:pPr algn="ctr"/>
            <a:r>
              <a:rPr lang="ar-SA" sz="4400" dirty="0">
                <a:ln w="0"/>
                <a:effectLst>
                  <a:outerShdw blurRad="38100" dist="19050" dir="2700000" algn="tl" rotWithShape="0">
                    <a:schemeClr val="dk1">
                      <a:alpha val="40000"/>
                    </a:schemeClr>
                  </a:outerShdw>
                </a:effectLst>
              </a:rPr>
              <a:t>ما يحدث في الفلم هو عملية </a:t>
            </a:r>
            <a:r>
              <a:rPr lang="ar-SA" sz="4400" b="1" dirty="0">
                <a:ln w="0"/>
                <a:solidFill>
                  <a:srgbClr val="0070C0"/>
                </a:solidFill>
                <a:effectLst>
                  <a:outerShdw blurRad="38100" dist="19050" dir="2700000" algn="tl" rotWithShape="0">
                    <a:schemeClr val="dk1">
                      <a:alpha val="40000"/>
                    </a:schemeClr>
                  </a:outerShdw>
                </a:effectLst>
                <a:highlight>
                  <a:srgbClr val="FFFF00"/>
                </a:highlight>
              </a:rPr>
              <a:t>نمو </a:t>
            </a:r>
          </a:p>
        </p:txBody>
      </p:sp>
      <p:pic>
        <p:nvPicPr>
          <p:cNvPr id="3" name="y2mate.com - مراحل نمو القطط في اقل من دقيقة !!_0TEu7gvgNRE_360p">
            <a:hlinkClick r:id="" action="ppaction://media"/>
            <a:extLst>
              <a:ext uri="{FF2B5EF4-FFF2-40B4-BE49-F238E27FC236}">
                <a16:creationId xmlns:a16="http://schemas.microsoft.com/office/drawing/2014/main" id="{C79A43AD-A5E0-48C4-BCD8-A637146E25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8836" y="928158"/>
            <a:ext cx="7113538" cy="5147523"/>
          </a:xfrm>
          <a:prstGeom prst="rect">
            <a:avLst/>
          </a:prstGeom>
          <a:ln>
            <a:noFill/>
          </a:ln>
          <a:effectLst>
            <a:outerShdw blurRad="190500" algn="tl" rotWithShape="0">
              <a:srgbClr val="000000">
                <a:alpha val="70000"/>
              </a:srgbClr>
            </a:outerShdw>
          </a:effectLst>
        </p:spPr>
      </p:pic>
      <p:sp>
        <p:nvSpPr>
          <p:cNvPr id="4" name="مستطيل 3">
            <a:extLst>
              <a:ext uri="{FF2B5EF4-FFF2-40B4-BE49-F238E27FC236}">
                <a16:creationId xmlns:a16="http://schemas.microsoft.com/office/drawing/2014/main" id="{B580BF65-DB45-466D-85D8-91C94695575A}"/>
              </a:ext>
            </a:extLst>
          </p:cNvPr>
          <p:cNvSpPr/>
          <p:nvPr/>
        </p:nvSpPr>
        <p:spPr>
          <a:xfrm rot="5400000">
            <a:off x="-873023" y="3105834"/>
            <a:ext cx="3390049" cy="646331"/>
          </a:xfrm>
          <a:prstGeom prst="rect">
            <a:avLst/>
          </a:prstGeom>
          <a:noFill/>
          <a:ln w="38100">
            <a:noFill/>
            <a:prstDash val="solid"/>
          </a:ln>
        </p:spPr>
        <p:txBody>
          <a:bodyPr vert="horz"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انقر هنا للمشاهدة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22" name="مستطيل 21">
            <a:extLst>
              <a:ext uri="{FF2B5EF4-FFF2-40B4-BE49-F238E27FC236}">
                <a16:creationId xmlns:a16="http://schemas.microsoft.com/office/drawing/2014/main" id="{BF57D93B-B914-438D-B119-5B324AF6D7BE}"/>
              </a:ext>
            </a:extLst>
          </p:cNvPr>
          <p:cNvSpPr/>
          <p:nvPr/>
        </p:nvSpPr>
        <p:spPr>
          <a:xfrm>
            <a:off x="8609650" y="4210493"/>
            <a:ext cx="1661101" cy="1135608"/>
          </a:xfrm>
          <a:prstGeom prst="rect">
            <a:avLst/>
          </a:prstGeom>
          <a:solidFill>
            <a:srgbClr val="B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rgbClr val="0070C0"/>
                </a:solidFill>
              </a:rPr>
              <a:t>..........</a:t>
            </a:r>
          </a:p>
        </p:txBody>
      </p:sp>
    </p:spTree>
    <p:extLst>
      <p:ext uri="{BB962C8B-B14F-4D97-AF65-F5344CB8AC3E}">
        <p14:creationId xmlns:p14="http://schemas.microsoft.com/office/powerpoint/2010/main" val="41024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0" nodeType="clickEffect">
                                  <p:stCondLst>
                                    <p:cond delay="0"/>
                                  </p:stCondLst>
                                  <p:childTnLst>
                                    <p:animEffect transition="out" filter="barn(inVertical)">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912361" y="1016615"/>
            <a:ext cx="5704839" cy="4524315"/>
          </a:xfrm>
          <a:prstGeom prst="rect">
            <a:avLst/>
          </a:prstGeom>
          <a:noFill/>
          <a:ln w="38100">
            <a:noFill/>
          </a:ln>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اختاري الإجابة الصحيحة</a:t>
            </a:r>
            <a:r>
              <a:rPr lang="ar-SA" sz="4800" b="0" cap="none" spc="0" dirty="0">
                <a:ln w="0"/>
                <a:solidFill>
                  <a:srgbClr val="0070C0"/>
                </a:solidFill>
                <a:effectLst>
                  <a:outerShdw blurRad="38100" dist="19050" dir="2700000" algn="tl" rotWithShape="0">
                    <a:schemeClr val="dk1">
                      <a:alpha val="40000"/>
                    </a:schemeClr>
                  </a:outerShdw>
                </a:effectLst>
              </a:rPr>
              <a:t> </a:t>
            </a:r>
          </a:p>
          <a:p>
            <a:pPr algn="ctr"/>
            <a:r>
              <a:rPr lang="ar-SA" sz="4800" b="0" cap="none" spc="0" dirty="0">
                <a:ln w="0"/>
                <a:solidFill>
                  <a:srgbClr val="0070C0"/>
                </a:solidFill>
                <a:effectLst>
                  <a:outerShdw blurRad="38100" dist="19050" dir="2700000" algn="tl" rotWithShape="0">
                    <a:schemeClr val="dk1">
                      <a:alpha val="40000"/>
                    </a:schemeClr>
                  </a:outerShdw>
                </a:effectLst>
                <a:highlight>
                  <a:srgbClr val="FFFF00"/>
                </a:highlight>
              </a:rPr>
              <a:t>النمو هو </a:t>
            </a:r>
          </a:p>
          <a:p>
            <a:pPr algn="ctr"/>
            <a:r>
              <a:rPr lang="ar-SA" sz="4800" dirty="0">
                <a:ln w="0"/>
                <a:solidFill>
                  <a:srgbClr val="0070C0"/>
                </a:solidFill>
                <a:effectLst>
                  <a:outerShdw blurRad="38100" dist="19050" dir="2700000" algn="tl" rotWithShape="0">
                    <a:schemeClr val="dk1">
                      <a:alpha val="40000"/>
                    </a:schemeClr>
                  </a:outerShdw>
                </a:effectLst>
              </a:rPr>
              <a:t>**الزيادة في عدد الافراد </a:t>
            </a:r>
          </a:p>
          <a:p>
            <a:pPr algn="ctr"/>
            <a:r>
              <a:rPr lang="ar-SA" sz="4800" b="0" cap="none" spc="0" dirty="0">
                <a:ln w="0"/>
                <a:solidFill>
                  <a:srgbClr val="0070C0"/>
                </a:solidFill>
                <a:effectLst>
                  <a:outerShdw blurRad="38100" dist="19050" dir="2700000" algn="tl" rotWithShape="0">
                    <a:schemeClr val="dk1">
                      <a:alpha val="40000"/>
                    </a:schemeClr>
                  </a:outerShdw>
                </a:effectLst>
              </a:rPr>
              <a:t>**الزيادة في كتلة الفرد </a:t>
            </a:r>
          </a:p>
          <a:p>
            <a:pPr algn="ctr"/>
            <a:r>
              <a:rPr lang="ar-SA" sz="4800" b="0" cap="none" spc="0" dirty="0">
                <a:ln w="0"/>
                <a:solidFill>
                  <a:srgbClr val="0070C0"/>
                </a:solidFill>
                <a:effectLst>
                  <a:outerShdw blurRad="38100" dist="19050" dir="2700000" algn="tl" rotWithShape="0">
                    <a:schemeClr val="dk1">
                      <a:alpha val="40000"/>
                    </a:schemeClr>
                  </a:outerShdw>
                </a:effectLst>
              </a:rPr>
              <a:t>**الزيادة في قدرات الفرد </a:t>
            </a:r>
            <a:r>
              <a:rPr lang="ar-SA" sz="4800" b="0" cap="none" spc="0" dirty="0" err="1">
                <a:ln w="0"/>
                <a:solidFill>
                  <a:srgbClr val="0070C0"/>
                </a:solidFill>
                <a:effectLst>
                  <a:outerShdw blurRad="38100" dist="19050" dir="2700000" algn="tl" rotWithShape="0">
                    <a:schemeClr val="dk1">
                      <a:alpha val="40000"/>
                    </a:schemeClr>
                  </a:outerShdw>
                </a:effectLst>
              </a:rPr>
              <a:t>الجسميه</a:t>
            </a:r>
            <a:r>
              <a:rPr lang="ar-SA" sz="4800" b="0" cap="none" spc="0" dirty="0">
                <a:ln w="0"/>
                <a:solidFill>
                  <a:srgbClr val="0070C0"/>
                </a:solidFill>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2FE0E95-955E-4D22-BF20-1DC66621C70E}"/>
              </a:ext>
            </a:extLst>
          </p:cNvPr>
          <p:cNvSpPr/>
          <p:nvPr/>
        </p:nvSpPr>
        <p:spPr>
          <a:xfrm>
            <a:off x="4697458" y="3274858"/>
            <a:ext cx="5765801" cy="830997"/>
          </a:xfrm>
          <a:prstGeom prst="rect">
            <a:avLst/>
          </a:prstGeom>
          <a:noFill/>
          <a:ln w="38100">
            <a:solidFill>
              <a:srgbClr val="FF0000"/>
            </a:solidFill>
          </a:ln>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13211491-DA99-482C-A019-70B0745B544F}"/>
              </a:ext>
            </a:extLst>
          </p:cNvPr>
          <p:cNvSpPr/>
          <p:nvPr/>
        </p:nvSpPr>
        <p:spPr>
          <a:xfrm>
            <a:off x="827604" y="1016615"/>
            <a:ext cx="332720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solid"/>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النمو</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12" name="صورة 11">
            <a:extLst>
              <a:ext uri="{FF2B5EF4-FFF2-40B4-BE49-F238E27FC236}">
                <a16:creationId xmlns:a16="http://schemas.microsoft.com/office/drawing/2014/main" id="{D34B69F8-1365-4B2A-BC7A-E3011C6AFFFC}"/>
              </a:ext>
            </a:extLst>
          </p:cNvPr>
          <p:cNvPicPr>
            <a:picLocks noChangeAspect="1"/>
          </p:cNvPicPr>
          <p:nvPr/>
        </p:nvPicPr>
        <p:blipFill rotWithShape="1">
          <a:blip r:embed="rId2">
            <a:extLst>
              <a:ext uri="{28A0092B-C50C-407E-A947-70E740481C1C}">
                <a14:useLocalDpi xmlns:a14="http://schemas.microsoft.com/office/drawing/2010/main" val="0"/>
              </a:ext>
            </a:extLst>
          </a:blip>
          <a:srcRect t="9251" b="19401"/>
          <a:stretch/>
        </p:blipFill>
        <p:spPr>
          <a:xfrm>
            <a:off x="827604" y="2118067"/>
            <a:ext cx="3407270" cy="3967773"/>
          </a:xfrm>
          <a:prstGeom prst="rect">
            <a:avLst/>
          </a:prstGeom>
          <a:ln>
            <a:noFill/>
          </a:ln>
          <a:effectLst/>
        </p:spPr>
      </p:pic>
    </p:spTree>
    <p:extLst>
      <p:ext uri="{BB962C8B-B14F-4D97-AF65-F5344CB8AC3E}">
        <p14:creationId xmlns:p14="http://schemas.microsoft.com/office/powerpoint/2010/main" val="31051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688958" y="1016615"/>
            <a:ext cx="5949507" cy="4832092"/>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اختاري الإجابة الصحيحة</a:t>
            </a:r>
            <a:r>
              <a:rPr lang="ar-SA" sz="4400" b="0" cap="none" spc="0" dirty="0">
                <a:ln w="0"/>
                <a:solidFill>
                  <a:srgbClr val="0070C0"/>
                </a:solidFill>
                <a:effectLst>
                  <a:outerShdw blurRad="38100" dist="19050" dir="2700000" algn="tl" rotWithShape="0">
                    <a:schemeClr val="dk1">
                      <a:alpha val="40000"/>
                    </a:schemeClr>
                  </a:outerShdw>
                </a:effectLst>
              </a:rPr>
              <a:t> </a:t>
            </a:r>
          </a:p>
          <a:p>
            <a:pPr algn="ctr"/>
            <a:r>
              <a:rPr lang="ar-SA" sz="4400" b="1" cap="none" spc="0" dirty="0">
                <a:ln w="0"/>
                <a:solidFill>
                  <a:srgbClr val="0070C0"/>
                </a:solidFill>
                <a:effectLst>
                  <a:outerShdw blurRad="38100" dist="19050" dir="2700000" algn="tl" rotWithShape="0">
                    <a:schemeClr val="dk1">
                      <a:alpha val="40000"/>
                    </a:schemeClr>
                  </a:outerShdw>
                </a:effectLst>
              </a:rPr>
              <a:t>في كثير من المخلوقات المتعددة الخلايا يحدث النمو </a:t>
            </a:r>
          </a:p>
          <a:p>
            <a:r>
              <a:rPr lang="ar-SA" sz="4400" dirty="0">
                <a:ln w="0"/>
                <a:effectLst>
                  <a:outerShdw blurRad="38100" dist="19050" dir="2700000" algn="tl" rotWithShape="0">
                    <a:schemeClr val="dk1">
                      <a:alpha val="40000"/>
                    </a:schemeClr>
                  </a:outerShdw>
                </a:effectLst>
              </a:rPr>
              <a:t>1-بتخزين كمية أكبر من الغذاء داخل أجسامها </a:t>
            </a:r>
          </a:p>
          <a:p>
            <a:r>
              <a:rPr lang="ar-SA" sz="4400" b="0" cap="none" spc="0" dirty="0">
                <a:ln w="0"/>
                <a:solidFill>
                  <a:schemeClr val="tx1"/>
                </a:solidFill>
                <a:effectLst>
                  <a:outerShdw blurRad="38100" dist="19050" dir="2700000" algn="tl" rotWithShape="0">
                    <a:schemeClr val="dk1">
                      <a:alpha val="40000"/>
                    </a:schemeClr>
                  </a:outerShdw>
                </a:effectLst>
              </a:rPr>
              <a:t>2-بتكوين خلايا جديدة</a:t>
            </a:r>
          </a:p>
          <a:p>
            <a:r>
              <a:rPr lang="ar-SA" sz="4400" dirty="0">
                <a:ln w="0"/>
                <a:effectLst>
                  <a:outerShdw blurRad="38100" dist="19050" dir="2700000" algn="tl" rotWithShape="0">
                    <a:schemeClr val="dk1">
                      <a:alpha val="40000"/>
                    </a:schemeClr>
                  </a:outerShdw>
                </a:effectLst>
              </a:rPr>
              <a:t>3-بتكوين أعضاء جديدة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2FE0E95-955E-4D22-BF20-1DC66621C70E}"/>
              </a:ext>
            </a:extLst>
          </p:cNvPr>
          <p:cNvSpPr/>
          <p:nvPr/>
        </p:nvSpPr>
        <p:spPr>
          <a:xfrm>
            <a:off x="5071730" y="4373474"/>
            <a:ext cx="5763537" cy="769441"/>
          </a:xfrm>
          <a:prstGeom prst="rect">
            <a:avLst/>
          </a:prstGeom>
          <a:noFill/>
          <a:ln w="38100">
            <a:solidFill>
              <a:srgbClr val="FF0000"/>
            </a:solidFill>
          </a:ln>
        </p:spPr>
        <p:txBody>
          <a:bodyPr wrap="square" lIns="91440" tIns="45720" rIns="91440" bIns="45720">
            <a:spAutoFit/>
          </a:bodyPr>
          <a:lstStyle/>
          <a:p>
            <a:pPr algn="ctr"/>
            <a:endParaRPr lang="ar-SA" sz="4400" dirty="0">
              <a:ln w="0"/>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13211491-DA99-482C-A019-70B0745B544F}"/>
              </a:ext>
            </a:extLst>
          </p:cNvPr>
          <p:cNvSpPr/>
          <p:nvPr/>
        </p:nvSpPr>
        <p:spPr>
          <a:xfrm>
            <a:off x="827604" y="1016615"/>
            <a:ext cx="332720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solid"/>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النمو</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12" name="صورة 11">
            <a:extLst>
              <a:ext uri="{FF2B5EF4-FFF2-40B4-BE49-F238E27FC236}">
                <a16:creationId xmlns:a16="http://schemas.microsoft.com/office/drawing/2014/main" id="{D34B69F8-1365-4B2A-BC7A-E3011C6AFFFC}"/>
              </a:ext>
            </a:extLst>
          </p:cNvPr>
          <p:cNvPicPr>
            <a:picLocks noChangeAspect="1"/>
          </p:cNvPicPr>
          <p:nvPr/>
        </p:nvPicPr>
        <p:blipFill rotWithShape="1">
          <a:blip r:embed="rId2">
            <a:extLst>
              <a:ext uri="{28A0092B-C50C-407E-A947-70E740481C1C}">
                <a14:useLocalDpi xmlns:a14="http://schemas.microsoft.com/office/drawing/2010/main" val="0"/>
              </a:ext>
            </a:extLst>
          </a:blip>
          <a:srcRect t="9251" b="19401"/>
          <a:stretch/>
        </p:blipFill>
        <p:spPr>
          <a:xfrm>
            <a:off x="827604" y="2118067"/>
            <a:ext cx="3407270" cy="3967773"/>
          </a:xfrm>
          <a:prstGeom prst="rect">
            <a:avLst/>
          </a:prstGeom>
          <a:ln>
            <a:noFill/>
          </a:ln>
          <a:effectLst/>
        </p:spPr>
      </p:pic>
    </p:spTree>
    <p:extLst>
      <p:ext uri="{BB962C8B-B14F-4D97-AF65-F5344CB8AC3E}">
        <p14:creationId xmlns:p14="http://schemas.microsoft.com/office/powerpoint/2010/main" val="23086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688958" y="1016615"/>
            <a:ext cx="5949507" cy="4832092"/>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اختاري الإجابة الصحيحة</a:t>
            </a:r>
            <a:r>
              <a:rPr lang="ar-SA" sz="4400" b="0" cap="none" spc="0" dirty="0">
                <a:ln w="0"/>
                <a:solidFill>
                  <a:srgbClr val="0070C0"/>
                </a:solidFill>
                <a:effectLst>
                  <a:outerShdw blurRad="38100" dist="19050" dir="2700000" algn="tl" rotWithShape="0">
                    <a:schemeClr val="dk1">
                      <a:alpha val="40000"/>
                    </a:schemeClr>
                  </a:outerShdw>
                </a:effectLst>
              </a:rPr>
              <a:t> </a:t>
            </a:r>
          </a:p>
          <a:p>
            <a:pPr algn="ctr"/>
            <a:r>
              <a:rPr lang="ar-SA" sz="4400" b="1" cap="none" spc="0" dirty="0">
                <a:ln w="0"/>
                <a:solidFill>
                  <a:srgbClr val="0070C0"/>
                </a:solidFill>
                <a:effectLst>
                  <a:outerShdw blurRad="38100" dist="19050" dir="2700000" algn="tl" rotWithShape="0">
                    <a:schemeClr val="dk1">
                      <a:alpha val="40000"/>
                    </a:schemeClr>
                  </a:outerShdw>
                </a:effectLst>
              </a:rPr>
              <a:t>في كثير من المخلوقات المتعددة الخلايا يحدث النمو </a:t>
            </a:r>
          </a:p>
          <a:p>
            <a:r>
              <a:rPr lang="ar-SA" sz="4400" dirty="0">
                <a:ln w="0"/>
                <a:effectLst>
                  <a:outerShdw blurRad="38100" dist="19050" dir="2700000" algn="tl" rotWithShape="0">
                    <a:schemeClr val="dk1">
                      <a:alpha val="40000"/>
                    </a:schemeClr>
                  </a:outerShdw>
                </a:effectLst>
              </a:rPr>
              <a:t>1-بتخزين كمية أكبر من الغذاء داخل أجسامها </a:t>
            </a:r>
          </a:p>
          <a:p>
            <a:r>
              <a:rPr lang="ar-SA" sz="4400" b="0" cap="none" spc="0" dirty="0">
                <a:ln w="0"/>
                <a:solidFill>
                  <a:schemeClr val="tx1"/>
                </a:solidFill>
                <a:effectLst>
                  <a:outerShdw blurRad="38100" dist="19050" dir="2700000" algn="tl" rotWithShape="0">
                    <a:schemeClr val="dk1">
                      <a:alpha val="40000"/>
                    </a:schemeClr>
                  </a:outerShdw>
                </a:effectLst>
              </a:rPr>
              <a:t>2-بتكوين خلايا جديدة</a:t>
            </a:r>
          </a:p>
          <a:p>
            <a:r>
              <a:rPr lang="ar-SA" sz="4400" dirty="0">
                <a:ln w="0"/>
                <a:effectLst>
                  <a:outerShdw blurRad="38100" dist="19050" dir="2700000" algn="tl" rotWithShape="0">
                    <a:schemeClr val="dk1">
                      <a:alpha val="40000"/>
                    </a:schemeClr>
                  </a:outerShdw>
                </a:effectLst>
              </a:rPr>
              <a:t>3-بتكوين أعضاء جديدة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2FE0E95-955E-4D22-BF20-1DC66621C70E}"/>
              </a:ext>
            </a:extLst>
          </p:cNvPr>
          <p:cNvSpPr/>
          <p:nvPr/>
        </p:nvSpPr>
        <p:spPr>
          <a:xfrm>
            <a:off x="5071730" y="4373474"/>
            <a:ext cx="5763537" cy="769441"/>
          </a:xfrm>
          <a:prstGeom prst="rect">
            <a:avLst/>
          </a:prstGeom>
          <a:noFill/>
          <a:ln w="38100">
            <a:solidFill>
              <a:srgbClr val="FF0000"/>
            </a:solidFill>
          </a:ln>
        </p:spPr>
        <p:txBody>
          <a:bodyPr wrap="square" lIns="91440" tIns="45720" rIns="91440" bIns="45720">
            <a:spAutoFit/>
          </a:bodyPr>
          <a:lstStyle/>
          <a:p>
            <a:pPr algn="ctr"/>
            <a:endParaRPr lang="ar-SA" sz="4400" dirty="0">
              <a:ln w="0"/>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13211491-DA99-482C-A019-70B0745B544F}"/>
              </a:ext>
            </a:extLst>
          </p:cNvPr>
          <p:cNvSpPr/>
          <p:nvPr/>
        </p:nvSpPr>
        <p:spPr>
          <a:xfrm>
            <a:off x="827604" y="1016615"/>
            <a:ext cx="332720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solid"/>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النمو</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Little Nerd Boy With Glasses Measuring His Height Stock Vector -  Illustration of growing, background: 122305202">
            <a:extLst>
              <a:ext uri="{FF2B5EF4-FFF2-40B4-BE49-F238E27FC236}">
                <a16:creationId xmlns:a16="http://schemas.microsoft.com/office/drawing/2014/main" id="{B1AB7320-E34A-4967-9EF6-40A60EC3A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67" y="1945758"/>
            <a:ext cx="3392742" cy="405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8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688958" y="1016615"/>
            <a:ext cx="5949507" cy="4832092"/>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اختاري الإجابة الصحيحة</a:t>
            </a:r>
            <a:r>
              <a:rPr lang="ar-SA" sz="4400" b="0" cap="none" spc="0" dirty="0">
                <a:ln w="0"/>
                <a:solidFill>
                  <a:srgbClr val="0070C0"/>
                </a:solidFill>
                <a:effectLst>
                  <a:outerShdw blurRad="38100" dist="19050" dir="2700000" algn="tl" rotWithShape="0">
                    <a:schemeClr val="dk1">
                      <a:alpha val="40000"/>
                    </a:schemeClr>
                  </a:outerShdw>
                </a:effectLst>
              </a:rPr>
              <a:t> </a:t>
            </a:r>
          </a:p>
          <a:p>
            <a:r>
              <a:rPr lang="ar-SA" sz="4400" b="0" cap="none" spc="0" dirty="0">
                <a:ln w="0"/>
                <a:solidFill>
                  <a:srgbClr val="0070C0"/>
                </a:solidFill>
                <a:effectLst>
                  <a:outerShdw blurRad="38100" dist="19050" dir="2700000" algn="tl" rotWithShape="0">
                    <a:schemeClr val="dk1">
                      <a:alpha val="40000"/>
                    </a:schemeClr>
                  </a:outerShdw>
                </a:effectLst>
              </a:rPr>
              <a:t>في كثير من المخلوقات الوحيدة الخلية كالبكتيريا  يحدث النمو ب</a:t>
            </a:r>
          </a:p>
          <a:p>
            <a:r>
              <a:rPr lang="ar-SA" sz="4400" dirty="0">
                <a:ln w="0"/>
                <a:effectLst>
                  <a:outerShdw blurRad="38100" dist="19050" dir="2700000" algn="tl" rotWithShape="0">
                    <a:schemeClr val="dk1">
                      <a:alpha val="40000"/>
                    </a:schemeClr>
                  </a:outerShdw>
                </a:effectLst>
              </a:rPr>
              <a:t>1-بتخزين كمية أكبر من الغذاء داخل أجسامها </a:t>
            </a:r>
          </a:p>
          <a:p>
            <a:r>
              <a:rPr lang="ar-SA" sz="4400" b="0" cap="none" spc="0" dirty="0">
                <a:ln w="0"/>
                <a:solidFill>
                  <a:schemeClr val="tx1"/>
                </a:solidFill>
                <a:effectLst>
                  <a:outerShdw blurRad="38100" dist="19050" dir="2700000" algn="tl" rotWithShape="0">
                    <a:schemeClr val="dk1">
                      <a:alpha val="40000"/>
                    </a:schemeClr>
                  </a:outerShdw>
                </a:effectLst>
              </a:rPr>
              <a:t>2-بتكوين خلايا جديدة</a:t>
            </a:r>
          </a:p>
          <a:p>
            <a:r>
              <a:rPr lang="ar-SA" sz="4400" dirty="0">
                <a:ln w="0"/>
                <a:effectLst>
                  <a:outerShdw blurRad="38100" dist="19050" dir="2700000" algn="tl" rotWithShape="0">
                    <a:schemeClr val="dk1">
                      <a:alpha val="40000"/>
                    </a:schemeClr>
                  </a:outerShdw>
                </a:effectLst>
              </a:rPr>
              <a:t>3-بتكوين أعضاء جدي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2FE0E95-955E-4D22-BF20-1DC66621C70E}"/>
              </a:ext>
            </a:extLst>
          </p:cNvPr>
          <p:cNvSpPr/>
          <p:nvPr/>
        </p:nvSpPr>
        <p:spPr>
          <a:xfrm>
            <a:off x="5013361" y="3151987"/>
            <a:ext cx="5763537" cy="1260000"/>
          </a:xfrm>
          <a:prstGeom prst="rect">
            <a:avLst/>
          </a:prstGeom>
          <a:noFill/>
          <a:ln w="38100">
            <a:solidFill>
              <a:srgbClr val="FF0000"/>
            </a:solidFill>
          </a:ln>
        </p:spPr>
        <p:txBody>
          <a:bodyPr wrap="square" lIns="91440" tIns="45720" rIns="91440" bIns="45720">
            <a:spAutoFit/>
          </a:bodyPr>
          <a:lstStyle/>
          <a:p>
            <a:pPr algn="ctr"/>
            <a:endParaRPr lang="ar-SA" sz="4400" dirty="0">
              <a:ln w="0"/>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13211491-DA99-482C-A019-70B0745B544F}"/>
              </a:ext>
            </a:extLst>
          </p:cNvPr>
          <p:cNvSpPr/>
          <p:nvPr/>
        </p:nvSpPr>
        <p:spPr>
          <a:xfrm>
            <a:off x="827604" y="1016615"/>
            <a:ext cx="332720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solid"/>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النمو</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6148" name="Picture 4" descr="Paramecium Caudatum Unicellular Organism Clip Art | k47111447 | Fotosearch">
            <a:extLst>
              <a:ext uri="{FF2B5EF4-FFF2-40B4-BE49-F238E27FC236}">
                <a16:creationId xmlns:a16="http://schemas.microsoft.com/office/drawing/2014/main" id="{431DB427-8BA6-43C6-BBB8-3ABF29424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04" y="2002686"/>
            <a:ext cx="3282853" cy="4083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4976378" y="-156719"/>
            <a:ext cx="6120183" cy="7209587"/>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541458" y="4113518"/>
            <a:ext cx="3037841" cy="2386985"/>
          </a:xfrm>
          <a:prstGeom prst="rtTriangl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4688958" y="1016615"/>
            <a:ext cx="5949507" cy="2123658"/>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احكمي على صحة العبارة التالية </a:t>
            </a:r>
            <a:endParaRPr lang="ar-SA" sz="4400" b="0" cap="none" spc="0" dirty="0">
              <a:ln w="0"/>
              <a:solidFill>
                <a:srgbClr val="0070C0"/>
              </a:solidFill>
              <a:effectLst>
                <a:outerShdw blurRad="38100" dist="19050" dir="2700000" algn="tl" rotWithShape="0">
                  <a:schemeClr val="dk1">
                    <a:alpha val="40000"/>
                  </a:schemeClr>
                </a:outerShdw>
              </a:effectLst>
            </a:endParaRPr>
          </a:p>
          <a:p>
            <a:pPr algn="ctr"/>
            <a:r>
              <a:rPr lang="ar-SA" sz="4400" b="1" cap="none" spc="0" dirty="0">
                <a:ln w="0"/>
                <a:solidFill>
                  <a:srgbClr val="0070C0"/>
                </a:solidFill>
                <a:effectLst>
                  <a:outerShdw blurRad="38100" dist="19050" dir="2700000" algn="tl" rotWithShape="0">
                    <a:schemeClr val="dk1">
                      <a:alpha val="40000"/>
                    </a:schemeClr>
                  </a:outerShdw>
                </a:effectLst>
              </a:rPr>
              <a:t>يستمر النمو الجسدي في الانسان لفترة طويله من عمره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13211491-DA99-482C-A019-70B0745B544F}"/>
              </a:ext>
            </a:extLst>
          </p:cNvPr>
          <p:cNvSpPr/>
          <p:nvPr/>
        </p:nvSpPr>
        <p:spPr>
          <a:xfrm>
            <a:off x="827604" y="1016615"/>
            <a:ext cx="332720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solid"/>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النمو</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Little Nerd Boy With Glasses Measuring His Height Stock Vector -  Illustration of growing, background: 122305202">
            <a:extLst>
              <a:ext uri="{FF2B5EF4-FFF2-40B4-BE49-F238E27FC236}">
                <a16:creationId xmlns:a16="http://schemas.microsoft.com/office/drawing/2014/main" id="{B1AB7320-E34A-4967-9EF6-40A60EC3A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67" y="1945758"/>
            <a:ext cx="3392742" cy="4051006"/>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C671B5C9-B6CD-4756-AF2D-807DBC5AB13C}"/>
              </a:ext>
            </a:extLst>
          </p:cNvPr>
          <p:cNvSpPr/>
          <p:nvPr/>
        </p:nvSpPr>
        <p:spPr>
          <a:xfrm>
            <a:off x="4572000" y="3717728"/>
            <a:ext cx="5949507" cy="1446550"/>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يتوقف جسد الإنسان عن النمو بعد </a:t>
            </a:r>
            <a:r>
              <a:rPr lang="ar-SA" sz="4400" dirty="0" err="1">
                <a:ln w="0"/>
                <a:effectLst>
                  <a:outerShdw blurRad="38100" dist="19050" dir="2700000" algn="tl" rotWithShape="0">
                    <a:schemeClr val="dk1">
                      <a:alpha val="40000"/>
                    </a:schemeClr>
                  </a:outerShdw>
                </a:effectLst>
              </a:rPr>
              <a:t>أكتمال</a:t>
            </a:r>
            <a:r>
              <a:rPr lang="ar-SA" sz="4400" dirty="0">
                <a:ln w="0"/>
                <a:effectLst>
                  <a:outerShdw blurRad="38100" dist="19050" dir="2700000" algn="tl" rotWithShape="0">
                    <a:schemeClr val="dk1">
                      <a:alpha val="40000"/>
                    </a:schemeClr>
                  </a:outerShdw>
                </a:effectLst>
              </a:rPr>
              <a:t> جسمه بعد البلوغ </a:t>
            </a:r>
          </a:p>
        </p:txBody>
      </p:sp>
      <p:pic>
        <p:nvPicPr>
          <p:cNvPr id="11" name="رسم 10" descr="إغلاق">
            <a:extLst>
              <a:ext uri="{FF2B5EF4-FFF2-40B4-BE49-F238E27FC236}">
                <a16:creationId xmlns:a16="http://schemas.microsoft.com/office/drawing/2014/main" id="{B7ECC120-748A-4879-A21C-7AF5634D69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spTree>
    <p:extLst>
      <p:ext uri="{BB962C8B-B14F-4D97-AF65-F5344CB8AC3E}">
        <p14:creationId xmlns:p14="http://schemas.microsoft.com/office/powerpoint/2010/main" val="178951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مثل الذين ينفقون أموالهم في سبيل الله كمثل حبة أنبتت سبع سنابل- رسم توضيحي_WSOTboyvTK0_360p">
            <a:hlinkClick r:id="" action="ppaction://media"/>
            <a:extLst>
              <a:ext uri="{FF2B5EF4-FFF2-40B4-BE49-F238E27FC236}">
                <a16:creationId xmlns:a16="http://schemas.microsoft.com/office/drawing/2014/main" id="{FB367AA2-2C48-4F5F-A4E1-5194AA413AD8}"/>
              </a:ext>
            </a:extLst>
          </p:cNvPr>
          <p:cNvPicPr>
            <a:picLocks noChangeAspect="1"/>
          </p:cNvPicPr>
          <p:nvPr>
            <a:videoFile r:link="rId1"/>
            <p:extLst>
              <p:ext uri="{DAA4B4D4-6D71-4841-9C94-3DE7FCFB9230}">
                <p14:media xmlns:p14="http://schemas.microsoft.com/office/powerpoint/2010/main" r:embed="rId2">
                  <p14:trim end="23166"/>
                </p14:media>
              </p:ext>
            </p:extLst>
          </p:nvPr>
        </p:nvPicPr>
        <p:blipFill>
          <a:blip r:embed="rId4"/>
          <a:stretch>
            <a:fillRect/>
          </a:stretch>
        </p:blipFill>
        <p:spPr>
          <a:xfrm>
            <a:off x="606056" y="944890"/>
            <a:ext cx="7040953" cy="5199150"/>
          </a:xfrm>
          <a:prstGeom prst="rect">
            <a:avLst/>
          </a:prstGeom>
          <a:ln>
            <a:noFill/>
          </a:ln>
          <a:effectLst>
            <a:outerShdw blurRad="190500" algn="tl" rotWithShape="0">
              <a:srgbClr val="000000">
                <a:alpha val="70000"/>
              </a:srgbClr>
            </a:outerShdw>
          </a:effectLst>
        </p:spPr>
      </p:pic>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7805164" y="318200"/>
            <a:ext cx="3888000" cy="6230064"/>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983568" y="321440"/>
            <a:ext cx="1867751" cy="1799927"/>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19"/>
            <a:ext cx="10825159" cy="55181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97698AC6-3722-44C7-A363-BB119EE9BF25}"/>
              </a:ext>
            </a:extLst>
          </p:cNvPr>
          <p:cNvSpPr/>
          <p:nvPr/>
        </p:nvSpPr>
        <p:spPr>
          <a:xfrm>
            <a:off x="7647009" y="823341"/>
            <a:ext cx="3518831" cy="5509200"/>
          </a:xfrm>
          <a:prstGeom prst="rect">
            <a:avLst/>
          </a:prstGeom>
          <a:noFill/>
        </p:spPr>
        <p:txBody>
          <a:bodyPr wrap="square" lIns="91440" tIns="45720" rIns="91440" bIns="45720">
            <a:spAutoFit/>
          </a:bodyPr>
          <a:lstStyle/>
          <a:p>
            <a:pPr algn="ctr"/>
            <a:r>
              <a:rPr lang="ar-SA" sz="4400" dirty="0">
                <a:ln w="0"/>
                <a:solidFill>
                  <a:srgbClr val="FF0000"/>
                </a:solidFill>
                <a:effectLst>
                  <a:outerShdw blurRad="38100" dist="19050" dir="2700000" algn="tl" rotWithShape="0">
                    <a:schemeClr val="dk1">
                      <a:alpha val="40000"/>
                    </a:schemeClr>
                  </a:outerShdw>
                </a:effectLst>
              </a:rPr>
              <a:t>شاهدي الفلم التالي الذي يوضح بالرسم الآية الكريمة (مثل الذين ينفقون أموالهم..) </a:t>
            </a:r>
          </a:p>
          <a:p>
            <a:pPr algn="ctr"/>
            <a:r>
              <a:rPr lang="ar-SA" sz="4400" dirty="0">
                <a:ln w="0"/>
                <a:effectLst>
                  <a:outerShdw blurRad="38100" dist="19050" dir="2700000" algn="tl" rotWithShape="0">
                    <a:schemeClr val="dk1">
                      <a:alpha val="40000"/>
                    </a:schemeClr>
                  </a:outerShdw>
                </a:effectLst>
              </a:rPr>
              <a:t>ولاحظي ماذا حدث لعدد الحبات</a:t>
            </a:r>
            <a:endParaRPr lang="ar-SA" sz="4400" b="0" cap="none" spc="0" dirty="0">
              <a:ln w="0"/>
              <a:effectLst>
                <a:outerShdw blurRad="38100" dist="19050" dir="2700000" algn="tl" rotWithShape="0">
                  <a:schemeClr val="dk1">
                    <a:alpha val="40000"/>
                  </a:schemeClr>
                </a:outerShdw>
              </a:effectLst>
            </a:endParaRPr>
          </a:p>
          <a:p>
            <a:pPr algn="ctr"/>
            <a:r>
              <a:rPr lang="ar-SA" sz="4400" dirty="0">
                <a:ln w="0"/>
                <a:effectLst>
                  <a:outerShdw blurRad="38100" dist="19050" dir="2700000" algn="tl" rotWithShape="0">
                    <a:schemeClr val="dk1">
                      <a:alpha val="40000"/>
                    </a:schemeClr>
                  </a:outerShdw>
                </a:effectLst>
              </a:rPr>
              <a:t> </a:t>
            </a:r>
            <a:r>
              <a:rPr lang="ar-SA" sz="4400" b="1" dirty="0">
                <a:ln w="0"/>
                <a:solidFill>
                  <a:srgbClr val="0070C0"/>
                </a:solidFill>
                <a:effectLst>
                  <a:outerShdw blurRad="38100" dist="19050" dir="2700000" algn="tl" rotWithShape="0">
                    <a:schemeClr val="dk1">
                      <a:alpha val="40000"/>
                    </a:schemeClr>
                  </a:outerShdw>
                </a:effectLst>
                <a:highlight>
                  <a:srgbClr val="FFFF00"/>
                </a:highlight>
              </a:rPr>
              <a:t>التكاثر</a:t>
            </a:r>
          </a:p>
        </p:txBody>
      </p:sp>
      <p:sp>
        <p:nvSpPr>
          <p:cNvPr id="4" name="مستطيل 3">
            <a:extLst>
              <a:ext uri="{FF2B5EF4-FFF2-40B4-BE49-F238E27FC236}">
                <a16:creationId xmlns:a16="http://schemas.microsoft.com/office/drawing/2014/main" id="{B580BF65-DB45-466D-85D8-91C94695575A}"/>
              </a:ext>
            </a:extLst>
          </p:cNvPr>
          <p:cNvSpPr/>
          <p:nvPr/>
        </p:nvSpPr>
        <p:spPr>
          <a:xfrm rot="5400000">
            <a:off x="-873023" y="3105834"/>
            <a:ext cx="3390049" cy="646331"/>
          </a:xfrm>
          <a:prstGeom prst="rect">
            <a:avLst/>
          </a:prstGeom>
          <a:noFill/>
          <a:ln w="38100">
            <a:noFill/>
            <a:prstDash val="solid"/>
          </a:ln>
        </p:spPr>
        <p:txBody>
          <a:bodyPr vert="horz"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انقر هنا للمشاهدة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CC7898B4-36D7-4948-B117-71FEC5054A3E}"/>
              </a:ext>
            </a:extLst>
          </p:cNvPr>
          <p:cNvSpPr/>
          <p:nvPr/>
        </p:nvSpPr>
        <p:spPr>
          <a:xfrm>
            <a:off x="8429197" y="5472771"/>
            <a:ext cx="1661101" cy="763869"/>
          </a:xfrm>
          <a:prstGeom prst="rect">
            <a:avLst/>
          </a:prstGeom>
          <a:solidFill>
            <a:srgbClr val="B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rgbClr val="0070C0"/>
                </a:solidFill>
              </a:rPr>
              <a:t>..........</a:t>
            </a:r>
          </a:p>
        </p:txBody>
      </p:sp>
    </p:spTree>
    <p:extLst>
      <p:ext uri="{BB962C8B-B14F-4D97-AF65-F5344CB8AC3E}">
        <p14:creationId xmlns:p14="http://schemas.microsoft.com/office/powerpoint/2010/main" val="330375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6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0" nodeType="clickEffect">
                                  <p:stCondLst>
                                    <p:cond delay="0"/>
                                  </p:stCondLst>
                                  <p:childTnLst>
                                    <p:animEffect transition="out" filter="barn(inVertic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528808" y="285260"/>
            <a:ext cx="632251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5668199" y="1536174"/>
            <a:ext cx="5124895" cy="3046988"/>
          </a:xfrm>
          <a:prstGeom prst="rect">
            <a:avLst/>
          </a:prstGeom>
          <a:noFill/>
          <a:ln w="38100">
            <a:noFill/>
          </a:ln>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اعطي تعريفا </a:t>
            </a:r>
          </a:p>
          <a:p>
            <a:pPr algn="ctr"/>
            <a:r>
              <a:rPr lang="ar-SA" sz="4800" dirty="0">
                <a:ln w="0"/>
                <a:solidFill>
                  <a:srgbClr val="FF0000"/>
                </a:solidFill>
                <a:effectLst>
                  <a:outerShdw blurRad="38100" dist="19050" dir="2700000" algn="tl" rotWithShape="0">
                    <a:schemeClr val="dk1">
                      <a:alpha val="40000"/>
                    </a:schemeClr>
                  </a:outerShdw>
                </a:effectLst>
                <a:highlight>
                  <a:srgbClr val="FFFF00"/>
                </a:highlight>
              </a:rPr>
              <a:t>للتكاثر</a:t>
            </a:r>
            <a:r>
              <a:rPr lang="ar-SA" sz="4800" dirty="0">
                <a:ln w="0"/>
                <a:solidFill>
                  <a:srgbClr val="FF0000"/>
                </a:solidFill>
                <a:effectLst>
                  <a:outerShdw blurRad="38100" dist="19050" dir="2700000" algn="tl" rotWithShape="0">
                    <a:schemeClr val="dk1">
                      <a:alpha val="40000"/>
                    </a:schemeClr>
                  </a:outerShdw>
                </a:effectLst>
              </a:rPr>
              <a:t> </a:t>
            </a:r>
          </a:p>
          <a:p>
            <a:pPr algn="ctr"/>
            <a:r>
              <a:rPr lang="ar-SA" sz="4800" dirty="0">
                <a:ln w="0"/>
                <a:effectLst>
                  <a:outerShdw blurRad="38100" dist="19050" dir="2700000" algn="tl" rotWithShape="0">
                    <a:schemeClr val="dk1">
                      <a:alpha val="40000"/>
                    </a:schemeClr>
                  </a:outerShdw>
                </a:effectLst>
              </a:rPr>
              <a:t>الزيادة في العدد من نفس النوع</a:t>
            </a:r>
          </a:p>
        </p:txBody>
      </p:sp>
      <p:sp>
        <p:nvSpPr>
          <p:cNvPr id="10" name="مستطيل 9">
            <a:extLst>
              <a:ext uri="{FF2B5EF4-FFF2-40B4-BE49-F238E27FC236}">
                <a16:creationId xmlns:a16="http://schemas.microsoft.com/office/drawing/2014/main" id="{31BA8214-7926-4B5A-AEE6-A8C4BF6C23DD}"/>
              </a:ext>
            </a:extLst>
          </p:cNvPr>
          <p:cNvSpPr/>
          <p:nvPr/>
        </p:nvSpPr>
        <p:spPr>
          <a:xfrm>
            <a:off x="5797224" y="3177820"/>
            <a:ext cx="4866844" cy="1438951"/>
          </a:xfrm>
          <a:prstGeom prst="rect">
            <a:avLst/>
          </a:prstGeom>
          <a:solidFill>
            <a:srgbClr val="BF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rgbClr val="0070C0"/>
                </a:solidFill>
              </a:rPr>
              <a:t>.................................................................</a:t>
            </a:r>
          </a:p>
        </p:txBody>
      </p:sp>
      <p:pic>
        <p:nvPicPr>
          <p:cNvPr id="11" name="صورة 10">
            <a:extLst>
              <a:ext uri="{FF2B5EF4-FFF2-40B4-BE49-F238E27FC236}">
                <a16:creationId xmlns:a16="http://schemas.microsoft.com/office/drawing/2014/main" id="{14874746-EE1F-499D-8F91-0CBB7572F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72" y="1092795"/>
            <a:ext cx="4402023" cy="4659423"/>
          </a:xfrm>
          <a:prstGeom prst="rect">
            <a:avLst/>
          </a:prstGeom>
          <a:ln>
            <a:noFill/>
          </a:ln>
          <a:effectLst/>
        </p:spPr>
      </p:pic>
      <p:sp>
        <p:nvSpPr>
          <p:cNvPr id="3" name="مستطيل 2">
            <a:extLst>
              <a:ext uri="{FF2B5EF4-FFF2-40B4-BE49-F238E27FC236}">
                <a16:creationId xmlns:a16="http://schemas.microsoft.com/office/drawing/2014/main" id="{33D18CD3-AD13-48FF-B3E2-E7114AC25C12}"/>
              </a:ext>
            </a:extLst>
          </p:cNvPr>
          <p:cNvSpPr/>
          <p:nvPr/>
        </p:nvSpPr>
        <p:spPr>
          <a:xfrm>
            <a:off x="2624760" y="697021"/>
            <a:ext cx="2812510" cy="769441"/>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الذكاء اللغوي </a:t>
            </a:r>
          </a:p>
        </p:txBody>
      </p:sp>
    </p:spTree>
    <p:extLst>
      <p:ext uri="{BB962C8B-B14F-4D97-AF65-F5344CB8AC3E}">
        <p14:creationId xmlns:p14="http://schemas.microsoft.com/office/powerpoint/2010/main" val="8279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C6F0"/>
        </a:solidFill>
        <a:effectLst/>
      </p:bgPr>
    </p:bg>
    <p:spTree>
      <p:nvGrpSpPr>
        <p:cNvPr id="1" name=""/>
        <p:cNvGrpSpPr/>
        <p:nvPr/>
      </p:nvGrpSpPr>
      <p:grpSpPr>
        <a:xfrm>
          <a:off x="0" y="0"/>
          <a:ext cx="0" cy="0"/>
          <a:chOff x="0" y="0"/>
          <a:chExt cx="0" cy="0"/>
        </a:xfrm>
      </p:grpSpPr>
      <p:pic>
        <p:nvPicPr>
          <p:cNvPr id="2050" name="Picture 2" descr="ØµÙØ±Ø© Ø°Ø§Øª ØµÙØ©">
            <a:extLst>
              <a:ext uri="{FF2B5EF4-FFF2-40B4-BE49-F238E27FC236}">
                <a16:creationId xmlns:a16="http://schemas.microsoft.com/office/drawing/2014/main" id="{46EC5B99-F68F-4223-8920-F2992BD4E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169"/>
          <a:stretch/>
        </p:blipFill>
        <p:spPr bwMode="auto">
          <a:xfrm>
            <a:off x="1217269" y="1730240"/>
            <a:ext cx="9757459" cy="397468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B166CA27-484D-40A7-8E60-C31F95987C1B}"/>
              </a:ext>
            </a:extLst>
          </p:cNvPr>
          <p:cNvSpPr/>
          <p:nvPr/>
        </p:nvSpPr>
        <p:spPr>
          <a:xfrm>
            <a:off x="3298598" y="621319"/>
            <a:ext cx="5594800" cy="1569660"/>
          </a:xfrm>
          <a:prstGeom prst="rect">
            <a:avLst/>
          </a:prstGeom>
          <a:noFill/>
        </p:spPr>
        <p:txBody>
          <a:bodyPr wrap="none" lIns="91440" tIns="45720" rIns="91440" bIns="45720">
            <a:spAutoFit/>
          </a:bodyPr>
          <a:lstStyle/>
          <a:p>
            <a:pPr algn="ctr"/>
            <a:r>
              <a:rPr lang="ar-SA" sz="9600" b="1" cap="none" spc="0" dirty="0">
                <a:ln w="13462">
                  <a:solidFill>
                    <a:schemeClr val="bg1"/>
                  </a:solidFill>
                  <a:prstDash val="solid"/>
                </a:ln>
                <a:effectLst>
                  <a:outerShdw blurRad="60007" dist="200025" dir="15000000" sy="30000" kx="-1800000" algn="bl" rotWithShape="0">
                    <a:prstClr val="black">
                      <a:alpha val="32000"/>
                    </a:prstClr>
                  </a:outerShdw>
                </a:effectLst>
                <a:cs typeface="DecoType Naskh Variants" panose="02010400000000000000" pitchFamily="2" charset="-78"/>
              </a:rPr>
              <a:t>دراسة الحياة </a:t>
            </a:r>
          </a:p>
        </p:txBody>
      </p:sp>
      <p:sp>
        <p:nvSpPr>
          <p:cNvPr id="2" name="مستطيل 1">
            <a:extLst>
              <a:ext uri="{FF2B5EF4-FFF2-40B4-BE49-F238E27FC236}">
                <a16:creationId xmlns:a16="http://schemas.microsoft.com/office/drawing/2014/main" id="{5FD3F994-80B8-4D07-9A4F-71AD49297E18}"/>
              </a:ext>
            </a:extLst>
          </p:cNvPr>
          <p:cNvSpPr/>
          <p:nvPr/>
        </p:nvSpPr>
        <p:spPr>
          <a:xfrm>
            <a:off x="3298598" y="5659026"/>
            <a:ext cx="5476179" cy="923330"/>
          </a:xfrm>
          <a:prstGeom prst="rect">
            <a:avLst/>
          </a:prstGeom>
          <a:noFill/>
        </p:spPr>
        <p:txBody>
          <a:bodyPr wrap="none" lIns="91440" tIns="45720" rIns="91440" bIns="45720">
            <a:spAutoFit/>
          </a:bodyPr>
          <a:lstStyle/>
          <a:p>
            <a:pPr algn="ctr"/>
            <a:r>
              <a:rPr lang="ar-SA" sz="5400" b="1" cap="none" spc="0" dirty="0">
                <a:ln w="13462">
                  <a:solidFill>
                    <a:schemeClr val="bg1"/>
                  </a:solidFill>
                  <a:prstDash val="solid"/>
                </a:ln>
                <a:effectLst>
                  <a:outerShdw blurRad="60007" dist="200025" dir="15000000" sy="30000" kx="-1800000" algn="bl" rotWithShape="0">
                    <a:prstClr val="black">
                      <a:alpha val="32000"/>
                    </a:prstClr>
                  </a:outerShdw>
                </a:effectLst>
                <a:cs typeface="DecoType Naskh Variants" panose="02010400000000000000" pitchFamily="2" charset="-78"/>
              </a:rPr>
              <a:t>إعداد: أ/ ريحانة العامر </a:t>
            </a:r>
          </a:p>
        </p:txBody>
      </p:sp>
    </p:spTree>
    <p:extLst>
      <p:ext uri="{BB962C8B-B14F-4D97-AF65-F5344CB8AC3E}">
        <p14:creationId xmlns:p14="http://schemas.microsoft.com/office/powerpoint/2010/main" val="597484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3732028" y="285260"/>
            <a:ext cx="811929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3859619" y="965200"/>
            <a:ext cx="6897662" cy="4832092"/>
          </a:xfrm>
          <a:prstGeom prst="rect">
            <a:avLst/>
          </a:prstGeom>
          <a:noFill/>
          <a:ln w="38100">
            <a:noFill/>
          </a:ln>
        </p:spPr>
        <p:txBody>
          <a:bodyPr wrap="square" lIns="91440" tIns="45720" rIns="91440" bIns="45720">
            <a:spAutoFit/>
          </a:bodyPr>
          <a:lstStyle/>
          <a:p>
            <a:r>
              <a:rPr lang="ar-SA" sz="4400" dirty="0">
                <a:ln w="0"/>
                <a:solidFill>
                  <a:srgbClr val="FF0000"/>
                </a:solidFill>
                <a:effectLst>
                  <a:outerShdw blurRad="38100" dist="19050" dir="2700000" algn="tl" rotWithShape="0">
                    <a:schemeClr val="dk1">
                      <a:alpha val="40000"/>
                    </a:schemeClr>
                  </a:outerShdw>
                </a:effectLst>
              </a:rPr>
              <a:t>اختاري الإجابة الصحيحة </a:t>
            </a:r>
          </a:p>
          <a:p>
            <a:r>
              <a:rPr lang="ar-SA" sz="4400" b="0" cap="none" spc="0" dirty="0">
                <a:ln w="0"/>
                <a:solidFill>
                  <a:schemeClr val="tx1"/>
                </a:solidFill>
                <a:effectLst>
                  <a:outerShdw blurRad="38100" dist="19050" dir="2700000" algn="tl" rotWithShape="0">
                    <a:schemeClr val="dk1">
                      <a:alpha val="40000"/>
                    </a:schemeClr>
                  </a:outerShdw>
                </a:effectLst>
              </a:rPr>
              <a:t>هي مجموعه من المخلوقات تتزاوج فيما بينها وتنتج نسل قادرا على التكاثر </a:t>
            </a:r>
          </a:p>
          <a:p>
            <a:r>
              <a:rPr lang="ar-SA" sz="4400" dirty="0">
                <a:ln w="0"/>
                <a:effectLst>
                  <a:outerShdw blurRad="38100" dist="19050" dir="2700000" algn="tl" rotWithShape="0">
                    <a:schemeClr val="dk1">
                      <a:alpha val="40000"/>
                    </a:schemeClr>
                  </a:outerShdw>
                </a:effectLst>
              </a:rPr>
              <a:t>1-الجماعة الحيوية  </a:t>
            </a:r>
          </a:p>
          <a:p>
            <a:r>
              <a:rPr lang="ar-SA" sz="4400" dirty="0">
                <a:ln w="0"/>
                <a:effectLst>
                  <a:outerShdw blurRad="38100" dist="19050" dir="2700000" algn="tl" rotWithShape="0">
                    <a:schemeClr val="dk1">
                      <a:alpha val="40000"/>
                    </a:schemeClr>
                  </a:outerShdw>
                </a:effectLst>
              </a:rPr>
              <a:t>2-الجنس</a:t>
            </a:r>
            <a:endParaRPr lang="ar-SA" sz="4400" b="0" cap="none" spc="0" dirty="0">
              <a:ln w="0"/>
              <a:solidFill>
                <a:schemeClr val="tx1"/>
              </a:solidFill>
              <a:effectLst>
                <a:outerShdw blurRad="38100" dist="19050" dir="2700000" algn="tl" rotWithShape="0">
                  <a:schemeClr val="dk1">
                    <a:alpha val="40000"/>
                  </a:schemeClr>
                </a:outerShdw>
              </a:effectLst>
            </a:endParaRPr>
          </a:p>
          <a:p>
            <a:r>
              <a:rPr lang="ar-SA" sz="4400" dirty="0">
                <a:ln w="0"/>
                <a:effectLst>
                  <a:outerShdw blurRad="38100" dist="19050" dir="2700000" algn="tl" rotWithShape="0">
                    <a:schemeClr val="dk1">
                      <a:alpha val="40000"/>
                    </a:schemeClr>
                  </a:outerShdw>
                </a:effectLst>
              </a:rPr>
              <a:t>3-النوع</a:t>
            </a:r>
          </a:p>
          <a:p>
            <a:r>
              <a:rPr lang="ar-SA" sz="4400" dirty="0">
                <a:ln w="0"/>
                <a:effectLst>
                  <a:outerShdw blurRad="38100" dist="19050" dir="2700000" algn="tl" rotWithShape="0">
                    <a:schemeClr val="dk1">
                      <a:alpha val="40000"/>
                    </a:schemeClr>
                  </a:outerShdw>
                </a:effectLst>
              </a:rPr>
              <a:t>4ـ الجماعة الحيوية  </a:t>
            </a:r>
          </a:p>
        </p:txBody>
      </p:sp>
      <p:pic>
        <p:nvPicPr>
          <p:cNvPr id="4" name="صورة 3">
            <a:extLst>
              <a:ext uri="{FF2B5EF4-FFF2-40B4-BE49-F238E27FC236}">
                <a16:creationId xmlns:a16="http://schemas.microsoft.com/office/drawing/2014/main" id="{1A80BCA3-EB96-43F4-AF6A-B6B72C547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9" y="951525"/>
            <a:ext cx="2872038" cy="4747526"/>
          </a:xfrm>
          <a:prstGeom prst="rect">
            <a:avLst/>
          </a:prstGeom>
          <a:ln>
            <a:noFill/>
          </a:ln>
          <a:effectLst>
            <a:outerShdw blurRad="292100" dist="139700" dir="2700000" algn="tl" rotWithShape="0">
              <a:srgbClr val="333333">
                <a:alpha val="65000"/>
              </a:srgbClr>
            </a:outerShdw>
          </a:effectLst>
        </p:spPr>
      </p:pic>
      <p:sp>
        <p:nvSpPr>
          <p:cNvPr id="13" name="مستطيل 12">
            <a:extLst>
              <a:ext uri="{FF2B5EF4-FFF2-40B4-BE49-F238E27FC236}">
                <a16:creationId xmlns:a16="http://schemas.microsoft.com/office/drawing/2014/main" id="{A23D97B8-0646-4753-880E-C78D37A8FC14}"/>
              </a:ext>
            </a:extLst>
          </p:cNvPr>
          <p:cNvSpPr/>
          <p:nvPr/>
        </p:nvSpPr>
        <p:spPr>
          <a:xfrm>
            <a:off x="8427631" y="4369761"/>
            <a:ext cx="2329650" cy="659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0000"/>
              </a:solidFill>
            </a:endParaRPr>
          </a:p>
        </p:txBody>
      </p:sp>
    </p:spTree>
    <p:extLst>
      <p:ext uri="{BB962C8B-B14F-4D97-AF65-F5344CB8AC3E}">
        <p14:creationId xmlns:p14="http://schemas.microsoft.com/office/powerpoint/2010/main" val="41352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3732028" y="285260"/>
            <a:ext cx="8119291"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3827721" y="965200"/>
            <a:ext cx="6929560" cy="5509200"/>
          </a:xfrm>
          <a:prstGeom prst="rect">
            <a:avLst/>
          </a:prstGeom>
          <a:noFill/>
          <a:ln w="38100">
            <a:noFill/>
          </a:ln>
        </p:spPr>
        <p:txBody>
          <a:bodyPr wrap="square" lIns="91440" tIns="45720" rIns="91440" bIns="45720">
            <a:spAutoFit/>
          </a:bodyPr>
          <a:lstStyle/>
          <a:p>
            <a:r>
              <a:rPr lang="ar-SA" sz="4400" dirty="0">
                <a:ln w="0"/>
                <a:solidFill>
                  <a:srgbClr val="FF0000"/>
                </a:solidFill>
                <a:effectLst>
                  <a:outerShdw blurRad="38100" dist="19050" dir="2700000" algn="tl" rotWithShape="0">
                    <a:schemeClr val="dk1">
                      <a:alpha val="40000"/>
                    </a:schemeClr>
                  </a:outerShdw>
                </a:effectLst>
              </a:rPr>
              <a:t>اختاري الإجابة الصحيحة </a:t>
            </a:r>
          </a:p>
          <a:p>
            <a:r>
              <a:rPr lang="ar-SA" sz="4400" b="0" cap="none" spc="0" dirty="0">
                <a:ln w="0"/>
                <a:solidFill>
                  <a:schemeClr val="tx1"/>
                </a:solidFill>
                <a:effectLst>
                  <a:outerShdw blurRad="38100" dist="19050" dir="2700000" algn="tl" rotWithShape="0">
                    <a:schemeClr val="dk1">
                      <a:alpha val="40000"/>
                    </a:schemeClr>
                  </a:outerShdw>
                </a:effectLst>
              </a:rPr>
              <a:t>للتكاثر فائدة بالنسبة للكائنات الحية هي </a:t>
            </a:r>
          </a:p>
          <a:p>
            <a:r>
              <a:rPr lang="ar-SA" sz="4400" dirty="0">
                <a:ln w="0"/>
                <a:effectLst>
                  <a:outerShdw blurRad="38100" dist="19050" dir="2700000" algn="tl" rotWithShape="0">
                    <a:schemeClr val="dk1">
                      <a:alpha val="40000"/>
                    </a:schemeClr>
                  </a:outerShdw>
                </a:effectLst>
              </a:rPr>
              <a:t>1-حماية النوع من الانقراض </a:t>
            </a:r>
          </a:p>
          <a:p>
            <a:r>
              <a:rPr lang="ar-SA" sz="4400" b="0" cap="none" spc="0" dirty="0">
                <a:ln w="0"/>
                <a:solidFill>
                  <a:schemeClr val="tx1"/>
                </a:solidFill>
                <a:effectLst>
                  <a:outerShdw blurRad="38100" dist="19050" dir="2700000" algn="tl" rotWithShape="0">
                    <a:schemeClr val="dk1">
                      <a:alpha val="40000"/>
                    </a:schemeClr>
                  </a:outerShdw>
                </a:effectLst>
              </a:rPr>
              <a:t>2- تكيف الأجيال الجديدة مع التغيرات </a:t>
            </a:r>
            <a:r>
              <a:rPr lang="ar-SA" sz="4400" dirty="0">
                <a:ln w="0"/>
                <a:effectLst>
                  <a:outerShdw blurRad="38100" dist="19050" dir="2700000" algn="tl" rotWithShape="0">
                    <a:schemeClr val="dk1">
                      <a:alpha val="40000"/>
                    </a:schemeClr>
                  </a:outerShdw>
                </a:effectLst>
              </a:rPr>
              <a:t>3- للحصول على أنواع جديدة من الكائنات الحية </a:t>
            </a:r>
          </a:p>
          <a:p>
            <a:r>
              <a:rPr lang="ar-SA" sz="4400" b="0" cap="none" spc="0" dirty="0">
                <a:ln w="0"/>
                <a:solidFill>
                  <a:schemeClr val="tx1"/>
                </a:solidFill>
                <a:effectLst>
                  <a:outerShdw blurRad="38100" dist="19050" dir="2700000" algn="tl" rotWithShape="0">
                    <a:schemeClr val="dk1">
                      <a:alpha val="40000"/>
                    </a:schemeClr>
                  </a:outerShdw>
                </a:effectLst>
              </a:rPr>
              <a:t>4- لتستمر دورة الحياة في الطبيعة </a:t>
            </a:r>
          </a:p>
          <a:p>
            <a:endParaRPr lang="ar-SA" sz="4400" dirty="0">
              <a:ln w="0"/>
              <a:effectLst>
                <a:outerShdw blurRad="38100" dist="19050" dir="2700000" algn="tl" rotWithShape="0">
                  <a:schemeClr val="dk1">
                    <a:alpha val="40000"/>
                  </a:schemeClr>
                </a:outerShdw>
              </a:effectLst>
            </a:endParaRPr>
          </a:p>
        </p:txBody>
      </p:sp>
      <p:pic>
        <p:nvPicPr>
          <p:cNvPr id="4" name="صورة 3">
            <a:extLst>
              <a:ext uri="{FF2B5EF4-FFF2-40B4-BE49-F238E27FC236}">
                <a16:creationId xmlns:a16="http://schemas.microsoft.com/office/drawing/2014/main" id="{1A80BCA3-EB96-43F4-AF6A-B6B72C547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9" y="951525"/>
            <a:ext cx="2872038" cy="4747526"/>
          </a:xfrm>
          <a:prstGeom prst="rect">
            <a:avLst/>
          </a:prstGeom>
          <a:ln>
            <a:noFill/>
          </a:ln>
          <a:effectLst>
            <a:outerShdw blurRad="292100" dist="139700" dir="2700000" algn="tl" rotWithShape="0">
              <a:srgbClr val="333333">
                <a:alpha val="65000"/>
              </a:srgbClr>
            </a:outerShdw>
          </a:effectLst>
        </p:spPr>
      </p:pic>
      <p:sp>
        <p:nvSpPr>
          <p:cNvPr id="13" name="مستطيل 12">
            <a:extLst>
              <a:ext uri="{FF2B5EF4-FFF2-40B4-BE49-F238E27FC236}">
                <a16:creationId xmlns:a16="http://schemas.microsoft.com/office/drawing/2014/main" id="{A23D97B8-0646-4753-880E-C78D37A8FC14}"/>
              </a:ext>
            </a:extLst>
          </p:cNvPr>
          <p:cNvSpPr/>
          <p:nvPr/>
        </p:nvSpPr>
        <p:spPr>
          <a:xfrm>
            <a:off x="4061637" y="2354881"/>
            <a:ext cx="6791337" cy="659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0000"/>
              </a:solidFill>
            </a:endParaRPr>
          </a:p>
        </p:txBody>
      </p:sp>
    </p:spTree>
    <p:extLst>
      <p:ext uri="{BB962C8B-B14F-4D97-AF65-F5344CB8AC3E}">
        <p14:creationId xmlns:p14="http://schemas.microsoft.com/office/powerpoint/2010/main" val="269697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996763" y="285260"/>
            <a:ext cx="5854556"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6294472" y="1282679"/>
            <a:ext cx="4611663" cy="3477875"/>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أبدي رأيكـِ في صحة العبارة التالية:                  التكاثر ليس خاصية أساسية للفرد </a:t>
            </a:r>
          </a:p>
          <a:p>
            <a:endParaRPr lang="ar-SA" sz="4400" dirty="0">
              <a:ln w="0"/>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B68D60F7-F094-429A-A30E-357CD766C464}"/>
              </a:ext>
            </a:extLst>
          </p:cNvPr>
          <p:cNvSpPr/>
          <p:nvPr/>
        </p:nvSpPr>
        <p:spPr>
          <a:xfrm>
            <a:off x="6155120" y="4177241"/>
            <a:ext cx="4592658" cy="1446550"/>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صحيحة فيمكن للفرد أن يعيش دون أن يتكاثر </a:t>
            </a:r>
          </a:p>
        </p:txBody>
      </p:sp>
      <p:pic>
        <p:nvPicPr>
          <p:cNvPr id="5" name="صورة 4">
            <a:extLst>
              <a:ext uri="{FF2B5EF4-FFF2-40B4-BE49-F238E27FC236}">
                <a16:creationId xmlns:a16="http://schemas.microsoft.com/office/drawing/2014/main" id="{2BA4E98C-5D0D-4B45-AEAA-D54857284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27" y="1050502"/>
            <a:ext cx="5205431" cy="4595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97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625296" y="238961"/>
            <a:ext cx="6226023"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5625295" y="1146627"/>
            <a:ext cx="5203506" cy="4154984"/>
          </a:xfrm>
          <a:prstGeom prst="rect">
            <a:avLst/>
          </a:prstGeom>
          <a:noFill/>
          <a:ln w="38100">
            <a:noFill/>
          </a:ln>
        </p:spPr>
        <p:txBody>
          <a:bodyPr wrap="square" lIns="91440" tIns="45720" rIns="91440" bIns="45720">
            <a:spAutoFit/>
          </a:bodyPr>
          <a:lstStyle/>
          <a:p>
            <a:pPr algn="ctr"/>
            <a:r>
              <a:rPr lang="ar-SA" sz="4400" dirty="0">
                <a:ln w="0"/>
                <a:solidFill>
                  <a:srgbClr val="FF0000"/>
                </a:solidFill>
                <a:effectLst>
                  <a:outerShdw blurRad="38100" dist="19050" dir="2700000" algn="tl" rotWithShape="0">
                    <a:schemeClr val="dk1">
                      <a:alpha val="40000"/>
                    </a:schemeClr>
                  </a:outerShdw>
                </a:effectLst>
              </a:rPr>
              <a:t>في الصباح خرج محمد من منزله مستعجلا ولم يتناول إفطاره بحجة أنه قد تأخر على موعد التمارين الصباحية في النادي </a:t>
            </a:r>
            <a:endParaRPr lang="ar-SA" sz="4400" b="0" cap="none" spc="0" dirty="0">
              <a:ln w="0"/>
              <a:solidFill>
                <a:srgbClr val="FF0000"/>
              </a:solidFill>
              <a:effectLst>
                <a:outerShdw blurRad="38100" dist="19050" dir="2700000" algn="tl" rotWithShape="0">
                  <a:schemeClr val="dk1">
                    <a:alpha val="40000"/>
                  </a:schemeClr>
                </a:outerShdw>
              </a:effectLst>
            </a:endParaRPr>
          </a:p>
          <a:p>
            <a:endParaRPr lang="ar-SA" sz="4400" dirty="0">
              <a:ln w="0"/>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B68D60F7-F094-429A-A30E-357CD766C464}"/>
              </a:ext>
            </a:extLst>
          </p:cNvPr>
          <p:cNvSpPr/>
          <p:nvPr/>
        </p:nvSpPr>
        <p:spPr>
          <a:xfrm>
            <a:off x="5753260" y="4876377"/>
            <a:ext cx="5091743" cy="769441"/>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ما رأيكِ في تصرف محمد؟ </a:t>
            </a:r>
          </a:p>
        </p:txBody>
      </p:sp>
      <p:pic>
        <p:nvPicPr>
          <p:cNvPr id="1026" name="Picture 2" descr="Boy running marathon runner or a boy running on Vector Image">
            <a:extLst>
              <a:ext uri="{FF2B5EF4-FFF2-40B4-BE49-F238E27FC236}">
                <a16:creationId xmlns:a16="http://schemas.microsoft.com/office/drawing/2014/main" id="{50399B96-D19F-40B4-AB5C-504C270328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4" b="9517"/>
          <a:stretch/>
        </p:blipFill>
        <p:spPr bwMode="auto">
          <a:xfrm flipH="1">
            <a:off x="532435" y="965200"/>
            <a:ext cx="4825268" cy="468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65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5625296" y="238961"/>
            <a:ext cx="6226023"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5607975" y="1060708"/>
            <a:ext cx="4825268" cy="4832092"/>
          </a:xfrm>
          <a:prstGeom prst="rect">
            <a:avLst/>
          </a:prstGeom>
          <a:noFill/>
          <a:ln w="38100">
            <a:noFill/>
          </a:ln>
        </p:spPr>
        <p:txBody>
          <a:bodyPr wrap="square" lIns="91440" tIns="45720" rIns="91440" bIns="45720">
            <a:spAutoFit/>
          </a:bodyPr>
          <a:lstStyle/>
          <a:p>
            <a:pPr algn="l"/>
            <a:r>
              <a:rPr lang="ar-SA" sz="4400" b="0" cap="none" spc="0" dirty="0">
                <a:ln w="0"/>
                <a:solidFill>
                  <a:srgbClr val="FF0000"/>
                </a:solidFill>
                <a:effectLst>
                  <a:outerShdw blurRad="38100" dist="19050" dir="2700000" algn="tl" rotWithShape="0">
                    <a:schemeClr val="dk1">
                      <a:alpha val="40000"/>
                    </a:schemeClr>
                  </a:outerShdw>
                </a:effectLst>
              </a:rPr>
              <a:t>تصرف خطأ لأنه لم يتناول طعام يزوده بالطاقة اللازمة لحركة جسمه وعضلاته </a:t>
            </a:r>
          </a:p>
          <a:p>
            <a:pPr algn="l"/>
            <a:r>
              <a:rPr lang="ar-SA" sz="4400" b="0" cap="none" spc="0" dirty="0">
                <a:ln w="0"/>
                <a:solidFill>
                  <a:srgbClr val="FF0000"/>
                </a:solidFill>
                <a:effectLst>
                  <a:outerShdw blurRad="38100" dist="19050" dir="2700000" algn="tl" rotWithShape="0">
                    <a:schemeClr val="dk1">
                      <a:alpha val="40000"/>
                    </a:schemeClr>
                  </a:outerShdw>
                </a:effectLst>
              </a:rPr>
              <a:t>والحفاظ على</a:t>
            </a:r>
          </a:p>
          <a:p>
            <a:pPr algn="l"/>
            <a:r>
              <a:rPr lang="ar-SA" sz="4400" b="0" cap="none" spc="0" dirty="0">
                <a:ln w="0"/>
                <a:solidFill>
                  <a:srgbClr val="FF0000"/>
                </a:solidFill>
                <a:effectLst>
                  <a:outerShdw blurRad="38100" dist="19050" dir="2700000" algn="tl" rotWithShape="0">
                    <a:schemeClr val="dk1">
                      <a:alpha val="40000"/>
                    </a:schemeClr>
                  </a:outerShdw>
                </a:effectLst>
              </a:rPr>
              <a:t> اتزانه الداخلي  </a:t>
            </a:r>
          </a:p>
          <a:p>
            <a:pPr algn="l"/>
            <a:endParaRPr lang="ar-SA" sz="4400" dirty="0">
              <a:ln w="0"/>
              <a:effectLst>
                <a:outerShdw blurRad="38100" dist="19050" dir="2700000" algn="tl" rotWithShape="0">
                  <a:schemeClr val="dk1">
                    <a:alpha val="40000"/>
                  </a:schemeClr>
                </a:outerShdw>
              </a:effectLst>
            </a:endParaRPr>
          </a:p>
        </p:txBody>
      </p:sp>
      <p:pic>
        <p:nvPicPr>
          <p:cNvPr id="1026" name="Picture 2" descr="Boy running marathon runner or a boy running on Vector Image">
            <a:extLst>
              <a:ext uri="{FF2B5EF4-FFF2-40B4-BE49-F238E27FC236}">
                <a16:creationId xmlns:a16="http://schemas.microsoft.com/office/drawing/2014/main" id="{50399B96-D19F-40B4-AB5C-504C270328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4" b="9517"/>
          <a:stretch/>
        </p:blipFill>
        <p:spPr bwMode="auto">
          <a:xfrm flipH="1">
            <a:off x="532435" y="965200"/>
            <a:ext cx="4825268" cy="4680618"/>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3E5629D2-C5F1-4608-88D4-D07077BD10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83" b="97382" l="7955" r="93561">
                        <a14:foregroundMark x1="50379" y1="16754" x2="50379" y2="16754"/>
                        <a14:foregroundMark x1="56439" y1="30890" x2="56439" y2="30890"/>
                        <a14:foregroundMark x1="51515" y1="39267" x2="51515" y2="39267"/>
                        <a14:foregroundMark x1="46591" y1="47644" x2="46591" y2="47644"/>
                        <a14:foregroundMark x1="32955" y1="13089" x2="32955" y2="13089"/>
                        <a14:foregroundMark x1="32197" y1="12042" x2="7955" y2="22513"/>
                        <a14:foregroundMark x1="78788" y1="95288" x2="78788" y2="95288"/>
                        <a14:foregroundMark x1="93561" y1="79581" x2="93561" y2="79581"/>
                        <a14:foregroundMark x1="78409" y1="6806" x2="78409" y2="6806"/>
                        <a14:foregroundMark x1="70833" y1="97382" x2="70833" y2="97382"/>
                        <a14:foregroundMark x1="70833" y1="97382" x2="58712" y2="96859"/>
                        <a14:foregroundMark x1="58712" y1="96859" x2="71970" y2="93194"/>
                        <a14:foregroundMark x1="71970" y1="93194" x2="84091" y2="93717"/>
                        <a14:foregroundMark x1="84091" y1="93717" x2="89015" y2="97382"/>
                        <a14:foregroundMark x1="53409" y1="93194" x2="53409" y2="93194"/>
                        <a14:foregroundMark x1="53409" y1="93194" x2="51136" y2="96859"/>
                        <a14:foregroundMark x1="79545" y1="6806" x2="79545" y2="6806"/>
                      </a14:backgroundRemoval>
                    </a14:imgEffect>
                  </a14:imgLayer>
                </a14:imgProps>
              </a:ext>
              <a:ext uri="{28A0092B-C50C-407E-A947-70E740481C1C}">
                <a14:useLocalDpi xmlns:a14="http://schemas.microsoft.com/office/drawing/2010/main" val="0"/>
              </a:ext>
            </a:extLst>
          </a:blip>
          <a:stretch>
            <a:fillRect/>
          </a:stretch>
        </p:blipFill>
        <p:spPr>
          <a:xfrm>
            <a:off x="7534389" y="3292715"/>
            <a:ext cx="3960000" cy="2035048"/>
          </a:xfrm>
          <a:prstGeom prst="rect">
            <a:avLst/>
          </a:prstGeom>
          <a:ln>
            <a:noFill/>
          </a:ln>
          <a:effectLst/>
        </p:spPr>
      </p:pic>
    </p:spTree>
    <p:extLst>
      <p:ext uri="{BB962C8B-B14F-4D97-AF65-F5344CB8AC3E}">
        <p14:creationId xmlns:p14="http://schemas.microsoft.com/office/powerpoint/2010/main" val="2283207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قوس كبير أيمن 3">
            <a:extLst>
              <a:ext uri="{FF2B5EF4-FFF2-40B4-BE49-F238E27FC236}">
                <a16:creationId xmlns:a16="http://schemas.microsoft.com/office/drawing/2014/main" id="{BE8739E4-A544-4007-85FD-7C49B6B41AC7}"/>
              </a:ext>
            </a:extLst>
          </p:cNvPr>
          <p:cNvSpPr/>
          <p:nvPr/>
        </p:nvSpPr>
        <p:spPr>
          <a:xfrm rot="16200000">
            <a:off x="3458826" y="1028785"/>
            <a:ext cx="540000" cy="3240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6843175" y="484703"/>
            <a:ext cx="4844267" cy="5705713"/>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6907606" y="1218242"/>
            <a:ext cx="3845275" cy="4154984"/>
          </a:xfrm>
          <a:prstGeom prst="rect">
            <a:avLst/>
          </a:prstGeom>
          <a:noFill/>
          <a:ln w="38100">
            <a:noFill/>
          </a:ln>
        </p:spPr>
        <p:txBody>
          <a:bodyPr wrap="square" lIns="91440" tIns="45720" rIns="91440" bIns="45720">
            <a:spAutoFit/>
          </a:bodyPr>
          <a:lstStyle/>
          <a:p>
            <a:pPr algn="ctr"/>
            <a:r>
              <a:rPr lang="ar-SA" sz="4400" b="0" cap="none" spc="0" dirty="0">
                <a:ln w="0"/>
                <a:solidFill>
                  <a:srgbClr val="FD3C05"/>
                </a:solidFill>
                <a:effectLst>
                  <a:outerShdw blurRad="38100" dist="19050" dir="2700000" algn="tl" rotWithShape="0">
                    <a:schemeClr val="dk1">
                      <a:alpha val="40000"/>
                    </a:schemeClr>
                  </a:outerShdw>
                </a:effectLst>
              </a:rPr>
              <a:t>تنقسم المخلوقات الحية من حيث التغذية والحاجة إلى طاقة إلى  قسميين </a:t>
            </a:r>
          </a:p>
          <a:p>
            <a:pPr algn="ctr"/>
            <a:r>
              <a:rPr lang="ar-SA" sz="4400" b="0" cap="none" spc="0" dirty="0">
                <a:ln w="0"/>
                <a:solidFill>
                  <a:schemeClr val="tx1"/>
                </a:solidFill>
                <a:effectLst>
                  <a:outerShdw blurRad="38100" dist="19050" dir="2700000" algn="tl" rotWithShape="0">
                    <a:schemeClr val="dk1">
                      <a:alpha val="40000"/>
                    </a:schemeClr>
                  </a:outerShdw>
                </a:effectLst>
              </a:rPr>
              <a:t>وضحيهما من خلال معلوماتكِ السابقة </a:t>
            </a:r>
          </a:p>
        </p:txBody>
      </p:sp>
      <p:sp>
        <p:nvSpPr>
          <p:cNvPr id="11" name="مستطيل 10">
            <a:extLst>
              <a:ext uri="{FF2B5EF4-FFF2-40B4-BE49-F238E27FC236}">
                <a16:creationId xmlns:a16="http://schemas.microsoft.com/office/drawing/2014/main" id="{F8578A8D-ADA3-49F0-B2BD-52FC50DFD72E}"/>
              </a:ext>
            </a:extLst>
          </p:cNvPr>
          <p:cNvSpPr/>
          <p:nvPr/>
        </p:nvSpPr>
        <p:spPr>
          <a:xfrm>
            <a:off x="590309" y="1011535"/>
            <a:ext cx="5904338" cy="1446550"/>
          </a:xfrm>
          <a:prstGeom prst="rect">
            <a:avLst/>
          </a:prstGeom>
          <a:solidFill>
            <a:srgbClr val="FFFFCC"/>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تنقسم المخلوقات الحية من حيث التغذي على </a:t>
            </a:r>
            <a:endParaRPr lang="ar-SA" sz="4400" b="0" cap="none" spc="0" dirty="0">
              <a:ln w="0"/>
              <a:solidFill>
                <a:srgbClr val="FD3C05"/>
              </a:solidFill>
              <a:effectLst>
                <a:outerShdw blurRad="38100" dist="19050" dir="2700000" algn="tl" rotWithShape="0">
                  <a:schemeClr val="dk1">
                    <a:alpha val="40000"/>
                  </a:schemeClr>
                </a:outerShdw>
              </a:effectLst>
            </a:endParaRPr>
          </a:p>
        </p:txBody>
      </p:sp>
      <p:sp>
        <p:nvSpPr>
          <p:cNvPr id="12" name="وسيلة شرح مستطيلة 15">
            <a:extLst>
              <a:ext uri="{FF2B5EF4-FFF2-40B4-BE49-F238E27FC236}">
                <a16:creationId xmlns:a16="http://schemas.microsoft.com/office/drawing/2014/main" id="{6D52F834-CD1C-43A0-AE83-436079ED57B3}"/>
              </a:ext>
            </a:extLst>
          </p:cNvPr>
          <p:cNvSpPr/>
          <p:nvPr/>
        </p:nvSpPr>
        <p:spPr>
          <a:xfrm>
            <a:off x="4332372" y="2981092"/>
            <a:ext cx="2088000" cy="707886"/>
          </a:xfrm>
          <a:prstGeom prst="rect">
            <a:avLst/>
          </a:prstGeom>
          <a:no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ذاتي التغذي</a:t>
            </a:r>
          </a:p>
        </p:txBody>
      </p:sp>
      <p:sp>
        <p:nvSpPr>
          <p:cNvPr id="13" name="وسيلة شرح مستطيلة 16">
            <a:extLst>
              <a:ext uri="{FF2B5EF4-FFF2-40B4-BE49-F238E27FC236}">
                <a16:creationId xmlns:a16="http://schemas.microsoft.com/office/drawing/2014/main" id="{7709C856-FC22-4CFA-80B6-A4CC033F93A6}"/>
              </a:ext>
            </a:extLst>
          </p:cNvPr>
          <p:cNvSpPr/>
          <p:nvPr/>
        </p:nvSpPr>
        <p:spPr>
          <a:xfrm>
            <a:off x="457260" y="2972568"/>
            <a:ext cx="2858475" cy="707886"/>
          </a:xfrm>
          <a:prstGeom prst="rect">
            <a:avLst/>
          </a:prstGeom>
          <a:no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غير ذاتي التغذي</a:t>
            </a:r>
          </a:p>
        </p:txBody>
      </p:sp>
      <p:sp>
        <p:nvSpPr>
          <p:cNvPr id="15" name="وسيلة شرح بيضاوية 17">
            <a:extLst>
              <a:ext uri="{FF2B5EF4-FFF2-40B4-BE49-F238E27FC236}">
                <a16:creationId xmlns:a16="http://schemas.microsoft.com/office/drawing/2014/main" id="{F3FF5E09-7F95-4C1F-91B1-7A602E4F8444}"/>
              </a:ext>
            </a:extLst>
          </p:cNvPr>
          <p:cNvSpPr/>
          <p:nvPr/>
        </p:nvSpPr>
        <p:spPr>
          <a:xfrm>
            <a:off x="4290910" y="3779331"/>
            <a:ext cx="2160000" cy="19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وسيلة شرح بيضاوية 18">
            <a:extLst>
              <a:ext uri="{FF2B5EF4-FFF2-40B4-BE49-F238E27FC236}">
                <a16:creationId xmlns:a16="http://schemas.microsoft.com/office/drawing/2014/main" id="{3874DC09-DB02-4DC7-B623-B6D66F81DBE2}"/>
              </a:ext>
            </a:extLst>
          </p:cNvPr>
          <p:cNvSpPr/>
          <p:nvPr/>
        </p:nvSpPr>
        <p:spPr>
          <a:xfrm>
            <a:off x="511847" y="3788020"/>
            <a:ext cx="2772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70478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5"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5606416" y="473324"/>
            <a:ext cx="6120183" cy="5949508"/>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900274" y="4113519"/>
            <a:ext cx="2679026" cy="2410134"/>
          </a:xfrm>
          <a:custGeom>
            <a:avLst/>
            <a:gdLst>
              <a:gd name="connsiteX0" fmla="*/ 0 w 3037841"/>
              <a:gd name="connsiteY0" fmla="*/ 2386985 h 2386985"/>
              <a:gd name="connsiteX1" fmla="*/ 0 w 3037841"/>
              <a:gd name="connsiteY1" fmla="*/ 0 h 2386985"/>
              <a:gd name="connsiteX2" fmla="*/ 3037841 w 3037841"/>
              <a:gd name="connsiteY2" fmla="*/ 2386985 h 2386985"/>
              <a:gd name="connsiteX3" fmla="*/ 0 w 3037841"/>
              <a:gd name="connsiteY3" fmla="*/ 2386985 h 2386985"/>
              <a:gd name="connsiteX0" fmla="*/ 0 w 2679026"/>
              <a:gd name="connsiteY0" fmla="*/ 2386985 h 2410134"/>
              <a:gd name="connsiteX1" fmla="*/ 0 w 2679026"/>
              <a:gd name="connsiteY1" fmla="*/ 0 h 2410134"/>
              <a:gd name="connsiteX2" fmla="*/ 2679026 w 2679026"/>
              <a:gd name="connsiteY2" fmla="*/ 2410134 h 2410134"/>
              <a:gd name="connsiteX3" fmla="*/ 0 w 2679026"/>
              <a:gd name="connsiteY3" fmla="*/ 2386985 h 2410134"/>
            </a:gdLst>
            <a:ahLst/>
            <a:cxnLst>
              <a:cxn ang="0">
                <a:pos x="connsiteX0" y="connsiteY0"/>
              </a:cxn>
              <a:cxn ang="0">
                <a:pos x="connsiteX1" y="connsiteY1"/>
              </a:cxn>
              <a:cxn ang="0">
                <a:pos x="connsiteX2" y="connsiteY2"/>
              </a:cxn>
              <a:cxn ang="0">
                <a:pos x="connsiteX3" y="connsiteY3"/>
              </a:cxn>
            </a:cxnLst>
            <a:rect l="l" t="t" r="r" b="b"/>
            <a:pathLst>
              <a:path w="2679026" h="2410134">
                <a:moveTo>
                  <a:pt x="0" y="2386985"/>
                </a:moveTo>
                <a:lnTo>
                  <a:pt x="0" y="0"/>
                </a:lnTo>
                <a:lnTo>
                  <a:pt x="2679026" y="2410134"/>
                </a:lnTo>
                <a:lnTo>
                  <a:pt x="0" y="2386985"/>
                </a:lnTo>
                <a:close/>
              </a:path>
            </a:pathLst>
          </a:cu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5522340" y="996289"/>
            <a:ext cx="5949507" cy="1446550"/>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أنظري للصورة جيدا </a:t>
            </a:r>
            <a:endParaRPr lang="ar-SA" sz="4400" b="0" cap="none" spc="0" dirty="0">
              <a:ln w="0"/>
              <a:solidFill>
                <a:srgbClr val="0070C0"/>
              </a:solidFill>
              <a:effectLst>
                <a:outerShdw blurRad="38100" dist="19050" dir="2700000" algn="tl" rotWithShape="0">
                  <a:schemeClr val="dk1">
                    <a:alpha val="40000"/>
                  </a:schemeClr>
                </a:outerShdw>
              </a:effectLst>
            </a:endParaRPr>
          </a:p>
          <a:p>
            <a:pPr algn="ctr"/>
            <a:r>
              <a:rPr lang="ar-SA" sz="4400" b="1" cap="none" spc="0" dirty="0">
                <a:ln w="0"/>
                <a:solidFill>
                  <a:srgbClr val="0070C0"/>
                </a:solidFill>
                <a:effectLst>
                  <a:outerShdw blurRad="38100" dist="19050" dir="2700000" algn="tl" rotWithShape="0">
                    <a:schemeClr val="dk1">
                      <a:alpha val="40000"/>
                    </a:schemeClr>
                  </a:outerShdw>
                </a:effectLst>
              </a:rPr>
              <a:t>صفي ما ترينه في الصورة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C671B5C9-B6CD-4756-AF2D-807DBC5AB13C}"/>
              </a:ext>
            </a:extLst>
          </p:cNvPr>
          <p:cNvSpPr/>
          <p:nvPr/>
        </p:nvSpPr>
        <p:spPr>
          <a:xfrm>
            <a:off x="5958068" y="2970867"/>
            <a:ext cx="4618418" cy="1446550"/>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اقترحي مصطلحا مناسبا لهذه الظاهرة </a:t>
            </a:r>
          </a:p>
        </p:txBody>
      </p:sp>
      <p:pic>
        <p:nvPicPr>
          <p:cNvPr id="8" name="صورة 7">
            <a:extLst>
              <a:ext uri="{FF2B5EF4-FFF2-40B4-BE49-F238E27FC236}">
                <a16:creationId xmlns:a16="http://schemas.microsoft.com/office/drawing/2014/main" id="{816E551F-392A-4864-A270-1338C5B0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62" y="884224"/>
            <a:ext cx="4734577" cy="5262597"/>
          </a:xfrm>
          <a:prstGeom prst="rect">
            <a:avLst/>
          </a:prstGeom>
          <a:ln>
            <a:noFill/>
          </a:ln>
          <a:effectLst/>
        </p:spPr>
      </p:pic>
      <p:sp>
        <p:nvSpPr>
          <p:cNvPr id="12" name="مستطيل 11">
            <a:extLst>
              <a:ext uri="{FF2B5EF4-FFF2-40B4-BE49-F238E27FC236}">
                <a16:creationId xmlns:a16="http://schemas.microsoft.com/office/drawing/2014/main" id="{0716F39D-6AF4-47BF-A0EC-3B09E7A1B4E4}"/>
              </a:ext>
            </a:extLst>
          </p:cNvPr>
          <p:cNvSpPr/>
          <p:nvPr/>
        </p:nvSpPr>
        <p:spPr>
          <a:xfrm>
            <a:off x="5650911" y="4754722"/>
            <a:ext cx="4618418" cy="769441"/>
          </a:xfrm>
          <a:prstGeom prst="rect">
            <a:avLst/>
          </a:prstGeom>
          <a:noFill/>
          <a:ln w="38100">
            <a:noFill/>
          </a:ln>
        </p:spPr>
        <p:txBody>
          <a:bodyPr wrap="square" lIns="91440" tIns="45720" rIns="91440" bIns="45720">
            <a:spAutoFit/>
          </a:bodyPr>
          <a:lstStyle/>
          <a:p>
            <a:pPr algn="ctr"/>
            <a:r>
              <a:rPr lang="ar-SA" sz="4400" dirty="0">
                <a:ln w="0"/>
                <a:solidFill>
                  <a:srgbClr val="FF0000"/>
                </a:solidFill>
                <a:effectLst>
                  <a:outerShdw blurRad="38100" dist="19050" dir="2700000" algn="tl" rotWithShape="0">
                    <a:schemeClr val="dk1">
                      <a:alpha val="40000"/>
                    </a:schemeClr>
                  </a:outerShdw>
                </a:effectLst>
              </a:rPr>
              <a:t>الاستجابة للمثيرات </a:t>
            </a:r>
          </a:p>
        </p:txBody>
      </p:sp>
    </p:spTree>
    <p:extLst>
      <p:ext uri="{BB962C8B-B14F-4D97-AF65-F5344CB8AC3E}">
        <p14:creationId xmlns:p14="http://schemas.microsoft.com/office/powerpoint/2010/main" val="133963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5606416" y="473325"/>
            <a:ext cx="6120183" cy="5949508"/>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853974" y="4113518"/>
            <a:ext cx="2725325" cy="2386985"/>
          </a:xfrm>
          <a:custGeom>
            <a:avLst/>
            <a:gdLst>
              <a:gd name="connsiteX0" fmla="*/ 0 w 3037841"/>
              <a:gd name="connsiteY0" fmla="*/ 2386985 h 2386985"/>
              <a:gd name="connsiteX1" fmla="*/ 0 w 3037841"/>
              <a:gd name="connsiteY1" fmla="*/ 0 h 2386985"/>
              <a:gd name="connsiteX2" fmla="*/ 3037841 w 3037841"/>
              <a:gd name="connsiteY2" fmla="*/ 2386985 h 2386985"/>
              <a:gd name="connsiteX3" fmla="*/ 0 w 3037841"/>
              <a:gd name="connsiteY3" fmla="*/ 2386985 h 2386985"/>
              <a:gd name="connsiteX0" fmla="*/ 0 w 2725325"/>
              <a:gd name="connsiteY0" fmla="*/ 2386985 h 2386985"/>
              <a:gd name="connsiteX1" fmla="*/ 0 w 2725325"/>
              <a:gd name="connsiteY1" fmla="*/ 0 h 2386985"/>
              <a:gd name="connsiteX2" fmla="*/ 2725325 w 2725325"/>
              <a:gd name="connsiteY2" fmla="*/ 2375410 h 2386985"/>
              <a:gd name="connsiteX3" fmla="*/ 0 w 2725325"/>
              <a:gd name="connsiteY3" fmla="*/ 2386985 h 2386985"/>
            </a:gdLst>
            <a:ahLst/>
            <a:cxnLst>
              <a:cxn ang="0">
                <a:pos x="connsiteX0" y="connsiteY0"/>
              </a:cxn>
              <a:cxn ang="0">
                <a:pos x="connsiteX1" y="connsiteY1"/>
              </a:cxn>
              <a:cxn ang="0">
                <a:pos x="connsiteX2" y="connsiteY2"/>
              </a:cxn>
              <a:cxn ang="0">
                <a:pos x="connsiteX3" y="connsiteY3"/>
              </a:cxn>
            </a:cxnLst>
            <a:rect l="l" t="t" r="r" b="b"/>
            <a:pathLst>
              <a:path w="2725325" h="2386985">
                <a:moveTo>
                  <a:pt x="0" y="2386985"/>
                </a:moveTo>
                <a:lnTo>
                  <a:pt x="0" y="0"/>
                </a:lnTo>
                <a:lnTo>
                  <a:pt x="2725325" y="2375410"/>
                </a:lnTo>
                <a:lnTo>
                  <a:pt x="0" y="2386985"/>
                </a:lnTo>
                <a:close/>
              </a:path>
            </a:pathLst>
          </a:cu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5522340" y="892114"/>
            <a:ext cx="5949507" cy="2123658"/>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فرقي بين مفهومي المثير والاستجابة مع التوضيح بمثال من عندك  ؟</a:t>
            </a:r>
            <a:endParaRPr lang="ar-SA" sz="4400" b="0" cap="none" spc="0" dirty="0">
              <a:ln w="0"/>
              <a:solidFill>
                <a:srgbClr val="0070C0"/>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C671B5C9-B6CD-4756-AF2D-807DBC5AB13C}"/>
              </a:ext>
            </a:extLst>
          </p:cNvPr>
          <p:cNvSpPr/>
          <p:nvPr/>
        </p:nvSpPr>
        <p:spPr>
          <a:xfrm>
            <a:off x="6033646" y="3003955"/>
            <a:ext cx="4618418" cy="1446550"/>
          </a:xfrm>
          <a:prstGeom prst="rect">
            <a:avLst/>
          </a:prstGeom>
          <a:noFill/>
          <a:ln w="38100">
            <a:noFill/>
          </a:ln>
        </p:spPr>
        <p:txBody>
          <a:bodyPr wrap="square" lIns="91440" tIns="45720" rIns="91440" bIns="45720">
            <a:spAutoFit/>
          </a:bodyPr>
          <a:lstStyle/>
          <a:p>
            <a:pPr algn="ctr"/>
            <a:r>
              <a:rPr lang="ar-SA" sz="4400" dirty="0">
                <a:ln w="0"/>
                <a:solidFill>
                  <a:srgbClr val="0070C0"/>
                </a:solidFill>
                <a:effectLst>
                  <a:outerShdw blurRad="38100" dist="19050" dir="2700000" algn="tl" rotWithShape="0">
                    <a:schemeClr val="dk1">
                      <a:alpha val="40000"/>
                    </a:schemeClr>
                  </a:outerShdw>
                </a:effectLst>
              </a:rPr>
              <a:t>المثير أي شيء يسبب رد فعل المخلوق الحي </a:t>
            </a:r>
          </a:p>
        </p:txBody>
      </p:sp>
      <p:pic>
        <p:nvPicPr>
          <p:cNvPr id="8" name="صورة 7">
            <a:extLst>
              <a:ext uri="{FF2B5EF4-FFF2-40B4-BE49-F238E27FC236}">
                <a16:creationId xmlns:a16="http://schemas.microsoft.com/office/drawing/2014/main" id="{816E551F-392A-4864-A270-1338C5B0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62" y="884224"/>
            <a:ext cx="4734577" cy="5262597"/>
          </a:xfrm>
          <a:prstGeom prst="rect">
            <a:avLst/>
          </a:prstGeom>
          <a:ln>
            <a:noFill/>
          </a:ln>
          <a:effectLst/>
        </p:spPr>
      </p:pic>
      <p:sp>
        <p:nvSpPr>
          <p:cNvPr id="12" name="مستطيل 11">
            <a:extLst>
              <a:ext uri="{FF2B5EF4-FFF2-40B4-BE49-F238E27FC236}">
                <a16:creationId xmlns:a16="http://schemas.microsoft.com/office/drawing/2014/main" id="{0716F39D-6AF4-47BF-A0EC-3B09E7A1B4E4}"/>
              </a:ext>
            </a:extLst>
          </p:cNvPr>
          <p:cNvSpPr/>
          <p:nvPr/>
        </p:nvSpPr>
        <p:spPr>
          <a:xfrm>
            <a:off x="5522339" y="4450505"/>
            <a:ext cx="4925575" cy="1446550"/>
          </a:xfrm>
          <a:prstGeom prst="rect">
            <a:avLst/>
          </a:prstGeom>
          <a:noFill/>
          <a:ln w="38100">
            <a:noFill/>
          </a:ln>
        </p:spPr>
        <p:txBody>
          <a:bodyPr wrap="square" lIns="91440" tIns="45720" rIns="91440" bIns="45720">
            <a:spAutoFit/>
          </a:bodyPr>
          <a:lstStyle/>
          <a:p>
            <a:pPr algn="ctr"/>
            <a:r>
              <a:rPr lang="ar-SA" sz="4400" dirty="0">
                <a:ln w="0"/>
                <a:solidFill>
                  <a:sysClr val="windowText" lastClr="000000"/>
                </a:solidFill>
                <a:effectLst>
                  <a:outerShdw blurRad="38100" dist="19050" dir="2700000" algn="tl" rotWithShape="0">
                    <a:schemeClr val="dk1">
                      <a:alpha val="40000"/>
                    </a:schemeClr>
                  </a:outerShdw>
                </a:effectLst>
              </a:rPr>
              <a:t>الاستجابة رد فعل المخلوق الحي تجاه المثير </a:t>
            </a:r>
          </a:p>
        </p:txBody>
      </p:sp>
    </p:spTree>
    <p:extLst>
      <p:ext uri="{BB962C8B-B14F-4D97-AF65-F5344CB8AC3E}">
        <p14:creationId xmlns:p14="http://schemas.microsoft.com/office/powerpoint/2010/main" val="404959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5606416" y="473325"/>
            <a:ext cx="6120183" cy="5949508"/>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853974" y="4113518"/>
            <a:ext cx="2725325" cy="2386985"/>
          </a:xfrm>
          <a:custGeom>
            <a:avLst/>
            <a:gdLst>
              <a:gd name="connsiteX0" fmla="*/ 0 w 3037841"/>
              <a:gd name="connsiteY0" fmla="*/ 2386985 h 2386985"/>
              <a:gd name="connsiteX1" fmla="*/ 0 w 3037841"/>
              <a:gd name="connsiteY1" fmla="*/ 0 h 2386985"/>
              <a:gd name="connsiteX2" fmla="*/ 3037841 w 3037841"/>
              <a:gd name="connsiteY2" fmla="*/ 2386985 h 2386985"/>
              <a:gd name="connsiteX3" fmla="*/ 0 w 3037841"/>
              <a:gd name="connsiteY3" fmla="*/ 2386985 h 2386985"/>
              <a:gd name="connsiteX0" fmla="*/ 0 w 2725325"/>
              <a:gd name="connsiteY0" fmla="*/ 2386985 h 2386985"/>
              <a:gd name="connsiteX1" fmla="*/ 0 w 2725325"/>
              <a:gd name="connsiteY1" fmla="*/ 0 h 2386985"/>
              <a:gd name="connsiteX2" fmla="*/ 2725325 w 2725325"/>
              <a:gd name="connsiteY2" fmla="*/ 2375410 h 2386985"/>
              <a:gd name="connsiteX3" fmla="*/ 0 w 2725325"/>
              <a:gd name="connsiteY3" fmla="*/ 2386985 h 2386985"/>
            </a:gdLst>
            <a:ahLst/>
            <a:cxnLst>
              <a:cxn ang="0">
                <a:pos x="connsiteX0" y="connsiteY0"/>
              </a:cxn>
              <a:cxn ang="0">
                <a:pos x="connsiteX1" y="connsiteY1"/>
              </a:cxn>
              <a:cxn ang="0">
                <a:pos x="connsiteX2" y="connsiteY2"/>
              </a:cxn>
              <a:cxn ang="0">
                <a:pos x="connsiteX3" y="connsiteY3"/>
              </a:cxn>
            </a:cxnLst>
            <a:rect l="l" t="t" r="r" b="b"/>
            <a:pathLst>
              <a:path w="2725325" h="2386985">
                <a:moveTo>
                  <a:pt x="0" y="2386985"/>
                </a:moveTo>
                <a:lnTo>
                  <a:pt x="0" y="0"/>
                </a:lnTo>
                <a:lnTo>
                  <a:pt x="2725325" y="2375410"/>
                </a:lnTo>
                <a:lnTo>
                  <a:pt x="0" y="2386985"/>
                </a:lnTo>
                <a:close/>
              </a:path>
            </a:pathLst>
          </a:cu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5758361" y="996289"/>
            <a:ext cx="5376486" cy="1446550"/>
          </a:xfrm>
          <a:prstGeom prst="rect">
            <a:avLst/>
          </a:prstGeom>
          <a:noFill/>
          <a:ln w="38100">
            <a:no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وضحي المثير والاستجابة في كل من الحالات التالية </a:t>
            </a:r>
            <a:endParaRPr lang="ar-SA" sz="4400" b="0" cap="none" spc="0" dirty="0">
              <a:ln w="0"/>
              <a:solidFill>
                <a:srgbClr val="0070C0"/>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C671B5C9-B6CD-4756-AF2D-807DBC5AB13C}"/>
              </a:ext>
            </a:extLst>
          </p:cNvPr>
          <p:cNvSpPr/>
          <p:nvPr/>
        </p:nvSpPr>
        <p:spPr>
          <a:xfrm>
            <a:off x="6078669" y="2556471"/>
            <a:ext cx="5056177" cy="1446550"/>
          </a:xfrm>
          <a:prstGeom prst="rect">
            <a:avLst/>
          </a:prstGeom>
          <a:noFill/>
          <a:ln w="38100">
            <a:noFill/>
          </a:ln>
        </p:spPr>
        <p:txBody>
          <a:bodyPr wrap="square" lIns="91440" tIns="45720" rIns="91440" bIns="45720">
            <a:spAutoFit/>
          </a:bodyPr>
          <a:lstStyle/>
          <a:p>
            <a:pPr algn="ctr"/>
            <a:r>
              <a:rPr lang="ar-SA" sz="4400" dirty="0">
                <a:ln w="0"/>
                <a:solidFill>
                  <a:srgbClr val="0070C0"/>
                </a:solidFill>
                <a:effectLst>
                  <a:outerShdw blurRad="38100" dist="19050" dir="2700000" algn="tl" rotWithShape="0">
                    <a:schemeClr val="dk1">
                      <a:alpha val="40000"/>
                    </a:schemeClr>
                  </a:outerShdw>
                </a:effectLst>
              </a:rPr>
              <a:t>من هنا قد نعرف </a:t>
            </a:r>
          </a:p>
          <a:p>
            <a:pPr algn="ctr"/>
            <a:r>
              <a:rPr lang="ar-SA" sz="4400" dirty="0">
                <a:ln w="0"/>
                <a:solidFill>
                  <a:srgbClr val="0070C0"/>
                </a:solidFill>
                <a:effectLst>
                  <a:outerShdw blurRad="38100" dist="19050" dir="2700000" algn="tl" rotWithShape="0">
                    <a:schemeClr val="dk1">
                      <a:alpha val="40000"/>
                    </a:schemeClr>
                  </a:outerShdw>
                </a:effectLst>
              </a:rPr>
              <a:t>ان المثيرات نوعان </a:t>
            </a:r>
          </a:p>
        </p:txBody>
      </p:sp>
      <p:sp>
        <p:nvSpPr>
          <p:cNvPr id="12" name="مستطيل 11">
            <a:extLst>
              <a:ext uri="{FF2B5EF4-FFF2-40B4-BE49-F238E27FC236}">
                <a16:creationId xmlns:a16="http://schemas.microsoft.com/office/drawing/2014/main" id="{0716F39D-6AF4-47BF-A0EC-3B09E7A1B4E4}"/>
              </a:ext>
            </a:extLst>
          </p:cNvPr>
          <p:cNvSpPr/>
          <p:nvPr/>
        </p:nvSpPr>
        <p:spPr>
          <a:xfrm>
            <a:off x="5557076" y="4217969"/>
            <a:ext cx="4925575" cy="769441"/>
          </a:xfrm>
          <a:prstGeom prst="rect">
            <a:avLst/>
          </a:prstGeom>
          <a:noFill/>
          <a:ln w="38100">
            <a:noFill/>
          </a:ln>
        </p:spPr>
        <p:txBody>
          <a:bodyPr wrap="square" lIns="91440" tIns="45720" rIns="91440" bIns="45720">
            <a:spAutoFit/>
          </a:bodyPr>
          <a:lstStyle/>
          <a:p>
            <a:pPr algn="ctr"/>
            <a:r>
              <a:rPr lang="ar-SA" sz="4400" dirty="0">
                <a:ln w="0"/>
                <a:solidFill>
                  <a:sysClr val="windowText" lastClr="000000"/>
                </a:solidFill>
                <a:effectLst>
                  <a:outerShdw blurRad="38100" dist="19050" dir="2700000" algn="tl" rotWithShape="0">
                    <a:schemeClr val="dk1">
                      <a:alpha val="40000"/>
                    </a:schemeClr>
                  </a:outerShdw>
                </a:effectLst>
              </a:rPr>
              <a:t>خارجي الرائحة والضوء </a:t>
            </a:r>
          </a:p>
        </p:txBody>
      </p:sp>
      <p:sp>
        <p:nvSpPr>
          <p:cNvPr id="10" name="مستطيل مستدير الزوايا 22">
            <a:extLst>
              <a:ext uri="{FF2B5EF4-FFF2-40B4-BE49-F238E27FC236}">
                <a16:creationId xmlns:a16="http://schemas.microsoft.com/office/drawing/2014/main" id="{AE726939-F01D-40DD-8333-DB3CA8F70663}"/>
              </a:ext>
            </a:extLst>
          </p:cNvPr>
          <p:cNvSpPr/>
          <p:nvPr/>
        </p:nvSpPr>
        <p:spPr>
          <a:xfrm>
            <a:off x="827604" y="996288"/>
            <a:ext cx="4587282" cy="2018488"/>
          </a:xfrm>
          <a:prstGeom prst="roundRect">
            <a:avLst/>
          </a:prstGeom>
          <a:blipFill dpi="0" rotWithShape="1">
            <a:blip r:embed="rId2">
              <a:extLst>
                <a:ext uri="{28A0092B-C50C-407E-A947-70E740481C1C}">
                  <a14:useLocalDpi xmlns:a14="http://schemas.microsoft.com/office/drawing/2010/main" val="0"/>
                </a:ext>
              </a:extLst>
            </a:blip>
            <a:srcRect/>
            <a:stretch>
              <a:fillRect b="-20521"/>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4" name="صورة 13">
            <a:extLst>
              <a:ext uri="{FF2B5EF4-FFF2-40B4-BE49-F238E27FC236}">
                <a16:creationId xmlns:a16="http://schemas.microsoft.com/office/drawing/2014/main" id="{00C82F4A-C573-4665-B612-F555D7853821}"/>
              </a:ext>
            </a:extLst>
          </p:cNvPr>
          <p:cNvPicPr>
            <a:picLocks noChangeAspect="1"/>
          </p:cNvPicPr>
          <p:nvPr/>
        </p:nvPicPr>
        <p:blipFill rotWithShape="1">
          <a:blip r:embed="rId3"/>
          <a:srcRect t="9385"/>
          <a:stretch/>
        </p:blipFill>
        <p:spPr>
          <a:xfrm>
            <a:off x="3167629" y="3171462"/>
            <a:ext cx="2389447" cy="2994825"/>
          </a:xfrm>
          <a:prstGeom prst="rect">
            <a:avLst/>
          </a:prstGeom>
        </p:spPr>
      </p:pic>
      <p:pic>
        <p:nvPicPr>
          <p:cNvPr id="16" name="صورة 15">
            <a:extLst>
              <a:ext uri="{FF2B5EF4-FFF2-40B4-BE49-F238E27FC236}">
                <a16:creationId xmlns:a16="http://schemas.microsoft.com/office/drawing/2014/main" id="{47122E24-C414-4F17-BC3A-155D28718899}"/>
              </a:ext>
            </a:extLst>
          </p:cNvPr>
          <p:cNvPicPr>
            <a:picLocks noChangeAspect="1"/>
          </p:cNvPicPr>
          <p:nvPr/>
        </p:nvPicPr>
        <p:blipFill>
          <a:blip r:embed="rId4"/>
          <a:stretch>
            <a:fillRect/>
          </a:stretch>
        </p:blipFill>
        <p:spPr>
          <a:xfrm>
            <a:off x="827604" y="3429000"/>
            <a:ext cx="2063159" cy="2737287"/>
          </a:xfrm>
          <a:prstGeom prst="rect">
            <a:avLst/>
          </a:prstGeom>
        </p:spPr>
      </p:pic>
      <p:sp>
        <p:nvSpPr>
          <p:cNvPr id="17" name="مستطيل 16">
            <a:extLst>
              <a:ext uri="{FF2B5EF4-FFF2-40B4-BE49-F238E27FC236}">
                <a16:creationId xmlns:a16="http://schemas.microsoft.com/office/drawing/2014/main" id="{25186CF5-6BBC-474A-89A7-30E749910807}"/>
              </a:ext>
            </a:extLst>
          </p:cNvPr>
          <p:cNvSpPr/>
          <p:nvPr/>
        </p:nvSpPr>
        <p:spPr>
          <a:xfrm>
            <a:off x="5881385" y="5174514"/>
            <a:ext cx="3450598" cy="769441"/>
          </a:xfrm>
          <a:prstGeom prst="rect">
            <a:avLst/>
          </a:prstGeom>
          <a:noFill/>
          <a:ln w="38100">
            <a:noFill/>
          </a:ln>
        </p:spPr>
        <p:txBody>
          <a:bodyPr wrap="square" lIns="91440" tIns="45720" rIns="91440" bIns="45720">
            <a:spAutoFit/>
          </a:bodyPr>
          <a:lstStyle/>
          <a:p>
            <a:pPr algn="ctr"/>
            <a:r>
              <a:rPr lang="ar-SA" sz="4400" dirty="0">
                <a:ln w="0"/>
                <a:solidFill>
                  <a:sysClr val="windowText" lastClr="000000"/>
                </a:solidFill>
                <a:effectLst>
                  <a:outerShdw blurRad="38100" dist="19050" dir="2700000" algn="tl" rotWithShape="0">
                    <a:schemeClr val="dk1">
                      <a:alpha val="40000"/>
                    </a:schemeClr>
                  </a:outerShdw>
                </a:effectLst>
              </a:rPr>
              <a:t>وداخلي كالعطش </a:t>
            </a:r>
          </a:p>
        </p:txBody>
      </p:sp>
    </p:spTree>
    <p:extLst>
      <p:ext uri="{BB962C8B-B14F-4D97-AF65-F5344CB8AC3E}">
        <p14:creationId xmlns:p14="http://schemas.microsoft.com/office/powerpoint/2010/main" val="109999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155311" y="238961"/>
            <a:ext cx="7696008"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317357" y="1305342"/>
            <a:ext cx="6052980" cy="2123658"/>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لقد لاحظنا في مثال سابق أنه عندما يشعر الانسان بالعطش فإنه بالتأكيد سوف يشرب الماء </a:t>
            </a:r>
          </a:p>
        </p:txBody>
      </p:sp>
      <p:pic>
        <p:nvPicPr>
          <p:cNvPr id="2050" name="Picture 2" descr="Happy cute kid boy feels so thirsty | Premium Vector">
            <a:extLst>
              <a:ext uri="{FF2B5EF4-FFF2-40B4-BE49-F238E27FC236}">
                <a16:creationId xmlns:a16="http://schemas.microsoft.com/office/drawing/2014/main" id="{DE5D618E-04DE-400C-A0D1-A48798E54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87" y="965200"/>
            <a:ext cx="3347056" cy="4810567"/>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3FC11AAF-9C8E-4F2C-8D4F-FC7BC3E843E5}"/>
              </a:ext>
            </a:extLst>
          </p:cNvPr>
          <p:cNvSpPr/>
          <p:nvPr/>
        </p:nvSpPr>
        <p:spPr>
          <a:xfrm>
            <a:off x="4280704" y="3762560"/>
            <a:ext cx="6402149" cy="1446550"/>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لكن ماذا ممكن أن يحدث لو لم يشرب الانسان الماء؟</a:t>
            </a:r>
          </a:p>
        </p:txBody>
      </p:sp>
    </p:spTree>
    <p:extLst>
      <p:ext uri="{BB962C8B-B14F-4D97-AF65-F5344CB8AC3E}">
        <p14:creationId xmlns:p14="http://schemas.microsoft.com/office/powerpoint/2010/main" val="266955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3"/>
          <a:stretch>
            <a:fillRect/>
          </a:stretch>
        </p:blipFill>
        <p:spPr>
          <a:xfrm>
            <a:off x="134869" y="111592"/>
            <a:ext cx="6068983" cy="6522272"/>
          </a:xfrm>
          <a:prstGeom prst="rect">
            <a:avLst/>
          </a:prstGeom>
        </p:spPr>
      </p:pic>
      <p:sp>
        <p:nvSpPr>
          <p:cNvPr id="4" name="مستطيل 3">
            <a:extLst>
              <a:ext uri="{FF2B5EF4-FFF2-40B4-BE49-F238E27FC236}">
                <a16:creationId xmlns:a16="http://schemas.microsoft.com/office/drawing/2014/main" id="{A41AD785-97DA-4676-94E1-BA543B13429C}"/>
              </a:ext>
            </a:extLst>
          </p:cNvPr>
          <p:cNvSpPr/>
          <p:nvPr/>
        </p:nvSpPr>
        <p:spPr>
          <a:xfrm>
            <a:off x="6324425" y="97524"/>
            <a:ext cx="5760000" cy="830997"/>
          </a:xfrm>
          <a:prstGeom prst="rect">
            <a:avLst/>
          </a:prstGeom>
          <a:solidFill>
            <a:srgbClr val="007193"/>
          </a:solidFill>
        </p:spPr>
        <p:txBody>
          <a:bodyPr wrap="none" lIns="91440" tIns="45720" rIns="91440" bIns="45720">
            <a:spAutoFit/>
          </a:bodyPr>
          <a:lstStyle/>
          <a:p>
            <a:pPr algn="ctr"/>
            <a:r>
              <a:rPr lang="ar-SA" sz="4800" b="1" spc="50" dirty="0">
                <a:ln w="9525" cmpd="sng">
                  <a:solidFill>
                    <a:schemeClr val="accent1"/>
                  </a:solidFill>
                  <a:prstDash val="solid"/>
                </a:ln>
                <a:solidFill>
                  <a:srgbClr val="70AD47">
                    <a:tint val="1000"/>
                  </a:srgbClr>
                </a:solidFill>
                <a:effectLst>
                  <a:glow rad="38100">
                    <a:schemeClr val="accent1">
                      <a:alpha val="40000"/>
                    </a:schemeClr>
                  </a:glow>
                </a:effectLst>
              </a:rPr>
              <a:t>حقائق في علم الأحياء </a:t>
            </a:r>
            <a:endParaRPr lang="ar-SA" sz="4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مستطيل 4">
            <a:extLst>
              <a:ext uri="{FF2B5EF4-FFF2-40B4-BE49-F238E27FC236}">
                <a16:creationId xmlns:a16="http://schemas.microsoft.com/office/drawing/2014/main" id="{4A15053D-3E64-455B-8A24-226E233A37E2}"/>
              </a:ext>
            </a:extLst>
          </p:cNvPr>
          <p:cNvSpPr/>
          <p:nvPr/>
        </p:nvSpPr>
        <p:spPr>
          <a:xfrm>
            <a:off x="6324425" y="1001553"/>
            <a:ext cx="5760000" cy="5632311"/>
          </a:xfrm>
          <a:prstGeom prst="rect">
            <a:avLst/>
          </a:prstGeom>
          <a:solidFill>
            <a:srgbClr val="F7E9C5"/>
          </a:solidFill>
        </p:spPr>
        <p:txBody>
          <a:bodyPr wrap="square" lIns="91440" tIns="45720" rIns="91440" bIns="45720">
            <a:spAutoFit/>
          </a:bodyPr>
          <a:lstStyle/>
          <a:p>
            <a:pPr marL="685800" indent="-685800" algn="ctr">
              <a:buFont typeface="Arial" panose="020B0604020202020204" pitchFamily="34" charset="0"/>
              <a:buChar char="•"/>
            </a:pPr>
            <a:r>
              <a:rPr lang="ar-SA" sz="4000" b="1" spc="50" dirty="0">
                <a:ln w="9525" cmpd="sng">
                  <a:noFill/>
                  <a:prstDash val="solid"/>
                </a:ln>
                <a:effectLst>
                  <a:glow rad="38100">
                    <a:schemeClr val="accent1">
                      <a:alpha val="40000"/>
                    </a:schemeClr>
                  </a:glow>
                </a:effectLst>
              </a:rPr>
              <a:t>هناك </a:t>
            </a:r>
            <a:r>
              <a:rPr lang="en-US" sz="4000" b="1" spc="50" dirty="0">
                <a:ln w="9525" cmpd="sng">
                  <a:noFill/>
                  <a:prstDash val="solid"/>
                </a:ln>
                <a:effectLst>
                  <a:glow rad="38100">
                    <a:schemeClr val="accent1">
                      <a:alpha val="40000"/>
                    </a:schemeClr>
                  </a:glow>
                </a:effectLst>
              </a:rPr>
              <a:t>200</a:t>
            </a:r>
            <a:r>
              <a:rPr lang="ar-SA" sz="4000" b="1" spc="50" dirty="0">
                <a:ln w="9525" cmpd="sng">
                  <a:noFill/>
                  <a:prstDash val="solid"/>
                </a:ln>
                <a:effectLst>
                  <a:glow rad="38100">
                    <a:schemeClr val="accent1">
                      <a:alpha val="40000"/>
                    </a:schemeClr>
                  </a:glow>
                </a:effectLst>
              </a:rPr>
              <a:t>مليار نجم </a:t>
            </a:r>
            <a:r>
              <a:rPr lang="ar-SA" sz="4000" b="1" spc="50" dirty="0" err="1">
                <a:ln w="9525" cmpd="sng">
                  <a:noFill/>
                  <a:prstDash val="solid"/>
                </a:ln>
                <a:effectLst>
                  <a:glow rad="38100">
                    <a:schemeClr val="accent1">
                      <a:alpha val="40000"/>
                    </a:schemeClr>
                  </a:glow>
                </a:effectLst>
              </a:rPr>
              <a:t>تقرييا</a:t>
            </a:r>
            <a:r>
              <a:rPr lang="ar-SA" sz="4000" b="1" spc="50" dirty="0">
                <a:ln w="9525" cmpd="sng">
                  <a:noFill/>
                  <a:prstDash val="solid"/>
                </a:ln>
                <a:effectLst>
                  <a:glow rad="38100">
                    <a:schemeClr val="accent1">
                      <a:alpha val="40000"/>
                    </a:schemeClr>
                  </a:glow>
                </a:effectLst>
              </a:rPr>
              <a:t> تشكل مجرة درب التبانة</a:t>
            </a:r>
          </a:p>
          <a:p>
            <a:pPr marL="685800" indent="-685800" algn="ctr">
              <a:buFont typeface="Arial" panose="020B0604020202020204" pitchFamily="34" charset="0"/>
              <a:buChar char="•"/>
            </a:pPr>
            <a:r>
              <a:rPr lang="ar-SA" sz="4000" b="1" spc="50" dirty="0">
                <a:ln w="9525" cmpd="sng">
                  <a:noFill/>
                  <a:prstDash val="solid"/>
                </a:ln>
                <a:effectLst>
                  <a:glow rad="38100">
                    <a:schemeClr val="accent1">
                      <a:alpha val="40000"/>
                    </a:schemeClr>
                  </a:glow>
                </a:effectLst>
              </a:rPr>
              <a:t>يشكل الإنسان نوعا واحدا من أصل </a:t>
            </a:r>
            <a:r>
              <a:rPr lang="en-US" sz="4000" b="1" spc="50" dirty="0">
                <a:ln w="9525" cmpd="sng">
                  <a:noFill/>
                  <a:prstDash val="solid"/>
                </a:ln>
                <a:effectLst>
                  <a:glow rad="38100">
                    <a:schemeClr val="accent1">
                      <a:alpha val="40000"/>
                    </a:schemeClr>
                  </a:glow>
                </a:effectLst>
              </a:rPr>
              <a:t>100</a:t>
            </a:r>
            <a:r>
              <a:rPr lang="ar-SA" sz="4000" b="1" spc="50" dirty="0">
                <a:ln w="9525" cmpd="sng">
                  <a:noFill/>
                  <a:prstDash val="solid"/>
                </a:ln>
                <a:effectLst>
                  <a:glow rad="38100">
                    <a:schemeClr val="accent1">
                      <a:alpha val="40000"/>
                    </a:schemeClr>
                  </a:glow>
                </a:effectLst>
              </a:rPr>
              <a:t>مليون نوع تقريبا من الأحياء التي تعيش على كوكب الأرض</a:t>
            </a:r>
          </a:p>
          <a:p>
            <a:pPr marL="685800" indent="-685800" algn="ctr">
              <a:buFont typeface="Arial" panose="020B0604020202020204" pitchFamily="34" charset="0"/>
              <a:buChar char="•"/>
            </a:pPr>
            <a:r>
              <a:rPr lang="ar-SA" sz="4000" b="1" spc="50" dirty="0">
                <a:ln w="9525" cmpd="sng">
                  <a:noFill/>
                  <a:prstDash val="solid"/>
                </a:ln>
                <a:effectLst>
                  <a:glow rad="38100">
                    <a:schemeClr val="accent1">
                      <a:alpha val="40000"/>
                    </a:schemeClr>
                  </a:glow>
                </a:effectLst>
              </a:rPr>
              <a:t>يحتوي دماغ الإنسان على ما يقارب </a:t>
            </a:r>
            <a:r>
              <a:rPr lang="en-US" sz="4000" b="1" spc="50" dirty="0">
                <a:ln w="9525" cmpd="sng">
                  <a:noFill/>
                  <a:prstDash val="solid"/>
                </a:ln>
                <a:effectLst>
                  <a:glow rad="38100">
                    <a:schemeClr val="accent1">
                      <a:alpha val="40000"/>
                    </a:schemeClr>
                  </a:glow>
                </a:effectLst>
              </a:rPr>
              <a:t>100 </a:t>
            </a:r>
            <a:r>
              <a:rPr lang="ar-SA" sz="4000" b="1" spc="50" dirty="0">
                <a:ln w="9525" cmpd="sng">
                  <a:noFill/>
                  <a:prstDash val="solid"/>
                </a:ln>
                <a:effectLst>
                  <a:glow rad="38100">
                    <a:schemeClr val="accent1">
                      <a:alpha val="40000"/>
                    </a:schemeClr>
                  </a:glow>
                </a:effectLst>
              </a:rPr>
              <a:t>مليار خلية عصبية  </a:t>
            </a:r>
            <a:endParaRPr lang="ar-SA" sz="4000" b="1" cap="none" spc="50" dirty="0">
              <a:ln w="9525" cmpd="sng">
                <a:noFill/>
                <a:prstDash val="solid"/>
              </a:ln>
              <a:effectLst>
                <a:glow rad="38100">
                  <a:schemeClr val="accent1">
                    <a:alpha val="40000"/>
                  </a:schemeClr>
                </a:glow>
              </a:effectLst>
            </a:endParaRPr>
          </a:p>
        </p:txBody>
      </p:sp>
    </p:spTree>
    <p:extLst>
      <p:ext uri="{BB962C8B-B14F-4D97-AF65-F5344CB8AC3E}">
        <p14:creationId xmlns:p14="http://schemas.microsoft.com/office/powerpoint/2010/main" val="13433556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155311" y="238961"/>
            <a:ext cx="7696008"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317357" y="1305342"/>
            <a:ext cx="6052980" cy="1446550"/>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سوف يصاب الانسان بالضرر لأن الماء ضروري للجسم </a:t>
            </a:r>
          </a:p>
        </p:txBody>
      </p:sp>
      <p:pic>
        <p:nvPicPr>
          <p:cNvPr id="2050" name="Picture 2" descr="Happy cute kid boy feels so thirsty | Premium Vector">
            <a:extLst>
              <a:ext uri="{FF2B5EF4-FFF2-40B4-BE49-F238E27FC236}">
                <a16:creationId xmlns:a16="http://schemas.microsoft.com/office/drawing/2014/main" id="{DE5D618E-04DE-400C-A0D1-A48798E54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87" y="965200"/>
            <a:ext cx="3347056" cy="4810567"/>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3FC11AAF-9C8E-4F2C-8D4F-FC7BC3E843E5}"/>
              </a:ext>
            </a:extLst>
          </p:cNvPr>
          <p:cNvSpPr/>
          <p:nvPr/>
        </p:nvSpPr>
        <p:spPr>
          <a:xfrm>
            <a:off x="4280704" y="2975000"/>
            <a:ext cx="6402149" cy="2800767"/>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لكن قد يضطر الانسان للامتناع عن شرب الماء في بعض الحالات كالصيام مثل فكيف يتغلب الجسم على مشكلة نقص الماء </a:t>
            </a:r>
          </a:p>
        </p:txBody>
      </p:sp>
    </p:spTree>
    <p:extLst>
      <p:ext uri="{BB962C8B-B14F-4D97-AF65-F5344CB8AC3E}">
        <p14:creationId xmlns:p14="http://schemas.microsoft.com/office/powerpoint/2010/main" val="3942680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155311" y="238961"/>
            <a:ext cx="7696008"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317357" y="1305342"/>
            <a:ext cx="6052980" cy="2123658"/>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سوف يقوم بمجموعة من الإجراءات كتقليل الماء الخارج مع البول والعرق الخ </a:t>
            </a:r>
          </a:p>
        </p:txBody>
      </p:sp>
      <p:sp>
        <p:nvSpPr>
          <p:cNvPr id="5" name="مستطيل 4">
            <a:extLst>
              <a:ext uri="{FF2B5EF4-FFF2-40B4-BE49-F238E27FC236}">
                <a16:creationId xmlns:a16="http://schemas.microsoft.com/office/drawing/2014/main" id="{3FC11AAF-9C8E-4F2C-8D4F-FC7BC3E843E5}"/>
              </a:ext>
            </a:extLst>
          </p:cNvPr>
          <p:cNvSpPr/>
          <p:nvPr/>
        </p:nvSpPr>
        <p:spPr>
          <a:xfrm>
            <a:off x="4280704" y="3623008"/>
            <a:ext cx="6402149" cy="2123658"/>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ويسمى تنظيم الظروف الداخلية للفرد من أجل الحفاظ على حياته </a:t>
            </a:r>
            <a:r>
              <a:rPr lang="ar-SA" sz="4400" b="1" cap="none" spc="0" dirty="0">
                <a:ln w="0"/>
                <a:solidFill>
                  <a:srgbClr val="FF0000"/>
                </a:solidFill>
                <a:effectLst>
                  <a:outerShdw blurRad="38100" dist="19050" dir="2700000" algn="tl" rotWithShape="0">
                    <a:schemeClr val="dk1">
                      <a:alpha val="40000"/>
                    </a:schemeClr>
                  </a:outerShdw>
                </a:effectLst>
              </a:rPr>
              <a:t>بالاتزان الداخلي </a:t>
            </a:r>
          </a:p>
        </p:txBody>
      </p:sp>
      <p:pic>
        <p:nvPicPr>
          <p:cNvPr id="7" name="صورة 6">
            <a:extLst>
              <a:ext uri="{FF2B5EF4-FFF2-40B4-BE49-F238E27FC236}">
                <a16:creationId xmlns:a16="http://schemas.microsoft.com/office/drawing/2014/main" id="{137823B9-A582-45AF-B306-7EA2EC669422}"/>
              </a:ext>
            </a:extLst>
          </p:cNvPr>
          <p:cNvPicPr>
            <a:picLocks noChangeAspect="1"/>
          </p:cNvPicPr>
          <p:nvPr/>
        </p:nvPicPr>
        <p:blipFill>
          <a:blip r:embed="rId2"/>
          <a:stretch>
            <a:fillRect/>
          </a:stretch>
        </p:blipFill>
        <p:spPr>
          <a:xfrm>
            <a:off x="500159" y="965200"/>
            <a:ext cx="3495675" cy="4781466"/>
          </a:xfrm>
          <a:prstGeom prst="rect">
            <a:avLst/>
          </a:prstGeom>
        </p:spPr>
      </p:pic>
    </p:spTree>
    <p:extLst>
      <p:ext uri="{BB962C8B-B14F-4D97-AF65-F5344CB8AC3E}">
        <p14:creationId xmlns:p14="http://schemas.microsoft.com/office/powerpoint/2010/main" val="1418213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155311" y="238961"/>
            <a:ext cx="7696008"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317357" y="1305342"/>
            <a:ext cx="6052980" cy="2123658"/>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تعيش الكثير من النباتات في الغابات المطيرة التي تهطل فيها الأمطار طوال أيام السنة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3FC11AAF-9C8E-4F2C-8D4F-FC7BC3E843E5}"/>
              </a:ext>
            </a:extLst>
          </p:cNvPr>
          <p:cNvSpPr/>
          <p:nvPr/>
        </p:nvSpPr>
        <p:spPr>
          <a:xfrm>
            <a:off x="4280704" y="3623008"/>
            <a:ext cx="6402149" cy="1446550"/>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ماذا يحدث لأوراق الأشجار في تلك الغابات لو بقيت مبتلة بالماء دائما</a:t>
            </a:r>
            <a:endParaRPr lang="ar-SA" sz="4400" b="1" cap="none" spc="0" dirty="0">
              <a:ln w="0"/>
              <a:solidFill>
                <a:srgbClr val="FF0000"/>
              </a:solidFill>
              <a:effectLst>
                <a:outerShdw blurRad="38100" dist="19050" dir="2700000" algn="tl" rotWithShape="0">
                  <a:schemeClr val="dk1">
                    <a:alpha val="40000"/>
                  </a:schemeClr>
                </a:outerShdw>
              </a:effectLst>
            </a:endParaRPr>
          </a:p>
        </p:txBody>
      </p:sp>
      <p:pic>
        <p:nvPicPr>
          <p:cNvPr id="3074" name="Picture 2" descr="Big Tropical Leaves In Jungle Forest Stock Photo, Picture And Royalty Free  Image. Image 93625856.">
            <a:extLst>
              <a:ext uri="{FF2B5EF4-FFF2-40B4-BE49-F238E27FC236}">
                <a16:creationId xmlns:a16="http://schemas.microsoft.com/office/drawing/2014/main" id="{C34C2106-8000-4E02-BEAE-8BE65EC81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61" y="995531"/>
            <a:ext cx="3415456" cy="46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023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238961"/>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961082" y="3663232"/>
            <a:ext cx="5238743" cy="1446550"/>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سوف تنمو عليها الفطريات وتسبب لها العفن والضرر</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3FC11AAF-9C8E-4F2C-8D4F-FC7BC3E843E5}"/>
              </a:ext>
            </a:extLst>
          </p:cNvPr>
          <p:cNvSpPr/>
          <p:nvPr/>
        </p:nvSpPr>
        <p:spPr>
          <a:xfrm>
            <a:off x="4961082" y="1206014"/>
            <a:ext cx="5238742" cy="2123658"/>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ماذا يحدث لأوراق الأشجار في تلك الغابات لو بقيت مبتلة بالماء دائما</a:t>
            </a:r>
            <a:endParaRPr lang="ar-SA" sz="4400" b="1" cap="none" spc="0" dirty="0">
              <a:ln w="0"/>
              <a:solidFill>
                <a:srgbClr val="FF0000"/>
              </a:solidFill>
              <a:effectLst>
                <a:outerShdw blurRad="38100" dist="19050" dir="2700000" algn="tl" rotWithShape="0">
                  <a:schemeClr val="dk1">
                    <a:alpha val="40000"/>
                  </a:schemeClr>
                </a:outerShdw>
              </a:effectLst>
            </a:endParaRPr>
          </a:p>
        </p:txBody>
      </p:sp>
      <p:pic>
        <p:nvPicPr>
          <p:cNvPr id="3074" name="Picture 2" descr="Big Tropical Leaves In Jungle Forest Stock Photo, Picture And Royalty Free  Image. Image 93625856.">
            <a:extLst>
              <a:ext uri="{FF2B5EF4-FFF2-40B4-BE49-F238E27FC236}">
                <a16:creationId xmlns:a16="http://schemas.microsoft.com/office/drawing/2014/main" id="{C34C2106-8000-4E02-BEAE-8BE65EC81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61" y="995531"/>
            <a:ext cx="3971040" cy="46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28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238961"/>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525701" y="4177241"/>
            <a:ext cx="6854119" cy="1446550"/>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جعل قمتها </a:t>
            </a:r>
            <a:r>
              <a:rPr lang="ar-SA" sz="4400" dirty="0" err="1">
                <a:ln w="0"/>
                <a:effectLst>
                  <a:outerShdw blurRad="38100" dist="19050" dir="2700000" algn="tl" rotWithShape="0">
                    <a:schemeClr val="dk1">
                      <a:alpha val="40000"/>
                    </a:schemeClr>
                  </a:outerShdw>
                </a:effectLst>
              </a:rPr>
              <a:t>ناقطة</a:t>
            </a:r>
            <a:r>
              <a:rPr lang="ar-SA" sz="4400" dirty="0">
                <a:ln w="0"/>
                <a:effectLst>
                  <a:outerShdw blurRad="38100" dist="19050" dir="2700000" algn="tl" rotWithShape="0">
                    <a:schemeClr val="dk1">
                      <a:alpha val="40000"/>
                    </a:schemeClr>
                  </a:outerShdw>
                </a:effectLst>
              </a:rPr>
              <a:t> بحيث أذ ينزلق الماء بيسر وسرعة من فوقها وتبقى جافة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3FC11AAF-9C8E-4F2C-8D4F-FC7BC3E843E5}"/>
              </a:ext>
            </a:extLst>
          </p:cNvPr>
          <p:cNvSpPr/>
          <p:nvPr/>
        </p:nvSpPr>
        <p:spPr>
          <a:xfrm>
            <a:off x="4961082" y="1206014"/>
            <a:ext cx="5238742" cy="2800767"/>
          </a:xfrm>
          <a:prstGeom prst="rect">
            <a:avLst/>
          </a:prstGeom>
          <a:no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كيف هيأ الله تعالى نباتات الغابات المطيرة للتغلب على مشكلة بقاء الماء على اسطحها لفترة طويلة </a:t>
            </a:r>
            <a:endParaRPr lang="ar-SA" sz="4400" b="1" cap="none" spc="0" dirty="0">
              <a:ln w="0"/>
              <a:solidFill>
                <a:srgbClr val="FF0000"/>
              </a:solidFill>
              <a:effectLst>
                <a:outerShdw blurRad="38100" dist="19050" dir="2700000" algn="tl" rotWithShape="0">
                  <a:schemeClr val="dk1">
                    <a:alpha val="40000"/>
                  </a:schemeClr>
                </a:outerShdw>
              </a:effectLst>
            </a:endParaRPr>
          </a:p>
        </p:txBody>
      </p:sp>
      <p:pic>
        <p:nvPicPr>
          <p:cNvPr id="4098" name="Picture 2" descr="Garcinia celebica - Seashore Mangosteen - Taxo4254 - Wiki.nus">
            <a:extLst>
              <a:ext uri="{FF2B5EF4-FFF2-40B4-BE49-F238E27FC236}">
                <a16:creationId xmlns:a16="http://schemas.microsoft.com/office/drawing/2014/main" id="{55651ECD-E007-42F3-A967-618F5EA3A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11" y="965200"/>
            <a:ext cx="4002477" cy="465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238961"/>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766418" y="3549407"/>
            <a:ext cx="6159638" cy="2123658"/>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حتى ينزلق الماء بيسر وسرعة من فوقها وتبقى جافة فلا تنمو عليها الفطريات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3FC11AAF-9C8E-4F2C-8D4F-FC7BC3E843E5}"/>
              </a:ext>
            </a:extLst>
          </p:cNvPr>
          <p:cNvSpPr/>
          <p:nvPr/>
        </p:nvSpPr>
        <p:spPr>
          <a:xfrm>
            <a:off x="4961082" y="1206014"/>
            <a:ext cx="5238742" cy="2123658"/>
          </a:xfrm>
          <a:prstGeom prst="rect">
            <a:avLst/>
          </a:prstGeom>
          <a:noFill/>
          <a:ln w="38100">
            <a:noFill/>
          </a:ln>
        </p:spPr>
        <p:txBody>
          <a:bodyPr wrap="square" lIns="91440" tIns="45720" rIns="91440" bIns="45720">
            <a:spAutoFit/>
          </a:bodyPr>
          <a:lstStyle/>
          <a:p>
            <a:pPr algn="ctr"/>
            <a:r>
              <a:rPr lang="ar-SA" sz="4400" b="1" cap="none" spc="0" dirty="0">
                <a:ln w="0"/>
                <a:solidFill>
                  <a:srgbClr val="FF0000"/>
                </a:solidFill>
                <a:effectLst>
                  <a:outerShdw blurRad="38100" dist="19050" dir="2700000" algn="tl" rotWithShape="0">
                    <a:schemeClr val="dk1">
                      <a:alpha val="40000"/>
                    </a:schemeClr>
                  </a:outerShdw>
                </a:effectLst>
              </a:rPr>
              <a:t>فسري</a:t>
            </a:r>
            <a:r>
              <a:rPr lang="ar-SA" sz="4400" b="0" cap="none" spc="0" dirty="0">
                <a:ln w="0"/>
                <a:solidFill>
                  <a:srgbClr val="FF0000"/>
                </a:solidFill>
                <a:effectLst>
                  <a:outerShdw blurRad="38100" dist="19050" dir="2700000" algn="tl" rotWithShape="0">
                    <a:schemeClr val="dk1">
                      <a:alpha val="40000"/>
                    </a:schemeClr>
                  </a:outerShdw>
                </a:effectLst>
              </a:rPr>
              <a:t> </a:t>
            </a:r>
          </a:p>
          <a:p>
            <a:pPr algn="ctr"/>
            <a:r>
              <a:rPr lang="ar-SA" sz="4400" b="1" dirty="0">
                <a:ln w="0"/>
                <a:solidFill>
                  <a:srgbClr val="0070C0"/>
                </a:solidFill>
                <a:effectLst>
                  <a:outerShdw blurRad="38100" dist="19050" dir="2700000" algn="tl" rotWithShape="0">
                    <a:schemeClr val="dk1">
                      <a:alpha val="40000"/>
                    </a:schemeClr>
                  </a:outerShdw>
                </a:effectLst>
              </a:rPr>
              <a:t>لأوراق الغابات المطيرة قمة </a:t>
            </a:r>
            <a:r>
              <a:rPr lang="ar-SA" sz="4400" b="1" dirty="0" err="1">
                <a:ln w="0"/>
                <a:solidFill>
                  <a:srgbClr val="0070C0"/>
                </a:solidFill>
                <a:effectLst>
                  <a:outerShdw blurRad="38100" dist="19050" dir="2700000" algn="tl" rotWithShape="0">
                    <a:schemeClr val="dk1">
                      <a:alpha val="40000"/>
                    </a:schemeClr>
                  </a:outerShdw>
                </a:effectLst>
              </a:rPr>
              <a:t>ناقطة</a:t>
            </a:r>
            <a:r>
              <a:rPr lang="ar-SA" sz="4400" b="1" dirty="0">
                <a:ln w="0"/>
                <a:solidFill>
                  <a:srgbClr val="0070C0"/>
                </a:solidFill>
                <a:effectLst>
                  <a:outerShdw blurRad="38100" dist="19050" dir="2700000" algn="tl" rotWithShape="0">
                    <a:schemeClr val="dk1">
                      <a:alpha val="40000"/>
                    </a:schemeClr>
                  </a:outerShdw>
                </a:effectLst>
              </a:rPr>
              <a:t> </a:t>
            </a:r>
            <a:endParaRPr lang="ar-SA" sz="4400" b="1" cap="none" spc="0" dirty="0">
              <a:ln w="0"/>
              <a:solidFill>
                <a:srgbClr val="0070C0"/>
              </a:solidFill>
              <a:effectLst>
                <a:outerShdw blurRad="38100" dist="19050" dir="2700000" algn="tl" rotWithShape="0">
                  <a:schemeClr val="dk1">
                    <a:alpha val="40000"/>
                  </a:schemeClr>
                </a:outerShdw>
              </a:effectLst>
            </a:endParaRPr>
          </a:p>
        </p:txBody>
      </p:sp>
      <p:pic>
        <p:nvPicPr>
          <p:cNvPr id="4098" name="Picture 2" descr="Garcinia celebica - Seashore Mangosteen - Taxo4254 - Wiki.nus">
            <a:extLst>
              <a:ext uri="{FF2B5EF4-FFF2-40B4-BE49-F238E27FC236}">
                <a16:creationId xmlns:a16="http://schemas.microsoft.com/office/drawing/2014/main" id="{55651ECD-E007-42F3-A967-618F5EA3A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11" y="965200"/>
            <a:ext cx="4002477" cy="465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89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100065"/>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197A0C-C746-4010-A10A-3AA53BD8C2AA}"/>
              </a:ext>
            </a:extLst>
          </p:cNvPr>
          <p:cNvSpPr/>
          <p:nvPr/>
        </p:nvSpPr>
        <p:spPr>
          <a:xfrm>
            <a:off x="4847441" y="2935679"/>
            <a:ext cx="6159638" cy="769441"/>
          </a:xfrm>
          <a:prstGeom prst="rect">
            <a:avLst/>
          </a:prstGeom>
          <a:no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فما هو التكيف؟</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3FC11AAF-9C8E-4F2C-8D4F-FC7BC3E843E5}"/>
              </a:ext>
            </a:extLst>
          </p:cNvPr>
          <p:cNvSpPr/>
          <p:nvPr/>
        </p:nvSpPr>
        <p:spPr>
          <a:xfrm>
            <a:off x="4677653" y="829550"/>
            <a:ext cx="5919121" cy="2123658"/>
          </a:xfrm>
          <a:prstGeom prst="rect">
            <a:avLst/>
          </a:prstGeom>
          <a:noFill/>
          <a:ln w="38100">
            <a:noFill/>
          </a:ln>
        </p:spPr>
        <p:txBody>
          <a:bodyPr wrap="square" lIns="91440" tIns="45720" rIns="91440" bIns="45720">
            <a:spAutoFit/>
          </a:bodyPr>
          <a:lstStyle/>
          <a:p>
            <a:pPr algn="ctr"/>
            <a:r>
              <a:rPr lang="ar-SA" sz="4400" b="1" dirty="0">
                <a:ln w="0"/>
                <a:solidFill>
                  <a:srgbClr val="0070C0"/>
                </a:solidFill>
                <a:effectLst>
                  <a:outerShdw blurRad="38100" dist="19050" dir="2700000" algn="tl" rotWithShape="0">
                    <a:schemeClr val="dk1">
                      <a:alpha val="40000"/>
                    </a:schemeClr>
                  </a:outerShdw>
                </a:effectLst>
              </a:rPr>
              <a:t>هذا الشكل لأوراق نباتات الغابات الاستوائية يعتبر نوع من تكيف النبات مع بيئته </a:t>
            </a:r>
          </a:p>
        </p:txBody>
      </p:sp>
      <p:pic>
        <p:nvPicPr>
          <p:cNvPr id="4098" name="Picture 2" descr="Garcinia celebica - Seashore Mangosteen - Taxo4254 - Wiki.nus">
            <a:extLst>
              <a:ext uri="{FF2B5EF4-FFF2-40B4-BE49-F238E27FC236}">
                <a16:creationId xmlns:a16="http://schemas.microsoft.com/office/drawing/2014/main" id="{55651ECD-E007-42F3-A967-618F5EA3A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11" y="965200"/>
            <a:ext cx="4002477" cy="4658591"/>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A25B426-0D21-405A-85F4-4666E99FBD8D}"/>
              </a:ext>
            </a:extLst>
          </p:cNvPr>
          <p:cNvSpPr/>
          <p:nvPr/>
        </p:nvSpPr>
        <p:spPr>
          <a:xfrm>
            <a:off x="4766418" y="3670061"/>
            <a:ext cx="6240661" cy="2123658"/>
          </a:xfrm>
          <a:prstGeom prst="rect">
            <a:avLst/>
          </a:prstGeom>
          <a:noFill/>
          <a:ln w="38100">
            <a:noFill/>
            <a:prstDash val="dashDot"/>
          </a:ln>
        </p:spPr>
        <p:txBody>
          <a:bodyPr wrap="square" lIns="91440" tIns="45720" rIns="91440" bIns="45720">
            <a:spAutoFit/>
          </a:bodyPr>
          <a:lstStyle/>
          <a:p>
            <a:pPr algn="ctr"/>
            <a:r>
              <a:rPr lang="ar-SA" sz="4400" u="sng" dirty="0">
                <a:ln w="0"/>
                <a:solidFill>
                  <a:srgbClr val="FF4516"/>
                </a:solidFill>
                <a:effectLst>
                  <a:outerShdw blurRad="38100" dist="19050" dir="2700000" algn="tl" rotWithShape="0">
                    <a:schemeClr val="dk1">
                      <a:alpha val="40000"/>
                    </a:schemeClr>
                  </a:outerShdw>
                </a:effectLst>
              </a:rPr>
              <a:t>التكيف </a:t>
            </a:r>
            <a:r>
              <a:rPr lang="ar-SA" sz="4400" dirty="0">
                <a:ln w="0"/>
                <a:effectLst>
                  <a:outerShdw blurRad="38100" dist="19050" dir="2700000" algn="tl" rotWithShape="0">
                    <a:schemeClr val="dk1">
                      <a:alpha val="40000"/>
                    </a:schemeClr>
                  </a:outerShdw>
                </a:effectLst>
              </a:rPr>
              <a:t>صفات موروثة ناتجة عن تغير في تركيب جسم المخلوق الحي لملاءمة الوظيفة التي يؤديها </a:t>
            </a:r>
            <a:endParaRPr lang="ar-SA" sz="440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656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100065"/>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3FC11AAF-9C8E-4F2C-8D4F-FC7BC3E843E5}"/>
              </a:ext>
            </a:extLst>
          </p:cNvPr>
          <p:cNvSpPr/>
          <p:nvPr/>
        </p:nvSpPr>
        <p:spPr>
          <a:xfrm>
            <a:off x="4677653" y="829550"/>
            <a:ext cx="5919121" cy="2123658"/>
          </a:xfrm>
          <a:prstGeom prst="rect">
            <a:avLst/>
          </a:prstGeom>
          <a:noFill/>
          <a:ln w="38100">
            <a:noFill/>
          </a:ln>
        </p:spPr>
        <p:txBody>
          <a:bodyPr wrap="square" lIns="91440" tIns="45720" rIns="91440" bIns="45720">
            <a:spAutoFit/>
          </a:bodyPr>
          <a:lstStyle/>
          <a:p>
            <a:pPr algn="ctr"/>
            <a:r>
              <a:rPr lang="ar-SA" sz="4400" b="1" dirty="0">
                <a:ln w="0"/>
                <a:solidFill>
                  <a:srgbClr val="0070C0"/>
                </a:solidFill>
                <a:effectLst>
                  <a:outerShdw blurRad="38100" dist="19050" dir="2700000" algn="tl" rotWithShape="0">
                    <a:schemeClr val="dk1">
                      <a:alpha val="40000"/>
                    </a:schemeClr>
                  </a:outerShdw>
                </a:effectLst>
              </a:rPr>
              <a:t>هيأ الله تعالى النباتات الصحراوية تكيفا مع بيئتها الصحراوية الحارة والجافة </a:t>
            </a:r>
          </a:p>
        </p:txBody>
      </p:sp>
      <p:sp>
        <p:nvSpPr>
          <p:cNvPr id="3" name="مستطيل 2">
            <a:extLst>
              <a:ext uri="{FF2B5EF4-FFF2-40B4-BE49-F238E27FC236}">
                <a16:creationId xmlns:a16="http://schemas.microsoft.com/office/drawing/2014/main" id="{7A25B426-0D21-405A-85F4-4666E99FBD8D}"/>
              </a:ext>
            </a:extLst>
          </p:cNvPr>
          <p:cNvSpPr/>
          <p:nvPr/>
        </p:nvSpPr>
        <p:spPr>
          <a:xfrm>
            <a:off x="4687281" y="3673138"/>
            <a:ext cx="6585550" cy="1446550"/>
          </a:xfrm>
          <a:prstGeom prst="rect">
            <a:avLst/>
          </a:prstGeom>
          <a:noFill/>
          <a:ln w="38100">
            <a:noFill/>
            <a:prstDash val="dashDot"/>
          </a:ln>
        </p:spPr>
        <p:txBody>
          <a:bodyPr wrap="square" lIns="91440" tIns="45720" rIns="91440" bIns="45720">
            <a:spAutoFit/>
          </a:bodyPr>
          <a:lstStyle/>
          <a:p>
            <a:pPr algn="ctr"/>
            <a:r>
              <a:rPr lang="ar-SA" sz="4400" u="sng" dirty="0">
                <a:ln w="0"/>
                <a:solidFill>
                  <a:srgbClr val="FF4516"/>
                </a:solidFill>
                <a:effectLst>
                  <a:outerShdw blurRad="38100" dist="19050" dir="2700000" algn="tl" rotWithShape="0">
                    <a:schemeClr val="dk1">
                      <a:alpha val="40000"/>
                    </a:schemeClr>
                  </a:outerShdw>
                </a:effectLst>
              </a:rPr>
              <a:t>من خلال فهمك لهذه التكيفات </a:t>
            </a:r>
          </a:p>
          <a:p>
            <a:pPr algn="ctr"/>
            <a:r>
              <a:rPr lang="ar-SA" sz="4400" u="sng" cap="none" spc="0" dirty="0">
                <a:ln w="0"/>
                <a:solidFill>
                  <a:srgbClr val="FF4516"/>
                </a:solidFill>
                <a:effectLst>
                  <a:outerShdw blurRad="38100" dist="19050" dir="2700000" algn="tl" rotWithShape="0">
                    <a:schemeClr val="dk1">
                      <a:alpha val="40000"/>
                    </a:schemeClr>
                  </a:outerShdw>
                </a:effectLst>
              </a:rPr>
              <a:t>أكملي مخطط السبب والنتيجة التالي </a:t>
            </a:r>
            <a:endParaRPr lang="ar-SA" sz="4400" cap="none" spc="0" dirty="0">
              <a:ln w="0"/>
              <a:effectLst>
                <a:outerShdw blurRad="38100" dist="19050" dir="2700000" algn="tl" rotWithShape="0">
                  <a:schemeClr val="dk1">
                    <a:alpha val="40000"/>
                  </a:schemeClr>
                </a:outerShdw>
              </a:effectLst>
            </a:endParaRPr>
          </a:p>
        </p:txBody>
      </p:sp>
      <p:pic>
        <p:nvPicPr>
          <p:cNvPr id="6" name="صورة 5">
            <a:extLst>
              <a:ext uri="{FF2B5EF4-FFF2-40B4-BE49-F238E27FC236}">
                <a16:creationId xmlns:a16="http://schemas.microsoft.com/office/drawing/2014/main" id="{E05DC875-607E-4680-8081-0D240D45015F}"/>
              </a:ext>
            </a:extLst>
          </p:cNvPr>
          <p:cNvPicPr>
            <a:picLocks noChangeAspect="1"/>
          </p:cNvPicPr>
          <p:nvPr/>
        </p:nvPicPr>
        <p:blipFill>
          <a:blip r:embed="rId2"/>
          <a:stretch>
            <a:fillRect/>
          </a:stretch>
        </p:blipFill>
        <p:spPr>
          <a:xfrm>
            <a:off x="525375" y="970597"/>
            <a:ext cx="4045287" cy="4733925"/>
          </a:xfrm>
          <a:prstGeom prst="rect">
            <a:avLst/>
          </a:prstGeom>
        </p:spPr>
      </p:pic>
    </p:spTree>
    <p:extLst>
      <p:ext uri="{BB962C8B-B14F-4D97-AF65-F5344CB8AC3E}">
        <p14:creationId xmlns:p14="http://schemas.microsoft.com/office/powerpoint/2010/main" val="80361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283600"/>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A378E557-B9B1-4E62-96BD-65332314525E}"/>
              </a:ext>
            </a:extLst>
          </p:cNvPr>
          <p:cNvPicPr>
            <a:picLocks noChangeAspect="1"/>
          </p:cNvPicPr>
          <p:nvPr/>
        </p:nvPicPr>
        <p:blipFill>
          <a:blip r:embed="rId2"/>
          <a:stretch>
            <a:fillRect/>
          </a:stretch>
        </p:blipFill>
        <p:spPr>
          <a:xfrm>
            <a:off x="525375" y="970597"/>
            <a:ext cx="4045287" cy="4733925"/>
          </a:xfrm>
          <a:prstGeom prst="rect">
            <a:avLst/>
          </a:prstGeom>
        </p:spPr>
      </p:pic>
      <p:graphicFrame>
        <p:nvGraphicFramePr>
          <p:cNvPr id="11" name="رسم تخطيطي 10">
            <a:extLst>
              <a:ext uri="{FF2B5EF4-FFF2-40B4-BE49-F238E27FC236}">
                <a16:creationId xmlns:a16="http://schemas.microsoft.com/office/drawing/2014/main" id="{7E2B7090-404E-4559-AAF2-B9440165CD51}"/>
              </a:ext>
            </a:extLst>
          </p:cNvPr>
          <p:cNvGraphicFramePr/>
          <p:nvPr>
            <p:extLst>
              <p:ext uri="{D42A27DB-BD31-4B8C-83A1-F6EECF244321}">
                <p14:modId xmlns:p14="http://schemas.microsoft.com/office/powerpoint/2010/main" val="375957615"/>
              </p:ext>
            </p:extLst>
          </p:nvPr>
        </p:nvGraphicFramePr>
        <p:xfrm>
          <a:off x="4802153" y="1208835"/>
          <a:ext cx="6238311" cy="4257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مستطيل: زوايا مستديرة 12">
            <a:extLst>
              <a:ext uri="{FF2B5EF4-FFF2-40B4-BE49-F238E27FC236}">
                <a16:creationId xmlns:a16="http://schemas.microsoft.com/office/drawing/2014/main" id="{7BEE3ECD-19CD-4570-9713-EEB6DADF2565}"/>
              </a:ext>
            </a:extLst>
          </p:cNvPr>
          <p:cNvSpPr/>
          <p:nvPr/>
        </p:nvSpPr>
        <p:spPr>
          <a:xfrm>
            <a:off x="4802152" y="2465408"/>
            <a:ext cx="2965797" cy="1689903"/>
          </a:xfrm>
          <a:prstGeom prst="roundRect">
            <a:avLst/>
          </a:prstGeom>
          <a:solidFill>
            <a:srgbClr val="79904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لـ ..............</a:t>
            </a:r>
          </a:p>
          <a:p>
            <a:pPr algn="ctr"/>
            <a:r>
              <a:rPr lang="ar-SA" sz="4400" dirty="0"/>
              <a:t>................</a:t>
            </a:r>
          </a:p>
        </p:txBody>
      </p:sp>
    </p:spTree>
    <p:extLst>
      <p:ext uri="{BB962C8B-B14F-4D97-AF65-F5344CB8AC3E}">
        <p14:creationId xmlns:p14="http://schemas.microsoft.com/office/powerpoint/2010/main" val="16733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283600"/>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A378E557-B9B1-4E62-96BD-65332314525E}"/>
              </a:ext>
            </a:extLst>
          </p:cNvPr>
          <p:cNvPicPr>
            <a:picLocks noChangeAspect="1"/>
          </p:cNvPicPr>
          <p:nvPr/>
        </p:nvPicPr>
        <p:blipFill>
          <a:blip r:embed="rId2"/>
          <a:stretch>
            <a:fillRect/>
          </a:stretch>
        </p:blipFill>
        <p:spPr>
          <a:xfrm>
            <a:off x="525375" y="970597"/>
            <a:ext cx="4045287" cy="4733925"/>
          </a:xfrm>
          <a:prstGeom prst="rect">
            <a:avLst/>
          </a:prstGeom>
        </p:spPr>
      </p:pic>
      <p:graphicFrame>
        <p:nvGraphicFramePr>
          <p:cNvPr id="11" name="رسم تخطيطي 10">
            <a:extLst>
              <a:ext uri="{FF2B5EF4-FFF2-40B4-BE49-F238E27FC236}">
                <a16:creationId xmlns:a16="http://schemas.microsoft.com/office/drawing/2014/main" id="{7E2B7090-404E-4559-AAF2-B9440165CD51}"/>
              </a:ext>
            </a:extLst>
          </p:cNvPr>
          <p:cNvGraphicFramePr/>
          <p:nvPr>
            <p:extLst>
              <p:ext uri="{D42A27DB-BD31-4B8C-83A1-F6EECF244321}">
                <p14:modId xmlns:p14="http://schemas.microsoft.com/office/powerpoint/2010/main" val="104579492"/>
              </p:ext>
            </p:extLst>
          </p:nvPr>
        </p:nvGraphicFramePr>
        <p:xfrm>
          <a:off x="4802153" y="1208835"/>
          <a:ext cx="6238311" cy="4257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مستطيل: زوايا مستديرة 12">
            <a:extLst>
              <a:ext uri="{FF2B5EF4-FFF2-40B4-BE49-F238E27FC236}">
                <a16:creationId xmlns:a16="http://schemas.microsoft.com/office/drawing/2014/main" id="{7BEE3ECD-19CD-4570-9713-EEB6DADF2565}"/>
              </a:ext>
            </a:extLst>
          </p:cNvPr>
          <p:cNvSpPr/>
          <p:nvPr/>
        </p:nvSpPr>
        <p:spPr>
          <a:xfrm>
            <a:off x="4825303" y="2504182"/>
            <a:ext cx="2965797" cy="1689903"/>
          </a:xfrm>
          <a:prstGeom prst="roundRect">
            <a:avLst/>
          </a:prstGeom>
          <a:solidFill>
            <a:srgbClr val="79904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لـ ..............</a:t>
            </a:r>
          </a:p>
          <a:p>
            <a:pPr algn="ctr"/>
            <a:r>
              <a:rPr lang="ar-SA" sz="4400" dirty="0"/>
              <a:t>................</a:t>
            </a:r>
          </a:p>
        </p:txBody>
      </p:sp>
    </p:spTree>
    <p:extLst>
      <p:ext uri="{BB962C8B-B14F-4D97-AF65-F5344CB8AC3E}">
        <p14:creationId xmlns:p14="http://schemas.microsoft.com/office/powerpoint/2010/main" val="9909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6322841" y="2650289"/>
            <a:ext cx="5142328" cy="3722376"/>
          </a:xfrm>
          <a:prstGeom prst="rect">
            <a:avLst/>
          </a:prstGeom>
        </p:spPr>
      </p:pic>
      <p:pic>
        <p:nvPicPr>
          <p:cNvPr id="4" name="صورة 3"/>
          <p:cNvPicPr>
            <a:picLocks noChangeAspect="1"/>
          </p:cNvPicPr>
          <p:nvPr/>
        </p:nvPicPr>
        <p:blipFill>
          <a:blip r:embed="rId3"/>
          <a:stretch>
            <a:fillRect/>
          </a:stretch>
        </p:blipFill>
        <p:spPr>
          <a:xfrm>
            <a:off x="2130669" y="4811935"/>
            <a:ext cx="3953162" cy="1800000"/>
          </a:xfrm>
          <a:prstGeom prst="rect">
            <a:avLst/>
          </a:prstGeom>
        </p:spPr>
      </p:pic>
      <p:cxnSp>
        <p:nvCxnSpPr>
          <p:cNvPr id="10" name="رابط كسهم مستقيم 9"/>
          <p:cNvCxnSpPr/>
          <p:nvPr/>
        </p:nvCxnSpPr>
        <p:spPr>
          <a:xfrm>
            <a:off x="8088923" y="1421727"/>
            <a:ext cx="900332" cy="10800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2" name="رابط كسهم مستقيم 11"/>
          <p:cNvCxnSpPr/>
          <p:nvPr/>
        </p:nvCxnSpPr>
        <p:spPr>
          <a:xfrm flipH="1">
            <a:off x="4768948" y="3854548"/>
            <a:ext cx="1314883" cy="67524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15" name="صورة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25" y="442765"/>
            <a:ext cx="3135313" cy="4087032"/>
          </a:xfrm>
          <a:prstGeom prst="rect">
            <a:avLst/>
          </a:prstGeom>
        </p:spPr>
      </p:pic>
      <p:pic>
        <p:nvPicPr>
          <p:cNvPr id="16" name="صورة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105" y="332953"/>
            <a:ext cx="3039499" cy="1228562"/>
          </a:xfrm>
          <a:prstGeom prst="rect">
            <a:avLst/>
          </a:prstGeom>
        </p:spPr>
      </p:pic>
      <p:pic>
        <p:nvPicPr>
          <p:cNvPr id="2" name="صورة 1"/>
          <p:cNvPicPr>
            <a:picLocks noChangeAspect="1"/>
          </p:cNvPicPr>
          <p:nvPr/>
        </p:nvPicPr>
        <p:blipFill>
          <a:blip r:embed="rId6"/>
          <a:stretch>
            <a:fillRect/>
          </a:stretch>
        </p:blipFill>
        <p:spPr>
          <a:xfrm>
            <a:off x="3441896" y="341727"/>
            <a:ext cx="4512797" cy="2160000"/>
          </a:xfrm>
          <a:prstGeom prst="rect">
            <a:avLst/>
          </a:prstGeom>
        </p:spPr>
      </p:pic>
    </p:spTree>
    <p:extLst>
      <p:ext uri="{BB962C8B-B14F-4D97-AF65-F5344CB8AC3E}">
        <p14:creationId xmlns:p14="http://schemas.microsoft.com/office/powerpoint/2010/main" val="1900705436"/>
      </p:ext>
    </p:extLst>
  </p:cSld>
  <p:clrMapOvr>
    <a:masterClrMapping/>
  </p:clrMapOvr>
  <p:transition spd="slow">
    <p:cover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اوية واحدة مقصوصة 1">
            <a:extLst>
              <a:ext uri="{FF2B5EF4-FFF2-40B4-BE49-F238E27FC236}">
                <a16:creationId xmlns:a16="http://schemas.microsoft.com/office/drawing/2014/main" id="{D24236DB-5FC9-4829-81D8-13F51C4886CB}"/>
              </a:ext>
            </a:extLst>
          </p:cNvPr>
          <p:cNvSpPr/>
          <p:nvPr/>
        </p:nvSpPr>
        <p:spPr>
          <a:xfrm>
            <a:off x="4768769" y="283600"/>
            <a:ext cx="7082549" cy="6012001"/>
          </a:xfrm>
          <a:prstGeom prst="snip1Rect">
            <a:avLst>
              <a:gd name="adj" fmla="val 50000"/>
            </a:avLst>
          </a:prstGeom>
          <a:solidFill>
            <a:srgbClr val="BFF1F3"/>
          </a:solidFill>
        </p:spPr>
        <p:txBody>
          <a:bodyPr wrap="square" lIns="91440" tIns="45720" rIns="91440" bIns="45720">
            <a:spAutoFit/>
          </a:bodyPr>
          <a:lstStyle/>
          <a:p>
            <a:pPr algn="ctr"/>
            <a:endParaRPr lang="ar-SA" sz="4800" dirty="0">
              <a:ln w="0"/>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dirty="0">
              <a:ln w="0"/>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a:p>
            <a:pPr algn="l"/>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8" name="مثلث قائم الزاوية 7">
            <a:extLst>
              <a:ext uri="{FF2B5EF4-FFF2-40B4-BE49-F238E27FC236}">
                <a16:creationId xmlns:a16="http://schemas.microsoft.com/office/drawing/2014/main" id="{6AD04082-741F-4BBA-A99E-B71BD367F459}"/>
              </a:ext>
            </a:extLst>
          </p:cNvPr>
          <p:cNvSpPr/>
          <p:nvPr/>
        </p:nvSpPr>
        <p:spPr>
          <a:xfrm flipH="1" flipV="1">
            <a:off x="9514389" y="448760"/>
            <a:ext cx="2336929" cy="2232000"/>
          </a:xfrm>
          <a:custGeom>
            <a:avLst/>
            <a:gdLst>
              <a:gd name="connsiteX0" fmla="*/ 0 w 1867751"/>
              <a:gd name="connsiteY0" fmla="*/ 2470487 h 2470487"/>
              <a:gd name="connsiteX1" fmla="*/ 0 w 1867751"/>
              <a:gd name="connsiteY1" fmla="*/ 0 h 2470487"/>
              <a:gd name="connsiteX2" fmla="*/ 1867751 w 1867751"/>
              <a:gd name="connsiteY2" fmla="*/ 2470487 h 2470487"/>
              <a:gd name="connsiteX3" fmla="*/ 0 w 1867751"/>
              <a:gd name="connsiteY3" fmla="*/ 2470487 h 2470487"/>
              <a:gd name="connsiteX0" fmla="*/ 0 w 1867751"/>
              <a:gd name="connsiteY0" fmla="*/ 1799927 h 1799927"/>
              <a:gd name="connsiteX1" fmla="*/ 10160 w 1867751"/>
              <a:gd name="connsiteY1" fmla="*/ 0 h 1799927"/>
              <a:gd name="connsiteX2" fmla="*/ 1867751 w 1867751"/>
              <a:gd name="connsiteY2" fmla="*/ 1799927 h 1799927"/>
              <a:gd name="connsiteX3" fmla="*/ 0 w 1867751"/>
              <a:gd name="connsiteY3" fmla="*/ 1799927 h 1799927"/>
            </a:gdLst>
            <a:ahLst/>
            <a:cxnLst>
              <a:cxn ang="0">
                <a:pos x="connsiteX0" y="connsiteY0"/>
              </a:cxn>
              <a:cxn ang="0">
                <a:pos x="connsiteX1" y="connsiteY1"/>
              </a:cxn>
              <a:cxn ang="0">
                <a:pos x="connsiteX2" y="connsiteY2"/>
              </a:cxn>
              <a:cxn ang="0">
                <a:pos x="connsiteX3" y="connsiteY3"/>
              </a:cxn>
            </a:cxnLst>
            <a:rect l="l" t="t" r="r" b="b"/>
            <a:pathLst>
              <a:path w="1867751" h="1799927">
                <a:moveTo>
                  <a:pt x="0" y="1799927"/>
                </a:moveTo>
                <a:cubicBezTo>
                  <a:pt x="3387" y="1199951"/>
                  <a:pt x="6773" y="599976"/>
                  <a:pt x="10160" y="0"/>
                </a:cubicBezTo>
                <a:lnTo>
                  <a:pt x="1867751" y="1799927"/>
                </a:lnTo>
                <a:lnTo>
                  <a:pt x="0" y="1799927"/>
                </a:lnTo>
                <a:close/>
              </a:path>
            </a:pathLst>
          </a:custGeom>
          <a:solidFill>
            <a:schemeClr val="accent4">
              <a:lumMod val="60000"/>
              <a:lumOff val="40000"/>
            </a:schemeClr>
          </a:solidFill>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31805D44-A3EF-42D2-8DD3-94924352BAFF}"/>
              </a:ext>
            </a:extLst>
          </p:cNvPr>
          <p:cNvSpPr/>
          <p:nvPr/>
        </p:nvSpPr>
        <p:spPr>
          <a:xfrm>
            <a:off x="340681" y="782320"/>
            <a:ext cx="10825159" cy="5110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A378E557-B9B1-4E62-96BD-65332314525E}"/>
              </a:ext>
            </a:extLst>
          </p:cNvPr>
          <p:cNvPicPr>
            <a:picLocks noChangeAspect="1"/>
          </p:cNvPicPr>
          <p:nvPr/>
        </p:nvPicPr>
        <p:blipFill>
          <a:blip r:embed="rId2"/>
          <a:stretch>
            <a:fillRect/>
          </a:stretch>
        </p:blipFill>
        <p:spPr>
          <a:xfrm>
            <a:off x="525375" y="970597"/>
            <a:ext cx="4045287" cy="4733925"/>
          </a:xfrm>
          <a:prstGeom prst="rect">
            <a:avLst/>
          </a:prstGeom>
        </p:spPr>
      </p:pic>
      <p:graphicFrame>
        <p:nvGraphicFramePr>
          <p:cNvPr id="11" name="رسم تخطيطي 10">
            <a:extLst>
              <a:ext uri="{FF2B5EF4-FFF2-40B4-BE49-F238E27FC236}">
                <a16:creationId xmlns:a16="http://schemas.microsoft.com/office/drawing/2014/main" id="{7E2B7090-404E-4559-AAF2-B9440165CD51}"/>
              </a:ext>
            </a:extLst>
          </p:cNvPr>
          <p:cNvGraphicFramePr/>
          <p:nvPr>
            <p:extLst>
              <p:ext uri="{D42A27DB-BD31-4B8C-83A1-F6EECF244321}">
                <p14:modId xmlns:p14="http://schemas.microsoft.com/office/powerpoint/2010/main" val="617226283"/>
              </p:ext>
            </p:extLst>
          </p:nvPr>
        </p:nvGraphicFramePr>
        <p:xfrm>
          <a:off x="4802153" y="1208835"/>
          <a:ext cx="6238311" cy="4257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مستطيل: زوايا مستديرة 12">
            <a:extLst>
              <a:ext uri="{FF2B5EF4-FFF2-40B4-BE49-F238E27FC236}">
                <a16:creationId xmlns:a16="http://schemas.microsoft.com/office/drawing/2014/main" id="{7BEE3ECD-19CD-4570-9713-EEB6DADF2565}"/>
              </a:ext>
            </a:extLst>
          </p:cNvPr>
          <p:cNvSpPr/>
          <p:nvPr/>
        </p:nvSpPr>
        <p:spPr>
          <a:xfrm>
            <a:off x="4955511" y="2492607"/>
            <a:ext cx="2965797" cy="1689903"/>
          </a:xfrm>
          <a:prstGeom prst="roundRect">
            <a:avLst/>
          </a:prstGeom>
          <a:solidFill>
            <a:srgbClr val="79904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لـ ..............</a:t>
            </a:r>
          </a:p>
          <a:p>
            <a:pPr algn="ctr"/>
            <a:r>
              <a:rPr lang="ar-SA" sz="4400" dirty="0"/>
              <a:t>................</a:t>
            </a:r>
          </a:p>
        </p:txBody>
      </p:sp>
    </p:spTree>
    <p:extLst>
      <p:ext uri="{BB962C8B-B14F-4D97-AF65-F5344CB8AC3E}">
        <p14:creationId xmlns:p14="http://schemas.microsoft.com/office/powerpoint/2010/main" val="398499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بزاويتين علويتين إحداهما مقصوصة والأخرى دائرية 2">
            <a:extLst>
              <a:ext uri="{FF2B5EF4-FFF2-40B4-BE49-F238E27FC236}">
                <a16:creationId xmlns:a16="http://schemas.microsoft.com/office/drawing/2014/main" id="{5870E38D-1BAB-42A3-A013-8CFABD19D4CD}"/>
              </a:ext>
            </a:extLst>
          </p:cNvPr>
          <p:cNvSpPr/>
          <p:nvPr/>
        </p:nvSpPr>
        <p:spPr>
          <a:xfrm rot="5400000">
            <a:off x="5606416" y="473325"/>
            <a:ext cx="6120183" cy="5949508"/>
          </a:xfrm>
          <a:custGeom>
            <a:avLst/>
            <a:gdLst>
              <a:gd name="connsiteX0" fmla="*/ 620836 w 4348479"/>
              <a:gd name="connsiteY0" fmla="*/ 0 h 3724940"/>
              <a:gd name="connsiteX1" fmla="*/ 3727643 w 4348479"/>
              <a:gd name="connsiteY1" fmla="*/ 0 h 3724940"/>
              <a:gd name="connsiteX2" fmla="*/ 4348479 w 4348479"/>
              <a:gd name="connsiteY2" fmla="*/ 620836 h 3724940"/>
              <a:gd name="connsiteX3" fmla="*/ 4348479 w 4348479"/>
              <a:gd name="connsiteY3" fmla="*/ 3724940 h 3724940"/>
              <a:gd name="connsiteX4" fmla="*/ 0 w 4348479"/>
              <a:gd name="connsiteY4" fmla="*/ 3724940 h 3724940"/>
              <a:gd name="connsiteX5" fmla="*/ 0 w 4348479"/>
              <a:gd name="connsiteY5" fmla="*/ 620836 h 3724940"/>
              <a:gd name="connsiteX6" fmla="*/ 620836 w 4348479"/>
              <a:gd name="connsiteY6" fmla="*/ 0 h 3724940"/>
              <a:gd name="connsiteX0" fmla="*/ 620836 w 4358639"/>
              <a:gd name="connsiteY0" fmla="*/ 0 h 3724940"/>
              <a:gd name="connsiteX1" fmla="*/ 3727643 w 4358639"/>
              <a:gd name="connsiteY1" fmla="*/ 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39"/>
              <a:gd name="connsiteY0" fmla="*/ 0 h 3724940"/>
              <a:gd name="connsiteX1" fmla="*/ 2650683 w 4358639"/>
              <a:gd name="connsiteY1" fmla="*/ 50800 h 3724940"/>
              <a:gd name="connsiteX2" fmla="*/ 4358639 w 4358639"/>
              <a:gd name="connsiteY2" fmla="*/ 1657156 h 3724940"/>
              <a:gd name="connsiteX3" fmla="*/ 4348479 w 4358639"/>
              <a:gd name="connsiteY3" fmla="*/ 3724940 h 3724940"/>
              <a:gd name="connsiteX4" fmla="*/ 0 w 4358639"/>
              <a:gd name="connsiteY4" fmla="*/ 3724940 h 3724940"/>
              <a:gd name="connsiteX5" fmla="*/ 0 w 4358639"/>
              <a:gd name="connsiteY5" fmla="*/ 620836 h 3724940"/>
              <a:gd name="connsiteX6" fmla="*/ 620836 w 4358639"/>
              <a:gd name="connsiteY6" fmla="*/ 0 h 3724940"/>
              <a:gd name="connsiteX0" fmla="*/ 620836 w 4358641"/>
              <a:gd name="connsiteY0" fmla="*/ 0 h 3724940"/>
              <a:gd name="connsiteX1" fmla="*/ 2650683 w 4358641"/>
              <a:gd name="connsiteY1" fmla="*/ 50800 h 3724940"/>
              <a:gd name="connsiteX2" fmla="*/ 4358641 w 4358641"/>
              <a:gd name="connsiteY2" fmla="*/ 1684720 h 3724940"/>
              <a:gd name="connsiteX3" fmla="*/ 4348479 w 4358641"/>
              <a:gd name="connsiteY3" fmla="*/ 3724940 h 3724940"/>
              <a:gd name="connsiteX4" fmla="*/ 0 w 4358641"/>
              <a:gd name="connsiteY4" fmla="*/ 3724940 h 3724940"/>
              <a:gd name="connsiteX5" fmla="*/ 0 w 4358641"/>
              <a:gd name="connsiteY5" fmla="*/ 620836 h 3724940"/>
              <a:gd name="connsiteX6" fmla="*/ 620836 w 4358641"/>
              <a:gd name="connsiteY6" fmla="*/ 0 h 3724940"/>
              <a:gd name="connsiteX0" fmla="*/ 620836 w 4348725"/>
              <a:gd name="connsiteY0" fmla="*/ 0 h 3724940"/>
              <a:gd name="connsiteX1" fmla="*/ 2650683 w 4348725"/>
              <a:gd name="connsiteY1" fmla="*/ 50800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0 h 3724940"/>
              <a:gd name="connsiteX1" fmla="*/ 2448546 w 4348725"/>
              <a:gd name="connsiteY1" fmla="*/ 34261 h 3724940"/>
              <a:gd name="connsiteX2" fmla="*/ 4322545 w 4348725"/>
              <a:gd name="connsiteY2" fmla="*/ 1861128 h 3724940"/>
              <a:gd name="connsiteX3" fmla="*/ 4348479 w 4348725"/>
              <a:gd name="connsiteY3" fmla="*/ 3724940 h 3724940"/>
              <a:gd name="connsiteX4" fmla="*/ 0 w 4348725"/>
              <a:gd name="connsiteY4" fmla="*/ 3724940 h 3724940"/>
              <a:gd name="connsiteX5" fmla="*/ 0 w 4348725"/>
              <a:gd name="connsiteY5" fmla="*/ 620836 h 3724940"/>
              <a:gd name="connsiteX6" fmla="*/ 620836 w 4348725"/>
              <a:gd name="connsiteY6" fmla="*/ 0 h 3724940"/>
              <a:gd name="connsiteX0" fmla="*/ 620836 w 4348725"/>
              <a:gd name="connsiteY0" fmla="*/ 6915 h 3731855"/>
              <a:gd name="connsiteX1" fmla="*/ 2448546 w 4348725"/>
              <a:gd name="connsiteY1" fmla="*/ 41176 h 3731855"/>
              <a:gd name="connsiteX2" fmla="*/ 4322545 w 4348725"/>
              <a:gd name="connsiteY2" fmla="*/ 1868043 h 3731855"/>
              <a:gd name="connsiteX3" fmla="*/ 4348479 w 4348725"/>
              <a:gd name="connsiteY3" fmla="*/ 3731855 h 3731855"/>
              <a:gd name="connsiteX4" fmla="*/ 0 w 4348725"/>
              <a:gd name="connsiteY4" fmla="*/ 3731855 h 3731855"/>
              <a:gd name="connsiteX5" fmla="*/ 2 w 4348725"/>
              <a:gd name="connsiteY5" fmla="*/ 274934 h 3731855"/>
              <a:gd name="connsiteX6" fmla="*/ 620836 w 4348725"/>
              <a:gd name="connsiteY6" fmla="*/ 6915 h 3731855"/>
              <a:gd name="connsiteX0" fmla="*/ 620836 w 4348725"/>
              <a:gd name="connsiteY0" fmla="*/ 545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6 w 4348725"/>
              <a:gd name="connsiteY6" fmla="*/ 545 h 3725485"/>
              <a:gd name="connsiteX0" fmla="*/ 620838 w 4348725"/>
              <a:gd name="connsiteY0" fmla="*/ 544 h 3725485"/>
              <a:gd name="connsiteX1" fmla="*/ 2448546 w 4348725"/>
              <a:gd name="connsiteY1" fmla="*/ 34806 h 3725485"/>
              <a:gd name="connsiteX2" fmla="*/ 4322545 w 4348725"/>
              <a:gd name="connsiteY2" fmla="*/ 1861673 h 3725485"/>
              <a:gd name="connsiteX3" fmla="*/ 4348479 w 4348725"/>
              <a:gd name="connsiteY3" fmla="*/ 3725485 h 3725485"/>
              <a:gd name="connsiteX4" fmla="*/ 0 w 4348725"/>
              <a:gd name="connsiteY4" fmla="*/ 3725485 h 3725485"/>
              <a:gd name="connsiteX5" fmla="*/ 2 w 4348725"/>
              <a:gd name="connsiteY5" fmla="*/ 268564 h 3725485"/>
              <a:gd name="connsiteX6" fmla="*/ 620838 w 4348725"/>
              <a:gd name="connsiteY6" fmla="*/ 544 h 37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725" h="3725485">
                <a:moveTo>
                  <a:pt x="620838" y="544"/>
                </a:moveTo>
                <a:lnTo>
                  <a:pt x="2448546" y="34806"/>
                </a:lnTo>
                <a:lnTo>
                  <a:pt x="4322545" y="1861673"/>
                </a:lnTo>
                <a:cubicBezTo>
                  <a:pt x="4319158" y="2550934"/>
                  <a:pt x="4351866" y="3036224"/>
                  <a:pt x="4348479" y="3725485"/>
                </a:cubicBezTo>
                <a:lnTo>
                  <a:pt x="0" y="3725485"/>
                </a:lnTo>
                <a:cubicBezTo>
                  <a:pt x="1" y="2573178"/>
                  <a:pt x="1" y="1420871"/>
                  <a:pt x="2" y="268564"/>
                </a:cubicBezTo>
                <a:cubicBezTo>
                  <a:pt x="7223" y="-24701"/>
                  <a:pt x="277960" y="544"/>
                  <a:pt x="620838" y="544"/>
                </a:cubicBezTo>
                <a:close/>
              </a:path>
            </a:pathLst>
          </a:cu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ثلث قائم الزاوية 3">
            <a:extLst>
              <a:ext uri="{FF2B5EF4-FFF2-40B4-BE49-F238E27FC236}">
                <a16:creationId xmlns:a16="http://schemas.microsoft.com/office/drawing/2014/main" id="{837A3D8C-E44E-4D6E-978A-6B400BDDC6FB}"/>
              </a:ext>
            </a:extLst>
          </p:cNvPr>
          <p:cNvSpPr/>
          <p:nvPr/>
        </p:nvSpPr>
        <p:spPr>
          <a:xfrm flipH="1">
            <a:off x="8853974" y="4113518"/>
            <a:ext cx="2725325" cy="2386985"/>
          </a:xfrm>
          <a:custGeom>
            <a:avLst/>
            <a:gdLst>
              <a:gd name="connsiteX0" fmla="*/ 0 w 3037841"/>
              <a:gd name="connsiteY0" fmla="*/ 2386985 h 2386985"/>
              <a:gd name="connsiteX1" fmla="*/ 0 w 3037841"/>
              <a:gd name="connsiteY1" fmla="*/ 0 h 2386985"/>
              <a:gd name="connsiteX2" fmla="*/ 3037841 w 3037841"/>
              <a:gd name="connsiteY2" fmla="*/ 2386985 h 2386985"/>
              <a:gd name="connsiteX3" fmla="*/ 0 w 3037841"/>
              <a:gd name="connsiteY3" fmla="*/ 2386985 h 2386985"/>
              <a:gd name="connsiteX0" fmla="*/ 0 w 2725325"/>
              <a:gd name="connsiteY0" fmla="*/ 2386985 h 2386985"/>
              <a:gd name="connsiteX1" fmla="*/ 0 w 2725325"/>
              <a:gd name="connsiteY1" fmla="*/ 0 h 2386985"/>
              <a:gd name="connsiteX2" fmla="*/ 2725325 w 2725325"/>
              <a:gd name="connsiteY2" fmla="*/ 2375410 h 2386985"/>
              <a:gd name="connsiteX3" fmla="*/ 0 w 2725325"/>
              <a:gd name="connsiteY3" fmla="*/ 2386985 h 2386985"/>
            </a:gdLst>
            <a:ahLst/>
            <a:cxnLst>
              <a:cxn ang="0">
                <a:pos x="connsiteX0" y="connsiteY0"/>
              </a:cxn>
              <a:cxn ang="0">
                <a:pos x="connsiteX1" y="connsiteY1"/>
              </a:cxn>
              <a:cxn ang="0">
                <a:pos x="connsiteX2" y="connsiteY2"/>
              </a:cxn>
              <a:cxn ang="0">
                <a:pos x="connsiteX3" y="connsiteY3"/>
              </a:cxn>
            </a:cxnLst>
            <a:rect l="l" t="t" r="r" b="b"/>
            <a:pathLst>
              <a:path w="2725325" h="2386985">
                <a:moveTo>
                  <a:pt x="0" y="2386985"/>
                </a:moveTo>
                <a:lnTo>
                  <a:pt x="0" y="0"/>
                </a:lnTo>
                <a:lnTo>
                  <a:pt x="2725325" y="2375410"/>
                </a:lnTo>
                <a:lnTo>
                  <a:pt x="0" y="2386985"/>
                </a:lnTo>
                <a:close/>
              </a:path>
            </a:pathLst>
          </a:cu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C2B141A9-E7EE-4537-8101-CE9B83CAE037}"/>
              </a:ext>
            </a:extLst>
          </p:cNvPr>
          <p:cNvSpPr/>
          <p:nvPr/>
        </p:nvSpPr>
        <p:spPr>
          <a:xfrm>
            <a:off x="5758361" y="996289"/>
            <a:ext cx="5376486" cy="4524315"/>
          </a:xfrm>
          <a:prstGeom prst="rect">
            <a:avLst/>
          </a:prstGeom>
          <a:noFill/>
          <a:ln w="38100">
            <a:noFill/>
          </a:ln>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لتسحب كل طالبة بطاقة من البطاقات التالية ثم لتبدأ كل طالبة حصلت على صورة بالبحث عن الخاصية التي تمثلها عند أحدى زميلاتها     </a:t>
            </a:r>
          </a:p>
        </p:txBody>
      </p:sp>
      <p:sp>
        <p:nvSpPr>
          <p:cNvPr id="6" name="مستطيل 5">
            <a:extLst>
              <a:ext uri="{FF2B5EF4-FFF2-40B4-BE49-F238E27FC236}">
                <a16:creationId xmlns:a16="http://schemas.microsoft.com/office/drawing/2014/main" id="{1A40FE7E-48E4-4329-9532-F5F8BFB14283}"/>
              </a:ext>
            </a:extLst>
          </p:cNvPr>
          <p:cNvSpPr/>
          <p:nvPr/>
        </p:nvSpPr>
        <p:spPr>
          <a:xfrm>
            <a:off x="551741" y="772160"/>
            <a:ext cx="10812655" cy="5486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صورة 6">
            <a:extLst>
              <a:ext uri="{FF2B5EF4-FFF2-40B4-BE49-F238E27FC236}">
                <a16:creationId xmlns:a16="http://schemas.microsoft.com/office/drawing/2014/main" id="{D70D9BB5-C3C9-44F1-B6DC-70214432982B}"/>
              </a:ext>
            </a:extLst>
          </p:cNvPr>
          <p:cNvPicPr>
            <a:picLocks noChangeAspect="1"/>
          </p:cNvPicPr>
          <p:nvPr/>
        </p:nvPicPr>
        <p:blipFill>
          <a:blip r:embed="rId2"/>
          <a:stretch>
            <a:fillRect/>
          </a:stretch>
        </p:blipFill>
        <p:spPr>
          <a:xfrm>
            <a:off x="926792" y="1828800"/>
            <a:ext cx="4389909" cy="4257040"/>
          </a:xfrm>
          <a:prstGeom prst="rect">
            <a:avLst/>
          </a:prstGeom>
        </p:spPr>
      </p:pic>
      <p:sp>
        <p:nvSpPr>
          <p:cNvPr id="8" name="مستطيل 7">
            <a:extLst>
              <a:ext uri="{FF2B5EF4-FFF2-40B4-BE49-F238E27FC236}">
                <a16:creationId xmlns:a16="http://schemas.microsoft.com/office/drawing/2014/main" id="{E87492C6-2627-4ABF-A2CE-95E19D9CAC7A}"/>
              </a:ext>
            </a:extLst>
          </p:cNvPr>
          <p:cNvSpPr/>
          <p:nvPr/>
        </p:nvSpPr>
        <p:spPr>
          <a:xfrm>
            <a:off x="926792" y="1008655"/>
            <a:ext cx="4389909" cy="646331"/>
          </a:xfrm>
          <a:prstGeom prst="rect">
            <a:avLst/>
          </a:prstGeom>
          <a:noFill/>
          <a:ln w="38100">
            <a:noFill/>
          </a:ln>
        </p:spPr>
        <p:txBody>
          <a:bodyPr wrap="square" lIns="91440" tIns="45720" rIns="91440" bIns="45720">
            <a:spAutoFit/>
          </a:bodyPr>
          <a:lstStyle/>
          <a:p>
            <a:pPr algn="ctr"/>
            <a:r>
              <a:rPr lang="ar-SA" sz="3600" b="1" dirty="0">
                <a:ln w="0"/>
                <a:effectLst>
                  <a:outerShdw blurRad="38100" dist="19050" dir="2700000" algn="tl" rotWithShape="0">
                    <a:schemeClr val="dk1">
                      <a:alpha val="40000"/>
                    </a:schemeClr>
                  </a:outerShdw>
                </a:effectLst>
              </a:rPr>
              <a:t>استراتيجية البحث عن قرين </a:t>
            </a:r>
          </a:p>
        </p:txBody>
      </p:sp>
    </p:spTree>
    <p:extLst>
      <p:ext uri="{BB962C8B-B14F-4D97-AF65-F5344CB8AC3E}">
        <p14:creationId xmlns:p14="http://schemas.microsoft.com/office/powerpoint/2010/main" val="27509951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9143238" y="127900"/>
            <a:ext cx="2880000" cy="3240000"/>
          </a:xfrm>
          <a:prstGeom prst="rect">
            <a:avLst/>
          </a:prstGeom>
          <a:noFill/>
          <a:ln w="38100">
            <a:solidFill>
              <a:schemeClr val="tx1"/>
            </a:solidFill>
          </a:ln>
        </p:spPr>
        <p:txBody>
          <a:bodyPr wrap="square" rtlCol="1">
            <a:spAutoFit/>
          </a:bodyPr>
          <a:lstStyle/>
          <a:p>
            <a:pPr algn="ctr"/>
            <a:r>
              <a:rPr lang="ar-SA" sz="5400" b="1" dirty="0">
                <a:solidFill>
                  <a:srgbClr val="FF0000"/>
                </a:solidFill>
              </a:rPr>
              <a:t>مكونة  من خلية أو أكثر </a:t>
            </a:r>
          </a:p>
        </p:txBody>
      </p:sp>
      <p:sp>
        <p:nvSpPr>
          <p:cNvPr id="6" name="مربع نص 5"/>
          <p:cNvSpPr txBox="1"/>
          <p:nvPr/>
        </p:nvSpPr>
        <p:spPr>
          <a:xfrm>
            <a:off x="9193211" y="3469415"/>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الحاجة إلى الطاقة </a:t>
            </a:r>
          </a:p>
        </p:txBody>
      </p:sp>
      <p:sp>
        <p:nvSpPr>
          <p:cNvPr id="7" name="مربع نص 6"/>
          <p:cNvSpPr txBox="1"/>
          <p:nvPr/>
        </p:nvSpPr>
        <p:spPr>
          <a:xfrm>
            <a:off x="6156831" y="125107"/>
            <a:ext cx="2880000" cy="3240000"/>
          </a:xfrm>
          <a:prstGeom prst="rect">
            <a:avLst/>
          </a:prstGeom>
          <a:noFill/>
          <a:ln w="38100">
            <a:solidFill>
              <a:schemeClr val="tx1"/>
            </a:solidFill>
          </a:ln>
        </p:spPr>
        <p:txBody>
          <a:bodyPr wrap="square" rtlCol="1">
            <a:spAutoFit/>
          </a:bodyPr>
          <a:lstStyle/>
          <a:p>
            <a:pPr algn="ctr"/>
            <a:r>
              <a:rPr lang="ar-SA" sz="5400" b="1" dirty="0">
                <a:solidFill>
                  <a:srgbClr val="FF0000"/>
                </a:solidFill>
              </a:rPr>
              <a:t>إظهار التنظيم </a:t>
            </a:r>
          </a:p>
          <a:p>
            <a:pPr algn="ctr"/>
            <a:r>
              <a:rPr lang="ar-SA" sz="5400" b="1" dirty="0">
                <a:solidFill>
                  <a:srgbClr val="FF0000"/>
                </a:solidFill>
              </a:rPr>
              <a:t>(</a:t>
            </a:r>
            <a:r>
              <a:rPr lang="ar-SA" sz="5400" b="1" dirty="0" err="1">
                <a:solidFill>
                  <a:srgbClr val="FF0000"/>
                </a:solidFill>
              </a:rPr>
              <a:t>التعضي</a:t>
            </a:r>
            <a:r>
              <a:rPr lang="ar-SA" sz="5400" b="1" dirty="0">
                <a:solidFill>
                  <a:srgbClr val="FF0000"/>
                </a:solidFill>
              </a:rPr>
              <a:t>)</a:t>
            </a:r>
            <a:endParaRPr lang="ar-SA" sz="5400" dirty="0">
              <a:solidFill>
                <a:srgbClr val="FF0000"/>
              </a:solidFill>
            </a:endParaRPr>
          </a:p>
        </p:txBody>
      </p:sp>
      <p:sp>
        <p:nvSpPr>
          <p:cNvPr id="8" name="مربع نص 7"/>
          <p:cNvSpPr txBox="1"/>
          <p:nvPr/>
        </p:nvSpPr>
        <p:spPr>
          <a:xfrm>
            <a:off x="6199851" y="3511618"/>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الاستجابة للمثيرات </a:t>
            </a:r>
          </a:p>
        </p:txBody>
      </p:sp>
      <p:sp>
        <p:nvSpPr>
          <p:cNvPr id="9" name="مربع نص 8"/>
          <p:cNvSpPr txBox="1"/>
          <p:nvPr/>
        </p:nvSpPr>
        <p:spPr>
          <a:xfrm>
            <a:off x="3195309" y="125107"/>
            <a:ext cx="2880000" cy="3240000"/>
          </a:xfrm>
          <a:prstGeom prst="rect">
            <a:avLst/>
          </a:prstGeom>
          <a:noFill/>
          <a:ln w="38100">
            <a:solidFill>
              <a:schemeClr val="tx1"/>
            </a:solidFill>
          </a:ln>
        </p:spPr>
        <p:txBody>
          <a:bodyPr wrap="square" rtlCol="1">
            <a:spAutoFit/>
          </a:bodyPr>
          <a:lstStyle/>
          <a:p>
            <a:pPr algn="ctr"/>
            <a:endParaRPr lang="ar-SA" sz="5400" dirty="0">
              <a:solidFill>
                <a:srgbClr val="FF0000"/>
              </a:solidFill>
            </a:endParaRPr>
          </a:p>
          <a:p>
            <a:pPr algn="ctr"/>
            <a:r>
              <a:rPr lang="ar-SA" sz="5400" b="1" dirty="0">
                <a:solidFill>
                  <a:srgbClr val="FF0000"/>
                </a:solidFill>
              </a:rPr>
              <a:t>النمو</a:t>
            </a:r>
          </a:p>
        </p:txBody>
      </p:sp>
      <p:sp>
        <p:nvSpPr>
          <p:cNvPr id="10" name="مربع نص 9"/>
          <p:cNvSpPr txBox="1"/>
          <p:nvPr/>
        </p:nvSpPr>
        <p:spPr>
          <a:xfrm>
            <a:off x="3206491" y="3492894"/>
            <a:ext cx="2880000" cy="3240000"/>
          </a:xfrm>
          <a:prstGeom prst="rect">
            <a:avLst/>
          </a:prstGeom>
          <a:noFill/>
          <a:ln w="38100">
            <a:solidFill>
              <a:schemeClr val="tx1"/>
            </a:solidFill>
          </a:ln>
        </p:spPr>
        <p:txBody>
          <a:bodyPr wrap="square" rtlCol="1">
            <a:spAutoFit/>
          </a:bodyPr>
          <a:lstStyle/>
          <a:p>
            <a:pPr algn="ctr"/>
            <a:r>
              <a:rPr lang="ar-SA" sz="5400" b="1" dirty="0">
                <a:solidFill>
                  <a:srgbClr val="FF0000"/>
                </a:solidFill>
              </a:rPr>
              <a:t>المحافظة على الاتزان </a:t>
            </a:r>
            <a:r>
              <a:rPr lang="ar-SA" sz="5400" b="1" dirty="0" err="1">
                <a:solidFill>
                  <a:srgbClr val="FF0000"/>
                </a:solidFill>
              </a:rPr>
              <a:t>الدخلي</a:t>
            </a:r>
            <a:r>
              <a:rPr lang="ar-SA" sz="5400" b="1" dirty="0">
                <a:solidFill>
                  <a:srgbClr val="FF0000"/>
                </a:solidFill>
              </a:rPr>
              <a:t> </a:t>
            </a:r>
          </a:p>
        </p:txBody>
      </p:sp>
      <p:sp>
        <p:nvSpPr>
          <p:cNvPr id="11" name="مربع نص 10"/>
          <p:cNvSpPr txBox="1"/>
          <p:nvPr/>
        </p:nvSpPr>
        <p:spPr>
          <a:xfrm>
            <a:off x="184996" y="146796"/>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التكاثر</a:t>
            </a:r>
          </a:p>
        </p:txBody>
      </p:sp>
      <p:sp>
        <p:nvSpPr>
          <p:cNvPr id="12" name="مربع نص 11"/>
          <p:cNvSpPr txBox="1"/>
          <p:nvPr/>
        </p:nvSpPr>
        <p:spPr>
          <a:xfrm>
            <a:off x="184995" y="3481943"/>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التكيف</a:t>
            </a:r>
            <a:r>
              <a:rPr lang="ar-SA" sz="5400" dirty="0">
                <a:solidFill>
                  <a:srgbClr val="FF0000"/>
                </a:solidFill>
              </a:rPr>
              <a:t> </a:t>
            </a:r>
          </a:p>
        </p:txBody>
      </p:sp>
    </p:spTree>
    <p:extLst>
      <p:ext uri="{BB962C8B-B14F-4D97-AF65-F5344CB8AC3E}">
        <p14:creationId xmlns:p14="http://schemas.microsoft.com/office/powerpoint/2010/main" val="254762850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9872590" y="217460"/>
            <a:ext cx="2916000" cy="3240000"/>
          </a:xfrm>
          <a:prstGeom prst="rect">
            <a:avLst/>
          </a:prstGeom>
          <a:noFill/>
        </p:spPr>
        <p:txBody>
          <a:bodyPr wrap="square" rtlCol="1">
            <a:spAutoFit/>
          </a:bodyPr>
          <a:lstStyle/>
          <a:p>
            <a:endParaRPr lang="ar-SA" dirty="0"/>
          </a:p>
        </p:txBody>
      </p:sp>
      <p:sp>
        <p:nvSpPr>
          <p:cNvPr id="5" name="مربع نص 4"/>
          <p:cNvSpPr txBox="1"/>
          <p:nvPr/>
        </p:nvSpPr>
        <p:spPr>
          <a:xfrm>
            <a:off x="9202731" y="145781"/>
            <a:ext cx="2916000" cy="32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6" name="مربع نص 5"/>
          <p:cNvSpPr txBox="1"/>
          <p:nvPr/>
        </p:nvSpPr>
        <p:spPr>
          <a:xfrm>
            <a:off x="9216163" y="3499005"/>
            <a:ext cx="291600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7" name="مربع نص 6"/>
          <p:cNvSpPr txBox="1"/>
          <p:nvPr/>
        </p:nvSpPr>
        <p:spPr>
          <a:xfrm>
            <a:off x="6187615" y="139173"/>
            <a:ext cx="2916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8" name="مربع نص 7"/>
          <p:cNvSpPr txBox="1"/>
          <p:nvPr/>
        </p:nvSpPr>
        <p:spPr>
          <a:xfrm>
            <a:off x="6227682" y="3499005"/>
            <a:ext cx="2916000" cy="32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9" name="مربع نص 8"/>
          <p:cNvSpPr txBox="1"/>
          <p:nvPr/>
        </p:nvSpPr>
        <p:spPr>
          <a:xfrm>
            <a:off x="3180000" y="132728"/>
            <a:ext cx="2916000" cy="32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0" name="مربع نص 9"/>
          <p:cNvSpPr txBox="1"/>
          <p:nvPr/>
        </p:nvSpPr>
        <p:spPr>
          <a:xfrm>
            <a:off x="3180000" y="3491705"/>
            <a:ext cx="2916000" cy="324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1" name="مربع نص 10"/>
          <p:cNvSpPr txBox="1"/>
          <p:nvPr/>
        </p:nvSpPr>
        <p:spPr>
          <a:xfrm>
            <a:off x="132318" y="111037"/>
            <a:ext cx="2916000" cy="324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2" name="مربع نص 11"/>
          <p:cNvSpPr txBox="1"/>
          <p:nvPr/>
        </p:nvSpPr>
        <p:spPr>
          <a:xfrm>
            <a:off x="132318" y="3499005"/>
            <a:ext cx="2916000" cy="324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16660606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9160232" y="104592"/>
            <a:ext cx="2880000" cy="3240000"/>
          </a:xfrm>
          <a:prstGeom prst="rect">
            <a:avLst/>
          </a:prstGeom>
          <a:blipFill dpi="0" rotWithShape="1">
            <a:blip r:embed="rId2">
              <a:extLst>
                <a:ext uri="{28A0092B-C50C-407E-A947-70E740481C1C}">
                  <a14:useLocalDpi xmlns:a14="http://schemas.microsoft.com/office/drawing/2010/main" val="0"/>
                </a:ext>
              </a:extLst>
            </a:blip>
            <a:srcRect/>
            <a:stretch>
              <a:fillRect b="-23887"/>
            </a:stretch>
          </a:blipFill>
          <a:ln w="38100">
            <a:solidFill>
              <a:schemeClr val="tx1"/>
            </a:solidFill>
          </a:ln>
        </p:spPr>
        <p:txBody>
          <a:bodyPr wrap="square" rtlCol="1">
            <a:spAutoFit/>
          </a:bodyPr>
          <a:lstStyle/>
          <a:p>
            <a:endParaRPr lang="ar-SA" dirty="0"/>
          </a:p>
        </p:txBody>
      </p:sp>
      <p:sp>
        <p:nvSpPr>
          <p:cNvPr id="6" name="مربع نص 5"/>
          <p:cNvSpPr txBox="1"/>
          <p:nvPr/>
        </p:nvSpPr>
        <p:spPr>
          <a:xfrm>
            <a:off x="9160232" y="3453618"/>
            <a:ext cx="288000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7" name="مربع نص 6"/>
          <p:cNvSpPr txBox="1"/>
          <p:nvPr/>
        </p:nvSpPr>
        <p:spPr>
          <a:xfrm>
            <a:off x="6096000" y="104592"/>
            <a:ext cx="2880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8" name="مربع نص 7"/>
          <p:cNvSpPr txBox="1"/>
          <p:nvPr/>
        </p:nvSpPr>
        <p:spPr>
          <a:xfrm>
            <a:off x="6096000" y="3488541"/>
            <a:ext cx="2880000" cy="32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9" name="مربع نص 8"/>
          <p:cNvSpPr txBox="1"/>
          <p:nvPr/>
        </p:nvSpPr>
        <p:spPr>
          <a:xfrm>
            <a:off x="3081850" y="104592"/>
            <a:ext cx="2880000" cy="32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0" name="مربع نص 9"/>
          <p:cNvSpPr txBox="1"/>
          <p:nvPr/>
        </p:nvSpPr>
        <p:spPr>
          <a:xfrm>
            <a:off x="3081850" y="3498513"/>
            <a:ext cx="2880000" cy="324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1" name="مربع نص 10"/>
          <p:cNvSpPr txBox="1"/>
          <p:nvPr/>
        </p:nvSpPr>
        <p:spPr>
          <a:xfrm>
            <a:off x="103960" y="104592"/>
            <a:ext cx="2880000" cy="324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2" name="مربع نص 11"/>
          <p:cNvSpPr txBox="1"/>
          <p:nvPr/>
        </p:nvSpPr>
        <p:spPr>
          <a:xfrm>
            <a:off x="97926" y="3496826"/>
            <a:ext cx="2880000" cy="324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388903097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3EA839B-25C3-4E5A-A5CC-D1ABEF3DC0B2}"/>
              </a:ext>
            </a:extLst>
          </p:cNvPr>
          <p:cNvSpPr/>
          <p:nvPr/>
        </p:nvSpPr>
        <p:spPr>
          <a:xfrm>
            <a:off x="6738424" y="308542"/>
            <a:ext cx="5286399" cy="590931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بالتعاون مع </a:t>
            </a:r>
            <a:r>
              <a:rPr lang="ar-SA" sz="5400" dirty="0">
                <a:ln w="0"/>
                <a:effectLst>
                  <a:outerShdw blurRad="38100" dist="19050" dir="2700000" algn="tl" rotWithShape="0">
                    <a:schemeClr val="dk1">
                      <a:alpha val="40000"/>
                    </a:schemeClr>
                  </a:outerShdw>
                </a:effectLst>
              </a:rPr>
              <a:t>زميلاتكـِ في المجموعة اختاري احدى خصائص الكائنات الحية التي قمتن بدراستها ثم اختاري احد الأنشطة التالية وقمن بتنفيذها  </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4E083159-666B-4E55-B96D-E41E3D72843E}"/>
              </a:ext>
            </a:extLst>
          </p:cNvPr>
          <p:cNvSpPr/>
          <p:nvPr/>
        </p:nvSpPr>
        <p:spPr>
          <a:xfrm>
            <a:off x="3537101" y="308542"/>
            <a:ext cx="2880000" cy="23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D4BB4110-1363-4DE3-8DDF-AC53C17D0615}"/>
              </a:ext>
            </a:extLst>
          </p:cNvPr>
          <p:cNvSpPr/>
          <p:nvPr/>
        </p:nvSpPr>
        <p:spPr>
          <a:xfrm>
            <a:off x="335778" y="308542"/>
            <a:ext cx="2880000" cy="2340000"/>
          </a:xfrm>
          <a:prstGeom prst="rect">
            <a:avLst/>
          </a:prstGeom>
          <a:blipFill dpi="0" rotWithShape="1">
            <a:blip r:embed="rId3" cstate="print">
              <a:extLst>
                <a:ext uri="{BEBA8EAE-BF5A-486C-A8C5-ECC9F3942E4B}">
                  <a14:imgProps xmlns:a14="http://schemas.microsoft.com/office/drawing/2010/main">
                    <a14:imgLayer r:embed="rId4">
                      <a14:imgEffect>
                        <a14:backgroundRemoval t="6667" b="93810" l="9889" r="91444">
                          <a14:foregroundMark x1="38667" y1="6667" x2="38667" y2="6667"/>
                          <a14:foregroundMark x1="18667" y1="87262" x2="18667" y2="87262"/>
                          <a14:foregroundMark x1="68889" y1="93810" x2="68889" y2="93810"/>
                          <a14:foregroundMark x1="9889" y1="83571" x2="9889" y2="83571"/>
                          <a14:foregroundMark x1="38111" y1="84762" x2="38111" y2="84762"/>
                          <a14:foregroundMark x1="39667" y1="82381" x2="39667" y2="82381"/>
                          <a14:foregroundMark x1="45000" y1="79405" x2="45000" y2="79405"/>
                          <a14:foregroundMark x1="29333" y1="79405" x2="29333" y2="79405"/>
                          <a14:foregroundMark x1="34222" y1="81190" x2="34222" y2="81190"/>
                          <a14:foregroundMark x1="34222" y1="81190" x2="34222" y2="81190"/>
                          <a14:foregroundMark x1="34222" y1="84762" x2="34222" y2="84762"/>
                          <a14:foregroundMark x1="41111" y1="84762" x2="41111" y2="84762"/>
                          <a14:foregroundMark x1="91444" y1="35476" x2="91444" y2="35476"/>
                          <a14:foregroundMark x1="26889" y1="78810" x2="26889" y2="78810"/>
                          <a14:foregroundMark x1="26889" y1="78810" x2="26889" y2="78810"/>
                          <a14:foregroundMark x1="26889" y1="78810" x2="26889" y2="78810"/>
                          <a14:foregroundMark x1="31778" y1="66786" x2="31778" y2="66786"/>
                          <a14:foregroundMark x1="29889" y1="61310" x2="29889" y2="61310"/>
                        </a14:backgroundRemoval>
                      </a14:imgEffect>
                    </a14:imgLayer>
                  </a14:imgProps>
                </a:ex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960DA7CD-B8E8-4A5E-A723-3CB0C82C53E0}"/>
              </a:ext>
            </a:extLst>
          </p:cNvPr>
          <p:cNvSpPr/>
          <p:nvPr/>
        </p:nvSpPr>
        <p:spPr>
          <a:xfrm>
            <a:off x="3537101" y="3429000"/>
            <a:ext cx="2880000" cy="23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19D91C6-2220-492D-A29B-79E6FD43E04A}"/>
              </a:ext>
            </a:extLst>
          </p:cNvPr>
          <p:cNvSpPr/>
          <p:nvPr/>
        </p:nvSpPr>
        <p:spPr>
          <a:xfrm>
            <a:off x="335778" y="3429000"/>
            <a:ext cx="2880000" cy="23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FCCFE9-95D2-4CC3-8FB5-E2ED66C9F35C}"/>
              </a:ext>
            </a:extLst>
          </p:cNvPr>
          <p:cNvSpPr/>
          <p:nvPr/>
        </p:nvSpPr>
        <p:spPr>
          <a:xfrm>
            <a:off x="3946209" y="2274839"/>
            <a:ext cx="2061783"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cap="none" spc="0" dirty="0">
                <a:ln w="0"/>
                <a:solidFill>
                  <a:schemeClr val="tx1"/>
                </a:solidFill>
                <a:effectLst>
                  <a:outerShdw blurRad="38100" dist="19050" dir="2700000" algn="tl" rotWithShape="0">
                    <a:schemeClr val="dk1">
                      <a:alpha val="40000"/>
                    </a:schemeClr>
                  </a:outerShdw>
                </a:effectLst>
              </a:rPr>
              <a:t>كتابة قصة</a:t>
            </a:r>
          </a:p>
        </p:txBody>
      </p:sp>
      <p:sp>
        <p:nvSpPr>
          <p:cNvPr id="10" name="مستطيل 9">
            <a:extLst>
              <a:ext uri="{FF2B5EF4-FFF2-40B4-BE49-F238E27FC236}">
                <a16:creationId xmlns:a16="http://schemas.microsoft.com/office/drawing/2014/main" id="{5B50807C-9DF9-4B19-949B-2CFD4CB588EC}"/>
              </a:ext>
            </a:extLst>
          </p:cNvPr>
          <p:cNvSpPr/>
          <p:nvPr/>
        </p:nvSpPr>
        <p:spPr>
          <a:xfrm>
            <a:off x="1209758" y="2263821"/>
            <a:ext cx="1132041"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cap="none" spc="0" dirty="0">
                <a:ln w="0"/>
                <a:solidFill>
                  <a:schemeClr val="tx1"/>
                </a:solidFill>
                <a:effectLst>
                  <a:outerShdw blurRad="38100" dist="19050" dir="2700000" algn="tl" rotWithShape="0">
                    <a:schemeClr val="dk1">
                      <a:alpha val="40000"/>
                    </a:schemeClr>
                  </a:outerShdw>
                </a:effectLst>
              </a:rPr>
              <a:t>رسم </a:t>
            </a:r>
          </a:p>
        </p:txBody>
      </p:sp>
      <p:sp>
        <p:nvSpPr>
          <p:cNvPr id="11" name="مستطيل 10">
            <a:extLst>
              <a:ext uri="{FF2B5EF4-FFF2-40B4-BE49-F238E27FC236}">
                <a16:creationId xmlns:a16="http://schemas.microsoft.com/office/drawing/2014/main" id="{DE945868-DBBE-42F3-BE3E-1625EEAF96F1}"/>
              </a:ext>
            </a:extLst>
          </p:cNvPr>
          <p:cNvSpPr/>
          <p:nvPr/>
        </p:nvSpPr>
        <p:spPr>
          <a:xfrm>
            <a:off x="4225132" y="5384279"/>
            <a:ext cx="1503938"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dirty="0">
                <a:ln w="0"/>
                <a:effectLst>
                  <a:outerShdw blurRad="38100" dist="19050" dir="2700000" algn="tl" rotWithShape="0">
                    <a:schemeClr val="dk1">
                      <a:alpha val="40000"/>
                    </a:schemeClr>
                  </a:outerShdw>
                </a:effectLst>
              </a:rPr>
              <a:t>نموذج </a:t>
            </a:r>
            <a:endParaRPr lang="ar-SA" sz="4400" b="1"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B7D55778-010A-45A1-951A-E84D8DB72A2E}"/>
              </a:ext>
            </a:extLst>
          </p:cNvPr>
          <p:cNvSpPr/>
          <p:nvPr/>
        </p:nvSpPr>
        <p:spPr>
          <a:xfrm>
            <a:off x="1019001" y="5384278"/>
            <a:ext cx="1513556"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dirty="0">
                <a:ln w="0"/>
                <a:effectLst>
                  <a:outerShdw blurRad="38100" dist="19050" dir="2700000" algn="tl" rotWithShape="0">
                    <a:schemeClr val="dk1">
                      <a:alpha val="40000"/>
                    </a:schemeClr>
                  </a:outerShdw>
                </a:effectLst>
              </a:rPr>
              <a:t>مطوية </a:t>
            </a:r>
            <a:endParaRPr lang="ar-SA" sz="4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44353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BB84"/>
        </a:solidFill>
        <a:effectLst/>
      </p:bgPr>
    </p:bg>
    <p:spTree>
      <p:nvGrpSpPr>
        <p:cNvPr id="1" name=""/>
        <p:cNvGrpSpPr/>
        <p:nvPr/>
      </p:nvGrpSpPr>
      <p:grpSpPr>
        <a:xfrm>
          <a:off x="0" y="0"/>
          <a:ext cx="0" cy="0"/>
          <a:chOff x="0" y="0"/>
          <a:chExt cx="0" cy="0"/>
        </a:xfrm>
      </p:grpSpPr>
      <p:sp>
        <p:nvSpPr>
          <p:cNvPr id="4" name="مستطيل 3"/>
          <p:cNvSpPr/>
          <p:nvPr/>
        </p:nvSpPr>
        <p:spPr>
          <a:xfrm>
            <a:off x="4154373" y="914630"/>
            <a:ext cx="7702751" cy="3631763"/>
          </a:xfrm>
          <a:prstGeom prst="rect">
            <a:avLst/>
          </a:prstGeom>
          <a:noFill/>
        </p:spPr>
        <p:txBody>
          <a:bodyPr wrap="none" lIns="91440" tIns="45720" rIns="91440" bIns="45720">
            <a:spAutoFit/>
          </a:bodyPr>
          <a:lstStyle/>
          <a:p>
            <a:pPr algn="ctr"/>
            <a:r>
              <a:rPr lang="ar-SA" sz="11500" b="1" cap="none" spc="0" dirty="0">
                <a:ln w="0">
                  <a:noFill/>
                </a:ln>
                <a:solidFill>
                  <a:schemeClr val="bg1"/>
                </a:solidFill>
                <a:effectLst>
                  <a:glow rad="101600">
                    <a:schemeClr val="accent6">
                      <a:satMod val="175000"/>
                      <a:alpha val="40000"/>
                    </a:schemeClr>
                  </a:glow>
                  <a:outerShdw blurRad="60007" dist="200025" dir="15000000" sy="30000" kx="-1800000" algn="bl" rotWithShape="0">
                    <a:prstClr val="black">
                      <a:alpha val="32000"/>
                    </a:prstClr>
                  </a:outerShdw>
                </a:effectLst>
                <a:latin typeface="Calibri" panose="020F0502020204030204" pitchFamily="34" charset="0"/>
                <a:cs typeface="Calibri" panose="020F0502020204030204" pitchFamily="34" charset="0"/>
              </a:rPr>
              <a:t>مدخل </a:t>
            </a:r>
          </a:p>
          <a:p>
            <a:pPr algn="ctr"/>
            <a:r>
              <a:rPr lang="ar-SA" sz="11500" b="1" cap="none" spc="0" dirty="0">
                <a:ln w="0">
                  <a:noFill/>
                </a:ln>
                <a:solidFill>
                  <a:schemeClr val="bg1"/>
                </a:solidFill>
                <a:effectLst>
                  <a:glow rad="101600">
                    <a:schemeClr val="accent6">
                      <a:satMod val="175000"/>
                      <a:alpha val="40000"/>
                    </a:schemeClr>
                  </a:glow>
                  <a:outerShdw blurRad="60007" dist="200025" dir="15000000" sy="30000" kx="-1800000" algn="bl" rotWithShape="0">
                    <a:prstClr val="black">
                      <a:alpha val="32000"/>
                    </a:prstClr>
                  </a:outerShdw>
                </a:effectLst>
                <a:latin typeface="Calibri" panose="020F0502020204030204" pitchFamily="34" charset="0"/>
                <a:cs typeface="Calibri" panose="020F0502020204030204" pitchFamily="34" charset="0"/>
              </a:rPr>
              <a:t>إلى علم الأحياء </a:t>
            </a:r>
          </a:p>
        </p:txBody>
      </p:sp>
      <p:sp>
        <p:nvSpPr>
          <p:cNvPr id="3" name="مستطيل 2"/>
          <p:cNvSpPr/>
          <p:nvPr/>
        </p:nvSpPr>
        <p:spPr>
          <a:xfrm>
            <a:off x="5327771" y="4709893"/>
            <a:ext cx="5355954" cy="769441"/>
          </a:xfrm>
          <a:prstGeom prst="rect">
            <a:avLst/>
          </a:prstGeom>
          <a:noFill/>
        </p:spPr>
        <p:txBody>
          <a:bodyPr wrap="none" lIns="91440" tIns="45720" rIns="91440" bIns="45720">
            <a:spAutoFit/>
          </a:bodyPr>
          <a:lstStyle/>
          <a:p>
            <a:pPr algn="ctr"/>
            <a:r>
              <a:rPr lang="ar-SA" sz="4400" b="1" cap="none" spc="0" dirty="0">
                <a:ln w="0">
                  <a:solidFill>
                    <a:srgbClr val="739CB7"/>
                  </a:solidFill>
                </a:ln>
                <a:solidFill>
                  <a:schemeClr val="bg1"/>
                </a:solidFill>
                <a:effectLst>
                  <a:glow rad="63500">
                    <a:schemeClr val="accent6">
                      <a:satMod val="175000"/>
                      <a:alpha val="40000"/>
                    </a:schemeClr>
                  </a:glow>
                  <a:outerShdw blurRad="38100" dist="19050" dir="2700000" algn="tl" rotWithShape="0">
                    <a:schemeClr val="dk1">
                      <a:alpha val="40000"/>
                    </a:schemeClr>
                  </a:outerShdw>
                </a:effectLst>
              </a:rPr>
              <a:t>إعداد المعلمة: ريحانة العامر</a:t>
            </a:r>
          </a:p>
        </p:txBody>
      </p:sp>
      <p:pic>
        <p:nvPicPr>
          <p:cNvPr id="5" name="صورة 4">
            <a:extLst>
              <a:ext uri="{FF2B5EF4-FFF2-40B4-BE49-F238E27FC236}">
                <a16:creationId xmlns:a16="http://schemas.microsoft.com/office/drawing/2014/main" id="{1863FC89-E186-4618-AC35-2D823104B5E0}"/>
              </a:ext>
            </a:extLst>
          </p:cNvPr>
          <p:cNvPicPr>
            <a:picLocks noChangeAspect="1"/>
          </p:cNvPicPr>
          <p:nvPr/>
        </p:nvPicPr>
        <p:blipFill>
          <a:blip r:embed="rId2"/>
          <a:stretch>
            <a:fillRect/>
          </a:stretch>
        </p:blipFill>
        <p:spPr>
          <a:xfrm>
            <a:off x="211012" y="219148"/>
            <a:ext cx="4393527" cy="6364532"/>
          </a:xfrm>
          <a:prstGeom prst="rect">
            <a:avLst/>
          </a:prstGeom>
        </p:spPr>
      </p:pic>
    </p:spTree>
    <p:extLst>
      <p:ext uri="{BB962C8B-B14F-4D97-AF65-F5344CB8AC3E}">
        <p14:creationId xmlns:p14="http://schemas.microsoft.com/office/powerpoint/2010/main" val="381290250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1949</Words>
  <Application>Microsoft Office PowerPoint</Application>
  <PresentationFormat>شاشة عريضة</PresentationFormat>
  <Paragraphs>511</Paragraphs>
  <Slides>85</Slides>
  <Notes>3</Notes>
  <HiddenSlides>0</HiddenSlides>
  <MMClips>4</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85</vt:i4>
      </vt:variant>
    </vt:vector>
  </HeadingPairs>
  <TitlesOfParts>
    <vt:vector size="89" baseType="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ام جواد البحراني</dc:creator>
  <cp:lastModifiedBy>User129</cp:lastModifiedBy>
  <cp:revision>394</cp:revision>
  <cp:lastPrinted>2018-09-03T22:14:34Z</cp:lastPrinted>
  <dcterms:created xsi:type="dcterms:W3CDTF">2015-08-22T21:13:28Z</dcterms:created>
  <dcterms:modified xsi:type="dcterms:W3CDTF">2020-09-07T16:53:45Z</dcterms:modified>
</cp:coreProperties>
</file>