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77" r:id="rId2"/>
    <p:sldId id="256" r:id="rId3"/>
    <p:sldId id="257" r:id="rId4"/>
    <p:sldId id="258" r:id="rId5"/>
    <p:sldId id="261" r:id="rId6"/>
    <p:sldId id="262" r:id="rId7"/>
    <p:sldId id="259" r:id="rId8"/>
    <p:sldId id="279" r:id="rId9"/>
    <p:sldId id="260" r:id="rId10"/>
    <p:sldId id="278" r:id="rId11"/>
    <p:sldId id="264" r:id="rId12"/>
    <p:sldId id="295" r:id="rId13"/>
    <p:sldId id="265" r:id="rId14"/>
    <p:sldId id="266" r:id="rId15"/>
    <p:sldId id="267" r:id="rId16"/>
    <p:sldId id="268" r:id="rId17"/>
    <p:sldId id="280" r:id="rId18"/>
    <p:sldId id="281" r:id="rId19"/>
    <p:sldId id="269" r:id="rId20"/>
    <p:sldId id="270" r:id="rId21"/>
    <p:sldId id="271" r:id="rId22"/>
    <p:sldId id="272" r:id="rId23"/>
    <p:sldId id="273" r:id="rId24"/>
    <p:sldId id="274" r:id="rId25"/>
    <p:sldId id="282" r:id="rId26"/>
    <p:sldId id="283" r:id="rId27"/>
    <p:sldId id="284" r:id="rId28"/>
    <p:sldId id="275" r:id="rId29"/>
    <p:sldId id="276" r:id="rId30"/>
    <p:sldId id="285" r:id="rId31"/>
    <p:sldId id="287" r:id="rId32"/>
    <p:sldId id="286" r:id="rId33"/>
    <p:sldId id="289" r:id="rId34"/>
    <p:sldId id="291" r:id="rId35"/>
    <p:sldId id="288" r:id="rId36"/>
    <p:sldId id="296" r:id="rId37"/>
    <p:sldId id="333" r:id="rId38"/>
    <p:sldId id="290" r:id="rId39"/>
    <p:sldId id="293" r:id="rId40"/>
    <p:sldId id="292" r:id="rId41"/>
    <p:sldId id="300" r:id="rId42"/>
    <p:sldId id="297" r:id="rId43"/>
    <p:sldId id="294" r:id="rId44"/>
    <p:sldId id="298" r:id="rId45"/>
    <p:sldId id="303" r:id="rId46"/>
    <p:sldId id="302" r:id="rId47"/>
    <p:sldId id="305" r:id="rId48"/>
    <p:sldId id="304" r:id="rId49"/>
    <p:sldId id="306" r:id="rId50"/>
    <p:sldId id="301" r:id="rId51"/>
    <p:sldId id="307" r:id="rId52"/>
    <p:sldId id="308" r:id="rId53"/>
    <p:sldId id="299" r:id="rId54"/>
    <p:sldId id="309" r:id="rId55"/>
    <p:sldId id="313" r:id="rId56"/>
    <p:sldId id="310" r:id="rId57"/>
    <p:sldId id="312" r:id="rId58"/>
    <p:sldId id="311" r:id="rId59"/>
    <p:sldId id="315" r:id="rId60"/>
    <p:sldId id="314" r:id="rId61"/>
    <p:sldId id="316" r:id="rId62"/>
    <p:sldId id="317" r:id="rId63"/>
    <p:sldId id="318" r:id="rId64"/>
    <p:sldId id="319" r:id="rId65"/>
    <p:sldId id="321" r:id="rId66"/>
    <p:sldId id="323" r:id="rId67"/>
    <p:sldId id="320" r:id="rId68"/>
    <p:sldId id="322" r:id="rId69"/>
    <p:sldId id="324" r:id="rId70"/>
    <p:sldId id="326" r:id="rId71"/>
    <p:sldId id="334" r:id="rId72"/>
    <p:sldId id="325" r:id="rId73"/>
    <p:sldId id="328" r:id="rId74"/>
    <p:sldId id="329" r:id="rId75"/>
    <p:sldId id="327" r:id="rId76"/>
    <p:sldId id="330" r:id="rId77"/>
    <p:sldId id="331" r:id="rId78"/>
    <p:sldId id="332" r:id="rId79"/>
    <p:sldId id="336" r:id="rId80"/>
    <p:sldId id="335" r:id="rId81"/>
    <p:sldId id="337" r:id="rId82"/>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CCFFCC"/>
    <a:srgbClr val="FF7C80"/>
    <a:srgbClr val="99CCFF"/>
    <a:srgbClr val="3280D6"/>
    <a:srgbClr val="95D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69" d="100"/>
          <a:sy n="69" d="100"/>
        </p:scale>
        <p:origin x="5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50199B0-3207-34B3-9C44-1C997CC204B8}"/>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xmlns="" id="{B3DF27A0-C2CD-213A-FDDC-A1657A85D9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xmlns="" id="{05A7A87A-6D36-8F37-7181-6F21C638D628}"/>
              </a:ext>
            </a:extLst>
          </p:cNvPr>
          <p:cNvSpPr>
            <a:spLocks noGrp="1"/>
          </p:cNvSpPr>
          <p:nvPr>
            <p:ph type="dt" sz="half" idx="10"/>
          </p:nvPr>
        </p:nvSpPr>
        <p:spPr/>
        <p:txBody>
          <a:bodyPr/>
          <a:lstStyle/>
          <a:p>
            <a:fld id="{5EF0A66F-AEEB-46DA-826C-AB68625E8B8C}" type="datetimeFigureOut">
              <a:rPr lang="ar-SA" smtClean="0"/>
              <a:t>06/03/45</a:t>
            </a:fld>
            <a:endParaRPr lang="ar-SA"/>
          </a:p>
        </p:txBody>
      </p:sp>
      <p:sp>
        <p:nvSpPr>
          <p:cNvPr id="5" name="عنصر نائب للتذييل 4">
            <a:extLst>
              <a:ext uri="{FF2B5EF4-FFF2-40B4-BE49-F238E27FC236}">
                <a16:creationId xmlns:a16="http://schemas.microsoft.com/office/drawing/2014/main" xmlns="" id="{106C1DB7-363C-869D-DD28-4BB82A1FB73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xmlns="" id="{3DC78BFA-D300-2E64-FEBB-474DA9A152CD}"/>
              </a:ext>
            </a:extLst>
          </p:cNvPr>
          <p:cNvSpPr>
            <a:spLocks noGrp="1"/>
          </p:cNvSpPr>
          <p:nvPr>
            <p:ph type="sldNum" sz="quarter" idx="12"/>
          </p:nvPr>
        </p:nvSpPr>
        <p:spPr/>
        <p:txBody>
          <a:bodyPr/>
          <a:lstStyle/>
          <a:p>
            <a:fld id="{8232AB99-4352-4F39-B947-2A460DE90C5B}" type="slidenum">
              <a:rPr lang="ar-SA" smtClean="0"/>
              <a:t>‹#›</a:t>
            </a:fld>
            <a:endParaRPr lang="ar-SA"/>
          </a:p>
        </p:txBody>
      </p:sp>
    </p:spTree>
    <p:extLst>
      <p:ext uri="{BB962C8B-B14F-4D97-AF65-F5344CB8AC3E}">
        <p14:creationId xmlns:p14="http://schemas.microsoft.com/office/powerpoint/2010/main" val="3029715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5C9C5619-5A83-5D48-DD40-C1E98E62E31B}"/>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xmlns="" id="{A433EFF0-BE38-36EE-17EB-CE04D23355DF}"/>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xmlns="" id="{E2A5BB76-085E-0D96-7D05-9F630BDD10DC}"/>
              </a:ext>
            </a:extLst>
          </p:cNvPr>
          <p:cNvSpPr>
            <a:spLocks noGrp="1"/>
          </p:cNvSpPr>
          <p:nvPr>
            <p:ph type="dt" sz="half" idx="10"/>
          </p:nvPr>
        </p:nvSpPr>
        <p:spPr/>
        <p:txBody>
          <a:bodyPr/>
          <a:lstStyle/>
          <a:p>
            <a:fld id="{5EF0A66F-AEEB-46DA-826C-AB68625E8B8C}" type="datetimeFigureOut">
              <a:rPr lang="ar-SA" smtClean="0"/>
              <a:t>06/03/45</a:t>
            </a:fld>
            <a:endParaRPr lang="ar-SA"/>
          </a:p>
        </p:txBody>
      </p:sp>
      <p:sp>
        <p:nvSpPr>
          <p:cNvPr id="5" name="عنصر نائب للتذييل 4">
            <a:extLst>
              <a:ext uri="{FF2B5EF4-FFF2-40B4-BE49-F238E27FC236}">
                <a16:creationId xmlns:a16="http://schemas.microsoft.com/office/drawing/2014/main" xmlns="" id="{6F39F51B-9392-5780-9B2C-A6870E4063B5}"/>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xmlns="" id="{BD77AA3B-6DD2-9E00-0F78-65D0AD1460D8}"/>
              </a:ext>
            </a:extLst>
          </p:cNvPr>
          <p:cNvSpPr>
            <a:spLocks noGrp="1"/>
          </p:cNvSpPr>
          <p:nvPr>
            <p:ph type="sldNum" sz="quarter" idx="12"/>
          </p:nvPr>
        </p:nvSpPr>
        <p:spPr/>
        <p:txBody>
          <a:bodyPr/>
          <a:lstStyle/>
          <a:p>
            <a:fld id="{8232AB99-4352-4F39-B947-2A460DE90C5B}" type="slidenum">
              <a:rPr lang="ar-SA" smtClean="0"/>
              <a:t>‹#›</a:t>
            </a:fld>
            <a:endParaRPr lang="ar-SA"/>
          </a:p>
        </p:txBody>
      </p:sp>
    </p:spTree>
    <p:extLst>
      <p:ext uri="{BB962C8B-B14F-4D97-AF65-F5344CB8AC3E}">
        <p14:creationId xmlns:p14="http://schemas.microsoft.com/office/powerpoint/2010/main" val="157730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xmlns="" id="{416EA4EC-6CB5-C535-7D12-FED72E60280A}"/>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xmlns="" id="{65384C1C-FA87-57E6-F63D-6013DAF67D66}"/>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xmlns="" id="{BFAF20D4-AE32-890E-0504-9A2193A7AC5F}"/>
              </a:ext>
            </a:extLst>
          </p:cNvPr>
          <p:cNvSpPr>
            <a:spLocks noGrp="1"/>
          </p:cNvSpPr>
          <p:nvPr>
            <p:ph type="dt" sz="half" idx="10"/>
          </p:nvPr>
        </p:nvSpPr>
        <p:spPr/>
        <p:txBody>
          <a:bodyPr/>
          <a:lstStyle/>
          <a:p>
            <a:fld id="{5EF0A66F-AEEB-46DA-826C-AB68625E8B8C}" type="datetimeFigureOut">
              <a:rPr lang="ar-SA" smtClean="0"/>
              <a:t>06/03/45</a:t>
            </a:fld>
            <a:endParaRPr lang="ar-SA"/>
          </a:p>
        </p:txBody>
      </p:sp>
      <p:sp>
        <p:nvSpPr>
          <p:cNvPr id="5" name="عنصر نائب للتذييل 4">
            <a:extLst>
              <a:ext uri="{FF2B5EF4-FFF2-40B4-BE49-F238E27FC236}">
                <a16:creationId xmlns:a16="http://schemas.microsoft.com/office/drawing/2014/main" xmlns="" id="{ABAC0C6D-E726-FBA9-8D44-04B6B455C4F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xmlns="" id="{2601DB89-C561-C907-6B11-A756E1B46B76}"/>
              </a:ext>
            </a:extLst>
          </p:cNvPr>
          <p:cNvSpPr>
            <a:spLocks noGrp="1"/>
          </p:cNvSpPr>
          <p:nvPr>
            <p:ph type="sldNum" sz="quarter" idx="12"/>
          </p:nvPr>
        </p:nvSpPr>
        <p:spPr/>
        <p:txBody>
          <a:bodyPr/>
          <a:lstStyle/>
          <a:p>
            <a:fld id="{8232AB99-4352-4F39-B947-2A460DE90C5B}" type="slidenum">
              <a:rPr lang="ar-SA" smtClean="0"/>
              <a:t>‹#›</a:t>
            </a:fld>
            <a:endParaRPr lang="ar-SA"/>
          </a:p>
        </p:txBody>
      </p:sp>
    </p:spTree>
    <p:extLst>
      <p:ext uri="{BB962C8B-B14F-4D97-AF65-F5344CB8AC3E}">
        <p14:creationId xmlns:p14="http://schemas.microsoft.com/office/powerpoint/2010/main" val="3178279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1783BA9E-CD36-B2E9-E841-E1BCCE7CBEBB}"/>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xmlns="" id="{E59A6E89-8E4C-FC01-2B14-CD8B4DCD9D14}"/>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xmlns="" id="{A34BD4B0-A867-0428-26D1-FBA627440483}"/>
              </a:ext>
            </a:extLst>
          </p:cNvPr>
          <p:cNvSpPr>
            <a:spLocks noGrp="1"/>
          </p:cNvSpPr>
          <p:nvPr>
            <p:ph type="dt" sz="half" idx="10"/>
          </p:nvPr>
        </p:nvSpPr>
        <p:spPr/>
        <p:txBody>
          <a:bodyPr/>
          <a:lstStyle/>
          <a:p>
            <a:fld id="{5EF0A66F-AEEB-46DA-826C-AB68625E8B8C}" type="datetimeFigureOut">
              <a:rPr lang="ar-SA" smtClean="0"/>
              <a:t>06/03/45</a:t>
            </a:fld>
            <a:endParaRPr lang="ar-SA"/>
          </a:p>
        </p:txBody>
      </p:sp>
      <p:sp>
        <p:nvSpPr>
          <p:cNvPr id="5" name="عنصر نائب للتذييل 4">
            <a:extLst>
              <a:ext uri="{FF2B5EF4-FFF2-40B4-BE49-F238E27FC236}">
                <a16:creationId xmlns:a16="http://schemas.microsoft.com/office/drawing/2014/main" xmlns="" id="{ADC541AE-1E69-40C4-E700-06B7ABDBEC8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xmlns="" id="{837444F5-B2FA-0F81-044B-AF120A720F0E}"/>
              </a:ext>
            </a:extLst>
          </p:cNvPr>
          <p:cNvSpPr>
            <a:spLocks noGrp="1"/>
          </p:cNvSpPr>
          <p:nvPr>
            <p:ph type="sldNum" sz="quarter" idx="12"/>
          </p:nvPr>
        </p:nvSpPr>
        <p:spPr/>
        <p:txBody>
          <a:bodyPr/>
          <a:lstStyle/>
          <a:p>
            <a:fld id="{8232AB99-4352-4F39-B947-2A460DE90C5B}" type="slidenum">
              <a:rPr lang="ar-SA" smtClean="0"/>
              <a:t>‹#›</a:t>
            </a:fld>
            <a:endParaRPr lang="ar-SA"/>
          </a:p>
        </p:txBody>
      </p:sp>
    </p:spTree>
    <p:extLst>
      <p:ext uri="{BB962C8B-B14F-4D97-AF65-F5344CB8AC3E}">
        <p14:creationId xmlns:p14="http://schemas.microsoft.com/office/powerpoint/2010/main" val="4121146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9BD1069E-6037-62B6-2559-1126DDEFED88}"/>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xmlns="" id="{2536FF35-1BF4-B324-99B7-5FF18CF68E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xmlns="" id="{7C1D13A1-59AE-724D-6CD0-08D21F46DD8A}"/>
              </a:ext>
            </a:extLst>
          </p:cNvPr>
          <p:cNvSpPr>
            <a:spLocks noGrp="1"/>
          </p:cNvSpPr>
          <p:nvPr>
            <p:ph type="dt" sz="half" idx="10"/>
          </p:nvPr>
        </p:nvSpPr>
        <p:spPr/>
        <p:txBody>
          <a:bodyPr/>
          <a:lstStyle/>
          <a:p>
            <a:fld id="{5EF0A66F-AEEB-46DA-826C-AB68625E8B8C}" type="datetimeFigureOut">
              <a:rPr lang="ar-SA" smtClean="0"/>
              <a:t>06/03/45</a:t>
            </a:fld>
            <a:endParaRPr lang="ar-SA"/>
          </a:p>
        </p:txBody>
      </p:sp>
      <p:sp>
        <p:nvSpPr>
          <p:cNvPr id="5" name="عنصر نائب للتذييل 4">
            <a:extLst>
              <a:ext uri="{FF2B5EF4-FFF2-40B4-BE49-F238E27FC236}">
                <a16:creationId xmlns:a16="http://schemas.microsoft.com/office/drawing/2014/main" xmlns="" id="{47F8D5EB-B829-7F35-AC0F-08A66A6AB33A}"/>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xmlns="" id="{26D7509C-01BC-099A-E031-E41351690804}"/>
              </a:ext>
            </a:extLst>
          </p:cNvPr>
          <p:cNvSpPr>
            <a:spLocks noGrp="1"/>
          </p:cNvSpPr>
          <p:nvPr>
            <p:ph type="sldNum" sz="quarter" idx="12"/>
          </p:nvPr>
        </p:nvSpPr>
        <p:spPr/>
        <p:txBody>
          <a:bodyPr/>
          <a:lstStyle/>
          <a:p>
            <a:fld id="{8232AB99-4352-4F39-B947-2A460DE90C5B}" type="slidenum">
              <a:rPr lang="ar-SA" smtClean="0"/>
              <a:t>‹#›</a:t>
            </a:fld>
            <a:endParaRPr lang="ar-SA"/>
          </a:p>
        </p:txBody>
      </p:sp>
    </p:spTree>
    <p:extLst>
      <p:ext uri="{BB962C8B-B14F-4D97-AF65-F5344CB8AC3E}">
        <p14:creationId xmlns:p14="http://schemas.microsoft.com/office/powerpoint/2010/main" val="251542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21C30716-78D7-FB47-8DE9-9956C637D495}"/>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xmlns="" id="{BC24FF94-468E-31BB-D532-AF27E93104BC}"/>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xmlns="" id="{825BDEEE-764B-43C4-65C8-5958405B7E26}"/>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xmlns="" id="{61471F65-DA91-08CC-0B31-8B8C92F7BD80}"/>
              </a:ext>
            </a:extLst>
          </p:cNvPr>
          <p:cNvSpPr>
            <a:spLocks noGrp="1"/>
          </p:cNvSpPr>
          <p:nvPr>
            <p:ph type="dt" sz="half" idx="10"/>
          </p:nvPr>
        </p:nvSpPr>
        <p:spPr/>
        <p:txBody>
          <a:bodyPr/>
          <a:lstStyle/>
          <a:p>
            <a:fld id="{5EF0A66F-AEEB-46DA-826C-AB68625E8B8C}" type="datetimeFigureOut">
              <a:rPr lang="ar-SA" smtClean="0"/>
              <a:t>06/03/45</a:t>
            </a:fld>
            <a:endParaRPr lang="ar-SA"/>
          </a:p>
        </p:txBody>
      </p:sp>
      <p:sp>
        <p:nvSpPr>
          <p:cNvPr id="6" name="عنصر نائب للتذييل 5">
            <a:extLst>
              <a:ext uri="{FF2B5EF4-FFF2-40B4-BE49-F238E27FC236}">
                <a16:creationId xmlns:a16="http://schemas.microsoft.com/office/drawing/2014/main" xmlns="" id="{36CD87BD-0C56-5D61-88EF-159A0110384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xmlns="" id="{108E8F52-64C2-CFB8-FE26-EE1BC5FFCB88}"/>
              </a:ext>
            </a:extLst>
          </p:cNvPr>
          <p:cNvSpPr>
            <a:spLocks noGrp="1"/>
          </p:cNvSpPr>
          <p:nvPr>
            <p:ph type="sldNum" sz="quarter" idx="12"/>
          </p:nvPr>
        </p:nvSpPr>
        <p:spPr/>
        <p:txBody>
          <a:bodyPr/>
          <a:lstStyle/>
          <a:p>
            <a:fld id="{8232AB99-4352-4F39-B947-2A460DE90C5B}" type="slidenum">
              <a:rPr lang="ar-SA" smtClean="0"/>
              <a:t>‹#›</a:t>
            </a:fld>
            <a:endParaRPr lang="ar-SA"/>
          </a:p>
        </p:txBody>
      </p:sp>
    </p:spTree>
    <p:extLst>
      <p:ext uri="{BB962C8B-B14F-4D97-AF65-F5344CB8AC3E}">
        <p14:creationId xmlns:p14="http://schemas.microsoft.com/office/powerpoint/2010/main" val="4012128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55FC70B6-26F0-FD51-EDE8-232C1B04CFA8}"/>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xmlns="" id="{8C0BD091-5A0F-7127-ADA6-C0B827E141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xmlns="" id="{A8773D86-78A1-01E9-C098-63BFCA1F82E2}"/>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xmlns="" id="{370E6A2D-268B-0A16-19D1-9DFAABD0D7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xmlns="" id="{EA822635-0666-FF33-82D4-7650D0C78C24}"/>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xmlns="" id="{2BCC8C3A-C9BD-8DCC-56AD-480F22AAD0DC}"/>
              </a:ext>
            </a:extLst>
          </p:cNvPr>
          <p:cNvSpPr>
            <a:spLocks noGrp="1"/>
          </p:cNvSpPr>
          <p:nvPr>
            <p:ph type="dt" sz="half" idx="10"/>
          </p:nvPr>
        </p:nvSpPr>
        <p:spPr/>
        <p:txBody>
          <a:bodyPr/>
          <a:lstStyle/>
          <a:p>
            <a:fld id="{5EF0A66F-AEEB-46DA-826C-AB68625E8B8C}" type="datetimeFigureOut">
              <a:rPr lang="ar-SA" smtClean="0"/>
              <a:t>06/03/45</a:t>
            </a:fld>
            <a:endParaRPr lang="ar-SA"/>
          </a:p>
        </p:txBody>
      </p:sp>
      <p:sp>
        <p:nvSpPr>
          <p:cNvPr id="8" name="عنصر نائب للتذييل 7">
            <a:extLst>
              <a:ext uri="{FF2B5EF4-FFF2-40B4-BE49-F238E27FC236}">
                <a16:creationId xmlns:a16="http://schemas.microsoft.com/office/drawing/2014/main" xmlns="" id="{933056EC-F89E-F0B4-C2D9-37C4B88E5744}"/>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xmlns="" id="{2910A022-21F4-8A3D-40BD-EE3E223FB77F}"/>
              </a:ext>
            </a:extLst>
          </p:cNvPr>
          <p:cNvSpPr>
            <a:spLocks noGrp="1"/>
          </p:cNvSpPr>
          <p:nvPr>
            <p:ph type="sldNum" sz="quarter" idx="12"/>
          </p:nvPr>
        </p:nvSpPr>
        <p:spPr/>
        <p:txBody>
          <a:bodyPr/>
          <a:lstStyle/>
          <a:p>
            <a:fld id="{8232AB99-4352-4F39-B947-2A460DE90C5B}" type="slidenum">
              <a:rPr lang="ar-SA" smtClean="0"/>
              <a:t>‹#›</a:t>
            </a:fld>
            <a:endParaRPr lang="ar-SA"/>
          </a:p>
        </p:txBody>
      </p:sp>
    </p:spTree>
    <p:extLst>
      <p:ext uri="{BB962C8B-B14F-4D97-AF65-F5344CB8AC3E}">
        <p14:creationId xmlns:p14="http://schemas.microsoft.com/office/powerpoint/2010/main" val="2354035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BA643C70-65C7-2C7E-C408-862B84FFD93C}"/>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xmlns="" id="{17C98154-E89E-1137-89E4-8127FF22D100}"/>
              </a:ext>
            </a:extLst>
          </p:cNvPr>
          <p:cNvSpPr>
            <a:spLocks noGrp="1"/>
          </p:cNvSpPr>
          <p:nvPr>
            <p:ph type="dt" sz="half" idx="10"/>
          </p:nvPr>
        </p:nvSpPr>
        <p:spPr/>
        <p:txBody>
          <a:bodyPr/>
          <a:lstStyle/>
          <a:p>
            <a:fld id="{5EF0A66F-AEEB-46DA-826C-AB68625E8B8C}" type="datetimeFigureOut">
              <a:rPr lang="ar-SA" smtClean="0"/>
              <a:t>06/03/45</a:t>
            </a:fld>
            <a:endParaRPr lang="ar-SA"/>
          </a:p>
        </p:txBody>
      </p:sp>
      <p:sp>
        <p:nvSpPr>
          <p:cNvPr id="4" name="عنصر نائب للتذييل 3">
            <a:extLst>
              <a:ext uri="{FF2B5EF4-FFF2-40B4-BE49-F238E27FC236}">
                <a16:creationId xmlns:a16="http://schemas.microsoft.com/office/drawing/2014/main" xmlns="" id="{2D039C68-B368-999A-F3F4-3A7E55C73EBE}"/>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xmlns="" id="{DD5E4319-C6A6-E281-1BB5-DC65FB70974C}"/>
              </a:ext>
            </a:extLst>
          </p:cNvPr>
          <p:cNvSpPr>
            <a:spLocks noGrp="1"/>
          </p:cNvSpPr>
          <p:nvPr>
            <p:ph type="sldNum" sz="quarter" idx="12"/>
          </p:nvPr>
        </p:nvSpPr>
        <p:spPr/>
        <p:txBody>
          <a:bodyPr/>
          <a:lstStyle/>
          <a:p>
            <a:fld id="{8232AB99-4352-4F39-B947-2A460DE90C5B}" type="slidenum">
              <a:rPr lang="ar-SA" smtClean="0"/>
              <a:t>‹#›</a:t>
            </a:fld>
            <a:endParaRPr lang="ar-SA"/>
          </a:p>
        </p:txBody>
      </p:sp>
    </p:spTree>
    <p:extLst>
      <p:ext uri="{BB962C8B-B14F-4D97-AF65-F5344CB8AC3E}">
        <p14:creationId xmlns:p14="http://schemas.microsoft.com/office/powerpoint/2010/main" val="3860616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xmlns="" id="{7277EB1E-5BBE-AFA5-75A0-0507A7D12177}"/>
              </a:ext>
            </a:extLst>
          </p:cNvPr>
          <p:cNvSpPr>
            <a:spLocks noGrp="1"/>
          </p:cNvSpPr>
          <p:nvPr>
            <p:ph type="dt" sz="half" idx="10"/>
          </p:nvPr>
        </p:nvSpPr>
        <p:spPr/>
        <p:txBody>
          <a:bodyPr/>
          <a:lstStyle/>
          <a:p>
            <a:fld id="{5EF0A66F-AEEB-46DA-826C-AB68625E8B8C}" type="datetimeFigureOut">
              <a:rPr lang="ar-SA" smtClean="0"/>
              <a:t>06/03/45</a:t>
            </a:fld>
            <a:endParaRPr lang="ar-SA"/>
          </a:p>
        </p:txBody>
      </p:sp>
      <p:sp>
        <p:nvSpPr>
          <p:cNvPr id="3" name="عنصر نائب للتذييل 2">
            <a:extLst>
              <a:ext uri="{FF2B5EF4-FFF2-40B4-BE49-F238E27FC236}">
                <a16:creationId xmlns:a16="http://schemas.microsoft.com/office/drawing/2014/main" xmlns="" id="{A322700A-A56F-4097-580B-D424403CE01D}"/>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xmlns="" id="{CF0392E0-BC06-6155-A105-0463401F86D6}"/>
              </a:ext>
            </a:extLst>
          </p:cNvPr>
          <p:cNvSpPr>
            <a:spLocks noGrp="1"/>
          </p:cNvSpPr>
          <p:nvPr>
            <p:ph type="sldNum" sz="quarter" idx="12"/>
          </p:nvPr>
        </p:nvSpPr>
        <p:spPr/>
        <p:txBody>
          <a:bodyPr/>
          <a:lstStyle/>
          <a:p>
            <a:fld id="{8232AB99-4352-4F39-B947-2A460DE90C5B}" type="slidenum">
              <a:rPr lang="ar-SA" smtClean="0"/>
              <a:t>‹#›</a:t>
            </a:fld>
            <a:endParaRPr lang="ar-SA"/>
          </a:p>
        </p:txBody>
      </p:sp>
    </p:spTree>
    <p:extLst>
      <p:ext uri="{BB962C8B-B14F-4D97-AF65-F5344CB8AC3E}">
        <p14:creationId xmlns:p14="http://schemas.microsoft.com/office/powerpoint/2010/main" val="2286128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5839A95A-8590-3584-7074-C558A6EF0AA3}"/>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xmlns="" id="{4B8D0254-0CF1-B691-4BD3-35EB40F7FF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xmlns="" id="{EFB3CEAC-A279-5760-0788-D10BAFAB6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xmlns="" id="{7E5F785E-EC45-7127-CDFA-4FA43D654636}"/>
              </a:ext>
            </a:extLst>
          </p:cNvPr>
          <p:cNvSpPr>
            <a:spLocks noGrp="1"/>
          </p:cNvSpPr>
          <p:nvPr>
            <p:ph type="dt" sz="half" idx="10"/>
          </p:nvPr>
        </p:nvSpPr>
        <p:spPr/>
        <p:txBody>
          <a:bodyPr/>
          <a:lstStyle/>
          <a:p>
            <a:fld id="{5EF0A66F-AEEB-46DA-826C-AB68625E8B8C}" type="datetimeFigureOut">
              <a:rPr lang="ar-SA" smtClean="0"/>
              <a:t>06/03/45</a:t>
            </a:fld>
            <a:endParaRPr lang="ar-SA"/>
          </a:p>
        </p:txBody>
      </p:sp>
      <p:sp>
        <p:nvSpPr>
          <p:cNvPr id="6" name="عنصر نائب للتذييل 5">
            <a:extLst>
              <a:ext uri="{FF2B5EF4-FFF2-40B4-BE49-F238E27FC236}">
                <a16:creationId xmlns:a16="http://schemas.microsoft.com/office/drawing/2014/main" xmlns="" id="{7728EA03-A9E0-D4CB-074D-1E507B321771}"/>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xmlns="" id="{CDDAD727-F243-6B1A-85C2-3BEB73B1227F}"/>
              </a:ext>
            </a:extLst>
          </p:cNvPr>
          <p:cNvSpPr>
            <a:spLocks noGrp="1"/>
          </p:cNvSpPr>
          <p:nvPr>
            <p:ph type="sldNum" sz="quarter" idx="12"/>
          </p:nvPr>
        </p:nvSpPr>
        <p:spPr/>
        <p:txBody>
          <a:bodyPr/>
          <a:lstStyle/>
          <a:p>
            <a:fld id="{8232AB99-4352-4F39-B947-2A460DE90C5B}" type="slidenum">
              <a:rPr lang="ar-SA" smtClean="0"/>
              <a:t>‹#›</a:t>
            </a:fld>
            <a:endParaRPr lang="ar-SA"/>
          </a:p>
        </p:txBody>
      </p:sp>
    </p:spTree>
    <p:extLst>
      <p:ext uri="{BB962C8B-B14F-4D97-AF65-F5344CB8AC3E}">
        <p14:creationId xmlns:p14="http://schemas.microsoft.com/office/powerpoint/2010/main" val="3942506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347B1EEB-D5E1-05B2-D47B-0A463589DA51}"/>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xmlns="" id="{39969EC3-62B0-5D15-9347-33A5C6B515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xmlns="" id="{DE5DD0A6-6F76-6F2F-7813-EE4DB4075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xmlns="" id="{1B2C67FA-75B1-8E5A-7BC9-930046B69F82}"/>
              </a:ext>
            </a:extLst>
          </p:cNvPr>
          <p:cNvSpPr>
            <a:spLocks noGrp="1"/>
          </p:cNvSpPr>
          <p:nvPr>
            <p:ph type="dt" sz="half" idx="10"/>
          </p:nvPr>
        </p:nvSpPr>
        <p:spPr/>
        <p:txBody>
          <a:bodyPr/>
          <a:lstStyle/>
          <a:p>
            <a:fld id="{5EF0A66F-AEEB-46DA-826C-AB68625E8B8C}" type="datetimeFigureOut">
              <a:rPr lang="ar-SA" smtClean="0"/>
              <a:t>06/03/45</a:t>
            </a:fld>
            <a:endParaRPr lang="ar-SA"/>
          </a:p>
        </p:txBody>
      </p:sp>
      <p:sp>
        <p:nvSpPr>
          <p:cNvPr id="6" name="عنصر نائب للتذييل 5">
            <a:extLst>
              <a:ext uri="{FF2B5EF4-FFF2-40B4-BE49-F238E27FC236}">
                <a16:creationId xmlns:a16="http://schemas.microsoft.com/office/drawing/2014/main" xmlns="" id="{030C2C8A-7BB0-B57A-052D-1F5B6151616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xmlns="" id="{143C4E22-056C-7E61-58C4-399676597066}"/>
              </a:ext>
            </a:extLst>
          </p:cNvPr>
          <p:cNvSpPr>
            <a:spLocks noGrp="1"/>
          </p:cNvSpPr>
          <p:nvPr>
            <p:ph type="sldNum" sz="quarter" idx="12"/>
          </p:nvPr>
        </p:nvSpPr>
        <p:spPr/>
        <p:txBody>
          <a:bodyPr/>
          <a:lstStyle/>
          <a:p>
            <a:fld id="{8232AB99-4352-4F39-B947-2A460DE90C5B}" type="slidenum">
              <a:rPr lang="ar-SA" smtClean="0"/>
              <a:t>‹#›</a:t>
            </a:fld>
            <a:endParaRPr lang="ar-SA"/>
          </a:p>
        </p:txBody>
      </p:sp>
    </p:spTree>
    <p:extLst>
      <p:ext uri="{BB962C8B-B14F-4D97-AF65-F5344CB8AC3E}">
        <p14:creationId xmlns:p14="http://schemas.microsoft.com/office/powerpoint/2010/main" val="587792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xmlns="" id="{24972A74-25D1-1C44-CB91-4AD5F74AA16C}"/>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xmlns="" id="{3788BDC4-B053-2113-E8E0-9CC5C5AB6537}"/>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xmlns="" id="{366AEF72-BB26-6851-47C9-A8380A63995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EF0A66F-AEEB-46DA-826C-AB68625E8B8C}" type="datetimeFigureOut">
              <a:rPr lang="ar-SA" smtClean="0"/>
              <a:t>06/03/45</a:t>
            </a:fld>
            <a:endParaRPr lang="ar-SA"/>
          </a:p>
        </p:txBody>
      </p:sp>
      <p:sp>
        <p:nvSpPr>
          <p:cNvPr id="5" name="عنصر نائب للتذييل 4">
            <a:extLst>
              <a:ext uri="{FF2B5EF4-FFF2-40B4-BE49-F238E27FC236}">
                <a16:creationId xmlns:a16="http://schemas.microsoft.com/office/drawing/2014/main" xmlns="" id="{FD5501BE-BE8A-9B15-1A8E-2CC3707926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xmlns="" id="{E71E8C6F-9476-8FDE-22CA-DCFA75A7E1BB}"/>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232AB99-4352-4F39-B947-2A460DE90C5B}" type="slidenum">
              <a:rPr lang="ar-SA" smtClean="0"/>
              <a:t>‹#›</a:t>
            </a:fld>
            <a:endParaRPr lang="ar-SA"/>
          </a:p>
        </p:txBody>
      </p:sp>
    </p:spTree>
    <p:extLst>
      <p:ext uri="{BB962C8B-B14F-4D97-AF65-F5344CB8AC3E}">
        <p14:creationId xmlns:p14="http://schemas.microsoft.com/office/powerpoint/2010/main" val="1425503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42.gif"/><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4.wav"/><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5.wav"/><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gif"/></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3.gif"/></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3.gif"/></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7.gif"/></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5.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6.wav"/><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9.gif"/></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2.gif"/><Relationship Id="rId4" Type="http://schemas.openxmlformats.org/officeDocument/2006/relationships/image" Target="../media/image81.jpe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3.gif"/><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7.gif"/><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5.png"/><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7.wav"/><Relationship Id="rId1" Type="http://schemas.openxmlformats.org/officeDocument/2006/relationships/slideLayout" Target="../slideLayouts/slideLayout1.xml"/><Relationship Id="rId5" Type="http://schemas.openxmlformats.org/officeDocument/2006/relationships/image" Target="../media/image103.gif"/><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8.wav"/><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image" Target="../media/image111.png"/></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6.svg"/><Relationship Id="rId5" Type="http://schemas.openxmlformats.org/officeDocument/2006/relationships/image" Target="../media/image118.png"/><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2" name="مربع نص 1">
            <a:extLst>
              <a:ext uri="{FF2B5EF4-FFF2-40B4-BE49-F238E27FC236}">
                <a16:creationId xmlns:a16="http://schemas.microsoft.com/office/drawing/2014/main" xmlns="" id="{92C25BF2-43AD-C64D-19B6-64D49ED97A7B}"/>
              </a:ext>
            </a:extLst>
          </p:cNvPr>
          <p:cNvSpPr txBox="1"/>
          <p:nvPr/>
        </p:nvSpPr>
        <p:spPr>
          <a:xfrm>
            <a:off x="739456" y="1127151"/>
            <a:ext cx="10888862" cy="4708981"/>
          </a:xfrm>
          <a:prstGeom prst="rect">
            <a:avLst/>
          </a:prstGeom>
          <a:noFill/>
        </p:spPr>
        <p:txBody>
          <a:bodyPr wrap="square" rtlCol="1">
            <a:spAutoFit/>
          </a:bodyPr>
          <a:lstStyle/>
          <a:p>
            <a:pPr algn="ctr"/>
            <a:r>
              <a:rPr lang="ar-SA" sz="6000" dirty="0">
                <a:solidFill>
                  <a:prstClr val="black"/>
                </a:solidFill>
                <a:cs typeface="PT Bold Heading" panose="02010400000000000000" pitchFamily="2" charset="-78"/>
              </a:rPr>
              <a:t>الموضوع</a:t>
            </a:r>
            <a:r>
              <a:rPr lang="ar-SA" sz="6000" dirty="0">
                <a:solidFill>
                  <a:srgbClr val="0000FF"/>
                </a:solidFill>
                <a:cs typeface="PT Bold Heading" panose="02010400000000000000" pitchFamily="2" charset="-78"/>
              </a:rPr>
              <a:t>/ </a:t>
            </a:r>
            <a:r>
              <a:rPr lang="ar-SA" sz="6000" dirty="0">
                <a:solidFill>
                  <a:srgbClr val="FF0000"/>
                </a:solidFill>
                <a:cs typeface="PT Bold Heading" panose="02010400000000000000" pitchFamily="2" charset="-78"/>
              </a:rPr>
              <a:t>تصنيف المخلوقات الحية</a:t>
            </a:r>
          </a:p>
          <a:p>
            <a:pPr algn="ctr"/>
            <a:r>
              <a:rPr lang="ar-SA" sz="6000" dirty="0">
                <a:solidFill>
                  <a:prstClr val="black"/>
                </a:solidFill>
                <a:cs typeface="PT Bold Heading" panose="02010400000000000000" pitchFamily="2" charset="-78"/>
              </a:rPr>
              <a:t>الفصل</a:t>
            </a:r>
            <a:r>
              <a:rPr lang="ar-SA" sz="6000" dirty="0">
                <a:solidFill>
                  <a:srgbClr val="0000FF"/>
                </a:solidFill>
                <a:cs typeface="PT Bold Heading" panose="02010400000000000000" pitchFamily="2" charset="-78"/>
              </a:rPr>
              <a:t> / الثاني</a:t>
            </a:r>
          </a:p>
          <a:p>
            <a:pPr algn="ctr"/>
            <a:r>
              <a:rPr lang="ar-SA" sz="6000" dirty="0">
                <a:solidFill>
                  <a:prstClr val="black"/>
                </a:solidFill>
                <a:cs typeface="PT Bold Heading" panose="02010400000000000000" pitchFamily="2" charset="-78"/>
              </a:rPr>
              <a:t>الدرس الأول</a:t>
            </a:r>
            <a:r>
              <a:rPr lang="ar-SA" sz="6000" dirty="0">
                <a:solidFill>
                  <a:srgbClr val="0000FF"/>
                </a:solidFill>
                <a:cs typeface="PT Bold Heading" panose="02010400000000000000" pitchFamily="2" charset="-78"/>
              </a:rPr>
              <a:t>/ أجهزة أجسام الحيوانات</a:t>
            </a:r>
          </a:p>
          <a:p>
            <a:pPr algn="ctr"/>
            <a:r>
              <a:rPr lang="ar-SA" sz="6000" dirty="0">
                <a:solidFill>
                  <a:prstClr val="black"/>
                </a:solidFill>
                <a:cs typeface="PT Bold Heading" panose="02010400000000000000" pitchFamily="2" charset="-78"/>
              </a:rPr>
              <a:t>الصف</a:t>
            </a:r>
            <a:r>
              <a:rPr lang="ar-SA" sz="6000" dirty="0">
                <a:solidFill>
                  <a:srgbClr val="0000FF"/>
                </a:solidFill>
                <a:cs typeface="PT Bold Heading" panose="02010400000000000000" pitchFamily="2" charset="-78"/>
              </a:rPr>
              <a:t> / رابع</a:t>
            </a:r>
          </a:p>
          <a:p>
            <a:pPr algn="ctr"/>
            <a:r>
              <a:rPr lang="ar-SA" sz="6000" dirty="0">
                <a:solidFill>
                  <a:prstClr val="black"/>
                </a:solidFill>
                <a:cs typeface="PT Bold Heading" panose="02010400000000000000" pitchFamily="2" charset="-78"/>
              </a:rPr>
              <a:t>المعلمة</a:t>
            </a:r>
            <a:r>
              <a:rPr lang="ar-SA" sz="6000" dirty="0">
                <a:solidFill>
                  <a:srgbClr val="0000FF"/>
                </a:solidFill>
                <a:cs typeface="PT Bold Heading" panose="02010400000000000000" pitchFamily="2" charset="-78"/>
              </a:rPr>
              <a:t> / عبير الجناعي</a:t>
            </a:r>
          </a:p>
        </p:txBody>
      </p:sp>
    </p:spTree>
    <p:extLst>
      <p:ext uri="{BB962C8B-B14F-4D97-AF65-F5344CB8AC3E}">
        <p14:creationId xmlns:p14="http://schemas.microsoft.com/office/powerpoint/2010/main" val="5065235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2" descr="الاهداف | Majmaah University">
            <a:extLst>
              <a:ext uri="{FF2B5EF4-FFF2-40B4-BE49-F238E27FC236}">
                <a16:creationId xmlns:a16="http://schemas.microsoft.com/office/drawing/2014/main" xmlns="" id="{E4B4A9A6-BFA4-7CC8-45E2-7E74DED9A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192" y="755218"/>
            <a:ext cx="4295775" cy="1419225"/>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زوايا مستديرة 2">
            <a:extLst>
              <a:ext uri="{FF2B5EF4-FFF2-40B4-BE49-F238E27FC236}">
                <a16:creationId xmlns:a16="http://schemas.microsoft.com/office/drawing/2014/main" xmlns="" id="{FD9BD368-C875-27B9-99F9-D58E358E432A}"/>
              </a:ext>
            </a:extLst>
          </p:cNvPr>
          <p:cNvSpPr/>
          <p:nvPr/>
        </p:nvSpPr>
        <p:spPr>
          <a:xfrm>
            <a:off x="1219201" y="2457450"/>
            <a:ext cx="9677400" cy="352425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571500" indent="-571500" algn="ctr">
              <a:buFont typeface="Wingdings" panose="05000000000000000000" pitchFamily="2" charset="2"/>
              <a:buChar char="v"/>
            </a:pPr>
            <a:r>
              <a:rPr lang="ar-SA" sz="3600" dirty="0">
                <a:solidFill>
                  <a:srgbClr val="002060"/>
                </a:solidFill>
              </a:rPr>
              <a:t>توضيح أهم أجهزة الجسم الحيوية .</a:t>
            </a:r>
          </a:p>
          <a:p>
            <a:pPr marL="571500" indent="-571500" algn="ctr">
              <a:buFont typeface="Wingdings" panose="05000000000000000000" pitchFamily="2" charset="2"/>
              <a:buChar char="v"/>
            </a:pPr>
            <a:r>
              <a:rPr lang="ar-SA" sz="3600" dirty="0">
                <a:solidFill>
                  <a:srgbClr val="002060"/>
                </a:solidFill>
              </a:rPr>
              <a:t>بيان مكونات الجهاز الهيكلي و وظيفته .</a:t>
            </a:r>
          </a:p>
          <a:p>
            <a:pPr marL="571500" indent="-571500" algn="ctr">
              <a:buFont typeface="Wingdings" panose="05000000000000000000" pitchFamily="2" charset="2"/>
              <a:buChar char="v"/>
            </a:pPr>
            <a:r>
              <a:rPr lang="ar-SA" sz="3600" dirty="0">
                <a:solidFill>
                  <a:srgbClr val="002060"/>
                </a:solidFill>
              </a:rPr>
              <a:t>شرح كيف يعمل الجهاز العصبي </a:t>
            </a:r>
          </a:p>
          <a:p>
            <a:pPr marL="571500" indent="-571500" algn="ctr">
              <a:buFont typeface="Wingdings" panose="05000000000000000000" pitchFamily="2" charset="2"/>
              <a:buChar char="v"/>
            </a:pPr>
            <a:r>
              <a:rPr lang="ar-SA" sz="3600" dirty="0">
                <a:solidFill>
                  <a:srgbClr val="002060"/>
                </a:solidFill>
              </a:rPr>
              <a:t>المقارنة بين الجهاز العصبي في الفقاريات و اللافقاريات.</a:t>
            </a:r>
          </a:p>
          <a:p>
            <a:pPr marL="571500" indent="-571500" algn="ctr">
              <a:buFont typeface="Wingdings" panose="05000000000000000000" pitchFamily="2" charset="2"/>
              <a:buChar char="v"/>
            </a:pPr>
            <a:r>
              <a:rPr lang="ar-SA" sz="3600" dirty="0">
                <a:solidFill>
                  <a:srgbClr val="002060"/>
                </a:solidFill>
              </a:rPr>
              <a:t>توضيح دور الجهاز العضلي في الحركة .</a:t>
            </a:r>
          </a:p>
        </p:txBody>
      </p:sp>
    </p:spTree>
    <p:extLst>
      <p:ext uri="{BB962C8B-B14F-4D97-AF65-F5344CB8AC3E}">
        <p14:creationId xmlns:p14="http://schemas.microsoft.com/office/powerpoint/2010/main" val="23589688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7" presetClass="emph" presetSubtype="2" fill="hold" nodeType="clickEffect">
                                  <p:stCondLst>
                                    <p:cond delay="0"/>
                                  </p:stCondLst>
                                  <p:childTnLst>
                                    <p:animClr clrSpc="rgb" dir="cw">
                                      <p:cBhvr>
                                        <p:cTn id="28" dur="2000" fill="hold"/>
                                        <p:tgtEl>
                                          <p:spTgt spid="3"/>
                                        </p:tgtEl>
                                        <p:attrNameLst>
                                          <p:attrName>stroke.color</p:attrName>
                                        </p:attrNameLst>
                                      </p:cBhvr>
                                      <p:to>
                                        <a:schemeClr val="accent2"/>
                                      </p:to>
                                    </p:animClr>
                                    <p:set>
                                      <p:cBhvr>
                                        <p:cTn id="29" dur="2000" fill="hold"/>
                                        <p:tgtEl>
                                          <p:spTgt spid="3"/>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2" name="صورة 1">
            <a:extLst>
              <a:ext uri="{FF2B5EF4-FFF2-40B4-BE49-F238E27FC236}">
                <a16:creationId xmlns:a16="http://schemas.microsoft.com/office/drawing/2014/main" xmlns="" id="{3D7A98BB-CBF9-508F-446D-FF68A5FA342E}"/>
              </a:ext>
            </a:extLst>
          </p:cNvPr>
          <p:cNvPicPr>
            <a:picLocks noChangeAspect="1"/>
          </p:cNvPicPr>
          <p:nvPr/>
        </p:nvPicPr>
        <p:blipFill>
          <a:blip r:embed="rId3"/>
          <a:stretch>
            <a:fillRect/>
          </a:stretch>
        </p:blipFill>
        <p:spPr>
          <a:xfrm>
            <a:off x="2206439" y="1819090"/>
            <a:ext cx="7437400" cy="3953060"/>
          </a:xfrm>
          <a:prstGeom prst="rect">
            <a:avLst/>
          </a:prstGeom>
        </p:spPr>
      </p:pic>
      <p:sp>
        <p:nvSpPr>
          <p:cNvPr id="3" name="مربع نص 2">
            <a:extLst>
              <a:ext uri="{FF2B5EF4-FFF2-40B4-BE49-F238E27FC236}">
                <a16:creationId xmlns:a16="http://schemas.microsoft.com/office/drawing/2014/main" xmlns="" id="{EDFA2C94-9A42-A879-8982-B9C584A017FB}"/>
              </a:ext>
            </a:extLst>
          </p:cNvPr>
          <p:cNvSpPr txBox="1"/>
          <p:nvPr/>
        </p:nvSpPr>
        <p:spPr>
          <a:xfrm>
            <a:off x="1309252" y="1085850"/>
            <a:ext cx="8772525" cy="584775"/>
          </a:xfrm>
          <a:prstGeom prst="rect">
            <a:avLst/>
          </a:prstGeom>
          <a:noFill/>
        </p:spPr>
        <p:txBody>
          <a:bodyPr wrap="square" rtlCol="1">
            <a:spAutoFit/>
          </a:bodyPr>
          <a:lstStyle/>
          <a:p>
            <a:pPr algn="ctr"/>
            <a:r>
              <a:rPr lang="ar-SA" sz="3200" dirty="0">
                <a:solidFill>
                  <a:srgbClr val="002060"/>
                </a:solidFill>
              </a:rPr>
              <a:t>باستخدام جدول التعلم ماذا تعرفين عن أهم أجهزة الحيوانات ؟</a:t>
            </a:r>
          </a:p>
        </p:txBody>
      </p:sp>
    </p:spTree>
    <p:extLst>
      <p:ext uri="{BB962C8B-B14F-4D97-AF65-F5344CB8AC3E}">
        <p14:creationId xmlns:p14="http://schemas.microsoft.com/office/powerpoint/2010/main" val="15258288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4"/>
          <a:stretch>
            <a:fillRect/>
          </a:stretch>
        </p:blipFill>
        <p:spPr>
          <a:xfrm>
            <a:off x="0" y="0"/>
            <a:ext cx="12192000" cy="6858000"/>
          </a:xfrm>
          <a:prstGeom prst="rect">
            <a:avLst/>
          </a:prstGeom>
        </p:spPr>
      </p:pic>
      <p:pic>
        <p:nvPicPr>
          <p:cNvPr id="2" name="صورة 1">
            <a:extLst>
              <a:ext uri="{FF2B5EF4-FFF2-40B4-BE49-F238E27FC236}">
                <a16:creationId xmlns:a16="http://schemas.microsoft.com/office/drawing/2014/main" xmlns="" id="{8920B40D-5392-FB40-73F6-F0C59F867657}"/>
              </a:ext>
            </a:extLst>
          </p:cNvPr>
          <p:cNvPicPr>
            <a:picLocks noChangeAspect="1"/>
          </p:cNvPicPr>
          <p:nvPr/>
        </p:nvPicPr>
        <p:blipFill>
          <a:blip r:embed="rId5"/>
          <a:stretch>
            <a:fillRect/>
          </a:stretch>
        </p:blipFill>
        <p:spPr>
          <a:xfrm>
            <a:off x="5467350" y="1799242"/>
            <a:ext cx="6257925" cy="3259515"/>
          </a:xfrm>
          <a:prstGeom prst="rect">
            <a:avLst/>
          </a:prstGeom>
        </p:spPr>
      </p:pic>
      <p:pic>
        <p:nvPicPr>
          <p:cNvPr id="3" name="videoplayback (1)">
            <a:hlinkClick r:id="" action="ppaction://media"/>
            <a:extLst>
              <a:ext uri="{FF2B5EF4-FFF2-40B4-BE49-F238E27FC236}">
                <a16:creationId xmlns:a16="http://schemas.microsoft.com/office/drawing/2014/main" xmlns="" id="{90928F0D-8BAF-4B4B-67C2-7A72F2D196B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6886" y="1799242"/>
            <a:ext cx="4421389" cy="3259514"/>
          </a:xfrm>
          <a:prstGeom prst="rect">
            <a:avLst/>
          </a:prstGeom>
        </p:spPr>
      </p:pic>
    </p:spTree>
    <p:extLst>
      <p:ext uri="{BB962C8B-B14F-4D97-AF65-F5344CB8AC3E}">
        <p14:creationId xmlns:p14="http://schemas.microsoft.com/office/powerpoint/2010/main" val="13301829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3" name="صورة 2">
            <a:extLst>
              <a:ext uri="{FF2B5EF4-FFF2-40B4-BE49-F238E27FC236}">
                <a16:creationId xmlns:a16="http://schemas.microsoft.com/office/drawing/2014/main" xmlns="" id="{E05DFCAC-8BBD-3299-8BB0-8DEA471A7C2E}"/>
              </a:ext>
            </a:extLst>
          </p:cNvPr>
          <p:cNvPicPr>
            <a:picLocks noChangeAspect="1"/>
          </p:cNvPicPr>
          <p:nvPr/>
        </p:nvPicPr>
        <p:blipFill>
          <a:blip r:embed="rId3"/>
          <a:stretch>
            <a:fillRect/>
          </a:stretch>
        </p:blipFill>
        <p:spPr>
          <a:xfrm>
            <a:off x="342900" y="528637"/>
            <a:ext cx="11049000" cy="5800725"/>
          </a:xfrm>
          <a:prstGeom prst="rect">
            <a:avLst/>
          </a:prstGeom>
        </p:spPr>
      </p:pic>
      <p:pic>
        <p:nvPicPr>
          <p:cNvPr id="7" name="Picture 2" descr="معلومات عن حيوان الفيل - معلومات عنها طرق العيش الغذاء بيئتها التربية و  التكاثر عالم الحيوان">
            <a:extLst>
              <a:ext uri="{FF2B5EF4-FFF2-40B4-BE49-F238E27FC236}">
                <a16:creationId xmlns:a16="http://schemas.microsoft.com/office/drawing/2014/main" xmlns="" id="{128EB1BD-2B96-BD25-ECC1-087BCA5CB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0942" y="3429000"/>
            <a:ext cx="3215469" cy="3215469"/>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a:extLst>
              <a:ext uri="{FF2B5EF4-FFF2-40B4-BE49-F238E27FC236}">
                <a16:creationId xmlns:a16="http://schemas.microsoft.com/office/drawing/2014/main" xmlns="" id="{23047835-D0D3-6348-EC00-21592C31AB3D}"/>
              </a:ext>
            </a:extLst>
          </p:cNvPr>
          <p:cNvSpPr/>
          <p:nvPr/>
        </p:nvSpPr>
        <p:spPr>
          <a:xfrm>
            <a:off x="5144036" y="2243435"/>
            <a:ext cx="5493812" cy="1754326"/>
          </a:xfrm>
          <a:prstGeom prst="rect">
            <a:avLst/>
          </a:prstGeom>
        </p:spPr>
        <p:style>
          <a:lnRef idx="1">
            <a:schemeClr val="accent4"/>
          </a:lnRef>
          <a:fillRef idx="2">
            <a:schemeClr val="accent4"/>
          </a:fillRef>
          <a:effectRef idx="1">
            <a:schemeClr val="accent4"/>
          </a:effectRef>
          <a:fontRef idx="minor">
            <a:schemeClr val="dk1"/>
          </a:fontRef>
        </p:style>
        <p:txBody>
          <a:bodyPr wrap="none" lIns="91440" tIns="45720" rIns="91440" bIns="45720">
            <a:spAutoFit/>
          </a:bodyPr>
          <a:lstStyle/>
          <a:p>
            <a:pPr algn="ctr"/>
            <a:r>
              <a:rPr lang="ar-S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كيف تتحرك الحيوانات؟</a:t>
            </a:r>
          </a:p>
          <a:p>
            <a:pPr algn="ctr"/>
            <a:r>
              <a:rPr lang="ar-S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وكيف تحس بالتغيرات؟</a:t>
            </a:r>
          </a:p>
        </p:txBody>
      </p:sp>
    </p:spTree>
    <p:extLst>
      <p:ext uri="{BB962C8B-B14F-4D97-AF65-F5344CB8AC3E}">
        <p14:creationId xmlns:p14="http://schemas.microsoft.com/office/powerpoint/2010/main" val="11562246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كيف تتحرك الحيوانات ؟ و كيف تحس بالتغيرات ؟">
            <a:hlinkClick r:id="" action="ppaction://media"/>
            <a:extLst>
              <a:ext uri="{FF2B5EF4-FFF2-40B4-BE49-F238E27FC236}">
                <a16:creationId xmlns:a16="http://schemas.microsoft.com/office/drawing/2014/main" xmlns="" id="{6F7F4335-5CC9-83AF-A10C-3161B28517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26002853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4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فراشة | عالم الحيوان... Animalsmore">
            <a:extLst>
              <a:ext uri="{FF2B5EF4-FFF2-40B4-BE49-F238E27FC236}">
                <a16:creationId xmlns:a16="http://schemas.microsoft.com/office/drawing/2014/main" xmlns="" id="{CFF50EB8-C2F8-ED81-C21E-7134CFCC6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3898" y="1770774"/>
            <a:ext cx="2151064" cy="2093549"/>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a:extLst>
              <a:ext uri="{FF2B5EF4-FFF2-40B4-BE49-F238E27FC236}">
                <a16:creationId xmlns:a16="http://schemas.microsoft.com/office/drawing/2014/main" xmlns="" id="{AE0151AC-462A-7A80-F9F5-F99707FB455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87223" y="3127879"/>
            <a:ext cx="9153525" cy="3027738"/>
          </a:xfrm>
          <a:prstGeom prst="rect">
            <a:avLst/>
          </a:prstGeom>
        </p:spPr>
      </p:pic>
      <p:sp>
        <p:nvSpPr>
          <p:cNvPr id="5" name="مستطيل 4"/>
          <p:cNvSpPr/>
          <p:nvPr/>
        </p:nvSpPr>
        <p:spPr>
          <a:xfrm>
            <a:off x="1644072" y="836585"/>
            <a:ext cx="8580582" cy="2308324"/>
          </a:xfrm>
          <a:prstGeom prst="rect">
            <a:avLst/>
          </a:prstGeom>
        </p:spPr>
        <p:txBody>
          <a:bodyPr wrap="square">
            <a:spAutoFit/>
          </a:bodyPr>
          <a:lstStyle/>
          <a:p>
            <a:pPr lvl="0" algn="ctr" fontAlgn="base">
              <a:spcBef>
                <a:spcPct val="0"/>
              </a:spcBef>
              <a:spcAft>
                <a:spcPct val="0"/>
              </a:spcAft>
              <a:defRPr/>
            </a:pPr>
            <a:r>
              <a:rPr lang="ar-EG" sz="3600" b="1" kern="0" dirty="0">
                <a:solidFill>
                  <a:prstClr val="black"/>
                </a:solidFill>
              </a:rPr>
              <a:t>خلق الله تعالى للحيوانات أجهزة حيوية مختلفة تساعدها </a:t>
            </a:r>
            <a:endParaRPr lang="ar-SA" sz="3600" b="1" kern="0" dirty="0">
              <a:solidFill>
                <a:prstClr val="black"/>
              </a:solidFill>
            </a:endParaRPr>
          </a:p>
          <a:p>
            <a:pPr lvl="0" algn="ctr" fontAlgn="base">
              <a:spcBef>
                <a:spcPct val="0"/>
              </a:spcBef>
              <a:spcAft>
                <a:spcPct val="0"/>
              </a:spcAft>
              <a:defRPr/>
            </a:pPr>
            <a:r>
              <a:rPr lang="ar-EG" sz="3600" b="1" kern="0" dirty="0">
                <a:solidFill>
                  <a:prstClr val="black"/>
                </a:solidFill>
              </a:rPr>
              <a:t>على أداء وظائف الحياة الأساسية. </a:t>
            </a:r>
            <a:endParaRPr lang="ar-SA" sz="3600" b="1" kern="0" dirty="0">
              <a:solidFill>
                <a:prstClr val="black"/>
              </a:solidFill>
            </a:endParaRPr>
          </a:p>
          <a:p>
            <a:pPr lvl="0" algn="ctr" fontAlgn="base">
              <a:spcBef>
                <a:spcPct val="0"/>
              </a:spcBef>
              <a:spcAft>
                <a:spcPct val="0"/>
              </a:spcAft>
              <a:defRPr/>
            </a:pPr>
            <a:r>
              <a:rPr lang="ar-EG" sz="3600" b="1" kern="0" dirty="0">
                <a:solidFill>
                  <a:prstClr val="black"/>
                </a:solidFill>
                <a:highlight>
                  <a:srgbClr val="FFFF00"/>
                </a:highlight>
              </a:rPr>
              <a:t>والجهاز الحيوي </a:t>
            </a:r>
            <a:r>
              <a:rPr lang="ar-EG" sz="3600" b="1" kern="0" dirty="0">
                <a:solidFill>
                  <a:prstClr val="black"/>
                </a:solidFill>
              </a:rPr>
              <a:t>- كما عرفته من قبل –</a:t>
            </a:r>
            <a:endParaRPr lang="ar-SA" sz="3600" b="1" kern="0" dirty="0">
              <a:solidFill>
                <a:prstClr val="black"/>
              </a:solidFill>
            </a:endParaRPr>
          </a:p>
          <a:p>
            <a:pPr lvl="0" algn="ctr" fontAlgn="base">
              <a:spcBef>
                <a:spcPct val="0"/>
              </a:spcBef>
              <a:spcAft>
                <a:spcPct val="0"/>
              </a:spcAft>
              <a:defRPr/>
            </a:pPr>
            <a:r>
              <a:rPr lang="ar-EG" sz="3600" b="1" kern="0" dirty="0">
                <a:solidFill>
                  <a:prstClr val="black"/>
                </a:solidFill>
              </a:rPr>
              <a:t> مجموعة أعضاء تعمل معاً لأداء وظيفة محددة. </a:t>
            </a:r>
            <a:endParaRPr lang="en-US" sz="3600" b="1" kern="0" dirty="0">
              <a:solidFill>
                <a:prstClr val="black"/>
              </a:solidFill>
              <a:cs typeface="Arial" pitchFamily="34" charset="0"/>
            </a:endParaRPr>
          </a:p>
        </p:txBody>
      </p:sp>
    </p:spTree>
    <p:extLst>
      <p:ext uri="{BB962C8B-B14F-4D97-AF65-F5344CB8AC3E}">
        <p14:creationId xmlns:p14="http://schemas.microsoft.com/office/powerpoint/2010/main" val="21987734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7" name="صورة 6">
            <a:extLst>
              <a:ext uri="{FF2B5EF4-FFF2-40B4-BE49-F238E27FC236}">
                <a16:creationId xmlns:a16="http://schemas.microsoft.com/office/drawing/2014/main" xmlns="" id="{555D69D2-B850-B624-CE01-6D52FCC6819F}"/>
              </a:ext>
            </a:extLst>
          </p:cNvPr>
          <p:cNvPicPr>
            <a:picLocks noChangeAspect="1"/>
          </p:cNvPicPr>
          <p:nvPr/>
        </p:nvPicPr>
        <p:blipFill>
          <a:blip r:embed="rId3"/>
          <a:stretch>
            <a:fillRect/>
          </a:stretch>
        </p:blipFill>
        <p:spPr>
          <a:xfrm>
            <a:off x="3009899" y="3629025"/>
            <a:ext cx="600075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مستطيل 1"/>
          <p:cNvSpPr/>
          <p:nvPr/>
        </p:nvSpPr>
        <p:spPr>
          <a:xfrm>
            <a:off x="2373745" y="397371"/>
            <a:ext cx="7444509" cy="3231654"/>
          </a:xfrm>
          <a:prstGeom prst="rect">
            <a:avLst/>
          </a:prstGeom>
        </p:spPr>
        <p:txBody>
          <a:bodyPr wrap="square">
            <a:spAutoFit/>
          </a:bodyPr>
          <a:lstStyle/>
          <a:p>
            <a:pPr lvl="0" algn="ctr"/>
            <a:r>
              <a:rPr lang="ar-EG" sz="4400" b="1" dirty="0">
                <a:solidFill>
                  <a:srgbClr val="FF0000"/>
                </a:solidFill>
                <a:latin typeface="Calibri" pitchFamily="34" charset="0"/>
              </a:rPr>
              <a:t>ومن هذه الأجهزة:</a:t>
            </a:r>
            <a:endParaRPr lang="ar-SA" sz="4400" b="1" dirty="0">
              <a:solidFill>
                <a:srgbClr val="FF0000"/>
              </a:solidFill>
              <a:latin typeface="Calibri" pitchFamily="34" charset="0"/>
            </a:endParaRPr>
          </a:p>
          <a:p>
            <a:pPr lvl="0" algn="ctr"/>
            <a:r>
              <a:rPr lang="ar-EG" sz="4000" b="1" dirty="0">
                <a:solidFill>
                  <a:prstClr val="black"/>
                </a:solidFill>
                <a:latin typeface="Calibri" pitchFamily="34" charset="0"/>
              </a:rPr>
              <a:t> الجهاز الهيكلي، والجهاز العضلي،</a:t>
            </a:r>
            <a:endParaRPr lang="ar-SA" sz="4000" b="1" dirty="0">
              <a:solidFill>
                <a:prstClr val="black"/>
              </a:solidFill>
              <a:latin typeface="Calibri" pitchFamily="34" charset="0"/>
            </a:endParaRPr>
          </a:p>
          <a:p>
            <a:pPr lvl="0" algn="ctr"/>
            <a:r>
              <a:rPr lang="ar-EG" sz="4000" b="1" dirty="0">
                <a:solidFill>
                  <a:prstClr val="black"/>
                </a:solidFill>
                <a:latin typeface="Calibri" pitchFamily="34" charset="0"/>
              </a:rPr>
              <a:t> والجهاز العصبي، والجهاز التنفسي، والجهاز الدوراني، والجهاز </a:t>
            </a:r>
            <a:r>
              <a:rPr lang="ar-EG" sz="4000" b="1" dirty="0" err="1">
                <a:solidFill>
                  <a:prstClr val="black"/>
                </a:solidFill>
                <a:latin typeface="Calibri" pitchFamily="34" charset="0"/>
              </a:rPr>
              <a:t>الإخراجي</a:t>
            </a:r>
            <a:r>
              <a:rPr lang="ar-EG" sz="4000" b="1" dirty="0">
                <a:solidFill>
                  <a:prstClr val="black"/>
                </a:solidFill>
                <a:latin typeface="Calibri" pitchFamily="34" charset="0"/>
              </a:rPr>
              <a:t>، والجهاز الهضمي</a:t>
            </a:r>
            <a:endParaRPr lang="ar-SA" sz="2000" dirty="0">
              <a:solidFill>
                <a:prstClr val="black"/>
              </a:solidFill>
            </a:endParaRPr>
          </a:p>
        </p:txBody>
      </p:sp>
    </p:spTree>
    <p:extLst>
      <p:ext uri="{BB962C8B-B14F-4D97-AF65-F5344CB8AC3E}">
        <p14:creationId xmlns:p14="http://schemas.microsoft.com/office/powerpoint/2010/main" val="1903991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7" name="مستطيل: زوايا علوية مقصوصة 6">
            <a:extLst>
              <a:ext uri="{FF2B5EF4-FFF2-40B4-BE49-F238E27FC236}">
                <a16:creationId xmlns:a16="http://schemas.microsoft.com/office/drawing/2014/main" xmlns="" id="{47E87137-F67C-2A57-EE62-FE8BAA51DA20}"/>
              </a:ext>
            </a:extLst>
          </p:cNvPr>
          <p:cNvSpPr/>
          <p:nvPr/>
        </p:nvSpPr>
        <p:spPr>
          <a:xfrm>
            <a:off x="3076575" y="552171"/>
            <a:ext cx="5972175" cy="805632"/>
          </a:xfrm>
          <a:prstGeom prst="snip2Same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cs typeface="PT Bold Heading" panose="02010400000000000000" pitchFamily="2" charset="-78"/>
              </a:rPr>
              <a:t>الجهاز الهيكلي و الجهاز العضلي</a:t>
            </a:r>
          </a:p>
        </p:txBody>
      </p:sp>
      <p:pic>
        <p:nvPicPr>
          <p:cNvPr id="9" name="صورة 8">
            <a:extLst>
              <a:ext uri="{FF2B5EF4-FFF2-40B4-BE49-F238E27FC236}">
                <a16:creationId xmlns:a16="http://schemas.microsoft.com/office/drawing/2014/main" xmlns="" id="{A3E9B4FD-FEC8-1104-4154-75185DDBAA49}"/>
              </a:ext>
            </a:extLst>
          </p:cNvPr>
          <p:cNvPicPr>
            <a:picLocks noChangeAspect="1"/>
          </p:cNvPicPr>
          <p:nvPr/>
        </p:nvPicPr>
        <p:blipFill rotWithShape="1">
          <a:blip r:embed="rId3"/>
          <a:srcRect b="6638"/>
          <a:stretch/>
        </p:blipFill>
        <p:spPr>
          <a:xfrm>
            <a:off x="3076575" y="1911838"/>
            <a:ext cx="7054849" cy="3586495"/>
          </a:xfrm>
          <a:prstGeom prst="rect">
            <a:avLst/>
          </a:prstGeom>
        </p:spPr>
      </p:pic>
    </p:spTree>
    <p:extLst>
      <p:ext uri="{BB962C8B-B14F-4D97-AF65-F5344CB8AC3E}">
        <p14:creationId xmlns:p14="http://schemas.microsoft.com/office/powerpoint/2010/main" val="27452963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922"/>
            <a:ext cx="12192000" cy="6858000"/>
          </a:xfrm>
          <a:prstGeom prst="rect">
            <a:avLst/>
          </a:prstGeom>
        </p:spPr>
      </p:pic>
      <p:sp>
        <p:nvSpPr>
          <p:cNvPr id="7" name="مستطيل: زوايا علوية مقصوصة 6">
            <a:extLst>
              <a:ext uri="{FF2B5EF4-FFF2-40B4-BE49-F238E27FC236}">
                <a16:creationId xmlns:a16="http://schemas.microsoft.com/office/drawing/2014/main" xmlns="" id="{47E87137-F67C-2A57-EE62-FE8BAA51DA20}"/>
              </a:ext>
            </a:extLst>
          </p:cNvPr>
          <p:cNvSpPr/>
          <p:nvPr/>
        </p:nvSpPr>
        <p:spPr>
          <a:xfrm>
            <a:off x="6705221" y="383781"/>
            <a:ext cx="3298516" cy="724584"/>
          </a:xfrm>
          <a:prstGeom prst="snip2SameRect">
            <a:avLst/>
          </a:prstGeom>
          <a:solidFill>
            <a:srgbClr val="95DC2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cs typeface="PT Bold Heading" panose="02010400000000000000" pitchFamily="2" charset="-78"/>
              </a:rPr>
              <a:t>الجهاز الهيكلي </a:t>
            </a:r>
          </a:p>
        </p:txBody>
      </p:sp>
      <p:pic>
        <p:nvPicPr>
          <p:cNvPr id="10" name="صورة 9">
            <a:extLst>
              <a:ext uri="{FF2B5EF4-FFF2-40B4-BE49-F238E27FC236}">
                <a16:creationId xmlns:a16="http://schemas.microsoft.com/office/drawing/2014/main" xmlns="" id="{AE16A687-1153-0955-3D5B-E84AB9BE8043}"/>
              </a:ext>
            </a:extLst>
          </p:cNvPr>
          <p:cNvPicPr>
            <a:picLocks noChangeAspect="1"/>
          </p:cNvPicPr>
          <p:nvPr/>
        </p:nvPicPr>
        <p:blipFill>
          <a:blip r:embed="rId3"/>
          <a:stretch>
            <a:fillRect/>
          </a:stretch>
        </p:blipFill>
        <p:spPr>
          <a:xfrm>
            <a:off x="190015" y="580302"/>
            <a:ext cx="4741767" cy="5699239"/>
          </a:xfrm>
          <a:prstGeom prst="rect">
            <a:avLst/>
          </a:prstGeom>
        </p:spPr>
      </p:pic>
      <p:pic>
        <p:nvPicPr>
          <p:cNvPr id="3" name="صورة 2">
            <a:extLst>
              <a:ext uri="{FF2B5EF4-FFF2-40B4-BE49-F238E27FC236}">
                <a16:creationId xmlns:a16="http://schemas.microsoft.com/office/drawing/2014/main" xmlns="" id="{4BA78F71-D0B3-619E-379B-6B5EEC6043ED}"/>
              </a:ext>
            </a:extLst>
          </p:cNvPr>
          <p:cNvPicPr>
            <a:picLocks noChangeAspect="1"/>
          </p:cNvPicPr>
          <p:nvPr/>
        </p:nvPicPr>
        <p:blipFill rotWithShape="1">
          <a:blip r:embed="rId4">
            <a:clrChange>
              <a:clrFrom>
                <a:srgbClr val="FFFFFF"/>
              </a:clrFrom>
              <a:clrTo>
                <a:srgbClr val="FFFFFF">
                  <a:alpha val="0"/>
                </a:srgbClr>
              </a:clrTo>
            </a:clrChange>
          </a:blip>
          <a:srcRect r="50767"/>
          <a:stretch/>
        </p:blipFill>
        <p:spPr>
          <a:xfrm>
            <a:off x="7308162" y="4451126"/>
            <a:ext cx="2695575" cy="2185435"/>
          </a:xfrm>
          <a:prstGeom prst="rect">
            <a:avLst/>
          </a:prstGeom>
        </p:spPr>
      </p:pic>
      <p:sp>
        <p:nvSpPr>
          <p:cNvPr id="5" name="مستطيل 4"/>
          <p:cNvSpPr/>
          <p:nvPr/>
        </p:nvSpPr>
        <p:spPr>
          <a:xfrm>
            <a:off x="4322618" y="1674220"/>
            <a:ext cx="7869382" cy="2554545"/>
          </a:xfrm>
          <a:prstGeom prst="rect">
            <a:avLst/>
          </a:prstGeom>
        </p:spPr>
        <p:txBody>
          <a:bodyPr wrap="square">
            <a:spAutoFit/>
          </a:bodyPr>
          <a:lstStyle/>
          <a:p>
            <a:pPr lvl="0" algn="ctr">
              <a:defRPr/>
            </a:pPr>
            <a:r>
              <a:rPr lang="ar-EG" sz="4000" b="1" dirty="0">
                <a:solidFill>
                  <a:prstClr val="black"/>
                </a:solidFill>
              </a:rPr>
              <a:t>العظام أنسجة حية، </a:t>
            </a:r>
            <a:endParaRPr lang="ar-SA" sz="4000" b="1" dirty="0">
              <a:solidFill>
                <a:prstClr val="black"/>
              </a:solidFill>
            </a:endParaRPr>
          </a:p>
          <a:p>
            <a:pPr lvl="0" algn="ctr">
              <a:defRPr/>
            </a:pPr>
            <a:r>
              <a:rPr lang="ar-EG" sz="4000" b="1" dirty="0">
                <a:solidFill>
                  <a:prstClr val="black"/>
                </a:solidFill>
              </a:rPr>
              <a:t>وعظام الفقاريات تكون الجهاز الهيكلي. </a:t>
            </a:r>
            <a:endParaRPr lang="ar-SA" sz="4000" b="1" dirty="0">
              <a:solidFill>
                <a:prstClr val="black"/>
              </a:solidFill>
            </a:endParaRPr>
          </a:p>
          <a:p>
            <a:pPr lvl="0" algn="ctr">
              <a:defRPr/>
            </a:pPr>
            <a:r>
              <a:rPr lang="ar-EG" sz="4000" b="1" dirty="0">
                <a:solidFill>
                  <a:srgbClr val="0033CC"/>
                </a:solidFill>
              </a:rPr>
              <a:t>الجهاز الهيكلي </a:t>
            </a:r>
            <a:endParaRPr lang="ar-SA" sz="4000" b="1" dirty="0">
              <a:solidFill>
                <a:srgbClr val="0033CC"/>
              </a:solidFill>
            </a:endParaRPr>
          </a:p>
          <a:p>
            <a:pPr lvl="0" algn="ctr">
              <a:defRPr/>
            </a:pPr>
            <a:r>
              <a:rPr lang="ar-EG" sz="4000" b="1" dirty="0">
                <a:solidFill>
                  <a:prstClr val="white"/>
                </a:solidFill>
              </a:rPr>
              <a:t>يدعم </a:t>
            </a:r>
            <a:r>
              <a:rPr lang="ar-EG" sz="4000" b="1" dirty="0">
                <a:solidFill>
                  <a:srgbClr val="7030A0"/>
                </a:solidFill>
              </a:rPr>
              <a:t>الجسم، ويحمي الأعضاء الداخلية</a:t>
            </a:r>
            <a:endParaRPr lang="ar-SA" dirty="0"/>
          </a:p>
        </p:txBody>
      </p:sp>
    </p:spTree>
    <p:extLst>
      <p:ext uri="{BB962C8B-B14F-4D97-AF65-F5344CB8AC3E}">
        <p14:creationId xmlns:p14="http://schemas.microsoft.com/office/powerpoint/2010/main" val="17247177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9527" y="-144379"/>
            <a:ext cx="12192000" cy="6858000"/>
          </a:xfrm>
          <a:prstGeom prst="rect">
            <a:avLst/>
          </a:prstGeom>
        </p:spPr>
      </p:pic>
      <p:sp>
        <p:nvSpPr>
          <p:cNvPr id="7" name="مستطيل: زوايا علوية مقصوصة 6">
            <a:extLst>
              <a:ext uri="{FF2B5EF4-FFF2-40B4-BE49-F238E27FC236}">
                <a16:creationId xmlns:a16="http://schemas.microsoft.com/office/drawing/2014/main" xmlns="" id="{47E87137-F67C-2A57-EE62-FE8BAA51DA20}"/>
              </a:ext>
            </a:extLst>
          </p:cNvPr>
          <p:cNvSpPr/>
          <p:nvPr/>
        </p:nvSpPr>
        <p:spPr>
          <a:xfrm>
            <a:off x="4257676" y="397866"/>
            <a:ext cx="3448050" cy="747443"/>
          </a:xfrm>
          <a:prstGeom prst="snip2SameRect">
            <a:avLst/>
          </a:prstGeom>
          <a:solidFill>
            <a:srgbClr val="95DC2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cs typeface="PT Bold Heading" panose="02010400000000000000" pitchFamily="2" charset="-78"/>
              </a:rPr>
              <a:t> الجهاز العضلي</a:t>
            </a:r>
          </a:p>
        </p:txBody>
      </p:sp>
      <p:pic>
        <p:nvPicPr>
          <p:cNvPr id="13" name="صورة 12">
            <a:extLst>
              <a:ext uri="{FF2B5EF4-FFF2-40B4-BE49-F238E27FC236}">
                <a16:creationId xmlns:a16="http://schemas.microsoft.com/office/drawing/2014/main" xmlns="" id="{86D4258B-2B03-3988-F4EF-33004D185AD6}"/>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7863763" y="870647"/>
            <a:ext cx="3124200" cy="2316030"/>
          </a:xfrm>
          <a:prstGeom prst="rect">
            <a:avLst/>
          </a:prstGeom>
        </p:spPr>
      </p:pic>
      <p:pic>
        <p:nvPicPr>
          <p:cNvPr id="14" name="صورة 13">
            <a:extLst>
              <a:ext uri="{FF2B5EF4-FFF2-40B4-BE49-F238E27FC236}">
                <a16:creationId xmlns:a16="http://schemas.microsoft.com/office/drawing/2014/main" xmlns="" id="{EECAAF33-5414-9644-34B2-15F7204A635F}"/>
              </a:ext>
            </a:extLst>
          </p:cNvPr>
          <p:cNvPicPr>
            <a:picLocks noChangeAspect="1"/>
          </p:cNvPicPr>
          <p:nvPr/>
        </p:nvPicPr>
        <p:blipFill rotWithShape="1">
          <a:blip r:embed="rId4"/>
          <a:srcRect l="4791" r="4791"/>
          <a:stretch/>
        </p:blipFill>
        <p:spPr>
          <a:xfrm>
            <a:off x="391884" y="2354853"/>
            <a:ext cx="4133853" cy="3429000"/>
          </a:xfrm>
          <a:prstGeom prst="rect">
            <a:avLst/>
          </a:prstGeom>
        </p:spPr>
      </p:pic>
      <p:sp>
        <p:nvSpPr>
          <p:cNvPr id="2" name="مستطيل 1"/>
          <p:cNvSpPr/>
          <p:nvPr/>
        </p:nvSpPr>
        <p:spPr>
          <a:xfrm>
            <a:off x="4655126" y="3752595"/>
            <a:ext cx="7287491" cy="1323439"/>
          </a:xfrm>
          <a:prstGeom prst="rect">
            <a:avLst/>
          </a:prstGeom>
        </p:spPr>
        <p:txBody>
          <a:bodyPr wrap="square">
            <a:spAutoFit/>
          </a:bodyPr>
          <a:lstStyle/>
          <a:p>
            <a:pPr lvl="0" algn="ctr">
              <a:defRPr/>
            </a:pPr>
            <a:r>
              <a:rPr lang="ar-EG" sz="4000" b="1" dirty="0">
                <a:solidFill>
                  <a:prstClr val="black"/>
                </a:solidFill>
              </a:rPr>
              <a:t>يتكون</a:t>
            </a:r>
            <a:r>
              <a:rPr lang="ar-EG" sz="4000" b="1" u="sng" dirty="0">
                <a:solidFill>
                  <a:prstClr val="black"/>
                </a:solidFill>
              </a:rPr>
              <a:t> </a:t>
            </a:r>
            <a:r>
              <a:rPr lang="ar-EG" sz="4000" b="1" u="sng" dirty="0">
                <a:solidFill>
                  <a:srgbClr val="0070C0"/>
                </a:solidFill>
              </a:rPr>
              <a:t>الجهاز العضلي </a:t>
            </a:r>
            <a:r>
              <a:rPr lang="ar-EG" sz="4000" b="1" dirty="0">
                <a:solidFill>
                  <a:prstClr val="black"/>
                </a:solidFill>
              </a:rPr>
              <a:t>من العضلات، وهي نسيج عضلي قوي يحرك العظام. </a:t>
            </a:r>
            <a:endParaRPr lang="en-US" sz="4000" b="1" dirty="0">
              <a:solidFill>
                <a:prstClr val="black"/>
              </a:solidFill>
              <a:cs typeface="Arial" pitchFamily="34" charset="0"/>
            </a:endParaRPr>
          </a:p>
        </p:txBody>
      </p:sp>
    </p:spTree>
    <p:extLst>
      <p:ext uri="{BB962C8B-B14F-4D97-AF65-F5344CB8AC3E}">
        <p14:creationId xmlns:p14="http://schemas.microsoft.com/office/powerpoint/2010/main" val="37288822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25325" cy="6858000"/>
          </a:xfrm>
          <a:prstGeom prst="rect">
            <a:avLst/>
          </a:prstGeom>
        </p:spPr>
      </p:pic>
      <p:pic>
        <p:nvPicPr>
          <p:cNvPr id="7" name="صورة 6">
            <a:extLst>
              <a:ext uri="{FF2B5EF4-FFF2-40B4-BE49-F238E27FC236}">
                <a16:creationId xmlns:a16="http://schemas.microsoft.com/office/drawing/2014/main" xmlns="" id="{C3F5663D-7C55-F40A-AE62-50DE8DF80772}"/>
              </a:ext>
            </a:extLst>
          </p:cNvPr>
          <p:cNvPicPr>
            <a:picLocks noChangeAspect="1"/>
          </p:cNvPicPr>
          <p:nvPr/>
        </p:nvPicPr>
        <p:blipFill>
          <a:blip r:embed="rId3"/>
          <a:stretch>
            <a:fillRect/>
          </a:stretch>
        </p:blipFill>
        <p:spPr>
          <a:xfrm>
            <a:off x="1188294" y="1432387"/>
            <a:ext cx="9815411" cy="3993226"/>
          </a:xfrm>
          <a:prstGeom prst="rect">
            <a:avLst/>
          </a:prstGeom>
        </p:spPr>
      </p:pic>
    </p:spTree>
    <p:extLst>
      <p:ext uri="{BB962C8B-B14F-4D97-AF65-F5344CB8AC3E}">
        <p14:creationId xmlns:p14="http://schemas.microsoft.com/office/powerpoint/2010/main" val="3308146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10160" y="-95034"/>
            <a:ext cx="12192000" cy="6858000"/>
          </a:xfrm>
          <a:prstGeom prst="rect">
            <a:avLst/>
          </a:prstGeom>
        </p:spPr>
      </p:pic>
      <p:sp>
        <p:nvSpPr>
          <p:cNvPr id="3" name="مربع نص 2">
            <a:extLst>
              <a:ext uri="{FF2B5EF4-FFF2-40B4-BE49-F238E27FC236}">
                <a16:creationId xmlns:a16="http://schemas.microsoft.com/office/drawing/2014/main" xmlns="" id="{2CC3CC0A-1714-897C-8235-2AEA12F8A9CA}"/>
              </a:ext>
            </a:extLst>
          </p:cNvPr>
          <p:cNvSpPr txBox="1"/>
          <p:nvPr/>
        </p:nvSpPr>
        <p:spPr>
          <a:xfrm>
            <a:off x="2670175" y="3090466"/>
            <a:ext cx="8896986" cy="175432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5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يعمل الجهاز الهيكلي مع الجهاز العضلي لمساعدة الحيوان على الحركة. </a:t>
            </a:r>
            <a:endParaRPr kumimoji="0" lang="ar-SA" sz="5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7" name="صورة 6">
            <a:extLst>
              <a:ext uri="{FF2B5EF4-FFF2-40B4-BE49-F238E27FC236}">
                <a16:creationId xmlns:a16="http://schemas.microsoft.com/office/drawing/2014/main" xmlns="" id="{444E8E15-0566-2D05-7258-3C9A9046FD0E}"/>
              </a:ext>
            </a:extLst>
          </p:cNvPr>
          <p:cNvPicPr>
            <a:picLocks noChangeAspect="1"/>
          </p:cNvPicPr>
          <p:nvPr/>
        </p:nvPicPr>
        <p:blipFill>
          <a:blip r:embed="rId3"/>
          <a:stretch>
            <a:fillRect/>
          </a:stretch>
        </p:blipFill>
        <p:spPr>
          <a:xfrm>
            <a:off x="294639" y="2734866"/>
            <a:ext cx="2457450" cy="2857500"/>
          </a:xfrm>
          <a:prstGeom prst="rect">
            <a:avLst/>
          </a:prstGeom>
        </p:spPr>
      </p:pic>
      <p:sp>
        <p:nvSpPr>
          <p:cNvPr id="8" name="مستطيل: زوايا علوية مقصوصة 7">
            <a:extLst>
              <a:ext uri="{FF2B5EF4-FFF2-40B4-BE49-F238E27FC236}">
                <a16:creationId xmlns:a16="http://schemas.microsoft.com/office/drawing/2014/main" xmlns="" id="{BF720FF7-9D57-EB93-72A5-D0A56C3A6458}"/>
              </a:ext>
            </a:extLst>
          </p:cNvPr>
          <p:cNvSpPr/>
          <p:nvPr/>
        </p:nvSpPr>
        <p:spPr>
          <a:xfrm>
            <a:off x="3194626" y="573609"/>
            <a:ext cx="5972175" cy="1107084"/>
          </a:xfrm>
          <a:prstGeom prst="snip2SameRect">
            <a:avLst/>
          </a:prstGeom>
          <a:solidFill>
            <a:srgbClr val="95DC2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cs typeface="PT Bold Heading" panose="02010400000000000000" pitchFamily="2" charset="-78"/>
              </a:rPr>
              <a:t>الجهاز الهيكلي و الجهاز العضلي</a:t>
            </a:r>
          </a:p>
        </p:txBody>
      </p:sp>
    </p:spTree>
    <p:extLst>
      <p:ext uri="{BB962C8B-B14F-4D97-AF65-F5344CB8AC3E}">
        <p14:creationId xmlns:p14="http://schemas.microsoft.com/office/powerpoint/2010/main" val="22341752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3"/>
          <a:stretch>
            <a:fillRect/>
          </a:stretch>
        </p:blipFill>
        <p:spPr>
          <a:xfrm>
            <a:off x="0" y="-144379"/>
            <a:ext cx="12192000" cy="6858000"/>
          </a:xfrm>
          <a:prstGeom prst="rect">
            <a:avLst/>
          </a:prstGeom>
        </p:spPr>
      </p:pic>
      <p:pic>
        <p:nvPicPr>
          <p:cNvPr id="2" name="Picture 2">
            <a:extLst>
              <a:ext uri="{FF2B5EF4-FFF2-40B4-BE49-F238E27FC236}">
                <a16:creationId xmlns:a16="http://schemas.microsoft.com/office/drawing/2014/main" xmlns="" id="{287F3B8C-676A-B0AA-791F-F316DA6966BD}"/>
              </a:ext>
            </a:extLst>
          </p:cNvPr>
          <p:cNvPicPr>
            <a:picLocks noChangeAspect="1" noChangeArrowheads="1"/>
          </p:cNvPicPr>
          <p:nvPr/>
        </p:nvPicPr>
        <p:blipFill>
          <a:blip r:embed="rId4" cstate="print"/>
          <a:srcRect/>
          <a:stretch>
            <a:fillRect/>
          </a:stretch>
        </p:blipFill>
        <p:spPr bwMode="auto">
          <a:xfrm>
            <a:off x="7937499" y="2214551"/>
            <a:ext cx="3692525" cy="2882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3">
            <a:extLst>
              <a:ext uri="{FF2B5EF4-FFF2-40B4-BE49-F238E27FC236}">
                <a16:creationId xmlns:a16="http://schemas.microsoft.com/office/drawing/2014/main" xmlns="" id="{05838F15-B2ED-59BD-F23A-F4B14AEA6133}"/>
              </a:ext>
            </a:extLst>
          </p:cNvPr>
          <p:cNvSpPr>
            <a:spLocks noChangeArrowheads="1"/>
          </p:cNvSpPr>
          <p:nvPr/>
        </p:nvSpPr>
        <p:spPr bwMode="auto">
          <a:xfrm>
            <a:off x="3619501" y="1947841"/>
            <a:ext cx="3911996" cy="3416320"/>
          </a:xfrm>
          <a:prstGeom prst="rect">
            <a:avLst/>
          </a:prstGeom>
          <a:noFill/>
          <a:ln w="9525">
            <a:noFill/>
            <a:miter lim="800000"/>
            <a:headEnd/>
            <a:tailEnd/>
          </a:ln>
        </p:spPr>
        <p:txBody>
          <a:bodyPr wrap="square"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ar-EG" sz="3600" b="1" i="0" u="none" strike="noStrike" kern="0" cap="none" spc="0" normalizeH="0" baseline="0" noProof="0" dirty="0">
                <a:ln>
                  <a:noFill/>
                </a:ln>
                <a:solidFill>
                  <a:prstClr val="black"/>
                </a:solidFill>
                <a:effectLst/>
                <a:uLnTx/>
                <a:uFillTx/>
              </a:rPr>
              <a:t>تستعمل الضفادع عضلات الأرجل القوية لتقفز وتعمل العضلات في أزواج لتحريك الهيكل العظمي في الكثير </a:t>
            </a:r>
            <a:endParaRPr kumimoji="0" lang="ar-SA" sz="3600" b="1" i="0" u="none" strike="noStrike" kern="0" cap="none" spc="0" normalizeH="0" baseline="0" noProof="0" dirty="0">
              <a:ln>
                <a:noFill/>
              </a:ln>
              <a:solidFill>
                <a:prstClr val="black"/>
              </a:solidFill>
              <a:effectLst/>
              <a:uLnTx/>
              <a:uFillTx/>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ar-EG" sz="3600" b="1" i="0" u="none" strike="noStrike" kern="0" cap="none" spc="0" normalizeH="0" baseline="0" noProof="0" dirty="0">
                <a:ln>
                  <a:noFill/>
                </a:ln>
                <a:solidFill>
                  <a:prstClr val="black"/>
                </a:solidFill>
                <a:effectLst/>
                <a:uLnTx/>
                <a:uFillTx/>
              </a:rPr>
              <a:t>من الحيوانات. </a:t>
            </a:r>
            <a:endParaRPr kumimoji="0" lang="en-US" sz="3600" b="1" i="0" u="none" strike="noStrike" kern="0" cap="none" spc="0" normalizeH="0" baseline="0" noProof="0" dirty="0">
              <a:ln>
                <a:noFill/>
              </a:ln>
              <a:solidFill>
                <a:prstClr val="black"/>
              </a:solidFill>
              <a:effectLst/>
              <a:uLnTx/>
              <a:uFillTx/>
              <a:cs typeface="Arial" pitchFamily="34" charset="0"/>
            </a:endParaRPr>
          </a:p>
        </p:txBody>
      </p:sp>
      <p:pic>
        <p:nvPicPr>
          <p:cNvPr id="2050" name="Picture 2" descr="ضفدع - ويكيبيديا">
            <a:extLst>
              <a:ext uri="{FF2B5EF4-FFF2-40B4-BE49-F238E27FC236}">
                <a16:creationId xmlns:a16="http://schemas.microsoft.com/office/drawing/2014/main" xmlns="" id="{F1A49AB3-5D73-3399-3645-02D6EFEA5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8" y="2448707"/>
            <a:ext cx="2095500" cy="241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4758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تستعمل الضفادع.wav"/>
                                        </p:tgtEl>
                                      </p:cMediaNode>
                                    </p:audio>
                                  </p:subTnLst>
                                </p:cTn>
                              </p:par>
                              <p:par>
                                <p:cTn id="10" presetID="5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3" name="صورة 2">
            <a:extLst>
              <a:ext uri="{FF2B5EF4-FFF2-40B4-BE49-F238E27FC236}">
                <a16:creationId xmlns:a16="http://schemas.microsoft.com/office/drawing/2014/main" xmlns="" id="{4BCD5A9D-6FFE-35F6-61B1-EB9184778C94}"/>
              </a:ext>
            </a:extLst>
          </p:cNvPr>
          <p:cNvPicPr>
            <a:picLocks noChangeAspect="1"/>
          </p:cNvPicPr>
          <p:nvPr/>
        </p:nvPicPr>
        <p:blipFill>
          <a:blip r:embed="rId3"/>
          <a:stretch>
            <a:fillRect/>
          </a:stretch>
        </p:blipFill>
        <p:spPr>
          <a:xfrm>
            <a:off x="-337377" y="2428121"/>
            <a:ext cx="6985960" cy="2633262"/>
          </a:xfrm>
          <a:prstGeom prst="rect">
            <a:avLst/>
          </a:prstGeom>
        </p:spPr>
      </p:pic>
      <p:sp>
        <p:nvSpPr>
          <p:cNvPr id="7" name="مستطيل: زوايا علوية مقصوصة 6">
            <a:extLst>
              <a:ext uri="{FF2B5EF4-FFF2-40B4-BE49-F238E27FC236}">
                <a16:creationId xmlns:a16="http://schemas.microsoft.com/office/drawing/2014/main" xmlns="" id="{443513D5-F5DC-1C4F-2FE0-10B003359F08}"/>
              </a:ext>
            </a:extLst>
          </p:cNvPr>
          <p:cNvSpPr/>
          <p:nvPr/>
        </p:nvSpPr>
        <p:spPr>
          <a:xfrm>
            <a:off x="4328101" y="378816"/>
            <a:ext cx="3368099" cy="1107084"/>
          </a:xfrm>
          <a:prstGeom prst="snip2SameRect">
            <a:avLst/>
          </a:prstGeom>
          <a:solidFill>
            <a:srgbClr val="95DC2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cs typeface="PT Bold Heading" panose="02010400000000000000" pitchFamily="2" charset="-78"/>
              </a:rPr>
              <a:t>الجهاز العصبي</a:t>
            </a:r>
          </a:p>
        </p:txBody>
      </p:sp>
      <p:pic>
        <p:nvPicPr>
          <p:cNvPr id="9" name="صورة 8">
            <a:extLst>
              <a:ext uri="{FF2B5EF4-FFF2-40B4-BE49-F238E27FC236}">
                <a16:creationId xmlns:a16="http://schemas.microsoft.com/office/drawing/2014/main" xmlns="" id="{59D1B8F0-CA9F-5FA3-9108-9F5E3C84A49C}"/>
              </a:ext>
            </a:extLst>
          </p:cNvPr>
          <p:cNvPicPr>
            <a:picLocks noChangeAspect="1"/>
          </p:cNvPicPr>
          <p:nvPr/>
        </p:nvPicPr>
        <p:blipFill>
          <a:blip r:embed="rId4"/>
          <a:stretch>
            <a:fillRect/>
          </a:stretch>
        </p:blipFill>
        <p:spPr>
          <a:xfrm>
            <a:off x="6311205" y="2157412"/>
            <a:ext cx="4848225" cy="2943225"/>
          </a:xfrm>
          <a:prstGeom prst="rect">
            <a:avLst/>
          </a:prstGeom>
        </p:spPr>
      </p:pic>
    </p:spTree>
    <p:extLst>
      <p:ext uri="{BB962C8B-B14F-4D97-AF65-F5344CB8AC3E}">
        <p14:creationId xmlns:p14="http://schemas.microsoft.com/office/powerpoint/2010/main" val="37331070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3" name="مربع نص 2">
            <a:extLst>
              <a:ext uri="{FF2B5EF4-FFF2-40B4-BE49-F238E27FC236}">
                <a16:creationId xmlns:a16="http://schemas.microsoft.com/office/drawing/2014/main" xmlns="" id="{74D40227-45FA-D265-E1CC-5A762967E06D}"/>
              </a:ext>
            </a:extLst>
          </p:cNvPr>
          <p:cNvSpPr txBox="1"/>
          <p:nvPr/>
        </p:nvSpPr>
        <p:spPr>
          <a:xfrm>
            <a:off x="4629150" y="1972199"/>
            <a:ext cx="6810375" cy="2123658"/>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a:t>
            </a:r>
            <a:r>
              <a:rPr kumimoji="0" lang="ar-EG" sz="44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rPr>
              <a:t>الجهاز الذي يتحكم في جميع أجهزة </a:t>
            </a:r>
            <a:r>
              <a:rPr kumimoji="0" lang="ar-EG" sz="44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الجسم هو </a:t>
            </a:r>
            <a:r>
              <a:rPr kumimoji="0" lang="ar-EG" sz="4400" b="1" i="0" u="sng" strike="noStrike" kern="1200" cap="none" spc="0" normalizeH="0" baseline="0" noProof="0" dirty="0">
                <a:ln>
                  <a:noFill/>
                </a:ln>
                <a:effectLst/>
                <a:uLnTx/>
                <a:uFillTx/>
                <a:latin typeface="Calibri"/>
                <a:ea typeface="+mn-ea"/>
                <a:cs typeface="Arial" panose="020B0604020202020204" pitchFamily="34" charset="0"/>
              </a:rPr>
              <a:t>الجهاز العصبي</a:t>
            </a:r>
            <a:endParaRPr kumimoji="0" lang="ar-SA" sz="4400" b="1" i="0" u="sng" strike="noStrike" kern="1200" cap="none" spc="0" normalizeH="0" baseline="0" noProof="0" dirty="0">
              <a:ln>
                <a:noFill/>
              </a:ln>
              <a:effectLst/>
              <a:uLnTx/>
              <a:uFillTx/>
              <a:latin typeface="Calibri"/>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44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ويتكون من خلايا عصبية. </a:t>
            </a:r>
            <a:endParaRPr kumimoji="0" lang="en-US" sz="4400" b="1" i="0" u="none" strike="noStrike" kern="1200" cap="none" spc="0" normalizeH="0" baseline="0" noProof="0" dirty="0">
              <a:ln>
                <a:noFill/>
              </a:ln>
              <a:solidFill>
                <a:srgbClr val="0070C0"/>
              </a:solidFill>
              <a:effectLst/>
              <a:uLnTx/>
              <a:uFillTx/>
              <a:latin typeface="Calibri"/>
              <a:ea typeface="+mn-ea"/>
              <a:cs typeface="Arial" pitchFamily="34" charset="0"/>
            </a:endParaRPr>
          </a:p>
        </p:txBody>
      </p:sp>
      <p:pic>
        <p:nvPicPr>
          <p:cNvPr id="7" name="صورة 6">
            <a:extLst>
              <a:ext uri="{FF2B5EF4-FFF2-40B4-BE49-F238E27FC236}">
                <a16:creationId xmlns:a16="http://schemas.microsoft.com/office/drawing/2014/main" xmlns="" id="{8CD74D90-519D-A177-94C1-C36E6810F0F0}"/>
              </a:ext>
            </a:extLst>
          </p:cNvPr>
          <p:cNvPicPr>
            <a:picLocks noChangeAspect="1"/>
          </p:cNvPicPr>
          <p:nvPr/>
        </p:nvPicPr>
        <p:blipFill>
          <a:blip r:embed="rId3"/>
          <a:stretch>
            <a:fillRect/>
          </a:stretch>
        </p:blipFill>
        <p:spPr>
          <a:xfrm>
            <a:off x="4838699" y="4397036"/>
            <a:ext cx="5729839" cy="2159785"/>
          </a:xfrm>
          <a:prstGeom prst="rect">
            <a:avLst/>
          </a:prstGeom>
        </p:spPr>
      </p:pic>
      <p:sp>
        <p:nvSpPr>
          <p:cNvPr id="8" name="مستطيل: زوايا علوية مقصوصة 7">
            <a:extLst>
              <a:ext uri="{FF2B5EF4-FFF2-40B4-BE49-F238E27FC236}">
                <a16:creationId xmlns:a16="http://schemas.microsoft.com/office/drawing/2014/main" xmlns="" id="{C0A50DD9-B493-2FFF-950D-BCBFEC596DDB}"/>
              </a:ext>
            </a:extLst>
          </p:cNvPr>
          <p:cNvSpPr/>
          <p:nvPr/>
        </p:nvSpPr>
        <p:spPr>
          <a:xfrm>
            <a:off x="4328101" y="359766"/>
            <a:ext cx="3368099" cy="1107084"/>
          </a:xfrm>
          <a:prstGeom prst="snip2SameRect">
            <a:avLst/>
          </a:prstGeom>
          <a:solidFill>
            <a:srgbClr val="95DC2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cs typeface="PT Bold Heading" panose="02010400000000000000" pitchFamily="2" charset="-78"/>
              </a:rPr>
              <a:t>الجهاز العصبي</a:t>
            </a:r>
          </a:p>
        </p:txBody>
      </p:sp>
      <p:pic>
        <p:nvPicPr>
          <p:cNvPr id="3074" name="Picture 2" descr="مشاهدة صورة المصدر">
            <a:extLst>
              <a:ext uri="{FF2B5EF4-FFF2-40B4-BE49-F238E27FC236}">
                <a16:creationId xmlns:a16="http://schemas.microsoft.com/office/drawing/2014/main" xmlns="" id="{C5E236A8-4A74-A26C-A1B9-5095889B22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681162"/>
            <a:ext cx="3495675"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4103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3" name="مربع نص 2">
            <a:extLst>
              <a:ext uri="{FF2B5EF4-FFF2-40B4-BE49-F238E27FC236}">
                <a16:creationId xmlns:a16="http://schemas.microsoft.com/office/drawing/2014/main" xmlns="" id="{0430C564-5E3E-F24E-0EEA-364E4DBF9B26}"/>
              </a:ext>
            </a:extLst>
          </p:cNvPr>
          <p:cNvSpPr txBox="1"/>
          <p:nvPr/>
        </p:nvSpPr>
        <p:spPr>
          <a:xfrm>
            <a:off x="2124076" y="1994296"/>
            <a:ext cx="7553324" cy="144655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4400" b="1" i="0" u="none" strike="noStrike" kern="1200" cap="none" spc="0" normalizeH="0" baseline="0" noProof="0" dirty="0">
                <a:ln>
                  <a:noFill/>
                </a:ln>
                <a:effectLst/>
                <a:uLnTx/>
                <a:uFillTx/>
                <a:latin typeface="Calibri"/>
                <a:ea typeface="+mn-ea"/>
                <a:cs typeface="Arial" panose="020B0604020202020204" pitchFamily="34" charset="0"/>
              </a:rPr>
              <a:t>اللافقاريات لها جهاز عصبي بسيط </a:t>
            </a:r>
            <a:endParaRPr kumimoji="0" lang="ar-SA" sz="4400" b="1" i="0" u="none" strike="noStrike" kern="1200" cap="none" spc="0" normalizeH="0" baseline="0" noProof="0" dirty="0">
              <a:ln>
                <a:noFill/>
              </a:ln>
              <a:effectLst/>
              <a:uLnTx/>
              <a:uFillTx/>
              <a:latin typeface="Calibri"/>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4400" b="1" i="0" u="none" strike="noStrike" kern="1200" cap="none" spc="0" normalizeH="0" baseline="0" noProof="0" dirty="0">
                <a:ln>
                  <a:noFill/>
                </a:ln>
                <a:effectLst/>
                <a:uLnTx/>
                <a:uFillTx/>
                <a:latin typeface="Calibri"/>
                <a:ea typeface="+mn-ea"/>
                <a:cs typeface="Arial" panose="020B0604020202020204" pitchFamily="34" charset="0"/>
              </a:rPr>
              <a:t>فالإسفنج مثلا خلايا عصبية قليلة مبعثرة</a:t>
            </a:r>
            <a:endParaRPr kumimoji="0" lang="en-US" sz="4400" b="1" i="0" u="none" strike="noStrike" kern="1200" cap="none" spc="0" normalizeH="0" baseline="0" noProof="0" dirty="0">
              <a:ln>
                <a:noFill/>
              </a:ln>
              <a:effectLst/>
              <a:uLnTx/>
              <a:uFillTx/>
              <a:latin typeface="Calibri"/>
              <a:ea typeface="+mn-ea"/>
              <a:cs typeface="Arial" pitchFamily="34" charset="0"/>
            </a:endParaRPr>
          </a:p>
        </p:txBody>
      </p:sp>
      <p:sp>
        <p:nvSpPr>
          <p:cNvPr id="7" name="مستطيل: زوايا علوية مقصوصة 6">
            <a:extLst>
              <a:ext uri="{FF2B5EF4-FFF2-40B4-BE49-F238E27FC236}">
                <a16:creationId xmlns:a16="http://schemas.microsoft.com/office/drawing/2014/main" xmlns="" id="{6F5B0ACA-C6EC-8232-EC31-B4AEF26DE874}"/>
              </a:ext>
            </a:extLst>
          </p:cNvPr>
          <p:cNvSpPr/>
          <p:nvPr/>
        </p:nvSpPr>
        <p:spPr>
          <a:xfrm>
            <a:off x="3481387" y="762508"/>
            <a:ext cx="5229225" cy="729285"/>
          </a:xfrm>
          <a:prstGeom prst="snip2SameRect">
            <a:avLst/>
          </a:prstGeom>
          <a:solidFill>
            <a:srgbClr val="95DC2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cs typeface="PT Bold Heading" panose="02010400000000000000" pitchFamily="2" charset="-78"/>
              </a:rPr>
              <a:t>الجهاز العصبي في اللافقاريات</a:t>
            </a:r>
          </a:p>
        </p:txBody>
      </p:sp>
      <p:pic>
        <p:nvPicPr>
          <p:cNvPr id="8" name="صورة 7">
            <a:extLst>
              <a:ext uri="{FF2B5EF4-FFF2-40B4-BE49-F238E27FC236}">
                <a16:creationId xmlns:a16="http://schemas.microsoft.com/office/drawing/2014/main" xmlns="" id="{0CFC0089-05E1-ADE5-5EA7-8CB12CB15591}"/>
              </a:ext>
            </a:extLst>
          </p:cNvPr>
          <p:cNvPicPr>
            <a:picLocks noChangeAspect="1"/>
          </p:cNvPicPr>
          <p:nvPr/>
        </p:nvPicPr>
        <p:blipFill>
          <a:blip r:embed="rId3"/>
          <a:stretch>
            <a:fillRect/>
          </a:stretch>
        </p:blipFill>
        <p:spPr>
          <a:xfrm>
            <a:off x="1571466" y="3663375"/>
            <a:ext cx="4600893" cy="2214563"/>
          </a:xfrm>
          <a:prstGeom prst="rect">
            <a:avLst/>
          </a:prstGeom>
        </p:spPr>
      </p:pic>
      <p:pic>
        <p:nvPicPr>
          <p:cNvPr id="9" name="صورة 8">
            <a:extLst>
              <a:ext uri="{FF2B5EF4-FFF2-40B4-BE49-F238E27FC236}">
                <a16:creationId xmlns:a16="http://schemas.microsoft.com/office/drawing/2014/main" xmlns="" id="{DCF75E31-EE7A-849C-4174-5F56E50BD84C}"/>
              </a:ext>
            </a:extLst>
          </p:cNvPr>
          <p:cNvPicPr>
            <a:picLocks noChangeAspect="1"/>
          </p:cNvPicPr>
          <p:nvPr/>
        </p:nvPicPr>
        <p:blipFill>
          <a:blip r:embed="rId4">
            <a:clrChange>
              <a:clrFrom>
                <a:srgbClr val="FFFEFE"/>
              </a:clrFrom>
              <a:clrTo>
                <a:srgbClr val="FFFEFE">
                  <a:alpha val="0"/>
                </a:srgbClr>
              </a:clrTo>
            </a:clrChange>
          </a:blip>
          <a:stretch>
            <a:fillRect/>
          </a:stretch>
        </p:blipFill>
        <p:spPr>
          <a:xfrm>
            <a:off x="6549330" y="3818992"/>
            <a:ext cx="4476750" cy="2058946"/>
          </a:xfrm>
          <a:prstGeom prst="rect">
            <a:avLst/>
          </a:prstGeom>
        </p:spPr>
      </p:pic>
    </p:spTree>
    <p:extLst>
      <p:ext uri="{BB962C8B-B14F-4D97-AF65-F5344CB8AC3E}">
        <p14:creationId xmlns:p14="http://schemas.microsoft.com/office/powerpoint/2010/main" val="39073606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xmlns="" id="{0430C564-5E3E-F24E-0EEA-364E4DBF9B26}"/>
              </a:ext>
            </a:extLst>
          </p:cNvPr>
          <p:cNvSpPr txBox="1"/>
          <p:nvPr/>
        </p:nvSpPr>
        <p:spPr>
          <a:xfrm>
            <a:off x="876301" y="1795030"/>
            <a:ext cx="10067924" cy="83099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4800" b="1" i="0" u="none" strike="noStrike" kern="1200" cap="none" spc="0" normalizeH="0" baseline="0" noProof="0" dirty="0">
                <a:ln>
                  <a:noFill/>
                </a:ln>
                <a:effectLst/>
                <a:uLnTx/>
                <a:uFillTx/>
                <a:latin typeface="Calibri"/>
                <a:ea typeface="+mn-ea"/>
                <a:cs typeface="Arial" panose="020B0604020202020204" pitchFamily="34" charset="0"/>
              </a:rPr>
              <a:t>أما الفقاريات فإن أجهزتها العصبية أكثر تعقيداً. </a:t>
            </a:r>
            <a:endParaRPr kumimoji="0" lang="en-US" sz="4800" b="1" i="0" u="none" strike="noStrike" kern="1200" cap="none" spc="0" normalizeH="0" baseline="0" noProof="0" dirty="0">
              <a:ln>
                <a:noFill/>
              </a:ln>
              <a:effectLst/>
              <a:uLnTx/>
              <a:uFillTx/>
              <a:latin typeface="Calibri"/>
              <a:ea typeface="+mn-ea"/>
              <a:cs typeface="Arial" pitchFamily="34" charset="0"/>
            </a:endParaRPr>
          </a:p>
        </p:txBody>
      </p:sp>
      <p:sp>
        <p:nvSpPr>
          <p:cNvPr id="7" name="مستطيل: زوايا علوية مقصوصة 6">
            <a:extLst>
              <a:ext uri="{FF2B5EF4-FFF2-40B4-BE49-F238E27FC236}">
                <a16:creationId xmlns:a16="http://schemas.microsoft.com/office/drawing/2014/main" xmlns="" id="{6F5B0ACA-C6EC-8232-EC31-B4AEF26DE874}"/>
              </a:ext>
            </a:extLst>
          </p:cNvPr>
          <p:cNvSpPr/>
          <p:nvPr/>
        </p:nvSpPr>
        <p:spPr>
          <a:xfrm>
            <a:off x="3481387" y="762508"/>
            <a:ext cx="5229225" cy="729285"/>
          </a:xfrm>
          <a:prstGeom prst="snip2SameRect">
            <a:avLst/>
          </a:prstGeom>
          <a:solidFill>
            <a:srgbClr val="95DC2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cs typeface="PT Bold Heading" panose="02010400000000000000" pitchFamily="2" charset="-78"/>
              </a:rPr>
              <a:t>الجهاز العصبي في الفقاريات</a:t>
            </a:r>
          </a:p>
        </p:txBody>
      </p:sp>
      <p:pic>
        <p:nvPicPr>
          <p:cNvPr id="9" name="صورة 8">
            <a:extLst>
              <a:ext uri="{FF2B5EF4-FFF2-40B4-BE49-F238E27FC236}">
                <a16:creationId xmlns:a16="http://schemas.microsoft.com/office/drawing/2014/main" xmlns="" id="{75D2AD66-FD35-5AEF-CAB6-9FEA80E61B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049844" y="3170023"/>
            <a:ext cx="2296509" cy="2790825"/>
          </a:xfrm>
          <a:prstGeom prst="rect">
            <a:avLst/>
          </a:prstGeom>
        </p:spPr>
      </p:pic>
      <p:pic>
        <p:nvPicPr>
          <p:cNvPr id="10" name="Picture 2">
            <a:extLst>
              <a:ext uri="{FF2B5EF4-FFF2-40B4-BE49-F238E27FC236}">
                <a16:creationId xmlns:a16="http://schemas.microsoft.com/office/drawing/2014/main" xmlns="" id="{323C12C9-957E-D38D-6A82-9A5A6395AA7E}"/>
              </a:ext>
            </a:extLst>
          </p:cNvPr>
          <p:cNvPicPr>
            <a:picLocks noChangeAspect="1" noChangeArrowheads="1"/>
          </p:cNvPicPr>
          <p:nvPr/>
        </p:nvPicPr>
        <p:blipFill>
          <a:blip r:embed="rId4" cstate="print"/>
          <a:srcRect/>
          <a:stretch>
            <a:fillRect/>
          </a:stretch>
        </p:blipFill>
        <p:spPr bwMode="auto">
          <a:xfrm>
            <a:off x="5343526" y="2929264"/>
            <a:ext cx="2822574" cy="3492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مستطيل 1"/>
          <p:cNvSpPr/>
          <p:nvPr/>
        </p:nvSpPr>
        <p:spPr>
          <a:xfrm>
            <a:off x="1173018" y="3090455"/>
            <a:ext cx="3472873" cy="3170099"/>
          </a:xfrm>
          <a:prstGeom prst="rect">
            <a:avLst/>
          </a:prstGeom>
          <a:solidFill>
            <a:schemeClr val="accent4">
              <a:lumMod val="20000"/>
              <a:lumOff val="80000"/>
            </a:schemeClr>
          </a:solidFill>
        </p:spPr>
        <p:txBody>
          <a:bodyPr wrap="square">
            <a:spAutoFit/>
          </a:bodyPr>
          <a:lstStyle/>
          <a:p>
            <a:pPr lvl="0" algn="ctr">
              <a:defRPr/>
            </a:pPr>
            <a:r>
              <a:rPr lang="ar-EG" sz="4000" b="1">
                <a:solidFill>
                  <a:prstClr val="black"/>
                </a:solidFill>
                <a:latin typeface="Calibri" pitchFamily="34" charset="0"/>
              </a:rPr>
              <a:t>تمتاز البومة بحاسة إبصار حادة وعيناها الواسعتان تساعدانها على الرؤية في الظلام.</a:t>
            </a:r>
            <a:endParaRPr lang="en-US" sz="4000" b="1" dirty="0">
              <a:solidFill>
                <a:prstClr val="black"/>
              </a:solidFill>
              <a:latin typeface="Calibri" pitchFamily="34" charset="0"/>
            </a:endParaRPr>
          </a:p>
        </p:txBody>
      </p:sp>
    </p:spTree>
    <p:extLst>
      <p:ext uri="{BB962C8B-B14F-4D97-AF65-F5344CB8AC3E}">
        <p14:creationId xmlns:p14="http://schemas.microsoft.com/office/powerpoint/2010/main" val="32502266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تمتاز البومة بحاس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3"/>
          <a:stretch>
            <a:fillRect/>
          </a:stretch>
        </p:blipFill>
        <p:spPr>
          <a:xfrm>
            <a:off x="0" y="0"/>
            <a:ext cx="12173528" cy="6858000"/>
          </a:xfrm>
          <a:prstGeom prst="rect">
            <a:avLst/>
          </a:prstGeom>
          <a:solidFill>
            <a:schemeClr val="accent4">
              <a:lumMod val="20000"/>
              <a:lumOff val="80000"/>
            </a:schemeClr>
          </a:solidFill>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4098" name="Picture 2" descr="قفزة الدلفين GIF - تحميل ومشاركة علىPHONEKY">
            <a:extLst>
              <a:ext uri="{FF2B5EF4-FFF2-40B4-BE49-F238E27FC236}">
                <a16:creationId xmlns:a16="http://schemas.microsoft.com/office/drawing/2014/main" xmlns="" id="{9ACDC58D-3F0A-DE58-1D18-3D6CB9672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47" y="2014275"/>
            <a:ext cx="3019425" cy="35684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06BEBCF2-936D-7389-31DE-6547370173A2}"/>
              </a:ext>
            </a:extLst>
          </p:cNvPr>
          <p:cNvPicPr>
            <a:picLocks noChangeAspect="1" noChangeArrowheads="1"/>
          </p:cNvPicPr>
          <p:nvPr/>
        </p:nvPicPr>
        <p:blipFill>
          <a:blip r:embed="rId5" cstate="print"/>
          <a:srcRect/>
          <a:stretch>
            <a:fillRect/>
          </a:stretch>
        </p:blipFill>
        <p:spPr bwMode="auto">
          <a:xfrm>
            <a:off x="8179934" y="1990594"/>
            <a:ext cx="3590970" cy="3714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مستطيل 6"/>
          <p:cNvSpPr/>
          <p:nvPr/>
        </p:nvSpPr>
        <p:spPr>
          <a:xfrm>
            <a:off x="3472119" y="2336455"/>
            <a:ext cx="4553527" cy="3170099"/>
          </a:xfrm>
          <a:prstGeom prst="rect">
            <a:avLst/>
          </a:prstGeom>
          <a:solidFill>
            <a:schemeClr val="accent4">
              <a:lumMod val="20000"/>
              <a:lumOff val="80000"/>
            </a:schemeClr>
          </a:solidFill>
        </p:spPr>
        <p:txBody>
          <a:bodyPr wrap="square">
            <a:spAutoFit/>
          </a:bodyPr>
          <a:lstStyle/>
          <a:p>
            <a:pPr marL="0" lvl="1" algn="ctr" fontAlgn="base">
              <a:spcBef>
                <a:spcPct val="0"/>
              </a:spcBef>
              <a:spcAft>
                <a:spcPct val="0"/>
              </a:spcAft>
              <a:defRPr/>
            </a:pPr>
            <a:r>
              <a:rPr lang="ar-EG" sz="4000" b="1" kern="0" dirty="0">
                <a:solidFill>
                  <a:prstClr val="black"/>
                </a:solidFill>
              </a:rPr>
              <a:t>يرسل دماغ الدلفين إشارة بالقفز تنتقل خلال أعصابه حتى تصل إلى عضلاته فتستجيب، فيؤدي قفزته التي تبهرنا. </a:t>
            </a:r>
            <a:endParaRPr lang="en-US" sz="3200" b="1" kern="0" dirty="0">
              <a:solidFill>
                <a:prstClr val="black"/>
              </a:solidFill>
              <a:cs typeface="Arial" pitchFamily="34" charset="0"/>
            </a:endParaRPr>
          </a:p>
        </p:txBody>
      </p:sp>
    </p:spTree>
    <p:extLst>
      <p:ext uri="{BB962C8B-B14F-4D97-AF65-F5344CB8AC3E}">
        <p14:creationId xmlns:p14="http://schemas.microsoft.com/office/powerpoint/2010/main" val="24166850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يرسل دماغ الدلفي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39546" y="0"/>
            <a:ext cx="12192000" cy="6858000"/>
          </a:xfrm>
          <a:prstGeom prst="rect">
            <a:avLst/>
          </a:prstGeom>
        </p:spPr>
      </p:pic>
      <p:pic>
        <p:nvPicPr>
          <p:cNvPr id="2" name="صورة 1">
            <a:extLst>
              <a:ext uri="{FF2B5EF4-FFF2-40B4-BE49-F238E27FC236}">
                <a16:creationId xmlns:a16="http://schemas.microsoft.com/office/drawing/2014/main" xmlns="" id="{5C561E85-175E-EFF4-CCC5-BB5382943B73}"/>
              </a:ext>
            </a:extLst>
          </p:cNvPr>
          <p:cNvPicPr>
            <a:picLocks noChangeAspect="1"/>
          </p:cNvPicPr>
          <p:nvPr/>
        </p:nvPicPr>
        <p:blipFill>
          <a:blip r:embed="rId3"/>
          <a:stretch>
            <a:fillRect/>
          </a:stretch>
        </p:blipFill>
        <p:spPr>
          <a:xfrm>
            <a:off x="4547003" y="496160"/>
            <a:ext cx="2511770" cy="1261981"/>
          </a:xfrm>
          <a:prstGeom prst="rect">
            <a:avLst/>
          </a:prstGeom>
        </p:spPr>
      </p:pic>
      <p:pic>
        <p:nvPicPr>
          <p:cNvPr id="8" name="Picture 6" descr="ما هو الفرق بين التفكير والتفكر؟ - Quora">
            <a:extLst>
              <a:ext uri="{FF2B5EF4-FFF2-40B4-BE49-F238E27FC236}">
                <a16:creationId xmlns:a16="http://schemas.microsoft.com/office/drawing/2014/main" xmlns="" id="{6EA9F4E1-00A6-D17C-4B14-D9CF44C90DC2}"/>
              </a:ext>
            </a:extLst>
          </p:cNvPr>
          <p:cNvPicPr>
            <a:picLocks noChangeAspect="1" noChangeArrowheads="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15119" y="4462458"/>
            <a:ext cx="2463800" cy="1997676"/>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p:cNvSpPr/>
          <p:nvPr/>
        </p:nvSpPr>
        <p:spPr>
          <a:xfrm>
            <a:off x="1595724" y="2105561"/>
            <a:ext cx="8414327" cy="1323439"/>
          </a:xfrm>
          <a:prstGeom prst="rect">
            <a:avLst/>
          </a:prstGeom>
        </p:spPr>
        <p:txBody>
          <a:bodyPr wrap="square">
            <a:spAutoFit/>
          </a:bodyPr>
          <a:lstStyle/>
          <a:p>
            <a:pPr lvl="0" algn="ctr" fontAlgn="base">
              <a:spcBef>
                <a:spcPct val="0"/>
              </a:spcBef>
              <a:spcAft>
                <a:spcPct val="0"/>
              </a:spcAft>
              <a:defRPr/>
            </a:pPr>
            <a:r>
              <a:rPr lang="ar-EG" sz="4000" b="1" kern="0" dirty="0">
                <a:solidFill>
                  <a:prstClr val="black"/>
                </a:solidFill>
              </a:rPr>
              <a:t>السبب والنتيجة.</a:t>
            </a:r>
            <a:endParaRPr lang="ar-SA" sz="4000" b="1" kern="0" dirty="0">
              <a:solidFill>
                <a:prstClr val="black"/>
              </a:solidFill>
            </a:endParaRPr>
          </a:p>
          <a:p>
            <a:pPr lvl="0" algn="ctr" fontAlgn="base">
              <a:spcBef>
                <a:spcPct val="0"/>
              </a:spcBef>
              <a:spcAft>
                <a:spcPct val="0"/>
              </a:spcAft>
              <a:defRPr/>
            </a:pPr>
            <a:r>
              <a:rPr lang="ar-EG" sz="4000" b="1" kern="0" dirty="0">
                <a:solidFill>
                  <a:prstClr val="black"/>
                </a:solidFill>
              </a:rPr>
              <a:t> كيف يعمل الجهاز الهيكلي مع الجهاز العضلي؟ </a:t>
            </a:r>
            <a:endParaRPr lang="en-US" sz="4000" b="1" kern="0" dirty="0">
              <a:solidFill>
                <a:prstClr val="black"/>
              </a:solidFill>
              <a:cs typeface="Arial" pitchFamily="34" charset="0"/>
            </a:endParaRPr>
          </a:p>
        </p:txBody>
      </p:sp>
      <p:sp>
        <p:nvSpPr>
          <p:cNvPr id="10" name="مستطيل 9"/>
          <p:cNvSpPr/>
          <p:nvPr/>
        </p:nvSpPr>
        <p:spPr>
          <a:xfrm>
            <a:off x="3796145" y="4137857"/>
            <a:ext cx="6096000" cy="1323439"/>
          </a:xfrm>
          <a:prstGeom prst="rect">
            <a:avLst/>
          </a:prstGeom>
        </p:spPr>
        <p:txBody>
          <a:bodyPr>
            <a:spAutoFit/>
          </a:bodyPr>
          <a:lstStyle/>
          <a:p>
            <a:pPr lvl="0" algn="ctr" fontAlgn="base">
              <a:spcBef>
                <a:spcPct val="0"/>
              </a:spcBef>
              <a:spcAft>
                <a:spcPct val="0"/>
              </a:spcAft>
            </a:pPr>
            <a:r>
              <a:rPr lang="ar-EG" sz="4000" b="1" dirty="0">
                <a:solidFill>
                  <a:srgbClr val="FF0000"/>
                </a:solidFill>
                <a:latin typeface="Arial" pitchFamily="34" charset="0"/>
              </a:rPr>
              <a:t>العضلات تنقبض وتنبسط وتسحب العضلات العظام مسببة الحركة.</a:t>
            </a:r>
            <a:endParaRPr lang="en-US" sz="40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0308407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7" name="صورة 6">
            <a:extLst>
              <a:ext uri="{FF2B5EF4-FFF2-40B4-BE49-F238E27FC236}">
                <a16:creationId xmlns:a16="http://schemas.microsoft.com/office/drawing/2014/main" xmlns="" id="{EAC51BD9-ABF6-3EBC-E436-62DFA4E47D56}"/>
              </a:ext>
            </a:extLst>
          </p:cNvPr>
          <p:cNvPicPr>
            <a:picLocks noChangeAspect="1"/>
          </p:cNvPicPr>
          <p:nvPr/>
        </p:nvPicPr>
        <p:blipFill>
          <a:blip r:embed="rId3"/>
          <a:stretch>
            <a:fillRect/>
          </a:stretch>
        </p:blipFill>
        <p:spPr>
          <a:xfrm>
            <a:off x="8495820" y="744332"/>
            <a:ext cx="2581875" cy="1301348"/>
          </a:xfrm>
          <a:prstGeom prst="rect">
            <a:avLst/>
          </a:prstGeom>
        </p:spPr>
      </p:pic>
      <p:pic>
        <p:nvPicPr>
          <p:cNvPr id="8" name="Picture 6" descr="ما هو الفرق بين التفكير والتفكر؟ - Quora">
            <a:extLst>
              <a:ext uri="{FF2B5EF4-FFF2-40B4-BE49-F238E27FC236}">
                <a16:creationId xmlns:a16="http://schemas.microsoft.com/office/drawing/2014/main" xmlns="" id="{8B3DFB26-F8BB-74EF-CE7C-82BE63A6D61F}"/>
              </a:ext>
            </a:extLst>
          </p:cNvPr>
          <p:cNvPicPr>
            <a:picLocks noChangeAspect="1" noChangeArrowheads="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977900" y="3636212"/>
            <a:ext cx="2463800" cy="1997676"/>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329720" y="1110220"/>
            <a:ext cx="8166100" cy="707886"/>
          </a:xfrm>
          <a:prstGeom prst="rect">
            <a:avLst/>
          </a:prstGeom>
        </p:spPr>
        <p:txBody>
          <a:bodyPr wrap="square">
            <a:spAutoFit/>
          </a:bodyPr>
          <a:lstStyle/>
          <a:p>
            <a:pPr lvl="0" algn="ctr"/>
            <a:r>
              <a:rPr lang="ar-EG" sz="4000" b="1" dirty="0">
                <a:solidFill>
                  <a:prstClr val="black"/>
                </a:solidFill>
                <a:latin typeface="Calibri" pitchFamily="34" charset="0"/>
              </a:rPr>
              <a:t>ما أهمية الجهاز العصبي لأجهزة الجسم الأخرى؟ </a:t>
            </a:r>
            <a:endParaRPr lang="ar-SA" dirty="0">
              <a:solidFill>
                <a:prstClr val="black"/>
              </a:solidFill>
            </a:endParaRPr>
          </a:p>
        </p:txBody>
      </p:sp>
      <p:sp>
        <p:nvSpPr>
          <p:cNvPr id="3" name="مستطيل 2"/>
          <p:cNvSpPr/>
          <p:nvPr/>
        </p:nvSpPr>
        <p:spPr>
          <a:xfrm>
            <a:off x="4054762" y="3253831"/>
            <a:ext cx="7167419" cy="2308324"/>
          </a:xfrm>
          <a:prstGeom prst="rect">
            <a:avLst/>
          </a:prstGeom>
        </p:spPr>
        <p:txBody>
          <a:bodyPr wrap="square">
            <a:spAutoFit/>
          </a:bodyPr>
          <a:lstStyle/>
          <a:p>
            <a:pPr lvl="0" algn="ctr" fontAlgn="base">
              <a:spcBef>
                <a:spcPct val="0"/>
              </a:spcBef>
              <a:spcAft>
                <a:spcPct val="0"/>
              </a:spcAft>
              <a:defRPr/>
            </a:pPr>
            <a:r>
              <a:rPr lang="ar-EG" sz="4800" b="1" dirty="0">
                <a:solidFill>
                  <a:srgbClr val="0033CC"/>
                </a:solidFill>
                <a:latin typeface="Arial" pitchFamily="34" charset="0"/>
              </a:rPr>
              <a:t>الجهاز العصبي يسيطر على باقي أجهزة الجسم ولا يستطيع الجسم العمل بدون الجهاز العصبي.</a:t>
            </a:r>
            <a:endParaRPr lang="en-US" sz="48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17763834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3" name="صورة 2">
            <a:extLst>
              <a:ext uri="{FF2B5EF4-FFF2-40B4-BE49-F238E27FC236}">
                <a16:creationId xmlns:a16="http://schemas.microsoft.com/office/drawing/2014/main" xmlns="" id="{4128AA53-7FCF-0A42-9B4C-9C6B51117E5C}"/>
              </a:ext>
            </a:extLst>
          </p:cNvPr>
          <p:cNvPicPr>
            <a:picLocks noChangeAspect="1"/>
          </p:cNvPicPr>
          <p:nvPr/>
        </p:nvPicPr>
        <p:blipFill>
          <a:blip r:embed="rId3"/>
          <a:stretch>
            <a:fillRect/>
          </a:stretch>
        </p:blipFill>
        <p:spPr>
          <a:xfrm>
            <a:off x="476250" y="701768"/>
            <a:ext cx="11239500" cy="5454463"/>
          </a:xfrm>
          <a:prstGeom prst="rect">
            <a:avLst/>
          </a:prstGeom>
        </p:spPr>
      </p:pic>
    </p:spTree>
    <p:extLst>
      <p:ext uri="{BB962C8B-B14F-4D97-AF65-F5344CB8AC3E}">
        <p14:creationId xmlns:p14="http://schemas.microsoft.com/office/powerpoint/2010/main" val="34560939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2"/>
          <a:stretch>
            <a:fillRect/>
          </a:stretch>
        </p:blipFill>
        <p:spPr>
          <a:xfrm>
            <a:off x="169661" y="397866"/>
            <a:ext cx="1139591" cy="729285"/>
          </a:xfrm>
          <a:prstGeom prst="rect">
            <a:avLst/>
          </a:prstGeom>
        </p:spPr>
      </p:pic>
      <p:pic>
        <p:nvPicPr>
          <p:cNvPr id="3" name="صورة 2">
            <a:extLst>
              <a:ext uri="{FF2B5EF4-FFF2-40B4-BE49-F238E27FC236}">
                <a16:creationId xmlns:a16="http://schemas.microsoft.com/office/drawing/2014/main" xmlns="" id="{D3E51D22-909F-D092-7DCF-102C1DC7AF93}"/>
              </a:ext>
            </a:extLst>
          </p:cNvPr>
          <p:cNvPicPr>
            <a:picLocks noChangeAspect="1"/>
          </p:cNvPicPr>
          <p:nvPr/>
        </p:nvPicPr>
        <p:blipFill>
          <a:blip r:embed="rId3"/>
          <a:stretch>
            <a:fillRect/>
          </a:stretch>
        </p:blipFill>
        <p:spPr>
          <a:xfrm>
            <a:off x="6210610" y="397866"/>
            <a:ext cx="4924115" cy="5999169"/>
          </a:xfrm>
          <a:prstGeom prst="rect">
            <a:avLst/>
          </a:prstGeom>
        </p:spPr>
      </p:pic>
      <p:pic>
        <p:nvPicPr>
          <p:cNvPr id="8" name="صورة 7">
            <a:extLst>
              <a:ext uri="{FF2B5EF4-FFF2-40B4-BE49-F238E27FC236}">
                <a16:creationId xmlns:a16="http://schemas.microsoft.com/office/drawing/2014/main" xmlns="" id="{78461AD0-C6F7-458D-FAB8-0C23A6A4511F}"/>
              </a:ext>
            </a:extLst>
          </p:cNvPr>
          <p:cNvPicPr>
            <a:picLocks noChangeAspect="1"/>
          </p:cNvPicPr>
          <p:nvPr/>
        </p:nvPicPr>
        <p:blipFill>
          <a:blip r:embed="rId4"/>
          <a:stretch>
            <a:fillRect/>
          </a:stretch>
        </p:blipFill>
        <p:spPr>
          <a:xfrm>
            <a:off x="1563951" y="397866"/>
            <a:ext cx="4646659" cy="5983883"/>
          </a:xfrm>
          <a:prstGeom prst="rect">
            <a:avLst/>
          </a:prstGeom>
        </p:spPr>
      </p:pic>
      <p:sp>
        <p:nvSpPr>
          <p:cNvPr id="10" name="مربع نص 9">
            <a:extLst>
              <a:ext uri="{FF2B5EF4-FFF2-40B4-BE49-F238E27FC236}">
                <a16:creationId xmlns:a16="http://schemas.microsoft.com/office/drawing/2014/main" xmlns="" id="{2C4B17D1-599E-4559-DDF7-4BD29AFBCB95}"/>
              </a:ext>
            </a:extLst>
          </p:cNvPr>
          <p:cNvSpPr txBox="1"/>
          <p:nvPr/>
        </p:nvSpPr>
        <p:spPr>
          <a:xfrm>
            <a:off x="3219450" y="5813803"/>
            <a:ext cx="4286250" cy="646331"/>
          </a:xfrm>
          <a:prstGeom prst="rect">
            <a:avLst/>
          </a:prstGeom>
          <a:solidFill>
            <a:schemeClr val="accent4">
              <a:lumMod val="20000"/>
              <a:lumOff val="80000"/>
            </a:schemeClr>
          </a:solidFill>
        </p:spPr>
        <p:txBody>
          <a:bodyPr wrap="square">
            <a:spAutoFit/>
          </a:bodyPr>
          <a:lstStyle/>
          <a:p>
            <a:pPr algn="ctr"/>
            <a:r>
              <a:rPr lang="ar-SA" b="0" i="0" dirty="0" smtClean="0">
                <a:effectLst/>
                <a:latin typeface="ubuntu" panose="020B0504030602030204" pitchFamily="34" charset="0"/>
                <a:cs typeface="PT Bold Heading" panose="02010400000000000000" pitchFamily="2" charset="-78"/>
              </a:rPr>
              <a:t>الجهاز </a:t>
            </a:r>
            <a:r>
              <a:rPr lang="ar-SA" b="0" i="0" dirty="0">
                <a:effectLst/>
                <a:latin typeface="ubuntu" panose="020B0504030602030204" pitchFamily="34" charset="0"/>
                <a:cs typeface="PT Bold Heading" panose="02010400000000000000" pitchFamily="2" charset="-78"/>
              </a:rPr>
              <a:t>الهيكلي الجهاز الهضمي الجهاز العصبي الجهاز التنفسي غطاء الجسم الجلد الفرو.</a:t>
            </a:r>
            <a:endParaRPr lang="ar-SA" dirty="0">
              <a:cs typeface="PT Bold Heading" panose="02010400000000000000" pitchFamily="2" charset="-78"/>
            </a:endParaRPr>
          </a:p>
        </p:txBody>
      </p:sp>
    </p:spTree>
    <p:extLst>
      <p:ext uri="{BB962C8B-B14F-4D97-AF65-F5344CB8AC3E}">
        <p14:creationId xmlns:p14="http://schemas.microsoft.com/office/powerpoint/2010/main" val="31123467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7" name="صورة 6">
            <a:extLst>
              <a:ext uri="{FF2B5EF4-FFF2-40B4-BE49-F238E27FC236}">
                <a16:creationId xmlns:a16="http://schemas.microsoft.com/office/drawing/2014/main" xmlns="" id="{7B02306C-DEB1-6BF3-6CFF-00391B152A16}"/>
              </a:ext>
            </a:extLst>
          </p:cNvPr>
          <p:cNvPicPr>
            <a:picLocks noChangeAspect="1"/>
          </p:cNvPicPr>
          <p:nvPr/>
        </p:nvPicPr>
        <p:blipFill rotWithShape="1">
          <a:blip r:embed="rId3"/>
          <a:srcRect t="14241" b="26596"/>
          <a:stretch/>
        </p:blipFill>
        <p:spPr>
          <a:xfrm>
            <a:off x="2286005" y="1612473"/>
            <a:ext cx="7143750" cy="3454400"/>
          </a:xfrm>
          <a:prstGeom prst="rect">
            <a:avLst/>
          </a:prstGeom>
        </p:spPr>
      </p:pic>
      <p:sp>
        <p:nvSpPr>
          <p:cNvPr id="3" name="مستطيل 2">
            <a:extLst>
              <a:ext uri="{FF2B5EF4-FFF2-40B4-BE49-F238E27FC236}">
                <a16:creationId xmlns:a16="http://schemas.microsoft.com/office/drawing/2014/main" xmlns="" id="{A751CFA3-AD12-EFA4-182A-DA217C8F5434}"/>
              </a:ext>
            </a:extLst>
          </p:cNvPr>
          <p:cNvSpPr/>
          <p:nvPr/>
        </p:nvSpPr>
        <p:spPr>
          <a:xfrm>
            <a:off x="4364217" y="2531725"/>
            <a:ext cx="3772186" cy="2123658"/>
          </a:xfrm>
          <a:prstGeom prst="rect">
            <a:avLst/>
          </a:prstGeom>
          <a:noFill/>
        </p:spPr>
        <p:txBody>
          <a:bodyPr wrap="none" lIns="91440" tIns="45720" rIns="91440" bIns="45720">
            <a:spAutoFit/>
          </a:bodyPr>
          <a:lstStyle/>
          <a:p>
            <a:pPr algn="ctr"/>
            <a:r>
              <a:rPr lang="ar-SA" sz="4400" b="1" dirty="0">
                <a:ln w="9525">
                  <a:solidFill>
                    <a:schemeClr val="bg1"/>
                  </a:solidFill>
                  <a:prstDash val="solid"/>
                </a:ln>
              </a:rPr>
              <a:t>كيف ينتقل الدم</a:t>
            </a:r>
          </a:p>
          <a:p>
            <a:pPr algn="ctr"/>
            <a:r>
              <a:rPr lang="ar-SA" sz="4400" b="1" dirty="0">
                <a:ln w="9525">
                  <a:solidFill>
                    <a:schemeClr val="bg1"/>
                  </a:solidFill>
                  <a:prstDash val="solid"/>
                </a:ln>
              </a:rPr>
              <a:t> و الغازات </a:t>
            </a:r>
          </a:p>
          <a:p>
            <a:pPr algn="ctr"/>
            <a:r>
              <a:rPr lang="ar-SA" sz="4400" b="1" dirty="0">
                <a:ln w="9525">
                  <a:solidFill>
                    <a:schemeClr val="bg1"/>
                  </a:solidFill>
                  <a:prstDash val="solid"/>
                </a:ln>
              </a:rPr>
              <a:t>في جسم الحيوانات؟</a:t>
            </a:r>
            <a:endParaRPr lang="ar-SA" sz="4400" b="1" cap="none" spc="0" dirty="0">
              <a:ln w="9525">
                <a:solidFill>
                  <a:schemeClr val="bg1"/>
                </a:solidFill>
                <a:prstDash val="solid"/>
              </a:ln>
              <a:solidFill>
                <a:schemeClr val="tx1"/>
              </a:solidFill>
            </a:endParaRPr>
          </a:p>
        </p:txBody>
      </p:sp>
      <p:pic>
        <p:nvPicPr>
          <p:cNvPr id="6146" name="Picture 2" descr="في اي سورة؟ - منتدى الكفيل">
            <a:extLst>
              <a:ext uri="{FF2B5EF4-FFF2-40B4-BE49-F238E27FC236}">
                <a16:creationId xmlns:a16="http://schemas.microsoft.com/office/drawing/2014/main" xmlns="" id="{637B351A-199D-441D-8378-845AD65A401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34425" y="4226442"/>
            <a:ext cx="2868812" cy="1682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1356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2" name="صورة 1">
            <a:extLst>
              <a:ext uri="{FF2B5EF4-FFF2-40B4-BE49-F238E27FC236}">
                <a16:creationId xmlns:a16="http://schemas.microsoft.com/office/drawing/2014/main" xmlns="" id="{DBFDB869-5797-2118-3B2C-0961BE144A9D}"/>
              </a:ext>
            </a:extLst>
          </p:cNvPr>
          <p:cNvPicPr>
            <a:picLocks noChangeAspect="1"/>
          </p:cNvPicPr>
          <p:nvPr/>
        </p:nvPicPr>
        <p:blipFill>
          <a:blip r:embed="rId3"/>
          <a:stretch>
            <a:fillRect/>
          </a:stretch>
        </p:blipFill>
        <p:spPr>
          <a:xfrm>
            <a:off x="1599623" y="800532"/>
            <a:ext cx="8726632" cy="4922448"/>
          </a:xfrm>
          <a:prstGeom prst="rect">
            <a:avLst/>
          </a:prstGeom>
        </p:spPr>
      </p:pic>
      <p:sp>
        <p:nvSpPr>
          <p:cNvPr id="3" name="مربع نص 2">
            <a:extLst>
              <a:ext uri="{FF2B5EF4-FFF2-40B4-BE49-F238E27FC236}">
                <a16:creationId xmlns:a16="http://schemas.microsoft.com/office/drawing/2014/main" xmlns="" id="{8A6E34F1-5CBF-581A-4E80-EEC5C4EB529A}"/>
              </a:ext>
            </a:extLst>
          </p:cNvPr>
          <p:cNvSpPr txBox="1"/>
          <p:nvPr/>
        </p:nvSpPr>
        <p:spPr>
          <a:xfrm>
            <a:off x="3171824" y="2792968"/>
            <a:ext cx="5381625" cy="1107996"/>
          </a:xfrm>
          <a:prstGeom prst="rect">
            <a:avLst/>
          </a:prstGeom>
          <a:noFill/>
        </p:spPr>
        <p:txBody>
          <a:bodyPr wrap="square" rtlCol="1">
            <a:spAutoFit/>
          </a:bodyPr>
          <a:lstStyle/>
          <a:p>
            <a:pPr algn="ctr"/>
            <a:r>
              <a:rPr lang="ar-SA" sz="6600" dirty="0">
                <a:cs typeface="PT Bold Heading" panose="02010400000000000000" pitchFamily="2" charset="-78"/>
              </a:rPr>
              <a:t>الجهاز التنفسي</a:t>
            </a:r>
          </a:p>
        </p:txBody>
      </p:sp>
    </p:spTree>
    <p:extLst>
      <p:ext uri="{BB962C8B-B14F-4D97-AF65-F5344CB8AC3E}">
        <p14:creationId xmlns:p14="http://schemas.microsoft.com/office/powerpoint/2010/main" val="24601079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2" name="صورة 1">
            <a:extLst>
              <a:ext uri="{FF2B5EF4-FFF2-40B4-BE49-F238E27FC236}">
                <a16:creationId xmlns:a16="http://schemas.microsoft.com/office/drawing/2014/main" xmlns="" id="{14FB0CA5-17C6-C127-4529-1B91C33637EA}"/>
              </a:ext>
            </a:extLst>
          </p:cNvPr>
          <p:cNvPicPr/>
          <p:nvPr/>
        </p:nvPicPr>
        <p:blipFill>
          <a:blip r:embed="rId3">
            <a:extLst>
              <a:ext uri="{28A0092B-C50C-407E-A947-70E740481C1C}">
                <a14:useLocalDpi xmlns:a14="http://schemas.microsoft.com/office/drawing/2010/main" val="0"/>
              </a:ext>
            </a:extLst>
          </a:blip>
          <a:stretch>
            <a:fillRect/>
          </a:stretch>
        </p:blipFill>
        <p:spPr>
          <a:xfrm>
            <a:off x="4868608" y="2352554"/>
            <a:ext cx="3056573" cy="2395067"/>
          </a:xfrm>
          <a:prstGeom prst="rect">
            <a:avLst/>
          </a:prstGeom>
        </p:spPr>
      </p:pic>
      <p:sp>
        <p:nvSpPr>
          <p:cNvPr id="3" name="مستطيل مستدير الزوايا 1">
            <a:extLst>
              <a:ext uri="{FF2B5EF4-FFF2-40B4-BE49-F238E27FC236}">
                <a16:creationId xmlns:a16="http://schemas.microsoft.com/office/drawing/2014/main" xmlns="" id="{FB38D55C-ACC5-5721-2484-799118FE51BA}"/>
              </a:ext>
            </a:extLst>
          </p:cNvPr>
          <p:cNvSpPr/>
          <p:nvPr/>
        </p:nvSpPr>
        <p:spPr>
          <a:xfrm>
            <a:off x="8352904" y="1290566"/>
            <a:ext cx="3514118" cy="1639625"/>
          </a:xfrm>
          <a:prstGeom prst="roundRect">
            <a:avLst/>
          </a:prstGeom>
          <a:solidFill>
            <a:srgbClr val="A23C33">
              <a:lumMod val="40000"/>
              <a:lumOff val="60000"/>
            </a:srgbClr>
          </a:solidFill>
          <a:ln w="15875" cap="flat" cmpd="sng" algn="ctr">
            <a:solidFill>
              <a:srgbClr val="83992A">
                <a:shade val="50000"/>
              </a:srgbClr>
            </a:solidFill>
            <a:prstDash val="solid"/>
          </a:ln>
          <a:effectLst/>
          <a:scene3d>
            <a:camera prst="orthographicFront"/>
            <a:lightRig rig="threePt" dir="t"/>
          </a:scene3d>
          <a:sp3d>
            <a:bevelT prst="convex"/>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400" b="0" i="0" u="none" strike="noStrike" kern="0" cap="none" spc="0" normalizeH="0" baseline="0" noProof="0" dirty="0">
                <a:ln>
                  <a:noFill/>
                </a:ln>
                <a:solidFill>
                  <a:prstClr val="black"/>
                </a:solidFill>
                <a:effectLst/>
                <a:uLnTx/>
                <a:uFillTx/>
                <a:latin typeface="Garamond" panose="02020404030301010803"/>
                <a:ea typeface="+mn-ea"/>
                <a:cs typeface="Times New Roman" panose="02020603050405020304" pitchFamily="18" charset="0"/>
              </a:rPr>
              <a:t>يدعم الجسم ويحمي الأعضاء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400" b="0" i="0" u="none" strike="noStrike" kern="0" cap="none" spc="0" normalizeH="0" baseline="0" noProof="0" dirty="0">
                <a:ln>
                  <a:noFill/>
                </a:ln>
                <a:solidFill>
                  <a:prstClr val="black"/>
                </a:solidFill>
                <a:effectLst/>
                <a:uLnTx/>
                <a:uFillTx/>
                <a:latin typeface="Garamond" panose="02020404030301010803"/>
                <a:ea typeface="+mn-ea"/>
                <a:cs typeface="Times New Roman" panose="02020603050405020304" pitchFamily="18" charset="0"/>
              </a:rPr>
              <a:t>الداخلية الجهاز.................</a:t>
            </a:r>
          </a:p>
        </p:txBody>
      </p:sp>
      <p:sp>
        <p:nvSpPr>
          <p:cNvPr id="7" name="مستطيل مستدير الزوايا 40">
            <a:extLst>
              <a:ext uri="{FF2B5EF4-FFF2-40B4-BE49-F238E27FC236}">
                <a16:creationId xmlns:a16="http://schemas.microsoft.com/office/drawing/2014/main" xmlns="" id="{2E4AEDEB-3212-AD50-0DBC-04353B92CCF2}"/>
              </a:ext>
            </a:extLst>
          </p:cNvPr>
          <p:cNvSpPr/>
          <p:nvPr/>
        </p:nvSpPr>
        <p:spPr>
          <a:xfrm>
            <a:off x="8250159" y="3927809"/>
            <a:ext cx="3514118" cy="1639625"/>
          </a:xfrm>
          <a:prstGeom prst="roundRect">
            <a:avLst/>
          </a:prstGeom>
          <a:solidFill>
            <a:schemeClr val="accent6">
              <a:lumMod val="20000"/>
              <a:lumOff val="80000"/>
            </a:schemeClr>
          </a:solidFill>
          <a:ln w="15875" cap="flat" cmpd="sng" algn="ctr">
            <a:solidFill>
              <a:srgbClr val="83992A">
                <a:shade val="50000"/>
              </a:srgbClr>
            </a:solidFill>
            <a:prstDash val="solid"/>
          </a:ln>
          <a:effectLst/>
          <a:scene3d>
            <a:camera prst="orthographicFront"/>
            <a:lightRig rig="threePt" dir="t"/>
          </a:scene3d>
          <a:sp3d>
            <a:bevelT prst="convex"/>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400" b="0" i="0" u="none" strike="noStrike" kern="0" cap="none" spc="0" normalizeH="0" baseline="0" noProof="0" dirty="0">
                <a:ln>
                  <a:noFill/>
                </a:ln>
                <a:solidFill>
                  <a:prstClr val="black"/>
                </a:solidFill>
                <a:effectLst/>
                <a:uLnTx/>
                <a:uFillTx/>
                <a:latin typeface="Garamond" panose="02020404030301010803"/>
                <a:ea typeface="+mn-ea"/>
                <a:cs typeface="Times New Roman" panose="02020603050405020304" pitchFamily="18" charset="0"/>
              </a:rPr>
              <a:t>يتحكم في جميع أجزاء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400" b="0" i="0" u="none" strike="noStrike" kern="0" cap="none" spc="0" normalizeH="0" baseline="0" noProof="0" dirty="0">
                <a:ln>
                  <a:noFill/>
                </a:ln>
                <a:solidFill>
                  <a:prstClr val="black"/>
                </a:solidFill>
                <a:effectLst/>
                <a:uLnTx/>
                <a:uFillTx/>
                <a:latin typeface="Garamond" panose="02020404030301010803"/>
                <a:ea typeface="+mn-ea"/>
                <a:cs typeface="Times New Roman" panose="02020603050405020304" pitchFamily="18" charset="0"/>
              </a:rPr>
              <a:t>الجسم الجهاز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400" b="0" i="0" u="none" strike="noStrike" kern="0" cap="none" spc="0" normalizeH="0" baseline="0" noProof="0" dirty="0">
                <a:ln>
                  <a:noFill/>
                </a:ln>
                <a:solidFill>
                  <a:prstClr val="black"/>
                </a:solidFill>
                <a:effectLst/>
                <a:uLnTx/>
                <a:uFillTx/>
                <a:latin typeface="Garamond" panose="02020404030301010803"/>
                <a:ea typeface="+mn-ea"/>
                <a:cs typeface="Times New Roman" panose="02020603050405020304" pitchFamily="18" charset="0"/>
              </a:rPr>
              <a:t>....................</a:t>
            </a:r>
          </a:p>
        </p:txBody>
      </p:sp>
      <p:sp>
        <p:nvSpPr>
          <p:cNvPr id="8" name="مستطيل مستدير الزوايا 41">
            <a:extLst>
              <a:ext uri="{FF2B5EF4-FFF2-40B4-BE49-F238E27FC236}">
                <a16:creationId xmlns:a16="http://schemas.microsoft.com/office/drawing/2014/main" xmlns="" id="{9E3AE452-3CCE-2219-B81E-93F533EE4FDA}"/>
              </a:ext>
            </a:extLst>
          </p:cNvPr>
          <p:cNvSpPr/>
          <p:nvPr/>
        </p:nvSpPr>
        <p:spPr>
          <a:xfrm>
            <a:off x="1178382" y="3934952"/>
            <a:ext cx="3527163" cy="1639625"/>
          </a:xfrm>
          <a:prstGeom prst="roundRect">
            <a:avLst/>
          </a:prstGeom>
          <a:solidFill>
            <a:srgbClr val="A23C33">
              <a:lumMod val="40000"/>
              <a:lumOff val="60000"/>
            </a:srgbClr>
          </a:solidFill>
          <a:ln w="15875" cap="flat" cmpd="sng" algn="ctr">
            <a:solidFill>
              <a:srgbClr val="83992A">
                <a:shade val="50000"/>
              </a:srgbClr>
            </a:solidFill>
            <a:prstDash val="solid"/>
          </a:ln>
          <a:effectLst/>
          <a:scene3d>
            <a:camera prst="orthographicFront"/>
            <a:lightRig rig="threePt" dir="t"/>
          </a:scene3d>
          <a:sp3d>
            <a:bevelT prst="convex"/>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400" b="0" i="0" u="none" strike="noStrike" kern="0" cap="none" spc="0" normalizeH="0" baseline="0" noProof="0" dirty="0">
                <a:ln>
                  <a:noFill/>
                </a:ln>
                <a:solidFill>
                  <a:prstClr val="black"/>
                </a:solidFill>
                <a:effectLst/>
                <a:uLnTx/>
                <a:uFillTx/>
                <a:latin typeface="Garamond" panose="02020404030301010803"/>
                <a:ea typeface="+mn-ea"/>
                <a:cs typeface="Times New Roman" panose="02020603050405020304" pitchFamily="18" charset="0"/>
              </a:rPr>
              <a:t>الحيوانات.............لها جهاز عصبي بسيط</a:t>
            </a:r>
          </a:p>
        </p:txBody>
      </p:sp>
      <p:sp>
        <p:nvSpPr>
          <p:cNvPr id="9" name="مستطيل مستدير الزوايا 42">
            <a:extLst>
              <a:ext uri="{FF2B5EF4-FFF2-40B4-BE49-F238E27FC236}">
                <a16:creationId xmlns:a16="http://schemas.microsoft.com/office/drawing/2014/main" xmlns="" id="{D1B0730B-900F-0717-6221-7C972DF5DD0C}"/>
              </a:ext>
            </a:extLst>
          </p:cNvPr>
          <p:cNvSpPr/>
          <p:nvPr/>
        </p:nvSpPr>
        <p:spPr>
          <a:xfrm>
            <a:off x="1222128" y="1235996"/>
            <a:ext cx="3584132" cy="1639625"/>
          </a:xfrm>
          <a:prstGeom prst="roundRect">
            <a:avLst/>
          </a:prstGeom>
          <a:solidFill>
            <a:schemeClr val="accent6">
              <a:lumMod val="20000"/>
              <a:lumOff val="80000"/>
            </a:schemeClr>
          </a:solidFill>
          <a:ln w="15875" cap="flat" cmpd="sng" algn="ctr">
            <a:solidFill>
              <a:srgbClr val="83992A">
                <a:shade val="50000"/>
              </a:srgbClr>
            </a:solidFill>
            <a:prstDash val="solid"/>
          </a:ln>
          <a:effectLst/>
          <a:scene3d>
            <a:camera prst="orthographicFront"/>
            <a:lightRig rig="threePt" dir="t"/>
          </a:scene3d>
          <a:sp3d>
            <a:bevelT prst="convex"/>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400" b="0" i="0" u="none" strike="noStrike" kern="0" cap="none" spc="0" normalizeH="0" baseline="0" noProof="0" dirty="0">
                <a:ln>
                  <a:noFill/>
                </a:ln>
                <a:solidFill>
                  <a:prstClr val="black"/>
                </a:solidFill>
                <a:effectLst/>
                <a:uLnTx/>
                <a:uFillTx/>
                <a:latin typeface="Garamond" panose="02020404030301010803"/>
                <a:ea typeface="+mn-ea"/>
                <a:cs typeface="Times New Roman" panose="02020603050405020304" pitchFamily="18" charset="0"/>
              </a:rPr>
              <a:t>يساعد على الحركة</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400" b="0" i="0" u="none" strike="noStrike" kern="0" cap="none" spc="0" normalizeH="0" baseline="0" noProof="0" dirty="0">
                <a:ln>
                  <a:noFill/>
                </a:ln>
                <a:solidFill>
                  <a:prstClr val="black"/>
                </a:solidFill>
                <a:effectLst/>
                <a:uLnTx/>
                <a:uFillTx/>
                <a:latin typeface="Garamond" panose="02020404030301010803"/>
                <a:ea typeface="+mn-ea"/>
                <a:cs typeface="Times New Roman" panose="02020603050405020304" pitchFamily="18" charset="0"/>
              </a:rPr>
              <a:t>......................</a:t>
            </a:r>
          </a:p>
        </p:txBody>
      </p:sp>
      <p:sp>
        <p:nvSpPr>
          <p:cNvPr id="10" name="موجة 9">
            <a:extLst>
              <a:ext uri="{FF2B5EF4-FFF2-40B4-BE49-F238E27FC236}">
                <a16:creationId xmlns:a16="http://schemas.microsoft.com/office/drawing/2014/main" xmlns="" id="{860C9AB5-3FAC-EA55-9168-3C0726149D92}"/>
              </a:ext>
            </a:extLst>
          </p:cNvPr>
          <p:cNvSpPr/>
          <p:nvPr/>
        </p:nvSpPr>
        <p:spPr>
          <a:xfrm>
            <a:off x="118151" y="5567435"/>
            <a:ext cx="2708176" cy="1226590"/>
          </a:xfrm>
          <a:prstGeom prst="wave">
            <a:avLst>
              <a:gd name="adj1" fmla="val 12500"/>
              <a:gd name="adj2" fmla="val 431"/>
            </a:avLst>
          </a:prstGeom>
          <a:solidFill>
            <a:srgbClr val="212121">
              <a:lumMod val="50000"/>
              <a:lumOff val="50000"/>
            </a:srgbClr>
          </a:solidFill>
          <a:ln w="15875" cap="flat" cmpd="sng" algn="ctr">
            <a:solidFill>
              <a:sysClr val="windowText" lastClr="000000"/>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400" b="0" i="0" u="none" strike="noStrike" kern="0" cap="none" spc="0" normalizeH="0" baseline="0" noProof="0" dirty="0">
                <a:ln w="0">
                  <a:solidFill>
                    <a:sysClr val="windowText" lastClr="000000"/>
                  </a:solidFill>
                </a:ln>
                <a:solidFill>
                  <a:prstClr val="black"/>
                </a:solidFill>
                <a:uLnTx/>
                <a:uFillTx/>
                <a:latin typeface="Arial Unicode MS" panose="020B0604020202020204" pitchFamily="34" charset="-128"/>
                <a:ea typeface="Arial Unicode MS" panose="020B0604020202020204" pitchFamily="34" charset="-128"/>
                <a:cs typeface="Arial Unicode MS" panose="020B0604020202020204" pitchFamily="34" charset="-128"/>
              </a:rPr>
              <a:t>استراتيجية الشطيرة </a:t>
            </a:r>
          </a:p>
        </p:txBody>
      </p:sp>
      <p:sp>
        <p:nvSpPr>
          <p:cNvPr id="11" name="مستطيل 10">
            <a:extLst>
              <a:ext uri="{FF2B5EF4-FFF2-40B4-BE49-F238E27FC236}">
                <a16:creationId xmlns:a16="http://schemas.microsoft.com/office/drawing/2014/main" xmlns="" id="{BAE7D9CD-4824-7C07-7B34-E949DC345DCE}"/>
              </a:ext>
            </a:extLst>
          </p:cNvPr>
          <p:cNvSpPr/>
          <p:nvPr/>
        </p:nvSpPr>
        <p:spPr>
          <a:xfrm>
            <a:off x="4806260" y="453862"/>
            <a:ext cx="3146145" cy="1200329"/>
          </a:xfrm>
          <a:prstGeom prst="rect">
            <a:avLst/>
          </a:prstGeom>
          <a:noFill/>
        </p:spPr>
        <p:txBody>
          <a:bodyPr wrap="square" lIns="91440" tIns="45720" rIns="91440" bIns="45720">
            <a:spAutoFit/>
          </a:bodyPr>
          <a:lstStyle/>
          <a:p>
            <a:pPr algn="ctr"/>
            <a:r>
              <a:rPr lang="ar-SA" sz="3600" dirty="0">
                <a:ln w="0"/>
                <a:solidFill>
                  <a:prstClr val="black"/>
                </a:solidFill>
                <a:effectLst>
                  <a:outerShdw blurRad="38100" dist="19050" dir="2700000" algn="tl" rotWithShape="0">
                    <a:prstClr val="black">
                      <a:alpha val="40000"/>
                    </a:prstClr>
                  </a:outerShdw>
                </a:effectLst>
                <a:latin typeface="Garamond" panose="02020404030301010803"/>
                <a:cs typeface="Times New Roman" panose="02020603050405020304" pitchFamily="18" charset="0"/>
              </a:rPr>
              <a:t>مراجعة </a:t>
            </a:r>
          </a:p>
          <a:p>
            <a:pPr algn="ctr"/>
            <a:r>
              <a:rPr lang="ar-SA" sz="3600" dirty="0">
                <a:ln w="0"/>
                <a:solidFill>
                  <a:prstClr val="black"/>
                </a:solidFill>
                <a:effectLst>
                  <a:outerShdw blurRad="38100" dist="19050" dir="2700000" algn="tl" rotWithShape="0">
                    <a:prstClr val="black">
                      <a:alpha val="40000"/>
                    </a:prstClr>
                  </a:outerShdw>
                </a:effectLst>
                <a:latin typeface="Garamond" panose="02020404030301010803"/>
                <a:cs typeface="Times New Roman" panose="02020603050405020304" pitchFamily="18" charset="0"/>
              </a:rPr>
              <a:t>المعرفة السابقة</a:t>
            </a:r>
          </a:p>
        </p:txBody>
      </p:sp>
      <p:pic>
        <p:nvPicPr>
          <p:cNvPr id="12" name="Picture 2" descr="البوابة العربية للتعلم الإلكتروني &quot; أريج &quot;">
            <a:extLst>
              <a:ext uri="{FF2B5EF4-FFF2-40B4-BE49-F238E27FC236}">
                <a16:creationId xmlns:a16="http://schemas.microsoft.com/office/drawing/2014/main" xmlns="" id="{9CB36E04-34EA-EA5D-8BE1-D19231E96D1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179" r="7024"/>
          <a:stretch/>
        </p:blipFill>
        <p:spPr bwMode="auto">
          <a:xfrm>
            <a:off x="5133268" y="4852493"/>
            <a:ext cx="2819137" cy="155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8011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3" name="صورة 2">
            <a:extLst>
              <a:ext uri="{FF2B5EF4-FFF2-40B4-BE49-F238E27FC236}">
                <a16:creationId xmlns:a16="http://schemas.microsoft.com/office/drawing/2014/main" xmlns="" id="{4CCE642D-7436-FDEA-583B-E917179FE105}"/>
              </a:ext>
            </a:extLst>
          </p:cNvPr>
          <p:cNvPicPr>
            <a:picLocks noChangeAspect="1"/>
          </p:cNvPicPr>
          <p:nvPr/>
        </p:nvPicPr>
        <p:blipFill>
          <a:blip r:embed="rId3"/>
          <a:stretch>
            <a:fillRect/>
          </a:stretch>
        </p:blipFill>
        <p:spPr>
          <a:xfrm>
            <a:off x="169663" y="324242"/>
            <a:ext cx="4588544" cy="6012575"/>
          </a:xfrm>
          <a:prstGeom prst="rect">
            <a:avLst/>
          </a:prstGeom>
        </p:spPr>
      </p:pic>
      <p:pic>
        <p:nvPicPr>
          <p:cNvPr id="7" name="صورة 6">
            <a:extLst>
              <a:ext uri="{FF2B5EF4-FFF2-40B4-BE49-F238E27FC236}">
                <a16:creationId xmlns:a16="http://schemas.microsoft.com/office/drawing/2014/main" xmlns="" id="{8AE53051-59C0-4373-EDB8-0879467619B2}"/>
              </a:ext>
            </a:extLst>
          </p:cNvPr>
          <p:cNvPicPr>
            <a:picLocks noChangeAspect="1"/>
          </p:cNvPicPr>
          <p:nvPr/>
        </p:nvPicPr>
        <p:blipFill>
          <a:blip r:embed="rId4"/>
          <a:stretch>
            <a:fillRect/>
          </a:stretch>
        </p:blipFill>
        <p:spPr>
          <a:xfrm>
            <a:off x="5476874" y="1506402"/>
            <a:ext cx="5419725" cy="41704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مربع نص 7">
            <a:extLst>
              <a:ext uri="{FF2B5EF4-FFF2-40B4-BE49-F238E27FC236}">
                <a16:creationId xmlns:a16="http://schemas.microsoft.com/office/drawing/2014/main" xmlns="" id="{2FD94BFD-87F0-1003-88CA-B435C905BFD8}"/>
              </a:ext>
            </a:extLst>
          </p:cNvPr>
          <p:cNvSpPr txBox="1"/>
          <p:nvPr/>
        </p:nvSpPr>
        <p:spPr>
          <a:xfrm>
            <a:off x="6172200" y="2117102"/>
            <a:ext cx="2519833" cy="2623795"/>
          </a:xfrm>
          <a:prstGeom prst="rect">
            <a:avLst/>
          </a:prstGeom>
          <a:noFill/>
        </p:spPr>
        <p:txBody>
          <a:bodyPr wrap="square" rtlCol="1">
            <a:spAutoFit/>
          </a:bodyPr>
          <a:lstStyle/>
          <a:p>
            <a:pPr>
              <a:lnSpc>
                <a:spcPct val="150000"/>
              </a:lnSpc>
            </a:pPr>
            <a:r>
              <a:rPr lang="ar-SA" sz="2800" dirty="0">
                <a:cs typeface="PT Bold Heading" panose="02010400000000000000" pitchFamily="2" charset="-78"/>
              </a:rPr>
              <a:t>الجهاز التنفسي</a:t>
            </a:r>
          </a:p>
          <a:p>
            <a:pPr>
              <a:lnSpc>
                <a:spcPct val="150000"/>
              </a:lnSpc>
            </a:pPr>
            <a:r>
              <a:rPr lang="ar-SA" sz="2800" dirty="0">
                <a:cs typeface="PT Bold Heading" panose="02010400000000000000" pitchFamily="2" charset="-78"/>
              </a:rPr>
              <a:t>الجهاز الدوراني</a:t>
            </a:r>
          </a:p>
          <a:p>
            <a:pPr>
              <a:lnSpc>
                <a:spcPct val="150000"/>
              </a:lnSpc>
            </a:pPr>
            <a:r>
              <a:rPr lang="ar-SA" sz="2800" dirty="0">
                <a:cs typeface="PT Bold Heading" panose="02010400000000000000" pitchFamily="2" charset="-78"/>
              </a:rPr>
              <a:t>الجهاز الإخراجي</a:t>
            </a:r>
          </a:p>
          <a:p>
            <a:pPr>
              <a:lnSpc>
                <a:spcPct val="150000"/>
              </a:lnSpc>
            </a:pPr>
            <a:r>
              <a:rPr lang="ar-SA" sz="2800" dirty="0">
                <a:cs typeface="PT Bold Heading" panose="02010400000000000000" pitchFamily="2" charset="-78"/>
              </a:rPr>
              <a:t>الجهاز الهضمي</a:t>
            </a:r>
          </a:p>
        </p:txBody>
      </p:sp>
      <p:sp>
        <p:nvSpPr>
          <p:cNvPr id="9" name="مستطيل 8">
            <a:extLst>
              <a:ext uri="{FF2B5EF4-FFF2-40B4-BE49-F238E27FC236}">
                <a16:creationId xmlns:a16="http://schemas.microsoft.com/office/drawing/2014/main" xmlns="" id="{C870D803-53BE-4E69-B5FB-9F2DF47C9718}"/>
              </a:ext>
            </a:extLst>
          </p:cNvPr>
          <p:cNvSpPr/>
          <p:nvPr/>
        </p:nvSpPr>
        <p:spPr>
          <a:xfrm>
            <a:off x="8572964" y="3094882"/>
            <a:ext cx="1850186" cy="769441"/>
          </a:xfrm>
          <a:prstGeom prst="rect">
            <a:avLst/>
          </a:prstGeom>
          <a:noFill/>
        </p:spPr>
        <p:txBody>
          <a:bodyPr wrap="none" lIns="91440" tIns="45720" rIns="91440" bIns="45720">
            <a:spAutoFit/>
          </a:bodyPr>
          <a:lstStyle/>
          <a:p>
            <a:pPr algn="ctr"/>
            <a:r>
              <a:rPr lang="ar-SA" sz="4400" b="1" dirty="0">
                <a:ln w="22225">
                  <a:solidFill>
                    <a:schemeClr val="accent2"/>
                  </a:solidFill>
                  <a:prstDash val="solid"/>
                </a:ln>
                <a:solidFill>
                  <a:srgbClr val="0033CC"/>
                </a:solidFill>
                <a:cs typeface="PT Bold Heading" panose="02010400000000000000" pitchFamily="2" charset="-78"/>
              </a:rPr>
              <a:t>المفردات</a:t>
            </a:r>
          </a:p>
        </p:txBody>
      </p:sp>
    </p:spTree>
    <p:extLst>
      <p:ext uri="{BB962C8B-B14F-4D97-AF65-F5344CB8AC3E}">
        <p14:creationId xmlns:p14="http://schemas.microsoft.com/office/powerpoint/2010/main" val="26111419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pic>
        <p:nvPicPr>
          <p:cNvPr id="3" name="صورة 2">
            <a:extLst>
              <a:ext uri="{FF2B5EF4-FFF2-40B4-BE49-F238E27FC236}">
                <a16:creationId xmlns:a16="http://schemas.microsoft.com/office/drawing/2014/main" xmlns="" id="{3D43D86A-B383-EE98-9042-B146C7BB62C3}"/>
              </a:ext>
            </a:extLst>
          </p:cNvPr>
          <p:cNvPicPr>
            <a:picLocks noChangeAspect="1"/>
          </p:cNvPicPr>
          <p:nvPr/>
        </p:nvPicPr>
        <p:blipFill>
          <a:blip r:embed="rId4"/>
          <a:stretch>
            <a:fillRect/>
          </a:stretch>
        </p:blipFill>
        <p:spPr>
          <a:xfrm>
            <a:off x="1471612" y="1243012"/>
            <a:ext cx="9248775" cy="4371975"/>
          </a:xfrm>
          <a:prstGeom prst="rect">
            <a:avLst/>
          </a:prstGeom>
        </p:spPr>
      </p:pic>
    </p:spTree>
    <p:extLst>
      <p:ext uri="{BB962C8B-B14F-4D97-AF65-F5344CB8AC3E}">
        <p14:creationId xmlns:p14="http://schemas.microsoft.com/office/powerpoint/2010/main" val="8593656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2" name="صورة 1">
            <a:extLst>
              <a:ext uri="{FF2B5EF4-FFF2-40B4-BE49-F238E27FC236}">
                <a16:creationId xmlns:a16="http://schemas.microsoft.com/office/drawing/2014/main" xmlns="" id="{7573528A-D7ED-2DC4-A3E5-F396D2CD751D}"/>
              </a:ext>
            </a:extLst>
          </p:cNvPr>
          <p:cNvPicPr>
            <a:picLocks noChangeAspect="1"/>
          </p:cNvPicPr>
          <p:nvPr/>
        </p:nvPicPr>
        <p:blipFill>
          <a:blip r:embed="rId3"/>
          <a:stretch>
            <a:fillRect/>
          </a:stretch>
        </p:blipFill>
        <p:spPr>
          <a:xfrm>
            <a:off x="1562178" y="1194889"/>
            <a:ext cx="8734346" cy="4642401"/>
          </a:xfrm>
          <a:prstGeom prst="rect">
            <a:avLst/>
          </a:prstGeom>
        </p:spPr>
      </p:pic>
    </p:spTree>
    <p:extLst>
      <p:ext uri="{BB962C8B-B14F-4D97-AF65-F5344CB8AC3E}">
        <p14:creationId xmlns:p14="http://schemas.microsoft.com/office/powerpoint/2010/main" val="23455991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pic>
        <p:nvPicPr>
          <p:cNvPr id="2" name="صورة 1">
            <a:extLst>
              <a:ext uri="{FF2B5EF4-FFF2-40B4-BE49-F238E27FC236}">
                <a16:creationId xmlns:a16="http://schemas.microsoft.com/office/drawing/2014/main" xmlns="" id="{D01ED190-44BE-8D59-CA74-4C90C4E3B1D2}"/>
              </a:ext>
            </a:extLst>
          </p:cNvPr>
          <p:cNvPicPr>
            <a:picLocks noChangeAspect="1"/>
          </p:cNvPicPr>
          <p:nvPr/>
        </p:nvPicPr>
        <p:blipFill>
          <a:blip r:embed="rId4"/>
          <a:stretch>
            <a:fillRect/>
          </a:stretch>
        </p:blipFill>
        <p:spPr>
          <a:xfrm>
            <a:off x="1876425" y="1498338"/>
            <a:ext cx="7943850" cy="3861324"/>
          </a:xfrm>
          <a:prstGeom prst="rect">
            <a:avLst/>
          </a:prstGeom>
        </p:spPr>
      </p:pic>
    </p:spTree>
    <p:extLst>
      <p:ext uri="{BB962C8B-B14F-4D97-AF65-F5344CB8AC3E}">
        <p14:creationId xmlns:p14="http://schemas.microsoft.com/office/powerpoint/2010/main" val="21562004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4"/>
          <a:stretch>
            <a:fillRect/>
          </a:stretch>
        </p:blipFill>
        <p:spPr>
          <a:xfrm>
            <a:off x="0" y="0"/>
            <a:ext cx="12192000" cy="6858000"/>
          </a:xfrm>
          <a:prstGeom prst="rect">
            <a:avLst/>
          </a:prstGeom>
        </p:spPr>
      </p:pic>
      <p:pic>
        <p:nvPicPr>
          <p:cNvPr id="3" name="كيف ينتقل الدم و الغازات">
            <a:hlinkClick r:id="" action="ppaction://media"/>
            <a:extLst>
              <a:ext uri="{FF2B5EF4-FFF2-40B4-BE49-F238E27FC236}">
                <a16:creationId xmlns:a16="http://schemas.microsoft.com/office/drawing/2014/main" xmlns="" id="{B96E945A-DC77-ECF5-7A97-8491549432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0076" y="1012878"/>
            <a:ext cx="11616174" cy="5291085"/>
          </a:xfrm>
          <a:prstGeom prst="rect">
            <a:avLst/>
          </a:prstGeom>
        </p:spPr>
      </p:pic>
    </p:spTree>
    <p:extLst>
      <p:ext uri="{BB962C8B-B14F-4D97-AF65-F5344CB8AC3E}">
        <p14:creationId xmlns:p14="http://schemas.microsoft.com/office/powerpoint/2010/main" val="28351559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5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3" name="صورة 2">
            <a:extLst>
              <a:ext uri="{FF2B5EF4-FFF2-40B4-BE49-F238E27FC236}">
                <a16:creationId xmlns:a16="http://schemas.microsoft.com/office/drawing/2014/main" xmlns="" id="{538341AA-682D-D2F9-3DFE-1C2433EFE5DD}"/>
              </a:ext>
            </a:extLst>
          </p:cNvPr>
          <p:cNvPicPr>
            <a:picLocks noChangeAspect="1"/>
          </p:cNvPicPr>
          <p:nvPr/>
        </p:nvPicPr>
        <p:blipFill>
          <a:blip r:embed="rId3"/>
          <a:stretch>
            <a:fillRect/>
          </a:stretch>
        </p:blipFill>
        <p:spPr>
          <a:xfrm>
            <a:off x="1433512" y="1243012"/>
            <a:ext cx="9324975" cy="4371975"/>
          </a:xfrm>
          <a:prstGeom prst="rect">
            <a:avLst/>
          </a:prstGeom>
        </p:spPr>
      </p:pic>
      <p:sp>
        <p:nvSpPr>
          <p:cNvPr id="7" name="مستطيل 6">
            <a:extLst>
              <a:ext uri="{FF2B5EF4-FFF2-40B4-BE49-F238E27FC236}">
                <a16:creationId xmlns:a16="http://schemas.microsoft.com/office/drawing/2014/main" xmlns="" id="{3B1267C8-2833-3A5C-4C87-7D64C3247EDE}"/>
              </a:ext>
            </a:extLst>
          </p:cNvPr>
          <p:cNvSpPr/>
          <p:nvPr/>
        </p:nvSpPr>
        <p:spPr>
          <a:xfrm>
            <a:off x="5698944" y="5614987"/>
            <a:ext cx="4108817"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تقوم بعملية التنفس</a:t>
            </a:r>
          </a:p>
        </p:txBody>
      </p:sp>
    </p:spTree>
    <p:extLst>
      <p:ext uri="{BB962C8B-B14F-4D97-AF65-F5344CB8AC3E}">
        <p14:creationId xmlns:p14="http://schemas.microsoft.com/office/powerpoint/2010/main" val="26036093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3" name="صورة 2">
            <a:extLst>
              <a:ext uri="{FF2B5EF4-FFF2-40B4-BE49-F238E27FC236}">
                <a16:creationId xmlns:a16="http://schemas.microsoft.com/office/drawing/2014/main" xmlns="" id="{462DD101-0A4B-2C92-F087-A641F005D69C}"/>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478913" y="397866"/>
            <a:ext cx="9053995" cy="4056260"/>
          </a:xfrm>
          <a:prstGeom prst="rect">
            <a:avLst/>
          </a:prstGeom>
        </p:spPr>
      </p:pic>
      <p:sp>
        <p:nvSpPr>
          <p:cNvPr id="2" name="مستطيل 1"/>
          <p:cNvSpPr/>
          <p:nvPr/>
        </p:nvSpPr>
        <p:spPr>
          <a:xfrm>
            <a:off x="877453" y="4300885"/>
            <a:ext cx="9725891" cy="2062103"/>
          </a:xfrm>
          <a:prstGeom prst="rect">
            <a:avLst/>
          </a:prstGeom>
        </p:spPr>
        <p:txBody>
          <a:bodyPr wrap="square">
            <a:spAutoFit/>
          </a:bodyPr>
          <a:lstStyle/>
          <a:p>
            <a:pPr lvl="0" algn="ctr" fontAlgn="base">
              <a:spcBef>
                <a:spcPct val="0"/>
              </a:spcBef>
              <a:spcAft>
                <a:spcPct val="0"/>
              </a:spcAft>
              <a:defRPr/>
            </a:pPr>
            <a:r>
              <a:rPr lang="ar-EG" sz="3200" b="1" u="sng" dirty="0">
                <a:solidFill>
                  <a:prstClr val="black"/>
                </a:solidFill>
                <a:latin typeface="Calibri" pitchFamily="34" charset="0"/>
              </a:rPr>
              <a:t>جميع الحيوانات تحتاج إلى الأكسجين،</a:t>
            </a:r>
            <a:endParaRPr lang="ar-SA" sz="3200" b="1" u="sng" dirty="0">
              <a:solidFill>
                <a:prstClr val="black"/>
              </a:solidFill>
              <a:latin typeface="Calibri" pitchFamily="34" charset="0"/>
            </a:endParaRPr>
          </a:p>
          <a:p>
            <a:pPr lvl="0" algn="ctr" fontAlgn="base">
              <a:spcBef>
                <a:spcPct val="0"/>
              </a:spcBef>
              <a:spcAft>
                <a:spcPct val="0"/>
              </a:spcAft>
              <a:defRPr/>
            </a:pPr>
            <a:r>
              <a:rPr lang="ar-EG" sz="3200" b="1" dirty="0">
                <a:solidFill>
                  <a:srgbClr val="0033CC"/>
                </a:solidFill>
                <a:latin typeface="Calibri" pitchFamily="34" charset="0"/>
              </a:rPr>
              <a:t> الذى يتم نقله من الجو إلى خلاياها عن طريق الجهاز التنفسي. </a:t>
            </a:r>
            <a:endParaRPr lang="en-US" sz="3200" b="1" dirty="0">
              <a:solidFill>
                <a:srgbClr val="0033CC"/>
              </a:solidFill>
              <a:latin typeface="Calibri" pitchFamily="34" charset="0"/>
              <a:cs typeface="Arial" pitchFamily="34" charset="0"/>
            </a:endParaRPr>
          </a:p>
          <a:p>
            <a:pPr lvl="0" algn="ctr" fontAlgn="base">
              <a:spcBef>
                <a:spcPct val="0"/>
              </a:spcBef>
              <a:spcAft>
                <a:spcPct val="0"/>
              </a:spcAft>
              <a:defRPr/>
            </a:pPr>
            <a:r>
              <a:rPr lang="ar-EG" sz="3200" b="1" dirty="0">
                <a:solidFill>
                  <a:srgbClr val="0033CC"/>
                </a:solidFill>
                <a:latin typeface="Calibri" pitchFamily="34" charset="0"/>
              </a:rPr>
              <a:t>يساعد الجهاز التنفسي على نقل الأكسجين إلى الدم وعلى تخليصه </a:t>
            </a:r>
            <a:endParaRPr lang="ar-SA" sz="3200" b="1" dirty="0">
              <a:solidFill>
                <a:srgbClr val="0033CC"/>
              </a:solidFill>
              <a:latin typeface="Calibri" pitchFamily="34" charset="0"/>
            </a:endParaRPr>
          </a:p>
          <a:p>
            <a:pPr lvl="0" algn="ctr" fontAlgn="base">
              <a:spcBef>
                <a:spcPct val="0"/>
              </a:spcBef>
              <a:spcAft>
                <a:spcPct val="0"/>
              </a:spcAft>
              <a:defRPr/>
            </a:pPr>
            <a:r>
              <a:rPr lang="ar-EG" sz="3200" b="1" dirty="0">
                <a:solidFill>
                  <a:srgbClr val="0033CC"/>
                </a:solidFill>
                <a:latin typeface="Calibri" pitchFamily="34" charset="0"/>
              </a:rPr>
              <a:t>من الفضلات الضارة، ومنها غاز ثاني أكسيد الكربون. </a:t>
            </a:r>
            <a:endParaRPr lang="en-US" sz="3200" b="1" dirty="0">
              <a:solidFill>
                <a:srgbClr val="0033CC"/>
              </a:solidFill>
              <a:latin typeface="Calibri" pitchFamily="34" charset="0"/>
              <a:cs typeface="Arial" pitchFamily="34" charset="0"/>
            </a:endParaRPr>
          </a:p>
        </p:txBody>
      </p:sp>
    </p:spTree>
    <p:extLst>
      <p:ext uri="{BB962C8B-B14F-4D97-AF65-F5344CB8AC3E}">
        <p14:creationId xmlns:p14="http://schemas.microsoft.com/office/powerpoint/2010/main" val="30377762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4"/>
          <a:stretch>
            <a:fillRect/>
          </a:stretch>
        </p:blipFill>
        <p:spPr>
          <a:xfrm>
            <a:off x="0" y="0"/>
            <a:ext cx="12192000" cy="6858000"/>
          </a:xfrm>
          <a:prstGeom prst="rect">
            <a:avLst/>
          </a:prstGeom>
        </p:spPr>
      </p:pic>
      <p:pic>
        <p:nvPicPr>
          <p:cNvPr id="2" name="videoplayback (2)">
            <a:hlinkClick r:id="" action="ppaction://media"/>
            <a:extLst>
              <a:ext uri="{FF2B5EF4-FFF2-40B4-BE49-F238E27FC236}">
                <a16:creationId xmlns:a16="http://schemas.microsoft.com/office/drawing/2014/main" xmlns="" id="{B9F8449F-0DCB-75BC-89C8-FD705C17C8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980" y="674731"/>
            <a:ext cx="7562734" cy="5740889"/>
          </a:xfrm>
          <a:prstGeom prst="rect">
            <a:avLst/>
          </a:prstGeom>
        </p:spPr>
      </p:pic>
      <p:pic>
        <p:nvPicPr>
          <p:cNvPr id="3" name="صورة 2">
            <a:extLst>
              <a:ext uri="{FF2B5EF4-FFF2-40B4-BE49-F238E27FC236}">
                <a16:creationId xmlns:a16="http://schemas.microsoft.com/office/drawing/2014/main" xmlns="" id="{3FD4BDA5-C9E4-6786-CC15-2069F57D2357}"/>
              </a:ext>
            </a:extLst>
          </p:cNvPr>
          <p:cNvPicPr>
            <a:picLocks noChangeAspect="1"/>
          </p:cNvPicPr>
          <p:nvPr/>
        </p:nvPicPr>
        <p:blipFill>
          <a:blip r:embed="rId6"/>
          <a:stretch>
            <a:fillRect/>
          </a:stretch>
        </p:blipFill>
        <p:spPr>
          <a:xfrm>
            <a:off x="8039100" y="1312662"/>
            <a:ext cx="3486150" cy="4766073"/>
          </a:xfrm>
          <a:prstGeom prst="rect">
            <a:avLst/>
          </a:prstGeom>
        </p:spPr>
      </p:pic>
    </p:spTree>
    <p:extLst>
      <p:ext uri="{BB962C8B-B14F-4D97-AF65-F5344CB8AC3E}">
        <p14:creationId xmlns:p14="http://schemas.microsoft.com/office/powerpoint/2010/main" val="14447938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7" name="صورة 6">
            <a:extLst>
              <a:ext uri="{FF2B5EF4-FFF2-40B4-BE49-F238E27FC236}">
                <a16:creationId xmlns:a16="http://schemas.microsoft.com/office/drawing/2014/main" xmlns="" id="{16BD8D04-2ACF-B985-E0ED-71DFFCBE3A55}"/>
              </a:ext>
            </a:extLst>
          </p:cNvPr>
          <p:cNvPicPr>
            <a:picLocks noChangeAspect="1"/>
          </p:cNvPicPr>
          <p:nvPr/>
        </p:nvPicPr>
        <p:blipFill>
          <a:blip r:embed="rId3"/>
          <a:stretch>
            <a:fillRect/>
          </a:stretch>
        </p:blipFill>
        <p:spPr>
          <a:xfrm>
            <a:off x="1328737" y="1529157"/>
            <a:ext cx="9534525" cy="3429000"/>
          </a:xfrm>
          <a:prstGeom prst="rect">
            <a:avLst/>
          </a:prstGeom>
        </p:spPr>
      </p:pic>
      <p:sp>
        <p:nvSpPr>
          <p:cNvPr id="8" name="مستطيل: زوايا علوية مقصوصة 7">
            <a:extLst>
              <a:ext uri="{FF2B5EF4-FFF2-40B4-BE49-F238E27FC236}">
                <a16:creationId xmlns:a16="http://schemas.microsoft.com/office/drawing/2014/main" xmlns="" id="{4A0CA19A-2F79-B0BC-954F-AADFF3C84CCC}"/>
              </a:ext>
            </a:extLst>
          </p:cNvPr>
          <p:cNvSpPr/>
          <p:nvPr/>
        </p:nvSpPr>
        <p:spPr>
          <a:xfrm>
            <a:off x="3543300" y="397866"/>
            <a:ext cx="5105400" cy="952500"/>
          </a:xfrm>
          <a:prstGeom prst="snip2Same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الجهاز التنفسي في اللافقاريات</a:t>
            </a:r>
          </a:p>
        </p:txBody>
      </p:sp>
      <p:sp>
        <p:nvSpPr>
          <p:cNvPr id="3" name="مستطيل 2"/>
          <p:cNvSpPr/>
          <p:nvPr/>
        </p:nvSpPr>
        <p:spPr>
          <a:xfrm>
            <a:off x="489527" y="4408438"/>
            <a:ext cx="7924800" cy="1754326"/>
          </a:xfrm>
          <a:prstGeom prst="rect">
            <a:avLst/>
          </a:prstGeom>
        </p:spPr>
        <p:txBody>
          <a:bodyPr wrap="square">
            <a:spAutoFit/>
          </a:bodyPr>
          <a:lstStyle/>
          <a:p>
            <a:pPr lvl="0" algn="ctr" fontAlgn="base">
              <a:spcBef>
                <a:spcPct val="0"/>
              </a:spcBef>
              <a:spcAft>
                <a:spcPct val="0"/>
              </a:spcAft>
              <a:defRPr/>
            </a:pPr>
            <a:r>
              <a:rPr lang="ar-EG" sz="3600" b="1" kern="0" dirty="0">
                <a:solidFill>
                  <a:prstClr val="black"/>
                </a:solidFill>
              </a:rPr>
              <a:t>اللافقاريات الصغيرة - ومنها الديدان –لا تحتاج إلى جهاز تنفسي معقد؛ حيث تنتقل الغازات بسهولة إلى داخل الأنسجة وخارجها. </a:t>
            </a:r>
            <a:endParaRPr lang="en-US" sz="3600" b="1" kern="0" dirty="0">
              <a:solidFill>
                <a:prstClr val="black"/>
              </a:solidFill>
              <a:cs typeface="Arial" pitchFamily="34" charset="0"/>
            </a:endParaRPr>
          </a:p>
        </p:txBody>
      </p:sp>
    </p:spTree>
    <p:extLst>
      <p:ext uri="{BB962C8B-B14F-4D97-AF65-F5344CB8AC3E}">
        <p14:creationId xmlns:p14="http://schemas.microsoft.com/office/powerpoint/2010/main" val="2618230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8" name="مستطيل: زوايا علوية مقصوصة 7">
            <a:extLst>
              <a:ext uri="{FF2B5EF4-FFF2-40B4-BE49-F238E27FC236}">
                <a16:creationId xmlns:a16="http://schemas.microsoft.com/office/drawing/2014/main" xmlns="" id="{4A0CA19A-2F79-B0BC-954F-AADFF3C84CCC}"/>
              </a:ext>
            </a:extLst>
          </p:cNvPr>
          <p:cNvSpPr/>
          <p:nvPr/>
        </p:nvSpPr>
        <p:spPr>
          <a:xfrm>
            <a:off x="3543300" y="340716"/>
            <a:ext cx="5105400" cy="729285"/>
          </a:xfrm>
          <a:prstGeom prst="snip2SameRect">
            <a:avLst/>
          </a:prstGeom>
          <a:solidFill>
            <a:srgbClr val="3280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t>الجهاز التنفسي في الفقاريات</a:t>
            </a:r>
          </a:p>
        </p:txBody>
      </p:sp>
      <p:pic>
        <p:nvPicPr>
          <p:cNvPr id="18" name="صورة 17">
            <a:extLst>
              <a:ext uri="{FF2B5EF4-FFF2-40B4-BE49-F238E27FC236}">
                <a16:creationId xmlns:a16="http://schemas.microsoft.com/office/drawing/2014/main" xmlns="" id="{89C5D9D9-4742-079C-BF07-837CC8D6D385}"/>
              </a:ext>
            </a:extLst>
          </p:cNvPr>
          <p:cNvPicPr>
            <a:picLocks noChangeAspect="1"/>
          </p:cNvPicPr>
          <p:nvPr/>
        </p:nvPicPr>
        <p:blipFill>
          <a:blip r:embed="rId3"/>
          <a:stretch>
            <a:fillRect/>
          </a:stretch>
        </p:blipFill>
        <p:spPr>
          <a:xfrm>
            <a:off x="9438566" y="1964270"/>
            <a:ext cx="2726974" cy="2152650"/>
          </a:xfrm>
          <a:prstGeom prst="rect">
            <a:avLst/>
          </a:prstGeom>
        </p:spPr>
      </p:pic>
      <p:pic>
        <p:nvPicPr>
          <p:cNvPr id="19" name="صورة 18">
            <a:extLst>
              <a:ext uri="{FF2B5EF4-FFF2-40B4-BE49-F238E27FC236}">
                <a16:creationId xmlns:a16="http://schemas.microsoft.com/office/drawing/2014/main" xmlns="" id="{E1BF8FC1-4A05-EF70-ACD2-7B71BA8AD9EB}"/>
              </a:ext>
            </a:extLst>
          </p:cNvPr>
          <p:cNvPicPr>
            <a:picLocks noChangeAspect="1"/>
          </p:cNvPicPr>
          <p:nvPr/>
        </p:nvPicPr>
        <p:blipFill>
          <a:blip r:embed="rId4"/>
          <a:stretch>
            <a:fillRect/>
          </a:stretch>
        </p:blipFill>
        <p:spPr>
          <a:xfrm>
            <a:off x="2028356" y="1127151"/>
            <a:ext cx="7077544" cy="3462828"/>
          </a:xfrm>
          <a:prstGeom prst="rect">
            <a:avLst/>
          </a:prstGeom>
        </p:spPr>
      </p:pic>
      <p:sp>
        <p:nvSpPr>
          <p:cNvPr id="2" name="مستطيل 1"/>
          <p:cNvSpPr/>
          <p:nvPr/>
        </p:nvSpPr>
        <p:spPr>
          <a:xfrm>
            <a:off x="563417" y="4647129"/>
            <a:ext cx="10390909" cy="1754326"/>
          </a:xfrm>
          <a:prstGeom prst="rect">
            <a:avLst/>
          </a:prstGeom>
          <a:solidFill>
            <a:srgbClr val="CCFFCC"/>
          </a:solidFill>
        </p:spPr>
        <p:txBody>
          <a:bodyPr wrap="square">
            <a:spAutoFit/>
          </a:bodyPr>
          <a:lstStyle/>
          <a:p>
            <a:pPr lvl="0" algn="ctr" fontAlgn="base">
              <a:spcBef>
                <a:spcPct val="0"/>
              </a:spcBef>
              <a:spcAft>
                <a:spcPct val="0"/>
              </a:spcAft>
              <a:defRPr/>
            </a:pPr>
            <a:r>
              <a:rPr lang="ar-EG" sz="3600" b="1" dirty="0">
                <a:solidFill>
                  <a:prstClr val="black"/>
                </a:solidFill>
                <a:latin typeface="Calibri" pitchFamily="34" charset="0"/>
              </a:rPr>
              <a:t>أما الحيوانات الكبيرة فإنها تحتاج إلى أجهزة متخصصة، </a:t>
            </a:r>
            <a:endParaRPr lang="ar-SA" sz="3600" b="1" dirty="0">
              <a:solidFill>
                <a:prstClr val="black"/>
              </a:solidFill>
              <a:latin typeface="Calibri" pitchFamily="34" charset="0"/>
            </a:endParaRPr>
          </a:p>
          <a:p>
            <a:pPr lvl="0" algn="ctr" fontAlgn="base">
              <a:spcBef>
                <a:spcPct val="0"/>
              </a:spcBef>
              <a:spcAft>
                <a:spcPct val="0"/>
              </a:spcAft>
              <a:defRPr/>
            </a:pPr>
            <a:r>
              <a:rPr lang="ar-EG" sz="3600" b="1" dirty="0">
                <a:solidFill>
                  <a:prstClr val="black"/>
                </a:solidFill>
                <a:latin typeface="Calibri" pitchFamily="34" charset="0"/>
              </a:rPr>
              <a:t>ولهذه الحيوانات أعضاء مختلفة للتنفس تمكنها من تبادل الغازات مع الماء أو الهواء، ومن هذه الأعضاء الخياشيم والرئات. </a:t>
            </a:r>
            <a:endParaRPr lang="en-US" sz="3600" b="1" dirty="0">
              <a:solidFill>
                <a:prstClr val="black"/>
              </a:solidFill>
              <a:latin typeface="Calibri" pitchFamily="34" charset="0"/>
              <a:cs typeface="Arial" pitchFamily="34" charset="0"/>
            </a:endParaRPr>
          </a:p>
        </p:txBody>
      </p:sp>
    </p:spTree>
    <p:extLst>
      <p:ext uri="{BB962C8B-B14F-4D97-AF65-F5344CB8AC3E}">
        <p14:creationId xmlns:p14="http://schemas.microsoft.com/office/powerpoint/2010/main" val="5406359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3"/>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3" name="Picture 2">
            <a:extLst>
              <a:ext uri="{FF2B5EF4-FFF2-40B4-BE49-F238E27FC236}">
                <a16:creationId xmlns:a16="http://schemas.microsoft.com/office/drawing/2014/main" xmlns="" id="{71917E57-C24E-F487-DC60-1FCAB9E09564}"/>
              </a:ext>
            </a:extLst>
          </p:cNvPr>
          <p:cNvPicPr>
            <a:picLocks noChangeAspect="1" noChangeArrowheads="1"/>
          </p:cNvPicPr>
          <p:nvPr/>
        </p:nvPicPr>
        <p:blipFill>
          <a:blip r:embed="rId4" cstate="print"/>
          <a:srcRect/>
          <a:stretch>
            <a:fillRect/>
          </a:stretch>
        </p:blipFill>
        <p:spPr bwMode="auto">
          <a:xfrm>
            <a:off x="6843030" y="2016357"/>
            <a:ext cx="5017988" cy="317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مستطيل 6"/>
          <p:cNvSpPr/>
          <p:nvPr/>
        </p:nvSpPr>
        <p:spPr>
          <a:xfrm>
            <a:off x="0" y="2736655"/>
            <a:ext cx="6797964" cy="2308324"/>
          </a:xfrm>
          <a:prstGeom prst="rect">
            <a:avLst/>
          </a:prstGeom>
        </p:spPr>
        <p:txBody>
          <a:bodyPr wrap="square">
            <a:spAutoFit/>
          </a:bodyPr>
          <a:lstStyle/>
          <a:p>
            <a:pPr lvl="0" algn="ctr" fontAlgn="base">
              <a:spcBef>
                <a:spcPct val="0"/>
              </a:spcBef>
              <a:spcAft>
                <a:spcPct val="0"/>
              </a:spcAft>
              <a:defRPr/>
            </a:pPr>
            <a:r>
              <a:rPr lang="ar-EG" sz="4800" b="1" kern="0" dirty="0" err="1">
                <a:solidFill>
                  <a:prstClr val="black"/>
                </a:solidFill>
              </a:rPr>
              <a:t>سلمندر</a:t>
            </a:r>
            <a:r>
              <a:rPr lang="ar-EG" sz="4800" b="1" kern="0" dirty="0">
                <a:solidFill>
                  <a:prstClr val="black"/>
                </a:solidFill>
              </a:rPr>
              <a:t> مكتمل النمو له رئة. ويتنفس مثل باقي البرمائيات عن طريق الجلد.</a:t>
            </a:r>
            <a:endParaRPr lang="en-US" sz="4800" b="1" kern="0" dirty="0">
              <a:solidFill>
                <a:prstClr val="black"/>
              </a:solidFill>
            </a:endParaRPr>
          </a:p>
        </p:txBody>
      </p:sp>
    </p:spTree>
    <p:extLst>
      <p:ext uri="{BB962C8B-B14F-4D97-AF65-F5344CB8AC3E}">
        <p14:creationId xmlns:p14="http://schemas.microsoft.com/office/powerpoint/2010/main" val="20311434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سلمندر مكتمل النمو.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3" name="صورة 2">
            <a:extLst>
              <a:ext uri="{FF2B5EF4-FFF2-40B4-BE49-F238E27FC236}">
                <a16:creationId xmlns:a16="http://schemas.microsoft.com/office/drawing/2014/main" xmlns="" id="{39EDE9F7-082F-02DF-8206-62AD443FA506}"/>
              </a:ext>
            </a:extLst>
          </p:cNvPr>
          <p:cNvPicPr>
            <a:picLocks noChangeAspect="1"/>
          </p:cNvPicPr>
          <p:nvPr/>
        </p:nvPicPr>
        <p:blipFill>
          <a:blip r:embed="rId3"/>
          <a:stretch>
            <a:fillRect/>
          </a:stretch>
        </p:blipFill>
        <p:spPr>
          <a:xfrm>
            <a:off x="1590675" y="1117600"/>
            <a:ext cx="9359764" cy="4174836"/>
          </a:xfrm>
          <a:prstGeom prst="rect">
            <a:avLst/>
          </a:prstGeom>
        </p:spPr>
      </p:pic>
      <p:sp>
        <p:nvSpPr>
          <p:cNvPr id="7" name="مستطيل: زوايا مستديرة 6">
            <a:extLst>
              <a:ext uri="{FF2B5EF4-FFF2-40B4-BE49-F238E27FC236}">
                <a16:creationId xmlns:a16="http://schemas.microsoft.com/office/drawing/2014/main" xmlns="" id="{1D68E314-A369-C2C5-1604-D3DBAEDF9B1B}"/>
              </a:ext>
            </a:extLst>
          </p:cNvPr>
          <p:cNvSpPr/>
          <p:nvPr/>
        </p:nvSpPr>
        <p:spPr>
          <a:xfrm>
            <a:off x="6383482" y="3883602"/>
            <a:ext cx="2847975" cy="11049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809518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sp>
        <p:nvSpPr>
          <p:cNvPr id="3" name="مخطط انسيابي: معالجة متعاقبة 2">
            <a:extLst>
              <a:ext uri="{FF2B5EF4-FFF2-40B4-BE49-F238E27FC236}">
                <a16:creationId xmlns:a16="http://schemas.microsoft.com/office/drawing/2014/main" xmlns="" id="{56CCA95B-7688-1E9B-4492-F745AC5EF806}"/>
              </a:ext>
            </a:extLst>
          </p:cNvPr>
          <p:cNvSpPr/>
          <p:nvPr/>
        </p:nvSpPr>
        <p:spPr>
          <a:xfrm>
            <a:off x="2559166" y="1983530"/>
            <a:ext cx="2008564" cy="723901"/>
          </a:xfrm>
          <a:prstGeom prst="flowChartAlternate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الخياشيم</a:t>
            </a:r>
          </a:p>
        </p:txBody>
      </p:sp>
      <p:sp>
        <p:nvSpPr>
          <p:cNvPr id="7" name="مخطط انسيابي: معالجة متعاقبة 6">
            <a:extLst>
              <a:ext uri="{FF2B5EF4-FFF2-40B4-BE49-F238E27FC236}">
                <a16:creationId xmlns:a16="http://schemas.microsoft.com/office/drawing/2014/main" xmlns="" id="{360A094E-1AD4-FB76-3DF3-7112D1BF05F1}"/>
              </a:ext>
            </a:extLst>
          </p:cNvPr>
          <p:cNvSpPr/>
          <p:nvPr/>
        </p:nvSpPr>
        <p:spPr>
          <a:xfrm>
            <a:off x="2591819" y="3354237"/>
            <a:ext cx="2008564" cy="723901"/>
          </a:xfrm>
          <a:prstGeom prst="flowChartAlternateProcess">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الجلد</a:t>
            </a:r>
          </a:p>
        </p:txBody>
      </p:sp>
      <p:sp>
        <p:nvSpPr>
          <p:cNvPr id="8" name="مخطط انسيابي: معالجة متعاقبة 7">
            <a:extLst>
              <a:ext uri="{FF2B5EF4-FFF2-40B4-BE49-F238E27FC236}">
                <a16:creationId xmlns:a16="http://schemas.microsoft.com/office/drawing/2014/main" xmlns="" id="{77718502-63B8-A86E-16BF-680561A18868}"/>
              </a:ext>
            </a:extLst>
          </p:cNvPr>
          <p:cNvSpPr/>
          <p:nvPr/>
        </p:nvSpPr>
        <p:spPr>
          <a:xfrm>
            <a:off x="2559166" y="4669670"/>
            <a:ext cx="2073870" cy="723901"/>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الرئات</a:t>
            </a:r>
          </a:p>
        </p:txBody>
      </p:sp>
      <p:pic>
        <p:nvPicPr>
          <p:cNvPr id="9" name="Picture 2" descr="تعريف البرمائيات – مفهرس">
            <a:extLst>
              <a:ext uri="{FF2B5EF4-FFF2-40B4-BE49-F238E27FC236}">
                <a16:creationId xmlns:a16="http://schemas.microsoft.com/office/drawing/2014/main" xmlns="" id="{6C784C93-A710-DD6B-386F-D85C23418F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2082" y="4556919"/>
            <a:ext cx="1705452" cy="9955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معلومات عن الاسماك , ما هي فؤائد الاسماك - كيف">
            <a:extLst>
              <a:ext uri="{FF2B5EF4-FFF2-40B4-BE49-F238E27FC236}">
                <a16:creationId xmlns:a16="http://schemas.microsoft.com/office/drawing/2014/main" xmlns="" id="{EDE76AE1-D848-DA26-6BC1-8E873EE54E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2082" y="1905484"/>
            <a:ext cx="1658301" cy="12437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أرنب | ويكي الحيوانات | Fandom">
            <a:extLst>
              <a:ext uri="{FF2B5EF4-FFF2-40B4-BE49-F238E27FC236}">
                <a16:creationId xmlns:a16="http://schemas.microsoft.com/office/drawing/2014/main" xmlns="" id="{5DBCB7D9-745B-871D-8B40-31DE053DDA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0329" y="3260505"/>
            <a:ext cx="1121805" cy="1121805"/>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11">
            <a:extLst>
              <a:ext uri="{FF2B5EF4-FFF2-40B4-BE49-F238E27FC236}">
                <a16:creationId xmlns:a16="http://schemas.microsoft.com/office/drawing/2014/main" xmlns="" id="{05B52729-F505-EF6E-6468-A93940DDBAFF}"/>
              </a:ext>
            </a:extLst>
          </p:cNvPr>
          <p:cNvSpPr/>
          <p:nvPr/>
        </p:nvSpPr>
        <p:spPr>
          <a:xfrm>
            <a:off x="580571" y="5618015"/>
            <a:ext cx="9583073"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صلي الحيوان بطريقة التنفس التي يقوم بها؟</a:t>
            </a:r>
          </a:p>
        </p:txBody>
      </p:sp>
    </p:spTree>
    <p:extLst>
      <p:ext uri="{BB962C8B-B14F-4D97-AF65-F5344CB8AC3E}">
        <p14:creationId xmlns:p14="http://schemas.microsoft.com/office/powerpoint/2010/main" val="11629714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sp>
        <p:nvSpPr>
          <p:cNvPr id="3" name="مخطط انسيابي: معالجة متعاقبة 2">
            <a:extLst>
              <a:ext uri="{FF2B5EF4-FFF2-40B4-BE49-F238E27FC236}">
                <a16:creationId xmlns:a16="http://schemas.microsoft.com/office/drawing/2014/main" xmlns="" id="{56CCA95B-7688-1E9B-4492-F745AC5EF806}"/>
              </a:ext>
            </a:extLst>
          </p:cNvPr>
          <p:cNvSpPr/>
          <p:nvPr/>
        </p:nvSpPr>
        <p:spPr>
          <a:xfrm>
            <a:off x="2559166" y="1983530"/>
            <a:ext cx="2008564" cy="723901"/>
          </a:xfrm>
          <a:prstGeom prst="flowChartAlternate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الخياشيم</a:t>
            </a:r>
          </a:p>
        </p:txBody>
      </p:sp>
      <p:sp>
        <p:nvSpPr>
          <p:cNvPr id="7" name="مخطط انسيابي: معالجة متعاقبة 6">
            <a:extLst>
              <a:ext uri="{FF2B5EF4-FFF2-40B4-BE49-F238E27FC236}">
                <a16:creationId xmlns:a16="http://schemas.microsoft.com/office/drawing/2014/main" xmlns="" id="{360A094E-1AD4-FB76-3DF3-7112D1BF05F1}"/>
              </a:ext>
            </a:extLst>
          </p:cNvPr>
          <p:cNvSpPr/>
          <p:nvPr/>
        </p:nvSpPr>
        <p:spPr>
          <a:xfrm>
            <a:off x="2591819" y="3354237"/>
            <a:ext cx="2008564" cy="723901"/>
          </a:xfrm>
          <a:prstGeom prst="flowChartAlternateProcess">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الجلد</a:t>
            </a:r>
          </a:p>
        </p:txBody>
      </p:sp>
      <p:sp>
        <p:nvSpPr>
          <p:cNvPr id="8" name="مخطط انسيابي: معالجة متعاقبة 7">
            <a:extLst>
              <a:ext uri="{FF2B5EF4-FFF2-40B4-BE49-F238E27FC236}">
                <a16:creationId xmlns:a16="http://schemas.microsoft.com/office/drawing/2014/main" xmlns="" id="{77718502-63B8-A86E-16BF-680561A18868}"/>
              </a:ext>
            </a:extLst>
          </p:cNvPr>
          <p:cNvSpPr/>
          <p:nvPr/>
        </p:nvSpPr>
        <p:spPr>
          <a:xfrm>
            <a:off x="2559166" y="4669670"/>
            <a:ext cx="2073870" cy="723901"/>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solidFill>
                  <a:schemeClr val="tx1"/>
                </a:solidFill>
              </a:rPr>
              <a:t>الرئات</a:t>
            </a:r>
          </a:p>
        </p:txBody>
      </p:sp>
      <p:pic>
        <p:nvPicPr>
          <p:cNvPr id="9" name="Picture 2" descr="تعريف البرمائيات – مفهرس">
            <a:extLst>
              <a:ext uri="{FF2B5EF4-FFF2-40B4-BE49-F238E27FC236}">
                <a16:creationId xmlns:a16="http://schemas.microsoft.com/office/drawing/2014/main" xmlns="" id="{6C784C93-A710-DD6B-386F-D85C23418F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8503" y="4533844"/>
            <a:ext cx="1705452" cy="9955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معلومات عن الاسماك , ما هي فؤائد الاسماك - كيف">
            <a:extLst>
              <a:ext uri="{FF2B5EF4-FFF2-40B4-BE49-F238E27FC236}">
                <a16:creationId xmlns:a16="http://schemas.microsoft.com/office/drawing/2014/main" xmlns="" id="{EDE76AE1-D848-DA26-6BC1-8E873EE54E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2082" y="1905484"/>
            <a:ext cx="1658301" cy="12437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أرنب | ويكي الحيوانات | Fandom">
            <a:extLst>
              <a:ext uri="{FF2B5EF4-FFF2-40B4-BE49-F238E27FC236}">
                <a16:creationId xmlns:a16="http://schemas.microsoft.com/office/drawing/2014/main" xmlns="" id="{5DBCB7D9-745B-871D-8B40-31DE053DDA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0327" y="3290573"/>
            <a:ext cx="1121805" cy="1121805"/>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11">
            <a:extLst>
              <a:ext uri="{FF2B5EF4-FFF2-40B4-BE49-F238E27FC236}">
                <a16:creationId xmlns:a16="http://schemas.microsoft.com/office/drawing/2014/main" xmlns="" id="{05B52729-F505-EF6E-6468-A93940DDBAFF}"/>
              </a:ext>
            </a:extLst>
          </p:cNvPr>
          <p:cNvSpPr/>
          <p:nvPr/>
        </p:nvSpPr>
        <p:spPr>
          <a:xfrm>
            <a:off x="580571" y="5618015"/>
            <a:ext cx="9583073"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صلي الحيوان بطريقة التنفس التي يقوم بها؟</a:t>
            </a:r>
          </a:p>
        </p:txBody>
      </p:sp>
      <p:sp>
        <p:nvSpPr>
          <p:cNvPr id="2" name="مستطيل 1">
            <a:extLst>
              <a:ext uri="{FF2B5EF4-FFF2-40B4-BE49-F238E27FC236}">
                <a16:creationId xmlns:a16="http://schemas.microsoft.com/office/drawing/2014/main" xmlns="" id="{A9140787-147B-4A21-F5CB-B0A99D8532B6}"/>
              </a:ext>
            </a:extLst>
          </p:cNvPr>
          <p:cNvSpPr/>
          <p:nvPr/>
        </p:nvSpPr>
        <p:spPr>
          <a:xfrm>
            <a:off x="7577515" y="397866"/>
            <a:ext cx="2087431" cy="923330"/>
          </a:xfrm>
          <a:prstGeom prst="rect">
            <a:avLst/>
          </a:prstGeom>
          <a:noFill/>
        </p:spPr>
        <p:txBody>
          <a:bodyPr wrap="none" lIns="91440" tIns="45720" rIns="91440" bIns="45720">
            <a:spAutoFit/>
          </a:bodyPr>
          <a:lstStyle/>
          <a:p>
            <a:pPr algn="ctr"/>
            <a:r>
              <a:rPr lang="ar-S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نشاط....</a:t>
            </a:r>
          </a:p>
        </p:txBody>
      </p:sp>
      <p:cxnSp>
        <p:nvCxnSpPr>
          <p:cNvPr id="14" name="رابط كسهم مستقيم 13">
            <a:extLst>
              <a:ext uri="{FF2B5EF4-FFF2-40B4-BE49-F238E27FC236}">
                <a16:creationId xmlns:a16="http://schemas.microsoft.com/office/drawing/2014/main" xmlns="" id="{B33AE4F9-6742-E22E-996D-E3F3E41932B7}"/>
              </a:ext>
            </a:extLst>
          </p:cNvPr>
          <p:cNvCxnSpPr/>
          <p:nvPr/>
        </p:nvCxnSpPr>
        <p:spPr>
          <a:xfrm flipH="1" flipV="1">
            <a:off x="4567730" y="2527347"/>
            <a:ext cx="3224352" cy="26252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رابط كسهم مستقيم 15">
            <a:extLst>
              <a:ext uri="{FF2B5EF4-FFF2-40B4-BE49-F238E27FC236}">
                <a16:creationId xmlns:a16="http://schemas.microsoft.com/office/drawing/2014/main" xmlns="" id="{57F34F77-5B09-A155-C90A-27FDEDD309AA}"/>
              </a:ext>
            </a:extLst>
          </p:cNvPr>
          <p:cNvCxnSpPr>
            <a:cxnSpLocks/>
          </p:cNvCxnSpPr>
          <p:nvPr/>
        </p:nvCxnSpPr>
        <p:spPr>
          <a:xfrm flipH="1">
            <a:off x="4567730" y="3996026"/>
            <a:ext cx="3957145" cy="10355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a:extLst>
              <a:ext uri="{FF2B5EF4-FFF2-40B4-BE49-F238E27FC236}">
                <a16:creationId xmlns:a16="http://schemas.microsoft.com/office/drawing/2014/main" xmlns="" id="{CC167FBD-A7B2-88DC-AB41-97B40349D46D}"/>
              </a:ext>
            </a:extLst>
          </p:cNvPr>
          <p:cNvCxnSpPr>
            <a:cxnSpLocks/>
          </p:cNvCxnSpPr>
          <p:nvPr/>
        </p:nvCxnSpPr>
        <p:spPr>
          <a:xfrm flipH="1" flipV="1">
            <a:off x="4511524" y="3897402"/>
            <a:ext cx="3306826" cy="10601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رابط كسهم مستقيم 12">
            <a:extLst>
              <a:ext uri="{FF2B5EF4-FFF2-40B4-BE49-F238E27FC236}">
                <a16:creationId xmlns:a16="http://schemas.microsoft.com/office/drawing/2014/main" xmlns="" id="{D8F2E2B6-0BA6-0F16-4D94-849E76BFE82F}"/>
              </a:ext>
            </a:extLst>
          </p:cNvPr>
          <p:cNvCxnSpPr>
            <a:cxnSpLocks/>
            <a:endCxn id="8" idx="3"/>
          </p:cNvCxnSpPr>
          <p:nvPr/>
        </p:nvCxnSpPr>
        <p:spPr>
          <a:xfrm flipH="1">
            <a:off x="4633036" y="4957564"/>
            <a:ext cx="3135467" cy="740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483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pic>
        <p:nvPicPr>
          <p:cNvPr id="3" name="صورة 2">
            <a:extLst>
              <a:ext uri="{FF2B5EF4-FFF2-40B4-BE49-F238E27FC236}">
                <a16:creationId xmlns:a16="http://schemas.microsoft.com/office/drawing/2014/main" xmlns="" id="{A1074C6F-FFFD-42DE-CFF5-350BDB2C509D}"/>
              </a:ext>
            </a:extLst>
          </p:cNvPr>
          <p:cNvPicPr>
            <a:picLocks noChangeAspect="1"/>
          </p:cNvPicPr>
          <p:nvPr/>
        </p:nvPicPr>
        <p:blipFill>
          <a:blip r:embed="rId4"/>
          <a:stretch>
            <a:fillRect/>
          </a:stretch>
        </p:blipFill>
        <p:spPr>
          <a:xfrm>
            <a:off x="1890712" y="2089240"/>
            <a:ext cx="8558213" cy="3225710"/>
          </a:xfrm>
          <a:prstGeom prst="rect">
            <a:avLst/>
          </a:prstGeom>
        </p:spPr>
      </p:pic>
      <p:sp>
        <p:nvSpPr>
          <p:cNvPr id="7" name="مستطيل: زوايا مستديرة 6">
            <a:extLst>
              <a:ext uri="{FF2B5EF4-FFF2-40B4-BE49-F238E27FC236}">
                <a16:creationId xmlns:a16="http://schemas.microsoft.com/office/drawing/2014/main" xmlns="" id="{414084BF-2C6A-0FB0-204F-A9F2813C7A63}"/>
              </a:ext>
            </a:extLst>
          </p:cNvPr>
          <p:cNvSpPr/>
          <p:nvPr/>
        </p:nvSpPr>
        <p:spPr>
          <a:xfrm>
            <a:off x="4800600" y="4162425"/>
            <a:ext cx="2314575" cy="107632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xmlns="" id="{33A95E3F-2214-F17D-88F4-50B4AC1563FF}"/>
              </a:ext>
            </a:extLst>
          </p:cNvPr>
          <p:cNvSpPr/>
          <p:nvPr/>
        </p:nvSpPr>
        <p:spPr>
          <a:xfrm>
            <a:off x="7495308" y="408982"/>
            <a:ext cx="2116285" cy="923330"/>
          </a:xfrm>
          <a:prstGeom prst="rect">
            <a:avLst/>
          </a:prstGeom>
          <a:noFill/>
        </p:spPr>
        <p:txBody>
          <a:bodyPr wrap="none" lIns="91440" tIns="45720" rIns="91440" bIns="45720">
            <a:spAutoFit/>
          </a:bodyPr>
          <a:lstStyle/>
          <a:p>
            <a:pPr algn="ctr"/>
            <a:r>
              <a:rPr lang="ar-S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تقويم....</a:t>
            </a:r>
          </a:p>
        </p:txBody>
      </p:sp>
    </p:spTree>
    <p:extLst>
      <p:ext uri="{BB962C8B-B14F-4D97-AF65-F5344CB8AC3E}">
        <p14:creationId xmlns:p14="http://schemas.microsoft.com/office/powerpoint/2010/main" val="32234667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pic>
        <p:nvPicPr>
          <p:cNvPr id="2" name="صورة 1">
            <a:extLst>
              <a:ext uri="{FF2B5EF4-FFF2-40B4-BE49-F238E27FC236}">
                <a16:creationId xmlns:a16="http://schemas.microsoft.com/office/drawing/2014/main" xmlns="" id="{DBFDB869-5797-2118-3B2C-0961BE144A9D}"/>
              </a:ext>
            </a:extLst>
          </p:cNvPr>
          <p:cNvPicPr>
            <a:picLocks noChangeAspect="1"/>
          </p:cNvPicPr>
          <p:nvPr/>
        </p:nvPicPr>
        <p:blipFill>
          <a:blip r:embed="rId4"/>
          <a:stretch>
            <a:fillRect/>
          </a:stretch>
        </p:blipFill>
        <p:spPr>
          <a:xfrm>
            <a:off x="1885950" y="1271587"/>
            <a:ext cx="7953375" cy="4486275"/>
          </a:xfrm>
          <a:prstGeom prst="rect">
            <a:avLst/>
          </a:prstGeom>
        </p:spPr>
      </p:pic>
      <p:sp>
        <p:nvSpPr>
          <p:cNvPr id="3" name="مربع نص 2">
            <a:extLst>
              <a:ext uri="{FF2B5EF4-FFF2-40B4-BE49-F238E27FC236}">
                <a16:creationId xmlns:a16="http://schemas.microsoft.com/office/drawing/2014/main" xmlns="" id="{8A6E34F1-5CBF-581A-4E80-EEC5C4EB529A}"/>
              </a:ext>
            </a:extLst>
          </p:cNvPr>
          <p:cNvSpPr txBox="1"/>
          <p:nvPr/>
        </p:nvSpPr>
        <p:spPr>
          <a:xfrm>
            <a:off x="3171824" y="2792968"/>
            <a:ext cx="5381625" cy="1107996"/>
          </a:xfrm>
          <a:prstGeom prst="rect">
            <a:avLst/>
          </a:prstGeom>
          <a:noFill/>
        </p:spPr>
        <p:txBody>
          <a:bodyPr wrap="square" rtlCol="1">
            <a:spAutoFit/>
          </a:bodyPr>
          <a:lstStyle/>
          <a:p>
            <a:pPr algn="ctr"/>
            <a:r>
              <a:rPr lang="ar-SA" sz="6600" dirty="0">
                <a:cs typeface="PT Bold Heading" panose="02010400000000000000" pitchFamily="2" charset="-78"/>
              </a:rPr>
              <a:t>الجهاز الدوراني</a:t>
            </a:r>
          </a:p>
        </p:txBody>
      </p:sp>
    </p:spTree>
    <p:extLst>
      <p:ext uri="{BB962C8B-B14F-4D97-AF65-F5344CB8AC3E}">
        <p14:creationId xmlns:p14="http://schemas.microsoft.com/office/powerpoint/2010/main" val="37386380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3" name="صورة 2">
            <a:extLst>
              <a:ext uri="{FF2B5EF4-FFF2-40B4-BE49-F238E27FC236}">
                <a16:creationId xmlns:a16="http://schemas.microsoft.com/office/drawing/2014/main" xmlns="" id="{AE9D0DB4-C311-7E57-C361-563212220A1C}"/>
              </a:ext>
            </a:extLst>
          </p:cNvPr>
          <p:cNvPicPr>
            <a:picLocks noChangeAspect="1"/>
          </p:cNvPicPr>
          <p:nvPr/>
        </p:nvPicPr>
        <p:blipFill>
          <a:blip r:embed="rId3"/>
          <a:stretch>
            <a:fillRect/>
          </a:stretch>
        </p:blipFill>
        <p:spPr>
          <a:xfrm>
            <a:off x="1347787" y="1376362"/>
            <a:ext cx="9496425" cy="4105275"/>
          </a:xfrm>
          <a:prstGeom prst="rect">
            <a:avLst/>
          </a:prstGeom>
        </p:spPr>
      </p:pic>
    </p:spTree>
    <p:extLst>
      <p:ext uri="{BB962C8B-B14F-4D97-AF65-F5344CB8AC3E}">
        <p14:creationId xmlns:p14="http://schemas.microsoft.com/office/powerpoint/2010/main" val="22408393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7" name="صورة 6">
            <a:extLst>
              <a:ext uri="{FF2B5EF4-FFF2-40B4-BE49-F238E27FC236}">
                <a16:creationId xmlns:a16="http://schemas.microsoft.com/office/drawing/2014/main" xmlns="" id="{94F7098B-3E95-1C51-75FB-7E02F53E862D}"/>
              </a:ext>
            </a:extLst>
          </p:cNvPr>
          <p:cNvPicPr>
            <a:picLocks noChangeAspect="1"/>
          </p:cNvPicPr>
          <p:nvPr/>
        </p:nvPicPr>
        <p:blipFill>
          <a:blip r:embed="rId3"/>
          <a:stretch>
            <a:fillRect/>
          </a:stretch>
        </p:blipFill>
        <p:spPr>
          <a:xfrm>
            <a:off x="1209675" y="1281112"/>
            <a:ext cx="9772650" cy="4295775"/>
          </a:xfrm>
          <a:prstGeom prst="rect">
            <a:avLst/>
          </a:prstGeom>
        </p:spPr>
      </p:pic>
    </p:spTree>
    <p:extLst>
      <p:ext uri="{BB962C8B-B14F-4D97-AF65-F5344CB8AC3E}">
        <p14:creationId xmlns:p14="http://schemas.microsoft.com/office/powerpoint/2010/main" val="37953266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12" name="صورة 11"/>
          <p:cNvPicPr>
            <a:picLocks noChangeAspect="1"/>
          </p:cNvPicPr>
          <p:nvPr/>
        </p:nvPicPr>
        <p:blipFill>
          <a:blip r:embed="rId3"/>
          <a:stretch>
            <a:fillRect/>
          </a:stretch>
        </p:blipFill>
        <p:spPr>
          <a:xfrm>
            <a:off x="8712923" y="327083"/>
            <a:ext cx="3676207" cy="1237595"/>
          </a:xfrm>
          <a:prstGeom prst="rect">
            <a:avLst/>
          </a:prstGeom>
        </p:spPr>
      </p:pic>
      <p:pic>
        <p:nvPicPr>
          <p:cNvPr id="13" name="صورة 12"/>
          <p:cNvPicPr>
            <a:picLocks noChangeAspect="1"/>
          </p:cNvPicPr>
          <p:nvPr/>
        </p:nvPicPr>
        <p:blipFill>
          <a:blip r:embed="rId4"/>
          <a:stretch>
            <a:fillRect/>
          </a:stretch>
        </p:blipFill>
        <p:spPr>
          <a:xfrm>
            <a:off x="0" y="340908"/>
            <a:ext cx="2760146" cy="845450"/>
          </a:xfrm>
          <a:prstGeom prst="rect">
            <a:avLst/>
          </a:prstGeom>
        </p:spPr>
      </p:pic>
      <p:pic>
        <p:nvPicPr>
          <p:cNvPr id="14" name="صورة 13"/>
          <p:cNvPicPr>
            <a:picLocks noChangeAspect="1"/>
          </p:cNvPicPr>
          <p:nvPr/>
        </p:nvPicPr>
        <p:blipFill>
          <a:blip r:embed="rId5"/>
          <a:stretch>
            <a:fillRect/>
          </a:stretch>
        </p:blipFill>
        <p:spPr>
          <a:xfrm>
            <a:off x="2341814" y="1032381"/>
            <a:ext cx="7681626" cy="1018120"/>
          </a:xfrm>
          <a:prstGeom prst="rect">
            <a:avLst/>
          </a:prstGeom>
        </p:spPr>
      </p:pic>
      <p:sp>
        <p:nvSpPr>
          <p:cNvPr id="15" name="مستطيل 14"/>
          <p:cNvSpPr/>
          <p:nvPr/>
        </p:nvSpPr>
        <p:spPr>
          <a:xfrm>
            <a:off x="9387004" y="3044279"/>
            <a:ext cx="2465739" cy="769441"/>
          </a:xfrm>
          <a:prstGeom prst="rect">
            <a:avLst/>
          </a:prstGeom>
        </p:spPr>
        <p:txBody>
          <a:bodyPr wrap="none">
            <a:spAutoFit/>
          </a:bodyPr>
          <a:lstStyle/>
          <a:p>
            <a:pPr lvl="0" algn="ctr">
              <a:defRPr/>
            </a:pPr>
            <a:r>
              <a:rPr lang="ar-EG" sz="4400" b="1" dirty="0">
                <a:solidFill>
                  <a:prstClr val="black"/>
                </a:solidFill>
                <a:latin typeface="Calibri" pitchFamily="34" charset="0"/>
              </a:rPr>
              <a:t>أكون فرضية</a:t>
            </a:r>
            <a:endParaRPr lang="en-US" sz="4400" b="1" dirty="0">
              <a:solidFill>
                <a:prstClr val="black"/>
              </a:solidFill>
              <a:latin typeface="Calibri" pitchFamily="34" charset="0"/>
            </a:endParaRPr>
          </a:p>
        </p:txBody>
      </p:sp>
      <p:pic>
        <p:nvPicPr>
          <p:cNvPr id="16" name="صورة 15"/>
          <p:cNvPicPr>
            <a:picLocks noChangeAspect="1"/>
          </p:cNvPicPr>
          <p:nvPr/>
        </p:nvPicPr>
        <p:blipFill>
          <a:blip r:embed="rId6"/>
          <a:stretch>
            <a:fillRect/>
          </a:stretch>
        </p:blipFill>
        <p:spPr>
          <a:xfrm>
            <a:off x="2372533" y="4357152"/>
            <a:ext cx="6340390" cy="1012024"/>
          </a:xfrm>
          <a:prstGeom prst="rect">
            <a:avLst/>
          </a:prstGeom>
        </p:spPr>
      </p:pic>
    </p:spTree>
    <p:extLst>
      <p:ext uri="{BB962C8B-B14F-4D97-AF65-F5344CB8AC3E}">
        <p14:creationId xmlns:p14="http://schemas.microsoft.com/office/powerpoint/2010/main" val="20369454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66675"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pic>
        <p:nvPicPr>
          <p:cNvPr id="3" name="Picture 2" descr="الجهاز الدوري - المعرفة">
            <a:extLst>
              <a:ext uri="{FF2B5EF4-FFF2-40B4-BE49-F238E27FC236}">
                <a16:creationId xmlns:a16="http://schemas.microsoft.com/office/drawing/2014/main" xmlns="" id="{FA41CE76-3DD4-6E38-3B39-B868A9EC2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390" y="1369266"/>
            <a:ext cx="2721810" cy="3840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مستطيل مستدير الزوايا 6"/>
          <p:cNvSpPr/>
          <p:nvPr/>
        </p:nvSpPr>
        <p:spPr>
          <a:xfrm>
            <a:off x="5366326" y="1302327"/>
            <a:ext cx="6169891" cy="4350328"/>
          </a:xfrm>
          <a:prstGeom prst="roundRect">
            <a:avLst/>
          </a:prstGeom>
          <a:solidFill>
            <a:schemeClr val="accent3">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ar-EG" sz="4000" b="1" dirty="0">
                <a:solidFill>
                  <a:prstClr val="black"/>
                </a:solidFill>
              </a:rPr>
              <a:t>يتكون الجهاز الدوراني من القلب والدم والأوعية الدموية. </a:t>
            </a:r>
            <a:endParaRPr lang="ar-SA" sz="4000" b="1" dirty="0">
              <a:solidFill>
                <a:prstClr val="black"/>
              </a:solidFill>
            </a:endParaRPr>
          </a:p>
          <a:p>
            <a:pPr lvl="0" algn="ctr">
              <a:defRPr/>
            </a:pPr>
            <a:r>
              <a:rPr lang="ar-EG" sz="4000" b="1" dirty="0">
                <a:solidFill>
                  <a:prstClr val="black"/>
                </a:solidFill>
              </a:rPr>
              <a:t>ووظيفة </a:t>
            </a:r>
            <a:r>
              <a:rPr lang="ar-EG" sz="4000" b="1" dirty="0">
                <a:solidFill>
                  <a:srgbClr val="0000FF"/>
                </a:solidFill>
              </a:rPr>
              <a:t>الجهاز الدوراني </a:t>
            </a:r>
            <a:r>
              <a:rPr lang="ar-EG" sz="4000" b="1" dirty="0">
                <a:solidFill>
                  <a:prstClr val="black"/>
                </a:solidFill>
              </a:rPr>
              <a:t>نقل الدم الذي يحمل الغذاء والأكسجين إلى خلايا الجسم المختلفة،</a:t>
            </a:r>
            <a:endParaRPr lang="ar-SA" sz="4000" b="1" dirty="0">
              <a:solidFill>
                <a:prstClr val="black"/>
              </a:solidFill>
            </a:endParaRPr>
          </a:p>
          <a:p>
            <a:pPr lvl="0" algn="ctr">
              <a:defRPr/>
            </a:pPr>
            <a:r>
              <a:rPr lang="ar-EG" sz="4000" b="1" dirty="0">
                <a:solidFill>
                  <a:prstClr val="black"/>
                </a:solidFill>
              </a:rPr>
              <a:t> والتخلص من فضلاتها. </a:t>
            </a:r>
            <a:endParaRPr lang="en-US" sz="4000" b="1" dirty="0">
              <a:solidFill>
                <a:prstClr val="black"/>
              </a:solidFill>
            </a:endParaRPr>
          </a:p>
        </p:txBody>
      </p:sp>
    </p:spTree>
    <p:extLst>
      <p:ext uri="{BB962C8B-B14F-4D97-AF65-F5344CB8AC3E}">
        <p14:creationId xmlns:p14="http://schemas.microsoft.com/office/powerpoint/2010/main" val="14656329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pic>
        <p:nvPicPr>
          <p:cNvPr id="8" name="صورة 7">
            <a:extLst>
              <a:ext uri="{FF2B5EF4-FFF2-40B4-BE49-F238E27FC236}">
                <a16:creationId xmlns:a16="http://schemas.microsoft.com/office/drawing/2014/main" xmlns="" id="{FCC937A1-CE4D-95CB-213E-749BC974F109}"/>
              </a:ext>
            </a:extLst>
          </p:cNvPr>
          <p:cNvPicPr>
            <a:picLocks noChangeAspect="1"/>
          </p:cNvPicPr>
          <p:nvPr/>
        </p:nvPicPr>
        <p:blipFill>
          <a:blip r:embed="rId4"/>
          <a:stretch>
            <a:fillRect/>
          </a:stretch>
        </p:blipFill>
        <p:spPr>
          <a:xfrm>
            <a:off x="1402713" y="890643"/>
            <a:ext cx="9601200" cy="4552950"/>
          </a:xfrm>
          <a:prstGeom prst="rect">
            <a:avLst/>
          </a:prstGeom>
        </p:spPr>
      </p:pic>
    </p:spTree>
    <p:extLst>
      <p:ext uri="{BB962C8B-B14F-4D97-AF65-F5344CB8AC3E}">
        <p14:creationId xmlns:p14="http://schemas.microsoft.com/office/powerpoint/2010/main" val="7006893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sp>
        <p:nvSpPr>
          <p:cNvPr id="2" name="مستطيل 1">
            <a:extLst>
              <a:ext uri="{FF2B5EF4-FFF2-40B4-BE49-F238E27FC236}">
                <a16:creationId xmlns:a16="http://schemas.microsoft.com/office/drawing/2014/main" xmlns="" id="{FB971988-C5F1-85B9-1866-10C8C3CD3463}"/>
              </a:ext>
            </a:extLst>
          </p:cNvPr>
          <p:cNvSpPr/>
          <p:nvPr/>
        </p:nvSpPr>
        <p:spPr>
          <a:xfrm>
            <a:off x="4200524" y="3429000"/>
            <a:ext cx="6096000" cy="1754326"/>
          </a:xfrm>
          <a:prstGeom prst="rect">
            <a:avLst/>
          </a:prstGeom>
        </p:spPr>
        <p:txBody>
          <a:bodyPr>
            <a:spAutoFit/>
          </a:bodyPr>
          <a:lstStyle/>
          <a:p>
            <a:pPr lvl="0" algn="ctr">
              <a:defRPr/>
            </a:pPr>
            <a:r>
              <a:rPr lang="ar-EG" sz="3600" b="1" u="sng" dirty="0">
                <a:solidFill>
                  <a:srgbClr val="C00000"/>
                </a:solidFill>
                <a:latin typeface="Calibri"/>
                <a:cs typeface="Arial" panose="020B0604020202020204" pitchFamily="34" charset="0"/>
              </a:rPr>
              <a:t>القلب</a:t>
            </a:r>
            <a:r>
              <a:rPr lang="ar-EG" sz="3600" b="1" dirty="0">
                <a:solidFill>
                  <a:prstClr val="black"/>
                </a:solidFill>
                <a:latin typeface="Calibri"/>
                <a:cs typeface="Arial" panose="020B0604020202020204" pitchFamily="34" charset="0"/>
              </a:rPr>
              <a:t> العضو الرئيس في هذا الجهاز، وله عضلات قوية لضخ الدم إلى جميع أجزاء الجسم.</a:t>
            </a:r>
            <a:r>
              <a:rPr lang="en-US" sz="3600" b="1" dirty="0">
                <a:solidFill>
                  <a:prstClr val="black"/>
                </a:solidFill>
                <a:latin typeface="Calibri"/>
                <a:cs typeface="Arial" panose="020B0604020202020204" pitchFamily="34" charset="0"/>
              </a:rPr>
              <a:t> </a:t>
            </a:r>
            <a:endParaRPr lang="en-US" sz="3600" b="1" dirty="0">
              <a:solidFill>
                <a:prstClr val="black"/>
              </a:solidFill>
              <a:latin typeface="Calibri"/>
            </a:endParaRPr>
          </a:p>
        </p:txBody>
      </p:sp>
      <p:pic>
        <p:nvPicPr>
          <p:cNvPr id="3" name="Picture 2" descr="أمراض القلب: جهاز دوران الدم ( الجهاز الدوراني )">
            <a:extLst>
              <a:ext uri="{FF2B5EF4-FFF2-40B4-BE49-F238E27FC236}">
                <a16:creationId xmlns:a16="http://schemas.microsoft.com/office/drawing/2014/main" xmlns="" id="{AC538D82-FF76-BCD1-F85D-8C37E32AA4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543" y="793464"/>
            <a:ext cx="3003962" cy="222408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عملية زراعة جهاز تنظيم ضربات القلب دون جراحة 2020 ا.د سامح علام">
            <a:extLst>
              <a:ext uri="{FF2B5EF4-FFF2-40B4-BE49-F238E27FC236}">
                <a16:creationId xmlns:a16="http://schemas.microsoft.com/office/drawing/2014/main" xmlns="" id="{88E95A12-E97C-5C65-AC61-C33FC97B480A}"/>
              </a:ext>
            </a:extLst>
          </p:cNvPr>
          <p:cNvPicPr>
            <a:picLocks noChangeAspect="1" noChangeArrowheads="1"/>
          </p:cNvPicPr>
          <p:nvPr/>
        </p:nvPicPr>
        <p:blipFill>
          <a:blip r:embed="rId5">
            <a:clrChange>
              <a:clrFrom>
                <a:srgbClr val="272727"/>
              </a:clrFrom>
              <a:clrTo>
                <a:srgbClr val="272727">
                  <a:alpha val="0"/>
                </a:srgbClr>
              </a:clrTo>
            </a:clrChange>
            <a:extLst>
              <a:ext uri="{28A0092B-C50C-407E-A947-70E740481C1C}">
                <a14:useLocalDpi xmlns:a14="http://schemas.microsoft.com/office/drawing/2010/main" val="0"/>
              </a:ext>
            </a:extLst>
          </a:blip>
          <a:srcRect/>
          <a:stretch>
            <a:fillRect/>
          </a:stretch>
        </p:blipFill>
        <p:spPr bwMode="auto">
          <a:xfrm>
            <a:off x="476773" y="2278856"/>
            <a:ext cx="3511549" cy="2633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8282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3" name="صورة 2">
            <a:extLst>
              <a:ext uri="{FF2B5EF4-FFF2-40B4-BE49-F238E27FC236}">
                <a16:creationId xmlns:a16="http://schemas.microsoft.com/office/drawing/2014/main" xmlns="" id="{5745E6AE-1853-1C9E-5929-F062FA2FF85F}"/>
              </a:ext>
            </a:extLst>
          </p:cNvPr>
          <p:cNvPicPr>
            <a:picLocks noChangeAspect="1"/>
          </p:cNvPicPr>
          <p:nvPr/>
        </p:nvPicPr>
        <p:blipFill>
          <a:blip r:embed="rId3"/>
          <a:stretch>
            <a:fillRect/>
          </a:stretch>
        </p:blipFill>
        <p:spPr>
          <a:xfrm>
            <a:off x="1185862" y="1176337"/>
            <a:ext cx="9820275" cy="4505325"/>
          </a:xfrm>
          <a:prstGeom prst="rect">
            <a:avLst/>
          </a:prstGeom>
        </p:spPr>
      </p:pic>
    </p:spTree>
    <p:extLst>
      <p:ext uri="{BB962C8B-B14F-4D97-AF65-F5344CB8AC3E}">
        <p14:creationId xmlns:p14="http://schemas.microsoft.com/office/powerpoint/2010/main" val="22380721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pic>
        <p:nvPicPr>
          <p:cNvPr id="3" name="صورة 2">
            <a:extLst>
              <a:ext uri="{FF2B5EF4-FFF2-40B4-BE49-F238E27FC236}">
                <a16:creationId xmlns:a16="http://schemas.microsoft.com/office/drawing/2014/main" xmlns="" id="{799CFBCA-BF1F-817E-FB15-3DA7748C46CA}"/>
              </a:ext>
            </a:extLst>
          </p:cNvPr>
          <p:cNvPicPr>
            <a:picLocks noChangeAspect="1"/>
          </p:cNvPicPr>
          <p:nvPr/>
        </p:nvPicPr>
        <p:blipFill>
          <a:blip r:embed="rId4"/>
          <a:stretch>
            <a:fillRect/>
          </a:stretch>
        </p:blipFill>
        <p:spPr>
          <a:xfrm>
            <a:off x="1509712" y="1276350"/>
            <a:ext cx="9172575" cy="4305300"/>
          </a:xfrm>
          <a:prstGeom prst="rect">
            <a:avLst/>
          </a:prstGeom>
        </p:spPr>
      </p:pic>
      <p:sp>
        <p:nvSpPr>
          <p:cNvPr id="7" name="مستطيل: زوايا مستديرة 6">
            <a:extLst>
              <a:ext uri="{FF2B5EF4-FFF2-40B4-BE49-F238E27FC236}">
                <a16:creationId xmlns:a16="http://schemas.microsoft.com/office/drawing/2014/main" xmlns="" id="{15E38B25-C957-7C86-6D50-F853658936FC}"/>
              </a:ext>
            </a:extLst>
          </p:cNvPr>
          <p:cNvSpPr/>
          <p:nvPr/>
        </p:nvSpPr>
        <p:spPr>
          <a:xfrm>
            <a:off x="7048500" y="4505325"/>
            <a:ext cx="1743075" cy="781050"/>
          </a:xfrm>
          <a:custGeom>
            <a:avLst/>
            <a:gdLst>
              <a:gd name="connsiteX0" fmla="*/ 0 w 1743075"/>
              <a:gd name="connsiteY0" fmla="*/ 130178 h 781050"/>
              <a:gd name="connsiteX1" fmla="*/ 130178 w 1743075"/>
              <a:gd name="connsiteY1" fmla="*/ 0 h 781050"/>
              <a:gd name="connsiteX2" fmla="*/ 594763 w 1743075"/>
              <a:gd name="connsiteY2" fmla="*/ 0 h 781050"/>
              <a:gd name="connsiteX3" fmla="*/ 1074176 w 1743075"/>
              <a:gd name="connsiteY3" fmla="*/ 0 h 781050"/>
              <a:gd name="connsiteX4" fmla="*/ 1612897 w 1743075"/>
              <a:gd name="connsiteY4" fmla="*/ 0 h 781050"/>
              <a:gd name="connsiteX5" fmla="*/ 1743075 w 1743075"/>
              <a:gd name="connsiteY5" fmla="*/ 130178 h 781050"/>
              <a:gd name="connsiteX6" fmla="*/ 1743075 w 1743075"/>
              <a:gd name="connsiteY6" fmla="*/ 650872 h 781050"/>
              <a:gd name="connsiteX7" fmla="*/ 1612897 w 1743075"/>
              <a:gd name="connsiteY7" fmla="*/ 781050 h 781050"/>
              <a:gd name="connsiteX8" fmla="*/ 1103830 w 1743075"/>
              <a:gd name="connsiteY8" fmla="*/ 781050 h 781050"/>
              <a:gd name="connsiteX9" fmla="*/ 624418 w 1743075"/>
              <a:gd name="connsiteY9" fmla="*/ 781050 h 781050"/>
              <a:gd name="connsiteX10" fmla="*/ 130178 w 1743075"/>
              <a:gd name="connsiteY10" fmla="*/ 781050 h 781050"/>
              <a:gd name="connsiteX11" fmla="*/ 0 w 1743075"/>
              <a:gd name="connsiteY11" fmla="*/ 650872 h 781050"/>
              <a:gd name="connsiteX12" fmla="*/ 0 w 1743075"/>
              <a:gd name="connsiteY12" fmla="*/ 130178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3075" h="781050" extrusionOk="0">
                <a:moveTo>
                  <a:pt x="0" y="130178"/>
                </a:moveTo>
                <a:cubicBezTo>
                  <a:pt x="12865" y="59811"/>
                  <a:pt x="53142" y="-6917"/>
                  <a:pt x="130178" y="0"/>
                </a:cubicBezTo>
                <a:cubicBezTo>
                  <a:pt x="332009" y="-4258"/>
                  <a:pt x="405136" y="33559"/>
                  <a:pt x="594763" y="0"/>
                </a:cubicBezTo>
                <a:cubicBezTo>
                  <a:pt x="784390" y="-33559"/>
                  <a:pt x="864396" y="54681"/>
                  <a:pt x="1074176" y="0"/>
                </a:cubicBezTo>
                <a:cubicBezTo>
                  <a:pt x="1283956" y="-54681"/>
                  <a:pt x="1416095" y="37352"/>
                  <a:pt x="1612897" y="0"/>
                </a:cubicBezTo>
                <a:cubicBezTo>
                  <a:pt x="1687400" y="7934"/>
                  <a:pt x="1743421" y="68535"/>
                  <a:pt x="1743075" y="130178"/>
                </a:cubicBezTo>
                <a:cubicBezTo>
                  <a:pt x="1759262" y="272780"/>
                  <a:pt x="1707147" y="469154"/>
                  <a:pt x="1743075" y="650872"/>
                </a:cubicBezTo>
                <a:cubicBezTo>
                  <a:pt x="1748733" y="728073"/>
                  <a:pt x="1676005" y="772095"/>
                  <a:pt x="1612897" y="781050"/>
                </a:cubicBezTo>
                <a:cubicBezTo>
                  <a:pt x="1474636" y="800974"/>
                  <a:pt x="1353769" y="748000"/>
                  <a:pt x="1103830" y="781050"/>
                </a:cubicBezTo>
                <a:cubicBezTo>
                  <a:pt x="853891" y="814100"/>
                  <a:pt x="815924" y="762581"/>
                  <a:pt x="624418" y="781050"/>
                </a:cubicBezTo>
                <a:cubicBezTo>
                  <a:pt x="432912" y="799519"/>
                  <a:pt x="352859" y="754791"/>
                  <a:pt x="130178" y="781050"/>
                </a:cubicBezTo>
                <a:cubicBezTo>
                  <a:pt x="60256" y="790682"/>
                  <a:pt x="6575" y="730499"/>
                  <a:pt x="0" y="650872"/>
                </a:cubicBezTo>
                <a:cubicBezTo>
                  <a:pt x="-60339" y="398006"/>
                  <a:pt x="10100" y="360191"/>
                  <a:pt x="0" y="130178"/>
                </a:cubicBezTo>
                <a:close/>
              </a:path>
            </a:pathLst>
          </a:custGeom>
          <a:noFill/>
          <a:ln w="57150">
            <a:extLst>
              <a:ext uri="{C807C97D-BFC1-408E-A445-0C87EB9F89A2}">
                <ask:lineSketchStyleProps xmlns:ask="http://schemas.microsoft.com/office/drawing/2018/sketchyshapes" xmlns="" sd="22141885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5547859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pic>
        <p:nvPicPr>
          <p:cNvPr id="3" name="صورة 2">
            <a:extLst>
              <a:ext uri="{FF2B5EF4-FFF2-40B4-BE49-F238E27FC236}">
                <a16:creationId xmlns:a16="http://schemas.microsoft.com/office/drawing/2014/main" xmlns="" id="{C3F952C2-EF72-5AE5-1B75-67B0FD8AD2FF}"/>
              </a:ext>
            </a:extLst>
          </p:cNvPr>
          <p:cNvPicPr>
            <a:picLocks noChangeAspect="1"/>
          </p:cNvPicPr>
          <p:nvPr/>
        </p:nvPicPr>
        <p:blipFill>
          <a:blip r:embed="rId4"/>
          <a:stretch>
            <a:fillRect/>
          </a:stretch>
        </p:blipFill>
        <p:spPr>
          <a:xfrm>
            <a:off x="1478913" y="597444"/>
            <a:ext cx="8039100" cy="5048250"/>
          </a:xfrm>
          <a:prstGeom prst="rect">
            <a:avLst/>
          </a:prstGeom>
        </p:spPr>
      </p:pic>
      <p:pic>
        <p:nvPicPr>
          <p:cNvPr id="7" name="صورة 6">
            <a:extLst>
              <a:ext uri="{FF2B5EF4-FFF2-40B4-BE49-F238E27FC236}">
                <a16:creationId xmlns:a16="http://schemas.microsoft.com/office/drawing/2014/main" xmlns="" id="{E3BB38A2-A886-764C-12F2-51F67975B6D8}"/>
              </a:ext>
            </a:extLst>
          </p:cNvPr>
          <p:cNvPicPr>
            <a:picLocks noChangeAspect="1"/>
          </p:cNvPicPr>
          <p:nvPr/>
        </p:nvPicPr>
        <p:blipFill>
          <a:blip r:embed="rId5"/>
          <a:stretch>
            <a:fillRect/>
          </a:stretch>
        </p:blipFill>
        <p:spPr>
          <a:xfrm>
            <a:off x="9112211" y="1194889"/>
            <a:ext cx="3249450" cy="3249450"/>
          </a:xfrm>
          <a:prstGeom prst="rect">
            <a:avLst/>
          </a:prstGeom>
        </p:spPr>
      </p:pic>
      <p:sp>
        <p:nvSpPr>
          <p:cNvPr id="8" name="مستطيل 7">
            <a:extLst>
              <a:ext uri="{FF2B5EF4-FFF2-40B4-BE49-F238E27FC236}">
                <a16:creationId xmlns:a16="http://schemas.microsoft.com/office/drawing/2014/main" xmlns="" id="{BC2D66EA-F5D1-EE43-DD4C-0929FDE4901B}"/>
              </a:ext>
            </a:extLst>
          </p:cNvPr>
          <p:cNvSpPr/>
          <p:nvPr/>
        </p:nvSpPr>
        <p:spPr>
          <a:xfrm>
            <a:off x="1618991" y="5328517"/>
            <a:ext cx="1334020" cy="923330"/>
          </a:xfrm>
          <a:prstGeom prst="rect">
            <a:avLst/>
          </a:prstGeom>
          <a:noFill/>
        </p:spPr>
        <p:txBody>
          <a:bodyPr wrap="none" lIns="91440" tIns="45720" rIns="91440" bIns="45720">
            <a:spAutoFit/>
          </a:bodyPr>
          <a:lstStyle/>
          <a:p>
            <a:pPr algn="ctr"/>
            <a:r>
              <a:rPr lang="ar-SA" sz="5400" b="1" dirty="0">
                <a:ln w="22225">
                  <a:solidFill>
                    <a:schemeClr val="accent2"/>
                  </a:solidFill>
                  <a:prstDash val="solid"/>
                </a:ln>
                <a:solidFill>
                  <a:schemeClr val="accent2">
                    <a:lumMod val="40000"/>
                    <a:lumOff val="60000"/>
                  </a:schemeClr>
                </a:solidFill>
              </a:rPr>
              <a:t>القلب</a:t>
            </a:r>
          </a:p>
        </p:txBody>
      </p:sp>
    </p:spTree>
    <p:extLst>
      <p:ext uri="{BB962C8B-B14F-4D97-AF65-F5344CB8AC3E}">
        <p14:creationId xmlns:p14="http://schemas.microsoft.com/office/powerpoint/2010/main" val="14828992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pic>
        <p:nvPicPr>
          <p:cNvPr id="3" name="صورة 2">
            <a:extLst>
              <a:ext uri="{FF2B5EF4-FFF2-40B4-BE49-F238E27FC236}">
                <a16:creationId xmlns:a16="http://schemas.microsoft.com/office/drawing/2014/main" xmlns="" id="{000C0FBB-6612-BEA8-1026-0DD4F3D98B68}"/>
              </a:ext>
            </a:extLst>
          </p:cNvPr>
          <p:cNvPicPr>
            <a:picLocks noChangeAspect="1"/>
          </p:cNvPicPr>
          <p:nvPr/>
        </p:nvPicPr>
        <p:blipFill>
          <a:blip r:embed="rId4"/>
          <a:stretch>
            <a:fillRect/>
          </a:stretch>
        </p:blipFill>
        <p:spPr>
          <a:xfrm>
            <a:off x="1281112" y="1262062"/>
            <a:ext cx="9629775" cy="4333875"/>
          </a:xfrm>
          <a:prstGeom prst="rect">
            <a:avLst/>
          </a:prstGeom>
        </p:spPr>
      </p:pic>
    </p:spTree>
    <p:extLst>
      <p:ext uri="{BB962C8B-B14F-4D97-AF65-F5344CB8AC3E}">
        <p14:creationId xmlns:p14="http://schemas.microsoft.com/office/powerpoint/2010/main" val="4751219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pic>
        <p:nvPicPr>
          <p:cNvPr id="3" name="صورة 2">
            <a:extLst>
              <a:ext uri="{FF2B5EF4-FFF2-40B4-BE49-F238E27FC236}">
                <a16:creationId xmlns:a16="http://schemas.microsoft.com/office/drawing/2014/main" xmlns="" id="{44BAAF30-6E16-55A2-A360-C95C0E708280}"/>
              </a:ext>
            </a:extLst>
          </p:cNvPr>
          <p:cNvPicPr>
            <a:picLocks noChangeAspect="1"/>
          </p:cNvPicPr>
          <p:nvPr/>
        </p:nvPicPr>
        <p:blipFill>
          <a:blip r:embed="rId4"/>
          <a:stretch>
            <a:fillRect/>
          </a:stretch>
        </p:blipFill>
        <p:spPr>
          <a:xfrm>
            <a:off x="1281112" y="1109662"/>
            <a:ext cx="9629775" cy="4638675"/>
          </a:xfrm>
          <a:prstGeom prst="rect">
            <a:avLst/>
          </a:prstGeom>
        </p:spPr>
      </p:pic>
    </p:spTree>
    <p:extLst>
      <p:ext uri="{BB962C8B-B14F-4D97-AF65-F5344CB8AC3E}">
        <p14:creationId xmlns:p14="http://schemas.microsoft.com/office/powerpoint/2010/main" val="42394978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pic>
        <p:nvPicPr>
          <p:cNvPr id="3" name="صورة 2">
            <a:extLst>
              <a:ext uri="{FF2B5EF4-FFF2-40B4-BE49-F238E27FC236}">
                <a16:creationId xmlns:a16="http://schemas.microsoft.com/office/drawing/2014/main" xmlns="" id="{F9961379-ECC7-8F53-980C-364FE5A0F15C}"/>
              </a:ext>
            </a:extLst>
          </p:cNvPr>
          <p:cNvPicPr>
            <a:picLocks noChangeAspect="1"/>
          </p:cNvPicPr>
          <p:nvPr/>
        </p:nvPicPr>
        <p:blipFill>
          <a:blip r:embed="rId4"/>
          <a:stretch>
            <a:fillRect/>
          </a:stretch>
        </p:blipFill>
        <p:spPr>
          <a:xfrm>
            <a:off x="1133475" y="1100137"/>
            <a:ext cx="9925050" cy="4657725"/>
          </a:xfrm>
          <a:prstGeom prst="rect">
            <a:avLst/>
          </a:prstGeom>
        </p:spPr>
      </p:pic>
    </p:spTree>
    <p:extLst>
      <p:ext uri="{BB962C8B-B14F-4D97-AF65-F5344CB8AC3E}">
        <p14:creationId xmlns:p14="http://schemas.microsoft.com/office/powerpoint/2010/main" val="10339824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8194" name="Picture 2" descr="د.عاطف عبدالعزيز عتمان يكتب ....لا يفكرون والنجاة في يتفكرون ..من أريام  أفكاري">
            <a:extLst>
              <a:ext uri="{FF2B5EF4-FFF2-40B4-BE49-F238E27FC236}">
                <a16:creationId xmlns:a16="http://schemas.microsoft.com/office/drawing/2014/main" xmlns="" id="{B273B21B-749B-BC0F-7D25-C916FC4D3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8966" y="3258229"/>
            <a:ext cx="2774205" cy="3467756"/>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p:cNvSpPr/>
          <p:nvPr/>
        </p:nvSpPr>
        <p:spPr>
          <a:xfrm>
            <a:off x="775854" y="917092"/>
            <a:ext cx="8423564" cy="1754326"/>
          </a:xfrm>
          <a:prstGeom prst="rect">
            <a:avLst/>
          </a:prstGeom>
        </p:spPr>
        <p:txBody>
          <a:bodyPr wrap="square">
            <a:spAutoFit/>
          </a:bodyPr>
          <a:lstStyle/>
          <a:p>
            <a:pPr lvl="0" algn="ctr" fontAlgn="base">
              <a:spcBef>
                <a:spcPct val="0"/>
              </a:spcBef>
              <a:spcAft>
                <a:spcPct val="0"/>
              </a:spcAft>
              <a:defRPr/>
            </a:pPr>
            <a:r>
              <a:rPr lang="ar-EG" sz="3600" b="1" kern="0" dirty="0">
                <a:solidFill>
                  <a:srgbClr val="C00000"/>
                </a:solidFill>
              </a:rPr>
              <a:t>السبب والنتيجة.</a:t>
            </a:r>
            <a:endParaRPr lang="ar-SA" sz="3600" b="1" kern="0" dirty="0">
              <a:solidFill>
                <a:srgbClr val="C00000"/>
              </a:solidFill>
            </a:endParaRPr>
          </a:p>
          <a:p>
            <a:pPr lvl="0" algn="ctr" fontAlgn="base">
              <a:spcBef>
                <a:spcPct val="0"/>
              </a:spcBef>
              <a:spcAft>
                <a:spcPct val="0"/>
              </a:spcAft>
              <a:defRPr/>
            </a:pPr>
            <a:r>
              <a:rPr lang="ar-EG" sz="3600" b="1" kern="0" dirty="0">
                <a:solidFill>
                  <a:srgbClr val="C00000"/>
                </a:solidFill>
              </a:rPr>
              <a:t> </a:t>
            </a:r>
            <a:r>
              <a:rPr lang="ar-EG" sz="3600" b="1" kern="0" dirty="0">
                <a:solidFill>
                  <a:prstClr val="black"/>
                </a:solidFill>
              </a:rPr>
              <a:t>ما الذي أتوقع حدوثه</a:t>
            </a:r>
            <a:endParaRPr lang="ar-SA" sz="3600" b="1" kern="0" dirty="0">
              <a:solidFill>
                <a:prstClr val="black"/>
              </a:solidFill>
            </a:endParaRPr>
          </a:p>
          <a:p>
            <a:pPr lvl="0" algn="ctr" fontAlgn="base">
              <a:spcBef>
                <a:spcPct val="0"/>
              </a:spcBef>
              <a:spcAft>
                <a:spcPct val="0"/>
              </a:spcAft>
              <a:defRPr/>
            </a:pPr>
            <a:r>
              <a:rPr lang="ar-EG" sz="3600" b="1" kern="0" dirty="0">
                <a:solidFill>
                  <a:prstClr val="black"/>
                </a:solidFill>
              </a:rPr>
              <a:t> إذا فشل الدم في أخذ الأكسجين من الرئة؟ </a:t>
            </a:r>
            <a:endParaRPr lang="en-US" sz="3600" b="1" kern="0" dirty="0">
              <a:solidFill>
                <a:prstClr val="black"/>
              </a:solidFill>
            </a:endParaRPr>
          </a:p>
        </p:txBody>
      </p:sp>
      <p:pic>
        <p:nvPicPr>
          <p:cNvPr id="11" name="صورة 10"/>
          <p:cNvPicPr>
            <a:picLocks noChangeAspect="1"/>
          </p:cNvPicPr>
          <p:nvPr/>
        </p:nvPicPr>
        <p:blipFill>
          <a:blip r:embed="rId4"/>
          <a:stretch>
            <a:fillRect/>
          </a:stretch>
        </p:blipFill>
        <p:spPr>
          <a:xfrm>
            <a:off x="9199418" y="600776"/>
            <a:ext cx="2511770" cy="1261981"/>
          </a:xfrm>
          <a:prstGeom prst="rect">
            <a:avLst/>
          </a:prstGeom>
        </p:spPr>
      </p:pic>
      <p:sp>
        <p:nvSpPr>
          <p:cNvPr id="12" name="مستطيل 11"/>
          <p:cNvSpPr/>
          <p:nvPr/>
        </p:nvSpPr>
        <p:spPr>
          <a:xfrm>
            <a:off x="775854" y="3588510"/>
            <a:ext cx="8653253" cy="1569660"/>
          </a:xfrm>
          <a:prstGeom prst="rect">
            <a:avLst/>
          </a:prstGeom>
          <a:solidFill>
            <a:schemeClr val="accent3">
              <a:lumMod val="20000"/>
              <a:lumOff val="80000"/>
            </a:schemeClr>
          </a:solidFill>
        </p:spPr>
        <p:txBody>
          <a:bodyPr wrap="square">
            <a:spAutoFit/>
          </a:bodyPr>
          <a:lstStyle/>
          <a:p>
            <a:pPr lvl="0" algn="ctr" fontAlgn="base">
              <a:spcBef>
                <a:spcPct val="0"/>
              </a:spcBef>
              <a:spcAft>
                <a:spcPct val="0"/>
              </a:spcAft>
              <a:defRPr/>
            </a:pPr>
            <a:r>
              <a:rPr lang="ar-EG" sz="4800" b="1" kern="0" dirty="0">
                <a:solidFill>
                  <a:prstClr val="black"/>
                </a:solidFill>
                <a:latin typeface="Arial" pitchFamily="34" charset="0"/>
                <a:cs typeface="Akhbar MT" pitchFamily="2" charset="-78"/>
              </a:rPr>
              <a:t>لن تأخذ خلايا الجسم الأكسجين الذي تحتاج إليه للعمليات الخلوية وال</a:t>
            </a:r>
            <a:r>
              <a:rPr lang="ar-SA" sz="4800" b="1" kern="0" dirty="0">
                <a:solidFill>
                  <a:prstClr val="black"/>
                </a:solidFill>
                <a:latin typeface="Arial" pitchFamily="34" charset="0"/>
                <a:cs typeface="Akhbar MT" pitchFamily="2" charset="-78"/>
              </a:rPr>
              <a:t>حي</a:t>
            </a:r>
            <a:r>
              <a:rPr lang="ar-EG" sz="4800" b="1" kern="0" dirty="0">
                <a:solidFill>
                  <a:prstClr val="black"/>
                </a:solidFill>
                <a:latin typeface="Arial" pitchFamily="34" charset="0"/>
                <a:cs typeface="Akhbar MT" pitchFamily="2" charset="-78"/>
              </a:rPr>
              <a:t>وان سوف يموت.</a:t>
            </a:r>
            <a:endParaRPr lang="en-US" sz="4800" kern="0" dirty="0">
              <a:solidFill>
                <a:prstClr val="black"/>
              </a:solidFill>
              <a:latin typeface="Arial" pitchFamily="34" charset="0"/>
              <a:cs typeface="Akhbar MT" pitchFamily="2" charset="-78"/>
            </a:endParaRPr>
          </a:p>
        </p:txBody>
      </p:sp>
    </p:spTree>
    <p:extLst>
      <p:ext uri="{BB962C8B-B14F-4D97-AF65-F5344CB8AC3E}">
        <p14:creationId xmlns:p14="http://schemas.microsoft.com/office/powerpoint/2010/main" val="1963107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144379"/>
            <a:ext cx="12192000" cy="6858000"/>
          </a:xfrm>
          <a:prstGeom prst="rect">
            <a:avLst/>
          </a:prstGeom>
        </p:spPr>
      </p:pic>
      <p:pic>
        <p:nvPicPr>
          <p:cNvPr id="10" name="Picture 2">
            <a:extLst>
              <a:ext uri="{FF2B5EF4-FFF2-40B4-BE49-F238E27FC236}">
                <a16:creationId xmlns:a16="http://schemas.microsoft.com/office/drawing/2014/main" xmlns="" id="{B7099770-991E-F922-B2C4-98632FADA0D8}"/>
              </a:ext>
            </a:extLst>
          </p:cNvPr>
          <p:cNvPicPr>
            <a:picLocks noChangeAspect="1" noChangeArrowheads="1"/>
          </p:cNvPicPr>
          <p:nvPr/>
        </p:nvPicPr>
        <p:blipFill>
          <a:blip r:embed="rId3" cstate="print"/>
          <a:srcRect/>
          <a:stretch>
            <a:fillRect/>
          </a:stretch>
        </p:blipFill>
        <p:spPr bwMode="auto">
          <a:xfrm>
            <a:off x="645027" y="1396138"/>
            <a:ext cx="3835652" cy="3090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صورة 11"/>
          <p:cNvPicPr>
            <a:picLocks noChangeAspect="1"/>
          </p:cNvPicPr>
          <p:nvPr/>
        </p:nvPicPr>
        <p:blipFill>
          <a:blip r:embed="rId4"/>
          <a:stretch>
            <a:fillRect/>
          </a:stretch>
        </p:blipFill>
        <p:spPr>
          <a:xfrm>
            <a:off x="7740320" y="582442"/>
            <a:ext cx="3603048" cy="1072989"/>
          </a:xfrm>
          <a:prstGeom prst="rect">
            <a:avLst/>
          </a:prstGeom>
        </p:spPr>
      </p:pic>
      <p:sp>
        <p:nvSpPr>
          <p:cNvPr id="13" name="مستطيل 12"/>
          <p:cNvSpPr/>
          <p:nvPr/>
        </p:nvSpPr>
        <p:spPr>
          <a:xfrm>
            <a:off x="5288339" y="1787227"/>
            <a:ext cx="6096000" cy="2308324"/>
          </a:xfrm>
          <a:prstGeom prst="rect">
            <a:avLst/>
          </a:prstGeom>
        </p:spPr>
        <p:txBody>
          <a:bodyPr>
            <a:spAutoFit/>
          </a:bodyPr>
          <a:lstStyle/>
          <a:p>
            <a:pPr lvl="0" algn="ctr" fontAlgn="base">
              <a:spcBef>
                <a:spcPct val="0"/>
              </a:spcBef>
              <a:spcAft>
                <a:spcPct val="0"/>
              </a:spcAft>
              <a:defRPr/>
            </a:pPr>
            <a:r>
              <a:rPr lang="ar-EG" sz="3600" b="1" kern="0" dirty="0">
                <a:solidFill>
                  <a:prstClr val="black"/>
                </a:solidFill>
              </a:rPr>
              <a:t>2-</a:t>
            </a:r>
            <a:r>
              <a:rPr lang="ar-EG" sz="3600" b="1" kern="0" dirty="0">
                <a:solidFill>
                  <a:srgbClr val="C00000"/>
                </a:solidFill>
              </a:rPr>
              <a:t> ألاحظ </a:t>
            </a:r>
            <a:r>
              <a:rPr lang="ar-EG" sz="3600" b="1" kern="0" dirty="0">
                <a:solidFill>
                  <a:prstClr val="black"/>
                </a:solidFill>
              </a:rPr>
              <a:t>أستخدم العدسة المكبرة لمشاهدتها لبعض دقائق. ماذا تفعل؟ </a:t>
            </a:r>
            <a:endParaRPr lang="ar-SA" sz="3600" b="1" kern="0" dirty="0" smtClean="0">
              <a:solidFill>
                <a:prstClr val="black"/>
              </a:solidFill>
            </a:endParaRPr>
          </a:p>
          <a:p>
            <a:pPr lvl="0" algn="ctr" fontAlgn="base">
              <a:spcBef>
                <a:spcPct val="0"/>
              </a:spcBef>
              <a:spcAft>
                <a:spcPct val="0"/>
              </a:spcAft>
              <a:defRPr/>
            </a:pPr>
            <a:r>
              <a:rPr lang="ar-EG" sz="3600" b="1" kern="0" dirty="0" smtClean="0">
                <a:solidFill>
                  <a:prstClr val="black"/>
                </a:solidFill>
              </a:rPr>
              <a:t>هل </a:t>
            </a:r>
            <a:r>
              <a:rPr lang="ar-EG" sz="3600" b="1" kern="0" dirty="0">
                <a:solidFill>
                  <a:prstClr val="black"/>
                </a:solidFill>
              </a:rPr>
              <a:t>تبقي ساكنة في مكانها أم تتحرك؟ أسجل ملاحظاتي.</a:t>
            </a:r>
            <a:endParaRPr lang="en-US" sz="3600" b="1" kern="0" dirty="0">
              <a:solidFill>
                <a:prstClr val="black"/>
              </a:solidFill>
              <a:cs typeface="Arial" pitchFamily="34" charset="0"/>
            </a:endParaRPr>
          </a:p>
        </p:txBody>
      </p:sp>
      <p:pic>
        <p:nvPicPr>
          <p:cNvPr id="14" name="صورة 13"/>
          <p:cNvPicPr>
            <a:picLocks noChangeAspect="1"/>
          </p:cNvPicPr>
          <p:nvPr/>
        </p:nvPicPr>
        <p:blipFill>
          <a:blip r:embed="rId5"/>
          <a:stretch>
            <a:fillRect/>
          </a:stretch>
        </p:blipFill>
        <p:spPr>
          <a:xfrm>
            <a:off x="4269844" y="4682627"/>
            <a:ext cx="5596613" cy="969348"/>
          </a:xfrm>
          <a:prstGeom prst="rect">
            <a:avLst/>
          </a:prstGeom>
        </p:spPr>
      </p:pic>
    </p:spTree>
    <p:extLst>
      <p:ext uri="{BB962C8B-B14F-4D97-AF65-F5344CB8AC3E}">
        <p14:creationId xmlns:p14="http://schemas.microsoft.com/office/powerpoint/2010/main" val="23094933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2" descr="د.عاطف عبدالعزيز عتمان يكتب ....لا يفكرون والنجاة في يتفكرون ..من أريام  أفكاري">
            <a:extLst>
              <a:ext uri="{FF2B5EF4-FFF2-40B4-BE49-F238E27FC236}">
                <a16:creationId xmlns:a16="http://schemas.microsoft.com/office/drawing/2014/main" xmlns="" id="{2C50F129-159F-0631-3FD5-6D8B12E11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8966" y="3258229"/>
            <a:ext cx="2774205" cy="3467756"/>
          </a:xfrm>
          <a:prstGeom prst="rect">
            <a:avLst/>
          </a:prstGeom>
          <a:noFill/>
          <a:extLst>
            <a:ext uri="{909E8E84-426E-40DD-AFC4-6F175D3DCCD1}">
              <a14:hiddenFill xmlns:a14="http://schemas.microsoft.com/office/drawing/2010/main">
                <a:solidFill>
                  <a:srgbClr val="FFFFFF"/>
                </a:solidFill>
              </a14:hiddenFill>
            </a:ext>
          </a:extLst>
        </p:spPr>
      </p:pic>
      <p:pic>
        <p:nvPicPr>
          <p:cNvPr id="11" name="صورة 10">
            <a:extLst>
              <a:ext uri="{FF2B5EF4-FFF2-40B4-BE49-F238E27FC236}">
                <a16:creationId xmlns:a16="http://schemas.microsoft.com/office/drawing/2014/main" xmlns="" id="{EAC51BD9-ABF6-3EBC-E436-62DFA4E47D56}"/>
              </a:ext>
            </a:extLst>
          </p:cNvPr>
          <p:cNvPicPr>
            <a:picLocks noChangeAspect="1"/>
          </p:cNvPicPr>
          <p:nvPr/>
        </p:nvPicPr>
        <p:blipFill>
          <a:blip r:embed="rId4"/>
          <a:stretch>
            <a:fillRect/>
          </a:stretch>
        </p:blipFill>
        <p:spPr>
          <a:xfrm>
            <a:off x="9391747" y="338921"/>
            <a:ext cx="2581875" cy="1301348"/>
          </a:xfrm>
          <a:prstGeom prst="rect">
            <a:avLst/>
          </a:prstGeom>
        </p:spPr>
      </p:pic>
      <p:pic>
        <p:nvPicPr>
          <p:cNvPr id="12" name="Picture 6" descr="ما هو الفرق بين التفكير والتفكر؟ - Quora">
            <a:extLst>
              <a:ext uri="{FF2B5EF4-FFF2-40B4-BE49-F238E27FC236}">
                <a16:creationId xmlns:a16="http://schemas.microsoft.com/office/drawing/2014/main" xmlns="" id="{8B3DFB26-F8BB-74EF-CE7C-82BE63A6D61F}"/>
              </a:ext>
            </a:extLst>
          </p:cNvPr>
          <p:cNvPicPr>
            <a:picLocks noChangeAspect="1" noChangeArrowheads="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96008" y="4300867"/>
            <a:ext cx="2463800" cy="1997676"/>
          </a:xfrm>
          <a:prstGeom prst="rect">
            <a:avLst/>
          </a:prstGeom>
          <a:noFill/>
          <a:extLst>
            <a:ext uri="{909E8E84-426E-40DD-AFC4-6F175D3DCCD1}">
              <a14:hiddenFill xmlns:a14="http://schemas.microsoft.com/office/drawing/2010/main">
                <a:solidFill>
                  <a:srgbClr val="FFFFFF"/>
                </a:solidFill>
              </a14:hiddenFill>
            </a:ext>
          </a:extLst>
        </p:spPr>
      </p:pic>
      <p:sp>
        <p:nvSpPr>
          <p:cNvPr id="13" name="مستطيل 12"/>
          <p:cNvSpPr/>
          <p:nvPr/>
        </p:nvSpPr>
        <p:spPr>
          <a:xfrm>
            <a:off x="2207491" y="908191"/>
            <a:ext cx="6096000" cy="1200329"/>
          </a:xfrm>
          <a:prstGeom prst="rect">
            <a:avLst/>
          </a:prstGeom>
          <a:solidFill>
            <a:schemeClr val="accent3">
              <a:lumMod val="20000"/>
              <a:lumOff val="80000"/>
            </a:schemeClr>
          </a:solidFill>
        </p:spPr>
        <p:txBody>
          <a:bodyPr>
            <a:spAutoFit/>
          </a:bodyPr>
          <a:lstStyle/>
          <a:p>
            <a:pPr lvl="0" algn="ctr" fontAlgn="base">
              <a:spcBef>
                <a:spcPct val="0"/>
              </a:spcBef>
              <a:spcAft>
                <a:spcPct val="0"/>
              </a:spcAft>
              <a:defRPr/>
            </a:pPr>
            <a:r>
              <a:rPr lang="ar-EG" sz="3600" b="1" kern="0" dirty="0">
                <a:solidFill>
                  <a:prstClr val="black"/>
                </a:solidFill>
              </a:rPr>
              <a:t>ما العلاقة بين الجهاز التنفسي والجهاز الدوراني؟ </a:t>
            </a:r>
            <a:endParaRPr lang="en-US" sz="3600" b="1" kern="0" dirty="0">
              <a:solidFill>
                <a:prstClr val="black"/>
              </a:solidFill>
            </a:endParaRPr>
          </a:p>
        </p:txBody>
      </p:sp>
      <p:sp>
        <p:nvSpPr>
          <p:cNvPr id="15" name="مستطيل 14"/>
          <p:cNvSpPr/>
          <p:nvPr/>
        </p:nvSpPr>
        <p:spPr>
          <a:xfrm>
            <a:off x="1995055" y="3429000"/>
            <a:ext cx="7777018" cy="2123658"/>
          </a:xfrm>
          <a:prstGeom prst="rect">
            <a:avLst/>
          </a:prstGeom>
        </p:spPr>
        <p:txBody>
          <a:bodyPr wrap="square">
            <a:spAutoFit/>
          </a:bodyPr>
          <a:lstStyle/>
          <a:p>
            <a:pPr lvl="0" algn="ctr" fontAlgn="base">
              <a:spcBef>
                <a:spcPct val="0"/>
              </a:spcBef>
              <a:spcAft>
                <a:spcPct val="0"/>
              </a:spcAft>
            </a:pPr>
            <a:r>
              <a:rPr lang="ar-EG" sz="4400" b="1" dirty="0">
                <a:solidFill>
                  <a:prstClr val="black"/>
                </a:solidFill>
                <a:latin typeface="Arial" pitchFamily="34" charset="0"/>
              </a:rPr>
              <a:t>كلاهما يساعد على تزويد الخلايا بالأكسجين وكلاهما يساعد على تخلص  الخلايا من الغازات الضارة.</a:t>
            </a:r>
            <a:endParaRPr lang="en-US" sz="44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4384639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sp>
        <p:nvSpPr>
          <p:cNvPr id="2" name="مستطيل 1">
            <a:extLst>
              <a:ext uri="{FF2B5EF4-FFF2-40B4-BE49-F238E27FC236}">
                <a16:creationId xmlns:a16="http://schemas.microsoft.com/office/drawing/2014/main" xmlns="" id="{DC2F0779-322A-9A92-3A74-FEC10275EAD2}"/>
              </a:ext>
            </a:extLst>
          </p:cNvPr>
          <p:cNvSpPr/>
          <p:nvPr/>
        </p:nvSpPr>
        <p:spPr>
          <a:xfrm>
            <a:off x="2930353" y="597444"/>
            <a:ext cx="5565947" cy="1754326"/>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في الدرس القادم نكمل</a:t>
            </a:r>
          </a:p>
          <a:p>
            <a:pPr algn="ctr"/>
            <a:r>
              <a:rPr lang="ar-SA" sz="5400" b="0" cap="none" spc="0" dirty="0">
                <a:ln w="0"/>
                <a:solidFill>
                  <a:schemeClr val="tx1"/>
                </a:solidFill>
                <a:effectLst>
                  <a:outerShdw blurRad="38100" dist="19050" dir="2700000" algn="tl" rotWithShape="0">
                    <a:schemeClr val="dk1">
                      <a:alpha val="40000"/>
                    </a:schemeClr>
                  </a:outerShdw>
                </a:effectLst>
              </a:rPr>
              <a:t> بقية أجهزة جسم الحيوان</a:t>
            </a:r>
          </a:p>
        </p:txBody>
      </p:sp>
      <p:sp>
        <p:nvSpPr>
          <p:cNvPr id="3" name="مستطيل 2">
            <a:extLst>
              <a:ext uri="{FF2B5EF4-FFF2-40B4-BE49-F238E27FC236}">
                <a16:creationId xmlns:a16="http://schemas.microsoft.com/office/drawing/2014/main" xmlns="" id="{140E5B04-7009-18B0-A752-6C754EEDAB7A}"/>
              </a:ext>
            </a:extLst>
          </p:cNvPr>
          <p:cNvSpPr/>
          <p:nvPr/>
        </p:nvSpPr>
        <p:spPr>
          <a:xfrm>
            <a:off x="3698280" y="3514725"/>
            <a:ext cx="6693495" cy="707886"/>
          </a:xfrm>
          <a:custGeom>
            <a:avLst/>
            <a:gdLst>
              <a:gd name="connsiteX0" fmla="*/ 0 w 6693495"/>
              <a:gd name="connsiteY0" fmla="*/ 0 h 707886"/>
              <a:gd name="connsiteX1" fmla="*/ 624726 w 6693495"/>
              <a:gd name="connsiteY1" fmla="*/ 0 h 707886"/>
              <a:gd name="connsiteX2" fmla="*/ 1182517 w 6693495"/>
              <a:gd name="connsiteY2" fmla="*/ 0 h 707886"/>
              <a:gd name="connsiteX3" fmla="*/ 1874179 w 6693495"/>
              <a:gd name="connsiteY3" fmla="*/ 0 h 707886"/>
              <a:gd name="connsiteX4" fmla="*/ 2498905 w 6693495"/>
              <a:gd name="connsiteY4" fmla="*/ 0 h 707886"/>
              <a:gd name="connsiteX5" fmla="*/ 2989761 w 6693495"/>
              <a:gd name="connsiteY5" fmla="*/ 0 h 707886"/>
              <a:gd name="connsiteX6" fmla="*/ 3413682 w 6693495"/>
              <a:gd name="connsiteY6" fmla="*/ 0 h 707886"/>
              <a:gd name="connsiteX7" fmla="*/ 3837604 w 6693495"/>
              <a:gd name="connsiteY7" fmla="*/ 0 h 707886"/>
              <a:gd name="connsiteX8" fmla="*/ 4328460 w 6693495"/>
              <a:gd name="connsiteY8" fmla="*/ 0 h 707886"/>
              <a:gd name="connsiteX9" fmla="*/ 4953186 w 6693495"/>
              <a:gd name="connsiteY9" fmla="*/ 0 h 707886"/>
              <a:gd name="connsiteX10" fmla="*/ 5510978 w 6693495"/>
              <a:gd name="connsiteY10" fmla="*/ 0 h 707886"/>
              <a:gd name="connsiteX11" fmla="*/ 6001834 w 6693495"/>
              <a:gd name="connsiteY11" fmla="*/ 0 h 707886"/>
              <a:gd name="connsiteX12" fmla="*/ 6693495 w 6693495"/>
              <a:gd name="connsiteY12" fmla="*/ 0 h 707886"/>
              <a:gd name="connsiteX13" fmla="*/ 6693495 w 6693495"/>
              <a:gd name="connsiteY13" fmla="*/ 361022 h 707886"/>
              <a:gd name="connsiteX14" fmla="*/ 6693495 w 6693495"/>
              <a:gd name="connsiteY14" fmla="*/ 707886 h 707886"/>
              <a:gd name="connsiteX15" fmla="*/ 6068769 w 6693495"/>
              <a:gd name="connsiteY15" fmla="*/ 707886 h 707886"/>
              <a:gd name="connsiteX16" fmla="*/ 5711782 w 6693495"/>
              <a:gd name="connsiteY16" fmla="*/ 707886 h 707886"/>
              <a:gd name="connsiteX17" fmla="*/ 5020121 w 6693495"/>
              <a:gd name="connsiteY17" fmla="*/ 707886 h 707886"/>
              <a:gd name="connsiteX18" fmla="*/ 4529265 w 6693495"/>
              <a:gd name="connsiteY18" fmla="*/ 707886 h 707886"/>
              <a:gd name="connsiteX19" fmla="*/ 4038409 w 6693495"/>
              <a:gd name="connsiteY19" fmla="*/ 707886 h 707886"/>
              <a:gd name="connsiteX20" fmla="*/ 3681422 w 6693495"/>
              <a:gd name="connsiteY20" fmla="*/ 707886 h 707886"/>
              <a:gd name="connsiteX21" fmla="*/ 3257501 w 6693495"/>
              <a:gd name="connsiteY21" fmla="*/ 707886 h 707886"/>
              <a:gd name="connsiteX22" fmla="*/ 2833580 w 6693495"/>
              <a:gd name="connsiteY22" fmla="*/ 707886 h 707886"/>
              <a:gd name="connsiteX23" fmla="*/ 2208853 w 6693495"/>
              <a:gd name="connsiteY23" fmla="*/ 707886 h 707886"/>
              <a:gd name="connsiteX24" fmla="*/ 1851867 w 6693495"/>
              <a:gd name="connsiteY24" fmla="*/ 707886 h 707886"/>
              <a:gd name="connsiteX25" fmla="*/ 1227141 w 6693495"/>
              <a:gd name="connsiteY25" fmla="*/ 707886 h 707886"/>
              <a:gd name="connsiteX26" fmla="*/ 602415 w 6693495"/>
              <a:gd name="connsiteY26" fmla="*/ 707886 h 707886"/>
              <a:gd name="connsiteX27" fmla="*/ 0 w 6693495"/>
              <a:gd name="connsiteY27" fmla="*/ 707886 h 707886"/>
              <a:gd name="connsiteX28" fmla="*/ 0 w 6693495"/>
              <a:gd name="connsiteY28" fmla="*/ 375180 h 707886"/>
              <a:gd name="connsiteX29" fmla="*/ 0 w 6693495"/>
              <a:gd name="connsiteY29"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93495" h="707886" fill="none" extrusionOk="0">
                <a:moveTo>
                  <a:pt x="0" y="0"/>
                </a:moveTo>
                <a:cubicBezTo>
                  <a:pt x="194442" y="-72512"/>
                  <a:pt x="340836" y="14500"/>
                  <a:pt x="624726" y="0"/>
                </a:cubicBezTo>
                <a:cubicBezTo>
                  <a:pt x="908616" y="-14500"/>
                  <a:pt x="906820" y="58128"/>
                  <a:pt x="1182517" y="0"/>
                </a:cubicBezTo>
                <a:cubicBezTo>
                  <a:pt x="1458214" y="-58128"/>
                  <a:pt x="1611700" y="52695"/>
                  <a:pt x="1874179" y="0"/>
                </a:cubicBezTo>
                <a:cubicBezTo>
                  <a:pt x="2136658" y="-52695"/>
                  <a:pt x="2231788" y="8345"/>
                  <a:pt x="2498905" y="0"/>
                </a:cubicBezTo>
                <a:cubicBezTo>
                  <a:pt x="2766022" y="-8345"/>
                  <a:pt x="2854948" y="56681"/>
                  <a:pt x="2989761" y="0"/>
                </a:cubicBezTo>
                <a:cubicBezTo>
                  <a:pt x="3124574" y="-56681"/>
                  <a:pt x="3230991" y="47217"/>
                  <a:pt x="3413682" y="0"/>
                </a:cubicBezTo>
                <a:cubicBezTo>
                  <a:pt x="3596373" y="-47217"/>
                  <a:pt x="3639801" y="4134"/>
                  <a:pt x="3837604" y="0"/>
                </a:cubicBezTo>
                <a:cubicBezTo>
                  <a:pt x="4035407" y="-4134"/>
                  <a:pt x="4139256" y="5593"/>
                  <a:pt x="4328460" y="0"/>
                </a:cubicBezTo>
                <a:cubicBezTo>
                  <a:pt x="4517664" y="-5593"/>
                  <a:pt x="4809630" y="44447"/>
                  <a:pt x="4953186" y="0"/>
                </a:cubicBezTo>
                <a:cubicBezTo>
                  <a:pt x="5096742" y="-44447"/>
                  <a:pt x="5382764" y="6828"/>
                  <a:pt x="5510978" y="0"/>
                </a:cubicBezTo>
                <a:cubicBezTo>
                  <a:pt x="5639192" y="-6828"/>
                  <a:pt x="5816708" y="26833"/>
                  <a:pt x="6001834" y="0"/>
                </a:cubicBezTo>
                <a:cubicBezTo>
                  <a:pt x="6186960" y="-26833"/>
                  <a:pt x="6447112" y="27053"/>
                  <a:pt x="6693495" y="0"/>
                </a:cubicBezTo>
                <a:cubicBezTo>
                  <a:pt x="6722002" y="85777"/>
                  <a:pt x="6664131" y="251808"/>
                  <a:pt x="6693495" y="361022"/>
                </a:cubicBezTo>
                <a:cubicBezTo>
                  <a:pt x="6722859" y="470236"/>
                  <a:pt x="6685625" y="637809"/>
                  <a:pt x="6693495" y="707886"/>
                </a:cubicBezTo>
                <a:cubicBezTo>
                  <a:pt x="6382639" y="738795"/>
                  <a:pt x="6207433" y="699894"/>
                  <a:pt x="6068769" y="707886"/>
                </a:cubicBezTo>
                <a:cubicBezTo>
                  <a:pt x="5930105" y="715878"/>
                  <a:pt x="5886288" y="693065"/>
                  <a:pt x="5711782" y="707886"/>
                </a:cubicBezTo>
                <a:cubicBezTo>
                  <a:pt x="5537276" y="722707"/>
                  <a:pt x="5164851" y="662055"/>
                  <a:pt x="5020121" y="707886"/>
                </a:cubicBezTo>
                <a:cubicBezTo>
                  <a:pt x="4875391" y="753717"/>
                  <a:pt x="4742939" y="691807"/>
                  <a:pt x="4529265" y="707886"/>
                </a:cubicBezTo>
                <a:cubicBezTo>
                  <a:pt x="4315591" y="723965"/>
                  <a:pt x="4180978" y="669069"/>
                  <a:pt x="4038409" y="707886"/>
                </a:cubicBezTo>
                <a:cubicBezTo>
                  <a:pt x="3895840" y="746703"/>
                  <a:pt x="3820131" y="666974"/>
                  <a:pt x="3681422" y="707886"/>
                </a:cubicBezTo>
                <a:cubicBezTo>
                  <a:pt x="3542713" y="748798"/>
                  <a:pt x="3373505" y="703124"/>
                  <a:pt x="3257501" y="707886"/>
                </a:cubicBezTo>
                <a:cubicBezTo>
                  <a:pt x="3141497" y="712648"/>
                  <a:pt x="2920966" y="706082"/>
                  <a:pt x="2833580" y="707886"/>
                </a:cubicBezTo>
                <a:cubicBezTo>
                  <a:pt x="2746194" y="709690"/>
                  <a:pt x="2373928" y="639009"/>
                  <a:pt x="2208853" y="707886"/>
                </a:cubicBezTo>
                <a:cubicBezTo>
                  <a:pt x="2043778" y="776763"/>
                  <a:pt x="2026233" y="700496"/>
                  <a:pt x="1851867" y="707886"/>
                </a:cubicBezTo>
                <a:cubicBezTo>
                  <a:pt x="1677501" y="715276"/>
                  <a:pt x="1425767" y="652011"/>
                  <a:pt x="1227141" y="707886"/>
                </a:cubicBezTo>
                <a:cubicBezTo>
                  <a:pt x="1028515" y="763761"/>
                  <a:pt x="832564" y="673060"/>
                  <a:pt x="602415" y="707886"/>
                </a:cubicBezTo>
                <a:cubicBezTo>
                  <a:pt x="372266" y="742712"/>
                  <a:pt x="179020" y="703309"/>
                  <a:pt x="0" y="707886"/>
                </a:cubicBezTo>
                <a:cubicBezTo>
                  <a:pt x="-15193" y="584565"/>
                  <a:pt x="3881" y="463886"/>
                  <a:pt x="0" y="375180"/>
                </a:cubicBezTo>
                <a:cubicBezTo>
                  <a:pt x="-3881" y="286474"/>
                  <a:pt x="21018" y="80808"/>
                  <a:pt x="0" y="0"/>
                </a:cubicBezTo>
                <a:close/>
              </a:path>
              <a:path w="6693495" h="707886" stroke="0" extrusionOk="0">
                <a:moveTo>
                  <a:pt x="0" y="0"/>
                </a:moveTo>
                <a:cubicBezTo>
                  <a:pt x="173460" y="-18557"/>
                  <a:pt x="204247" y="35298"/>
                  <a:pt x="356986" y="0"/>
                </a:cubicBezTo>
                <a:cubicBezTo>
                  <a:pt x="509725" y="-35298"/>
                  <a:pt x="636261" y="14400"/>
                  <a:pt x="713973" y="0"/>
                </a:cubicBezTo>
                <a:cubicBezTo>
                  <a:pt x="791685" y="-14400"/>
                  <a:pt x="1106136" y="1728"/>
                  <a:pt x="1204829" y="0"/>
                </a:cubicBezTo>
                <a:cubicBezTo>
                  <a:pt x="1303522" y="-1728"/>
                  <a:pt x="1485699" y="57636"/>
                  <a:pt x="1695685" y="0"/>
                </a:cubicBezTo>
                <a:cubicBezTo>
                  <a:pt x="1905671" y="-57636"/>
                  <a:pt x="1946105" y="34500"/>
                  <a:pt x="2186542" y="0"/>
                </a:cubicBezTo>
                <a:cubicBezTo>
                  <a:pt x="2426979" y="-34500"/>
                  <a:pt x="2669158" y="68088"/>
                  <a:pt x="2811268" y="0"/>
                </a:cubicBezTo>
                <a:cubicBezTo>
                  <a:pt x="2953378" y="-68088"/>
                  <a:pt x="3073334" y="6947"/>
                  <a:pt x="3235189" y="0"/>
                </a:cubicBezTo>
                <a:cubicBezTo>
                  <a:pt x="3397044" y="-6947"/>
                  <a:pt x="3618052" y="53686"/>
                  <a:pt x="3859915" y="0"/>
                </a:cubicBezTo>
                <a:cubicBezTo>
                  <a:pt x="4101778" y="-53686"/>
                  <a:pt x="4188043" y="54602"/>
                  <a:pt x="4417707" y="0"/>
                </a:cubicBezTo>
                <a:cubicBezTo>
                  <a:pt x="4647371" y="-54602"/>
                  <a:pt x="4739683" y="33300"/>
                  <a:pt x="4975498" y="0"/>
                </a:cubicBezTo>
                <a:cubicBezTo>
                  <a:pt x="5211313" y="-33300"/>
                  <a:pt x="5519690" y="77201"/>
                  <a:pt x="5667159" y="0"/>
                </a:cubicBezTo>
                <a:cubicBezTo>
                  <a:pt x="5814628" y="-77201"/>
                  <a:pt x="6256691" y="5513"/>
                  <a:pt x="6693495" y="0"/>
                </a:cubicBezTo>
                <a:cubicBezTo>
                  <a:pt x="6732557" y="149997"/>
                  <a:pt x="6687012" y="238384"/>
                  <a:pt x="6693495" y="368101"/>
                </a:cubicBezTo>
                <a:cubicBezTo>
                  <a:pt x="6699978" y="497818"/>
                  <a:pt x="6684749" y="616304"/>
                  <a:pt x="6693495" y="707886"/>
                </a:cubicBezTo>
                <a:cubicBezTo>
                  <a:pt x="6546263" y="712625"/>
                  <a:pt x="6321702" y="703506"/>
                  <a:pt x="6202639" y="707886"/>
                </a:cubicBezTo>
                <a:cubicBezTo>
                  <a:pt x="6083576" y="712266"/>
                  <a:pt x="5896551" y="693694"/>
                  <a:pt x="5644847" y="707886"/>
                </a:cubicBezTo>
                <a:cubicBezTo>
                  <a:pt x="5393143" y="722078"/>
                  <a:pt x="5390914" y="696333"/>
                  <a:pt x="5287861" y="707886"/>
                </a:cubicBezTo>
                <a:cubicBezTo>
                  <a:pt x="5184808" y="719439"/>
                  <a:pt x="5068859" y="674554"/>
                  <a:pt x="4863940" y="707886"/>
                </a:cubicBezTo>
                <a:cubicBezTo>
                  <a:pt x="4659021" y="741218"/>
                  <a:pt x="4510309" y="656822"/>
                  <a:pt x="4373083" y="707886"/>
                </a:cubicBezTo>
                <a:cubicBezTo>
                  <a:pt x="4235857" y="758950"/>
                  <a:pt x="4018611" y="684209"/>
                  <a:pt x="3815292" y="707886"/>
                </a:cubicBezTo>
                <a:cubicBezTo>
                  <a:pt x="3611973" y="731563"/>
                  <a:pt x="3456630" y="685014"/>
                  <a:pt x="3123631" y="707886"/>
                </a:cubicBezTo>
                <a:cubicBezTo>
                  <a:pt x="2790632" y="730758"/>
                  <a:pt x="2849964" y="660372"/>
                  <a:pt x="2632775" y="707886"/>
                </a:cubicBezTo>
                <a:cubicBezTo>
                  <a:pt x="2415586" y="755400"/>
                  <a:pt x="2175145" y="635267"/>
                  <a:pt x="2008049" y="707886"/>
                </a:cubicBezTo>
                <a:cubicBezTo>
                  <a:pt x="1840953" y="780505"/>
                  <a:pt x="1696412" y="700944"/>
                  <a:pt x="1517192" y="707886"/>
                </a:cubicBezTo>
                <a:cubicBezTo>
                  <a:pt x="1337972" y="714828"/>
                  <a:pt x="1002664" y="634548"/>
                  <a:pt x="825531" y="707886"/>
                </a:cubicBezTo>
                <a:cubicBezTo>
                  <a:pt x="648398" y="781224"/>
                  <a:pt x="268816" y="629784"/>
                  <a:pt x="0" y="707886"/>
                </a:cubicBezTo>
                <a:cubicBezTo>
                  <a:pt x="-15296" y="586751"/>
                  <a:pt x="1260" y="445867"/>
                  <a:pt x="0" y="346864"/>
                </a:cubicBezTo>
                <a:cubicBezTo>
                  <a:pt x="-1260" y="247861"/>
                  <a:pt x="27245" y="171564"/>
                  <a:pt x="0" y="0"/>
                </a:cubicBezTo>
                <a:close/>
              </a:path>
            </a:pathLst>
          </a:custGeom>
          <a:ln>
            <a:extLst>
              <a:ext uri="{C807C97D-BFC1-408E-A445-0C87EB9F89A2}">
                <ask:lineSketchStyleProps xmlns:ask="http://schemas.microsoft.com/office/drawing/2018/sketchyshapes" xmlns="" sd="3295163516">
                  <a:prstGeom prst="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يا ترى ماهي الأجهزة المتبقية؟؟</a:t>
            </a:r>
          </a:p>
        </p:txBody>
      </p:sp>
      <p:pic>
        <p:nvPicPr>
          <p:cNvPr id="7" name="Picture 2" descr="لمبة, فكرة, ضوء مجانا رمز من Colourful Education Icons">
            <a:extLst>
              <a:ext uri="{FF2B5EF4-FFF2-40B4-BE49-F238E27FC236}">
                <a16:creationId xmlns:a16="http://schemas.microsoft.com/office/drawing/2014/main" xmlns="" id="{4D3DBA07-99F1-B0AB-2B47-DA41B1A274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731" y="2976948"/>
            <a:ext cx="1213549" cy="16230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في اي سورة؟ - منتدى الكفيل">
            <a:extLst>
              <a:ext uri="{FF2B5EF4-FFF2-40B4-BE49-F238E27FC236}">
                <a16:creationId xmlns:a16="http://schemas.microsoft.com/office/drawing/2014/main" xmlns="" id="{454C0386-57B6-853A-7F44-726ED019574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96300" y="4747010"/>
            <a:ext cx="2868812" cy="1682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382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pic>
        <p:nvPicPr>
          <p:cNvPr id="2" name="صورة 1">
            <a:extLst>
              <a:ext uri="{FF2B5EF4-FFF2-40B4-BE49-F238E27FC236}">
                <a16:creationId xmlns:a16="http://schemas.microsoft.com/office/drawing/2014/main" xmlns="" id="{DBFDB869-5797-2118-3B2C-0961BE144A9D}"/>
              </a:ext>
            </a:extLst>
          </p:cNvPr>
          <p:cNvPicPr>
            <a:picLocks noChangeAspect="1"/>
          </p:cNvPicPr>
          <p:nvPr/>
        </p:nvPicPr>
        <p:blipFill>
          <a:blip r:embed="rId4"/>
          <a:stretch>
            <a:fillRect/>
          </a:stretch>
        </p:blipFill>
        <p:spPr>
          <a:xfrm>
            <a:off x="1885950" y="1271587"/>
            <a:ext cx="7953375" cy="4486275"/>
          </a:xfrm>
          <a:prstGeom prst="rect">
            <a:avLst/>
          </a:prstGeom>
        </p:spPr>
      </p:pic>
      <p:sp>
        <p:nvSpPr>
          <p:cNvPr id="3" name="مربع نص 2">
            <a:extLst>
              <a:ext uri="{FF2B5EF4-FFF2-40B4-BE49-F238E27FC236}">
                <a16:creationId xmlns:a16="http://schemas.microsoft.com/office/drawing/2014/main" xmlns="" id="{8A6E34F1-5CBF-581A-4E80-EEC5C4EB529A}"/>
              </a:ext>
            </a:extLst>
          </p:cNvPr>
          <p:cNvSpPr txBox="1"/>
          <p:nvPr/>
        </p:nvSpPr>
        <p:spPr>
          <a:xfrm>
            <a:off x="3171824" y="2792968"/>
            <a:ext cx="5381625" cy="1107996"/>
          </a:xfrm>
          <a:prstGeom prst="rect">
            <a:avLst/>
          </a:prstGeom>
          <a:noFill/>
        </p:spPr>
        <p:txBody>
          <a:bodyPr wrap="square" rtlCol="1">
            <a:spAutoFit/>
          </a:bodyPr>
          <a:lstStyle/>
          <a:p>
            <a:pPr algn="ctr"/>
            <a:r>
              <a:rPr lang="ar-SA" sz="6600" dirty="0">
                <a:cs typeface="PT Bold Heading" panose="02010400000000000000" pitchFamily="2" charset="-78"/>
              </a:rPr>
              <a:t>الجهاز الإخراجي</a:t>
            </a:r>
          </a:p>
        </p:txBody>
      </p:sp>
    </p:spTree>
    <p:extLst>
      <p:ext uri="{BB962C8B-B14F-4D97-AF65-F5344CB8AC3E}">
        <p14:creationId xmlns:p14="http://schemas.microsoft.com/office/powerpoint/2010/main" val="127589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1596"/>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pic>
        <p:nvPicPr>
          <p:cNvPr id="7" name="Picture 2" descr="لمبة, فكرة, ضوء مجانا رمز من Colourful Education Icons">
            <a:extLst>
              <a:ext uri="{FF2B5EF4-FFF2-40B4-BE49-F238E27FC236}">
                <a16:creationId xmlns:a16="http://schemas.microsoft.com/office/drawing/2014/main" xmlns="" id="{E701885F-E643-A6AE-42A2-E88DF85344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241" y="5052714"/>
            <a:ext cx="1034011" cy="1382919"/>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مستدير الزوايا 38">
            <a:extLst>
              <a:ext uri="{FF2B5EF4-FFF2-40B4-BE49-F238E27FC236}">
                <a16:creationId xmlns:a16="http://schemas.microsoft.com/office/drawing/2014/main" xmlns="" id="{B5DA5E4B-A218-F7C5-B707-08A75FBEA1F7}"/>
              </a:ext>
            </a:extLst>
          </p:cNvPr>
          <p:cNvSpPr>
            <a:spLocks noChangeArrowheads="1"/>
          </p:cNvSpPr>
          <p:nvPr/>
        </p:nvSpPr>
        <p:spPr bwMode="auto">
          <a:xfrm>
            <a:off x="1781419" y="1201539"/>
            <a:ext cx="8268550" cy="4718430"/>
          </a:xfrm>
          <a:prstGeom prst="roundRect">
            <a:avLst>
              <a:gd name="adj" fmla="val 16667"/>
            </a:avLst>
          </a:prstGeom>
          <a:solidFill>
            <a:schemeClr val="bg1"/>
          </a:solidFill>
          <a:ln>
            <a:headEnd/>
            <a:tailEnd/>
          </a:ln>
        </p:spPr>
        <p:style>
          <a:lnRef idx="1">
            <a:schemeClr val="accent5"/>
          </a:lnRef>
          <a:fillRef idx="2">
            <a:schemeClr val="accent5"/>
          </a:fillRef>
          <a:effectRef idx="1">
            <a:schemeClr val="accent5"/>
          </a:effectRef>
          <a:fontRef idx="minor">
            <a:schemeClr val="dk1"/>
          </a:fontRef>
        </p:style>
        <p:txBody>
          <a:bodyPr rot="0" vert="horz" wrap="square" lIns="91440" tIns="45720" rIns="91440" bIns="45720" anchor="t" anchorCtr="0" upright="1">
            <a:noAutofit/>
          </a:bodyPr>
          <a:lstStyle/>
          <a:p>
            <a:pPr algn="l" rtl="0">
              <a:lnSpc>
                <a:spcPct val="115000"/>
              </a:lnSpc>
              <a:spcAft>
                <a:spcPts val="1000"/>
              </a:spcAft>
            </a:pPr>
            <a:r>
              <a:rPr lang="en-US" sz="1100">
                <a:effectLst/>
                <a:latin typeface="Calibri" panose="020F0502020204030204" pitchFamily="34" charset="0"/>
                <a:ea typeface="Calibri" panose="020F0502020204030204" pitchFamily="34" charset="0"/>
                <a:cs typeface="PT Bold Heading" panose="02010400000000000000" pitchFamily="2" charset="-78"/>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grpSp>
        <p:nvGrpSpPr>
          <p:cNvPr id="9" name="مجموعة 8">
            <a:extLst>
              <a:ext uri="{FF2B5EF4-FFF2-40B4-BE49-F238E27FC236}">
                <a16:creationId xmlns:a16="http://schemas.microsoft.com/office/drawing/2014/main" xmlns="" id="{4414E526-9217-BDB7-A6EB-7CF6054758DD}"/>
              </a:ext>
            </a:extLst>
          </p:cNvPr>
          <p:cNvGrpSpPr/>
          <p:nvPr/>
        </p:nvGrpSpPr>
        <p:grpSpPr>
          <a:xfrm>
            <a:off x="2377438" y="1201539"/>
            <a:ext cx="3305132" cy="4542635"/>
            <a:chOff x="-816154" y="-227613"/>
            <a:chExt cx="6904221" cy="6064266"/>
          </a:xfrm>
        </p:grpSpPr>
        <p:grpSp>
          <p:nvGrpSpPr>
            <p:cNvPr id="10" name="مجموعة 9">
              <a:extLst>
                <a:ext uri="{FF2B5EF4-FFF2-40B4-BE49-F238E27FC236}">
                  <a16:creationId xmlns:a16="http://schemas.microsoft.com/office/drawing/2014/main" xmlns="" id="{FA912337-441C-1518-880F-B39C4E144116}"/>
                </a:ext>
              </a:extLst>
            </p:cNvPr>
            <p:cNvGrpSpPr/>
            <p:nvPr/>
          </p:nvGrpSpPr>
          <p:grpSpPr>
            <a:xfrm>
              <a:off x="-160562" y="2770252"/>
              <a:ext cx="5807361" cy="1745044"/>
              <a:chOff x="-162171" y="2789990"/>
              <a:chExt cx="5865544" cy="1921481"/>
            </a:xfrm>
          </p:grpSpPr>
          <p:sp>
            <p:nvSpPr>
              <p:cNvPr id="20" name="وسيلة شرح مستطيلة مستديرة الزوايا 57">
                <a:extLst>
                  <a:ext uri="{FF2B5EF4-FFF2-40B4-BE49-F238E27FC236}">
                    <a16:creationId xmlns:a16="http://schemas.microsoft.com/office/drawing/2014/main" xmlns="" id="{501F8BE3-9AED-4F43-9E0B-7D5AB54AA4EB}"/>
                  </a:ext>
                </a:extLst>
              </p:cNvPr>
              <p:cNvSpPr/>
              <p:nvPr/>
            </p:nvSpPr>
            <p:spPr>
              <a:xfrm>
                <a:off x="1075530" y="3206706"/>
                <a:ext cx="4627843" cy="1169530"/>
              </a:xfrm>
              <a:prstGeom prst="wedgeRoundRectCallout">
                <a:avLst>
                  <a:gd name="adj1" fmla="val -58345"/>
                  <a:gd name="adj2" fmla="val -39669"/>
                  <a:gd name="adj3" fmla="val 16667"/>
                </a:avLst>
              </a:prstGeom>
              <a:ln w="12700">
                <a:solidFill>
                  <a:srgbClr val="7030A0"/>
                </a:solidFill>
                <a:prstDash val="dash"/>
              </a:ln>
            </p:spPr>
            <p:txBody>
              <a:bodyPr wrap="square">
                <a:noAutofit/>
              </a:bodyPr>
              <a:lstStyle/>
              <a:p>
                <a:pPr algn="ctr">
                  <a:spcAft>
                    <a:spcPts val="0"/>
                  </a:spcAft>
                </a:pPr>
                <a:r>
                  <a:rPr lang="en-US" sz="5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pic>
            <p:nvPicPr>
              <p:cNvPr id="21" name="صورة 20">
                <a:extLst>
                  <a:ext uri="{FF2B5EF4-FFF2-40B4-BE49-F238E27FC236}">
                    <a16:creationId xmlns:a16="http://schemas.microsoft.com/office/drawing/2014/main" xmlns="" id="{126E6F38-D240-14C7-C1F3-E1160A71A6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0000"/>
              <a:stretch/>
            </p:blipFill>
            <p:spPr>
              <a:xfrm>
                <a:off x="-162171" y="2789990"/>
                <a:ext cx="960740" cy="1921481"/>
              </a:xfrm>
              <a:prstGeom prst="rect">
                <a:avLst/>
              </a:prstGeom>
              <a:ln w="12700">
                <a:noFill/>
                <a:prstDash val="dash"/>
              </a:ln>
            </p:spPr>
          </p:pic>
        </p:grpSp>
        <p:grpSp>
          <p:nvGrpSpPr>
            <p:cNvPr id="11" name="مجموعة 10">
              <a:extLst>
                <a:ext uri="{FF2B5EF4-FFF2-40B4-BE49-F238E27FC236}">
                  <a16:creationId xmlns:a16="http://schemas.microsoft.com/office/drawing/2014/main" xmlns="" id="{BC6CB190-3112-2622-BF50-3AFB0C3F707B}"/>
                </a:ext>
              </a:extLst>
            </p:cNvPr>
            <p:cNvGrpSpPr/>
            <p:nvPr/>
          </p:nvGrpSpPr>
          <p:grpSpPr>
            <a:xfrm>
              <a:off x="-530865" y="-227613"/>
              <a:ext cx="6618932" cy="1481814"/>
              <a:chOff x="-532256" y="-227613"/>
              <a:chExt cx="6618932" cy="1481814"/>
            </a:xfrm>
          </p:grpSpPr>
          <p:sp>
            <p:nvSpPr>
              <p:cNvPr id="18" name="وسيلة شرح مستطيلة مستديرة الزوايا 55">
                <a:extLst>
                  <a:ext uri="{FF2B5EF4-FFF2-40B4-BE49-F238E27FC236}">
                    <a16:creationId xmlns:a16="http://schemas.microsoft.com/office/drawing/2014/main" xmlns="" id="{BB26C2CE-3FE7-F822-8B25-17B16942BD95}"/>
                  </a:ext>
                </a:extLst>
              </p:cNvPr>
              <p:cNvSpPr/>
              <p:nvPr/>
            </p:nvSpPr>
            <p:spPr>
              <a:xfrm>
                <a:off x="833373" y="104054"/>
                <a:ext cx="5253303" cy="1017358"/>
              </a:xfrm>
              <a:prstGeom prst="wedgeRoundRectCallout">
                <a:avLst>
                  <a:gd name="adj1" fmla="val -57672"/>
                  <a:gd name="adj2" fmla="val 26096"/>
                  <a:gd name="adj3" fmla="val 16667"/>
                </a:avLst>
              </a:prstGeom>
              <a:ln>
                <a:solidFill>
                  <a:srgbClr val="00B050"/>
                </a:solidFill>
                <a:prstDash val="lgDashDot"/>
              </a:ln>
            </p:spPr>
            <p:txBody>
              <a:bodyPr wrap="square">
                <a:noAutofit/>
              </a:bodyPr>
              <a:lstStyle/>
              <a:p>
                <a:pPr algn="ctr">
                  <a:spcAft>
                    <a:spcPts val="0"/>
                  </a:spcAft>
                </a:pPr>
                <a:r>
                  <a:rPr lang="en-US" sz="4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pic>
            <p:nvPicPr>
              <p:cNvPr id="19" name="صورة 18">
                <a:extLst>
                  <a:ext uri="{FF2B5EF4-FFF2-40B4-BE49-F238E27FC236}">
                    <a16:creationId xmlns:a16="http://schemas.microsoft.com/office/drawing/2014/main" xmlns="" id="{1A533DEA-57F7-9B1E-2760-A8FA8769E3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308"/>
              <a:stretch/>
            </p:blipFill>
            <p:spPr>
              <a:xfrm>
                <a:off x="-532256" y="-227613"/>
                <a:ext cx="849993" cy="1481814"/>
              </a:xfrm>
              <a:prstGeom prst="rect">
                <a:avLst/>
              </a:prstGeom>
            </p:spPr>
          </p:pic>
        </p:grpSp>
        <p:grpSp>
          <p:nvGrpSpPr>
            <p:cNvPr id="12" name="مجموعة 11">
              <a:extLst>
                <a:ext uri="{FF2B5EF4-FFF2-40B4-BE49-F238E27FC236}">
                  <a16:creationId xmlns:a16="http://schemas.microsoft.com/office/drawing/2014/main" xmlns="" id="{44410D21-A82C-EEA1-FD5C-270711A3D415}"/>
                </a:ext>
              </a:extLst>
            </p:cNvPr>
            <p:cNvGrpSpPr/>
            <p:nvPr/>
          </p:nvGrpSpPr>
          <p:grpSpPr>
            <a:xfrm>
              <a:off x="-816153" y="1121412"/>
              <a:ext cx="5891645" cy="1707497"/>
              <a:chOff x="-816801" y="1123388"/>
              <a:chExt cx="5891645" cy="1707497"/>
            </a:xfrm>
          </p:grpSpPr>
          <p:sp>
            <p:nvSpPr>
              <p:cNvPr id="16" name="وسيلة شرح مستطيلة مستديرة الزوايا 53">
                <a:extLst>
                  <a:ext uri="{FF2B5EF4-FFF2-40B4-BE49-F238E27FC236}">
                    <a16:creationId xmlns:a16="http://schemas.microsoft.com/office/drawing/2014/main" xmlns="" id="{AEDFC991-A651-C8FA-A352-4B357260513B}"/>
                  </a:ext>
                </a:extLst>
              </p:cNvPr>
              <p:cNvSpPr/>
              <p:nvPr/>
            </p:nvSpPr>
            <p:spPr>
              <a:xfrm>
                <a:off x="-816801" y="1483790"/>
                <a:ext cx="4730014" cy="1347095"/>
              </a:xfrm>
              <a:prstGeom prst="wedgeRoundRectCallout">
                <a:avLst>
                  <a:gd name="adj1" fmla="val 54340"/>
                  <a:gd name="adj2" fmla="val -26053"/>
                  <a:gd name="adj3" fmla="val 16667"/>
                </a:avLst>
              </a:prstGeom>
              <a:ln w="12700">
                <a:solidFill>
                  <a:srgbClr val="00B050"/>
                </a:solidFill>
              </a:ln>
            </p:spPr>
            <p:txBody>
              <a:bodyPr wrap="square">
                <a:noAutofit/>
              </a:bodyPr>
              <a:lstStyle/>
              <a:p>
                <a:pPr algn="ctr">
                  <a:spcAft>
                    <a:spcPts val="0"/>
                  </a:spcAft>
                </a:pPr>
                <a:r>
                  <a:rPr lang="en-US" sz="4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pic>
            <p:nvPicPr>
              <p:cNvPr id="17" name="صورة 16">
                <a:extLst>
                  <a:ext uri="{FF2B5EF4-FFF2-40B4-BE49-F238E27FC236}">
                    <a16:creationId xmlns:a16="http://schemas.microsoft.com/office/drawing/2014/main" xmlns="" id="{A023BC10-8D31-E66A-F532-F9C6D4488C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6076"/>
              <a:stretch/>
            </p:blipFill>
            <p:spPr>
              <a:xfrm>
                <a:off x="4255256" y="1123388"/>
                <a:ext cx="819588" cy="1540396"/>
              </a:xfrm>
              <a:prstGeom prst="rect">
                <a:avLst/>
              </a:prstGeom>
            </p:spPr>
          </p:pic>
        </p:grpSp>
        <p:grpSp>
          <p:nvGrpSpPr>
            <p:cNvPr id="13" name="مجموعة 12">
              <a:extLst>
                <a:ext uri="{FF2B5EF4-FFF2-40B4-BE49-F238E27FC236}">
                  <a16:creationId xmlns:a16="http://schemas.microsoft.com/office/drawing/2014/main" xmlns="" id="{51D6674B-E9EE-552C-D119-CC5DF245A980}"/>
                </a:ext>
              </a:extLst>
            </p:cNvPr>
            <p:cNvGrpSpPr/>
            <p:nvPr/>
          </p:nvGrpSpPr>
          <p:grpSpPr>
            <a:xfrm>
              <a:off x="-816154" y="4382649"/>
              <a:ext cx="6462838" cy="1454004"/>
              <a:chOff x="-816101" y="4381910"/>
              <a:chExt cx="6462838" cy="1454004"/>
            </a:xfrm>
          </p:grpSpPr>
          <p:sp>
            <p:nvSpPr>
              <p:cNvPr id="14" name="وسيلة شرح مستطيلة مستديرة الزوايا 44">
                <a:extLst>
                  <a:ext uri="{FF2B5EF4-FFF2-40B4-BE49-F238E27FC236}">
                    <a16:creationId xmlns:a16="http://schemas.microsoft.com/office/drawing/2014/main" xmlns="" id="{5A4536E0-72D4-85AE-8F88-312C3B2831B5}"/>
                  </a:ext>
                </a:extLst>
              </p:cNvPr>
              <p:cNvSpPr/>
              <p:nvPr/>
            </p:nvSpPr>
            <p:spPr>
              <a:xfrm>
                <a:off x="-816101" y="4786771"/>
                <a:ext cx="5072057" cy="886563"/>
              </a:xfrm>
              <a:prstGeom prst="wedgeRoundRectCallout">
                <a:avLst>
                  <a:gd name="adj1" fmla="val 62976"/>
                  <a:gd name="adj2" fmla="val -24588"/>
                  <a:gd name="adj3" fmla="val 16667"/>
                </a:avLst>
              </a:prstGeom>
              <a:ln>
                <a:solidFill>
                  <a:srgbClr val="00B050"/>
                </a:solidFill>
                <a:prstDash val="lgDashDot"/>
              </a:ln>
            </p:spPr>
            <p:txBody>
              <a:bodyPr wrap="square">
                <a:noAutofit/>
              </a:bodyPr>
              <a:lstStyle/>
              <a:p>
                <a:pPr algn="ctr">
                  <a:spcAft>
                    <a:spcPts val="0"/>
                  </a:spcAft>
                </a:pPr>
                <a:r>
                  <a:rPr lang="en-US" sz="5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p:txBody>
          </p:sp>
          <p:pic>
            <p:nvPicPr>
              <p:cNvPr id="15" name="صورة 14">
                <a:extLst>
                  <a:ext uri="{FF2B5EF4-FFF2-40B4-BE49-F238E27FC236}">
                    <a16:creationId xmlns:a16="http://schemas.microsoft.com/office/drawing/2014/main" xmlns="" id="{B8962AF7-E17B-211D-8CD9-9B3F672445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00"/>
              <a:stretch/>
            </p:blipFill>
            <p:spPr>
              <a:xfrm>
                <a:off x="4788076" y="4381910"/>
                <a:ext cx="858661" cy="1454004"/>
              </a:xfrm>
              <a:prstGeom prst="rect">
                <a:avLst/>
              </a:prstGeom>
            </p:spPr>
          </p:pic>
        </p:grpSp>
      </p:grpSp>
      <p:sp>
        <p:nvSpPr>
          <p:cNvPr id="22" name="مستطيل 21">
            <a:extLst>
              <a:ext uri="{FF2B5EF4-FFF2-40B4-BE49-F238E27FC236}">
                <a16:creationId xmlns:a16="http://schemas.microsoft.com/office/drawing/2014/main" xmlns="" id="{9A15EC3F-A7AA-CC71-1750-BC1A2787BDE4}"/>
              </a:ext>
            </a:extLst>
          </p:cNvPr>
          <p:cNvSpPr/>
          <p:nvPr/>
        </p:nvSpPr>
        <p:spPr>
          <a:xfrm>
            <a:off x="3337544" y="1396132"/>
            <a:ext cx="2074144" cy="830997"/>
          </a:xfrm>
          <a:prstGeom prst="rect">
            <a:avLst/>
          </a:prstGeom>
          <a:noFill/>
        </p:spPr>
        <p:txBody>
          <a:bodyPr wrap="square" lIns="91440" tIns="45720" rIns="91440" bIns="45720">
            <a:spAutoFit/>
          </a:bodyPr>
          <a:lstStyle/>
          <a:p>
            <a:pPr algn="ctr"/>
            <a:r>
              <a:rPr lang="ar-SA" sz="2400" b="0" cap="none" spc="0" dirty="0">
                <a:ln w="0"/>
                <a:solidFill>
                  <a:schemeClr val="tx1"/>
                </a:solidFill>
                <a:effectLst>
                  <a:outerShdw blurRad="38100" dist="19050" dir="2700000" algn="tl" rotWithShape="0">
                    <a:schemeClr val="dk1">
                      <a:alpha val="40000"/>
                    </a:schemeClr>
                  </a:outerShdw>
                </a:effectLst>
              </a:rPr>
              <a:t>يتحكم في جميع</a:t>
            </a:r>
          </a:p>
          <a:p>
            <a:pPr algn="ctr"/>
            <a:r>
              <a:rPr lang="ar-SA" sz="2400" b="0" cap="none" spc="0" dirty="0">
                <a:ln w="0"/>
                <a:solidFill>
                  <a:schemeClr val="tx1"/>
                </a:solidFill>
                <a:effectLst>
                  <a:outerShdw blurRad="38100" dist="19050" dir="2700000" algn="tl" rotWithShape="0">
                    <a:schemeClr val="dk1">
                      <a:alpha val="40000"/>
                    </a:schemeClr>
                  </a:outerShdw>
                </a:effectLst>
              </a:rPr>
              <a:t> أجهزة الجسم</a:t>
            </a:r>
          </a:p>
        </p:txBody>
      </p:sp>
      <p:sp>
        <p:nvSpPr>
          <p:cNvPr id="23" name="مربع نص 22">
            <a:extLst>
              <a:ext uri="{FF2B5EF4-FFF2-40B4-BE49-F238E27FC236}">
                <a16:creationId xmlns:a16="http://schemas.microsoft.com/office/drawing/2014/main" xmlns="" id="{73E9457F-86EC-3CFE-D248-C78BD79B0CBA}"/>
              </a:ext>
            </a:extLst>
          </p:cNvPr>
          <p:cNvSpPr txBox="1"/>
          <p:nvPr/>
        </p:nvSpPr>
        <p:spPr>
          <a:xfrm>
            <a:off x="6464148" y="1519294"/>
            <a:ext cx="2639386" cy="3693319"/>
          </a:xfrm>
          <a:prstGeom prst="rect">
            <a:avLst/>
          </a:prstGeom>
          <a:noFill/>
        </p:spPr>
        <p:txBody>
          <a:bodyPr wrap="square" rtlCol="1">
            <a:spAutoFit/>
          </a:bodyPr>
          <a:lstStyle/>
          <a:p>
            <a:endParaRPr lang="ar-SA" dirty="0"/>
          </a:p>
          <a:p>
            <a:r>
              <a:rPr lang="ar-SA" dirty="0"/>
              <a:t>......................................</a:t>
            </a:r>
          </a:p>
          <a:p>
            <a:endParaRPr lang="ar-SA" dirty="0"/>
          </a:p>
          <a:p>
            <a:endParaRPr lang="ar-SA" dirty="0"/>
          </a:p>
          <a:p>
            <a:r>
              <a:rPr lang="ar-SA" dirty="0"/>
              <a:t>......................................</a:t>
            </a:r>
          </a:p>
          <a:p>
            <a:endParaRPr lang="ar-SA" dirty="0"/>
          </a:p>
          <a:p>
            <a:endParaRPr lang="ar-SA" dirty="0"/>
          </a:p>
          <a:p>
            <a:r>
              <a:rPr lang="ar-SA" dirty="0"/>
              <a:t>......................................</a:t>
            </a:r>
          </a:p>
          <a:p>
            <a:endParaRPr lang="ar-SA" dirty="0"/>
          </a:p>
          <a:p>
            <a:endParaRPr lang="ar-SA" dirty="0"/>
          </a:p>
          <a:p>
            <a:r>
              <a:rPr lang="ar-SA" dirty="0"/>
              <a:t>....................................</a:t>
            </a:r>
          </a:p>
          <a:p>
            <a:endParaRPr lang="ar-SA" dirty="0"/>
          </a:p>
          <a:p>
            <a:endParaRPr lang="ar-SA" dirty="0"/>
          </a:p>
        </p:txBody>
      </p:sp>
      <p:sp>
        <p:nvSpPr>
          <p:cNvPr id="24" name="مستطيل 23">
            <a:extLst>
              <a:ext uri="{FF2B5EF4-FFF2-40B4-BE49-F238E27FC236}">
                <a16:creationId xmlns:a16="http://schemas.microsoft.com/office/drawing/2014/main" xmlns="" id="{78411181-D4FC-0659-06E3-5614316FCF5D}"/>
              </a:ext>
            </a:extLst>
          </p:cNvPr>
          <p:cNvSpPr/>
          <p:nvPr/>
        </p:nvSpPr>
        <p:spPr>
          <a:xfrm>
            <a:off x="2059487" y="2555876"/>
            <a:ext cx="2869439" cy="830997"/>
          </a:xfrm>
          <a:prstGeom prst="rect">
            <a:avLst/>
          </a:prstGeom>
          <a:noFill/>
        </p:spPr>
        <p:txBody>
          <a:bodyPr wrap="square" lIns="91440" tIns="45720" rIns="91440" bIns="45720">
            <a:spAutoFit/>
          </a:bodyPr>
          <a:lstStyle/>
          <a:p>
            <a:pPr algn="ctr"/>
            <a:r>
              <a:rPr lang="ar-SA" sz="2400" b="0" cap="none" spc="0" dirty="0">
                <a:ln w="0"/>
                <a:solidFill>
                  <a:schemeClr val="tx1"/>
                </a:solidFill>
                <a:effectLst>
                  <a:outerShdw blurRad="38100" dist="19050" dir="2700000" algn="tl" rotWithShape="0">
                    <a:schemeClr val="dk1">
                      <a:alpha val="40000"/>
                    </a:schemeClr>
                  </a:outerShdw>
                </a:effectLst>
              </a:rPr>
              <a:t>مكونات </a:t>
            </a:r>
          </a:p>
          <a:p>
            <a:pPr algn="ctr"/>
            <a:r>
              <a:rPr lang="ar-SA" sz="2400" b="0" cap="none" spc="0" dirty="0">
                <a:ln w="0"/>
                <a:solidFill>
                  <a:schemeClr val="tx1"/>
                </a:solidFill>
                <a:effectLst>
                  <a:outerShdw blurRad="38100" dist="19050" dir="2700000" algn="tl" rotWithShape="0">
                    <a:schemeClr val="dk1">
                      <a:alpha val="40000"/>
                    </a:schemeClr>
                  </a:outerShdw>
                </a:effectLst>
              </a:rPr>
              <a:t>الجهاز الدوراني</a:t>
            </a:r>
          </a:p>
        </p:txBody>
      </p:sp>
      <p:sp>
        <p:nvSpPr>
          <p:cNvPr id="25" name="مستطيل 24">
            <a:extLst>
              <a:ext uri="{FF2B5EF4-FFF2-40B4-BE49-F238E27FC236}">
                <a16:creationId xmlns:a16="http://schemas.microsoft.com/office/drawing/2014/main" xmlns="" id="{4FE28F9E-4E32-256B-88FA-09320E695415}"/>
              </a:ext>
            </a:extLst>
          </p:cNvPr>
          <p:cNvSpPr/>
          <p:nvPr/>
        </p:nvSpPr>
        <p:spPr>
          <a:xfrm>
            <a:off x="2328601" y="5048062"/>
            <a:ext cx="2584172" cy="461665"/>
          </a:xfrm>
          <a:prstGeom prst="rect">
            <a:avLst/>
          </a:prstGeom>
          <a:noFill/>
        </p:spPr>
        <p:txBody>
          <a:bodyPr wrap="square" lIns="91440" tIns="45720" rIns="91440" bIns="45720">
            <a:spAutoFit/>
          </a:bodyPr>
          <a:lstStyle/>
          <a:p>
            <a:pPr algn="ctr"/>
            <a:r>
              <a:rPr lang="ar-SA" sz="2400" b="0" cap="none" spc="0" dirty="0">
                <a:ln w="0"/>
                <a:solidFill>
                  <a:schemeClr val="tx1"/>
                </a:solidFill>
                <a:effectLst>
                  <a:outerShdw blurRad="38100" dist="19050" dir="2700000" algn="tl" rotWithShape="0">
                    <a:schemeClr val="dk1">
                      <a:alpha val="40000"/>
                    </a:schemeClr>
                  </a:outerShdw>
                </a:effectLst>
              </a:rPr>
              <a:t>وظيفة الجهاز التنفسي</a:t>
            </a:r>
          </a:p>
        </p:txBody>
      </p:sp>
      <p:sp>
        <p:nvSpPr>
          <p:cNvPr id="26" name="مستطيل 25">
            <a:extLst>
              <a:ext uri="{FF2B5EF4-FFF2-40B4-BE49-F238E27FC236}">
                <a16:creationId xmlns:a16="http://schemas.microsoft.com/office/drawing/2014/main" xmlns="" id="{F2CB5B3A-8D4A-5DF4-5554-77AE6C8595E3}"/>
              </a:ext>
            </a:extLst>
          </p:cNvPr>
          <p:cNvSpPr/>
          <p:nvPr/>
        </p:nvSpPr>
        <p:spPr>
          <a:xfrm>
            <a:off x="3259203" y="3715620"/>
            <a:ext cx="2230826" cy="830997"/>
          </a:xfrm>
          <a:prstGeom prst="rect">
            <a:avLst/>
          </a:prstGeom>
          <a:noFill/>
        </p:spPr>
        <p:txBody>
          <a:bodyPr wrap="square" lIns="91440" tIns="45720" rIns="91440" bIns="45720">
            <a:spAutoFit/>
          </a:bodyPr>
          <a:lstStyle/>
          <a:p>
            <a:pPr algn="ctr"/>
            <a:r>
              <a:rPr lang="ar-SA" sz="2400" b="0" cap="none" spc="0" dirty="0">
                <a:ln w="0"/>
                <a:solidFill>
                  <a:schemeClr val="tx1"/>
                </a:solidFill>
                <a:effectLst>
                  <a:outerShdw blurRad="38100" dist="19050" dir="2700000" algn="tl" rotWithShape="0">
                    <a:schemeClr val="dk1">
                      <a:alpha val="40000"/>
                    </a:schemeClr>
                  </a:outerShdw>
                </a:effectLst>
              </a:rPr>
              <a:t>يدعم الجسم ويحمي الأعضاء الداخلية</a:t>
            </a:r>
          </a:p>
        </p:txBody>
      </p:sp>
      <p:sp>
        <p:nvSpPr>
          <p:cNvPr id="27" name="مستطيل 26">
            <a:extLst>
              <a:ext uri="{FF2B5EF4-FFF2-40B4-BE49-F238E27FC236}">
                <a16:creationId xmlns:a16="http://schemas.microsoft.com/office/drawing/2014/main" xmlns="" id="{7809780E-82D0-FCB9-9998-75B71F305DB1}"/>
              </a:ext>
            </a:extLst>
          </p:cNvPr>
          <p:cNvSpPr/>
          <p:nvPr/>
        </p:nvSpPr>
        <p:spPr>
          <a:xfrm>
            <a:off x="3337544" y="5946469"/>
            <a:ext cx="5297877" cy="646331"/>
          </a:xfrm>
          <a:prstGeom prst="rect">
            <a:avLst/>
          </a:prstGeom>
          <a:noFill/>
        </p:spPr>
        <p:txBody>
          <a:bodyPr wrap="square" lIns="91440" tIns="45720" rIns="91440" bIns="45720">
            <a:spAutoFit/>
          </a:bodyPr>
          <a:lstStyle/>
          <a:p>
            <a:pPr algn="ctr"/>
            <a:r>
              <a:rPr lang="ar-SA" sz="3600" b="1" dirty="0">
                <a:ln w="12700">
                  <a:solidFill>
                    <a:sysClr val="windowText" lastClr="000000"/>
                  </a:solidFill>
                  <a:prstDash val="solid"/>
                </a:ln>
                <a:solidFill>
                  <a:sysClr val="windowText" lastClr="000000"/>
                </a:solidFill>
              </a:rPr>
              <a:t>استراتيجية المفاهيم الكرتونية</a:t>
            </a:r>
          </a:p>
        </p:txBody>
      </p:sp>
    </p:spTree>
    <p:extLst>
      <p:ext uri="{BB962C8B-B14F-4D97-AF65-F5344CB8AC3E}">
        <p14:creationId xmlns:p14="http://schemas.microsoft.com/office/powerpoint/2010/main" val="406636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sp>
        <p:nvSpPr>
          <p:cNvPr id="3" name="مربع نص 2">
            <a:extLst>
              <a:ext uri="{FF2B5EF4-FFF2-40B4-BE49-F238E27FC236}">
                <a16:creationId xmlns:a16="http://schemas.microsoft.com/office/drawing/2014/main" xmlns="" id="{8A6E34F1-5CBF-581A-4E80-EEC5C4EB529A}"/>
              </a:ext>
            </a:extLst>
          </p:cNvPr>
          <p:cNvSpPr txBox="1"/>
          <p:nvPr/>
        </p:nvSpPr>
        <p:spPr>
          <a:xfrm>
            <a:off x="3228974" y="762508"/>
            <a:ext cx="5381625" cy="1107996"/>
          </a:xfrm>
          <a:prstGeom prst="rect">
            <a:avLst/>
          </a:prstGeom>
          <a:noFill/>
        </p:spPr>
        <p:txBody>
          <a:bodyPr wrap="square" rtlCol="1">
            <a:spAutoFit/>
          </a:bodyPr>
          <a:lstStyle/>
          <a:p>
            <a:pPr algn="ctr"/>
            <a:r>
              <a:rPr lang="ar-SA" sz="6600" dirty="0">
                <a:cs typeface="PT Bold Heading" panose="02010400000000000000" pitchFamily="2" charset="-78"/>
              </a:rPr>
              <a:t>الجهاز الإخراجي</a:t>
            </a:r>
          </a:p>
        </p:txBody>
      </p:sp>
      <p:pic>
        <p:nvPicPr>
          <p:cNvPr id="2" name="Picture 2" descr="السبورة كرتون المعلمين, كرتون, المعلم, سبورة PNG صورة للتحميل مجانا">
            <a:extLst>
              <a:ext uri="{FF2B5EF4-FFF2-40B4-BE49-F238E27FC236}">
                <a16:creationId xmlns:a16="http://schemas.microsoft.com/office/drawing/2014/main" xmlns="" id="{0868F479-9C32-2D66-62F7-18AD77809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7887" y="2107096"/>
            <a:ext cx="7815283" cy="3482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مستطيل 6">
            <a:extLst>
              <a:ext uri="{FF2B5EF4-FFF2-40B4-BE49-F238E27FC236}">
                <a16:creationId xmlns:a16="http://schemas.microsoft.com/office/drawing/2014/main" xmlns="" id="{44B47A33-2AEB-D181-29C0-0CF5C40E01B9}"/>
              </a:ext>
            </a:extLst>
          </p:cNvPr>
          <p:cNvSpPr/>
          <p:nvPr/>
        </p:nvSpPr>
        <p:spPr>
          <a:xfrm>
            <a:off x="3228974" y="2828835"/>
            <a:ext cx="5048171" cy="1200329"/>
          </a:xfrm>
          <a:prstGeom prst="rect">
            <a:avLst/>
          </a:prstGeom>
          <a:noFill/>
        </p:spPr>
        <p:txBody>
          <a:bodyPr wrap="square" lIns="91440" tIns="45720" rIns="91440" bIns="45720">
            <a:spAutoFit/>
          </a:bodyPr>
          <a:lstStyle/>
          <a:p>
            <a:pPr marL="685800" indent="-685800">
              <a:buFont typeface="Arial" panose="020B0604020202020204" pitchFamily="34" charset="0"/>
              <a:buChar char="•"/>
            </a:pPr>
            <a:r>
              <a:rPr lang="ar-SA" sz="3600" dirty="0">
                <a:ln w="0"/>
                <a:solidFill>
                  <a:prstClr val="white"/>
                </a:solidFill>
                <a:effectLst>
                  <a:outerShdw blurRad="38100" dist="19050" dir="2700000" algn="tl" rotWithShape="0">
                    <a:prstClr val="black">
                      <a:alpha val="40000"/>
                    </a:prstClr>
                  </a:outerShdw>
                </a:effectLst>
                <a:latin typeface="Garamond" panose="02020404030301010803"/>
                <a:cs typeface="Times New Roman" panose="02020603050405020304" pitchFamily="18" charset="0"/>
              </a:rPr>
              <a:t>*الجهاز الهضمي ومكوناته</a:t>
            </a:r>
          </a:p>
          <a:p>
            <a:pPr marL="685800" indent="-685800">
              <a:buFont typeface="Arial" panose="020B0604020202020204" pitchFamily="34" charset="0"/>
              <a:buChar char="•"/>
            </a:pPr>
            <a:r>
              <a:rPr lang="ar-SA" sz="3600" dirty="0">
                <a:ln w="0"/>
                <a:solidFill>
                  <a:prstClr val="white"/>
                </a:solidFill>
                <a:effectLst>
                  <a:outerShdw blurRad="38100" dist="19050" dir="2700000" algn="tl" rotWithShape="0">
                    <a:prstClr val="black">
                      <a:alpha val="40000"/>
                    </a:prstClr>
                  </a:outerShdw>
                </a:effectLst>
                <a:latin typeface="Garamond" panose="02020404030301010803"/>
                <a:cs typeface="Times New Roman" panose="02020603050405020304" pitchFamily="18" charset="0"/>
              </a:rPr>
              <a:t>*الجهاز الإخراجي وأنواعه</a:t>
            </a:r>
          </a:p>
        </p:txBody>
      </p:sp>
      <p:sp>
        <p:nvSpPr>
          <p:cNvPr id="8" name="مستطيل 7">
            <a:extLst>
              <a:ext uri="{FF2B5EF4-FFF2-40B4-BE49-F238E27FC236}">
                <a16:creationId xmlns:a16="http://schemas.microsoft.com/office/drawing/2014/main" xmlns="" id="{D2BE0BA5-73E2-8DA8-6E1B-8182A2AF6D83}"/>
              </a:ext>
            </a:extLst>
          </p:cNvPr>
          <p:cNvSpPr/>
          <p:nvPr/>
        </p:nvSpPr>
        <p:spPr>
          <a:xfrm>
            <a:off x="10159435" y="1101063"/>
            <a:ext cx="1862902" cy="769441"/>
          </a:xfrm>
          <a:prstGeom prst="rect">
            <a:avLst/>
          </a:prstGeom>
          <a:gradFill rotWithShape="1">
            <a:gsLst>
              <a:gs pos="0">
                <a:srgbClr val="A23C33">
                  <a:tint val="60000"/>
                  <a:lumMod val="110000"/>
                </a:srgbClr>
              </a:gs>
              <a:gs pos="100000">
                <a:srgbClr val="A23C33">
                  <a:tint val="82000"/>
                </a:srgbClr>
              </a:gs>
            </a:gsLst>
            <a:lin ang="5400000" scaled="0"/>
          </a:gradFill>
          <a:ln w="9525" cap="flat" cmpd="sng" algn="ctr">
            <a:solidFill>
              <a:srgbClr val="A23C33"/>
            </a:solidFill>
            <a:prstDash val="solid"/>
          </a:ln>
          <a:effectLst/>
          <a:scene3d>
            <a:camera prst="perspectiveRelaxedModerately"/>
            <a:lightRig rig="threePt" dir="t"/>
          </a:scene3d>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44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Garamond" panose="02020404030301010803"/>
                <a:ea typeface="+mn-ea"/>
                <a:cs typeface="Times New Roman" panose="02020603050405020304" pitchFamily="18" charset="0"/>
              </a:rPr>
              <a:t>الأهداف</a:t>
            </a:r>
          </a:p>
        </p:txBody>
      </p:sp>
    </p:spTree>
    <p:extLst>
      <p:ext uri="{BB962C8B-B14F-4D97-AF65-F5344CB8AC3E}">
        <p14:creationId xmlns:p14="http://schemas.microsoft.com/office/powerpoint/2010/main" val="38244409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sp>
        <p:nvSpPr>
          <p:cNvPr id="3" name="مربع نص 2">
            <a:extLst>
              <a:ext uri="{FF2B5EF4-FFF2-40B4-BE49-F238E27FC236}">
                <a16:creationId xmlns:a16="http://schemas.microsoft.com/office/drawing/2014/main" xmlns="" id="{8A6E34F1-5CBF-581A-4E80-EEC5C4EB529A}"/>
              </a:ext>
            </a:extLst>
          </p:cNvPr>
          <p:cNvSpPr txBox="1"/>
          <p:nvPr/>
        </p:nvSpPr>
        <p:spPr>
          <a:xfrm>
            <a:off x="3228974" y="762508"/>
            <a:ext cx="5381625" cy="1107996"/>
          </a:xfrm>
          <a:prstGeom prst="rect">
            <a:avLst/>
          </a:prstGeom>
          <a:noFill/>
        </p:spPr>
        <p:txBody>
          <a:bodyPr wrap="square" rtlCol="1">
            <a:spAutoFit/>
          </a:bodyPr>
          <a:lstStyle/>
          <a:p>
            <a:pPr algn="ctr"/>
            <a:r>
              <a:rPr lang="ar-SA" sz="6600" dirty="0">
                <a:cs typeface="PT Bold Heading" panose="02010400000000000000" pitchFamily="2" charset="-78"/>
              </a:rPr>
              <a:t>الجهاز الإخراجي</a:t>
            </a:r>
          </a:p>
        </p:txBody>
      </p:sp>
      <p:pic>
        <p:nvPicPr>
          <p:cNvPr id="7" name="صورة 6">
            <a:extLst>
              <a:ext uri="{FF2B5EF4-FFF2-40B4-BE49-F238E27FC236}">
                <a16:creationId xmlns:a16="http://schemas.microsoft.com/office/drawing/2014/main" xmlns="" id="{5078CEC1-D1C3-707A-F694-10F72FD6B50A}"/>
              </a:ext>
            </a:extLst>
          </p:cNvPr>
          <p:cNvPicPr>
            <a:picLocks noChangeAspect="1"/>
          </p:cNvPicPr>
          <p:nvPr/>
        </p:nvPicPr>
        <p:blipFill rotWithShape="1">
          <a:blip r:embed="rId4"/>
          <a:srcRect l="9947" t="7747" r="38534" b="14943"/>
          <a:stretch/>
        </p:blipFill>
        <p:spPr>
          <a:xfrm>
            <a:off x="615996" y="2417097"/>
            <a:ext cx="3487401" cy="3282379"/>
          </a:xfrm>
          <a:prstGeom prst="rect">
            <a:avLst/>
          </a:prstGeom>
        </p:spPr>
      </p:pic>
      <p:sp>
        <p:nvSpPr>
          <p:cNvPr id="8" name="مستطيل 7"/>
          <p:cNvSpPr/>
          <p:nvPr/>
        </p:nvSpPr>
        <p:spPr>
          <a:xfrm>
            <a:off x="4125623" y="2966486"/>
            <a:ext cx="7807759" cy="2554545"/>
          </a:xfrm>
          <a:prstGeom prst="rect">
            <a:avLst/>
          </a:prstGeom>
        </p:spPr>
        <p:txBody>
          <a:bodyPr wrap="square">
            <a:spAutoFit/>
          </a:bodyPr>
          <a:lstStyle/>
          <a:p>
            <a:pPr lvl="0" algn="ctr">
              <a:defRPr/>
            </a:pPr>
            <a:r>
              <a:rPr lang="ar-EG" sz="4000" b="1" kern="0" dirty="0">
                <a:solidFill>
                  <a:prstClr val="black"/>
                </a:solidFill>
              </a:rPr>
              <a:t>عندما تحلل الخلايا الطعام ينتج عن ذلك فضلات يقوم الجهاز </a:t>
            </a:r>
            <a:r>
              <a:rPr lang="ar-EG" sz="4000" b="1" kern="0" dirty="0" err="1">
                <a:solidFill>
                  <a:prstClr val="black"/>
                </a:solidFill>
              </a:rPr>
              <a:t>الإخراجي</a:t>
            </a:r>
            <a:r>
              <a:rPr lang="ar-EG" sz="4000" b="1" kern="0" dirty="0">
                <a:solidFill>
                  <a:prstClr val="black"/>
                </a:solidFill>
              </a:rPr>
              <a:t> بالتخلص منها. </a:t>
            </a:r>
            <a:endParaRPr lang="ar-SA" sz="4000" b="1" kern="0" dirty="0">
              <a:solidFill>
                <a:prstClr val="black"/>
              </a:solidFill>
            </a:endParaRPr>
          </a:p>
          <a:p>
            <a:pPr lvl="0" algn="ctr">
              <a:defRPr/>
            </a:pPr>
            <a:r>
              <a:rPr lang="ar-EG" sz="4000" b="1" kern="0" dirty="0">
                <a:solidFill>
                  <a:prstClr val="black"/>
                </a:solidFill>
              </a:rPr>
              <a:t>ويعد كل من الكبد والكلية والمثانة والجلد والرئتين أعضاء لإخراج الفضلات. </a:t>
            </a:r>
            <a:endParaRPr lang="en-US" sz="4000" b="1" kern="0" dirty="0">
              <a:solidFill>
                <a:prstClr val="black"/>
              </a:solidFill>
            </a:endParaRPr>
          </a:p>
        </p:txBody>
      </p:sp>
    </p:spTree>
    <p:extLst>
      <p:ext uri="{BB962C8B-B14F-4D97-AF65-F5344CB8AC3E}">
        <p14:creationId xmlns:p14="http://schemas.microsoft.com/office/powerpoint/2010/main" val="15610680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sp>
        <p:nvSpPr>
          <p:cNvPr id="3" name="مربع نص 2">
            <a:extLst>
              <a:ext uri="{FF2B5EF4-FFF2-40B4-BE49-F238E27FC236}">
                <a16:creationId xmlns:a16="http://schemas.microsoft.com/office/drawing/2014/main" xmlns="" id="{8A6E34F1-5CBF-581A-4E80-EEC5C4EB529A}"/>
              </a:ext>
            </a:extLst>
          </p:cNvPr>
          <p:cNvSpPr txBox="1"/>
          <p:nvPr/>
        </p:nvSpPr>
        <p:spPr>
          <a:xfrm>
            <a:off x="3228974" y="762508"/>
            <a:ext cx="5381625" cy="1107996"/>
          </a:xfrm>
          <a:prstGeom prst="rect">
            <a:avLst/>
          </a:prstGeom>
          <a:noFill/>
        </p:spPr>
        <p:txBody>
          <a:bodyPr wrap="square" rtlCol="1">
            <a:spAutoFit/>
          </a:bodyPr>
          <a:lstStyle/>
          <a:p>
            <a:pPr algn="ctr"/>
            <a:r>
              <a:rPr lang="ar-SA" sz="6600" dirty="0">
                <a:cs typeface="PT Bold Heading" panose="02010400000000000000" pitchFamily="2" charset="-78"/>
              </a:rPr>
              <a:t>الجهاز الإخراجي</a:t>
            </a:r>
          </a:p>
        </p:txBody>
      </p:sp>
      <p:pic>
        <p:nvPicPr>
          <p:cNvPr id="7" name="صورة 6">
            <a:extLst>
              <a:ext uri="{FF2B5EF4-FFF2-40B4-BE49-F238E27FC236}">
                <a16:creationId xmlns:a16="http://schemas.microsoft.com/office/drawing/2014/main" xmlns="" id="{64098A58-B236-46B4-C7A6-D8DA25167DF9}"/>
              </a:ext>
            </a:extLst>
          </p:cNvPr>
          <p:cNvPicPr>
            <a:picLocks noChangeAspect="1"/>
          </p:cNvPicPr>
          <p:nvPr/>
        </p:nvPicPr>
        <p:blipFill>
          <a:blip r:embed="rId4"/>
          <a:stretch>
            <a:fillRect/>
          </a:stretch>
        </p:blipFill>
        <p:spPr>
          <a:xfrm>
            <a:off x="1006157" y="2097100"/>
            <a:ext cx="3819525" cy="3790950"/>
          </a:xfrm>
          <a:prstGeom prst="rect">
            <a:avLst/>
          </a:prstGeom>
        </p:spPr>
      </p:pic>
      <p:sp>
        <p:nvSpPr>
          <p:cNvPr id="8" name="مستطيل 7"/>
          <p:cNvSpPr/>
          <p:nvPr/>
        </p:nvSpPr>
        <p:spPr>
          <a:xfrm>
            <a:off x="5273964" y="2097100"/>
            <a:ext cx="6096000" cy="3785652"/>
          </a:xfrm>
          <a:prstGeom prst="rect">
            <a:avLst/>
          </a:prstGeom>
        </p:spPr>
        <p:txBody>
          <a:bodyPr>
            <a:spAutoFit/>
          </a:bodyPr>
          <a:lstStyle/>
          <a:p>
            <a:pPr lvl="0" algn="ctr">
              <a:defRPr/>
            </a:pPr>
            <a:r>
              <a:rPr lang="ar-EG" sz="4000" b="1" kern="0" dirty="0">
                <a:solidFill>
                  <a:prstClr val="black"/>
                </a:solidFill>
              </a:rPr>
              <a:t>ينقي كل من الكبد والكلية الدم من الفضلات، وتخزن المثانة الفضلات السائلة، ويفرز الجلد العرق فيتخلص الجسم من الأملاح الزائدة.</a:t>
            </a:r>
            <a:endParaRPr lang="ar-SA" sz="4000" b="1" kern="0" dirty="0">
              <a:solidFill>
                <a:prstClr val="black"/>
              </a:solidFill>
            </a:endParaRPr>
          </a:p>
          <a:p>
            <a:pPr lvl="0" algn="ctr">
              <a:defRPr/>
            </a:pPr>
            <a:r>
              <a:rPr lang="ar-EG" sz="4000" b="1" kern="0" dirty="0">
                <a:solidFill>
                  <a:prstClr val="black"/>
                </a:solidFill>
              </a:rPr>
              <a:t> أما الرئات والخياشيم فتخلص الجسم من الفضلات الغازية. </a:t>
            </a:r>
            <a:endParaRPr lang="en-US" sz="4000" b="1" kern="0" dirty="0">
              <a:solidFill>
                <a:prstClr val="black"/>
              </a:solidFill>
            </a:endParaRPr>
          </a:p>
        </p:txBody>
      </p:sp>
    </p:spTree>
    <p:extLst>
      <p:ext uri="{BB962C8B-B14F-4D97-AF65-F5344CB8AC3E}">
        <p14:creationId xmlns:p14="http://schemas.microsoft.com/office/powerpoint/2010/main" val="1296814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sp>
        <p:nvSpPr>
          <p:cNvPr id="3" name="مربع نص 2">
            <a:extLst>
              <a:ext uri="{FF2B5EF4-FFF2-40B4-BE49-F238E27FC236}">
                <a16:creationId xmlns:a16="http://schemas.microsoft.com/office/drawing/2014/main" xmlns="" id="{8A6E34F1-5CBF-581A-4E80-EEC5C4EB529A}"/>
              </a:ext>
            </a:extLst>
          </p:cNvPr>
          <p:cNvSpPr txBox="1"/>
          <p:nvPr/>
        </p:nvSpPr>
        <p:spPr>
          <a:xfrm>
            <a:off x="3228974" y="762508"/>
            <a:ext cx="5381625" cy="1107996"/>
          </a:xfrm>
          <a:prstGeom prst="rect">
            <a:avLst/>
          </a:prstGeom>
          <a:noFill/>
        </p:spPr>
        <p:txBody>
          <a:bodyPr wrap="square" rtlCol="1">
            <a:spAutoFit/>
          </a:bodyPr>
          <a:lstStyle/>
          <a:p>
            <a:pPr algn="ctr"/>
            <a:r>
              <a:rPr lang="ar-SA" sz="6600" dirty="0">
                <a:cs typeface="PT Bold Heading" panose="02010400000000000000" pitchFamily="2" charset="-78"/>
              </a:rPr>
              <a:t>الجهاز الإخراجي</a:t>
            </a:r>
          </a:p>
        </p:txBody>
      </p:sp>
      <p:pic>
        <p:nvPicPr>
          <p:cNvPr id="2" name="صورة 1">
            <a:extLst>
              <a:ext uri="{FF2B5EF4-FFF2-40B4-BE49-F238E27FC236}">
                <a16:creationId xmlns:a16="http://schemas.microsoft.com/office/drawing/2014/main" xmlns="" id="{CB6652CD-AC94-BB0E-BED8-8571F3E3DF5A}"/>
              </a:ext>
            </a:extLst>
          </p:cNvPr>
          <p:cNvPicPr>
            <a:picLocks noChangeAspect="1"/>
          </p:cNvPicPr>
          <p:nvPr/>
        </p:nvPicPr>
        <p:blipFill>
          <a:blip r:embed="rId4"/>
          <a:stretch>
            <a:fillRect/>
          </a:stretch>
        </p:blipFill>
        <p:spPr>
          <a:xfrm>
            <a:off x="1597529" y="2046345"/>
            <a:ext cx="7994145" cy="4049147"/>
          </a:xfrm>
          <a:prstGeom prst="rect">
            <a:avLst/>
          </a:prstGeom>
        </p:spPr>
      </p:pic>
    </p:spTree>
    <p:extLst>
      <p:ext uri="{BB962C8B-B14F-4D97-AF65-F5344CB8AC3E}">
        <p14:creationId xmlns:p14="http://schemas.microsoft.com/office/powerpoint/2010/main" val="10555826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3" name="مربع نص 2">
            <a:extLst>
              <a:ext uri="{FF2B5EF4-FFF2-40B4-BE49-F238E27FC236}">
                <a16:creationId xmlns:a16="http://schemas.microsoft.com/office/drawing/2014/main" xmlns="" id="{8A6E34F1-5CBF-581A-4E80-EEC5C4EB529A}"/>
              </a:ext>
            </a:extLst>
          </p:cNvPr>
          <p:cNvSpPr txBox="1"/>
          <p:nvPr/>
        </p:nvSpPr>
        <p:spPr>
          <a:xfrm>
            <a:off x="3228974" y="762508"/>
            <a:ext cx="5381625" cy="1107996"/>
          </a:xfrm>
          <a:prstGeom prst="rect">
            <a:avLst/>
          </a:prstGeom>
          <a:noFill/>
        </p:spPr>
        <p:txBody>
          <a:bodyPr wrap="square" rtlCol="1">
            <a:spAutoFit/>
          </a:bodyPr>
          <a:lstStyle/>
          <a:p>
            <a:pPr algn="ctr"/>
            <a:r>
              <a:rPr lang="ar-SA" sz="6600" dirty="0">
                <a:cs typeface="PT Bold Heading" panose="02010400000000000000" pitchFamily="2" charset="-78"/>
              </a:rPr>
              <a:t>الجهاز الإخراجي</a:t>
            </a:r>
          </a:p>
        </p:txBody>
      </p:sp>
      <p:pic>
        <p:nvPicPr>
          <p:cNvPr id="15" name="صورة 14">
            <a:extLst>
              <a:ext uri="{FF2B5EF4-FFF2-40B4-BE49-F238E27FC236}">
                <a16:creationId xmlns:a16="http://schemas.microsoft.com/office/drawing/2014/main" xmlns="" id="{793766D6-07F1-7B1D-51C2-3DD144822090}"/>
              </a:ext>
            </a:extLst>
          </p:cNvPr>
          <p:cNvPicPr>
            <a:picLocks noChangeAspect="1"/>
          </p:cNvPicPr>
          <p:nvPr/>
        </p:nvPicPr>
        <p:blipFill>
          <a:blip r:embed="rId3"/>
          <a:stretch>
            <a:fillRect/>
          </a:stretch>
        </p:blipFill>
        <p:spPr>
          <a:xfrm>
            <a:off x="389153" y="2367645"/>
            <a:ext cx="5279594" cy="3304318"/>
          </a:xfrm>
          <a:prstGeom prst="rect">
            <a:avLst/>
          </a:prstGeom>
        </p:spPr>
      </p:pic>
      <p:pic>
        <p:nvPicPr>
          <p:cNvPr id="16" name="صورة 15">
            <a:extLst>
              <a:ext uri="{FF2B5EF4-FFF2-40B4-BE49-F238E27FC236}">
                <a16:creationId xmlns:a16="http://schemas.microsoft.com/office/drawing/2014/main" xmlns="" id="{49EAD42F-DB17-8FD0-4B63-9AE7AA623E4B}"/>
              </a:ext>
            </a:extLst>
          </p:cNvPr>
          <p:cNvPicPr>
            <a:picLocks noChangeAspect="1"/>
          </p:cNvPicPr>
          <p:nvPr/>
        </p:nvPicPr>
        <p:blipFill>
          <a:blip r:embed="rId4"/>
          <a:stretch>
            <a:fillRect/>
          </a:stretch>
        </p:blipFill>
        <p:spPr>
          <a:xfrm>
            <a:off x="5919786" y="2928738"/>
            <a:ext cx="5633192" cy="2682472"/>
          </a:xfrm>
          <a:prstGeom prst="rect">
            <a:avLst/>
          </a:prstGeom>
        </p:spPr>
      </p:pic>
    </p:spTree>
    <p:extLst>
      <p:ext uri="{BB962C8B-B14F-4D97-AF65-F5344CB8AC3E}">
        <p14:creationId xmlns:p14="http://schemas.microsoft.com/office/powerpoint/2010/main" val="15912576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3" name="مربع نص 2">
            <a:extLst>
              <a:ext uri="{FF2B5EF4-FFF2-40B4-BE49-F238E27FC236}">
                <a16:creationId xmlns:a16="http://schemas.microsoft.com/office/drawing/2014/main" xmlns="" id="{8A6E34F1-5CBF-581A-4E80-EEC5C4EB529A}"/>
              </a:ext>
            </a:extLst>
          </p:cNvPr>
          <p:cNvSpPr txBox="1"/>
          <p:nvPr/>
        </p:nvSpPr>
        <p:spPr>
          <a:xfrm>
            <a:off x="3228974" y="762508"/>
            <a:ext cx="5381625" cy="1107996"/>
          </a:xfrm>
          <a:prstGeom prst="rect">
            <a:avLst/>
          </a:prstGeom>
          <a:noFill/>
        </p:spPr>
        <p:txBody>
          <a:bodyPr wrap="square" rtlCol="1">
            <a:spAutoFit/>
          </a:bodyPr>
          <a:lstStyle/>
          <a:p>
            <a:pPr algn="ctr"/>
            <a:r>
              <a:rPr lang="ar-SA" sz="6600" dirty="0">
                <a:cs typeface="PT Bold Heading" panose="02010400000000000000" pitchFamily="2" charset="-78"/>
              </a:rPr>
              <a:t>الجهاز الإخراجي</a:t>
            </a:r>
          </a:p>
        </p:txBody>
      </p:sp>
      <p:sp>
        <p:nvSpPr>
          <p:cNvPr id="10" name="مربع نص 9">
            <a:extLst>
              <a:ext uri="{FF2B5EF4-FFF2-40B4-BE49-F238E27FC236}">
                <a16:creationId xmlns:a16="http://schemas.microsoft.com/office/drawing/2014/main" xmlns="" id="{31DFCFC9-3D97-52CE-00BC-E16F6A55AFBE}"/>
              </a:ext>
            </a:extLst>
          </p:cNvPr>
          <p:cNvSpPr txBox="1"/>
          <p:nvPr/>
        </p:nvSpPr>
        <p:spPr>
          <a:xfrm>
            <a:off x="1076325" y="2422915"/>
            <a:ext cx="10258425" cy="3139321"/>
          </a:xfrm>
          <a:prstGeom prst="rect">
            <a:avLst/>
          </a:prstGeom>
        </p:spPr>
        <p:style>
          <a:lnRef idx="1">
            <a:schemeClr val="accent4"/>
          </a:lnRef>
          <a:fillRef idx="3">
            <a:schemeClr val="accent4"/>
          </a:fillRef>
          <a:effectRef idx="2">
            <a:schemeClr val="accent4"/>
          </a:effectRef>
          <a:fontRef idx="minor">
            <a:schemeClr val="lt1"/>
          </a:fontRef>
        </p:style>
        <p:txBody>
          <a:bodyPr wrap="square" rtlCol="1">
            <a:spAutoFit/>
          </a:bodyPr>
          <a:lstStyle/>
          <a:p>
            <a:pPr algn="ctr"/>
            <a:r>
              <a:rPr lang="ar-SA" sz="6000" dirty="0">
                <a:cs typeface="PT Bold Heading" panose="02010400000000000000" pitchFamily="2" charset="-78"/>
              </a:rPr>
              <a:t>أحد أعضاء إخراج الفضلات هو </a:t>
            </a:r>
            <a:r>
              <a:rPr lang="ar-SA" sz="6600" dirty="0">
                <a:cs typeface="PT Bold Heading" panose="02010400000000000000" pitchFamily="2" charset="-78"/>
              </a:rPr>
              <a:t>.................</a:t>
            </a:r>
          </a:p>
          <a:p>
            <a:pPr algn="ctr"/>
            <a:r>
              <a:rPr lang="ar-SA" sz="6600" dirty="0">
                <a:ln w="0"/>
                <a:solidFill>
                  <a:schemeClr val="tx1"/>
                </a:solidFill>
                <a:effectLst>
                  <a:outerShdw blurRad="38100" dist="19050" dir="2700000" algn="tl" rotWithShape="0">
                    <a:schemeClr val="dk1">
                      <a:alpha val="40000"/>
                    </a:schemeClr>
                  </a:outerShdw>
                </a:effectLst>
                <a:cs typeface="PT Bold Heading" panose="02010400000000000000" pitchFamily="2" charset="-78"/>
              </a:rPr>
              <a:t>1- القلب    2- الدماغ   3- الكلية</a:t>
            </a:r>
          </a:p>
        </p:txBody>
      </p:sp>
      <p:sp>
        <p:nvSpPr>
          <p:cNvPr id="11" name="وجه ضاحك 10">
            <a:extLst>
              <a:ext uri="{FF2B5EF4-FFF2-40B4-BE49-F238E27FC236}">
                <a16:creationId xmlns:a16="http://schemas.microsoft.com/office/drawing/2014/main" xmlns="" id="{89EEC153-AF37-59B0-E00B-A61CC928BC90}"/>
              </a:ext>
            </a:extLst>
          </p:cNvPr>
          <p:cNvSpPr/>
          <p:nvPr/>
        </p:nvSpPr>
        <p:spPr>
          <a:xfrm>
            <a:off x="1914525" y="5267325"/>
            <a:ext cx="737752" cy="84732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4863348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29221" y="0"/>
            <a:ext cx="12192000" cy="6858000"/>
          </a:xfrm>
          <a:prstGeom prst="rect">
            <a:avLst/>
          </a:prstGeom>
        </p:spPr>
      </p:pic>
      <p:pic>
        <p:nvPicPr>
          <p:cNvPr id="3" name="Picture 3" descr="office1_128.png">
            <a:extLst>
              <a:ext uri="{FF2B5EF4-FFF2-40B4-BE49-F238E27FC236}">
                <a16:creationId xmlns:a16="http://schemas.microsoft.com/office/drawing/2014/main" xmlns="" id="{097AE5CD-42BE-D982-AB4A-302870288260}"/>
              </a:ext>
            </a:extLst>
          </p:cNvPr>
          <p:cNvPicPr>
            <a:picLocks noChangeAspect="1"/>
          </p:cNvPicPr>
          <p:nvPr/>
        </p:nvPicPr>
        <p:blipFill>
          <a:blip r:embed="rId3" cstate="print"/>
          <a:srcRect/>
          <a:stretch>
            <a:fillRect/>
          </a:stretch>
        </p:blipFill>
        <p:spPr bwMode="auto">
          <a:xfrm rot="20927305" flipH="1">
            <a:off x="8333170" y="602026"/>
            <a:ext cx="1191411" cy="1068161"/>
          </a:xfrm>
          <a:prstGeom prst="rect">
            <a:avLst/>
          </a:prstGeom>
          <a:noFill/>
          <a:ln w="9525">
            <a:noFill/>
            <a:miter lim="800000"/>
            <a:headEnd/>
            <a:tailEnd/>
          </a:ln>
        </p:spPr>
      </p:pic>
      <p:sp>
        <p:nvSpPr>
          <p:cNvPr id="12" name="مستطيل 11"/>
          <p:cNvSpPr/>
          <p:nvPr/>
        </p:nvSpPr>
        <p:spPr>
          <a:xfrm>
            <a:off x="8805827" y="638464"/>
            <a:ext cx="3060044" cy="707886"/>
          </a:xfrm>
          <a:prstGeom prst="rect">
            <a:avLst/>
          </a:prstGeom>
          <a:noFill/>
        </p:spPr>
        <p:txBody>
          <a:bodyPr wrap="square" lIns="91440" tIns="45720" rIns="91440" bIns="45720">
            <a:spAutoFit/>
          </a:bodyPr>
          <a:lstStyle/>
          <a:p>
            <a:pPr algn="ctr"/>
            <a:r>
              <a:rPr lang="ar-SA" sz="4000" b="1" dirty="0" smtClean="0">
                <a:ln w="9525">
                  <a:solidFill>
                    <a:schemeClr val="bg1"/>
                  </a:solidFill>
                  <a:prstDash val="solid"/>
                </a:ln>
                <a:effectLst>
                  <a:outerShdw blurRad="12700" dist="38100" dir="2700000" algn="tl" rotWithShape="0">
                    <a:schemeClr val="bg1">
                      <a:lumMod val="50000"/>
                    </a:schemeClr>
                  </a:outerShdw>
                </a:effectLst>
              </a:rPr>
              <a:t>أستخلص النتائج</a:t>
            </a:r>
            <a:endParaRPr lang="ar-SA"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3" name="صورة 12"/>
          <p:cNvPicPr>
            <a:picLocks noChangeAspect="1"/>
          </p:cNvPicPr>
          <p:nvPr/>
        </p:nvPicPr>
        <p:blipFill>
          <a:blip r:embed="rId4"/>
          <a:stretch>
            <a:fillRect/>
          </a:stretch>
        </p:blipFill>
        <p:spPr>
          <a:xfrm>
            <a:off x="2247240" y="2445565"/>
            <a:ext cx="9047248" cy="1286367"/>
          </a:xfrm>
          <a:prstGeom prst="rect">
            <a:avLst/>
          </a:prstGeom>
        </p:spPr>
      </p:pic>
      <p:pic>
        <p:nvPicPr>
          <p:cNvPr id="14" name="صورة 13"/>
          <p:cNvPicPr>
            <a:picLocks noChangeAspect="1"/>
          </p:cNvPicPr>
          <p:nvPr/>
        </p:nvPicPr>
        <p:blipFill>
          <a:blip r:embed="rId5"/>
          <a:stretch>
            <a:fillRect/>
          </a:stretch>
        </p:blipFill>
        <p:spPr>
          <a:xfrm>
            <a:off x="-128815" y="414457"/>
            <a:ext cx="8505028" cy="1863786"/>
          </a:xfrm>
          <a:prstGeom prst="rect">
            <a:avLst/>
          </a:prstGeom>
        </p:spPr>
      </p:pic>
      <p:sp>
        <p:nvSpPr>
          <p:cNvPr id="16" name="مستطيل 15"/>
          <p:cNvSpPr/>
          <p:nvPr/>
        </p:nvSpPr>
        <p:spPr>
          <a:xfrm>
            <a:off x="3371705" y="3647667"/>
            <a:ext cx="8791074" cy="707886"/>
          </a:xfrm>
          <a:prstGeom prst="rect">
            <a:avLst/>
          </a:prstGeom>
        </p:spPr>
        <p:txBody>
          <a:bodyPr wrap="square">
            <a:spAutoFit/>
          </a:bodyPr>
          <a:lstStyle/>
          <a:p>
            <a:pPr lvl="0" algn="ctr">
              <a:defRPr/>
            </a:pPr>
            <a:r>
              <a:rPr lang="ar-EG" sz="4000" b="1" dirty="0">
                <a:solidFill>
                  <a:prstClr val="black"/>
                </a:solidFill>
                <a:latin typeface="Calibri" pitchFamily="34" charset="0"/>
              </a:rPr>
              <a:t>6- كيف يمكن أن تحس دودة الأرض بالضوء؟ </a:t>
            </a:r>
            <a:endParaRPr lang="en-US" sz="4000" b="1" dirty="0">
              <a:solidFill>
                <a:prstClr val="black"/>
              </a:solidFill>
              <a:latin typeface="Calibri" pitchFamily="34" charset="0"/>
            </a:endParaRPr>
          </a:p>
        </p:txBody>
      </p:sp>
      <p:pic>
        <p:nvPicPr>
          <p:cNvPr id="17" name="صورة 16"/>
          <p:cNvPicPr>
            <a:picLocks noChangeAspect="1"/>
          </p:cNvPicPr>
          <p:nvPr/>
        </p:nvPicPr>
        <p:blipFill>
          <a:blip r:embed="rId6"/>
          <a:stretch>
            <a:fillRect/>
          </a:stretch>
        </p:blipFill>
        <p:spPr>
          <a:xfrm>
            <a:off x="1520476" y="4538389"/>
            <a:ext cx="7285351" cy="1835055"/>
          </a:xfrm>
          <a:prstGeom prst="rect">
            <a:avLst/>
          </a:prstGeom>
        </p:spPr>
      </p:pic>
    </p:spTree>
    <p:extLst>
      <p:ext uri="{BB962C8B-B14F-4D97-AF65-F5344CB8AC3E}">
        <p14:creationId xmlns:p14="http://schemas.microsoft.com/office/powerpoint/2010/main" val="4700109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pic>
        <p:nvPicPr>
          <p:cNvPr id="2" name="صورة 1">
            <a:extLst>
              <a:ext uri="{FF2B5EF4-FFF2-40B4-BE49-F238E27FC236}">
                <a16:creationId xmlns:a16="http://schemas.microsoft.com/office/drawing/2014/main" xmlns="" id="{DBFDB869-5797-2118-3B2C-0961BE144A9D}"/>
              </a:ext>
            </a:extLst>
          </p:cNvPr>
          <p:cNvPicPr>
            <a:picLocks noChangeAspect="1"/>
          </p:cNvPicPr>
          <p:nvPr/>
        </p:nvPicPr>
        <p:blipFill>
          <a:blip r:embed="rId4"/>
          <a:stretch>
            <a:fillRect/>
          </a:stretch>
        </p:blipFill>
        <p:spPr>
          <a:xfrm>
            <a:off x="1885950" y="1271587"/>
            <a:ext cx="7953375" cy="4486275"/>
          </a:xfrm>
          <a:prstGeom prst="rect">
            <a:avLst/>
          </a:prstGeom>
        </p:spPr>
      </p:pic>
      <p:sp>
        <p:nvSpPr>
          <p:cNvPr id="3" name="مربع نص 2">
            <a:extLst>
              <a:ext uri="{FF2B5EF4-FFF2-40B4-BE49-F238E27FC236}">
                <a16:creationId xmlns:a16="http://schemas.microsoft.com/office/drawing/2014/main" xmlns="" id="{8A6E34F1-5CBF-581A-4E80-EEC5C4EB529A}"/>
              </a:ext>
            </a:extLst>
          </p:cNvPr>
          <p:cNvSpPr txBox="1"/>
          <p:nvPr/>
        </p:nvSpPr>
        <p:spPr>
          <a:xfrm>
            <a:off x="3171824" y="2792968"/>
            <a:ext cx="5381625" cy="1107996"/>
          </a:xfrm>
          <a:prstGeom prst="rect">
            <a:avLst/>
          </a:prstGeom>
          <a:noFill/>
        </p:spPr>
        <p:txBody>
          <a:bodyPr wrap="square" rtlCol="1">
            <a:spAutoFit/>
          </a:bodyPr>
          <a:lstStyle/>
          <a:p>
            <a:pPr algn="ctr"/>
            <a:r>
              <a:rPr lang="ar-SA" sz="6600" dirty="0">
                <a:cs typeface="PT Bold Heading" panose="02010400000000000000" pitchFamily="2" charset="-78"/>
              </a:rPr>
              <a:t>الجهاز الهضمي</a:t>
            </a:r>
          </a:p>
        </p:txBody>
      </p:sp>
    </p:spTree>
    <p:extLst>
      <p:ext uri="{BB962C8B-B14F-4D97-AF65-F5344CB8AC3E}">
        <p14:creationId xmlns:p14="http://schemas.microsoft.com/office/powerpoint/2010/main" val="711697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4"/>
          <a:stretch>
            <a:fillRect/>
          </a:stretch>
        </p:blipFill>
        <p:spPr>
          <a:xfrm>
            <a:off x="0" y="0"/>
            <a:ext cx="12192000" cy="6858000"/>
          </a:xfrm>
          <a:prstGeom prst="rect">
            <a:avLst/>
          </a:prstGeom>
        </p:spPr>
      </p:pic>
      <p:pic>
        <p:nvPicPr>
          <p:cNvPr id="7" name="كيف يهضم الطعام">
            <a:hlinkClick r:id="" action="ppaction://media"/>
            <a:extLst>
              <a:ext uri="{FF2B5EF4-FFF2-40B4-BE49-F238E27FC236}">
                <a16:creationId xmlns:a16="http://schemas.microsoft.com/office/drawing/2014/main" xmlns="" id="{7401120F-21FE-3A78-536C-989A902673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977" y="369455"/>
            <a:ext cx="12046023" cy="6184607"/>
          </a:xfrm>
          <a:prstGeom prst="rect">
            <a:avLst/>
          </a:prstGeom>
        </p:spPr>
      </p:pic>
    </p:spTree>
    <p:extLst>
      <p:ext uri="{BB962C8B-B14F-4D97-AF65-F5344CB8AC3E}">
        <p14:creationId xmlns:p14="http://schemas.microsoft.com/office/powerpoint/2010/main" val="5440289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3"/>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4"/>
          <a:stretch>
            <a:fillRect/>
          </a:stretch>
        </p:blipFill>
        <p:spPr>
          <a:xfrm>
            <a:off x="169661" y="397866"/>
            <a:ext cx="1139591" cy="729285"/>
          </a:xfrm>
          <a:prstGeom prst="rect">
            <a:avLst/>
          </a:prstGeom>
        </p:spPr>
      </p:pic>
      <p:sp>
        <p:nvSpPr>
          <p:cNvPr id="3" name="مربع نص 2">
            <a:extLst>
              <a:ext uri="{FF2B5EF4-FFF2-40B4-BE49-F238E27FC236}">
                <a16:creationId xmlns:a16="http://schemas.microsoft.com/office/drawing/2014/main" xmlns="" id="{8A6E34F1-5CBF-581A-4E80-EEC5C4EB529A}"/>
              </a:ext>
            </a:extLst>
          </p:cNvPr>
          <p:cNvSpPr txBox="1"/>
          <p:nvPr/>
        </p:nvSpPr>
        <p:spPr>
          <a:xfrm>
            <a:off x="3228974" y="762508"/>
            <a:ext cx="5381625" cy="1107996"/>
          </a:xfrm>
          <a:prstGeom prst="rect">
            <a:avLst/>
          </a:prstGeom>
          <a:noFill/>
        </p:spPr>
        <p:txBody>
          <a:bodyPr wrap="square" rtlCol="1">
            <a:spAutoFit/>
          </a:bodyPr>
          <a:lstStyle/>
          <a:p>
            <a:pPr algn="ctr"/>
            <a:r>
              <a:rPr lang="ar-SA" sz="6600" dirty="0">
                <a:cs typeface="PT Bold Heading" panose="02010400000000000000" pitchFamily="2" charset="-78"/>
              </a:rPr>
              <a:t>الجهاز الهضمي</a:t>
            </a:r>
          </a:p>
        </p:txBody>
      </p:sp>
      <p:sp>
        <p:nvSpPr>
          <p:cNvPr id="9" name="Rectangle 13">
            <a:extLst>
              <a:ext uri="{FF2B5EF4-FFF2-40B4-BE49-F238E27FC236}">
                <a16:creationId xmlns:a16="http://schemas.microsoft.com/office/drawing/2014/main" xmlns="" id="{40341F88-D63F-243B-1D18-7D4200EAB766}"/>
              </a:ext>
            </a:extLst>
          </p:cNvPr>
          <p:cNvSpPr>
            <a:spLocks noChangeArrowheads="1"/>
          </p:cNvSpPr>
          <p:nvPr/>
        </p:nvSpPr>
        <p:spPr bwMode="auto">
          <a:xfrm>
            <a:off x="7962313" y="1764379"/>
            <a:ext cx="3892550" cy="76993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fontAlgn="base">
              <a:spcBef>
                <a:spcPct val="0"/>
              </a:spcBef>
              <a:spcAft>
                <a:spcPct val="0"/>
              </a:spcAft>
              <a:defRPr/>
            </a:pPr>
            <a:r>
              <a:rPr lang="ar-EG" sz="4400" b="1" dirty="0">
                <a:solidFill>
                  <a:prstClr val="white"/>
                </a:solidFill>
                <a:latin typeface="Calibri" pitchFamily="34" charset="0"/>
                <a:cs typeface="Arial" panose="020B0604020202020204" pitchFamily="34" charset="0"/>
              </a:rPr>
              <a:t>كيف يهضم </a:t>
            </a:r>
            <a:r>
              <a:rPr lang="ar-EG" sz="4400" b="1" dirty="0" err="1">
                <a:solidFill>
                  <a:prstClr val="white"/>
                </a:solidFill>
                <a:latin typeface="Calibri" pitchFamily="34" charset="0"/>
                <a:cs typeface="Arial" panose="020B0604020202020204" pitchFamily="34" charset="0"/>
              </a:rPr>
              <a:t>الطعام؟</a:t>
            </a:r>
            <a:r>
              <a:rPr lang="ar-EG" sz="4400" b="1" dirty="0">
                <a:solidFill>
                  <a:prstClr val="white"/>
                </a:solidFill>
                <a:latin typeface="Calibri" pitchFamily="34" charset="0"/>
                <a:cs typeface="Arial" panose="020B0604020202020204" pitchFamily="34" charset="0"/>
              </a:rPr>
              <a:t> </a:t>
            </a:r>
            <a:endParaRPr lang="en-US" sz="4400" b="1" dirty="0">
              <a:solidFill>
                <a:prstClr val="white"/>
              </a:solidFill>
              <a:latin typeface="Calibri" pitchFamily="34" charset="0"/>
            </a:endParaRPr>
          </a:p>
        </p:txBody>
      </p:sp>
      <p:pic>
        <p:nvPicPr>
          <p:cNvPr id="1026" name="Picture 2" descr="السبلة العمانية - الموقع العُماني الأول">
            <a:extLst>
              <a:ext uri="{FF2B5EF4-FFF2-40B4-BE49-F238E27FC236}">
                <a16:creationId xmlns:a16="http://schemas.microsoft.com/office/drawing/2014/main" xmlns="" id="{A45E4507-7052-DD9B-8DD5-350876B088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0692" y="2948066"/>
            <a:ext cx="1543050" cy="258127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739456" y="2034938"/>
            <a:ext cx="6096000" cy="3785652"/>
          </a:xfrm>
          <a:prstGeom prst="rect">
            <a:avLst/>
          </a:prstGeom>
        </p:spPr>
        <p:txBody>
          <a:bodyPr>
            <a:spAutoFit/>
          </a:bodyPr>
          <a:lstStyle/>
          <a:p>
            <a:pPr lvl="0" algn="ctr" fontAlgn="base">
              <a:spcBef>
                <a:spcPct val="0"/>
              </a:spcBef>
              <a:spcAft>
                <a:spcPct val="0"/>
              </a:spcAft>
              <a:defRPr/>
            </a:pPr>
            <a:r>
              <a:rPr lang="ar-EG" sz="4000" b="1" dirty="0">
                <a:solidFill>
                  <a:prstClr val="black"/>
                </a:solidFill>
                <a:latin typeface="Calibri" pitchFamily="34" charset="0"/>
              </a:rPr>
              <a:t>تأكل الحيوانات الطعام لتحصل على الطاقة. من دون هضم الطعام لا تستطيع خلايا الجسم أن تحصل على الطاقة. </a:t>
            </a:r>
            <a:endParaRPr lang="ar-SA" sz="4000" b="1" dirty="0">
              <a:solidFill>
                <a:prstClr val="black"/>
              </a:solidFill>
              <a:latin typeface="Calibri" pitchFamily="34" charset="0"/>
            </a:endParaRPr>
          </a:p>
          <a:p>
            <a:pPr lvl="0" algn="ctr" fontAlgn="base">
              <a:spcBef>
                <a:spcPct val="0"/>
              </a:spcBef>
              <a:spcAft>
                <a:spcPct val="0"/>
              </a:spcAft>
              <a:defRPr/>
            </a:pPr>
            <a:r>
              <a:rPr lang="ar-EG" sz="4000" b="1" dirty="0">
                <a:solidFill>
                  <a:prstClr val="black"/>
                </a:solidFill>
                <a:latin typeface="Calibri" pitchFamily="34" charset="0"/>
              </a:rPr>
              <a:t>يساعد </a:t>
            </a:r>
            <a:r>
              <a:rPr lang="ar-EG" sz="4000" b="1" dirty="0">
                <a:solidFill>
                  <a:srgbClr val="F79646">
                    <a:lumMod val="75000"/>
                  </a:srgbClr>
                </a:solidFill>
                <a:latin typeface="Calibri" pitchFamily="34" charset="0"/>
              </a:rPr>
              <a:t>الجهاز الهضمي</a:t>
            </a:r>
            <a:endParaRPr lang="ar-SA" sz="4000" b="1" dirty="0">
              <a:solidFill>
                <a:srgbClr val="F79646">
                  <a:lumMod val="75000"/>
                </a:srgbClr>
              </a:solidFill>
              <a:latin typeface="Calibri" pitchFamily="34" charset="0"/>
            </a:endParaRPr>
          </a:p>
          <a:p>
            <a:pPr lvl="0" algn="ctr" fontAlgn="base">
              <a:spcBef>
                <a:spcPct val="0"/>
              </a:spcBef>
              <a:spcAft>
                <a:spcPct val="0"/>
              </a:spcAft>
              <a:defRPr/>
            </a:pPr>
            <a:r>
              <a:rPr lang="ar-EG" sz="4000" b="1" dirty="0">
                <a:solidFill>
                  <a:srgbClr val="F79646">
                    <a:lumMod val="75000"/>
                  </a:srgbClr>
                </a:solidFill>
                <a:latin typeface="Calibri" pitchFamily="34" charset="0"/>
              </a:rPr>
              <a:t> </a:t>
            </a:r>
            <a:r>
              <a:rPr lang="ar-EG" sz="4000" b="1" dirty="0">
                <a:solidFill>
                  <a:prstClr val="black"/>
                </a:solidFill>
                <a:latin typeface="Calibri" pitchFamily="34" charset="0"/>
              </a:rPr>
              <a:t>على تفكيك الطعام وتحليله. </a:t>
            </a:r>
            <a:endParaRPr lang="en-US" sz="4000" b="1" dirty="0">
              <a:solidFill>
                <a:prstClr val="black"/>
              </a:solidFill>
              <a:latin typeface="Calibri" pitchFamily="34" charset="0"/>
            </a:endParaRPr>
          </a:p>
        </p:txBody>
      </p:sp>
    </p:spTree>
    <p:extLst>
      <p:ext uri="{BB962C8B-B14F-4D97-AF65-F5344CB8AC3E}">
        <p14:creationId xmlns:p14="http://schemas.microsoft.com/office/powerpoint/2010/main" val="1798877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05"/>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 calcmode="lin" valueType="num">
                                      <p:cBhvr>
                                        <p:cTn id="9" dur="500" fill="hold"/>
                                        <p:tgtEl>
                                          <p:spTgt spid="9"/>
                                        </p:tgtEl>
                                        <p:attrNameLst>
                                          <p:attrName>ppt_x</p:attrName>
                                        </p:attrNameLst>
                                      </p:cBhvr>
                                      <p:tavLst>
                                        <p:tav tm="0">
                                          <p:val>
                                            <p:strVal val="#ppt_x-.2"/>
                                          </p:val>
                                        </p:tav>
                                        <p:tav tm="100000">
                                          <p:val>
                                            <p:strVal val="#ppt_x"/>
                                          </p:val>
                                        </p:tav>
                                      </p:tavLst>
                                    </p:anim>
                                    <p:anim calcmode="lin" valueType="num">
                                      <p:cBhvr>
                                        <p:cTn id="10" dur="500" fill="hold"/>
                                        <p:tgtEl>
                                          <p:spTgt spid="9"/>
                                        </p:tgtEl>
                                        <p:attrNameLst>
                                          <p:attrName>ppt_y</p:attrName>
                                        </p:attrNameLst>
                                      </p:cBhvr>
                                      <p:tavLst>
                                        <p:tav tm="0">
                                          <p:val>
                                            <p:strVal val="#ppt_y"/>
                                          </p:val>
                                        </p:tav>
                                        <p:tav tm="100000">
                                          <p:val>
                                            <p:strVal val="#ppt_y"/>
                                          </p:val>
                                        </p:tav>
                                      </p:tavLst>
                                    </p:anim>
                                    <p:animEffect transition="in" filter="fade">
                                      <p:cBhvr>
                                        <p:cTn id="11"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كيف يهضم الطعا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sp>
        <p:nvSpPr>
          <p:cNvPr id="3" name="مربع نص 2">
            <a:extLst>
              <a:ext uri="{FF2B5EF4-FFF2-40B4-BE49-F238E27FC236}">
                <a16:creationId xmlns:a16="http://schemas.microsoft.com/office/drawing/2014/main" xmlns="" id="{8A6E34F1-5CBF-581A-4E80-EEC5C4EB529A}"/>
              </a:ext>
            </a:extLst>
          </p:cNvPr>
          <p:cNvSpPr txBox="1"/>
          <p:nvPr/>
        </p:nvSpPr>
        <p:spPr>
          <a:xfrm>
            <a:off x="3228974" y="762508"/>
            <a:ext cx="5381625" cy="1107996"/>
          </a:xfrm>
          <a:prstGeom prst="rect">
            <a:avLst/>
          </a:prstGeom>
          <a:noFill/>
        </p:spPr>
        <p:txBody>
          <a:bodyPr wrap="square" rtlCol="1">
            <a:spAutoFit/>
          </a:bodyPr>
          <a:lstStyle/>
          <a:p>
            <a:pPr algn="ctr"/>
            <a:r>
              <a:rPr lang="ar-SA" sz="6600" dirty="0">
                <a:cs typeface="PT Bold Heading" panose="02010400000000000000" pitchFamily="2" charset="-78"/>
              </a:rPr>
              <a:t>الجهاز الهضمي</a:t>
            </a:r>
          </a:p>
        </p:txBody>
      </p:sp>
      <p:pic>
        <p:nvPicPr>
          <p:cNvPr id="2050" name="Picture 2" descr="اليوم العالمي للسلاحف 2021 - رائج">
            <a:extLst>
              <a:ext uri="{FF2B5EF4-FFF2-40B4-BE49-F238E27FC236}">
                <a16:creationId xmlns:a16="http://schemas.microsoft.com/office/drawing/2014/main" xmlns="" id="{012315C5-6F44-79AC-2AD6-EDA06616F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270" y="2766966"/>
            <a:ext cx="2851210" cy="2138408"/>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p:cNvSpPr/>
          <p:nvPr/>
        </p:nvSpPr>
        <p:spPr>
          <a:xfrm>
            <a:off x="1089891" y="2407526"/>
            <a:ext cx="6096000" cy="3170099"/>
          </a:xfrm>
          <a:prstGeom prst="rect">
            <a:avLst/>
          </a:prstGeom>
        </p:spPr>
        <p:txBody>
          <a:bodyPr>
            <a:spAutoFit/>
          </a:bodyPr>
          <a:lstStyle/>
          <a:p>
            <a:pPr lvl="0" algn="ctr" fontAlgn="base">
              <a:spcBef>
                <a:spcPct val="0"/>
              </a:spcBef>
              <a:spcAft>
                <a:spcPct val="0"/>
              </a:spcAft>
              <a:defRPr/>
            </a:pPr>
            <a:r>
              <a:rPr lang="ar-EG" sz="4000" b="1" dirty="0">
                <a:solidFill>
                  <a:prstClr val="black"/>
                </a:solidFill>
                <a:latin typeface="Calibri" pitchFamily="34" charset="0"/>
              </a:rPr>
              <a:t>بعض اللافقاريات ليس لها أجهزة هضمية متخصصة، وبعضها له أجهزة هضمية بسيطة. </a:t>
            </a:r>
            <a:endParaRPr lang="en-US" sz="4000" b="1" dirty="0">
              <a:solidFill>
                <a:prstClr val="black"/>
              </a:solidFill>
              <a:latin typeface="Calibri" pitchFamily="34" charset="0"/>
            </a:endParaRPr>
          </a:p>
          <a:p>
            <a:pPr lvl="0" algn="ctr" fontAlgn="base">
              <a:spcBef>
                <a:spcPct val="0"/>
              </a:spcBef>
              <a:spcAft>
                <a:spcPct val="0"/>
              </a:spcAft>
              <a:defRPr/>
            </a:pPr>
            <a:r>
              <a:rPr lang="ar-EG" sz="4000" b="1" dirty="0">
                <a:solidFill>
                  <a:srgbClr val="FF0000"/>
                </a:solidFill>
                <a:latin typeface="Calibri" pitchFamily="34" charset="0"/>
              </a:rPr>
              <a:t>الزواحف والبرمائيات لها أجهزة هضمية معقدة. </a:t>
            </a:r>
            <a:endParaRPr lang="en-US" sz="4000" b="1" dirty="0">
              <a:solidFill>
                <a:srgbClr val="FF0000"/>
              </a:solidFill>
              <a:latin typeface="Calibri" pitchFamily="34" charset="0"/>
            </a:endParaRPr>
          </a:p>
        </p:txBody>
      </p:sp>
    </p:spTree>
    <p:extLst>
      <p:ext uri="{BB962C8B-B14F-4D97-AF65-F5344CB8AC3E}">
        <p14:creationId xmlns:p14="http://schemas.microsoft.com/office/powerpoint/2010/main" val="12668304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3" name="مربع نص 2">
            <a:extLst>
              <a:ext uri="{FF2B5EF4-FFF2-40B4-BE49-F238E27FC236}">
                <a16:creationId xmlns:a16="http://schemas.microsoft.com/office/drawing/2014/main" xmlns="" id="{8A6E34F1-5CBF-581A-4E80-EEC5C4EB529A}"/>
              </a:ext>
            </a:extLst>
          </p:cNvPr>
          <p:cNvSpPr txBox="1"/>
          <p:nvPr/>
        </p:nvSpPr>
        <p:spPr>
          <a:xfrm>
            <a:off x="3112075" y="397866"/>
            <a:ext cx="5381625" cy="923330"/>
          </a:xfrm>
          <a:prstGeom prst="rect">
            <a:avLst/>
          </a:prstGeom>
          <a:noFill/>
        </p:spPr>
        <p:txBody>
          <a:bodyPr wrap="square" rtlCol="1">
            <a:spAutoFit/>
          </a:bodyPr>
          <a:lstStyle/>
          <a:p>
            <a:pPr algn="ctr"/>
            <a:r>
              <a:rPr lang="ar-SA" sz="5400" dirty="0">
                <a:cs typeface="PT Bold Heading" panose="02010400000000000000" pitchFamily="2" charset="-78"/>
              </a:rPr>
              <a:t>الجهاز الهضمي</a:t>
            </a:r>
          </a:p>
        </p:txBody>
      </p:sp>
      <p:sp>
        <p:nvSpPr>
          <p:cNvPr id="8" name="مستطيل 7"/>
          <p:cNvSpPr/>
          <p:nvPr/>
        </p:nvSpPr>
        <p:spPr>
          <a:xfrm>
            <a:off x="1283854" y="1719062"/>
            <a:ext cx="10012219" cy="4154984"/>
          </a:xfrm>
          <a:prstGeom prst="rect">
            <a:avLst/>
          </a:prstGeom>
        </p:spPr>
        <p:txBody>
          <a:bodyPr wrap="square">
            <a:spAutoFit/>
          </a:bodyPr>
          <a:lstStyle/>
          <a:p>
            <a:pPr lvl="0" algn="ctr" fontAlgn="base">
              <a:spcBef>
                <a:spcPct val="0"/>
              </a:spcBef>
              <a:spcAft>
                <a:spcPct val="0"/>
              </a:spcAft>
              <a:defRPr/>
            </a:pPr>
            <a:r>
              <a:rPr lang="ar-EG" sz="3600" b="1" kern="0" dirty="0">
                <a:solidFill>
                  <a:srgbClr val="44709D">
                    <a:lumMod val="75000"/>
                  </a:srgbClr>
                </a:solidFill>
              </a:rPr>
              <a:t>أنظر إلى شكل الجهاز الهضمي للسلحفاة وألاحظ الأعضاء التي يتكون منها. </a:t>
            </a:r>
            <a:endParaRPr lang="en-US" sz="3600" b="1" kern="0" dirty="0">
              <a:solidFill>
                <a:srgbClr val="44709D">
                  <a:lumMod val="75000"/>
                </a:srgbClr>
              </a:solidFill>
            </a:endParaRPr>
          </a:p>
          <a:p>
            <a:pPr lvl="0" algn="ctr" rtl="0" fontAlgn="base">
              <a:spcBef>
                <a:spcPct val="0"/>
              </a:spcBef>
              <a:spcAft>
                <a:spcPct val="0"/>
              </a:spcAft>
              <a:defRPr/>
            </a:pPr>
            <a:r>
              <a:rPr lang="ar-EG" sz="3600" b="1" kern="0" dirty="0">
                <a:solidFill>
                  <a:srgbClr val="00B050"/>
                </a:solidFill>
              </a:rPr>
              <a:t>جميع  الثدييات لها أجهزة هضمية متشابهة، حيث تحتوي على المعدة التي تمزج الطعام</a:t>
            </a:r>
            <a:endParaRPr lang="en-US" sz="3600" b="1" kern="0" dirty="0">
              <a:solidFill>
                <a:srgbClr val="00B050"/>
              </a:solidFill>
            </a:endParaRPr>
          </a:p>
          <a:p>
            <a:pPr lvl="0" algn="ctr" fontAlgn="base">
              <a:spcBef>
                <a:spcPct val="0"/>
              </a:spcBef>
              <a:spcAft>
                <a:spcPct val="0"/>
              </a:spcAft>
              <a:defRPr/>
            </a:pPr>
            <a:r>
              <a:rPr lang="ar-EG" sz="4000" b="1" kern="0" dirty="0">
                <a:solidFill>
                  <a:prstClr val="black"/>
                </a:solidFill>
              </a:rPr>
              <a:t>وتقوم عصارتها الهاضمة بتحليل الطعام،</a:t>
            </a:r>
            <a:endParaRPr lang="en-US" sz="4000" b="1" kern="0" dirty="0">
              <a:solidFill>
                <a:prstClr val="black"/>
              </a:solidFill>
            </a:endParaRPr>
          </a:p>
          <a:p>
            <a:pPr lvl="0" algn="ctr" fontAlgn="base">
              <a:spcBef>
                <a:spcPct val="0"/>
              </a:spcBef>
              <a:spcAft>
                <a:spcPct val="0"/>
              </a:spcAft>
              <a:defRPr/>
            </a:pPr>
            <a:r>
              <a:rPr lang="ar-EG" sz="4000" b="1" kern="0" dirty="0">
                <a:solidFill>
                  <a:prstClr val="black"/>
                </a:solidFill>
              </a:rPr>
              <a:t> ثم ينقل الطعام إلى الأمعاء الدقيقة التي تحلله إلى مواد أصغر يسهل على الدم أن ينقلها إلى جميع أجزاء الجسم. </a:t>
            </a:r>
            <a:endParaRPr lang="en-US" sz="4000" b="1" kern="0" dirty="0">
              <a:solidFill>
                <a:prstClr val="black"/>
              </a:solidFill>
            </a:endParaRPr>
          </a:p>
        </p:txBody>
      </p:sp>
    </p:spTree>
    <p:extLst>
      <p:ext uri="{BB962C8B-B14F-4D97-AF65-F5344CB8AC3E}">
        <p14:creationId xmlns:p14="http://schemas.microsoft.com/office/powerpoint/2010/main" val="37673466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3"/>
          <a:stretch>
            <a:fillRect/>
          </a:stretch>
        </p:blipFill>
        <p:spPr>
          <a:xfrm>
            <a:off x="0" y="0"/>
            <a:ext cx="12192000" cy="6858000"/>
          </a:xfrm>
          <a:prstGeom prst="rect">
            <a:avLst/>
          </a:prstGeom>
        </p:spPr>
      </p:pic>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4"/>
          <a:stretch>
            <a:fillRect/>
          </a:stretch>
        </p:blipFill>
        <p:spPr>
          <a:xfrm>
            <a:off x="169661" y="397866"/>
            <a:ext cx="1139591" cy="729285"/>
          </a:xfrm>
          <a:prstGeom prst="rect">
            <a:avLst/>
          </a:prstGeom>
        </p:spPr>
      </p:pic>
      <p:sp>
        <p:nvSpPr>
          <p:cNvPr id="3" name="مربع نص 2">
            <a:extLst>
              <a:ext uri="{FF2B5EF4-FFF2-40B4-BE49-F238E27FC236}">
                <a16:creationId xmlns:a16="http://schemas.microsoft.com/office/drawing/2014/main" xmlns="" id="{8A6E34F1-5CBF-581A-4E80-EEC5C4EB529A}"/>
              </a:ext>
            </a:extLst>
          </p:cNvPr>
          <p:cNvSpPr txBox="1"/>
          <p:nvPr/>
        </p:nvSpPr>
        <p:spPr>
          <a:xfrm>
            <a:off x="2457450" y="208510"/>
            <a:ext cx="5381625" cy="923330"/>
          </a:xfrm>
          <a:prstGeom prst="rect">
            <a:avLst/>
          </a:prstGeom>
          <a:noFill/>
        </p:spPr>
        <p:txBody>
          <a:bodyPr wrap="square" rtlCol="1">
            <a:spAutoFit/>
          </a:bodyPr>
          <a:lstStyle/>
          <a:p>
            <a:pPr algn="ctr"/>
            <a:r>
              <a:rPr lang="ar-SA" sz="5400" dirty="0">
                <a:cs typeface="PT Bold Heading" panose="02010400000000000000" pitchFamily="2" charset="-78"/>
              </a:rPr>
              <a:t>الجهاز الهضمي</a:t>
            </a:r>
          </a:p>
        </p:txBody>
      </p:sp>
      <p:pic>
        <p:nvPicPr>
          <p:cNvPr id="7" name="صورة 6">
            <a:extLst>
              <a:ext uri="{FF2B5EF4-FFF2-40B4-BE49-F238E27FC236}">
                <a16:creationId xmlns:a16="http://schemas.microsoft.com/office/drawing/2014/main" xmlns="" id="{C17B4904-3B3F-07F0-F7A6-4ADFF7FA62BD}"/>
              </a:ext>
            </a:extLst>
          </p:cNvPr>
          <p:cNvPicPr>
            <a:picLocks noChangeAspect="1"/>
          </p:cNvPicPr>
          <p:nvPr/>
        </p:nvPicPr>
        <p:blipFill>
          <a:blip r:embed="rId5"/>
          <a:stretch>
            <a:fillRect/>
          </a:stretch>
        </p:blipFill>
        <p:spPr>
          <a:xfrm>
            <a:off x="5606731" y="1443826"/>
            <a:ext cx="6242369" cy="5089932"/>
          </a:xfrm>
          <a:prstGeom prst="rect">
            <a:avLst/>
          </a:prstGeom>
        </p:spPr>
      </p:pic>
      <p:pic>
        <p:nvPicPr>
          <p:cNvPr id="8" name="Picture 8" descr="cuaderno.png">
            <a:extLst>
              <a:ext uri="{FF2B5EF4-FFF2-40B4-BE49-F238E27FC236}">
                <a16:creationId xmlns:a16="http://schemas.microsoft.com/office/drawing/2014/main" xmlns="" id="{3E9A0B1E-2304-0D45-94ED-673849E55DF4}"/>
              </a:ext>
            </a:extLst>
          </p:cNvPr>
          <p:cNvPicPr>
            <a:picLocks noChangeAspect="1"/>
          </p:cNvPicPr>
          <p:nvPr/>
        </p:nvPicPr>
        <p:blipFill>
          <a:blip r:embed="rId6" cstate="print"/>
          <a:srcRect/>
          <a:stretch>
            <a:fillRect/>
          </a:stretch>
        </p:blipFill>
        <p:spPr bwMode="auto">
          <a:xfrm>
            <a:off x="-101918" y="324242"/>
            <a:ext cx="3251200" cy="3251200"/>
          </a:xfrm>
          <a:prstGeom prst="rect">
            <a:avLst/>
          </a:prstGeom>
          <a:noFill/>
          <a:ln w="9525">
            <a:noFill/>
            <a:miter lim="800000"/>
            <a:headEnd/>
            <a:tailEnd/>
          </a:ln>
        </p:spPr>
      </p:pic>
      <p:sp>
        <p:nvSpPr>
          <p:cNvPr id="9" name="مستطيل 8"/>
          <p:cNvSpPr/>
          <p:nvPr/>
        </p:nvSpPr>
        <p:spPr>
          <a:xfrm>
            <a:off x="581891" y="3602725"/>
            <a:ext cx="4433454" cy="2554545"/>
          </a:xfrm>
          <a:prstGeom prst="rect">
            <a:avLst/>
          </a:prstGeom>
        </p:spPr>
        <p:txBody>
          <a:bodyPr wrap="square">
            <a:spAutoFit/>
          </a:bodyPr>
          <a:lstStyle/>
          <a:p>
            <a:pPr lvl="0" algn="ctr" fontAlgn="base">
              <a:spcBef>
                <a:spcPct val="0"/>
              </a:spcBef>
              <a:spcAft>
                <a:spcPct val="0"/>
              </a:spcAft>
              <a:defRPr/>
            </a:pPr>
            <a:r>
              <a:rPr lang="ar-EG" sz="3200" b="1" kern="0" dirty="0">
                <a:solidFill>
                  <a:srgbClr val="FF0066"/>
                </a:solidFill>
              </a:rPr>
              <a:t>يتحرك الطعام من الفم ينتقل إلى المعدة فيتم هضم الطعام ويتم امتصاصه خلال الأمعاء ويخرج ما تبقى من مواد مهضومة من خلال فتحة الشرج.</a:t>
            </a:r>
            <a:endParaRPr lang="en-US" sz="3200" kern="0" dirty="0">
              <a:solidFill>
                <a:srgbClr val="FF0066"/>
              </a:solidFill>
              <a:cs typeface="Arial" pitchFamily="34" charset="0"/>
            </a:endParaRPr>
          </a:p>
        </p:txBody>
      </p:sp>
    </p:spTree>
    <p:extLst>
      <p:ext uri="{BB962C8B-B14F-4D97-AF65-F5344CB8AC3E}">
        <p14:creationId xmlns:p14="http://schemas.microsoft.com/office/powerpoint/2010/main" val="4537830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sp>
        <p:nvSpPr>
          <p:cNvPr id="5" name="مستطيل 4">
            <a:extLst>
              <a:ext uri="{FF2B5EF4-FFF2-40B4-BE49-F238E27FC236}">
                <a16:creationId xmlns:a16="http://schemas.microsoft.com/office/drawing/2014/main" xmlns="" id="{432491F2-364D-122A-62EB-B57BB449BB0F}"/>
              </a:ext>
            </a:extLst>
          </p:cNvPr>
          <p:cNvSpPr/>
          <p:nvPr/>
        </p:nvSpPr>
        <p:spPr>
          <a:xfrm>
            <a:off x="10296524" y="324242"/>
            <a:ext cx="1725813" cy="546405"/>
          </a:xfrm>
          <a:prstGeom prst="rect">
            <a:avLst/>
          </a:prstGeom>
          <a:solidFill>
            <a:sysClr val="window" lastClr="FFFFFF"/>
          </a:solidFill>
          <a:ln w="19050" cap="flat" cmpd="sng" algn="ctr">
            <a:solidFill>
              <a:sysClr val="window" lastClr="FFFFFF"/>
            </a:solidFill>
            <a:prstDash val="solid"/>
          </a:ln>
          <a:effectLst/>
        </p:spPr>
        <p:txBody>
          <a:bodyPr rtlCol="1" anchor="ctr"/>
          <a:lstStyle/>
          <a:p>
            <a:pPr rtl="0">
              <a:defRPr/>
            </a:pPr>
            <a:r>
              <a:rPr lang="ar-SA" sz="1200" kern="0" dirty="0">
                <a:solidFill>
                  <a:srgbClr val="000000"/>
                </a:solidFill>
                <a:latin typeface="Arial" panose="020B0604020202020204" pitchFamily="34" charset="0"/>
                <a:cs typeface="PT Bold Heading" panose="02010400000000000000" pitchFamily="2" charset="-78"/>
              </a:rPr>
              <a:t>اليوم/ جميل بوجودكن</a:t>
            </a:r>
          </a:p>
          <a:p>
            <a:pPr rtl="0">
              <a:defRPr/>
            </a:pPr>
            <a:r>
              <a:rPr lang="ar-SA" sz="1200" kern="0" dirty="0">
                <a:solidFill>
                  <a:srgbClr val="000000"/>
                </a:solidFill>
                <a:latin typeface="Arial" panose="020B0604020202020204" pitchFamily="34" charset="0"/>
                <a:cs typeface="PT Bold Heading" panose="02010400000000000000" pitchFamily="2" charset="-78"/>
              </a:rPr>
              <a:t>التاريخ/     /2 / 1444 هـ</a:t>
            </a:r>
          </a:p>
        </p:txBody>
      </p:sp>
      <p:sp>
        <p:nvSpPr>
          <p:cNvPr id="3" name="مربع نص 2">
            <a:extLst>
              <a:ext uri="{FF2B5EF4-FFF2-40B4-BE49-F238E27FC236}">
                <a16:creationId xmlns:a16="http://schemas.microsoft.com/office/drawing/2014/main" xmlns="" id="{8A6E34F1-5CBF-581A-4E80-EEC5C4EB529A}"/>
              </a:ext>
            </a:extLst>
          </p:cNvPr>
          <p:cNvSpPr txBox="1"/>
          <p:nvPr/>
        </p:nvSpPr>
        <p:spPr>
          <a:xfrm>
            <a:off x="3588325" y="408982"/>
            <a:ext cx="4429126" cy="923330"/>
          </a:xfrm>
          <a:prstGeom prst="rect">
            <a:avLst/>
          </a:prstGeom>
          <a:noFill/>
        </p:spPr>
        <p:txBody>
          <a:bodyPr wrap="square" rtlCol="1">
            <a:spAutoFit/>
          </a:bodyPr>
          <a:lstStyle/>
          <a:p>
            <a:pPr algn="ctr"/>
            <a:r>
              <a:rPr lang="ar-SA" sz="5400" dirty="0">
                <a:cs typeface="PT Bold Heading" panose="02010400000000000000" pitchFamily="2" charset="-78"/>
              </a:rPr>
              <a:t>الجهاز الهضمي</a:t>
            </a:r>
          </a:p>
        </p:txBody>
      </p:sp>
      <p:pic>
        <p:nvPicPr>
          <p:cNvPr id="9" name="Picture 2" descr="لمبة, فكرة, ضوء مجانا رمز من Colourful Education Icons">
            <a:extLst>
              <a:ext uri="{FF2B5EF4-FFF2-40B4-BE49-F238E27FC236}">
                <a16:creationId xmlns:a16="http://schemas.microsoft.com/office/drawing/2014/main" xmlns="" id="{B20E2507-8139-68A9-7C8A-9AC8B9B504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088" y="4333060"/>
            <a:ext cx="2035087" cy="2721790"/>
          </a:xfrm>
          <a:prstGeom prst="rect">
            <a:avLst/>
          </a:prstGeom>
          <a:noFill/>
          <a:extLst>
            <a:ext uri="{909E8E84-426E-40DD-AFC4-6F175D3DCCD1}">
              <a14:hiddenFill xmlns:a14="http://schemas.microsoft.com/office/drawing/2010/main">
                <a:solidFill>
                  <a:srgbClr val="FFFFFF"/>
                </a:solidFill>
              </a14:hiddenFill>
            </a:ext>
          </a:extLst>
        </p:spPr>
      </p:pic>
      <p:pic>
        <p:nvPicPr>
          <p:cNvPr id="10" name="صورة 9">
            <a:extLst>
              <a:ext uri="{FF2B5EF4-FFF2-40B4-BE49-F238E27FC236}">
                <a16:creationId xmlns:a16="http://schemas.microsoft.com/office/drawing/2014/main" xmlns="" id="{03B9010A-9EB6-E599-4B04-AD8AF981B4ED}"/>
              </a:ext>
            </a:extLst>
          </p:cNvPr>
          <p:cNvPicPr>
            <a:picLocks noChangeAspect="1"/>
          </p:cNvPicPr>
          <p:nvPr/>
        </p:nvPicPr>
        <p:blipFill>
          <a:blip r:embed="rId4"/>
          <a:stretch>
            <a:fillRect/>
          </a:stretch>
        </p:blipFill>
        <p:spPr>
          <a:xfrm>
            <a:off x="8295539" y="1264347"/>
            <a:ext cx="3505504" cy="1213209"/>
          </a:xfrm>
          <a:prstGeom prst="rect">
            <a:avLst/>
          </a:prstGeom>
        </p:spPr>
      </p:pic>
      <p:sp>
        <p:nvSpPr>
          <p:cNvPr id="2" name="مستطيل 1"/>
          <p:cNvSpPr/>
          <p:nvPr/>
        </p:nvSpPr>
        <p:spPr>
          <a:xfrm>
            <a:off x="805720" y="1459667"/>
            <a:ext cx="7489819" cy="1323439"/>
          </a:xfrm>
          <a:prstGeom prst="rect">
            <a:avLst/>
          </a:prstGeom>
        </p:spPr>
        <p:txBody>
          <a:bodyPr wrap="square">
            <a:spAutoFit/>
          </a:bodyPr>
          <a:lstStyle/>
          <a:p>
            <a:pPr lvl="0" algn="ctr" fontAlgn="base">
              <a:spcBef>
                <a:spcPct val="0"/>
              </a:spcBef>
              <a:spcAft>
                <a:spcPct val="0"/>
              </a:spcAft>
              <a:defRPr/>
            </a:pPr>
            <a:r>
              <a:rPr lang="ar-EG" sz="4000" b="1" kern="0" dirty="0">
                <a:solidFill>
                  <a:srgbClr val="C00000"/>
                </a:solidFill>
              </a:rPr>
              <a:t>السبب والنتيجة. </a:t>
            </a:r>
            <a:endParaRPr lang="en-US" sz="4000" b="1" kern="0" dirty="0">
              <a:solidFill>
                <a:srgbClr val="C00000"/>
              </a:solidFill>
            </a:endParaRPr>
          </a:p>
          <a:p>
            <a:pPr lvl="0" algn="ctr" fontAlgn="base">
              <a:spcBef>
                <a:spcPct val="0"/>
              </a:spcBef>
              <a:spcAft>
                <a:spcPct val="0"/>
              </a:spcAft>
              <a:defRPr/>
            </a:pPr>
            <a:r>
              <a:rPr lang="ar-EG" sz="4000" b="1" kern="0" dirty="0">
                <a:solidFill>
                  <a:prstClr val="black"/>
                </a:solidFill>
              </a:rPr>
              <a:t>ماذا يحدث للطعام الذي يتناوله الحصان؟ </a:t>
            </a:r>
            <a:endParaRPr lang="en-US" sz="4000" b="1" kern="0" dirty="0">
              <a:solidFill>
                <a:prstClr val="black"/>
              </a:solidFill>
            </a:endParaRPr>
          </a:p>
        </p:txBody>
      </p:sp>
      <p:sp>
        <p:nvSpPr>
          <p:cNvPr id="7" name="مستطيل 6"/>
          <p:cNvSpPr/>
          <p:nvPr/>
        </p:nvSpPr>
        <p:spPr>
          <a:xfrm>
            <a:off x="1838036" y="3429000"/>
            <a:ext cx="9836727" cy="2554545"/>
          </a:xfrm>
          <a:prstGeom prst="rect">
            <a:avLst/>
          </a:prstGeom>
        </p:spPr>
        <p:txBody>
          <a:bodyPr wrap="square">
            <a:spAutoFit/>
          </a:bodyPr>
          <a:lstStyle/>
          <a:p>
            <a:pPr lvl="0" algn="ctr" fontAlgn="base">
              <a:spcBef>
                <a:spcPct val="0"/>
              </a:spcBef>
              <a:spcAft>
                <a:spcPct val="0"/>
              </a:spcAft>
            </a:pPr>
            <a:r>
              <a:rPr lang="ar-EG" sz="4000" b="1" dirty="0">
                <a:solidFill>
                  <a:srgbClr val="0033CC"/>
                </a:solidFill>
                <a:latin typeface="Arial" pitchFamily="34" charset="0"/>
              </a:rPr>
              <a:t>يطحن الطعام في الفم بواسطة الأسنان ويمزج باللعاب ثم ينقل إلى المعدة حيث تهضم عصارة المعدة الطعام ثم يمر خلال الأمعاء حيث يتم امتصاص الماء والمواد المهضومة منه وأخيرا يخرج ما تبقى منه كفضلات.</a:t>
            </a:r>
            <a:endParaRPr lang="en-US" sz="40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42464566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10" name="صورة 9">
            <a:extLst>
              <a:ext uri="{FF2B5EF4-FFF2-40B4-BE49-F238E27FC236}">
                <a16:creationId xmlns:a16="http://schemas.microsoft.com/office/drawing/2014/main" xmlns="" id="{050314CD-8786-15C8-76ED-1D4930552DBA}"/>
              </a:ext>
            </a:extLst>
          </p:cNvPr>
          <p:cNvPicPr>
            <a:picLocks noChangeAspect="1"/>
          </p:cNvPicPr>
          <p:nvPr/>
        </p:nvPicPr>
        <p:blipFill>
          <a:blip r:embed="rId3"/>
          <a:stretch>
            <a:fillRect/>
          </a:stretch>
        </p:blipFill>
        <p:spPr>
          <a:xfrm>
            <a:off x="8496301" y="450817"/>
            <a:ext cx="3354717" cy="1356047"/>
          </a:xfrm>
          <a:prstGeom prst="rect">
            <a:avLst/>
          </a:prstGeom>
        </p:spPr>
      </p:pic>
      <p:pic>
        <p:nvPicPr>
          <p:cNvPr id="8" name="صورة 7">
            <a:extLst>
              <a:ext uri="{FF2B5EF4-FFF2-40B4-BE49-F238E27FC236}">
                <a16:creationId xmlns:a16="http://schemas.microsoft.com/office/drawing/2014/main" xmlns="" id="{82CE168C-6767-6582-0938-FD2BFD082A2E}"/>
              </a:ext>
            </a:extLst>
          </p:cNvPr>
          <p:cNvPicPr>
            <a:picLocks noChangeAspect="1"/>
          </p:cNvPicPr>
          <p:nvPr/>
        </p:nvPicPr>
        <p:blipFill>
          <a:blip r:embed="rId4"/>
          <a:stretch>
            <a:fillRect/>
          </a:stretch>
        </p:blipFill>
        <p:spPr>
          <a:xfrm>
            <a:off x="10449980" y="4037655"/>
            <a:ext cx="2036240" cy="2719052"/>
          </a:xfrm>
          <a:prstGeom prst="rect">
            <a:avLst/>
          </a:prstGeom>
        </p:spPr>
      </p:pic>
      <p:pic>
        <p:nvPicPr>
          <p:cNvPr id="6" name="صورة 5"/>
          <p:cNvPicPr>
            <a:picLocks noChangeAspect="1"/>
          </p:cNvPicPr>
          <p:nvPr/>
        </p:nvPicPr>
        <p:blipFill>
          <a:blip r:embed="rId5"/>
          <a:stretch>
            <a:fillRect/>
          </a:stretch>
        </p:blipFill>
        <p:spPr>
          <a:xfrm>
            <a:off x="2050326" y="751867"/>
            <a:ext cx="5505165" cy="1511939"/>
          </a:xfrm>
          <a:prstGeom prst="rect">
            <a:avLst/>
          </a:prstGeom>
        </p:spPr>
      </p:pic>
      <p:sp>
        <p:nvSpPr>
          <p:cNvPr id="9" name="مستطيل 8"/>
          <p:cNvSpPr/>
          <p:nvPr/>
        </p:nvSpPr>
        <p:spPr>
          <a:xfrm>
            <a:off x="1698337" y="3015673"/>
            <a:ext cx="6797964" cy="2800767"/>
          </a:xfrm>
          <a:prstGeom prst="rect">
            <a:avLst/>
          </a:prstGeom>
        </p:spPr>
        <p:txBody>
          <a:bodyPr wrap="square">
            <a:spAutoFit/>
          </a:bodyPr>
          <a:lstStyle/>
          <a:p>
            <a:pPr lvl="0" algn="ctr" fontAlgn="base">
              <a:spcBef>
                <a:spcPct val="0"/>
              </a:spcBef>
              <a:spcAft>
                <a:spcPct val="0"/>
              </a:spcAft>
            </a:pPr>
            <a:r>
              <a:rPr lang="ar-EG" sz="4400" dirty="0">
                <a:ln w="0"/>
                <a:solidFill>
                  <a:srgbClr val="0033CC"/>
                </a:solidFill>
                <a:latin typeface="Arial" pitchFamily="34" charset="0"/>
              </a:rPr>
              <a:t>الحيوان الذي تضرر جهازه الهضمي قد يجد صعوبة في الحصول على الماء والغذاء الذي يحتاج إليه لأداء وظائف الحياة.</a:t>
            </a:r>
            <a:endParaRPr lang="en-US" sz="4400" dirty="0">
              <a:ln w="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13539254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6" name="صورة 5">
            <a:extLst>
              <a:ext uri="{FF2B5EF4-FFF2-40B4-BE49-F238E27FC236}">
                <a16:creationId xmlns:a16="http://schemas.microsoft.com/office/drawing/2014/main" xmlns="" id="{B130B535-4CD8-2BB7-524C-DC5F7BB02FEC}"/>
              </a:ext>
            </a:extLst>
          </p:cNvPr>
          <p:cNvPicPr>
            <a:picLocks noChangeAspect="1"/>
          </p:cNvPicPr>
          <p:nvPr/>
        </p:nvPicPr>
        <p:blipFill>
          <a:blip r:embed="rId3"/>
          <a:stretch>
            <a:fillRect/>
          </a:stretch>
        </p:blipFill>
        <p:spPr>
          <a:xfrm>
            <a:off x="169661" y="397866"/>
            <a:ext cx="1139591" cy="729285"/>
          </a:xfrm>
          <a:prstGeom prst="rect">
            <a:avLst/>
          </a:prstGeom>
        </p:spPr>
      </p:pic>
      <p:pic>
        <p:nvPicPr>
          <p:cNvPr id="7" name="صورة 6">
            <a:extLst>
              <a:ext uri="{FF2B5EF4-FFF2-40B4-BE49-F238E27FC236}">
                <a16:creationId xmlns:a16="http://schemas.microsoft.com/office/drawing/2014/main" xmlns="" id="{7644241F-9061-13CC-ADE6-380AA1176C55}"/>
              </a:ext>
            </a:extLst>
          </p:cNvPr>
          <p:cNvPicPr>
            <a:picLocks noChangeAspect="1"/>
          </p:cNvPicPr>
          <p:nvPr/>
        </p:nvPicPr>
        <p:blipFill>
          <a:blip r:embed="rId4"/>
          <a:stretch>
            <a:fillRect/>
          </a:stretch>
        </p:blipFill>
        <p:spPr>
          <a:xfrm>
            <a:off x="6917547" y="397866"/>
            <a:ext cx="4305637" cy="5876925"/>
          </a:xfrm>
          <a:prstGeom prst="rect">
            <a:avLst/>
          </a:prstGeom>
        </p:spPr>
      </p:pic>
      <p:pic>
        <p:nvPicPr>
          <p:cNvPr id="8" name="صورة 7">
            <a:extLst>
              <a:ext uri="{FF2B5EF4-FFF2-40B4-BE49-F238E27FC236}">
                <a16:creationId xmlns:a16="http://schemas.microsoft.com/office/drawing/2014/main" xmlns="" id="{F31A793C-E04E-8303-4503-94612B71DE0C}"/>
              </a:ext>
            </a:extLst>
          </p:cNvPr>
          <p:cNvPicPr>
            <a:picLocks noChangeAspect="1"/>
          </p:cNvPicPr>
          <p:nvPr/>
        </p:nvPicPr>
        <p:blipFill>
          <a:blip r:embed="rId5"/>
          <a:stretch>
            <a:fillRect/>
          </a:stretch>
        </p:blipFill>
        <p:spPr>
          <a:xfrm>
            <a:off x="1478913" y="231074"/>
            <a:ext cx="5694158" cy="6626926"/>
          </a:xfrm>
          <a:prstGeom prst="rect">
            <a:avLst/>
          </a:prstGeom>
        </p:spPr>
      </p:pic>
    </p:spTree>
    <p:extLst>
      <p:ext uri="{BB962C8B-B14F-4D97-AF65-F5344CB8AC3E}">
        <p14:creationId xmlns:p14="http://schemas.microsoft.com/office/powerpoint/2010/main" val="27593865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2" name="صورة 1">
            <a:extLst>
              <a:ext uri="{FF2B5EF4-FFF2-40B4-BE49-F238E27FC236}">
                <a16:creationId xmlns:a16="http://schemas.microsoft.com/office/drawing/2014/main" xmlns="" id="{7DB42098-A5E3-3DDC-14B7-F4F1CBFF1142}"/>
              </a:ext>
            </a:extLst>
          </p:cNvPr>
          <p:cNvPicPr>
            <a:picLocks noChangeAspect="1"/>
          </p:cNvPicPr>
          <p:nvPr/>
        </p:nvPicPr>
        <p:blipFill>
          <a:blip r:embed="rId3"/>
          <a:stretch>
            <a:fillRect/>
          </a:stretch>
        </p:blipFill>
        <p:spPr>
          <a:xfrm>
            <a:off x="1627244" y="1179381"/>
            <a:ext cx="8937511" cy="4499238"/>
          </a:xfrm>
          <a:prstGeom prst="rect">
            <a:avLst/>
          </a:prstGeom>
        </p:spPr>
      </p:pic>
    </p:spTree>
    <p:extLst>
      <p:ext uri="{BB962C8B-B14F-4D97-AF65-F5344CB8AC3E}">
        <p14:creationId xmlns:p14="http://schemas.microsoft.com/office/powerpoint/2010/main" val="3498824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rotWithShape="1">
          <a:blip r:embed="rId4"/>
          <a:srcRect t="2353" b="1112"/>
          <a:stretch/>
        </p:blipFill>
        <p:spPr>
          <a:xfrm>
            <a:off x="0" y="0"/>
            <a:ext cx="12192000" cy="6858000"/>
          </a:xfrm>
          <a:prstGeom prst="rect">
            <a:avLst/>
          </a:prstGeom>
        </p:spPr>
      </p:pic>
      <p:pic>
        <p:nvPicPr>
          <p:cNvPr id="2" name="Picture 7" descr="LaST (Cobalt) Internet.png">
            <a:extLst>
              <a:ext uri="{FF2B5EF4-FFF2-40B4-BE49-F238E27FC236}">
                <a16:creationId xmlns:a16="http://schemas.microsoft.com/office/drawing/2014/main" xmlns="" id="{6EAB062D-D04E-6E85-C7D0-E68CEADC7EE1}"/>
              </a:ext>
            </a:extLst>
          </p:cNvPr>
          <p:cNvPicPr>
            <a:picLocks noChangeAspect="1"/>
          </p:cNvPicPr>
          <p:nvPr/>
        </p:nvPicPr>
        <p:blipFill>
          <a:blip r:embed="rId5" cstate="print"/>
          <a:srcRect/>
          <a:stretch>
            <a:fillRect/>
          </a:stretch>
        </p:blipFill>
        <p:spPr bwMode="auto">
          <a:xfrm>
            <a:off x="10882611" y="299244"/>
            <a:ext cx="1219200" cy="1219200"/>
          </a:xfrm>
          <a:prstGeom prst="rect">
            <a:avLst/>
          </a:prstGeom>
          <a:noFill/>
          <a:ln w="9525">
            <a:noFill/>
            <a:miter lim="800000"/>
            <a:headEnd/>
            <a:tailEnd/>
          </a:ln>
        </p:spPr>
      </p:pic>
      <p:sp>
        <p:nvSpPr>
          <p:cNvPr id="3" name="Rectangle 8">
            <a:extLst>
              <a:ext uri="{FF2B5EF4-FFF2-40B4-BE49-F238E27FC236}">
                <a16:creationId xmlns:a16="http://schemas.microsoft.com/office/drawing/2014/main" xmlns="" id="{469AE443-323C-D341-04AE-C6769A104BE7}"/>
              </a:ext>
            </a:extLst>
          </p:cNvPr>
          <p:cNvSpPr>
            <a:spLocks noChangeArrowheads="1"/>
          </p:cNvSpPr>
          <p:nvPr/>
        </p:nvSpPr>
        <p:spPr bwMode="auto">
          <a:xfrm>
            <a:off x="7595592" y="383183"/>
            <a:ext cx="3995737" cy="830262"/>
          </a:xfrm>
          <a:prstGeom prst="rect">
            <a:avLst/>
          </a:prstGeom>
          <a:noFill/>
          <a:ln w="9525">
            <a:noFill/>
            <a:miter lim="800000"/>
            <a:headEnd/>
            <a:tailEnd/>
          </a:ln>
        </p:spPr>
        <p:txBody>
          <a:bodyPr anchor="ctr">
            <a:spAutoFit/>
          </a:bodyPr>
          <a:lstStyle/>
          <a:p>
            <a:pPr algn="ctr">
              <a:defRPr/>
            </a:pPr>
            <a:r>
              <a:rPr lang="ar-EG" sz="4800" b="1" dirty="0">
                <a:latin typeface="Calibri" pitchFamily="34" charset="0"/>
                <a:cs typeface="+mn-cs"/>
              </a:rPr>
              <a:t>أستكشف أكثر</a:t>
            </a:r>
            <a:endParaRPr lang="en-US" sz="4800" b="1" dirty="0">
              <a:latin typeface="Calibri" pitchFamily="34" charset="0"/>
              <a:cs typeface="+mn-cs"/>
            </a:endParaRPr>
          </a:p>
        </p:txBody>
      </p:sp>
      <p:sp>
        <p:nvSpPr>
          <p:cNvPr id="5" name="مستطيل 4"/>
          <p:cNvSpPr/>
          <p:nvPr/>
        </p:nvSpPr>
        <p:spPr>
          <a:xfrm>
            <a:off x="33636" y="299244"/>
            <a:ext cx="7868705" cy="954107"/>
          </a:xfrm>
          <a:prstGeom prst="rect">
            <a:avLst/>
          </a:prstGeom>
        </p:spPr>
        <p:txBody>
          <a:bodyPr wrap="square">
            <a:spAutoFit/>
          </a:bodyPr>
          <a:lstStyle/>
          <a:p>
            <a:pPr lvl="0" algn="ctr">
              <a:defRPr/>
            </a:pPr>
            <a:r>
              <a:rPr lang="ar-EG" sz="2800" b="1" dirty="0">
                <a:solidFill>
                  <a:srgbClr val="002060"/>
                </a:solidFill>
                <a:latin typeface="Calibri" pitchFamily="34" charset="0"/>
              </a:rPr>
              <a:t>هل يمكن أن تحس دودة الأرض بالضوء</a:t>
            </a:r>
            <a:r>
              <a:rPr lang="ar-SA" sz="2800" b="1" dirty="0">
                <a:solidFill>
                  <a:srgbClr val="002060"/>
                </a:solidFill>
                <a:latin typeface="Calibri" pitchFamily="34" charset="0"/>
              </a:rPr>
              <a:t> </a:t>
            </a:r>
          </a:p>
          <a:p>
            <a:pPr lvl="0" algn="ctr">
              <a:defRPr/>
            </a:pPr>
            <a:r>
              <a:rPr lang="ar-EG" sz="2800" b="1" dirty="0">
                <a:solidFill>
                  <a:srgbClr val="002060"/>
                </a:solidFill>
                <a:latin typeface="Calibri" pitchFamily="34" charset="0"/>
              </a:rPr>
              <a:t>و هي في باطن الأرض</a:t>
            </a:r>
            <a:r>
              <a:rPr lang="ar-EG" sz="2800" b="1" dirty="0" smtClean="0">
                <a:solidFill>
                  <a:srgbClr val="002060"/>
                </a:solidFill>
                <a:latin typeface="Calibri" pitchFamily="34" charset="0"/>
              </a:rPr>
              <a:t>؟ </a:t>
            </a:r>
            <a:r>
              <a:rPr lang="ar-EG" sz="2800" b="1" dirty="0">
                <a:solidFill>
                  <a:srgbClr val="002060"/>
                </a:solidFill>
                <a:latin typeface="Calibri" pitchFamily="34" charset="0"/>
              </a:rPr>
              <a:t>أضع فرضية وأصمم تجربة لاختبارها. </a:t>
            </a:r>
            <a:endParaRPr lang="en-US" sz="2800" b="1" dirty="0">
              <a:solidFill>
                <a:srgbClr val="002060"/>
              </a:solidFill>
              <a:latin typeface="Calibri" pitchFamily="34" charset="0"/>
            </a:endParaRPr>
          </a:p>
        </p:txBody>
      </p:sp>
      <p:pic>
        <p:nvPicPr>
          <p:cNvPr id="6" name="صورة 5"/>
          <p:cNvPicPr>
            <a:picLocks noChangeAspect="1"/>
          </p:cNvPicPr>
          <p:nvPr/>
        </p:nvPicPr>
        <p:blipFill>
          <a:blip r:embed="rId6"/>
          <a:stretch>
            <a:fillRect/>
          </a:stretch>
        </p:blipFill>
        <p:spPr>
          <a:xfrm>
            <a:off x="374061" y="1518444"/>
            <a:ext cx="10716744" cy="4563433"/>
          </a:xfrm>
          <a:prstGeom prst="rect">
            <a:avLst/>
          </a:prstGeom>
        </p:spPr>
      </p:pic>
    </p:spTree>
    <p:extLst>
      <p:ext uri="{BB962C8B-B14F-4D97-AF65-F5344CB8AC3E}">
        <p14:creationId xmlns:p14="http://schemas.microsoft.com/office/powerpoint/2010/main" val="19656830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Splash.wav"/>
                                        </p:tgtEl>
                                      </p:cMediaNode>
                                    </p:audio>
                                  </p:subTnLst>
                                </p:cTn>
                              </p:par>
                              <p:par>
                                <p:cTn id="10" presetID="5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أستكشف أكثر.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0"/>
            <a:ext cx="12192000" cy="6858000"/>
          </a:xfrm>
          <a:prstGeom prst="rect">
            <a:avLst/>
          </a:prstGeom>
        </p:spPr>
      </p:pic>
      <p:pic>
        <p:nvPicPr>
          <p:cNvPr id="2" name="صورة 1">
            <a:extLst>
              <a:ext uri="{FF2B5EF4-FFF2-40B4-BE49-F238E27FC236}">
                <a16:creationId xmlns:a16="http://schemas.microsoft.com/office/drawing/2014/main" xmlns="" id="{1F50A14E-78B4-F740-EDE0-22DB2137581C}"/>
              </a:ext>
            </a:extLst>
          </p:cNvPr>
          <p:cNvPicPr>
            <a:picLocks noChangeAspect="1"/>
          </p:cNvPicPr>
          <p:nvPr/>
        </p:nvPicPr>
        <p:blipFill>
          <a:blip r:embed="rId3"/>
          <a:stretch>
            <a:fillRect/>
          </a:stretch>
        </p:blipFill>
        <p:spPr>
          <a:xfrm>
            <a:off x="119755" y="447972"/>
            <a:ext cx="3072650" cy="1938696"/>
          </a:xfrm>
          <a:prstGeom prst="rect">
            <a:avLst/>
          </a:prstGeom>
        </p:spPr>
      </p:pic>
      <p:sp>
        <p:nvSpPr>
          <p:cNvPr id="5" name="مربع نص 4">
            <a:extLst>
              <a:ext uri="{FF2B5EF4-FFF2-40B4-BE49-F238E27FC236}">
                <a16:creationId xmlns:a16="http://schemas.microsoft.com/office/drawing/2014/main" xmlns="" id="{8EB34CA7-DEF6-DB54-60F0-F7FBBA544EB1}"/>
              </a:ext>
            </a:extLst>
          </p:cNvPr>
          <p:cNvSpPr txBox="1"/>
          <p:nvPr/>
        </p:nvSpPr>
        <p:spPr>
          <a:xfrm>
            <a:off x="3082101" y="447972"/>
            <a:ext cx="8776523" cy="1754326"/>
          </a:xfrm>
          <a:prstGeom prst="rect">
            <a:avLst/>
          </a:prstGeom>
          <a:noFill/>
        </p:spPr>
        <p:txBody>
          <a:bodyPr wrap="square">
            <a:spAutoFit/>
          </a:bodyPr>
          <a:lstStyle/>
          <a:p>
            <a:pPr algn="ctr"/>
            <a:r>
              <a:rPr lang="ar-SA" sz="3600" dirty="0"/>
              <a:t>تظهر الصورة الآتية مصباحاً ضوئياً متصلاً ببطارية </a:t>
            </a:r>
          </a:p>
          <a:p>
            <a:pPr algn="ctr"/>
            <a:r>
              <a:rPr lang="ar-SA" sz="3600" dirty="0"/>
              <a:t>في دائرة </a:t>
            </a:r>
            <a:r>
              <a:rPr lang="ar-SA" sz="3600" dirty="0" err="1"/>
              <a:t>كهربائية.أي</a:t>
            </a:r>
            <a:r>
              <a:rPr lang="ar-SA" sz="3600" dirty="0"/>
              <a:t> من الأدوات الآتية المتصلة  بالنقطتين 1 و 2 ستسمح للمصباح بالتوهج؟</a:t>
            </a:r>
          </a:p>
        </p:txBody>
      </p:sp>
      <p:pic>
        <p:nvPicPr>
          <p:cNvPr id="7" name="صورة 6">
            <a:extLst>
              <a:ext uri="{FF2B5EF4-FFF2-40B4-BE49-F238E27FC236}">
                <a16:creationId xmlns:a16="http://schemas.microsoft.com/office/drawing/2014/main" xmlns="" id="{78727993-0780-8950-03FF-3AE8D6676773}"/>
              </a:ext>
            </a:extLst>
          </p:cNvPr>
          <p:cNvPicPr>
            <a:picLocks noChangeAspect="1"/>
          </p:cNvPicPr>
          <p:nvPr/>
        </p:nvPicPr>
        <p:blipFill>
          <a:blip r:embed="rId4"/>
          <a:stretch>
            <a:fillRect/>
          </a:stretch>
        </p:blipFill>
        <p:spPr>
          <a:xfrm>
            <a:off x="523875" y="2728912"/>
            <a:ext cx="4133850" cy="3057525"/>
          </a:xfrm>
          <a:prstGeom prst="rect">
            <a:avLst/>
          </a:prstGeom>
        </p:spPr>
      </p:pic>
      <p:sp>
        <p:nvSpPr>
          <p:cNvPr id="9" name="مربع نص 8">
            <a:extLst>
              <a:ext uri="{FF2B5EF4-FFF2-40B4-BE49-F238E27FC236}">
                <a16:creationId xmlns:a16="http://schemas.microsoft.com/office/drawing/2014/main" xmlns="" id="{0C502929-F779-E0AC-B1FA-0E1A0F7E8963}"/>
              </a:ext>
            </a:extLst>
          </p:cNvPr>
          <p:cNvSpPr txBox="1"/>
          <p:nvPr/>
        </p:nvSpPr>
        <p:spPr>
          <a:xfrm>
            <a:off x="5248275" y="3103512"/>
            <a:ext cx="6191250" cy="2308324"/>
          </a:xfrm>
          <a:prstGeom prst="rect">
            <a:avLst/>
          </a:prstGeom>
          <a:noFill/>
        </p:spPr>
        <p:txBody>
          <a:bodyPr wrap="square">
            <a:spAutoFit/>
          </a:bodyPr>
          <a:lstStyle/>
          <a:p>
            <a:r>
              <a:rPr lang="ar-SA" sz="3600" dirty="0">
                <a:cs typeface="PT Bold Heading" panose="02010400000000000000" pitchFamily="2" charset="-78"/>
              </a:rPr>
              <a:t>1 .مسمار حديد</a:t>
            </a:r>
          </a:p>
          <a:p>
            <a:r>
              <a:rPr lang="ar-SA" sz="3600" dirty="0">
                <a:cs typeface="PT Bold Heading" panose="02010400000000000000" pitchFamily="2" charset="-78"/>
              </a:rPr>
              <a:t>2 .ملعقة بلاستيكية </a:t>
            </a:r>
          </a:p>
          <a:p>
            <a:r>
              <a:rPr lang="ar-SA" sz="3600" dirty="0">
                <a:cs typeface="PT Bold Heading" panose="02010400000000000000" pitchFamily="2" charset="-78"/>
              </a:rPr>
              <a:t>3 .شريط مطاطي</a:t>
            </a:r>
          </a:p>
          <a:p>
            <a:r>
              <a:rPr lang="ar-SA" sz="3600" dirty="0">
                <a:cs typeface="PT Bold Heading" panose="02010400000000000000" pitchFamily="2" charset="-78"/>
              </a:rPr>
              <a:t> 4 .عصا خشبي</a:t>
            </a:r>
          </a:p>
        </p:txBody>
      </p:sp>
      <p:pic>
        <p:nvPicPr>
          <p:cNvPr id="10" name="صورة 9">
            <a:extLst>
              <a:ext uri="{FF2B5EF4-FFF2-40B4-BE49-F238E27FC236}">
                <a16:creationId xmlns:a16="http://schemas.microsoft.com/office/drawing/2014/main" xmlns="" id="{B4CDFB29-CFCA-ED84-8DD6-5FE9F51970BC}"/>
              </a:ext>
            </a:extLst>
          </p:cNvPr>
          <p:cNvPicPr>
            <a:picLocks noChangeAspect="1"/>
          </p:cNvPicPr>
          <p:nvPr/>
        </p:nvPicPr>
        <p:blipFill>
          <a:blip r:embed="rId5"/>
          <a:stretch>
            <a:fillRect/>
          </a:stretch>
        </p:blipFill>
        <p:spPr>
          <a:xfrm>
            <a:off x="7343735" y="2971760"/>
            <a:ext cx="914479" cy="914479"/>
          </a:xfrm>
          <a:prstGeom prst="rect">
            <a:avLst/>
          </a:prstGeom>
        </p:spPr>
      </p:pic>
    </p:spTree>
    <p:extLst>
      <p:ext uri="{BB962C8B-B14F-4D97-AF65-F5344CB8AC3E}">
        <p14:creationId xmlns:p14="http://schemas.microsoft.com/office/powerpoint/2010/main" val="2814321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4763" y="0"/>
            <a:ext cx="12192000" cy="6858000"/>
          </a:xfrm>
          <a:prstGeom prst="rect">
            <a:avLst/>
          </a:prstGeom>
        </p:spPr>
      </p:pic>
      <p:pic>
        <p:nvPicPr>
          <p:cNvPr id="2" name="صورة 1">
            <a:extLst>
              <a:ext uri="{FF2B5EF4-FFF2-40B4-BE49-F238E27FC236}">
                <a16:creationId xmlns:a16="http://schemas.microsoft.com/office/drawing/2014/main" xmlns="" id="{1F50A14E-78B4-F740-EDE0-22DB2137581C}"/>
              </a:ext>
            </a:extLst>
          </p:cNvPr>
          <p:cNvPicPr>
            <a:picLocks noChangeAspect="1"/>
          </p:cNvPicPr>
          <p:nvPr/>
        </p:nvPicPr>
        <p:blipFill>
          <a:blip r:embed="rId3"/>
          <a:stretch>
            <a:fillRect/>
          </a:stretch>
        </p:blipFill>
        <p:spPr>
          <a:xfrm>
            <a:off x="119755" y="447972"/>
            <a:ext cx="2485332" cy="1568126"/>
          </a:xfrm>
          <a:prstGeom prst="rect">
            <a:avLst/>
          </a:prstGeom>
        </p:spPr>
      </p:pic>
      <p:sp>
        <p:nvSpPr>
          <p:cNvPr id="5" name="مربع نص 4">
            <a:extLst>
              <a:ext uri="{FF2B5EF4-FFF2-40B4-BE49-F238E27FC236}">
                <a16:creationId xmlns:a16="http://schemas.microsoft.com/office/drawing/2014/main" xmlns="" id="{77EF7273-D226-E7BD-8E69-EC570EDC94D2}"/>
              </a:ext>
            </a:extLst>
          </p:cNvPr>
          <p:cNvSpPr txBox="1"/>
          <p:nvPr/>
        </p:nvSpPr>
        <p:spPr>
          <a:xfrm>
            <a:off x="3009900" y="447972"/>
            <a:ext cx="8629650" cy="1200329"/>
          </a:xfrm>
          <a:prstGeom prst="rect">
            <a:avLst/>
          </a:prstGeom>
          <a:noFill/>
        </p:spPr>
        <p:txBody>
          <a:bodyPr wrap="square">
            <a:spAutoFit/>
          </a:bodyPr>
          <a:lstStyle/>
          <a:p>
            <a:pPr algn="ctr"/>
            <a:r>
              <a:rPr lang="ar-SA" sz="3600" dirty="0"/>
              <a:t>يوضح الرسم البياني أدناه سلسلة غذائية. </a:t>
            </a:r>
          </a:p>
          <a:p>
            <a:pPr algn="ctr"/>
            <a:r>
              <a:rPr lang="ar-SA" sz="3600" dirty="0"/>
              <a:t>أي الحيوانات الآتية هو الفريسة، وأيها هو المفترس؟</a:t>
            </a:r>
          </a:p>
        </p:txBody>
      </p:sp>
      <p:pic>
        <p:nvPicPr>
          <p:cNvPr id="7" name="صورة 6">
            <a:extLst>
              <a:ext uri="{FF2B5EF4-FFF2-40B4-BE49-F238E27FC236}">
                <a16:creationId xmlns:a16="http://schemas.microsoft.com/office/drawing/2014/main" xmlns="" id="{120BF7D5-A9BE-CDFA-308C-7E3FCB3FE954}"/>
              </a:ext>
            </a:extLst>
          </p:cNvPr>
          <p:cNvPicPr>
            <a:picLocks noChangeAspect="1"/>
          </p:cNvPicPr>
          <p:nvPr/>
        </p:nvPicPr>
        <p:blipFill>
          <a:blip r:embed="rId4"/>
          <a:stretch>
            <a:fillRect/>
          </a:stretch>
        </p:blipFill>
        <p:spPr>
          <a:xfrm>
            <a:off x="2605087" y="1770014"/>
            <a:ext cx="8905875" cy="1971675"/>
          </a:xfrm>
          <a:prstGeom prst="rect">
            <a:avLst/>
          </a:prstGeom>
        </p:spPr>
      </p:pic>
      <p:sp>
        <p:nvSpPr>
          <p:cNvPr id="10" name="مربع نص 9">
            <a:extLst>
              <a:ext uri="{FF2B5EF4-FFF2-40B4-BE49-F238E27FC236}">
                <a16:creationId xmlns:a16="http://schemas.microsoft.com/office/drawing/2014/main" xmlns="" id="{9068C781-19D4-239C-0D9E-6AC38EFD1D26}"/>
              </a:ext>
            </a:extLst>
          </p:cNvPr>
          <p:cNvSpPr txBox="1"/>
          <p:nvPr/>
        </p:nvSpPr>
        <p:spPr>
          <a:xfrm>
            <a:off x="4105274" y="3741689"/>
            <a:ext cx="7877175" cy="2955746"/>
          </a:xfrm>
          <a:prstGeom prst="rect">
            <a:avLst/>
          </a:prstGeom>
          <a:noFill/>
        </p:spPr>
        <p:txBody>
          <a:bodyPr wrap="square" rtlCol="1">
            <a:spAutoFit/>
          </a:bodyPr>
          <a:lstStyle/>
          <a:p>
            <a:pPr>
              <a:lnSpc>
                <a:spcPct val="150000"/>
              </a:lnSpc>
            </a:pPr>
            <a:r>
              <a:rPr lang="ar-SA" sz="3200" dirty="0"/>
              <a:t>1- السمكة ( المفترس ) الفقمة ( فريسة ).</a:t>
            </a:r>
          </a:p>
          <a:p>
            <a:pPr>
              <a:lnSpc>
                <a:spcPct val="150000"/>
              </a:lnSpc>
            </a:pPr>
            <a:r>
              <a:rPr lang="ar-SA" sz="3200" dirty="0"/>
              <a:t>2-الطحالب الخضراء(  مفترس ) الروبيان فريسة.</a:t>
            </a:r>
          </a:p>
          <a:p>
            <a:pPr>
              <a:lnSpc>
                <a:spcPct val="150000"/>
              </a:lnSpc>
            </a:pPr>
            <a:r>
              <a:rPr lang="ar-SA" sz="3200" dirty="0"/>
              <a:t>3-السمكة ( مفترس ) الروبيان ( فريسة ).</a:t>
            </a:r>
          </a:p>
          <a:p>
            <a:pPr>
              <a:lnSpc>
                <a:spcPct val="150000"/>
              </a:lnSpc>
            </a:pPr>
            <a:r>
              <a:rPr lang="ar-SA" sz="3200" dirty="0"/>
              <a:t>4-السمكة  (مفترس) الحوت القاتل (فريسة ).</a:t>
            </a:r>
          </a:p>
        </p:txBody>
      </p:sp>
      <p:pic>
        <p:nvPicPr>
          <p:cNvPr id="12" name="رسم 11" descr="شارة وضع علامة مع تعبئة خالصة">
            <a:extLst>
              <a:ext uri="{FF2B5EF4-FFF2-40B4-BE49-F238E27FC236}">
                <a16:creationId xmlns:a16="http://schemas.microsoft.com/office/drawing/2014/main" xmlns="" id="{2C697E6D-E5A0-AC82-1E41-E5CB75623F2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638800" y="5304229"/>
            <a:ext cx="914400" cy="914400"/>
          </a:xfrm>
          <a:prstGeom prst="rect">
            <a:avLst/>
          </a:prstGeom>
        </p:spPr>
      </p:pic>
    </p:spTree>
    <p:extLst>
      <p:ext uri="{BB962C8B-B14F-4D97-AF65-F5344CB8AC3E}">
        <p14:creationId xmlns:p14="http://schemas.microsoft.com/office/powerpoint/2010/main" val="3469140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6CA2D8B-2C8E-56FB-F67A-7234E42C4BA3}"/>
              </a:ext>
            </a:extLst>
          </p:cNvPr>
          <p:cNvPicPr>
            <a:picLocks noChangeAspect="1"/>
          </p:cNvPicPr>
          <p:nvPr/>
        </p:nvPicPr>
        <p:blipFill>
          <a:blip r:embed="rId2"/>
          <a:stretch>
            <a:fillRect/>
          </a:stretch>
        </p:blipFill>
        <p:spPr>
          <a:xfrm>
            <a:off x="0" y="-144379"/>
            <a:ext cx="12192000" cy="6858000"/>
          </a:xfrm>
          <a:prstGeom prst="rect">
            <a:avLst/>
          </a:prstGeom>
        </p:spPr>
      </p:pic>
      <p:pic>
        <p:nvPicPr>
          <p:cNvPr id="3" name="صورة 2">
            <a:extLst>
              <a:ext uri="{FF2B5EF4-FFF2-40B4-BE49-F238E27FC236}">
                <a16:creationId xmlns:a16="http://schemas.microsoft.com/office/drawing/2014/main" xmlns="" id="{612E3375-B3BE-76EB-4AE5-779C78997D3C}"/>
              </a:ext>
            </a:extLst>
          </p:cNvPr>
          <p:cNvPicPr>
            <a:picLocks noChangeAspect="1"/>
          </p:cNvPicPr>
          <p:nvPr/>
        </p:nvPicPr>
        <p:blipFill>
          <a:blip r:embed="rId3"/>
          <a:stretch>
            <a:fillRect/>
          </a:stretch>
        </p:blipFill>
        <p:spPr>
          <a:xfrm>
            <a:off x="7432691" y="397866"/>
            <a:ext cx="4397359" cy="6026877"/>
          </a:xfrm>
          <a:prstGeom prst="rect">
            <a:avLst/>
          </a:prstGeom>
        </p:spPr>
      </p:pic>
      <p:sp>
        <p:nvSpPr>
          <p:cNvPr id="7" name="مربع نص 6">
            <a:extLst>
              <a:ext uri="{FF2B5EF4-FFF2-40B4-BE49-F238E27FC236}">
                <a16:creationId xmlns:a16="http://schemas.microsoft.com/office/drawing/2014/main" xmlns="" id="{5902091F-6211-F61C-0705-9189CADD6236}"/>
              </a:ext>
            </a:extLst>
          </p:cNvPr>
          <p:cNvSpPr txBox="1"/>
          <p:nvPr/>
        </p:nvSpPr>
        <p:spPr>
          <a:xfrm>
            <a:off x="580212" y="4214488"/>
            <a:ext cx="3664462" cy="1815882"/>
          </a:xfrm>
          <a:prstGeom prst="rect">
            <a:avLst/>
          </a:prstGeom>
          <a:solidFill>
            <a:srgbClr val="4472C4">
              <a:lumMod val="20000"/>
              <a:lumOff val="80000"/>
            </a:srgbClr>
          </a:solidFill>
          <a:scene3d>
            <a:camera prst="orthographicFront"/>
            <a:lightRig rig="threePt" dir="t"/>
          </a:scene3d>
          <a:sp3d>
            <a:bevelT prst="angle"/>
          </a:sp3d>
        </p:spPr>
        <p:txBody>
          <a:bodyPr wrap="square"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prstClr val="black"/>
                </a:solidFill>
                <a:effectLst/>
                <a:uLnTx/>
                <a:uFillTx/>
              </a:rPr>
              <a:t>غاليتي القارئة المبدعة تصفحي كتابك المدرسي 78/79</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a:ln>
                  <a:noFill/>
                </a:ln>
                <a:solidFill>
                  <a:prstClr val="black"/>
                </a:solidFill>
                <a:effectLst/>
                <a:uLnTx/>
                <a:uFillTx/>
              </a:rPr>
              <a:t>لمعرفة أهداف درسنا اليوم</a:t>
            </a:r>
          </a:p>
        </p:txBody>
      </p:sp>
      <p:pic>
        <p:nvPicPr>
          <p:cNvPr id="8" name="صورة 7">
            <a:extLst>
              <a:ext uri="{FF2B5EF4-FFF2-40B4-BE49-F238E27FC236}">
                <a16:creationId xmlns:a16="http://schemas.microsoft.com/office/drawing/2014/main" xmlns="" id="{CEFA082C-BAEA-031E-08FB-53D0CFCB5015}"/>
              </a:ext>
            </a:extLst>
          </p:cNvPr>
          <p:cNvPicPr>
            <a:picLocks noChangeAspect="1"/>
          </p:cNvPicPr>
          <p:nvPr/>
        </p:nvPicPr>
        <p:blipFill>
          <a:blip r:embed="rId4"/>
          <a:stretch>
            <a:fillRect/>
          </a:stretch>
        </p:blipFill>
        <p:spPr>
          <a:xfrm>
            <a:off x="446111" y="709070"/>
            <a:ext cx="3442494" cy="3155621"/>
          </a:xfrm>
          <a:prstGeom prst="rect">
            <a:avLst/>
          </a:prstGeom>
        </p:spPr>
      </p:pic>
      <p:pic>
        <p:nvPicPr>
          <p:cNvPr id="9" name="صورة 8">
            <a:extLst>
              <a:ext uri="{FF2B5EF4-FFF2-40B4-BE49-F238E27FC236}">
                <a16:creationId xmlns:a16="http://schemas.microsoft.com/office/drawing/2014/main" xmlns="" id="{B4AC3989-CA74-3FE2-EBDE-6B7FB6B68EF5}"/>
              </a:ext>
            </a:extLst>
          </p:cNvPr>
          <p:cNvPicPr>
            <a:picLocks noChangeAspect="1"/>
          </p:cNvPicPr>
          <p:nvPr/>
        </p:nvPicPr>
        <p:blipFill>
          <a:blip r:embed="rId5"/>
          <a:stretch>
            <a:fillRect/>
          </a:stretch>
        </p:blipFill>
        <p:spPr>
          <a:xfrm>
            <a:off x="4591050" y="1018775"/>
            <a:ext cx="2698349" cy="3983965"/>
          </a:xfrm>
          <a:prstGeom prst="rect">
            <a:avLst/>
          </a:prstGeom>
        </p:spPr>
      </p:pic>
      <p:pic>
        <p:nvPicPr>
          <p:cNvPr id="10" name="صورة 9">
            <a:extLst>
              <a:ext uri="{FF2B5EF4-FFF2-40B4-BE49-F238E27FC236}">
                <a16:creationId xmlns:a16="http://schemas.microsoft.com/office/drawing/2014/main" xmlns="" id="{8EC115C6-AEFB-2E92-5558-80820DF4851E}"/>
              </a:ext>
            </a:extLst>
          </p:cNvPr>
          <p:cNvPicPr>
            <a:picLocks noChangeAspect="1"/>
          </p:cNvPicPr>
          <p:nvPr/>
        </p:nvPicPr>
        <p:blipFill rotWithShape="1">
          <a:blip r:embed="rId6"/>
          <a:srcRect b="47436"/>
          <a:stretch/>
        </p:blipFill>
        <p:spPr>
          <a:xfrm>
            <a:off x="6860165" y="5603424"/>
            <a:ext cx="1919720" cy="903918"/>
          </a:xfrm>
          <a:prstGeom prst="rect">
            <a:avLst/>
          </a:prstGeom>
          <a:ln>
            <a:noFill/>
          </a:ln>
          <a:effectLst>
            <a:outerShdw blurRad="292100" dist="139700" dir="2700000" algn="tl" rotWithShape="0">
              <a:srgbClr val="333333">
                <a:alpha val="65000"/>
              </a:srgbClr>
            </a:outerShdw>
          </a:effectLst>
        </p:spPr>
      </p:pic>
      <p:sp>
        <p:nvSpPr>
          <p:cNvPr id="11" name="مربع نص 10">
            <a:extLst>
              <a:ext uri="{FF2B5EF4-FFF2-40B4-BE49-F238E27FC236}">
                <a16:creationId xmlns:a16="http://schemas.microsoft.com/office/drawing/2014/main" xmlns="" id="{CABE3AC1-BB0B-E1A9-500E-0FB472F0674B}"/>
              </a:ext>
            </a:extLst>
          </p:cNvPr>
          <p:cNvSpPr txBox="1"/>
          <p:nvPr/>
        </p:nvSpPr>
        <p:spPr>
          <a:xfrm>
            <a:off x="4591050" y="1906164"/>
            <a:ext cx="2400300" cy="2308324"/>
          </a:xfrm>
          <a:prstGeom prst="rect">
            <a:avLst/>
          </a:prstGeom>
          <a:noFill/>
        </p:spPr>
        <p:txBody>
          <a:bodyPr wrap="square" rtlCol="1">
            <a:spAutoFit/>
          </a:bodyPr>
          <a:lstStyle/>
          <a:p>
            <a:r>
              <a:rPr lang="ar-SA" sz="2400" dirty="0">
                <a:cs typeface="PT Bold Heading" panose="02010400000000000000" pitchFamily="2" charset="-78"/>
              </a:rPr>
              <a:t>الجهاز الهيكلي</a:t>
            </a:r>
          </a:p>
          <a:p>
            <a:r>
              <a:rPr lang="ar-SA" sz="2400" dirty="0">
                <a:cs typeface="PT Bold Heading" panose="02010400000000000000" pitchFamily="2" charset="-78"/>
              </a:rPr>
              <a:t>الجهاز العصبي</a:t>
            </a:r>
          </a:p>
          <a:p>
            <a:r>
              <a:rPr lang="ar-SA" sz="2400" dirty="0">
                <a:cs typeface="PT Bold Heading" panose="02010400000000000000" pitchFamily="2" charset="-78"/>
              </a:rPr>
              <a:t>الجهاز التنفسي</a:t>
            </a:r>
          </a:p>
          <a:p>
            <a:r>
              <a:rPr lang="ar-SA" sz="2400" dirty="0">
                <a:cs typeface="PT Bold Heading" panose="02010400000000000000" pitchFamily="2" charset="-78"/>
              </a:rPr>
              <a:t>الجهاز الدوراني</a:t>
            </a:r>
          </a:p>
          <a:p>
            <a:r>
              <a:rPr lang="ar-SA" sz="2400" dirty="0">
                <a:cs typeface="PT Bold Heading" panose="02010400000000000000" pitchFamily="2" charset="-78"/>
              </a:rPr>
              <a:t>الجهاز الإخراجي</a:t>
            </a:r>
          </a:p>
          <a:p>
            <a:r>
              <a:rPr lang="ar-SA" sz="2400" dirty="0">
                <a:cs typeface="PT Bold Heading" panose="02010400000000000000" pitchFamily="2" charset="-78"/>
              </a:rPr>
              <a:t>الجهاز الهضمي</a:t>
            </a:r>
          </a:p>
        </p:txBody>
      </p:sp>
    </p:spTree>
    <p:extLst>
      <p:ext uri="{BB962C8B-B14F-4D97-AF65-F5344CB8AC3E}">
        <p14:creationId xmlns:p14="http://schemas.microsoft.com/office/powerpoint/2010/main" val="24593283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971</TotalTime>
  <Words>1448</Words>
  <Application>Microsoft Office PowerPoint</Application>
  <PresentationFormat>ملء الشاشة</PresentationFormat>
  <Paragraphs>247</Paragraphs>
  <Slides>81</Slides>
  <Notes>0</Notes>
  <HiddenSlides>0</HiddenSlides>
  <MMClips>5</MMClips>
  <ScaleCrop>false</ScaleCrop>
  <HeadingPairs>
    <vt:vector size="6" baseType="variant">
      <vt:variant>
        <vt:lpstr>الخطوط المستخدمة</vt:lpstr>
      </vt:variant>
      <vt:variant>
        <vt:i4>10</vt:i4>
      </vt:variant>
      <vt:variant>
        <vt:lpstr>نسق</vt:lpstr>
      </vt:variant>
      <vt:variant>
        <vt:i4>1</vt:i4>
      </vt:variant>
      <vt:variant>
        <vt:lpstr>عناوين الشرائح</vt:lpstr>
      </vt:variant>
      <vt:variant>
        <vt:i4>81</vt:i4>
      </vt:variant>
    </vt:vector>
  </HeadingPairs>
  <TitlesOfParts>
    <vt:vector size="92" baseType="lpstr">
      <vt:lpstr>Arial Unicode MS</vt:lpstr>
      <vt:lpstr>Akhbar MT</vt:lpstr>
      <vt:lpstr>Arial</vt:lpstr>
      <vt:lpstr>Calibri</vt:lpstr>
      <vt:lpstr>Calibri Light</vt:lpstr>
      <vt:lpstr>Garamond</vt:lpstr>
      <vt:lpstr>PT Bold Heading</vt:lpstr>
      <vt:lpstr>Times New Roman</vt:lpstr>
      <vt:lpstr>ubuntu</vt:lpstr>
      <vt:lpstr>Wingdings</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Abeer A</dc:creator>
  <cp:lastModifiedBy>A</cp:lastModifiedBy>
  <cp:revision>21</cp:revision>
  <dcterms:created xsi:type="dcterms:W3CDTF">2022-09-14T17:03:45Z</dcterms:created>
  <dcterms:modified xsi:type="dcterms:W3CDTF">2023-09-20T06:20:49Z</dcterms:modified>
</cp:coreProperties>
</file>