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91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24D-053D-4DBC-A489-C4F71FFD4064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7EB-24FD-4B53-9D63-28B217173C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24D-053D-4DBC-A489-C4F71FFD4064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7EB-24FD-4B53-9D63-28B217173C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24D-053D-4DBC-A489-C4F71FFD4064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7EB-24FD-4B53-9D63-28B217173C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24D-053D-4DBC-A489-C4F71FFD4064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7EB-24FD-4B53-9D63-28B217173C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24D-053D-4DBC-A489-C4F71FFD4064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7EB-24FD-4B53-9D63-28B217173C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24D-053D-4DBC-A489-C4F71FFD4064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7EB-24FD-4B53-9D63-28B217173C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24D-053D-4DBC-A489-C4F71FFD4064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7EB-24FD-4B53-9D63-28B217173C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24D-053D-4DBC-A489-C4F71FFD4064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7EB-24FD-4B53-9D63-28B217173C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24D-053D-4DBC-A489-C4F71FFD4064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7EB-24FD-4B53-9D63-28B217173C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24D-053D-4DBC-A489-C4F71FFD4064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7EB-24FD-4B53-9D63-28B217173C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24D-053D-4DBC-A489-C4F71FFD4064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57EB-24FD-4B53-9D63-28B217173C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024D-053D-4DBC-A489-C4F71FFD4064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57EB-24FD-4B53-9D63-28B217173C7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ي 0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بسم الله الرحمن الرحيم 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مرحبا </a:t>
            </a:r>
            <a:r>
              <a:rPr lang="ar-S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بنوتاتي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الحلوات 4 ابتدائي 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dvd4arab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564904"/>
            <a:ext cx="2880320" cy="4293096"/>
          </a:xfrm>
          <a:prstGeom prst="rect">
            <a:avLst/>
          </a:prstGeom>
        </p:spPr>
      </p:pic>
      <p:pic>
        <p:nvPicPr>
          <p:cNvPr id="4" name="صورة 3" descr="dvd4ara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450" y="2581275"/>
            <a:ext cx="3257550" cy="4276725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3"/>
          </a:xfrm>
        </p:spPr>
        <p:txBody>
          <a:bodyPr>
            <a:normAutofit/>
          </a:bodyPr>
          <a:lstStyle/>
          <a:p>
            <a:pPr lvl="2"/>
            <a:r>
              <a:rPr lang="ar-SA" sz="4000" b="1" dirty="0" smtClean="0"/>
              <a:t>هي حيوانات جلده مغطى بالحراشف أو الصفائح لحمايتها من فقدان الماء لأننا نعيش في مكان جدا حار وجاف والشمس </a:t>
            </a:r>
            <a:r>
              <a:rPr lang="ar-SA" sz="4000" b="1" dirty="0" err="1" smtClean="0"/>
              <a:t>لاتبعد</a:t>
            </a:r>
            <a:r>
              <a:rPr lang="ar-SA" sz="4000" b="1" dirty="0" smtClean="0"/>
              <a:t> عنا في </a:t>
            </a:r>
            <a:r>
              <a:rPr lang="ar-SA" sz="4000" b="1" dirty="0" err="1" smtClean="0"/>
              <a:t>النهار </a:t>
            </a:r>
            <a:r>
              <a:rPr lang="ar-SA" sz="4000" b="1" dirty="0" smtClean="0"/>
              <a:t>،نتنفس عن طريق </a:t>
            </a:r>
            <a:r>
              <a:rPr lang="ar-SA" sz="4000" b="1" dirty="0" smtClean="0">
                <a:solidFill>
                  <a:srgbClr val="C00000"/>
                </a:solidFill>
              </a:rPr>
              <a:t>الرئتين ونتحرك ببطء وبعضنا </a:t>
            </a:r>
            <a:r>
              <a:rPr lang="ar-SA" sz="4000" b="1" dirty="0" err="1" smtClean="0">
                <a:solidFill>
                  <a:srgbClr val="C00000"/>
                </a:solidFill>
              </a:rPr>
              <a:t>الآخرله</a:t>
            </a:r>
            <a:r>
              <a:rPr lang="ar-SA" sz="4000" b="1" dirty="0" smtClean="0">
                <a:solidFill>
                  <a:srgbClr val="C00000"/>
                </a:solidFill>
              </a:rPr>
              <a:t> أطراف قصيرة وبعضنا يتحرك</a:t>
            </a:r>
            <a:r>
              <a:rPr lang="ar-SA" sz="4000" b="1" dirty="0" smtClean="0"/>
              <a:t> على </a:t>
            </a:r>
            <a:r>
              <a:rPr lang="ar-SA" sz="4000" b="1" dirty="0" err="1" smtClean="0"/>
              <a:t>بطنه .</a:t>
            </a:r>
            <a:r>
              <a:rPr lang="ar-SA" sz="4000" b="1" dirty="0" smtClean="0"/>
              <a:t> </a:t>
            </a:r>
          </a:p>
          <a:p>
            <a:pPr lvl="2"/>
            <a:r>
              <a:rPr lang="ar-SA" sz="4000" b="1" dirty="0" smtClean="0"/>
              <a:t>                               </a:t>
            </a:r>
            <a:r>
              <a:rPr lang="ar-SA" sz="4000" b="1" dirty="0" smtClean="0">
                <a:solidFill>
                  <a:srgbClr val="C00000"/>
                </a:solidFill>
              </a:rPr>
              <a:t>( </a:t>
            </a:r>
            <a:r>
              <a:rPr lang="ar-SA" sz="4000" b="1" dirty="0" err="1" smtClean="0">
                <a:solidFill>
                  <a:srgbClr val="C00000"/>
                </a:solidFill>
              </a:rPr>
              <a:t>الزواحف )</a:t>
            </a:r>
            <a:endParaRPr lang="ar-SA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6983356194734155009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995936" cy="6858000"/>
          </a:xfrm>
          <a:prstGeom prst="rect">
            <a:avLst/>
          </a:prstGeom>
        </p:spPr>
      </p:pic>
      <p:pic>
        <p:nvPicPr>
          <p:cNvPr id="4" name="صورة 3" descr="2208925204488033156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5148064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يغطي أجسامنا الريش ولنا مناقير مختلفة على حسب غذائنا </a:t>
            </a:r>
            <a:r>
              <a:rPr lang="ar-SA" dirty="0" smtClean="0">
                <a:solidFill>
                  <a:srgbClr val="C00000"/>
                </a:solidFill>
              </a:rPr>
              <a:t>خفيفة الوزن ورجلان خشنتان مغطاة بحراشف </a:t>
            </a:r>
            <a:r>
              <a:rPr lang="ar-SA" dirty="0" smtClean="0"/>
              <a:t>تنتهيان</a:t>
            </a:r>
            <a:r>
              <a:rPr lang="ar-SA" dirty="0" smtClean="0">
                <a:solidFill>
                  <a:srgbClr val="C00000"/>
                </a:solidFill>
              </a:rPr>
              <a:t> بقدمين ومخالب </a:t>
            </a:r>
          </a:p>
          <a:p>
            <a:r>
              <a:rPr lang="ar-SA" dirty="0" smtClean="0">
                <a:solidFill>
                  <a:srgbClr val="C00000"/>
                </a:solidFill>
              </a:rPr>
              <a:t>منا الهدهد الذي خاطب سيدنا سليمان عليه </a:t>
            </a:r>
            <a:r>
              <a:rPr lang="ar-SA" dirty="0" err="1" smtClean="0">
                <a:solidFill>
                  <a:srgbClr val="C00000"/>
                </a:solidFill>
              </a:rPr>
              <a:t>السلام </a:t>
            </a:r>
            <a:r>
              <a:rPr lang="ar-SA" dirty="0" smtClean="0">
                <a:solidFill>
                  <a:srgbClr val="C00000"/>
                </a:solidFill>
              </a:rPr>
              <a:t>,وعظامنا </a:t>
            </a:r>
            <a:r>
              <a:rPr lang="ar-SA" dirty="0" smtClean="0"/>
              <a:t>ومبطنة بعضلات لتساعد بعضنا </a:t>
            </a:r>
            <a:r>
              <a:rPr lang="ar-SA" dirty="0" smtClean="0">
                <a:solidFill>
                  <a:srgbClr val="C00000"/>
                </a:solidFill>
              </a:rPr>
              <a:t>على الطيران ورئات قويه وأجنحة كثيرة الريش وبعضنا لا يطير ونتكاثر بالبيض </a:t>
            </a:r>
            <a:r>
              <a:rPr lang="ar-SA" dirty="0" smtClean="0">
                <a:solidFill>
                  <a:srgbClr val="FF0000"/>
                </a:solidFill>
              </a:rPr>
              <a:t>قال تعالى </a:t>
            </a:r>
            <a:r>
              <a:rPr lang="ar-SA" dirty="0" err="1" smtClean="0">
                <a:solidFill>
                  <a:srgbClr val="FF0000"/>
                </a:solidFill>
              </a:rPr>
              <a:t>فينا </a:t>
            </a:r>
            <a:r>
              <a:rPr lang="ar-SA" dirty="0" smtClean="0">
                <a:solidFill>
                  <a:srgbClr val="FF0000"/>
                </a:solidFill>
              </a:rPr>
              <a:t>(ألم يروا إلى الطير مسخرات في جو السماء </a:t>
            </a:r>
            <a:r>
              <a:rPr lang="ar-SA" dirty="0" err="1" smtClean="0">
                <a:solidFill>
                  <a:srgbClr val="FF0000"/>
                </a:solidFill>
              </a:rPr>
              <a:t>مايمسكهن</a:t>
            </a:r>
            <a:r>
              <a:rPr lang="ar-SA" dirty="0" smtClean="0">
                <a:solidFill>
                  <a:srgbClr val="FF0000"/>
                </a:solidFill>
              </a:rPr>
              <a:t> إلا </a:t>
            </a:r>
            <a:r>
              <a:rPr lang="ar-SA" dirty="0" err="1" smtClean="0">
                <a:solidFill>
                  <a:srgbClr val="FF0000"/>
                </a:solidFill>
              </a:rPr>
              <a:t>الله )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            </a:t>
            </a:r>
            <a:r>
              <a:rPr lang="ar-SA" sz="4400" b="1" dirty="0" err="1" smtClean="0"/>
              <a:t>(الطيور )</a:t>
            </a:r>
            <a:endParaRPr lang="ar-SA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Mammal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91482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ar-SA" dirty="0" smtClean="0">
                <a:solidFill>
                  <a:schemeClr val="bg1"/>
                </a:solidFill>
              </a:rPr>
              <a:t>نحن فقاريات معظمنا يعيش على اليابسة وكذلك في الماء وبين </a:t>
            </a:r>
            <a:r>
              <a:rPr lang="ar-SA" dirty="0" err="1" smtClean="0">
                <a:solidFill>
                  <a:schemeClr val="bg1"/>
                </a:solidFill>
              </a:rPr>
              <a:t>الأشجار </a:t>
            </a:r>
            <a:r>
              <a:rPr lang="ar-SA" dirty="0" smtClean="0">
                <a:solidFill>
                  <a:schemeClr val="bg1"/>
                </a:solidFill>
              </a:rPr>
              <a:t>,</a:t>
            </a:r>
            <a:r>
              <a:rPr lang="ar-SA" dirty="0" err="1" smtClean="0">
                <a:solidFill>
                  <a:schemeClr val="bg1"/>
                </a:solidFill>
              </a:rPr>
              <a:t>يكسوأجسامنا</a:t>
            </a:r>
            <a:r>
              <a:rPr lang="ar-SA" dirty="0" smtClean="0">
                <a:solidFill>
                  <a:schemeClr val="bg1"/>
                </a:solidFill>
              </a:rPr>
              <a:t> شعر </a:t>
            </a:r>
            <a:r>
              <a:rPr lang="ar-SA" dirty="0" err="1" smtClean="0">
                <a:solidFill>
                  <a:schemeClr val="bg1"/>
                </a:solidFill>
              </a:rPr>
              <a:t>أوفرو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dirty="0" err="1" smtClean="0">
                <a:solidFill>
                  <a:schemeClr val="bg1"/>
                </a:solidFill>
              </a:rPr>
              <a:t>ونتكاثربالولادة</a:t>
            </a:r>
            <a:r>
              <a:rPr lang="ar-SA" dirty="0" smtClean="0">
                <a:solidFill>
                  <a:schemeClr val="bg1"/>
                </a:solidFill>
              </a:rPr>
              <a:t> وبعضنا القليل بالبيض كآكل النمل وحيوان منقار البط  لكننا </a:t>
            </a:r>
          </a:p>
          <a:p>
            <a:r>
              <a:rPr lang="ar-SA" dirty="0" smtClean="0">
                <a:solidFill>
                  <a:schemeClr val="tx2">
                    <a:lumMod val="50000"/>
                  </a:schemeClr>
                </a:solidFill>
              </a:rPr>
              <a:t>نتفق جميعا في رعاية صغارنا وإناثنا تنتج الحليب لإرضاع الصغار من أثدائها وأنت أيها </a:t>
            </a:r>
            <a:r>
              <a:rPr lang="ar-SA" dirty="0" err="1" smtClean="0">
                <a:solidFill>
                  <a:schemeClr val="tx2">
                    <a:lumMod val="50000"/>
                  </a:schemeClr>
                </a:solidFill>
              </a:rPr>
              <a:t>الغنسان</a:t>
            </a:r>
            <a:r>
              <a:rPr lang="ar-SA" dirty="0" smtClean="0">
                <a:solidFill>
                  <a:schemeClr val="tx2">
                    <a:lumMod val="50000"/>
                  </a:schemeClr>
                </a:solidFill>
              </a:rPr>
              <a:t> تتناول من بعض مجموعتنا الحليب فهو شراب لذيذ وغذاء مفيد </a:t>
            </a:r>
          </a:p>
          <a:p>
            <a:r>
              <a:rPr lang="ar-SA" b="1" dirty="0" smtClean="0">
                <a:solidFill>
                  <a:srgbClr val="C00000"/>
                </a:solidFill>
              </a:rPr>
              <a:t>قال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rgbClr val="C00000"/>
                </a:solidFill>
              </a:rPr>
              <a:t>تعالى(نسقيكم مما في بطونه من بين فرث ودم لبنا </a:t>
            </a:r>
            <a:r>
              <a:rPr lang="ar-SA" b="1" dirty="0" err="1" smtClean="0">
                <a:solidFill>
                  <a:srgbClr val="C00000"/>
                </a:solidFill>
              </a:rPr>
              <a:t>خالصا )</a:t>
            </a:r>
            <a:r>
              <a:rPr lang="ar-SA" b="1" dirty="0" smtClean="0">
                <a:solidFill>
                  <a:srgbClr val="C00000"/>
                </a:solidFill>
              </a:rPr>
              <a:t>                   </a:t>
            </a:r>
          </a:p>
          <a:p>
            <a:r>
              <a:rPr lang="ar-SA" sz="4400" b="1" dirty="0" smtClean="0"/>
              <a:t>            </a:t>
            </a:r>
            <a:r>
              <a:rPr lang="ar-SA" sz="4400" b="1" dirty="0" err="1" smtClean="0"/>
              <a:t>(الثدييات )</a:t>
            </a:r>
            <a:endParaRPr lang="ar-SA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98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43608"/>
            <a:ext cx="9324528" cy="597666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bg1"/>
                </a:solidFill>
              </a:rPr>
              <a:t>رد الصياد وفريقه العلمي الآن عرفنا إلى أي مجموعة ينتمي </a:t>
            </a:r>
            <a:r>
              <a:rPr lang="ar-SA" b="1" dirty="0" err="1" smtClean="0">
                <a:solidFill>
                  <a:schemeClr val="bg1"/>
                </a:solidFill>
              </a:rPr>
              <a:t>الأرنب (        ؟</a:t>
            </a:r>
            <a:r>
              <a:rPr lang="ar-SA" b="1" dirty="0" smtClean="0">
                <a:solidFill>
                  <a:schemeClr val="bg1"/>
                </a:solidFill>
              </a:rPr>
              <a:t>   </a:t>
            </a:r>
            <a:r>
              <a:rPr lang="ar-SA" b="1" dirty="0" err="1" smtClean="0">
                <a:solidFill>
                  <a:schemeClr val="bg1"/>
                </a:solidFill>
              </a:rPr>
              <a:t>الثدييات     </a:t>
            </a:r>
            <a:r>
              <a:rPr lang="ar-SA" b="1" dirty="0" smtClean="0">
                <a:solidFill>
                  <a:schemeClr val="bg1"/>
                </a:solidFill>
              </a:rPr>
              <a:t>)وقد اتفقنا أن نطلق سراحه لأننا جمعنا كل المعلومات منكم ودوناها في ذاكرتنا وفي مفكرة بحثنا لنشرها </a:t>
            </a:r>
            <a:r>
              <a:rPr lang="ar-SA" b="1" dirty="0" err="1" smtClean="0">
                <a:solidFill>
                  <a:schemeClr val="bg1"/>
                </a:solidFill>
              </a:rPr>
              <a:t>للتعليم .</a:t>
            </a:r>
            <a:endParaRPr lang="ar-SA" b="1" dirty="0" smtClean="0">
              <a:solidFill>
                <a:schemeClr val="bg1"/>
              </a:solidFill>
            </a:endParaRPr>
          </a:p>
          <a:p>
            <a:endParaRPr lang="ar-SA" b="1" dirty="0" smtClean="0">
              <a:solidFill>
                <a:srgbClr val="C00000"/>
              </a:solidFill>
            </a:endParaRPr>
          </a:p>
          <a:p>
            <a:r>
              <a:rPr lang="ar-SA" b="1" dirty="0" smtClean="0">
                <a:solidFill>
                  <a:srgbClr val="C00000"/>
                </a:solidFill>
              </a:rPr>
              <a:t>  </a:t>
            </a:r>
            <a:r>
              <a:rPr lang="ar-SA" b="1" dirty="0" err="1" smtClean="0">
                <a:solidFill>
                  <a:srgbClr val="C00000"/>
                </a:solidFill>
              </a:rPr>
              <a:t>ماقصة</a:t>
            </a:r>
            <a:r>
              <a:rPr lang="ar-SA" b="1" dirty="0" smtClean="0">
                <a:solidFill>
                  <a:srgbClr val="C00000"/>
                </a:solidFill>
              </a:rPr>
              <a:t> سيدنا إبراهيم وابنه اسماعيل </a:t>
            </a:r>
            <a:r>
              <a:rPr lang="ar-SA" b="1" dirty="0" smtClean="0">
                <a:solidFill>
                  <a:srgbClr val="C00000"/>
                </a:solidFill>
              </a:rPr>
              <a:t>؟</a:t>
            </a:r>
          </a:p>
          <a:p>
            <a:r>
              <a:rPr lang="ar-SA" b="1" smtClean="0">
                <a:solidFill>
                  <a:srgbClr val="C00000"/>
                </a:solidFill>
              </a:rPr>
              <a:t>الواجب :رقم2ص72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مراجعة سريعة للدرس السابق </a:t>
            </a:r>
            <a:b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المملكة الحيوانية </a:t>
            </a:r>
            <a:endParaRPr lang="ar-SA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3921299"/>
          </a:xfrm>
        </p:spPr>
        <p:txBody>
          <a:bodyPr>
            <a:normAutofit fontScale="92500"/>
          </a:bodyPr>
          <a:lstStyle/>
          <a:p>
            <a:r>
              <a:rPr lang="ar-SA" sz="3600" b="1" dirty="0" smtClean="0"/>
              <a:t>لافقاريات                                             فقاريا</a:t>
            </a:r>
            <a:r>
              <a:rPr lang="ar-SA" b="1" dirty="0" smtClean="0"/>
              <a:t>ت</a:t>
            </a:r>
            <a:r>
              <a:rPr lang="ar-SA" dirty="0" smtClean="0"/>
              <a:t> </a:t>
            </a:r>
          </a:p>
          <a:p>
            <a:pPr>
              <a:buNone/>
            </a:pPr>
            <a:r>
              <a:rPr lang="ar-SA" sz="3000" b="1" dirty="0" smtClean="0">
                <a:solidFill>
                  <a:schemeClr val="accent4">
                    <a:lumMod val="75000"/>
                  </a:schemeClr>
                </a:solidFill>
              </a:rPr>
              <a:t>1- </a:t>
            </a:r>
            <a:r>
              <a:rPr lang="ar-SA" sz="3000" b="1" dirty="0" err="1" smtClean="0">
                <a:solidFill>
                  <a:schemeClr val="accent4">
                    <a:lumMod val="75000"/>
                  </a:schemeClr>
                </a:solidFill>
              </a:rPr>
              <a:t>الإسفنجيات</a:t>
            </a:r>
            <a:r>
              <a:rPr lang="ar-SA" sz="30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</a:t>
            </a:r>
          </a:p>
          <a:p>
            <a:pPr>
              <a:buNone/>
            </a:pPr>
            <a:r>
              <a:rPr lang="ar-SA" sz="3000" b="1" dirty="0" smtClean="0">
                <a:solidFill>
                  <a:schemeClr val="accent4">
                    <a:lumMod val="75000"/>
                  </a:schemeClr>
                </a:solidFill>
              </a:rPr>
              <a:t>2- </a:t>
            </a:r>
            <a:r>
              <a:rPr lang="ar-SA" sz="3000" b="1" dirty="0" err="1" smtClean="0">
                <a:solidFill>
                  <a:schemeClr val="accent4">
                    <a:lumMod val="75000"/>
                  </a:schemeClr>
                </a:solidFill>
              </a:rPr>
              <a:t>شوكيات</a:t>
            </a:r>
            <a:r>
              <a:rPr lang="ar-SA" sz="3000" b="1" dirty="0" smtClean="0">
                <a:solidFill>
                  <a:schemeClr val="accent4">
                    <a:lumMod val="75000"/>
                  </a:schemeClr>
                </a:solidFill>
              </a:rPr>
              <a:t> الجلد                                                </a:t>
            </a:r>
          </a:p>
          <a:p>
            <a:pPr>
              <a:buNone/>
            </a:pPr>
            <a:r>
              <a:rPr lang="ar-SA" sz="3000" b="1" dirty="0" smtClean="0">
                <a:solidFill>
                  <a:schemeClr val="accent4">
                    <a:lumMod val="75000"/>
                  </a:schemeClr>
                </a:solidFill>
              </a:rPr>
              <a:t>3- المفصليات                                                      </a:t>
            </a:r>
          </a:p>
          <a:p>
            <a:pPr>
              <a:buNone/>
            </a:pPr>
            <a:r>
              <a:rPr lang="ar-SA" sz="3000" b="1" dirty="0" smtClean="0">
                <a:solidFill>
                  <a:schemeClr val="accent4">
                    <a:lumMod val="75000"/>
                  </a:schemeClr>
                </a:solidFill>
              </a:rPr>
              <a:t>4- </a:t>
            </a:r>
            <a:r>
              <a:rPr lang="ar-SA" sz="3000" b="1" dirty="0" err="1" smtClean="0">
                <a:solidFill>
                  <a:schemeClr val="accent4">
                    <a:lumMod val="75000"/>
                  </a:schemeClr>
                </a:solidFill>
              </a:rPr>
              <a:t>اللاسعات </a:t>
            </a:r>
            <a:r>
              <a:rPr lang="ar-SA" sz="30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ar-SA" sz="3000" b="1" dirty="0" err="1" smtClean="0">
                <a:solidFill>
                  <a:schemeClr val="accent4">
                    <a:lumMod val="75000"/>
                  </a:schemeClr>
                </a:solidFill>
              </a:rPr>
              <a:t>الجوفمعويات)</a:t>
            </a:r>
            <a:r>
              <a:rPr lang="ar-SA" sz="30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                 </a:t>
            </a:r>
          </a:p>
          <a:p>
            <a:pPr>
              <a:buNone/>
            </a:pPr>
            <a:r>
              <a:rPr lang="ar-SA" sz="3000" b="1" dirty="0" smtClean="0">
                <a:solidFill>
                  <a:schemeClr val="accent4">
                    <a:lumMod val="75000"/>
                  </a:schemeClr>
                </a:solidFill>
              </a:rPr>
              <a:t>5- الرخويات                                                   </a:t>
            </a:r>
          </a:p>
          <a:p>
            <a:pPr>
              <a:buNone/>
            </a:pPr>
            <a:r>
              <a:rPr lang="ar-SA" sz="3000" b="1" dirty="0" smtClean="0">
                <a:solidFill>
                  <a:schemeClr val="accent4">
                    <a:lumMod val="75000"/>
                  </a:schemeClr>
                </a:solidFill>
              </a:rPr>
              <a:t>6- الديدان </a:t>
            </a:r>
            <a:endParaRPr lang="ar-SA" sz="3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1403648" y="1412776"/>
            <a:ext cx="633670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1403648" y="1484784"/>
            <a:ext cx="0" cy="50405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7740352" y="1484784"/>
            <a:ext cx="0" cy="50405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49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355976" cy="5661248"/>
          </a:xfrm>
          <a:prstGeom prst="rect">
            <a:avLst/>
          </a:prstGeom>
        </p:spPr>
      </p:pic>
      <p:pic>
        <p:nvPicPr>
          <p:cNvPr id="4" name="صورة 3" descr="079_coney-imag1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412776"/>
            <a:ext cx="4788024" cy="544522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2000" b="1" dirty="0" smtClean="0"/>
              <a:t>درسنا اليوم عن الشعبة الأخرى للمملكة الحيوانية </a:t>
            </a:r>
            <a:r>
              <a:rPr lang="ar-SA" sz="2000" b="1" dirty="0" smtClean="0"/>
              <a:t>.استراتيجية وجه القصة</a:t>
            </a: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الفقاريات </a:t>
            </a:r>
            <a:b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SA" sz="2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يحكى أن أرنبا صغيرا من شعبة الفقاريات في غابة المملكة الحيوانية وقع وهو يلعب في شباك الصياد وفريق للبحث </a:t>
            </a:r>
            <a:r>
              <a:rPr lang="ar-S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العلمي </a:t>
            </a:r>
            <a:r>
              <a:rPr lang="ar-S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؛ ظل هذا الأرنب يبكي ويطلب من الصياد أن </a:t>
            </a:r>
            <a:r>
              <a:rPr lang="ar-S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يتركه </a:t>
            </a:r>
            <a:r>
              <a:rPr lang="ar-S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؛ لكن الصياد قال سوف أبيعك على معمل الحيوانات لهذا الفريق فقد طلب منها تشريح لحيوان فقاري وإجراء الدراسة عليه وتعريف الطلاب والطالبات إلى أي مجموعة ينتمي </a:t>
            </a:r>
            <a:r>
              <a:rPr lang="ar-S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وماهي</a:t>
            </a:r>
            <a:r>
              <a:rPr lang="ar-S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صفات الفقاريات فوجدتك واصطدتك وسوف أبيعك على معمل الحيوانات تريد أن تقوم بتشريحك وإجراء الدراسة عليك وتعريف الطلاب والطالبات إلى أي مجموعة تنتمي </a:t>
            </a:r>
            <a:r>
              <a:rPr lang="ar-S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وماهي</a:t>
            </a:r>
            <a:r>
              <a:rPr lang="ar-S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ar-S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صفاتك .................</a:t>
            </a:r>
            <a:endParaRPr lang="ar-SA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1053562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200" b="1" dirty="0" smtClean="0"/>
              <a:t/>
            </a:r>
            <a:br>
              <a:rPr lang="ar-SA" sz="3200" b="1" dirty="0" smtClean="0"/>
            </a:br>
            <a:r>
              <a:rPr lang="ar-SA" sz="3200" b="1" dirty="0" smtClean="0"/>
              <a:t/>
            </a:r>
            <a:br>
              <a:rPr lang="ar-SA" sz="3200" b="1" dirty="0" smtClean="0"/>
            </a:br>
            <a:r>
              <a:rPr lang="ar-SA" sz="3200" b="1" dirty="0" smtClean="0"/>
              <a:t/>
            </a:r>
            <a:br>
              <a:rPr lang="ar-SA" sz="3200" b="1" dirty="0" smtClean="0"/>
            </a:br>
            <a:r>
              <a:rPr lang="ar-SA" sz="3200" b="1" dirty="0" smtClean="0">
                <a:solidFill>
                  <a:srgbClr val="C00000"/>
                </a:solidFill>
              </a:rPr>
              <a:t>كانت فوق الشجرة حمامة صغيرة تسمع حوار الصياد والأرنب </a:t>
            </a:r>
            <a:r>
              <a:rPr lang="ar-SA" sz="3200" b="1" dirty="0" smtClean="0">
                <a:solidFill>
                  <a:schemeClr val="bg1"/>
                </a:solidFill>
              </a:rPr>
              <a:t>فطارت متوجهة إلى ملك </a:t>
            </a:r>
            <a:r>
              <a:rPr lang="ar-SA" sz="3200" b="1" dirty="0" err="1" smtClean="0">
                <a:solidFill>
                  <a:schemeClr val="bg1"/>
                </a:solidFill>
              </a:rPr>
              <a:t>الغابة (الأسد </a:t>
            </a:r>
            <a:r>
              <a:rPr lang="ar-SA" sz="3200" b="1" dirty="0" smtClean="0">
                <a:solidFill>
                  <a:schemeClr val="bg1"/>
                </a:solidFill>
              </a:rPr>
              <a:t>) الي عقد اجتماعا طارئا لمملكة الحيوانات وطلب منهم أن يساعدوا هذا المخلوق الصغير الذي ينتمي إليهم وليعرفوا الفريق العلمي والصياد </a:t>
            </a:r>
            <a:br>
              <a:rPr lang="ar-SA" sz="3200" b="1" dirty="0" smtClean="0">
                <a:solidFill>
                  <a:schemeClr val="bg1"/>
                </a:solidFill>
              </a:rPr>
            </a:br>
            <a:r>
              <a:rPr lang="ar-SA" sz="3200" b="1" dirty="0" smtClean="0">
                <a:solidFill>
                  <a:schemeClr val="bg1"/>
                </a:solidFill>
              </a:rPr>
              <a:t>بصفاتهم ويطلقوا سراح </a:t>
            </a:r>
            <a:r>
              <a:rPr lang="ar-SA" sz="3200" b="1" dirty="0" err="1" smtClean="0">
                <a:solidFill>
                  <a:schemeClr val="bg1"/>
                </a:solidFill>
              </a:rPr>
              <a:t>الأرنب .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672408"/>
          </a:xfrm>
        </p:spPr>
        <p:txBody>
          <a:bodyPr>
            <a:normAutofit/>
          </a:bodyPr>
          <a:lstStyle/>
          <a:p>
            <a:pPr lvl="2"/>
            <a:endParaRPr lang="ar-SA" b="1" dirty="0" smtClean="0"/>
          </a:p>
          <a:p>
            <a:pPr lvl="2"/>
            <a:endParaRPr lang="ar-SA" b="1" dirty="0" smtClean="0"/>
          </a:p>
          <a:p>
            <a:pPr lvl="2"/>
            <a:endParaRPr lang="ar-SA" b="1" dirty="0" smtClean="0"/>
          </a:p>
          <a:p>
            <a:pPr lvl="2"/>
            <a:endParaRPr lang="ar-SA" b="1" dirty="0" smtClean="0"/>
          </a:p>
          <a:p>
            <a:endParaRPr lang="ar-SA" b="1" dirty="0" smtClean="0"/>
          </a:p>
          <a:p>
            <a:endParaRPr lang="ar-SA" b="1" dirty="0" smtClean="0"/>
          </a:p>
          <a:p>
            <a:pPr>
              <a:buNone/>
            </a:pPr>
            <a:endParaRPr lang="ar-SA" b="1" dirty="0" smtClean="0"/>
          </a:p>
          <a:p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أسد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28498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توافد على الأسد طوائف الحيوانات من جميع أنحاء العالم لإطلاق سراح الأرنب ومساعدته في التعريف بمجموعته التي ينتمي </a:t>
            </a:r>
            <a:r>
              <a:rPr lang="ar-SA" dirty="0" err="1" smtClean="0">
                <a:solidFill>
                  <a:srgbClr val="FF0000"/>
                </a:solidFill>
              </a:rPr>
              <a:t>إليها .</a:t>
            </a:r>
            <a:endParaRPr lang="ar-SA" dirty="0" smtClean="0">
              <a:solidFill>
                <a:srgbClr val="FF0000"/>
              </a:solidFill>
            </a:endParaRPr>
          </a:p>
          <a:p>
            <a:r>
              <a:rPr lang="ar-SA" dirty="0" smtClean="0"/>
              <a:t>دعينا وإياك نساعد الحيوانات في جمع المعلومات وتعريف الفريق العلمي بصفات الفقاريات والطائفة التي ينتمي إليها الأرنب الصغير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استكشف نشاط ص 57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4400" b="1" dirty="0" err="1" smtClean="0"/>
              <a:t>ماوظيفة</a:t>
            </a:r>
            <a:r>
              <a:rPr lang="ar-SA" sz="4400" b="1" dirty="0" smtClean="0"/>
              <a:t> العمود </a:t>
            </a:r>
            <a:r>
              <a:rPr lang="ar-SA" sz="4400" b="1" dirty="0" err="1" smtClean="0"/>
              <a:t>الفقري</a:t>
            </a:r>
            <a:r>
              <a:rPr lang="ar-SA" dirty="0" err="1" smtClean="0"/>
              <a:t> ؟</a:t>
            </a:r>
            <a:endParaRPr lang="ar-SA" dirty="0" smtClean="0"/>
          </a:p>
          <a:p>
            <a:r>
              <a:rPr lang="ar-SA" b="1" dirty="0" smtClean="0"/>
              <a:t>أن أول صفة تميز هذه الحيوانات بأن لها عمود فقري يدعم جسمها ويسمح للحيوانات </a:t>
            </a:r>
            <a:r>
              <a:rPr lang="ar-SA" b="1" dirty="0" err="1" smtClean="0"/>
              <a:t>الثقيله</a:t>
            </a:r>
            <a:r>
              <a:rPr lang="ar-SA" b="1" dirty="0" smtClean="0"/>
              <a:t> منها بالحركة بحرية </a:t>
            </a:r>
          </a:p>
          <a:p>
            <a:r>
              <a:rPr lang="ar-SA" b="1" dirty="0" smtClean="0"/>
              <a:t>لها أعضاء تساعدها على الحركة وأعضاء للتنفس والإخراج والهضم والنقل والتكاثر</a:t>
            </a:r>
          </a:p>
          <a:p>
            <a:r>
              <a:rPr lang="ar-SA" sz="4400" b="1" dirty="0" smtClean="0"/>
              <a:t>أين تعيش </a:t>
            </a:r>
            <a:r>
              <a:rPr lang="ar-SA" sz="4400" b="1" dirty="0" err="1" smtClean="0"/>
              <a:t>الفقاريات ؟</a:t>
            </a:r>
            <a:endParaRPr lang="ar-SA" sz="4400" b="1" dirty="0" smtClean="0"/>
          </a:p>
          <a:p>
            <a:pPr>
              <a:buNone/>
            </a:pPr>
            <a:r>
              <a:rPr lang="ar-SA" b="1" dirty="0" smtClean="0"/>
              <a:t>منها يعيش في الماء ومنها يعيش على اليابسة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Mammal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36912"/>
            <a:ext cx="4937760" cy="372618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/>
              <a:t> </a:t>
            </a:r>
            <a:br>
              <a:rPr lang="ar-SA" b="1" dirty="0" smtClean="0"/>
            </a:br>
            <a:r>
              <a:rPr lang="ar-SA" b="1" dirty="0" smtClean="0"/>
              <a:t>تقسم الفقاريات إلى سبع </a:t>
            </a:r>
            <a:r>
              <a:rPr lang="ar-SA" b="1" dirty="0" err="1" smtClean="0"/>
              <a:t>طوائف :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>الأسماك </a:t>
            </a:r>
            <a:r>
              <a:rPr lang="ar-SA" sz="3100" b="1" dirty="0" smtClean="0">
                <a:solidFill>
                  <a:srgbClr val="FF0000"/>
                </a:solidFill>
              </a:rPr>
              <a:t>ويندرج تحتها </a:t>
            </a:r>
            <a:r>
              <a:rPr lang="ar-SA" sz="3100" b="1" dirty="0" err="1" smtClean="0">
                <a:solidFill>
                  <a:srgbClr val="FF0000"/>
                </a:solidFill>
              </a:rPr>
              <a:t>مجموعتان </a:t>
            </a:r>
            <a:r>
              <a:rPr lang="ar-SA" b="1" dirty="0" err="1" smtClean="0">
                <a:solidFill>
                  <a:srgbClr val="FF0000"/>
                </a:solidFill>
              </a:rPr>
              <a:t>–البرمائيات </a:t>
            </a:r>
            <a:r>
              <a:rPr lang="ar-SA" b="1" dirty="0" smtClean="0">
                <a:solidFill>
                  <a:srgbClr val="FF0000"/>
                </a:solidFill>
              </a:rPr>
              <a:t>– </a:t>
            </a:r>
            <a:r>
              <a:rPr lang="ar-SA" b="1" dirty="0" err="1" smtClean="0">
                <a:solidFill>
                  <a:srgbClr val="FF0000"/>
                </a:solidFill>
              </a:rPr>
              <a:t>الزواحف </a:t>
            </a:r>
            <a:r>
              <a:rPr lang="ar-SA" b="1" dirty="0" smtClean="0">
                <a:solidFill>
                  <a:srgbClr val="FF0000"/>
                </a:solidFill>
              </a:rPr>
              <a:t>–الطيور الثدييات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None/>
            </a:pPr>
            <a:endParaRPr lang="ar-SA" b="1" dirty="0" smtClean="0"/>
          </a:p>
          <a:p>
            <a:r>
              <a:rPr lang="ar-SA" b="1" dirty="0" smtClean="0">
                <a:solidFill>
                  <a:srgbClr val="FF0000"/>
                </a:solidFill>
              </a:rPr>
              <a:t>وتنقسم الفقاريات على حسب البيئة التي تعيش فيها :طائفتان منها ثابتة درجة الحرارة ,وثلاث طوائف متغيرة درجة الحرارة وسوف نتعرف عليها لاحقا </a:t>
            </a:r>
            <a:r>
              <a:rPr lang="ar-SA" b="1" dirty="0" smtClean="0">
                <a:solidFill>
                  <a:srgbClr val="FF0000"/>
                </a:solidFill>
              </a:rPr>
              <a:t>.     </a:t>
            </a:r>
            <a:r>
              <a:rPr lang="ar-SA" sz="1800" b="1" dirty="0" smtClean="0">
                <a:solidFill>
                  <a:srgbClr val="FF0000"/>
                </a:solidFill>
              </a:rPr>
              <a:t>(استراتيجية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ar-SA" sz="1800" b="1" dirty="0" smtClean="0">
                <a:solidFill>
                  <a:srgbClr val="FF0000"/>
                </a:solidFill>
              </a:rPr>
              <a:t>من انا)</a:t>
            </a:r>
            <a:endParaRPr lang="ar-SA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309086379_af7ac2d48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نعيش في الماء وتحتوي هياكلنا على مادة تشبه تلك الموجودة في أذن الإنسان ومنا أخرى لها هيكل عظمي وتغطي أجسامنا القشور ونتنفس بالخياشيم منا </a:t>
            </a:r>
            <a:r>
              <a:rPr lang="ar-SA" sz="3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الكنعد</a:t>
            </a:r>
            <a:r>
              <a:rPr lang="ar-S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ar-SA" sz="3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والهامور</a:t>
            </a:r>
            <a:endParaRPr lang="ar-SA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dirty="0" smtClean="0"/>
              <a:t>            </a:t>
            </a:r>
            <a:r>
              <a:rPr lang="ar-SA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 </a:t>
            </a:r>
            <a:r>
              <a:rPr lang="ar-SA" sz="4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الأسماك </a:t>
            </a:r>
            <a:r>
              <a:rPr lang="ar-SA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ar-SA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</a:t>
            </a:r>
            <a:r>
              <a:rPr lang="ar-SA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لافكية</a:t>
            </a:r>
            <a:r>
              <a:rPr lang="ar-SA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ar-SA" sz="2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ar-SA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عظمية وغضروفية </a:t>
            </a:r>
            <a:endParaRPr lang="ar-SA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4716016" y="3284984"/>
            <a:ext cx="0" cy="12961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4067944" y="3212976"/>
            <a:ext cx="576064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4067944" y="4581128"/>
            <a:ext cx="576064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mk42658_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21496"/>
            <a:ext cx="3203848" cy="4536504"/>
          </a:xfrm>
          <a:prstGeom prst="rect">
            <a:avLst/>
          </a:prstGeom>
        </p:spPr>
      </p:pic>
      <p:pic>
        <p:nvPicPr>
          <p:cNvPr id="4" name="صورة 3" descr="474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5958840" cy="4572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pPr lvl="4"/>
            <a:r>
              <a:rPr lang="ar-SA" b="1" dirty="0" smtClean="0"/>
              <a:t>نقضي بداية </a:t>
            </a:r>
            <a:r>
              <a:rPr lang="ar-S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حياتنافي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الماء وبقيته على اليابسة قرب الماء نتكاثر بالبيض وصغارنا تتنفس بالخياشيم والكبيرة تستخدم الرئتين للتنفس والجلد </a:t>
            </a:r>
            <a:r>
              <a:rPr lang="ar-S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ووإذا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جف جلدنا عن الماء نموت </a:t>
            </a:r>
            <a:r>
              <a:rPr lang="ar-SA" b="1" dirty="0" smtClean="0"/>
              <a:t>لذلك نعيش قرب الماء.</a:t>
            </a:r>
          </a:p>
          <a:p>
            <a:r>
              <a:rPr lang="ar-SA" dirty="0" smtClean="0"/>
              <a:t>             </a:t>
            </a:r>
            <a:r>
              <a:rPr lang="ar-SA" sz="4000" b="1" dirty="0" err="1" smtClean="0"/>
              <a:t>(</a:t>
            </a:r>
            <a:r>
              <a:rPr lang="ar-SA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البرمائيات )</a:t>
            </a:r>
            <a:endParaRPr lang="ar-SA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530</Words>
  <Application>Microsoft Office PowerPoint</Application>
  <PresentationFormat>عرض على الشاشة (3:4)‏</PresentationFormat>
  <Paragraphs>51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بسم الله الرحمن الرحيم </vt:lpstr>
      <vt:lpstr>مراجعة سريعة للدرس السابق  المملكة الحيوانية </vt:lpstr>
      <vt:lpstr>درسنا اليوم عن الشعبة الأخرى للمملكة الحيوانية .استراتيجية وجه القصة الفقاريات  </vt:lpstr>
      <vt:lpstr>   كانت فوق الشجرة حمامة صغيرة تسمع حوار الصياد والأرنب فطارت متوجهة إلى ملك الغابة (الأسد ) الي عقد اجتماعا طارئا لمملكة الحيوانات وطلب منهم أن يساعدوا هذا المخلوق الصغير الذي ينتمي إليهم وليعرفوا الفريق العلمي والصياد  بصفاتهم ويطلقوا سراح الأرنب .</vt:lpstr>
      <vt:lpstr>عرض تقديمي في PowerPoint</vt:lpstr>
      <vt:lpstr>استكشف نشاط ص 57</vt:lpstr>
      <vt:lpstr>  تقسم الفقاريات إلى سبع طوائف : الأسماك ويندرج تحتها مجموعتان –البرمائيات – الزواحف –الطيور الثدييات </vt:lpstr>
      <vt:lpstr>نعيش في الماء وتحتوي هياكلنا على مادة تشبه تلك الموجودة في أذن الإنسان ومنا أخرى لها هيكل عظمي وتغطي أجسامنا القشور ونتنفس بالخياشيم منا الكنعد - والهامور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user</dc:creator>
  <cp:lastModifiedBy>user</cp:lastModifiedBy>
  <cp:revision>28</cp:revision>
  <dcterms:created xsi:type="dcterms:W3CDTF">2012-10-16T16:43:55Z</dcterms:created>
  <dcterms:modified xsi:type="dcterms:W3CDTF">2013-12-03T15:25:04Z</dcterms:modified>
</cp:coreProperties>
</file>