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8" r:id="rId4"/>
    <p:sldId id="259" r:id="rId5"/>
    <p:sldId id="261" r:id="rId6"/>
    <p:sldId id="263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4" r:id="rId15"/>
    <p:sldId id="296" r:id="rId16"/>
    <p:sldId id="295" r:id="rId17"/>
    <p:sldId id="270" r:id="rId18"/>
    <p:sldId id="271" r:id="rId19"/>
    <p:sldId id="272" r:id="rId20"/>
    <p:sldId id="283" r:id="rId21"/>
    <p:sldId id="273" r:id="rId22"/>
    <p:sldId id="275" r:id="rId23"/>
    <p:sldId id="276" r:id="rId24"/>
    <p:sldId id="277" r:id="rId25"/>
    <p:sldId id="278" r:id="rId26"/>
    <p:sldId id="280" r:id="rId27"/>
    <p:sldId id="281" r:id="rId28"/>
    <p:sldId id="297" r:id="rId29"/>
    <p:sldId id="298" r:id="rId30"/>
    <p:sldId id="299" r:id="rId31"/>
    <p:sldId id="300" r:id="rId32"/>
    <p:sldId id="289" r:id="rId33"/>
    <p:sldId id="290" r:id="rId34"/>
    <p:sldId id="292" r:id="rId35"/>
    <p:sldId id="293" r:id="rId36"/>
    <p:sldId id="294" r:id="rId37"/>
    <p:sldId id="291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64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sv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2.svg"/><Relationship Id="rId21" Type="http://schemas.openxmlformats.org/officeDocument/2006/relationships/image" Target="../media/image19.svg"/><Relationship Id="rId7" Type="http://schemas.openxmlformats.org/officeDocument/2006/relationships/image" Target="../media/image6.svg"/><Relationship Id="rId12" Type="http://schemas.openxmlformats.org/officeDocument/2006/relationships/image" Target="../media/image10.png"/><Relationship Id="rId17" Type="http://schemas.openxmlformats.org/officeDocument/2006/relationships/image" Target="../media/image15.svg"/><Relationship Id="rId25" Type="http://schemas.openxmlformats.org/officeDocument/2006/relationships/image" Target="../media/image23.sv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microsoft.com/office/2007/relationships/hdphoto" Target="../media/hdphoto1.wdp"/><Relationship Id="rId24" Type="http://schemas.openxmlformats.org/officeDocument/2006/relationships/image" Target="../media/image22.png"/><Relationship Id="rId5" Type="http://schemas.openxmlformats.org/officeDocument/2006/relationships/image" Target="../media/image4.svg"/><Relationship Id="rId15" Type="http://schemas.openxmlformats.org/officeDocument/2006/relationships/image" Target="../media/image13.svg"/><Relationship Id="rId23" Type="http://schemas.openxmlformats.org/officeDocument/2006/relationships/image" Target="../media/image21.svg"/><Relationship Id="rId10" Type="http://schemas.openxmlformats.org/officeDocument/2006/relationships/image" Target="../media/image9.png"/><Relationship Id="rId19" Type="http://schemas.openxmlformats.org/officeDocument/2006/relationships/image" Target="../media/image17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7" descr="Pencil">
            <a:extLst>
              <a:ext uri="{FF2B5EF4-FFF2-40B4-BE49-F238E27FC236}">
                <a16:creationId xmlns:a16="http://schemas.microsoft.com/office/drawing/2014/main" id="{9E362C2B-91F3-4F07-B064-B50D87CECC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94619" y="834790"/>
            <a:ext cx="914400" cy="914400"/>
          </a:xfrm>
          <a:prstGeom prst="rect">
            <a:avLst/>
          </a:prstGeom>
          <a:solidFill>
            <a:schemeClr val="accent6">
              <a:alpha val="3000"/>
            </a:schemeClr>
          </a:solidFill>
          <a:effectLst>
            <a:outerShdw sx="1000" sy="1000" algn="ctr" rotWithShape="0">
              <a:srgbClr val="000000"/>
            </a:outerShdw>
            <a:reflection endPos="0" dir="5400000" sy="-100000" algn="bl" rotWithShape="0"/>
          </a:effectLst>
        </p:spPr>
      </p:pic>
      <p:pic>
        <p:nvPicPr>
          <p:cNvPr id="8" name="Graphic 8" descr="Ruler">
            <a:extLst>
              <a:ext uri="{FF2B5EF4-FFF2-40B4-BE49-F238E27FC236}">
                <a16:creationId xmlns:a16="http://schemas.microsoft.com/office/drawing/2014/main" id="{F95A7D3E-9069-4E33-B615-EAF7E0FD3EF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63775" y="1665896"/>
            <a:ext cx="914400" cy="914400"/>
          </a:xfrm>
          <a:prstGeom prst="rect">
            <a:avLst/>
          </a:prstGeom>
          <a:solidFill>
            <a:schemeClr val="accent6">
              <a:alpha val="3000"/>
            </a:schemeClr>
          </a:solidFill>
          <a:effectLst>
            <a:outerShdw sx="1000" sy="1000" algn="ctr" rotWithShape="0">
              <a:srgbClr val="000000"/>
            </a:outerShdw>
            <a:reflection endPos="0" dir="5400000" sy="-100000" algn="bl" rotWithShape="0"/>
          </a:effectLst>
        </p:spPr>
      </p:pic>
      <p:pic>
        <p:nvPicPr>
          <p:cNvPr id="9" name="Graphic 9" descr="Schoolhouse">
            <a:extLst>
              <a:ext uri="{FF2B5EF4-FFF2-40B4-BE49-F238E27FC236}">
                <a16:creationId xmlns:a16="http://schemas.microsoft.com/office/drawing/2014/main" id="{DFA3819F-D5CD-4F6A-9BD4-9A557A437B9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53664" y="2971800"/>
            <a:ext cx="914400" cy="914400"/>
          </a:xfrm>
          <a:prstGeom prst="rect">
            <a:avLst/>
          </a:prstGeom>
          <a:solidFill>
            <a:schemeClr val="accent6">
              <a:alpha val="3000"/>
            </a:schemeClr>
          </a:solidFill>
          <a:effectLst>
            <a:outerShdw sx="1000" sy="1000" algn="ctr" rotWithShape="0">
              <a:srgbClr val="000000"/>
            </a:outerShdw>
            <a:reflection endPos="0" dir="5400000" sy="-100000" algn="bl" rotWithShape="0"/>
          </a:effectLst>
        </p:spPr>
      </p:pic>
      <p:pic>
        <p:nvPicPr>
          <p:cNvPr id="10" name="Graphic 10" descr="Closed book">
            <a:extLst>
              <a:ext uri="{FF2B5EF4-FFF2-40B4-BE49-F238E27FC236}">
                <a16:creationId xmlns:a16="http://schemas.microsoft.com/office/drawing/2014/main" id="{FF98BB89-AA64-4049-A84F-AB326839994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346829" y="515039"/>
            <a:ext cx="639502" cy="639502"/>
          </a:xfrm>
          <a:prstGeom prst="rect">
            <a:avLst/>
          </a:prstGeom>
          <a:solidFill>
            <a:schemeClr val="accent6">
              <a:alpha val="3000"/>
            </a:schemeClr>
          </a:solidFill>
          <a:effectLst>
            <a:outerShdw sx="1000" sy="1000" algn="ctr" rotWithShape="0">
              <a:srgbClr val="000000"/>
            </a:outerShdw>
            <a:reflection endPos="0" dir="5400000" sy="-100000" algn="bl" rotWithShape="0"/>
          </a:effectLst>
        </p:spPr>
      </p:pic>
      <p:pic>
        <p:nvPicPr>
          <p:cNvPr id="11" name="Graphic 11" descr="Magnet">
            <a:extLst>
              <a:ext uri="{FF2B5EF4-FFF2-40B4-BE49-F238E27FC236}">
                <a16:creationId xmlns:a16="http://schemas.microsoft.com/office/drawing/2014/main" id="{EBD3DEDB-25A7-4466-AC18-A57CAD56B3E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6011" y="457200"/>
            <a:ext cx="914400" cy="914400"/>
          </a:xfrm>
          <a:prstGeom prst="rect">
            <a:avLst/>
          </a:prstGeom>
          <a:solidFill>
            <a:schemeClr val="accent6">
              <a:alpha val="3000"/>
            </a:schemeClr>
          </a:solidFill>
          <a:effectLst>
            <a:outerShdw sx="1000" sy="1000" algn="ctr" rotWithShape="0">
              <a:srgbClr val="000000"/>
            </a:outerShdw>
            <a:reflection endPos="0" dir="5400000" sy="-100000" algn="bl" rotWithShape="0"/>
          </a:effectLst>
        </p:spPr>
      </p:pic>
      <p:pic>
        <p:nvPicPr>
          <p:cNvPr id="12" name="Graphic 12" descr="Flask">
            <a:extLst>
              <a:ext uri="{FF2B5EF4-FFF2-40B4-BE49-F238E27FC236}">
                <a16:creationId xmlns:a16="http://schemas.microsoft.com/office/drawing/2014/main" id="{ED8F7C6E-65B3-49C0-97F5-E47A02DD8B33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030275" y="2057400"/>
            <a:ext cx="914400" cy="914400"/>
          </a:xfrm>
          <a:prstGeom prst="rect">
            <a:avLst/>
          </a:prstGeom>
          <a:solidFill>
            <a:schemeClr val="accent6">
              <a:alpha val="3000"/>
            </a:schemeClr>
          </a:solidFill>
          <a:effectLst>
            <a:outerShdw sx="1000" sy="1000" algn="ctr" rotWithShape="0">
              <a:srgbClr val="000000"/>
            </a:outerShdw>
            <a:reflection endPos="0" dir="5400000" sy="-100000" algn="bl" rotWithShape="0"/>
          </a:effectLst>
        </p:spPr>
      </p:pic>
      <p:pic>
        <p:nvPicPr>
          <p:cNvPr id="13" name="Graphic 13" descr="Microscope">
            <a:extLst>
              <a:ext uri="{FF2B5EF4-FFF2-40B4-BE49-F238E27FC236}">
                <a16:creationId xmlns:a16="http://schemas.microsoft.com/office/drawing/2014/main" id="{6CD96435-2C8C-4A60-B800-508430458DEE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040395" y="640039"/>
            <a:ext cx="914400" cy="914400"/>
          </a:xfrm>
          <a:prstGeom prst="rect">
            <a:avLst/>
          </a:prstGeom>
          <a:solidFill>
            <a:schemeClr val="accent6">
              <a:alpha val="3000"/>
            </a:schemeClr>
          </a:solidFill>
          <a:effectLst>
            <a:outerShdw sx="1000" sy="1000" algn="ctr" rotWithShape="0">
              <a:srgbClr val="000000"/>
            </a:outerShdw>
            <a:reflection endPos="0" dir="5400000" sy="-100000" algn="bl" rotWithShape="0"/>
          </a:effectLst>
        </p:spPr>
      </p:pic>
      <p:pic>
        <p:nvPicPr>
          <p:cNvPr id="14" name="Graphic 14" descr="Test tubes">
            <a:extLst>
              <a:ext uri="{FF2B5EF4-FFF2-40B4-BE49-F238E27FC236}">
                <a16:creationId xmlns:a16="http://schemas.microsoft.com/office/drawing/2014/main" id="{E681FE3C-AAE0-4648-B505-BEC6187F4BCD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5889" y="1600200"/>
            <a:ext cx="914400" cy="914400"/>
          </a:xfrm>
          <a:prstGeom prst="rect">
            <a:avLst/>
          </a:prstGeom>
          <a:solidFill>
            <a:schemeClr val="accent6">
              <a:alpha val="3000"/>
            </a:schemeClr>
          </a:solidFill>
          <a:effectLst>
            <a:outerShdw sx="1000" sy="1000" algn="ctr" rotWithShape="0">
              <a:srgbClr val="000000"/>
            </a:outerShdw>
            <a:reflection endPos="0" dir="5400000" sy="-100000" algn="bl" rotWithShape="0"/>
          </a:effectLst>
        </p:spPr>
      </p:pic>
      <p:pic>
        <p:nvPicPr>
          <p:cNvPr id="15" name="Graphic 15" descr="Atom">
            <a:extLst>
              <a:ext uri="{FF2B5EF4-FFF2-40B4-BE49-F238E27FC236}">
                <a16:creationId xmlns:a16="http://schemas.microsoft.com/office/drawing/2014/main" id="{1741BD9E-CDD9-4058-8948-B39111C5E912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947579" y="31124"/>
            <a:ext cx="914400" cy="914400"/>
          </a:xfrm>
          <a:prstGeom prst="rect">
            <a:avLst/>
          </a:prstGeom>
          <a:solidFill>
            <a:schemeClr val="accent6">
              <a:alpha val="3000"/>
            </a:schemeClr>
          </a:solidFill>
          <a:effectLst>
            <a:outerShdw sx="1000" sy="1000" algn="ctr" rotWithShape="0">
              <a:srgbClr val="000000"/>
            </a:outerShdw>
            <a:reflection endPos="0" dir="5400000" sy="-100000" algn="bl" rotWithShape="0"/>
          </a:effectLst>
        </p:spPr>
      </p:pic>
      <p:pic>
        <p:nvPicPr>
          <p:cNvPr id="16" name="Graphic 16" descr="Planet">
            <a:extLst>
              <a:ext uri="{FF2B5EF4-FFF2-40B4-BE49-F238E27FC236}">
                <a16:creationId xmlns:a16="http://schemas.microsoft.com/office/drawing/2014/main" id="{486924C4-DF7F-4D65-9C8C-34257A068876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7304747" y="-315849"/>
            <a:ext cx="914400" cy="914400"/>
          </a:xfrm>
          <a:prstGeom prst="rect">
            <a:avLst/>
          </a:prstGeom>
        </p:spPr>
      </p:pic>
      <p:pic>
        <p:nvPicPr>
          <p:cNvPr id="17" name="Graphic 17" descr="Solar system">
            <a:extLst>
              <a:ext uri="{FF2B5EF4-FFF2-40B4-BE49-F238E27FC236}">
                <a16:creationId xmlns:a16="http://schemas.microsoft.com/office/drawing/2014/main" id="{92543206-4CC8-4602-908A-2D44737FEEE0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7951109" y="335595"/>
            <a:ext cx="914400" cy="914400"/>
          </a:xfrm>
          <a:prstGeom prst="rect">
            <a:avLst/>
          </a:prstGeom>
          <a:solidFill>
            <a:schemeClr val="accent6">
              <a:alpha val="3000"/>
            </a:schemeClr>
          </a:solidFill>
          <a:effectLst>
            <a:outerShdw sx="1000" sy="1000" algn="ctr" rotWithShape="0">
              <a:srgbClr val="000000"/>
            </a:outerShdw>
            <a:reflection endPos="0" dir="5400000" sy="-100000" algn="bl" rotWithShape="0"/>
          </a:effectLst>
        </p:spPr>
      </p:pic>
      <p:pic>
        <p:nvPicPr>
          <p:cNvPr id="18" name="Graphic 18" descr="Beaker">
            <a:extLst>
              <a:ext uri="{FF2B5EF4-FFF2-40B4-BE49-F238E27FC236}">
                <a16:creationId xmlns:a16="http://schemas.microsoft.com/office/drawing/2014/main" id="{13DB9262-266C-422F-8612-0F27BCF67E81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6636213" y="803160"/>
            <a:ext cx="914400" cy="914400"/>
          </a:xfrm>
          <a:prstGeom prst="rect">
            <a:avLst/>
          </a:prstGeom>
          <a:solidFill>
            <a:schemeClr val="accent6">
              <a:alpha val="3000"/>
            </a:schemeClr>
          </a:solidFill>
          <a:effectLst>
            <a:outerShdw sx="1000" sy="1000" algn="ctr" rotWithShape="0">
              <a:srgbClr val="000000"/>
            </a:outerShdw>
            <a:reflection endPos="0" dir="5400000" sy="-100000" algn="bl" rotWithShape="0"/>
          </a:effectLst>
        </p:spPr>
      </p:pic>
      <p:pic>
        <p:nvPicPr>
          <p:cNvPr id="19" name="Graphic 19" descr="Open book">
            <a:extLst>
              <a:ext uri="{FF2B5EF4-FFF2-40B4-BE49-F238E27FC236}">
                <a16:creationId xmlns:a16="http://schemas.microsoft.com/office/drawing/2014/main" id="{D45B85EA-E3E5-407B-9817-B045FC4DB1C1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2439629" y="1371600"/>
            <a:ext cx="914400" cy="914400"/>
          </a:xfrm>
          <a:prstGeom prst="rect">
            <a:avLst/>
          </a:prstGeom>
          <a:solidFill>
            <a:schemeClr val="accent6">
              <a:alpha val="3000"/>
            </a:schemeClr>
          </a:solidFill>
          <a:effectLst>
            <a:outerShdw sx="1000" sy="1000" algn="ctr" rotWithShape="0">
              <a:srgbClr val="000000"/>
            </a:outerShdw>
            <a:reflection endPos="0" dir="5400000" sy="-100000" algn="bl" rotWithShape="0"/>
          </a:effectLst>
        </p:spPr>
      </p:pic>
      <p:sp>
        <p:nvSpPr>
          <p:cNvPr id="20" name="Rectangle 5">
            <a:extLst>
              <a:ext uri="{FF2B5EF4-FFF2-40B4-BE49-F238E27FC236}">
                <a16:creationId xmlns:a16="http://schemas.microsoft.com/office/drawing/2014/main" id="{9AABEB12-489E-44C0-B8D8-DC0BBE4C4439}"/>
              </a:ext>
            </a:extLst>
          </p:cNvPr>
          <p:cNvSpPr/>
          <p:nvPr userDrawn="1"/>
        </p:nvSpPr>
        <p:spPr>
          <a:xfrm>
            <a:off x="2896829" y="0"/>
            <a:ext cx="6247171" cy="50144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21" name="TextBox 6">
            <a:extLst>
              <a:ext uri="{FF2B5EF4-FFF2-40B4-BE49-F238E27FC236}">
                <a16:creationId xmlns:a16="http://schemas.microsoft.com/office/drawing/2014/main" id="{68B644BC-6AE5-4D12-9232-4B92738F2ACD}"/>
              </a:ext>
            </a:extLst>
          </p:cNvPr>
          <p:cNvSpPr txBox="1"/>
          <p:nvPr userDrawn="1"/>
        </p:nvSpPr>
        <p:spPr>
          <a:xfrm>
            <a:off x="0" y="39780"/>
            <a:ext cx="2896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Y" sz="2800" b="1" dirty="0">
                <a:solidFill>
                  <a:schemeClr val="accent6"/>
                </a:solidFill>
              </a:rPr>
              <a:t>دورات</a:t>
            </a:r>
            <a:r>
              <a:rPr lang="ar-SY" sz="2800" b="1" baseline="0" dirty="0">
                <a:solidFill>
                  <a:schemeClr val="accent6"/>
                </a:solidFill>
              </a:rPr>
              <a:t> </a:t>
            </a:r>
            <a:r>
              <a:rPr lang="ar-SY" sz="2800" b="1" dirty="0">
                <a:solidFill>
                  <a:schemeClr val="accent6"/>
                </a:solidFill>
              </a:rPr>
              <a:t>حياة الحيوانات</a:t>
            </a:r>
            <a:endParaRPr lang="en-US" sz="28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634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281BB-A1A2-45E5-B95B-6B283C64D1C8}" type="datetimeFigureOut">
              <a:rPr lang="en-US" smtClean="0"/>
              <a:t>10/3/22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9E8B5-65FF-4B51-BBE2-BA52BF7F7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025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281BB-A1A2-45E5-B95B-6B283C64D1C8}" type="datetimeFigureOut">
              <a:rPr lang="en-US" smtClean="0"/>
              <a:t>10/3/22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9E8B5-65FF-4B51-BBE2-BA52BF7F7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184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8 ربيع الأول، 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633490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8 ربيع الأول، 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030593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r">
              <a:defRPr sz="3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8 ربيع الأول، 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111081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8 ربيع الأول، 1444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60127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8 ربيع الأول، 1444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587259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8 ربيع الأول، 1444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136516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8 ربيع الأول، 1444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32446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r">
              <a:defRPr sz="15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8 ربيع الأول، 1444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42313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281BB-A1A2-45E5-B95B-6B283C64D1C8}" type="datetimeFigureOut">
              <a:rPr lang="en-US" smtClean="0"/>
              <a:t>10/3/22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9E8B5-65FF-4B51-BBE2-BA52BF7F7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8312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15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8 ربيع الأول، 1444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43021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8 ربيع الأول، 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898489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8 ربيع الأول، 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27899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281BB-A1A2-45E5-B95B-6B283C64D1C8}" type="datetimeFigureOut">
              <a:rPr lang="en-US" smtClean="0"/>
              <a:t>10/3/22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9E8B5-65FF-4B51-BBE2-BA52BF7F7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886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281BB-A1A2-45E5-B95B-6B283C64D1C8}" type="datetimeFigureOut">
              <a:rPr lang="en-US" smtClean="0"/>
              <a:t>10/3/22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9E8B5-65FF-4B51-BBE2-BA52BF7F7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691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281BB-A1A2-45E5-B95B-6B283C64D1C8}" type="datetimeFigureOut">
              <a:rPr lang="en-US" smtClean="0"/>
              <a:t>10/3/22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9E8B5-65FF-4B51-BBE2-BA52BF7F7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993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281BB-A1A2-45E5-B95B-6B283C64D1C8}" type="datetimeFigureOut">
              <a:rPr lang="en-US" smtClean="0"/>
              <a:t>10/3/22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9E8B5-65FF-4B51-BBE2-BA52BF7F7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387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281BB-A1A2-45E5-B95B-6B283C64D1C8}" type="datetimeFigureOut">
              <a:rPr lang="en-US" smtClean="0"/>
              <a:t>10/3/22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9E8B5-65FF-4B51-BBE2-BA52BF7F7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237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281BB-A1A2-45E5-B95B-6B283C64D1C8}" type="datetimeFigureOut">
              <a:rPr lang="en-US" smtClean="0"/>
              <a:t>10/3/22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9E8B5-65FF-4B51-BBE2-BA52BF7F7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64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281BB-A1A2-45E5-B95B-6B283C64D1C8}" type="datetimeFigureOut">
              <a:rPr lang="en-US" smtClean="0"/>
              <a:t>10/3/22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9E8B5-65FF-4B51-BBE2-BA52BF7F7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205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281BB-A1A2-45E5-B95B-6B283C64D1C8}" type="datetimeFigureOut">
              <a:rPr lang="en-US" smtClean="0"/>
              <a:t>10/3/22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19E8B5-65FF-4B51-BBE2-BA52BF7F7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355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8 ربيع الأول، 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99842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85800" rtl="1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r" defTabSz="6858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r" defTabSz="685800" rtl="1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16626"/>
            <a:ext cx="4114800" cy="41148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5067300" y="1981200"/>
            <a:ext cx="33760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8000" b="1" dirty="0">
                <a:solidFill>
                  <a:schemeClr val="accent6"/>
                </a:solidFill>
              </a:rPr>
              <a:t>دورات حياة الحيوانات</a:t>
            </a:r>
            <a:endParaRPr lang="en-US" sz="80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7575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074"/>
            <a:ext cx="9168812" cy="6886074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883" y="4500967"/>
            <a:ext cx="2357033" cy="2357033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11" y="4653367"/>
            <a:ext cx="2204633" cy="2204633"/>
          </a:xfrm>
          <a:prstGeom prst="rect">
            <a:avLst/>
          </a:prstGeom>
        </p:spPr>
      </p:pic>
      <p:sp>
        <p:nvSpPr>
          <p:cNvPr id="5" name="وسيلة شرح بيضاوية 4"/>
          <p:cNvSpPr/>
          <p:nvPr/>
        </p:nvSpPr>
        <p:spPr>
          <a:xfrm>
            <a:off x="-4011" y="1676400"/>
            <a:ext cx="4022094" cy="2286000"/>
          </a:xfrm>
          <a:prstGeom prst="wedgeEllipseCallout">
            <a:avLst>
              <a:gd name="adj1" fmla="val -17755"/>
              <a:gd name="adj2" fmla="val 59145"/>
            </a:avLst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Y" sz="2800" dirty="0">
                <a:solidFill>
                  <a:schemeClr val="tx1"/>
                </a:solidFill>
              </a:rPr>
              <a:t>ومعظم البيوض محاطة بغلاف خارجي لحماية الحيوان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977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074"/>
            <a:ext cx="9168812" cy="6886074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4531313"/>
            <a:ext cx="2357033" cy="2357033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3" y="4683713"/>
            <a:ext cx="2204633" cy="2204633"/>
          </a:xfrm>
          <a:prstGeom prst="rect">
            <a:avLst/>
          </a:prstGeom>
        </p:spPr>
      </p:pic>
      <p:sp>
        <p:nvSpPr>
          <p:cNvPr id="5" name="وسيلة شرح بيضاوية 4"/>
          <p:cNvSpPr/>
          <p:nvPr/>
        </p:nvSpPr>
        <p:spPr>
          <a:xfrm>
            <a:off x="-4012" y="1676399"/>
            <a:ext cx="4804612" cy="2754652"/>
          </a:xfrm>
          <a:prstGeom prst="wedgeEllipseCallout">
            <a:avLst>
              <a:gd name="adj1" fmla="val -17755"/>
              <a:gd name="adj2" fmla="val 59145"/>
            </a:avLst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Y" sz="2800" dirty="0">
                <a:solidFill>
                  <a:schemeClr val="tx1"/>
                </a:solidFill>
              </a:rPr>
              <a:t>عندما ينمو الحيوان الصغير داخل البيضة لدرجة كافية يفقس الصغير البيضة ويخرج. عندئذ يكون الحيوان لا يشبه أبويه !! 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3074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7086600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4729567"/>
            <a:ext cx="2357033" cy="2357033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6" y="4881967"/>
            <a:ext cx="2204633" cy="2204633"/>
          </a:xfrm>
          <a:prstGeom prst="rect">
            <a:avLst/>
          </a:prstGeom>
        </p:spPr>
      </p:pic>
      <p:sp>
        <p:nvSpPr>
          <p:cNvPr id="5" name="وسيلة شرح بيضاوية 4"/>
          <p:cNvSpPr/>
          <p:nvPr/>
        </p:nvSpPr>
        <p:spPr>
          <a:xfrm>
            <a:off x="-4012" y="1676399"/>
            <a:ext cx="4804612" cy="2754652"/>
          </a:xfrm>
          <a:prstGeom prst="wedgeEllipseCallout">
            <a:avLst>
              <a:gd name="adj1" fmla="val -17755"/>
              <a:gd name="adj2" fmla="val 59145"/>
            </a:avLst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Y" sz="2800" dirty="0">
                <a:solidFill>
                  <a:schemeClr val="tx1"/>
                </a:solidFill>
              </a:rPr>
              <a:t>ومع مرور الوقت ينمو ويكبر وعندها يشبه أبويه. ومعظم البرمائيات والحشرات لا تعتني بصغارها. 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4636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" y="0"/>
            <a:ext cx="9139989" cy="6858000"/>
          </a:xfrm>
          <a:prstGeom prst="rect">
            <a:avLst/>
          </a:prstGeom>
        </p:spPr>
      </p:pic>
      <p:sp>
        <p:nvSpPr>
          <p:cNvPr id="5" name="مستطيل مستدير الزوايا 4"/>
          <p:cNvSpPr/>
          <p:nvPr/>
        </p:nvSpPr>
        <p:spPr>
          <a:xfrm>
            <a:off x="3429000" y="2028825"/>
            <a:ext cx="2286000" cy="28003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Y" sz="4000" dirty="0">
                <a:solidFill>
                  <a:schemeClr val="tx1"/>
                </a:solidFill>
              </a:rPr>
              <a:t>دورة حياة الضفدع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AD29D4C0-D2DC-45C5-B895-93E764FC1E71}"/>
              </a:ext>
            </a:extLst>
          </p:cNvPr>
          <p:cNvSpPr txBox="1"/>
          <p:nvPr/>
        </p:nvSpPr>
        <p:spPr>
          <a:xfrm>
            <a:off x="4318714" y="1143000"/>
            <a:ext cx="1585690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dirty="0"/>
              <a:t>تضع انثى الضفدع </a:t>
            </a:r>
          </a:p>
          <a:p>
            <a:r>
              <a:rPr lang="ar-SA" dirty="0"/>
              <a:t>بيوضها في الماء</a:t>
            </a:r>
            <a:endParaRPr lang="ar-SA" sz="2000" b="1" dirty="0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E9F72552-650C-417B-B617-9F2710B54205}"/>
              </a:ext>
            </a:extLst>
          </p:cNvPr>
          <p:cNvSpPr txBox="1"/>
          <p:nvPr/>
        </p:nvSpPr>
        <p:spPr>
          <a:xfrm>
            <a:off x="2514600" y="5474255"/>
            <a:ext cx="1481496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000" dirty="0"/>
              <a:t>الضفدع الصغير</a:t>
            </a:r>
            <a:endParaRPr lang="ar-SA" sz="2400" b="1" dirty="0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1133FECF-B3F2-447C-A620-A067BFB99DD4}"/>
              </a:ext>
            </a:extLst>
          </p:cNvPr>
          <p:cNvSpPr txBox="1"/>
          <p:nvPr/>
        </p:nvSpPr>
        <p:spPr>
          <a:xfrm>
            <a:off x="29883" y="2286000"/>
            <a:ext cx="1252266" cy="677108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ar-SA" dirty="0"/>
              <a:t>الضفدع مكتمل</a:t>
            </a:r>
          </a:p>
          <a:p>
            <a:pPr algn="ctr"/>
            <a:r>
              <a:rPr lang="ar-SA" sz="2000" b="1" dirty="0"/>
              <a:t>النمو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748A0361-957E-4D74-AF7B-C4F11200E891}"/>
              </a:ext>
            </a:extLst>
          </p:cNvPr>
          <p:cNvSpPr txBox="1"/>
          <p:nvPr/>
        </p:nvSpPr>
        <p:spPr>
          <a:xfrm>
            <a:off x="5742878" y="3440151"/>
            <a:ext cx="2074607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ar-SA" sz="2000" dirty="0"/>
              <a:t>تفقس البيوض ويخرج</a:t>
            </a:r>
          </a:p>
          <a:p>
            <a:pPr algn="ctr"/>
            <a:r>
              <a:rPr lang="ar-SA" sz="2000" dirty="0"/>
              <a:t>أبو </a:t>
            </a:r>
            <a:r>
              <a:rPr lang="ar-SA" sz="2000" dirty="0" err="1"/>
              <a:t>ذنيبة</a:t>
            </a:r>
            <a:r>
              <a:rPr lang="ar-SA" sz="2000" dirty="0"/>
              <a:t> ويسبح ويتنفس</a:t>
            </a:r>
            <a:endParaRPr lang="ar-SA" sz="2400" b="1" dirty="0"/>
          </a:p>
        </p:txBody>
      </p:sp>
    </p:spTree>
    <p:extLst>
      <p:ext uri="{BB962C8B-B14F-4D97-AF65-F5344CB8AC3E}">
        <p14:creationId xmlns:p14="http://schemas.microsoft.com/office/powerpoint/2010/main" val="32772376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079D8063-6D8B-4FA9-B1E3-F95DBF3985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172200"/>
          </a:xfrm>
          <a:prstGeom prst="rect">
            <a:avLst/>
          </a:prstGeom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269B1EBA-E08C-4118-AF3A-92147CF2812F}"/>
              </a:ext>
            </a:extLst>
          </p:cNvPr>
          <p:cNvSpPr/>
          <p:nvPr/>
        </p:nvSpPr>
        <p:spPr>
          <a:xfrm>
            <a:off x="0" y="6549483"/>
            <a:ext cx="91440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C4DFC7F0-70FB-427B-9707-CBF38CD46E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4724400"/>
            <a:ext cx="21336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0519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دورة حياة الضفدع _ تعليم أطفال _ امرح وتعلم">
            <a:hlinkClick r:id="" action="ppaction://media"/>
            <a:extLst>
              <a:ext uri="{FF2B5EF4-FFF2-40B4-BE49-F238E27FC236}">
                <a16:creationId xmlns:a16="http://schemas.microsoft.com/office/drawing/2014/main" id="{4C0F528C-D538-4B50-8CA7-56D1CCFF7A6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85800" y="1676400"/>
            <a:ext cx="7772400" cy="43719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79646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141428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28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128" y="4500967"/>
            <a:ext cx="2357033" cy="2357033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424" y="4653367"/>
            <a:ext cx="2204633" cy="2204633"/>
          </a:xfrm>
          <a:prstGeom prst="rect">
            <a:avLst/>
          </a:prstGeom>
        </p:spPr>
      </p:pic>
      <p:sp>
        <p:nvSpPr>
          <p:cNvPr id="4" name="وسيلة شرح بيضاوية 3"/>
          <p:cNvSpPr/>
          <p:nvPr/>
        </p:nvSpPr>
        <p:spPr>
          <a:xfrm>
            <a:off x="1805316" y="1752599"/>
            <a:ext cx="4804612" cy="2449851"/>
          </a:xfrm>
          <a:prstGeom prst="wedgeEllipseCallout">
            <a:avLst>
              <a:gd name="adj1" fmla="val -17755"/>
              <a:gd name="adj2" fmla="val 59145"/>
            </a:avLst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Y" sz="2800" dirty="0">
                <a:solidFill>
                  <a:schemeClr val="tx1"/>
                </a:solidFill>
              </a:rPr>
              <a:t>وسنتعرف الآن يا أصدقاء سوياً كيف تنمو الزواحف والأسماك والطيور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8647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128" y="4500967"/>
            <a:ext cx="2357033" cy="2357033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424" y="4653367"/>
            <a:ext cx="2204633" cy="2204633"/>
          </a:xfrm>
          <a:prstGeom prst="rect">
            <a:avLst/>
          </a:prstGeom>
        </p:spPr>
      </p:pic>
      <p:sp>
        <p:nvSpPr>
          <p:cNvPr id="4" name="وسيلة شرح بيضاوية 3"/>
          <p:cNvSpPr/>
          <p:nvPr/>
        </p:nvSpPr>
        <p:spPr>
          <a:xfrm>
            <a:off x="1805316" y="1752599"/>
            <a:ext cx="4804612" cy="2449851"/>
          </a:xfrm>
          <a:prstGeom prst="wedgeEllipseCallout">
            <a:avLst>
              <a:gd name="adj1" fmla="val -17755"/>
              <a:gd name="adj2" fmla="val 59145"/>
            </a:avLst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Y" sz="3200" dirty="0">
                <a:solidFill>
                  <a:schemeClr val="tx1"/>
                </a:solidFill>
              </a:rPr>
              <a:t>تتشابه الزواحف والأسماك والطيور في دورات حياتها, فهي تتكاثر بالبيوض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2838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083" y="0"/>
            <a:ext cx="9176084" cy="6857999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4500966"/>
            <a:ext cx="2357033" cy="2357033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4653366"/>
            <a:ext cx="2204633" cy="2204633"/>
          </a:xfrm>
          <a:prstGeom prst="rect">
            <a:avLst/>
          </a:prstGeom>
        </p:spPr>
      </p:pic>
      <p:sp>
        <p:nvSpPr>
          <p:cNvPr id="5" name="وسيلة شرح بيضاوية 4"/>
          <p:cNvSpPr/>
          <p:nvPr/>
        </p:nvSpPr>
        <p:spPr>
          <a:xfrm>
            <a:off x="4367463" y="1752598"/>
            <a:ext cx="4804612" cy="2449851"/>
          </a:xfrm>
          <a:prstGeom prst="wedgeEllipseCallout">
            <a:avLst>
              <a:gd name="adj1" fmla="val -226"/>
              <a:gd name="adj2" fmla="val 69950"/>
            </a:avLst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Y" sz="3200" dirty="0">
                <a:solidFill>
                  <a:schemeClr val="tx1"/>
                </a:solidFill>
              </a:rPr>
              <a:t>ولكن الزواحف تضع بيوضها على أرض جافة.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2994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4500966"/>
            <a:ext cx="2357033" cy="2357033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4653366"/>
            <a:ext cx="2204633" cy="2204633"/>
          </a:xfrm>
          <a:prstGeom prst="rect">
            <a:avLst/>
          </a:prstGeom>
        </p:spPr>
      </p:pic>
      <p:sp>
        <p:nvSpPr>
          <p:cNvPr id="5" name="وسيلة شرح بيضاوية 4"/>
          <p:cNvSpPr/>
          <p:nvPr/>
        </p:nvSpPr>
        <p:spPr>
          <a:xfrm>
            <a:off x="4367463" y="1752598"/>
            <a:ext cx="4804612" cy="2449851"/>
          </a:xfrm>
          <a:prstGeom prst="wedgeEllipseCallout">
            <a:avLst>
              <a:gd name="adj1" fmla="val -226"/>
              <a:gd name="adj2" fmla="val 69950"/>
            </a:avLst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Y" sz="3200" dirty="0">
                <a:solidFill>
                  <a:schemeClr val="tx1"/>
                </a:solidFill>
              </a:rPr>
              <a:t>فيما تضع الأسماك بيوضها في الماء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1B3A7F-1620-4EC5-AC8E-5456158CFB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38" y="3526778"/>
            <a:ext cx="4209262" cy="265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1766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صورة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371600"/>
            <a:ext cx="4724400" cy="4724400"/>
          </a:xfrm>
          <a:prstGeom prst="rect">
            <a:avLst/>
          </a:prstGeom>
        </p:spPr>
      </p:pic>
      <p:grpSp>
        <p:nvGrpSpPr>
          <p:cNvPr id="17" name="مجموعة 16"/>
          <p:cNvGrpSpPr/>
          <p:nvPr/>
        </p:nvGrpSpPr>
        <p:grpSpPr>
          <a:xfrm>
            <a:off x="676026" y="1909435"/>
            <a:ext cx="2514600" cy="2873812"/>
            <a:chOff x="676026" y="1380470"/>
            <a:chExt cx="2514600" cy="2873812"/>
          </a:xfrm>
        </p:grpSpPr>
        <p:sp>
          <p:nvSpPr>
            <p:cNvPr id="14" name="مربع نص 13"/>
            <p:cNvSpPr txBox="1"/>
            <p:nvPr/>
          </p:nvSpPr>
          <p:spPr>
            <a:xfrm>
              <a:off x="745341" y="1380470"/>
              <a:ext cx="237597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ar-SY" sz="3600" dirty="0">
                  <a:solidFill>
                    <a:schemeClr val="accent6"/>
                  </a:solidFill>
                </a:rPr>
                <a:t>مفردات الدرس</a:t>
              </a:r>
              <a:endParaRPr lang="en-US" sz="3600" dirty="0">
                <a:solidFill>
                  <a:schemeClr val="accent6"/>
                </a:solidFill>
              </a:endParaRPr>
            </a:p>
          </p:txBody>
        </p:sp>
        <p:sp>
          <p:nvSpPr>
            <p:cNvPr id="16" name="مربع نص 15"/>
            <p:cNvSpPr txBox="1"/>
            <p:nvPr/>
          </p:nvSpPr>
          <p:spPr>
            <a:xfrm>
              <a:off x="676026" y="2438400"/>
              <a:ext cx="2514600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ctr" rtl="1">
                <a:buFont typeface="Arial" pitchFamily="34" charset="0"/>
                <a:buChar char="•"/>
              </a:pPr>
              <a:r>
                <a:rPr lang="ar-SY" sz="2800" dirty="0"/>
                <a:t>التحول </a:t>
              </a:r>
              <a:endParaRPr lang="ar-SY" dirty="0"/>
            </a:p>
            <a:p>
              <a:pPr marL="285750" indent="-285750" algn="ctr" rtl="1">
                <a:buFont typeface="Arial" pitchFamily="34" charset="0"/>
                <a:buChar char="•"/>
              </a:pPr>
              <a:r>
                <a:rPr lang="ar-SY" sz="2800" dirty="0"/>
                <a:t>البيضة</a:t>
              </a:r>
            </a:p>
            <a:p>
              <a:pPr marL="285750" indent="-285750" algn="ctr" rtl="1">
                <a:buFont typeface="Arial" pitchFamily="34" charset="0"/>
                <a:buChar char="•"/>
              </a:pPr>
              <a:r>
                <a:rPr lang="ar-SY" sz="2800" dirty="0"/>
                <a:t>اليرقة</a:t>
              </a:r>
            </a:p>
            <a:p>
              <a:pPr marL="285750" indent="-285750" algn="ctr" rtl="1">
                <a:buFont typeface="Arial" pitchFamily="34" charset="0"/>
                <a:buChar char="•"/>
              </a:pPr>
              <a:r>
                <a:rPr lang="ar-SY" sz="2800" dirty="0"/>
                <a:t>العذراء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201886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107" y="4500967"/>
            <a:ext cx="2357033" cy="2357033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597" y="4653367"/>
            <a:ext cx="2204633" cy="2204633"/>
          </a:xfrm>
          <a:prstGeom prst="rect">
            <a:avLst/>
          </a:prstGeom>
        </p:spPr>
      </p:pic>
      <p:sp>
        <p:nvSpPr>
          <p:cNvPr id="5" name="وسيلة شرح بيضاوية 4"/>
          <p:cNvSpPr/>
          <p:nvPr/>
        </p:nvSpPr>
        <p:spPr>
          <a:xfrm>
            <a:off x="-107705" y="1752599"/>
            <a:ext cx="4804612" cy="2449851"/>
          </a:xfrm>
          <a:prstGeom prst="wedgeEllipseCallout">
            <a:avLst>
              <a:gd name="adj1" fmla="val -17755"/>
              <a:gd name="adj2" fmla="val 59145"/>
            </a:avLst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Y" sz="3200" dirty="0">
                <a:solidFill>
                  <a:schemeClr val="tx1"/>
                </a:solidFill>
              </a:rPr>
              <a:t>أما الطيور فتبني أعشاشاً لحماية بيوضها, وترقد عليها إلى أن تفقس. 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7070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9" b="4740"/>
          <a:stretch/>
        </p:blipFill>
        <p:spPr>
          <a:xfrm>
            <a:off x="-1" y="0"/>
            <a:ext cx="9206127" cy="6858000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107" y="4500967"/>
            <a:ext cx="2357033" cy="2357033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597" y="4653367"/>
            <a:ext cx="2204633" cy="2204633"/>
          </a:xfrm>
          <a:prstGeom prst="rect">
            <a:avLst/>
          </a:prstGeom>
        </p:spPr>
      </p:pic>
      <p:sp>
        <p:nvSpPr>
          <p:cNvPr id="5" name="وسيلة شرح بيضاوية 4"/>
          <p:cNvSpPr/>
          <p:nvPr/>
        </p:nvSpPr>
        <p:spPr>
          <a:xfrm>
            <a:off x="0" y="1752600"/>
            <a:ext cx="4804612" cy="2449851"/>
          </a:xfrm>
          <a:prstGeom prst="wedgeEllipseCallout">
            <a:avLst>
              <a:gd name="adj1" fmla="val -17755"/>
              <a:gd name="adj2" fmla="val 59145"/>
            </a:avLst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Y" sz="3200" dirty="0">
                <a:solidFill>
                  <a:schemeClr val="tx1"/>
                </a:solidFill>
              </a:rPr>
              <a:t>لا تمر الزواحف والأسماك والطيور بمرحلة التحول, فهي تشبه أباها عندما تفقس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6681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107" y="4500967"/>
            <a:ext cx="2357033" cy="2357033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597" y="4653367"/>
            <a:ext cx="2204633" cy="2204633"/>
          </a:xfrm>
          <a:prstGeom prst="rect">
            <a:avLst/>
          </a:prstGeom>
        </p:spPr>
      </p:pic>
      <p:sp>
        <p:nvSpPr>
          <p:cNvPr id="5" name="وسيلة شرح بيضاوية 4"/>
          <p:cNvSpPr/>
          <p:nvPr/>
        </p:nvSpPr>
        <p:spPr>
          <a:xfrm>
            <a:off x="-123748" y="1371600"/>
            <a:ext cx="4984505" cy="2748368"/>
          </a:xfrm>
          <a:prstGeom prst="wedgeEllipseCallout">
            <a:avLst>
              <a:gd name="adj1" fmla="val -17755"/>
              <a:gd name="adj2" fmla="val 59145"/>
            </a:avLst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Y" sz="3200" dirty="0">
                <a:solidFill>
                  <a:schemeClr val="tx1"/>
                </a:solidFill>
              </a:rPr>
              <a:t>ومع مرور الوقت تنمو الزواحف الصغيرة والأسماك والطيور وتكبر. عندها يمكن أن تتكاثر. 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0733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107" y="4500967"/>
            <a:ext cx="2357033" cy="2357033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597" y="4653367"/>
            <a:ext cx="2204633" cy="2204633"/>
          </a:xfrm>
          <a:prstGeom prst="rect">
            <a:avLst/>
          </a:prstGeom>
        </p:spPr>
      </p:pic>
      <p:sp>
        <p:nvSpPr>
          <p:cNvPr id="5" name="وسيلة شرح بيضاوية 4"/>
          <p:cNvSpPr/>
          <p:nvPr/>
        </p:nvSpPr>
        <p:spPr>
          <a:xfrm>
            <a:off x="4572000" y="3733800"/>
            <a:ext cx="4467148" cy="2594537"/>
          </a:xfrm>
          <a:prstGeom prst="wedgeEllipseCallout">
            <a:avLst>
              <a:gd name="adj1" fmla="val -73238"/>
              <a:gd name="adj2" fmla="val 25227"/>
            </a:avLst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Y" sz="3200" dirty="0">
                <a:solidFill>
                  <a:schemeClr val="tx1"/>
                </a:solidFill>
              </a:rPr>
              <a:t>معظم الطيور فتعتني بصغارها حتى تصبح قادرة على الطيران, وتجد غذائها بنفسها. 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3460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صورة 1">
            <a:extLst>
              <a:ext uri="{FF2B5EF4-FFF2-40B4-BE49-F238E27FC236}">
                <a16:creationId xmlns:a16="http://schemas.microsoft.com/office/drawing/2014/main" id="{2B55881C-FE12-4F71-B013-83B3B1F907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846" y="4500967"/>
            <a:ext cx="2357033" cy="2357033"/>
          </a:xfrm>
          <a:prstGeom prst="rect">
            <a:avLst/>
          </a:prstGeom>
        </p:spPr>
      </p:pic>
      <p:pic>
        <p:nvPicPr>
          <p:cNvPr id="4" name="صورة 2">
            <a:extLst>
              <a:ext uri="{FF2B5EF4-FFF2-40B4-BE49-F238E27FC236}">
                <a16:creationId xmlns:a16="http://schemas.microsoft.com/office/drawing/2014/main" id="{39D9D4B4-9EB2-4DBE-817E-4A0977B9F9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2" y="4653367"/>
            <a:ext cx="2204633" cy="2204633"/>
          </a:xfrm>
          <a:prstGeom prst="rect">
            <a:avLst/>
          </a:prstGeom>
        </p:spPr>
      </p:pic>
      <p:sp>
        <p:nvSpPr>
          <p:cNvPr id="5" name="وسيلة شرح بيضاوية 3">
            <a:extLst>
              <a:ext uri="{FF2B5EF4-FFF2-40B4-BE49-F238E27FC236}">
                <a16:creationId xmlns:a16="http://schemas.microsoft.com/office/drawing/2014/main" id="{FDB5FBB2-0A17-4E53-B55D-C658F0E924AD}"/>
              </a:ext>
            </a:extLst>
          </p:cNvPr>
          <p:cNvSpPr/>
          <p:nvPr/>
        </p:nvSpPr>
        <p:spPr>
          <a:xfrm>
            <a:off x="7034" y="1752599"/>
            <a:ext cx="4804612" cy="2449851"/>
          </a:xfrm>
          <a:prstGeom prst="wedgeEllipseCallout">
            <a:avLst>
              <a:gd name="adj1" fmla="val -17755"/>
              <a:gd name="adj2" fmla="val 59145"/>
            </a:avLst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Y" sz="3200" b="1" dirty="0">
                <a:solidFill>
                  <a:schemeClr val="tx1"/>
                </a:solidFill>
              </a:rPr>
              <a:t>والآن حان الوقت لنتعلم عن دورة حياة الثدييات لنتعلم معاَ؟؟؟ 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5727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095" y="4500966"/>
            <a:ext cx="2357033" cy="2357033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209" y="4677430"/>
            <a:ext cx="2204633" cy="2204633"/>
          </a:xfrm>
          <a:prstGeom prst="rect">
            <a:avLst/>
          </a:prstGeom>
        </p:spPr>
      </p:pic>
      <p:sp>
        <p:nvSpPr>
          <p:cNvPr id="6" name="وسيلة شرح بيضاوية 5"/>
          <p:cNvSpPr/>
          <p:nvPr/>
        </p:nvSpPr>
        <p:spPr>
          <a:xfrm>
            <a:off x="-12032" y="990600"/>
            <a:ext cx="5445713" cy="2900766"/>
          </a:xfrm>
          <a:prstGeom prst="wedgeEllipseCallout">
            <a:avLst>
              <a:gd name="adj1" fmla="val -20259"/>
              <a:gd name="adj2" fmla="val 72897"/>
            </a:avLst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Y" sz="3200" b="1" dirty="0">
                <a:solidFill>
                  <a:schemeClr val="tx1"/>
                </a:solidFill>
              </a:rPr>
              <a:t>تلد الثدييات صغارها. والصغار تشبه آبا</a:t>
            </a:r>
            <a:r>
              <a:rPr lang="ar-SA" sz="3200" b="1" dirty="0">
                <a:solidFill>
                  <a:schemeClr val="tx1"/>
                </a:solidFill>
              </a:rPr>
              <a:t>ء</a:t>
            </a:r>
            <a:r>
              <a:rPr lang="ar-SY" sz="3200" b="1" dirty="0">
                <a:solidFill>
                  <a:schemeClr val="tx1"/>
                </a:solidFill>
              </a:rPr>
              <a:t>ها منذ ولادتها. وتعتني الثدييات بصغارها وتطعمها. </a:t>
            </a:r>
            <a:endParaRPr lang="en-US" sz="3200" dirty="0">
              <a:solidFill>
                <a:schemeClr val="tx1"/>
              </a:solidFill>
            </a:endParaRPr>
          </a:p>
          <a:p>
            <a:pPr algn="ctr" rtl="1"/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1000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4063"/>
            <a:ext cx="9144001" cy="6906126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095" y="4500966"/>
            <a:ext cx="2357033" cy="2357033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209" y="4677430"/>
            <a:ext cx="2204633" cy="2204633"/>
          </a:xfrm>
          <a:prstGeom prst="rect">
            <a:avLst/>
          </a:prstGeom>
        </p:spPr>
      </p:pic>
      <p:sp>
        <p:nvSpPr>
          <p:cNvPr id="5" name="وسيلة شرح بيضاوية 4"/>
          <p:cNvSpPr/>
          <p:nvPr/>
        </p:nvSpPr>
        <p:spPr>
          <a:xfrm>
            <a:off x="88812" y="533400"/>
            <a:ext cx="4343400" cy="3235067"/>
          </a:xfrm>
          <a:prstGeom prst="wedgeEllipseCallout">
            <a:avLst>
              <a:gd name="adj1" fmla="val -20259"/>
              <a:gd name="adj2" fmla="val 72897"/>
            </a:avLst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Y" sz="2800" b="1" dirty="0">
                <a:solidFill>
                  <a:schemeClr val="tx1"/>
                </a:solidFill>
              </a:rPr>
              <a:t>وعندما يكبر الصغار يتغير شكل الوجه ليصبح مشابهاَ للكبار. ومع مرور الوقت تتعلم لتعيش معتمدة على نفسها لتنجب صغاراَ.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6634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095" y="4500966"/>
            <a:ext cx="2357033" cy="2357033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209" y="4677430"/>
            <a:ext cx="2204633" cy="2204633"/>
          </a:xfrm>
          <a:prstGeom prst="rect">
            <a:avLst/>
          </a:prstGeom>
        </p:spPr>
      </p:pic>
      <p:sp>
        <p:nvSpPr>
          <p:cNvPr id="5" name="وسيلة شرح بيضاوية 4"/>
          <p:cNvSpPr/>
          <p:nvPr/>
        </p:nvSpPr>
        <p:spPr>
          <a:xfrm>
            <a:off x="88812" y="533400"/>
            <a:ext cx="4343400" cy="3235067"/>
          </a:xfrm>
          <a:prstGeom prst="wedgeEllipseCallout">
            <a:avLst>
              <a:gd name="adj1" fmla="val -20259"/>
              <a:gd name="adj2" fmla="val 72897"/>
            </a:avLst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لنرى معاً بعض دورات الحياة لبعض الحيوانات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75148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3D5D073F-F67E-4F51-825B-DEAAD1071F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0"/>
            <a:ext cx="8534400" cy="685800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7F5580CF-D7ED-497A-BD2B-A8C0E9900B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0317" y="4653367"/>
            <a:ext cx="2204633" cy="2204633"/>
          </a:xfrm>
          <a:prstGeom prst="rect">
            <a:avLst/>
          </a:prstGeom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CA2349F2-7242-4BB6-9941-7EA5ECF08A4F}"/>
              </a:ext>
            </a:extLst>
          </p:cNvPr>
          <p:cNvSpPr/>
          <p:nvPr/>
        </p:nvSpPr>
        <p:spPr>
          <a:xfrm>
            <a:off x="152400" y="76200"/>
            <a:ext cx="685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478534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>
            <a:extLst>
              <a:ext uri="{FF2B5EF4-FFF2-40B4-BE49-F238E27FC236}">
                <a16:creationId xmlns:a16="http://schemas.microsoft.com/office/drawing/2014/main" id="{CA2349F2-7242-4BB6-9941-7EA5ECF08A4F}"/>
              </a:ext>
            </a:extLst>
          </p:cNvPr>
          <p:cNvSpPr/>
          <p:nvPr/>
        </p:nvSpPr>
        <p:spPr>
          <a:xfrm>
            <a:off x="152400" y="76200"/>
            <a:ext cx="685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8C6DC4F8-1AB2-4918-A662-EDCFACFFA3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008BB320-7326-4A17-AE77-5BAFA9FBA3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4500966"/>
            <a:ext cx="2357033" cy="2357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7155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371600"/>
            <a:ext cx="4648200" cy="46482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410054" y="2151281"/>
            <a:ext cx="3937296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Y" sz="3600" b="1" dirty="0">
                <a:solidFill>
                  <a:schemeClr val="accent6"/>
                </a:solidFill>
              </a:rPr>
              <a:t>الهدف الأساسي للدرس:</a:t>
            </a:r>
            <a:endParaRPr lang="en-US" sz="3600" b="1" dirty="0">
              <a:solidFill>
                <a:schemeClr val="accent6"/>
              </a:solidFill>
            </a:endParaRPr>
          </a:p>
          <a:p>
            <a:pPr algn="ctr" rtl="1"/>
            <a:endParaRPr lang="en-US" sz="3200" dirty="0">
              <a:solidFill>
                <a:schemeClr val="accent6"/>
              </a:solidFill>
            </a:endParaRPr>
          </a:p>
          <a:p>
            <a:pPr algn="ctr" rtl="1"/>
            <a:r>
              <a:rPr lang="ar-SY" sz="2800" dirty="0"/>
              <a:t> كيف تنمو الحيوانات وتتكاثر؟ 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8049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>
            <a:extLst>
              <a:ext uri="{FF2B5EF4-FFF2-40B4-BE49-F238E27FC236}">
                <a16:creationId xmlns:a16="http://schemas.microsoft.com/office/drawing/2014/main" id="{CA2349F2-7242-4BB6-9941-7EA5ECF08A4F}"/>
              </a:ext>
            </a:extLst>
          </p:cNvPr>
          <p:cNvSpPr/>
          <p:nvPr/>
        </p:nvSpPr>
        <p:spPr>
          <a:xfrm>
            <a:off x="152400" y="76200"/>
            <a:ext cx="685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D9928E0D-2C90-4F5A-8691-9600A23620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70560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E0CF939D-9C72-4469-A1DF-8EE61F2668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0317" y="4653367"/>
            <a:ext cx="2204633" cy="220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3768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E4E0F6-3109-433E-A067-5F309C24F29B}"/>
              </a:ext>
            </a:extLst>
          </p:cNvPr>
          <p:cNvSpPr txBox="1"/>
          <p:nvPr/>
        </p:nvSpPr>
        <p:spPr>
          <a:xfrm>
            <a:off x="2667000" y="1143000"/>
            <a:ext cx="603068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4500" b="1" dirty="0">
                <a:solidFill>
                  <a:schemeClr val="accent4">
                    <a:lumMod val="50000"/>
                  </a:schemeClr>
                </a:solidFill>
              </a:rPr>
              <a:t>هيا يا صديقاتي لنختبر معلوماتنا</a:t>
            </a:r>
            <a:br>
              <a:rPr lang="ar-SA" sz="4500" b="1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ar-SA" sz="4500" b="1" dirty="0">
                <a:solidFill>
                  <a:schemeClr val="accent4">
                    <a:lumMod val="50000"/>
                  </a:schemeClr>
                </a:solidFill>
              </a:rPr>
              <a:t>هل أنتن مستعدات؟</a:t>
            </a:r>
            <a:br>
              <a:rPr lang="en-US" sz="4500" b="1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ar-SA" sz="4500" b="1" dirty="0">
                <a:solidFill>
                  <a:schemeClr val="accent4">
                    <a:lumMod val="50000"/>
                  </a:schemeClr>
                </a:solidFill>
              </a:rPr>
              <a:t>إنه سهل جداً</a:t>
            </a:r>
          </a:p>
        </p:txBody>
      </p:sp>
      <p:sp>
        <p:nvSpPr>
          <p:cNvPr id="3" name="Next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CAF7F84-37CE-4F50-90D9-6929970AA38C}"/>
              </a:ext>
            </a:extLst>
          </p:cNvPr>
          <p:cNvSpPr/>
          <p:nvPr/>
        </p:nvSpPr>
        <p:spPr>
          <a:xfrm>
            <a:off x="6061940" y="4469659"/>
            <a:ext cx="1728192" cy="808544"/>
          </a:xfrm>
          <a:prstGeom prst="roundRect">
            <a:avLst>
              <a:gd name="adj" fmla="val 48013"/>
            </a:avLst>
          </a:prstGeom>
          <a:solidFill>
            <a:srgbClr val="FFFFFF"/>
          </a:solidFill>
          <a:ln>
            <a:solidFill>
              <a:schemeClr val="tx1"/>
            </a:solidFill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ar-SA" sz="2100" b="1" dirty="0">
                <a:solidFill>
                  <a:srgbClr val="9BA9BD"/>
                </a:solidFill>
              </a:rPr>
              <a:t>ابدأ الاختبار</a:t>
            </a:r>
            <a:endParaRPr lang="en-US" sz="2100" b="1" dirty="0">
              <a:solidFill>
                <a:srgbClr val="9BA9BD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EFAEF4B-4327-4598-BAE4-8F17B42D0C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79" y="2829378"/>
            <a:ext cx="4028621" cy="4028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7219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3" grpId="3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398DE97-E6BF-4803-9280-97CF163017A3}"/>
              </a:ext>
            </a:extLst>
          </p:cNvPr>
          <p:cNvSpPr txBox="1"/>
          <p:nvPr/>
        </p:nvSpPr>
        <p:spPr>
          <a:xfrm>
            <a:off x="123092" y="1367526"/>
            <a:ext cx="889781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Y" sz="3200" dirty="0">
                <a:solidFill>
                  <a:schemeClr val="tx1"/>
                </a:solidFill>
                <a:highlight>
                  <a:srgbClr val="FFFFFF"/>
                </a:highlight>
              </a:rPr>
              <a:t>بعض الحيوانات يتغير شكلها في أثناء دورة حياتها من خلال عملية تسمى التحول</a:t>
            </a:r>
            <a:endParaRPr lang="ar-SY" sz="4000" dirty="0">
              <a:solidFill>
                <a:schemeClr val="tx1"/>
              </a:solidFill>
              <a:highlight>
                <a:srgbClr val="FFFFFF"/>
              </a:highlight>
            </a:endParaRPr>
          </a:p>
        </p:txBody>
      </p:sp>
      <p:sp>
        <p:nvSpPr>
          <p:cNvPr id="3" name="a1">
            <a:hlinkClick r:id="" action="ppaction://macro?name=SlideLayout14.CorrectAnswer">
              <a:snd r:embed="rId2" name="Correct Answer.wav"/>
            </a:hlinkClick>
            <a:extLst>
              <a:ext uri="{FF2B5EF4-FFF2-40B4-BE49-F238E27FC236}">
                <a16:creationId xmlns:a16="http://schemas.microsoft.com/office/drawing/2014/main" id="{5BB07A76-7575-4B71-B131-B16181F54E76}"/>
              </a:ext>
            </a:extLst>
          </p:cNvPr>
          <p:cNvSpPr>
            <a:spLocks/>
          </p:cNvSpPr>
          <p:nvPr/>
        </p:nvSpPr>
        <p:spPr bwMode="gray">
          <a:xfrm>
            <a:off x="4722055" y="2543027"/>
            <a:ext cx="2646294" cy="1034540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ar-SA" sz="2800" b="1" dirty="0"/>
              <a:t>صحيح</a:t>
            </a:r>
            <a:endParaRPr lang="en-US" sz="2800" b="1" dirty="0"/>
          </a:p>
        </p:txBody>
      </p:sp>
      <p:sp>
        <p:nvSpPr>
          <p:cNvPr id="4" name="a2">
            <a:hlinkClick r:id="" action="ppaction://macro?name=SlideLayout14.WrongAnswer">
              <a:snd r:embed="rId3" name="mixkit-wrong-answer-bass-buzzer-948.wav"/>
            </a:hlinkClick>
            <a:extLst>
              <a:ext uri="{FF2B5EF4-FFF2-40B4-BE49-F238E27FC236}">
                <a16:creationId xmlns:a16="http://schemas.microsoft.com/office/drawing/2014/main" id="{764FD47E-0961-47E9-9B05-32A04AD2E9AB}"/>
              </a:ext>
            </a:extLst>
          </p:cNvPr>
          <p:cNvSpPr>
            <a:spLocks/>
          </p:cNvSpPr>
          <p:nvPr/>
        </p:nvSpPr>
        <p:spPr bwMode="gray">
          <a:xfrm>
            <a:off x="1841582" y="2543027"/>
            <a:ext cx="2646294" cy="1034540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ar-SA" sz="2800" b="1" dirty="0"/>
              <a:t>خطأ</a:t>
            </a:r>
            <a:endParaRPr lang="en-US" sz="28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276C2DF-0EC7-45D6-8C23-4DB9E778DB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79" y="3797704"/>
            <a:ext cx="3060295" cy="3060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5184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398DE97-E6BF-4803-9280-97CF163017A3}"/>
              </a:ext>
            </a:extLst>
          </p:cNvPr>
          <p:cNvSpPr txBox="1"/>
          <p:nvPr/>
        </p:nvSpPr>
        <p:spPr>
          <a:xfrm>
            <a:off x="123092" y="1313484"/>
            <a:ext cx="889781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Y" sz="3200" dirty="0">
                <a:solidFill>
                  <a:schemeClr val="tx1"/>
                </a:solidFill>
              </a:rPr>
              <a:t>تلد الثدييات صغارها. والصغار تشبه آباها منذ ولادتها. وتعتني الثدييات بصغارها وتطعمها.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a1">
            <a:hlinkClick r:id="" action="ppaction://macro?name=SlideLayout14.CorrectAnswer">
              <a:snd r:embed="rId2" name="Correct Answer.wav"/>
            </a:hlinkClick>
            <a:extLst>
              <a:ext uri="{FF2B5EF4-FFF2-40B4-BE49-F238E27FC236}">
                <a16:creationId xmlns:a16="http://schemas.microsoft.com/office/drawing/2014/main" id="{5BB07A76-7575-4B71-B131-B16181F54E76}"/>
              </a:ext>
            </a:extLst>
          </p:cNvPr>
          <p:cNvSpPr>
            <a:spLocks/>
          </p:cNvSpPr>
          <p:nvPr/>
        </p:nvSpPr>
        <p:spPr bwMode="gray">
          <a:xfrm>
            <a:off x="4722055" y="2543027"/>
            <a:ext cx="2646294" cy="1034540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ar-SA" sz="2800" b="1" dirty="0"/>
              <a:t>صح</a:t>
            </a:r>
            <a:endParaRPr lang="en-US" sz="2800" b="1" dirty="0"/>
          </a:p>
        </p:txBody>
      </p:sp>
      <p:sp>
        <p:nvSpPr>
          <p:cNvPr id="4" name="a2">
            <a:hlinkClick r:id="" action="ppaction://macro?name=SlideLayout14.WrongAnswer">
              <a:snd r:embed="rId3" name="mixkit-wrong-answer-bass-buzzer-948.wav"/>
            </a:hlinkClick>
            <a:extLst>
              <a:ext uri="{FF2B5EF4-FFF2-40B4-BE49-F238E27FC236}">
                <a16:creationId xmlns:a16="http://schemas.microsoft.com/office/drawing/2014/main" id="{764FD47E-0961-47E9-9B05-32A04AD2E9AB}"/>
              </a:ext>
            </a:extLst>
          </p:cNvPr>
          <p:cNvSpPr>
            <a:spLocks/>
          </p:cNvSpPr>
          <p:nvPr/>
        </p:nvSpPr>
        <p:spPr bwMode="gray">
          <a:xfrm>
            <a:off x="1841582" y="2543027"/>
            <a:ext cx="2646294" cy="1034540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ar-SA" sz="2800" b="1" dirty="0"/>
              <a:t>خطأ</a:t>
            </a:r>
            <a:endParaRPr lang="en-US" sz="28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0C0D77-67E6-417F-9C3F-AA943DCCF8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79" y="3797704"/>
            <a:ext cx="3060295" cy="3060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642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398DE97-E6BF-4803-9280-97CF163017A3}"/>
              </a:ext>
            </a:extLst>
          </p:cNvPr>
          <p:cNvSpPr txBox="1"/>
          <p:nvPr/>
        </p:nvSpPr>
        <p:spPr>
          <a:xfrm>
            <a:off x="123092" y="1313484"/>
            <a:ext cx="889781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Y" sz="3200" dirty="0">
                <a:solidFill>
                  <a:schemeClr val="tx1"/>
                </a:solidFill>
              </a:rPr>
              <a:t>لا تمر الزواحف والأسماك والطيور بمرحلة التحول, فهي تشبه أباها عندما تفقس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a1">
            <a:hlinkClick r:id="" action="ppaction://macro?name=SlideLayout14.CorrectAnswer">
              <a:snd r:embed="rId2" name="Correct Answer.wav"/>
            </a:hlinkClick>
            <a:extLst>
              <a:ext uri="{FF2B5EF4-FFF2-40B4-BE49-F238E27FC236}">
                <a16:creationId xmlns:a16="http://schemas.microsoft.com/office/drawing/2014/main" id="{5BB07A76-7575-4B71-B131-B16181F54E76}"/>
              </a:ext>
            </a:extLst>
          </p:cNvPr>
          <p:cNvSpPr>
            <a:spLocks/>
          </p:cNvSpPr>
          <p:nvPr/>
        </p:nvSpPr>
        <p:spPr bwMode="gray">
          <a:xfrm>
            <a:off x="4722055" y="2543027"/>
            <a:ext cx="2646294" cy="1034540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ar-SY" sz="2800" b="1" dirty="0"/>
              <a:t>صحيح</a:t>
            </a:r>
            <a:endParaRPr lang="en-US" sz="2800" b="1" dirty="0"/>
          </a:p>
        </p:txBody>
      </p:sp>
      <p:sp>
        <p:nvSpPr>
          <p:cNvPr id="4" name="a2">
            <a:hlinkClick r:id="" action="ppaction://macro?name=SlideLayout14.WrongAnswer">
              <a:snd r:embed="rId3" name="mixkit-wrong-answer-bass-buzzer-948.wav"/>
            </a:hlinkClick>
            <a:extLst>
              <a:ext uri="{FF2B5EF4-FFF2-40B4-BE49-F238E27FC236}">
                <a16:creationId xmlns:a16="http://schemas.microsoft.com/office/drawing/2014/main" id="{764FD47E-0961-47E9-9B05-32A04AD2E9AB}"/>
              </a:ext>
            </a:extLst>
          </p:cNvPr>
          <p:cNvSpPr>
            <a:spLocks/>
          </p:cNvSpPr>
          <p:nvPr/>
        </p:nvSpPr>
        <p:spPr bwMode="gray">
          <a:xfrm>
            <a:off x="1841582" y="2543027"/>
            <a:ext cx="2646294" cy="1034540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ar-SY" sz="2800" b="1" dirty="0"/>
              <a:t>خطأ</a:t>
            </a:r>
            <a:endParaRPr lang="en-US" sz="28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478E62-2DFA-460F-AAA6-6991DDD327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79" y="3797704"/>
            <a:ext cx="3060295" cy="3060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7197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398DE97-E6BF-4803-9280-97CF163017A3}"/>
              </a:ext>
            </a:extLst>
          </p:cNvPr>
          <p:cNvSpPr txBox="1"/>
          <p:nvPr/>
        </p:nvSpPr>
        <p:spPr>
          <a:xfrm>
            <a:off x="123092" y="1313484"/>
            <a:ext cx="889781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Y" sz="3200" dirty="0">
                <a:solidFill>
                  <a:schemeClr val="tx1"/>
                </a:solidFill>
              </a:rPr>
              <a:t>عندما ينمو الحيوان الصغير داخل البيضة لدرجة كافية يفقس الصغير البيضة ويخرج. عندئذ يكون الحيوان ..... أبوي</a:t>
            </a:r>
            <a:r>
              <a:rPr lang="ar-SY" sz="3200" dirty="0"/>
              <a:t>ه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a1">
            <a:hlinkClick r:id="" action="ppaction://macro?name=SlideLayout14.CorrectAnswer">
              <a:snd r:embed="rId2" name="Correct Answer.wav"/>
            </a:hlinkClick>
            <a:extLst>
              <a:ext uri="{FF2B5EF4-FFF2-40B4-BE49-F238E27FC236}">
                <a16:creationId xmlns:a16="http://schemas.microsoft.com/office/drawing/2014/main" id="{5BB07A76-7575-4B71-B131-B16181F54E76}"/>
              </a:ext>
            </a:extLst>
          </p:cNvPr>
          <p:cNvSpPr>
            <a:spLocks/>
          </p:cNvSpPr>
          <p:nvPr/>
        </p:nvSpPr>
        <p:spPr bwMode="gray">
          <a:xfrm>
            <a:off x="4722055" y="2543027"/>
            <a:ext cx="2646294" cy="1034540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ar-SY" sz="2800" b="1" dirty="0"/>
              <a:t>يشبه</a:t>
            </a:r>
            <a:endParaRPr lang="en-US" sz="2800" b="1" dirty="0"/>
          </a:p>
        </p:txBody>
      </p:sp>
      <p:sp>
        <p:nvSpPr>
          <p:cNvPr id="4" name="a2">
            <a:hlinkClick r:id="" action="ppaction://macro?name=SlideLayout14.WrongAnswer">
              <a:snd r:embed="rId3" name="mixkit-wrong-answer-bass-buzzer-948.wav"/>
            </a:hlinkClick>
            <a:extLst>
              <a:ext uri="{FF2B5EF4-FFF2-40B4-BE49-F238E27FC236}">
                <a16:creationId xmlns:a16="http://schemas.microsoft.com/office/drawing/2014/main" id="{764FD47E-0961-47E9-9B05-32A04AD2E9AB}"/>
              </a:ext>
            </a:extLst>
          </p:cNvPr>
          <p:cNvSpPr>
            <a:spLocks/>
          </p:cNvSpPr>
          <p:nvPr/>
        </p:nvSpPr>
        <p:spPr bwMode="gray">
          <a:xfrm>
            <a:off x="1841582" y="2543027"/>
            <a:ext cx="2646294" cy="1034540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ar-SY" sz="2800" b="1" dirty="0"/>
              <a:t>لا يشبه</a:t>
            </a:r>
            <a:endParaRPr lang="en-US" sz="28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A901D2-6E55-448B-8A9D-A8CE7C4E08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79" y="3797704"/>
            <a:ext cx="3060295" cy="3060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362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2113D6-A40B-4227-BB2D-E89E2DED5542}"/>
              </a:ext>
            </a:extLst>
          </p:cNvPr>
          <p:cNvSpPr txBox="1"/>
          <p:nvPr/>
        </p:nvSpPr>
        <p:spPr>
          <a:xfrm>
            <a:off x="4550229" y="2174422"/>
            <a:ext cx="4631871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7200" b="1" dirty="0">
                <a:solidFill>
                  <a:srgbClr val="F79646"/>
                </a:solidFill>
              </a:rPr>
              <a:t>انتهى الدرس يا أبطال المستقبل</a:t>
            </a:r>
            <a:endParaRPr lang="en-US" sz="7200" b="1" dirty="0">
              <a:solidFill>
                <a:srgbClr val="F79646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971C01-F81A-45DF-8E8A-CC6EA111D2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79" y="1676400"/>
            <a:ext cx="5181599" cy="518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8310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4550365"/>
            <a:ext cx="2357033" cy="2357033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4653367"/>
            <a:ext cx="2204633" cy="2204633"/>
          </a:xfrm>
          <a:prstGeom prst="rect">
            <a:avLst/>
          </a:prstGeom>
        </p:spPr>
      </p:pic>
      <p:sp>
        <p:nvSpPr>
          <p:cNvPr id="8" name="وسيلة شرح بيضاوية 7"/>
          <p:cNvSpPr/>
          <p:nvPr/>
        </p:nvSpPr>
        <p:spPr>
          <a:xfrm>
            <a:off x="0" y="1676400"/>
            <a:ext cx="5334000" cy="2438400"/>
          </a:xfrm>
          <a:prstGeom prst="wedgeEllipseCallout">
            <a:avLst>
              <a:gd name="adj1" fmla="val -1886"/>
              <a:gd name="adj2" fmla="val 64474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Y" sz="2800" dirty="0">
                <a:solidFill>
                  <a:schemeClr val="tx1"/>
                </a:solidFill>
              </a:rPr>
              <a:t>تتغير الحيوانات بطرق مختلفة فبعض الحيوانات تولد وهي تشبه آبا</a:t>
            </a:r>
            <a:r>
              <a:rPr lang="ar-SA" sz="2800" dirty="0">
                <a:solidFill>
                  <a:schemeClr val="tx1"/>
                </a:solidFill>
              </a:rPr>
              <a:t>ء</a:t>
            </a:r>
            <a:r>
              <a:rPr lang="ar-SY" sz="2800" dirty="0">
                <a:solidFill>
                  <a:schemeClr val="tx1"/>
                </a:solidFill>
              </a:rPr>
              <a:t>ها. وأخرى تكون مختلفة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4686300" y="7317205"/>
            <a:ext cx="7543800" cy="22098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Y" sz="2800" dirty="0">
                <a:solidFill>
                  <a:schemeClr val="tx1"/>
                </a:solidFill>
              </a:rPr>
              <a:t>تتغير الحيوانات بطرق مختلفة فبعض الحيوانات تولد وهي تشبه آبا</a:t>
            </a:r>
            <a:r>
              <a:rPr lang="ar-SA" sz="2800" dirty="0">
                <a:solidFill>
                  <a:schemeClr val="tx1"/>
                </a:solidFill>
              </a:rPr>
              <a:t>ء</a:t>
            </a:r>
            <a:r>
              <a:rPr lang="ar-SY" sz="2800" dirty="0">
                <a:solidFill>
                  <a:schemeClr val="tx1"/>
                </a:solidFill>
              </a:rPr>
              <a:t>ها. وأخرى تكون مختلفة </a:t>
            </a:r>
            <a:endParaRPr lang="en-US" sz="2800" dirty="0">
              <a:solidFill>
                <a:schemeClr val="tx1"/>
              </a:solidFill>
            </a:endParaRPr>
          </a:p>
          <a:p>
            <a:pPr algn="ctr"/>
            <a:r>
              <a:rPr lang="ar-SY" sz="2800" dirty="0">
                <a:solidFill>
                  <a:schemeClr val="tx1"/>
                </a:solidFill>
              </a:rPr>
              <a:t>حيث يتغير شكلها أو لونها في أثناء نموها, وقد تتكون لها أجزاء جديدة. والطريقة التي يتغير بها الحيوان مع تقدمه في العمر هي جزء من دورة حياته. 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1867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4550365"/>
            <a:ext cx="2357033" cy="2357033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4653367"/>
            <a:ext cx="2204633" cy="2204633"/>
          </a:xfrm>
          <a:prstGeom prst="rect">
            <a:avLst/>
          </a:prstGeom>
        </p:spPr>
      </p:pic>
      <p:sp>
        <p:nvSpPr>
          <p:cNvPr id="5" name="وسيلة شرح بيضاوية 4"/>
          <p:cNvSpPr/>
          <p:nvPr/>
        </p:nvSpPr>
        <p:spPr>
          <a:xfrm>
            <a:off x="0" y="838200"/>
            <a:ext cx="5410200" cy="3276600"/>
          </a:xfrm>
          <a:prstGeom prst="wedgeEllipseCallout">
            <a:avLst>
              <a:gd name="adj1" fmla="val -2337"/>
              <a:gd name="adj2" fmla="val 625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2800" dirty="0">
                <a:solidFill>
                  <a:schemeClr val="tx1"/>
                </a:solidFill>
              </a:rPr>
              <a:t>حيث يتغير شكلها أو لونها في أثناء نموها, وقد تتكون لها أجزاء جديدة. والطريقة التي يتغير بها الحيوان مع تقدمه في العمر هي جزء من دورة حياته. 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973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" y="0"/>
            <a:ext cx="9135695" cy="6858000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4500967"/>
            <a:ext cx="2357033" cy="2357033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4653367"/>
            <a:ext cx="2204633" cy="2204633"/>
          </a:xfrm>
          <a:prstGeom prst="rect">
            <a:avLst/>
          </a:prstGeom>
        </p:spPr>
      </p:pic>
      <p:sp>
        <p:nvSpPr>
          <p:cNvPr id="6" name="وسيلة شرح بيضاوية 5"/>
          <p:cNvSpPr/>
          <p:nvPr/>
        </p:nvSpPr>
        <p:spPr>
          <a:xfrm>
            <a:off x="2209800" y="685800"/>
            <a:ext cx="6248400" cy="3581400"/>
          </a:xfrm>
          <a:prstGeom prst="wedgeEllipseCallout">
            <a:avLst>
              <a:gd name="adj1" fmla="val 43227"/>
              <a:gd name="adj2" fmla="val 48684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Y" sz="2800" dirty="0">
                <a:solidFill>
                  <a:schemeClr val="tx1"/>
                </a:solidFill>
              </a:rPr>
              <a:t>الحيوان يولد وينمو ويكتمل نموه ويتكاثر ثم يموت ويتحلل جسمه فيصير جزءاَ من التربة وبذلك يضيف مواد غذائية إلى التربة تستفيد منها مخلوقات حية أخرى لتنمو. 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3591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4531315"/>
            <a:ext cx="2357033" cy="2357033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4653367"/>
            <a:ext cx="2204633" cy="2204633"/>
          </a:xfrm>
          <a:prstGeom prst="rect">
            <a:avLst/>
          </a:prstGeom>
        </p:spPr>
      </p:pic>
      <p:sp>
        <p:nvSpPr>
          <p:cNvPr id="4" name="وسيلة شرح بيضاوية 3"/>
          <p:cNvSpPr/>
          <p:nvPr/>
        </p:nvSpPr>
        <p:spPr>
          <a:xfrm>
            <a:off x="2218516" y="838200"/>
            <a:ext cx="5105400" cy="3124200"/>
          </a:xfrm>
          <a:prstGeom prst="wedgeEllipseCallout">
            <a:avLst>
              <a:gd name="adj1" fmla="val 14988"/>
              <a:gd name="adj2" fmla="val 65286"/>
            </a:avLst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Y" sz="3600" dirty="0">
                <a:solidFill>
                  <a:schemeClr val="tx1"/>
                </a:solidFill>
              </a:rPr>
              <a:t>والآن دورك يا عائشة أشرحي لنا ما هي دورة حياة البرمائيات وبعض الحشرات؟؟ 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6401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884" y="4500967"/>
            <a:ext cx="2357033" cy="2357033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3" y="4681441"/>
            <a:ext cx="2204633" cy="2204633"/>
          </a:xfrm>
          <a:prstGeom prst="rect">
            <a:avLst/>
          </a:prstGeom>
        </p:spPr>
      </p:pic>
      <p:sp>
        <p:nvSpPr>
          <p:cNvPr id="5" name="وسيلة شرح بيضاوية 4"/>
          <p:cNvSpPr/>
          <p:nvPr/>
        </p:nvSpPr>
        <p:spPr>
          <a:xfrm>
            <a:off x="-59694" y="1219200"/>
            <a:ext cx="4556419" cy="2743200"/>
          </a:xfrm>
          <a:prstGeom prst="wedgeEllipseCallout">
            <a:avLst>
              <a:gd name="adj1" fmla="val -17755"/>
              <a:gd name="adj2" fmla="val 59145"/>
            </a:avLst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Y" sz="2800" dirty="0">
                <a:solidFill>
                  <a:schemeClr val="tx1"/>
                </a:solidFill>
              </a:rPr>
              <a:t>بعض الحيوانات يتغير شكلها في أثناء دورة حياتها من خلال عملية تسمى </a:t>
            </a:r>
            <a:r>
              <a:rPr lang="ar-SY" sz="2800" dirty="0">
                <a:solidFill>
                  <a:schemeClr val="tx1"/>
                </a:solidFill>
                <a:highlight>
                  <a:srgbClr val="FFFF00"/>
                </a:highlight>
              </a:rPr>
              <a:t>التحول</a:t>
            </a:r>
            <a:r>
              <a:rPr lang="ar-SY" sz="2800" dirty="0">
                <a:solidFill>
                  <a:schemeClr val="tx1"/>
                </a:solidFill>
              </a:rPr>
              <a:t>, 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9799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798" y="4492945"/>
            <a:ext cx="2357033" cy="2357033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9" y="4673420"/>
            <a:ext cx="2204633" cy="2204633"/>
          </a:xfrm>
          <a:prstGeom prst="rect">
            <a:avLst/>
          </a:prstGeom>
        </p:spPr>
      </p:pic>
      <p:sp>
        <p:nvSpPr>
          <p:cNvPr id="5" name="وسيلة شرح بيضاوية 4"/>
          <p:cNvSpPr/>
          <p:nvPr/>
        </p:nvSpPr>
        <p:spPr>
          <a:xfrm>
            <a:off x="-59694" y="914400"/>
            <a:ext cx="4860294" cy="3048000"/>
          </a:xfrm>
          <a:prstGeom prst="wedgeEllipseCallout">
            <a:avLst>
              <a:gd name="adj1" fmla="val -17755"/>
              <a:gd name="adj2" fmla="val 59145"/>
            </a:avLst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Y" sz="2800" dirty="0">
                <a:solidFill>
                  <a:schemeClr val="tx1"/>
                </a:solidFill>
              </a:rPr>
              <a:t>فالبرمائيات وبعض الحشرات تمر بمرحلة التحول إذ تبدأ دورة حياتها </a:t>
            </a:r>
            <a:r>
              <a:rPr lang="ar-SY" sz="2800" dirty="0">
                <a:solidFill>
                  <a:schemeClr val="tx1"/>
                </a:solidFill>
                <a:highlight>
                  <a:srgbClr val="FFFF00"/>
                </a:highlight>
              </a:rPr>
              <a:t>بالبيضة</a:t>
            </a:r>
            <a:r>
              <a:rPr lang="ar-SY" sz="2800" dirty="0">
                <a:solidFill>
                  <a:schemeClr val="tx1"/>
                </a:solidFill>
              </a:rPr>
              <a:t> التي تحتو</a:t>
            </a:r>
            <a:r>
              <a:rPr lang="ar-SA" sz="2800" dirty="0">
                <a:solidFill>
                  <a:schemeClr val="tx1"/>
                </a:solidFill>
              </a:rPr>
              <a:t>ي</a:t>
            </a:r>
            <a:r>
              <a:rPr lang="ar-SY" sz="2800" dirty="0">
                <a:solidFill>
                  <a:schemeClr val="tx1"/>
                </a:solidFill>
              </a:rPr>
              <a:t> على الغذاء الذي يحتاج إليه الحيوان الصغير.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8243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490</Words>
  <Application>Microsoft Office PowerPoint</Application>
  <PresentationFormat>عرض على الشاشة (4:3)</PresentationFormat>
  <Paragraphs>56</Paragraphs>
  <Slides>36</Slides>
  <Notes>0</Notes>
  <HiddenSlides>0</HiddenSlides>
  <MMClips>1</MMClips>
  <ScaleCrop>false</ScaleCrop>
  <HeadingPairs>
    <vt:vector size="4" baseType="variant">
      <vt:variant>
        <vt:lpstr>نسق</vt:lpstr>
      </vt:variant>
      <vt:variant>
        <vt:i4>2</vt:i4>
      </vt:variant>
      <vt:variant>
        <vt:lpstr>عناوين الشرائح</vt:lpstr>
      </vt:variant>
      <vt:variant>
        <vt:i4>36</vt:i4>
      </vt:variant>
    </vt:vector>
  </HeadingPairs>
  <TitlesOfParts>
    <vt:vector size="38" baseType="lpstr">
      <vt:lpstr>نسق Office</vt:lpstr>
      <vt:lpstr>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فراس الصعيو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Windows User</dc:creator>
  <cp:lastModifiedBy>يوسف البلوي</cp:lastModifiedBy>
  <cp:revision>117</cp:revision>
  <dcterms:created xsi:type="dcterms:W3CDTF">2021-04-12T07:22:11Z</dcterms:created>
  <dcterms:modified xsi:type="dcterms:W3CDTF">2022-10-03T17:23:38Z</dcterms:modified>
</cp:coreProperties>
</file>