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19"/>
  </p:notesMasterIdLst>
  <p:sldIdLst>
    <p:sldId id="361" r:id="rId4"/>
    <p:sldId id="500" r:id="rId5"/>
    <p:sldId id="476" r:id="rId6"/>
    <p:sldId id="469" r:id="rId7"/>
    <p:sldId id="522" r:id="rId8"/>
    <p:sldId id="527" r:id="rId9"/>
    <p:sldId id="528" r:id="rId10"/>
    <p:sldId id="501" r:id="rId11"/>
    <p:sldId id="479" r:id="rId12"/>
    <p:sldId id="513" r:id="rId13"/>
    <p:sldId id="508" r:id="rId14"/>
    <p:sldId id="530" r:id="rId15"/>
    <p:sldId id="531" r:id="rId16"/>
    <p:sldId id="512" r:id="rId17"/>
    <p:sldId id="499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C3"/>
    <a:srgbClr val="404040"/>
    <a:srgbClr val="528BC9"/>
    <a:srgbClr val="FFFFFF"/>
    <a:srgbClr val="F0E8DA"/>
    <a:srgbClr val="4B4744"/>
    <a:srgbClr val="22201D"/>
    <a:srgbClr val="FF7F78"/>
    <a:srgbClr val="75B9FC"/>
    <a:srgbClr val="83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A701D-D3E7-44CE-B522-E4BBFC4AAE35}" v="22" dt="2023-08-26T12:23:08.049"/>
    <p1510:client id="{6E39143A-244B-4922-81D7-2349BE5B4ABF}" v="2" dt="2023-08-31T15:29:18.126"/>
    <p1510:client id="{7790C2BF-AFA9-4D1C-B6AE-91CFD827511A}" v="18" dt="2023-08-26T10:35:29.639"/>
    <p1510:client id="{DBBC2C76-49AD-4787-992E-CC10B3D79B3A}" v="81" dt="2023-08-26T09:19:3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700" autoAdjust="0"/>
  </p:normalViewPr>
  <p:slideViewPr>
    <p:cSldViewPr>
      <p:cViewPr varScale="1">
        <p:scale>
          <a:sx n="95" d="100"/>
          <a:sy n="95" d="100"/>
        </p:scale>
        <p:origin x="4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71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89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3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8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5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4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56.png"/><Relationship Id="rId5" Type="http://schemas.openxmlformats.org/officeDocument/2006/relationships/image" Target="../media/image25.png"/><Relationship Id="rId10" Type="http://schemas.openxmlformats.org/officeDocument/2006/relationships/image" Target="../media/image55.png"/><Relationship Id="rId4" Type="http://schemas.openxmlformats.org/officeDocument/2006/relationships/image" Target="../media/image24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26.png"/><Relationship Id="rId10" Type="http://schemas.openxmlformats.org/officeDocument/2006/relationships/image" Target="../media/image62.png"/><Relationship Id="rId4" Type="http://schemas.openxmlformats.org/officeDocument/2006/relationships/image" Target="../media/image25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3.png"/><Relationship Id="rId7" Type="http://schemas.openxmlformats.org/officeDocument/2006/relationships/image" Target="../media/image59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8.png"/><Relationship Id="rId11" Type="http://schemas.openxmlformats.org/officeDocument/2006/relationships/image" Target="../media/image66.png"/><Relationship Id="rId5" Type="http://schemas.openxmlformats.org/officeDocument/2006/relationships/image" Target="../media/image26.png"/><Relationship Id="rId10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8.png"/><Relationship Id="rId11" Type="http://schemas.openxmlformats.org/officeDocument/2006/relationships/image" Target="../media/image71.png"/><Relationship Id="rId5" Type="http://schemas.openxmlformats.org/officeDocument/2006/relationships/image" Target="../media/image26.png"/><Relationship Id="rId10" Type="http://schemas.openxmlformats.org/officeDocument/2006/relationships/image" Target="../media/image70.png"/><Relationship Id="rId4" Type="http://schemas.openxmlformats.org/officeDocument/2006/relationships/image" Target="../media/image25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8.png"/><Relationship Id="rId5" Type="http://schemas.openxmlformats.org/officeDocument/2006/relationships/image" Target="../media/image26.png"/><Relationship Id="rId10" Type="http://schemas.openxmlformats.org/officeDocument/2006/relationships/image" Target="../media/image75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43.png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46.png"/><Relationship Id="rId5" Type="http://schemas.openxmlformats.org/officeDocument/2006/relationships/image" Target="../media/image25.png"/><Relationship Id="rId10" Type="http://schemas.openxmlformats.org/officeDocument/2006/relationships/image" Target="../media/image45.png"/><Relationship Id="rId4" Type="http://schemas.openxmlformats.org/officeDocument/2006/relationships/image" Target="../media/image24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48.png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234797" y="1968572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البرهان الجبري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2873" y="2331957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3870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2F4503B-A33A-442B-8BAC-D0671C138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36" y="957759"/>
            <a:ext cx="7970128" cy="31382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797BBF-0527-44C1-B012-090274220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770" y="1107671"/>
            <a:ext cx="7280084" cy="29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601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6" y="4019551"/>
            <a:ext cx="1131115" cy="12077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80712" y="1059581"/>
            <a:ext cx="8117806" cy="2980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0E1454F-22EB-4146-860D-734F24A5E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4031" y="3293481"/>
            <a:ext cx="2232248" cy="3048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476C51-186B-4837-B709-5A5F45B4D2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1685" y="1277148"/>
            <a:ext cx="5591428" cy="13438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2AD915-6887-4F42-A6E1-82DA48606B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887" y="1230157"/>
            <a:ext cx="3851113" cy="26831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89D46-F467-42BA-BFFB-BAFFEEC1AA7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7507"/>
          <a:stretch/>
        </p:blipFill>
        <p:spPr>
          <a:xfrm>
            <a:off x="5091639" y="2485643"/>
            <a:ext cx="1973144" cy="145811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5C63BC-587C-423A-A133-8B57BCC040C2}"/>
              </a:ext>
            </a:extLst>
          </p:cNvPr>
          <p:cNvSpPr txBox="1"/>
          <p:nvPr/>
        </p:nvSpPr>
        <p:spPr>
          <a:xfrm>
            <a:off x="2819400" y="389518"/>
            <a:ext cx="3991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4F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مثال 3 : كتابة البرهان الهندسي</a:t>
            </a:r>
          </a:p>
        </p:txBody>
      </p:sp>
    </p:spTree>
    <p:extLst>
      <p:ext uri="{BB962C8B-B14F-4D97-AF65-F5344CB8AC3E}">
        <p14:creationId xmlns:p14="http://schemas.microsoft.com/office/powerpoint/2010/main" val="606992888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D778CC-8208-4689-B4F8-43A2BFCB8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381" y="1097020"/>
            <a:ext cx="3183191" cy="165617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72297B5-8A46-4F1B-A135-81B24C0E4C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295" y="1097020"/>
            <a:ext cx="3120746" cy="177457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4805473-4154-414A-A8E7-629E2ED15029}"/>
              </a:ext>
            </a:extLst>
          </p:cNvPr>
          <p:cNvCxnSpPr/>
          <p:nvPr/>
        </p:nvCxnSpPr>
        <p:spPr>
          <a:xfrm>
            <a:off x="4613484" y="1275606"/>
            <a:ext cx="0" cy="257827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37019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4805473-4154-414A-A8E7-629E2ED15029}"/>
              </a:ext>
            </a:extLst>
          </p:cNvPr>
          <p:cNvCxnSpPr/>
          <p:nvPr/>
        </p:nvCxnSpPr>
        <p:spPr>
          <a:xfrm>
            <a:off x="4613484" y="1275606"/>
            <a:ext cx="0" cy="257827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9B2AF65F-88DD-4317-AAD8-E0DE1D8CF7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000" b="57701"/>
          <a:stretch/>
        </p:blipFill>
        <p:spPr>
          <a:xfrm>
            <a:off x="4765985" y="1252098"/>
            <a:ext cx="3465515" cy="4482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77D4986-4519-4B30-8EA0-4FA500A31B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280" t="-3044" r="58846" b="7092"/>
          <a:stretch/>
        </p:blipFill>
        <p:spPr>
          <a:xfrm>
            <a:off x="1090074" y="1267452"/>
            <a:ext cx="1468618" cy="12769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342AA17-06E7-4BFC-9776-8C929FD768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507" t="43663" b="13577"/>
          <a:stretch/>
        </p:blipFill>
        <p:spPr>
          <a:xfrm>
            <a:off x="2045758" y="1261881"/>
            <a:ext cx="2447448" cy="43847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2A089E8-5DAF-4B4F-9B8A-820BBC99D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5431"/>
          <a:stretch/>
        </p:blipFill>
        <p:spPr>
          <a:xfrm>
            <a:off x="875190" y="2220080"/>
            <a:ext cx="1775703" cy="127417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574650A-CC84-4134-A064-058B6B619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347" y="1277172"/>
            <a:ext cx="1469263" cy="127417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1D23B46-2812-4BE6-838B-95E52ED567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5555" y="1266974"/>
            <a:ext cx="2444708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6783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1828" y="302492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4259DC-2345-4072-ACEB-797AD2FD5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462683"/>
            <a:ext cx="937412" cy="2610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D0316A-7DBF-49BB-A227-F86121AD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579" y="1118367"/>
            <a:ext cx="937412" cy="2610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6967D74-EFAC-46EC-BBDD-496FF381C7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065" y="1055419"/>
            <a:ext cx="3872134" cy="210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8E91A9-16CC-4319-8BA0-1709A309FA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735" y="2249791"/>
            <a:ext cx="938865" cy="2621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E848BC7-0996-464D-A5EC-B9F733C1B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821" y="1055419"/>
            <a:ext cx="3876679" cy="210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710742" y="773113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للأذكياء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DD7DC18-B8F7-43F4-8C60-8FBE15540AB7}"/>
              </a:ext>
            </a:extLst>
          </p:cNvPr>
          <p:cNvSpPr txBox="1"/>
          <p:nvPr/>
        </p:nvSpPr>
        <p:spPr>
          <a:xfrm>
            <a:off x="2496097" y="1892633"/>
            <a:ext cx="43582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مع ياسر في البنك 2895 ريال </a:t>
            </a:r>
            <a:br>
              <a:rPr lang="ar-SA" sz="32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</a:br>
            <a:r>
              <a:rPr lang="ar-SA" sz="32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و صرف منهم 10% </a:t>
            </a:r>
            <a:br>
              <a:rPr lang="ar-SA" sz="32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</a:br>
            <a:r>
              <a:rPr lang="ar-SA" sz="32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كم تبقى تقريبا ؟؟؟</a:t>
            </a:r>
          </a:p>
        </p:txBody>
      </p:sp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9635" y="175018"/>
            <a:ext cx="3015846" cy="28236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4191" y="1190146"/>
            <a:ext cx="3189872" cy="2849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912E2E-A760-4FA9-A95D-A67AD7539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57" y="2172213"/>
            <a:ext cx="2816640" cy="282362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6067751" y="1290340"/>
            <a:ext cx="293562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درسُت المسلمات الأساسية حول النقاط و المستقيمات و المستويات 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3392576" y="2252214"/>
            <a:ext cx="255385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الجبر لكتابة برهان ذي عمودين </a:t>
            </a:r>
            <a:b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خصائص المساواة لكتابة برهان هندسي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208535-DB94-4973-9C67-01D959BC5552}"/>
              </a:ext>
            </a:extLst>
          </p:cNvPr>
          <p:cNvSpPr txBox="1"/>
          <p:nvPr/>
        </p:nvSpPr>
        <p:spPr>
          <a:xfrm>
            <a:off x="541753" y="3332485"/>
            <a:ext cx="24615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البرهان الجبري </a:t>
            </a:r>
          </a:p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البرهان ذي عمودين</a:t>
            </a:r>
            <a:endParaRPr lang="ar-SA" sz="2800" dirty="0">
              <a:solidFill>
                <a:schemeClr val="bg1">
                  <a:lumMod val="75000"/>
                  <a:lumOff val="25000"/>
                </a:schemeClr>
              </a:solidFill>
              <a:latin typeface="(A) Arslan Wessam A" panose="03020402040406030203" pitchFamily="66" charset="-78"/>
              <a:cs typeface="(A) Arslan Wessam A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483516"/>
            <a:ext cx="2400450" cy="2164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4DCD847-E372-4670-9C13-B9460D4C0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4777" y="483516"/>
            <a:ext cx="928322" cy="2164699"/>
          </a:xfrm>
          <a:prstGeom prst="rect">
            <a:avLst/>
          </a:prstGeom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9D316B6-D4D7-462D-A915-42119565B1D5}"/>
              </a:ext>
            </a:extLst>
          </p:cNvPr>
          <p:cNvSpPr txBox="1"/>
          <p:nvPr/>
        </p:nvSpPr>
        <p:spPr>
          <a:xfrm>
            <a:off x="1940676" y="3406598"/>
            <a:ext cx="28528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أي المقياسين وحداته أكبر؛ الفهرنهايتي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أم السيليزي؟</a:t>
            </a:r>
          </a:p>
        </p:txBody>
      </p:sp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240736" y="3334407"/>
            <a:ext cx="2902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لماذا تحتوي بعض السيارات على مؤشر لدرجة الحرارة بالقياس الفهرنهايتي ً والسيليزي معاً ؟</a:t>
            </a:r>
            <a:endParaRPr lang="ar-SA" sz="20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7FDE48-B2B0-4108-8EC2-6351AC24D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8216" y="483514"/>
            <a:ext cx="236904" cy="21646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7A00CDC-C04A-46B2-8166-0204CD0EC8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8938" y="483514"/>
            <a:ext cx="4982270" cy="217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B033B9E-2B0F-4BC3-A05B-23BA3693C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615" y="483790"/>
            <a:ext cx="928322" cy="21646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5E41EB3-43F4-4932-913B-21EA0C58FB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5687" y="722540"/>
            <a:ext cx="2408738" cy="1740894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3" y="210692"/>
            <a:ext cx="8231097" cy="407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FC7868F-06D9-4980-91C8-D88A19D88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865" y="379748"/>
            <a:ext cx="6658270" cy="5398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999D963-6C7C-4884-87B3-F22460A750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688" y="1032542"/>
            <a:ext cx="5839834" cy="235024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3F28BE9-7C7F-46C5-B258-75C253BBBA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595" y="3453241"/>
            <a:ext cx="7517111" cy="6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0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84504" y="402266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تبرير كل خطوة عند حل المعادلة 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1037573"/>
            <a:ext cx="7511017" cy="320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D507162-B0DD-4D44-B358-2210F23479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244" y="1319752"/>
            <a:ext cx="5647156" cy="26326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4306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1" y="3236720"/>
            <a:ext cx="7524230" cy="849158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59500" y="448302"/>
            <a:ext cx="3516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480" y="423486"/>
            <a:ext cx="521935" cy="521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784" y="1973942"/>
            <a:ext cx="6228087" cy="849159"/>
          </a:xfrm>
          <a:prstGeom prst="roundRect">
            <a:avLst>
              <a:gd name="adj" fmla="val 16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F02CB7-3D6E-4C0A-9EE2-C5988B1057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527" b="75959"/>
          <a:stretch/>
        </p:blipFill>
        <p:spPr>
          <a:xfrm>
            <a:off x="2859500" y="1033197"/>
            <a:ext cx="3876376" cy="428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C351554-7B0C-40F2-9D2B-70A732E92D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715" t="24656" r="-1" b="56055"/>
          <a:stretch/>
        </p:blipFill>
        <p:spPr>
          <a:xfrm>
            <a:off x="3954363" y="3082399"/>
            <a:ext cx="4740472" cy="343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15DC1E0-E646-4E62-BD48-E18CB30781C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236" t="71370" b="2045"/>
          <a:stretch/>
        </p:blipFill>
        <p:spPr>
          <a:xfrm>
            <a:off x="4173174" y="1776426"/>
            <a:ext cx="4521661" cy="383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367988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903512"/>
            <a:ext cx="7884877" cy="3172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971600" y="374790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كتابة البرهان الجبري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75F513B-70D5-47BA-80AF-71F8CD6CE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776" y="2451844"/>
            <a:ext cx="2076605" cy="5811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88E9E-4D81-451D-B568-8DC86F7134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0488" y="2507760"/>
            <a:ext cx="2078916" cy="5852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F00E1E-8425-425C-ADD0-A18073EB8C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024" y="1015481"/>
            <a:ext cx="5040560" cy="18888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378DD0-9AD7-435B-AECB-E0C81E38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744" y="1840964"/>
            <a:ext cx="5040560" cy="21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3033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9" y="3186755"/>
            <a:ext cx="7812262" cy="923410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61014" y="374050"/>
            <a:ext cx="3516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 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664" y="321177"/>
            <a:ext cx="521935" cy="521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1" y="1799261"/>
            <a:ext cx="6493670" cy="849159"/>
          </a:xfrm>
          <a:prstGeom prst="roundRect">
            <a:avLst>
              <a:gd name="adj" fmla="val 16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64AC4E-749F-43BB-BFD7-3B1CB8C37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768" y="918774"/>
            <a:ext cx="4686954" cy="42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52D0A2-153E-467C-BC6D-852F23823D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128" y="1689561"/>
            <a:ext cx="2910315" cy="329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04F53C2-1570-4246-AB5D-E895564FA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9872" y="2891346"/>
            <a:ext cx="5214571" cy="54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7EC3AAE-E24A-4F88-8B0C-D5C199C3AE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3136512"/>
            <a:ext cx="1220617" cy="2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1078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153</Words>
  <Application>Microsoft Office PowerPoint</Application>
  <PresentationFormat>عرض على الشاشة (16:9)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30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2023-08-31T15:29:18Z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