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8" r:id="rId2"/>
    <p:sldId id="314" r:id="rId3"/>
    <p:sldId id="439" r:id="rId4"/>
    <p:sldId id="407" r:id="rId5"/>
    <p:sldId id="408" r:id="rId6"/>
    <p:sldId id="410" r:id="rId7"/>
    <p:sldId id="409" r:id="rId8"/>
    <p:sldId id="278" r:id="rId9"/>
    <p:sldId id="399" r:id="rId10"/>
    <p:sldId id="370" r:id="rId11"/>
    <p:sldId id="287" r:id="rId12"/>
    <p:sldId id="411" r:id="rId13"/>
    <p:sldId id="413" r:id="rId14"/>
    <p:sldId id="412" r:id="rId15"/>
    <p:sldId id="372" r:id="rId16"/>
    <p:sldId id="415" r:id="rId17"/>
    <p:sldId id="414" r:id="rId18"/>
    <p:sldId id="416" r:id="rId19"/>
    <p:sldId id="417" r:id="rId20"/>
    <p:sldId id="418" r:id="rId21"/>
    <p:sldId id="419" r:id="rId22"/>
    <p:sldId id="398" r:id="rId23"/>
    <p:sldId id="420" r:id="rId24"/>
    <p:sldId id="373" r:id="rId25"/>
    <p:sldId id="374" r:id="rId26"/>
    <p:sldId id="421" r:id="rId27"/>
    <p:sldId id="422" r:id="rId28"/>
    <p:sldId id="423" r:id="rId29"/>
    <p:sldId id="375" r:id="rId30"/>
    <p:sldId id="424" r:id="rId31"/>
    <p:sldId id="425" r:id="rId32"/>
    <p:sldId id="447" r:id="rId33"/>
    <p:sldId id="400" r:id="rId34"/>
    <p:sldId id="401" r:id="rId35"/>
    <p:sldId id="430" r:id="rId36"/>
    <p:sldId id="427" r:id="rId37"/>
    <p:sldId id="426" r:id="rId38"/>
    <p:sldId id="429" r:id="rId39"/>
    <p:sldId id="428" r:id="rId40"/>
    <p:sldId id="440" r:id="rId41"/>
    <p:sldId id="402" r:id="rId42"/>
    <p:sldId id="441" r:id="rId43"/>
    <p:sldId id="403" r:id="rId44"/>
    <p:sldId id="431" r:id="rId45"/>
    <p:sldId id="404" r:id="rId46"/>
    <p:sldId id="405" r:id="rId47"/>
    <p:sldId id="406" r:id="rId48"/>
    <p:sldId id="376" r:id="rId49"/>
    <p:sldId id="432" r:id="rId50"/>
    <p:sldId id="377" r:id="rId51"/>
    <p:sldId id="433" r:id="rId52"/>
    <p:sldId id="437" r:id="rId53"/>
    <p:sldId id="436" r:id="rId54"/>
    <p:sldId id="434" r:id="rId55"/>
    <p:sldId id="435" r:id="rId56"/>
    <p:sldId id="438" r:id="rId57"/>
    <p:sldId id="442" r:id="rId58"/>
    <p:sldId id="378" r:id="rId59"/>
    <p:sldId id="443" r:id="rId60"/>
    <p:sldId id="445" r:id="rId61"/>
    <p:sldId id="444" r:id="rId62"/>
    <p:sldId id="379" r:id="rId63"/>
    <p:sldId id="380" r:id="rId64"/>
    <p:sldId id="449" r:id="rId65"/>
    <p:sldId id="446" r:id="rId66"/>
    <p:sldId id="381" r:id="rId67"/>
    <p:sldId id="448" r:id="rId68"/>
    <p:sldId id="460" r:id="rId69"/>
    <p:sldId id="459" r:id="rId70"/>
    <p:sldId id="461" r:id="rId71"/>
    <p:sldId id="458" r:id="rId72"/>
    <p:sldId id="456" r:id="rId73"/>
    <p:sldId id="457" r:id="rId74"/>
    <p:sldId id="382" r:id="rId75"/>
    <p:sldId id="455" r:id="rId76"/>
    <p:sldId id="383" r:id="rId77"/>
    <p:sldId id="450" r:id="rId78"/>
    <p:sldId id="384" r:id="rId79"/>
    <p:sldId id="385" r:id="rId80"/>
    <p:sldId id="451" r:id="rId81"/>
    <p:sldId id="386" r:id="rId82"/>
    <p:sldId id="452" r:id="rId83"/>
    <p:sldId id="387" r:id="rId84"/>
    <p:sldId id="388" r:id="rId85"/>
    <p:sldId id="453" r:id="rId86"/>
    <p:sldId id="389" r:id="rId87"/>
    <p:sldId id="390" r:id="rId88"/>
    <p:sldId id="454" r:id="rId89"/>
    <p:sldId id="391" r:id="rId90"/>
    <p:sldId id="392" r:id="rId91"/>
    <p:sldId id="393" r:id="rId92"/>
    <p:sldId id="394" r:id="rId93"/>
    <p:sldId id="395" r:id="rId94"/>
    <p:sldId id="396" r:id="rId95"/>
    <p:sldId id="289" r:id="rId96"/>
    <p:sldId id="371" r:id="rId97"/>
    <p:sldId id="368" r:id="rId98"/>
    <p:sldId id="369" r:id="rId99"/>
    <p:sldId id="307" r:id="rId10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99"/>
    <a:srgbClr val="CCFF66"/>
    <a:srgbClr val="66FF33"/>
    <a:srgbClr val="003300"/>
    <a:srgbClr val="FFCC00"/>
    <a:srgbClr val="99FF33"/>
    <a:srgbClr val="FFFF66"/>
    <a:srgbClr val="CC99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4" d="100"/>
          <a:sy n="74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10" Type="http://schemas.openxmlformats.org/officeDocument/2006/relationships/image" Target="../media/image117.jpeg"/><Relationship Id="rId4" Type="http://schemas.openxmlformats.org/officeDocument/2006/relationships/image" Target="../media/image114.png"/><Relationship Id="rId9" Type="http://schemas.openxmlformats.org/officeDocument/2006/relationships/image" Target="../media/image1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12" Type="http://schemas.openxmlformats.org/officeDocument/2006/relationships/image" Target="../media/image125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10" Type="http://schemas.openxmlformats.org/officeDocument/2006/relationships/image" Target="../media/image136.gif"/><Relationship Id="rId4" Type="http://schemas.openxmlformats.org/officeDocument/2006/relationships/image" Target="../media/image130.png"/><Relationship Id="rId9" Type="http://schemas.openxmlformats.org/officeDocument/2006/relationships/image" Target="../media/image135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jpeg"/><Relationship Id="rId5" Type="http://schemas.openxmlformats.org/officeDocument/2006/relationships/image" Target="../media/image146.png"/><Relationship Id="rId10" Type="http://schemas.openxmlformats.org/officeDocument/2006/relationships/image" Target="../media/image151.jp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6.png"/><Relationship Id="rId12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5.png"/><Relationship Id="rId11" Type="http://schemas.openxmlformats.org/officeDocument/2006/relationships/image" Target="../media/image153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43.png"/><Relationship Id="rId3" Type="http://schemas.openxmlformats.org/officeDocument/2006/relationships/image" Target="../media/image146.png"/><Relationship Id="rId7" Type="http://schemas.openxmlformats.org/officeDocument/2006/relationships/image" Target="../media/image165.jpeg"/><Relationship Id="rId12" Type="http://schemas.openxmlformats.org/officeDocument/2006/relationships/image" Target="../media/image16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11" Type="http://schemas.openxmlformats.org/officeDocument/2006/relationships/image" Target="../media/image168.jpeg"/><Relationship Id="rId5" Type="http://schemas.openxmlformats.org/officeDocument/2006/relationships/image" Target="../media/image163.jpg"/><Relationship Id="rId10" Type="http://schemas.openxmlformats.org/officeDocument/2006/relationships/image" Target="../media/image167.png"/><Relationship Id="rId4" Type="http://schemas.openxmlformats.org/officeDocument/2006/relationships/image" Target="../media/image162.png"/><Relationship Id="rId9" Type="http://schemas.openxmlformats.org/officeDocument/2006/relationships/image" Target="../media/image1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4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43.png"/><Relationship Id="rId4" Type="http://schemas.openxmlformats.org/officeDocument/2006/relationships/image" Target="../media/image17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g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8.png"/><Relationship Id="rId18" Type="http://schemas.openxmlformats.org/officeDocument/2006/relationships/image" Target="../media/image2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4.jpeg"/><Relationship Id="rId12" Type="http://schemas.openxmlformats.org/officeDocument/2006/relationships/image" Target="../media/image217.png"/><Relationship Id="rId17" Type="http://schemas.openxmlformats.org/officeDocument/2006/relationships/image" Target="../media/image221.png"/><Relationship Id="rId2" Type="http://schemas.openxmlformats.org/officeDocument/2006/relationships/audio" Target="../media/media6.mp3"/><Relationship Id="rId16" Type="http://schemas.openxmlformats.org/officeDocument/2006/relationships/image" Target="../media/image212.png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11" Type="http://schemas.openxmlformats.org/officeDocument/2006/relationships/image" Target="../media/image216.png"/><Relationship Id="rId5" Type="http://schemas.openxmlformats.org/officeDocument/2006/relationships/image" Target="../media/image213.pn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19" Type="http://schemas.openxmlformats.org/officeDocument/2006/relationships/image" Target="../media/image223.png"/><Relationship Id="rId4" Type="http://schemas.openxmlformats.org/officeDocument/2006/relationships/image" Target="../media/image193.png"/><Relationship Id="rId9" Type="http://schemas.openxmlformats.org/officeDocument/2006/relationships/image" Target="../media/image209.png"/><Relationship Id="rId14" Type="http://schemas.openxmlformats.org/officeDocument/2006/relationships/image" Target="../media/image2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228.JP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193.png"/><Relationship Id="rId7" Type="http://schemas.openxmlformats.org/officeDocument/2006/relationships/image" Target="../media/image233.jpe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oolkidfacts.com/mississippi-river/" TargetMode="External"/><Relationship Id="rId4" Type="http://schemas.openxmlformats.org/officeDocument/2006/relationships/hyperlink" Target="https://www.coolkidfacts.com/nile-river-facts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5" Type="http://schemas.openxmlformats.org/officeDocument/2006/relationships/image" Target="../media/image173.png"/><Relationship Id="rId4" Type="http://schemas.openxmlformats.org/officeDocument/2006/relationships/image" Target="../media/image2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667876" cy="44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67738" cy="484464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322" y="89294"/>
            <a:ext cx="2585095" cy="62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3592833" cy="7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3168352" cy="64991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47089" y="838558"/>
            <a:ext cx="1406988" cy="2862322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Nouns</a:t>
            </a:r>
          </a:p>
          <a:p>
            <a:pPr algn="l" rtl="0"/>
            <a:r>
              <a:rPr lang="en-US" dirty="0" smtClean="0"/>
              <a:t>airplane</a:t>
            </a:r>
            <a:endParaRPr lang="en-US" dirty="0"/>
          </a:p>
          <a:p>
            <a:pPr algn="l" rtl="0"/>
            <a:r>
              <a:rPr lang="en-US" dirty="0"/>
              <a:t>bicycle / bike</a:t>
            </a:r>
          </a:p>
          <a:p>
            <a:pPr algn="l" rtl="0"/>
            <a:r>
              <a:rPr lang="en-US" dirty="0"/>
              <a:t>calculator</a:t>
            </a:r>
          </a:p>
          <a:p>
            <a:pPr algn="l" rtl="0"/>
            <a:r>
              <a:rPr lang="en-US" dirty="0"/>
              <a:t>camera</a:t>
            </a:r>
          </a:p>
          <a:p>
            <a:pPr algn="l" rtl="0"/>
            <a:r>
              <a:rPr lang="en-US" dirty="0"/>
              <a:t>car</a:t>
            </a:r>
          </a:p>
          <a:p>
            <a:pPr algn="l" rtl="0"/>
            <a:r>
              <a:rPr lang="en-US" dirty="0"/>
              <a:t>diamond</a:t>
            </a:r>
          </a:p>
          <a:p>
            <a:pPr algn="l" rtl="0"/>
            <a:r>
              <a:rPr lang="en-US" dirty="0"/>
              <a:t>dinosaur</a:t>
            </a:r>
          </a:p>
          <a:p>
            <a:pPr algn="l" rtl="0"/>
            <a:r>
              <a:rPr lang="en-US" dirty="0"/>
              <a:t>egg</a:t>
            </a:r>
          </a:p>
          <a:p>
            <a:pPr algn="l" rtl="0"/>
            <a:r>
              <a:rPr lang="en-US" dirty="0"/>
              <a:t>fish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624737" y="849655"/>
            <a:ext cx="1346844" cy="2862322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Nouns</a:t>
            </a:r>
            <a:endParaRPr lang="en-US" dirty="0" smtClean="0"/>
          </a:p>
          <a:p>
            <a:pPr algn="l" rtl="0"/>
            <a:r>
              <a:rPr lang="en-US" dirty="0" smtClean="0"/>
              <a:t>fossil</a:t>
            </a:r>
            <a:endParaRPr lang="en-US" dirty="0"/>
          </a:p>
          <a:p>
            <a:pPr algn="l" rtl="0"/>
            <a:r>
              <a:rPr lang="en-US" dirty="0"/>
              <a:t>gift shop</a:t>
            </a:r>
          </a:p>
          <a:p>
            <a:pPr algn="l" rtl="0"/>
            <a:r>
              <a:rPr lang="en-US" dirty="0"/>
              <a:t>guide</a:t>
            </a:r>
          </a:p>
          <a:p>
            <a:pPr algn="l" rtl="0"/>
            <a:r>
              <a:rPr lang="en-US" dirty="0"/>
              <a:t>headphones</a:t>
            </a:r>
          </a:p>
          <a:p>
            <a:pPr algn="l" rtl="0"/>
            <a:r>
              <a:rPr lang="en-US" dirty="0"/>
              <a:t>key</a:t>
            </a:r>
          </a:p>
          <a:p>
            <a:pPr algn="l" rtl="0"/>
            <a:r>
              <a:rPr lang="en-US" dirty="0"/>
              <a:t>key chain</a:t>
            </a:r>
          </a:p>
          <a:p>
            <a:pPr algn="l" rtl="0"/>
            <a:r>
              <a:rPr lang="en-US" dirty="0"/>
              <a:t>lamp</a:t>
            </a:r>
          </a:p>
          <a:p>
            <a:pPr algn="l" rtl="0"/>
            <a:r>
              <a:rPr lang="en-US" dirty="0"/>
              <a:t>meteor</a:t>
            </a:r>
          </a:p>
          <a:p>
            <a:pPr algn="l" rtl="0"/>
            <a:r>
              <a:rPr lang="en-US" dirty="0"/>
              <a:t>museum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569365" y="918658"/>
            <a:ext cx="1810752" cy="2308324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Nouns</a:t>
            </a:r>
            <a:endParaRPr lang="en-US" dirty="0" smtClean="0"/>
          </a:p>
          <a:p>
            <a:pPr algn="l" rtl="0"/>
            <a:r>
              <a:rPr lang="en-US" dirty="0" smtClean="0"/>
              <a:t>telephone</a:t>
            </a:r>
            <a:endParaRPr lang="en-US" dirty="0"/>
          </a:p>
          <a:p>
            <a:pPr algn="l" rtl="0"/>
            <a:r>
              <a:rPr lang="en-US" dirty="0"/>
              <a:t>television</a:t>
            </a:r>
          </a:p>
          <a:p>
            <a:pPr algn="l" rtl="0"/>
            <a:r>
              <a:rPr lang="en-US" dirty="0"/>
              <a:t>tote bag</a:t>
            </a:r>
          </a:p>
          <a:p>
            <a:pPr algn="l" rtl="0"/>
            <a:r>
              <a:rPr lang="en-US" dirty="0"/>
              <a:t>toy</a:t>
            </a:r>
          </a:p>
          <a:p>
            <a:pPr algn="l" rtl="0"/>
            <a:r>
              <a:rPr lang="en-US" dirty="0"/>
              <a:t>typewriter</a:t>
            </a:r>
          </a:p>
          <a:p>
            <a:pPr algn="l" rtl="0"/>
            <a:r>
              <a:rPr lang="en-US" dirty="0"/>
              <a:t>washing machine</a:t>
            </a:r>
          </a:p>
          <a:p>
            <a:pPr algn="l" rtl="0"/>
            <a:r>
              <a:rPr lang="en-US" dirty="0"/>
              <a:t>watch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059832" y="908720"/>
            <a:ext cx="1412246" cy="2862322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Nouns</a:t>
            </a:r>
            <a:endParaRPr lang="en-US" dirty="0" smtClean="0"/>
          </a:p>
          <a:p>
            <a:pPr algn="l" rtl="0"/>
            <a:r>
              <a:rPr lang="en-US" dirty="0" smtClean="0"/>
              <a:t>painting</a:t>
            </a:r>
            <a:endParaRPr lang="en-US" dirty="0"/>
          </a:p>
          <a:p>
            <a:pPr algn="l" rtl="0"/>
            <a:r>
              <a:rPr lang="en-US" dirty="0"/>
              <a:t>pencil</a:t>
            </a:r>
          </a:p>
          <a:p>
            <a:pPr algn="l" rtl="0"/>
            <a:r>
              <a:rPr lang="en-US" dirty="0"/>
              <a:t>photograph</a:t>
            </a:r>
          </a:p>
          <a:p>
            <a:pPr algn="l" rtl="0"/>
            <a:r>
              <a:rPr lang="en-US" dirty="0"/>
              <a:t>poster</a:t>
            </a:r>
          </a:p>
          <a:p>
            <a:pPr algn="l" rtl="0"/>
            <a:r>
              <a:rPr lang="en-US" dirty="0"/>
              <a:t>radio</a:t>
            </a:r>
          </a:p>
          <a:p>
            <a:pPr algn="l" rtl="0"/>
            <a:r>
              <a:rPr lang="en-US" dirty="0"/>
              <a:t>reproduction</a:t>
            </a:r>
          </a:p>
          <a:p>
            <a:pPr algn="l" rtl="0"/>
            <a:r>
              <a:rPr lang="en-US" dirty="0"/>
              <a:t>sculpture</a:t>
            </a:r>
          </a:p>
          <a:p>
            <a:pPr algn="l" rtl="0"/>
            <a:r>
              <a:rPr lang="en-US" dirty="0"/>
              <a:t>skeleton</a:t>
            </a:r>
          </a:p>
          <a:p>
            <a:pPr algn="l" rtl="0"/>
            <a:r>
              <a:rPr lang="en-US" dirty="0"/>
              <a:t>souvenir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216080" y="4071555"/>
            <a:ext cx="1168397" cy="1200329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Adjectives</a:t>
            </a:r>
          </a:p>
          <a:p>
            <a:pPr algn="l" rtl="0"/>
            <a:r>
              <a:rPr lang="en-US" dirty="0"/>
              <a:t>enormous</a:t>
            </a:r>
          </a:p>
          <a:p>
            <a:pPr algn="l" rtl="0"/>
            <a:r>
              <a:rPr lang="en-US" dirty="0"/>
              <a:t>famous</a:t>
            </a:r>
          </a:p>
          <a:p>
            <a:pPr algn="l" rtl="0"/>
            <a:r>
              <a:rPr lang="en-US" dirty="0"/>
              <a:t>nice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47684" y="3933056"/>
            <a:ext cx="1106393" cy="1477328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Verbs</a:t>
            </a:r>
          </a:p>
          <a:p>
            <a:pPr algn="l" rtl="0"/>
            <a:r>
              <a:rPr lang="en-US" dirty="0"/>
              <a:t>buy</a:t>
            </a:r>
          </a:p>
          <a:p>
            <a:pPr algn="l" rtl="0"/>
            <a:r>
              <a:rPr lang="en-US" dirty="0"/>
              <a:t>check out</a:t>
            </a:r>
          </a:p>
          <a:p>
            <a:pPr algn="l" rtl="0"/>
            <a:r>
              <a:rPr lang="en-US" dirty="0"/>
              <a:t>follow</a:t>
            </a:r>
          </a:p>
          <a:p>
            <a:pPr algn="l" rtl="0"/>
            <a:r>
              <a:rPr lang="en-US" dirty="0"/>
              <a:t>touch</a:t>
            </a:r>
            <a:endParaRPr lang="ar-SA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994482" y="3970392"/>
            <a:ext cx="1425390" cy="923330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Pronouns</a:t>
            </a:r>
          </a:p>
          <a:p>
            <a:pPr algn="l" rtl="0"/>
            <a:r>
              <a:rPr lang="en-US" dirty="0"/>
              <a:t>this / that</a:t>
            </a:r>
          </a:p>
          <a:p>
            <a:pPr algn="l" rtl="0"/>
            <a:r>
              <a:rPr lang="en-US" dirty="0"/>
              <a:t>these / those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9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1704895" cy="50405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6632"/>
            <a:ext cx="1021439" cy="112474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39" y="4725144"/>
            <a:ext cx="1981200" cy="178117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157756" y="918210"/>
            <a:ext cx="4572000" cy="369332"/>
          </a:xfrm>
          <a:prstGeom prst="rect">
            <a:avLst/>
          </a:prstGeom>
          <a:solidFill>
            <a:srgbClr val="CCFF66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identify common items in </a:t>
            </a:r>
            <a:r>
              <a:rPr lang="en-US" dirty="0" smtClean="0">
                <a:latin typeface="MyriadPro-Light"/>
              </a:rPr>
              <a:t>the classroom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482269" y="1772816"/>
            <a:ext cx="5256584" cy="369332"/>
          </a:xfrm>
          <a:prstGeom prst="rect">
            <a:avLst/>
          </a:prstGeom>
          <a:solidFill>
            <a:srgbClr val="FF33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/>
              <a:t>That’s </a:t>
            </a:r>
            <a:r>
              <a:rPr lang="en-US" dirty="0" smtClean="0">
                <a:latin typeface="MyriadPro-SemiboldIt"/>
              </a:rPr>
              <a:t>a </a:t>
            </a:r>
            <a:r>
              <a:rPr lang="en-US" dirty="0">
                <a:latin typeface="MyriadPro-SemiboldIt"/>
              </a:rPr>
              <a:t>window. These </a:t>
            </a:r>
            <a:r>
              <a:rPr lang="en-US" dirty="0" smtClean="0">
                <a:latin typeface="MyriadPro-SemiboldIt"/>
              </a:rPr>
              <a:t>are chairs</a:t>
            </a:r>
            <a:r>
              <a:rPr lang="en-US" dirty="0">
                <a:latin typeface="MyriadPro-SemiboldIt"/>
              </a:rPr>
              <a:t>. This is a pencil.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270333" y="2589424"/>
            <a:ext cx="177484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>
                <a:latin typeface="MyriadPro-SemiboldIt"/>
              </a:rPr>
              <a:t>Is this a pencil?</a:t>
            </a:r>
            <a:endParaRPr lang="ar-SA" dirty="0"/>
          </a:p>
        </p:txBody>
      </p:sp>
      <p:pic>
        <p:nvPicPr>
          <p:cNvPr id="1026" name="Picture 2" descr="ruler clipart www pixshark images galleries | Clip art, Free blog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51" y="2583031"/>
            <a:ext cx="1595819" cy="8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4175943" y="2745102"/>
            <a:ext cx="1197764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It"/>
              </a:rPr>
              <a:t>yes </a:t>
            </a:r>
            <a:r>
              <a:rPr lang="en-US" dirty="0">
                <a:latin typeface="MyriadPro-Light"/>
              </a:rPr>
              <a:t>or </a:t>
            </a:r>
            <a:r>
              <a:rPr lang="en-US" dirty="0">
                <a:latin typeface="MyriadPro-LightIt"/>
              </a:rPr>
              <a:t>no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4165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0"/>
            <a:ext cx="5305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95" y="0"/>
            <a:ext cx="4927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1214"/>
            <a:ext cx="3384376" cy="38394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24" y="401286"/>
            <a:ext cx="4286868" cy="34823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76" y="5157192"/>
            <a:ext cx="1589702" cy="1540333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45" y="2813249"/>
            <a:ext cx="5151883" cy="2168008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765" y="-53473"/>
            <a:ext cx="2988235" cy="1941440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18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657" y="5805264"/>
            <a:ext cx="2119264" cy="1083814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97" y="4887163"/>
            <a:ext cx="1344652" cy="918101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212" y="5157193"/>
            <a:ext cx="1822445" cy="154033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28755" y="785228"/>
            <a:ext cx="3813865" cy="369332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Which words do you already know?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153624" y="1341921"/>
            <a:ext cx="3338256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Are these objects old or </a:t>
            </a:r>
            <a:r>
              <a:rPr lang="en-US" dirty="0" smtClean="0">
                <a:latin typeface="MyriadPro-SemiboldIt"/>
              </a:rPr>
              <a:t>new?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3570688" y="1340768"/>
            <a:ext cx="623492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old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228755" y="1862555"/>
            <a:ext cx="2038989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Where are they</a:t>
            </a:r>
            <a:r>
              <a:rPr lang="en-US" dirty="0">
                <a:latin typeface="MyriadPro-SemiboldIt"/>
              </a:rPr>
              <a:t>? </a:t>
            </a:r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>
            <a:off x="2382082" y="1847248"/>
            <a:ext cx="1500352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in </a:t>
            </a:r>
            <a:r>
              <a:rPr lang="en-US" dirty="0">
                <a:latin typeface="MyriadPro-Light"/>
              </a:rPr>
              <a:t>a </a:t>
            </a:r>
            <a:r>
              <a:rPr lang="en-US" dirty="0" smtClean="0">
                <a:latin typeface="MyriadPro-Light"/>
              </a:rPr>
              <a:t>museum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7005" y="94665"/>
            <a:ext cx="116205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6992"/>
            <a:ext cx="8867512" cy="2677641"/>
          </a:xfrm>
          <a:prstGeom prst="rect">
            <a:avLst/>
          </a:prstGeom>
        </p:spPr>
      </p:pic>
      <p:pic>
        <p:nvPicPr>
          <p:cNvPr id="2050" name="Picture 2" descr="Free Flatscreen TV Clipart in AI, SVG, EPS or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6860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VID-19 Testing Update - Mendocino Coast Clin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699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1214"/>
            <a:ext cx="3384376" cy="38394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24" y="401286"/>
            <a:ext cx="4286868" cy="34823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685" y="3012615"/>
            <a:ext cx="2213314" cy="2144578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1851" y="744022"/>
            <a:ext cx="7666968" cy="322640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765" y="-53473"/>
            <a:ext cx="2988235" cy="1941440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18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56" y="4203385"/>
            <a:ext cx="5224447" cy="2671838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4133" y="3426754"/>
            <a:ext cx="2224460" cy="1518816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0309" y="3218567"/>
            <a:ext cx="2330376" cy="196963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8979" y="120490"/>
            <a:ext cx="1343025" cy="361950"/>
          </a:xfrm>
          <a:prstGeom prst="rect">
            <a:avLst/>
          </a:prstGeom>
        </p:spPr>
      </p:pic>
      <p:pic>
        <p:nvPicPr>
          <p:cNvPr id="6" name="SG Bk 1 F-SA__18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58976" y="87809"/>
            <a:ext cx="609600" cy="6096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51823" y="664359"/>
            <a:ext cx="5903942" cy="369332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listen and </a:t>
            </a:r>
            <a:r>
              <a:rPr lang="en-US" dirty="0" smtClean="0">
                <a:latin typeface="MyriadPro-Light"/>
              </a:rPr>
              <a:t>point to </a:t>
            </a:r>
            <a:r>
              <a:rPr lang="en-US" dirty="0">
                <a:latin typeface="MyriadPro-Light"/>
              </a:rPr>
              <a:t>each object as </a:t>
            </a:r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hear the word.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4515" y="1003083"/>
            <a:ext cx="638441" cy="75700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092280" y="1729467"/>
            <a:ext cx="1998110" cy="1200329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listen </a:t>
            </a:r>
            <a:r>
              <a:rPr lang="en-US" dirty="0" smtClean="0">
                <a:latin typeface="MyriadPro-Light"/>
              </a:rPr>
              <a:t>and repeat </a:t>
            </a:r>
          </a:p>
          <a:p>
            <a:pPr algn="l" rtl="0"/>
            <a:r>
              <a:rPr lang="en-US" dirty="0" smtClean="0">
                <a:latin typeface="MyriadPro-Light"/>
              </a:rPr>
              <a:t>or </a:t>
            </a:r>
          </a:p>
          <a:p>
            <a:pPr algn="l" rtl="0"/>
            <a:r>
              <a:rPr lang="en-US" dirty="0" smtClean="0">
                <a:latin typeface="MyriadPro-Light"/>
              </a:rPr>
              <a:t>speak </a:t>
            </a:r>
            <a:r>
              <a:rPr lang="en-US" dirty="0">
                <a:latin typeface="MyriadPro-Light"/>
              </a:rPr>
              <a:t>along with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the </a:t>
            </a:r>
            <a:r>
              <a:rPr lang="en-US" dirty="0">
                <a:latin typeface="MyriadPro-Light"/>
              </a:rPr>
              <a:t>recording.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5805335" y="5539304"/>
            <a:ext cx="2943129" cy="369332"/>
          </a:xfrm>
          <a:prstGeom prst="rect">
            <a:avLst/>
          </a:prstGeom>
          <a:solidFill>
            <a:srgbClr val="9933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 are they looking at</a:t>
            </a:r>
            <a:r>
              <a:rPr lang="en-US" dirty="0" smtClean="0">
                <a:latin typeface="MyriadPro-SemiboldIt"/>
              </a:rPr>
              <a:t>?</a:t>
            </a:r>
            <a:endParaRPr lang="en-US" dirty="0">
              <a:latin typeface="MyriadPro-SemiboldIt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805335" y="5970634"/>
            <a:ext cx="3285055" cy="369332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the </a:t>
            </a:r>
            <a:r>
              <a:rPr lang="en-US" dirty="0">
                <a:latin typeface="MyriadPro-Light"/>
              </a:rPr>
              <a:t>radio and the </a:t>
            </a:r>
            <a:r>
              <a:rPr lang="en-US" dirty="0" smtClean="0">
                <a:latin typeface="MyriadPro-Light"/>
              </a:rPr>
              <a:t>calculators</a:t>
            </a:r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6238" y="35842"/>
            <a:ext cx="811534" cy="9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3568" y="548680"/>
            <a:ext cx="6120680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listen and repeat or </a:t>
            </a:r>
            <a:r>
              <a:rPr lang="en-US" dirty="0" smtClean="0">
                <a:latin typeface="MyriadPro-Light"/>
              </a:rPr>
              <a:t>speak along </a:t>
            </a:r>
            <a:r>
              <a:rPr lang="en-US" dirty="0">
                <a:latin typeface="MyriadPro-Light"/>
              </a:rPr>
              <a:t>with the recording.</a:t>
            </a:r>
            <a:endParaRPr lang="ar-SA" dirty="0"/>
          </a:p>
        </p:txBody>
      </p:sp>
      <p:sp>
        <p:nvSpPr>
          <p:cNvPr id="3" name="مستطيل 2"/>
          <p:cNvSpPr/>
          <p:nvPr/>
        </p:nvSpPr>
        <p:spPr>
          <a:xfrm>
            <a:off x="658416" y="1268760"/>
            <a:ext cx="4572000" cy="369332"/>
          </a:xfrm>
          <a:prstGeom prst="rect">
            <a:avLst/>
          </a:prstGeom>
          <a:solidFill>
            <a:srgbClr val="66FF33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this</a:t>
            </a:r>
            <a:r>
              <a:rPr lang="en-US" dirty="0">
                <a:latin typeface="MyriadPro-SemiboldIt"/>
              </a:rPr>
              <a:t>? </a:t>
            </a:r>
            <a:r>
              <a:rPr lang="en-US" dirty="0">
                <a:latin typeface="MyriadPro-Light"/>
              </a:rPr>
              <a:t>and </a:t>
            </a:r>
            <a:r>
              <a:rPr lang="en-US" dirty="0">
                <a:latin typeface="MyriadPro-SemiboldIt"/>
              </a:rPr>
              <a:t>What </a:t>
            </a:r>
            <a:r>
              <a:rPr lang="en-US" dirty="0" smtClean="0">
                <a:latin typeface="MyriadPro-SemiboldIt"/>
              </a:rPr>
              <a:t>are </a:t>
            </a:r>
            <a:r>
              <a:rPr lang="en-US" b="1" dirty="0" smtClean="0">
                <a:solidFill>
                  <a:srgbClr val="C00000"/>
                </a:solidFill>
                <a:latin typeface="MyriadPro-SemiboldIt"/>
              </a:rPr>
              <a:t>those</a:t>
            </a:r>
            <a:r>
              <a:rPr lang="en-US" dirty="0">
                <a:latin typeface="MyriadPro-SemiboldIt"/>
              </a:rPr>
              <a:t>?</a:t>
            </a:r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709967" y="2204864"/>
            <a:ext cx="7488832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It"/>
              </a:rPr>
              <a:t>this</a:t>
            </a:r>
            <a:r>
              <a:rPr lang="en-US" dirty="0">
                <a:latin typeface="MyriadPro-LightIt"/>
              </a:rPr>
              <a:t> </a:t>
            </a:r>
            <a:r>
              <a:rPr lang="en-US" dirty="0" smtClean="0">
                <a:latin typeface="MyriadPro-Light"/>
              </a:rPr>
              <a:t>is singular </a:t>
            </a:r>
            <a:r>
              <a:rPr lang="en-US" dirty="0">
                <a:latin typeface="MyriadPro-Light"/>
              </a:rPr>
              <a:t>and it refers to something close by. </a:t>
            </a:r>
            <a:endParaRPr lang="en-US" dirty="0" smtClean="0">
              <a:latin typeface="MyriadPro-Light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604" y="5260558"/>
            <a:ext cx="4273624" cy="369332"/>
          </a:xfrm>
          <a:prstGeom prst="rect">
            <a:avLst/>
          </a:prstGeom>
          <a:solidFill>
            <a:srgbClr val="9933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What’s this</a:t>
            </a:r>
            <a:r>
              <a:rPr lang="en-US" dirty="0">
                <a:latin typeface="MyriadPro-SemiboldIt"/>
              </a:rPr>
              <a:t>? </a:t>
            </a:r>
            <a:r>
              <a:rPr lang="en-US" dirty="0">
                <a:latin typeface="MyriadPro-Light"/>
              </a:rPr>
              <a:t>and </a:t>
            </a:r>
            <a:r>
              <a:rPr lang="en-US" dirty="0">
                <a:latin typeface="MyriadPro-SemiboldIt"/>
              </a:rPr>
              <a:t>What are those? </a:t>
            </a:r>
            <a:endParaRPr lang="en-US" dirty="0" smtClean="0">
              <a:latin typeface="MyriadPro-SemiboldIt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58416" y="6165304"/>
            <a:ext cx="512514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It’s a </a:t>
            </a:r>
            <a:r>
              <a:rPr lang="en-US" dirty="0" smtClean="0">
                <a:latin typeface="MyriadPro-Light"/>
              </a:rPr>
              <a:t>______. </a:t>
            </a:r>
            <a:r>
              <a:rPr lang="en-US" dirty="0">
                <a:latin typeface="MyriadPro-Light"/>
              </a:rPr>
              <a:t>or </a:t>
            </a:r>
            <a:r>
              <a:rPr lang="en-US" dirty="0">
                <a:latin typeface="MyriadPro-SemiboldIt"/>
              </a:rPr>
              <a:t>They’re </a:t>
            </a:r>
            <a:r>
              <a:rPr lang="en-US" dirty="0">
                <a:latin typeface="MyriadPro-Light"/>
              </a:rPr>
              <a:t>______.</a:t>
            </a:r>
            <a:endParaRPr lang="ar-SA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970890"/>
            <a:ext cx="3240360" cy="123397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658416" y="3255366"/>
            <a:ext cx="7488832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The word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those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is plural and it refers to things that </a:t>
            </a:r>
            <a:r>
              <a:rPr lang="en-US" dirty="0" smtClean="0">
                <a:latin typeface="MyriadPro-Light"/>
              </a:rPr>
              <a:t>are farther </a:t>
            </a:r>
            <a:r>
              <a:rPr lang="en-US" dirty="0">
                <a:latin typeface="MyriadPro-Light"/>
              </a:rPr>
              <a:t>away.</a:t>
            </a:r>
            <a:endParaRPr lang="ar-SA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073" y="3892495"/>
            <a:ext cx="33051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812051" cy="54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7" y="2033587"/>
            <a:ext cx="62198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1772816"/>
            <a:ext cx="914568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96752"/>
            <a:ext cx="7368441" cy="37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533900" cy="514350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19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92" y="533010"/>
            <a:ext cx="3527872" cy="224791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59" y="290816"/>
            <a:ext cx="2762250" cy="17430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700" y="2033891"/>
            <a:ext cx="9410700" cy="477202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876603"/>
            <a:ext cx="144016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99592" y="620688"/>
            <a:ext cx="5112568" cy="646331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The original </a:t>
            </a:r>
            <a:r>
              <a:rPr lang="en-US" dirty="0">
                <a:latin typeface="MyriadPro-Light"/>
              </a:rPr>
              <a:t>painting by Van Gogh shown on this page </a:t>
            </a:r>
            <a:r>
              <a:rPr lang="en-US" dirty="0" smtClean="0">
                <a:latin typeface="MyriadPro-Light"/>
              </a:rPr>
              <a:t>is titled </a:t>
            </a:r>
            <a:r>
              <a:rPr lang="en-US" dirty="0">
                <a:latin typeface="MyriadPro-LightIt"/>
              </a:rPr>
              <a:t>Bedroom at Arles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pic>
        <p:nvPicPr>
          <p:cNvPr id="3074" name="Picture 2" descr="Vincent van Gogh - Vincent's Bedroom in Arles 1889, version from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5964021" cy="45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atic.arageek.com/wp-content/uploads/2017/09/V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13" y="0"/>
            <a:ext cx="2544217" cy="25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279425" y="1317249"/>
            <a:ext cx="1270411" cy="369332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Van Gogh </a:t>
            </a:r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899592" y="1736811"/>
            <a:ext cx="5499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most famous painter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in the history of Western art.</a:t>
            </a:r>
            <a:endParaRPr lang="ar-SA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19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18805"/>
            <a:ext cx="4152900" cy="6858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44824"/>
            <a:ext cx="5505450" cy="79057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862261" y="99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 the things </a:t>
            </a:r>
            <a:r>
              <a:rPr lang="en-US" dirty="0" smtClean="0">
                <a:latin typeface="MyriadPro-Light"/>
              </a:rPr>
              <a:t>that they </a:t>
            </a:r>
            <a:r>
              <a:rPr lang="en-US" dirty="0">
                <a:latin typeface="MyriadPro-Light"/>
              </a:rPr>
              <a:t>have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6137"/>
            <a:ext cx="1781175" cy="145732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" y="3116091"/>
            <a:ext cx="1401855" cy="140185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835696" y="3817018"/>
            <a:ext cx="2001381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It"/>
              </a:rPr>
              <a:t>Answers will vary.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533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19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4152900" cy="6858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56792"/>
            <a:ext cx="5019675" cy="7239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61760"/>
            <a:ext cx="2629272" cy="262724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92" y="2924944"/>
            <a:ext cx="5366076" cy="2448272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043608" y="2996952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115616" y="3645024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196007" y="4263479"/>
            <a:ext cx="715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196008" y="4839543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2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480" y="277238"/>
            <a:ext cx="1770080" cy="44252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5956"/>
            <a:ext cx="3228975" cy="5334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95" y="2496061"/>
            <a:ext cx="4192604" cy="79208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048" y="3573016"/>
            <a:ext cx="3721486" cy="208823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64243" y="719758"/>
            <a:ext cx="8280920" cy="92333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It"/>
              </a:rPr>
              <a:t>that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is singular and </a:t>
            </a:r>
            <a:r>
              <a:rPr lang="en-US" b="1" dirty="0" smtClean="0">
                <a:solidFill>
                  <a:srgbClr val="C00000"/>
                </a:solidFill>
                <a:latin typeface="MyriadPro-LightIt"/>
              </a:rPr>
              <a:t>these</a:t>
            </a:r>
            <a:r>
              <a:rPr lang="en-US" dirty="0" smtClean="0">
                <a:latin typeface="MyriadPro-LightIt"/>
              </a:rPr>
              <a:t> </a:t>
            </a:r>
            <a:r>
              <a:rPr lang="en-US" dirty="0" smtClean="0">
                <a:latin typeface="MyriadPro-Light"/>
              </a:rPr>
              <a:t>is </a:t>
            </a:r>
            <a:r>
              <a:rPr lang="en-US" dirty="0">
                <a:latin typeface="MyriadPro-Light"/>
              </a:rPr>
              <a:t>plural.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we </a:t>
            </a:r>
            <a:r>
              <a:rPr lang="en-US" dirty="0">
                <a:latin typeface="MyriadPro-Light"/>
              </a:rPr>
              <a:t>use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that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to talk about </a:t>
            </a:r>
            <a:r>
              <a:rPr lang="en-US" dirty="0" smtClean="0">
                <a:latin typeface="MyriadPro-Light"/>
              </a:rPr>
              <a:t>an object </a:t>
            </a:r>
            <a:r>
              <a:rPr lang="en-US" dirty="0">
                <a:latin typeface="MyriadPro-Light"/>
              </a:rPr>
              <a:t>that is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far away </a:t>
            </a:r>
            <a:r>
              <a:rPr lang="en-US" dirty="0">
                <a:latin typeface="MyriadPro-Light"/>
              </a:rPr>
              <a:t>from us.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We </a:t>
            </a:r>
            <a:r>
              <a:rPr lang="en-US" dirty="0">
                <a:latin typeface="MyriadPro-Light"/>
              </a:rPr>
              <a:t>use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these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to </a:t>
            </a:r>
            <a:r>
              <a:rPr lang="en-US" dirty="0" smtClean="0">
                <a:latin typeface="MyriadPro-Light"/>
              </a:rPr>
              <a:t>talk about </a:t>
            </a:r>
            <a:r>
              <a:rPr lang="en-US" dirty="0">
                <a:latin typeface="MyriadPro-Light"/>
              </a:rPr>
              <a:t>more than one object that is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close by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93890" y="1800320"/>
            <a:ext cx="5690278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listen </a:t>
            </a:r>
            <a:r>
              <a:rPr lang="en-US" dirty="0" smtClean="0">
                <a:latin typeface="MyriadPro-Light"/>
              </a:rPr>
              <a:t>and repeat </a:t>
            </a:r>
            <a:r>
              <a:rPr lang="en-US" dirty="0">
                <a:latin typeface="MyriadPro-Light"/>
              </a:rPr>
              <a:t>or speak along with </a:t>
            </a:r>
            <a:r>
              <a:rPr lang="en-US" dirty="0" smtClean="0">
                <a:latin typeface="MyriadPro-Light"/>
              </a:rPr>
              <a:t>the recording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1995203" y="2937293"/>
            <a:ext cx="2970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smtClean="0">
                <a:solidFill>
                  <a:srgbClr val="C00000"/>
                </a:solidFill>
                <a:latin typeface="MyriadPro-Light"/>
              </a:rPr>
              <a:t>Use different objects.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74733" y="5742973"/>
            <a:ext cx="5328592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I don’t know </a:t>
            </a:r>
            <a:r>
              <a:rPr lang="en-US" dirty="0" smtClean="0"/>
              <a:t>if they </a:t>
            </a:r>
            <a:r>
              <a:rPr lang="en-US" dirty="0"/>
              <a:t>don’t </a:t>
            </a:r>
            <a:r>
              <a:rPr lang="en-US" dirty="0" smtClean="0"/>
              <a:t>know what </a:t>
            </a:r>
            <a:r>
              <a:rPr lang="en-US" dirty="0"/>
              <a:t>something is.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0" name="SG Bk 1 F-SA__18_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3725" y="257726"/>
            <a:ext cx="609600" cy="60960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32656"/>
            <a:ext cx="1546713" cy="19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772816"/>
            <a:ext cx="226074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b="1" dirty="0"/>
              <a:t>Assign page </a:t>
            </a:r>
            <a:r>
              <a:rPr lang="en-US" sz="2800" b="1" dirty="0">
                <a:solidFill>
                  <a:srgbClr val="C00000"/>
                </a:solidFill>
              </a:rPr>
              <a:t>97</a:t>
            </a:r>
            <a:r>
              <a:rPr lang="en-US" sz="2800" b="1" dirty="0"/>
              <a:t> for practice with vocabulary for common</a:t>
            </a:r>
          </a:p>
          <a:p>
            <a:pPr algn="l" rtl="0"/>
            <a:r>
              <a:rPr lang="en-US" sz="2800" b="1" dirty="0"/>
              <a:t>objects and a/an.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7550"/>
            <a:ext cx="5424636" cy="411153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134117"/>
            <a:ext cx="5750421" cy="272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20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491"/>
            <a:ext cx="2938264" cy="46799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28699"/>
            <a:ext cx="7378005" cy="579207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660481"/>
            <a:ext cx="3012925" cy="273630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411" y="0"/>
            <a:ext cx="825666" cy="10286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525" y="3426915"/>
            <a:ext cx="11620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rning clipart gud morning, Picture #2979094 morning clipart gud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6672"/>
            <a:ext cx="5184576" cy="501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20888"/>
            <a:ext cx="8146688" cy="211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se Those , Free Transparent Clipart - Clipart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725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48" y="0"/>
            <a:ext cx="4853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20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491"/>
            <a:ext cx="2938264" cy="467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5505450" cy="116205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92273" y="3003955"/>
            <a:ext cx="7805459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The </a:t>
            </a:r>
            <a:r>
              <a:rPr lang="en-US" dirty="0">
                <a:latin typeface="MyriadPro-Light"/>
              </a:rPr>
              <a:t>man uses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this</a:t>
            </a:r>
            <a:r>
              <a:rPr lang="en-US" dirty="0">
                <a:latin typeface="MyriadPro-SemiboldIt"/>
              </a:rPr>
              <a:t> </a:t>
            </a:r>
            <a:r>
              <a:rPr lang="en-US" dirty="0">
                <a:latin typeface="MyriadPro-Light"/>
              </a:rPr>
              <a:t>to refer to the sculpture </a:t>
            </a:r>
            <a:r>
              <a:rPr lang="en-US" dirty="0" smtClean="0">
                <a:latin typeface="MyriadPro-Light"/>
              </a:rPr>
              <a:t>because it </a:t>
            </a:r>
            <a:r>
              <a:rPr lang="en-US" dirty="0">
                <a:latin typeface="MyriadPro-Light"/>
              </a:rPr>
              <a:t>is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close</a:t>
            </a:r>
            <a:r>
              <a:rPr lang="en-US" dirty="0">
                <a:latin typeface="MyriadPro-Light"/>
              </a:rPr>
              <a:t> to him.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He </a:t>
            </a:r>
            <a:r>
              <a:rPr lang="en-US" dirty="0">
                <a:latin typeface="MyriadPro-Light"/>
              </a:rPr>
              <a:t>uses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that</a:t>
            </a:r>
            <a:r>
              <a:rPr lang="en-US" dirty="0">
                <a:latin typeface="MyriadPro-SemiboldIt"/>
              </a:rPr>
              <a:t> </a:t>
            </a:r>
            <a:r>
              <a:rPr lang="en-US" dirty="0">
                <a:latin typeface="MyriadPro-Light"/>
              </a:rPr>
              <a:t>for the water </a:t>
            </a:r>
            <a:r>
              <a:rPr lang="en-US" dirty="0" smtClean="0">
                <a:latin typeface="MyriadPro-Light"/>
              </a:rPr>
              <a:t>fountain because </a:t>
            </a:r>
            <a:r>
              <a:rPr lang="en-US" dirty="0">
                <a:latin typeface="MyriadPro-Light"/>
              </a:rPr>
              <a:t>it is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far away </a:t>
            </a:r>
            <a:r>
              <a:rPr lang="en-US" dirty="0">
                <a:latin typeface="MyriadPro-Light"/>
              </a:rPr>
              <a:t>from him.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718245" y="3933056"/>
            <a:ext cx="1909539" cy="369332"/>
          </a:xfrm>
          <a:prstGeom prst="rect">
            <a:avLst/>
          </a:prstGeom>
          <a:solidFill>
            <a:srgbClr val="FF33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This </a:t>
            </a:r>
            <a:r>
              <a:rPr lang="en-US" dirty="0" smtClean="0">
                <a:latin typeface="MyriadPro-SemiboldIt"/>
              </a:rPr>
              <a:t>is a </a:t>
            </a:r>
            <a:r>
              <a:rPr lang="en-US" dirty="0">
                <a:latin typeface="MyriadPro-SemiboldIt"/>
              </a:rPr>
              <a:t>pencil.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787675" y="4547689"/>
            <a:ext cx="1770677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That’s a _____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pic>
        <p:nvPicPr>
          <p:cNvPr id="4098" name="Picture 2" descr="Gallery For &gt; Demonstrative Pronouns Clipart | Learn english kid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83" y="4302388"/>
            <a:ext cx="3696345" cy="189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5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20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491"/>
            <a:ext cx="2938264" cy="467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16568"/>
            <a:ext cx="8928992" cy="319431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59408" y="980728"/>
            <a:ext cx="6760864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an affirmative imperative </a:t>
            </a:r>
            <a:r>
              <a:rPr lang="en-US" dirty="0" smtClean="0">
                <a:latin typeface="MyriadPro-Light"/>
              </a:rPr>
              <a:t>begins with </a:t>
            </a:r>
            <a:r>
              <a:rPr lang="en-US" dirty="0">
                <a:latin typeface="MyriadPro-Light"/>
              </a:rPr>
              <a:t>the verb.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A </a:t>
            </a:r>
            <a:r>
              <a:rPr lang="en-US" dirty="0">
                <a:latin typeface="MyriadPro-Light"/>
              </a:rPr>
              <a:t>negative imperative begins </a:t>
            </a:r>
            <a:r>
              <a:rPr lang="en-US" dirty="0" smtClean="0">
                <a:latin typeface="MyriadPro-Light"/>
              </a:rPr>
              <a:t>with </a:t>
            </a:r>
            <a:r>
              <a:rPr lang="en-US" dirty="0" smtClean="0">
                <a:latin typeface="MyriadPro-SemiboldIt"/>
              </a:rPr>
              <a:t>Don’t </a:t>
            </a:r>
            <a:r>
              <a:rPr lang="en-US" dirty="0">
                <a:latin typeface="MyriadPro-LightIt"/>
              </a:rPr>
              <a:t>(Do not) </a:t>
            </a:r>
            <a:r>
              <a:rPr lang="en-US" dirty="0">
                <a:latin typeface="MyriadPro-Light"/>
              </a:rPr>
              <a:t>+ verb.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442" y="700450"/>
            <a:ext cx="1426558" cy="165082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1795538"/>
            <a:ext cx="23145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ndefinite Articles: a, an — Tiếng Anh Lớp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5976664" cy="43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h! My English: English Year 1 Grammar : Arti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5544616" cy="30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4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ARTICLE A - AN - TECHNICAL ENGLISH TRIANGU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5688632" cy="399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7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7560840" cy="38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BSE 5 English Grammar Articles Indefinite and Definite Articles 1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64940" cy="476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KSHI GU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5" y="188640"/>
            <a:ext cx="5910297" cy="38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glish Writing And Reading Cartoon - Read Wri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6" y="4074662"/>
            <a:ext cx="7708613" cy="26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052736"/>
            <a:ext cx="2962275" cy="4667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21" y="2060848"/>
            <a:ext cx="34575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20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491"/>
            <a:ext cx="2938264" cy="467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99" y="2924944"/>
            <a:ext cx="8205951" cy="142607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258" y="4437112"/>
            <a:ext cx="3279134" cy="576064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28110" y="980728"/>
            <a:ext cx="2544286" cy="369332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a radio </a:t>
            </a:r>
            <a:r>
              <a:rPr lang="en-US" dirty="0">
                <a:latin typeface="MyriadPro-Light"/>
              </a:rPr>
              <a:t>and </a:t>
            </a:r>
            <a:r>
              <a:rPr lang="en-US" dirty="0">
                <a:latin typeface="MyriadPro-SemiboldIt"/>
              </a:rPr>
              <a:t>an airplane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602958" y="1866033"/>
            <a:ext cx="5904656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It’s </a:t>
            </a:r>
            <a:r>
              <a:rPr lang="en-US" dirty="0">
                <a:latin typeface="MyriadPro-Light"/>
              </a:rPr>
              <a:t>easier </a:t>
            </a:r>
            <a:r>
              <a:rPr lang="en-US" dirty="0" smtClean="0">
                <a:latin typeface="MyriadPro-Light"/>
              </a:rPr>
              <a:t>to say </a:t>
            </a:r>
            <a:r>
              <a:rPr lang="en-US" dirty="0">
                <a:latin typeface="MyriadPro-LightIt"/>
              </a:rPr>
              <a:t>an airplane </a:t>
            </a:r>
            <a:r>
              <a:rPr lang="en-US" dirty="0">
                <a:latin typeface="MyriadPro-Light"/>
              </a:rPr>
              <a:t>with the /n/ sound in </a:t>
            </a:r>
            <a:r>
              <a:rPr lang="en-US" dirty="0">
                <a:latin typeface="MyriadPro-LightIt"/>
              </a:rPr>
              <a:t>an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734" y="59163"/>
            <a:ext cx="22002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14777"/>
            <a:ext cx="5299364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68154" y="1628800"/>
            <a:ext cx="4058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6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820554" y="2515543"/>
            <a:ext cx="4058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6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91818" y="3358733"/>
            <a:ext cx="647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6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0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20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491"/>
            <a:ext cx="2938264" cy="467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5648325" cy="13335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683" y="906672"/>
            <a:ext cx="2076450" cy="138112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634475"/>
            <a:ext cx="7820025" cy="32766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091205" y="664434"/>
            <a:ext cx="568863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Read </a:t>
            </a:r>
            <a:r>
              <a:rPr lang="en-US" dirty="0" smtClean="0">
                <a:latin typeface="MyriadPro-Light"/>
              </a:rPr>
              <a:t>the questions </a:t>
            </a:r>
            <a:r>
              <a:rPr lang="en-US" dirty="0">
                <a:latin typeface="MyriadPro-Light"/>
              </a:rPr>
              <a:t>and answers in the two examples.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1152486" y="2630522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What are those?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3346532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002060"/>
                </a:solidFill>
                <a:latin typeface="MyriadPro-Light"/>
              </a:rPr>
              <a:t>They’re paintings.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402181" y="2660906"/>
            <a:ext cx="154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What’s this?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236955" y="2924944"/>
            <a:ext cx="1868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003300"/>
                </a:solidFill>
                <a:latin typeface="MyriadPro-Light"/>
              </a:rPr>
              <a:t>It’s a sculpture.</a:t>
            </a:r>
            <a:endParaRPr lang="ar-SA" b="1" dirty="0">
              <a:solidFill>
                <a:srgbClr val="0033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959502" y="2483963"/>
            <a:ext cx="1561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What’s that?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55576" y="4415897"/>
            <a:ext cx="1757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>
                <a:solidFill>
                  <a:srgbClr val="C00000"/>
                </a:solidFill>
              </a:rPr>
              <a:t>What are these?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288198" y="4785229"/>
            <a:ext cx="1409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>
                <a:solidFill>
                  <a:srgbClr val="C00000"/>
                </a:solidFill>
              </a:rPr>
              <a:t>What’s that?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242320" y="5070721"/>
            <a:ext cx="1612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002060"/>
                </a:solidFill>
                <a:latin typeface="MyriadPro-Light"/>
              </a:rPr>
              <a:t>It’s a bicycle.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227483" y="2838364"/>
            <a:ext cx="1856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002060"/>
                </a:solidFill>
                <a:latin typeface="MyriadPro-Light"/>
              </a:rPr>
              <a:t>It’s an airplane.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22704" y="4793983"/>
            <a:ext cx="2069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MyriadPro-Light"/>
              </a:rPr>
              <a:t>They’re cameras.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6208562" y="480677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003300"/>
                </a:solidFill>
                <a:latin typeface="MyriadPro-Light"/>
              </a:rPr>
              <a:t>They’re headphones.</a:t>
            </a:r>
            <a:endParaRPr lang="ar-SA" b="1" dirty="0">
              <a:solidFill>
                <a:srgbClr val="0033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6286812" y="4490832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What are these?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04864"/>
            <a:ext cx="7551900" cy="27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491"/>
            <a:ext cx="2938264" cy="467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8" y="1439451"/>
            <a:ext cx="4947764" cy="230217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988840"/>
            <a:ext cx="3200400" cy="21717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63848" y="660481"/>
            <a:ext cx="4572000" cy="369332"/>
          </a:xfrm>
          <a:prstGeom prst="rect">
            <a:avLst/>
          </a:prstGeom>
          <a:solidFill>
            <a:srgbClr val="9933FF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It"/>
              </a:rPr>
              <a:t>bike </a:t>
            </a:r>
            <a:r>
              <a:rPr lang="en-US" dirty="0">
                <a:latin typeface="MyriadPro-Light"/>
              </a:rPr>
              <a:t>is a short </a:t>
            </a:r>
            <a:r>
              <a:rPr lang="en-US" dirty="0" smtClean="0">
                <a:latin typeface="MyriadPro-Light"/>
              </a:rPr>
              <a:t>form of </a:t>
            </a:r>
            <a:r>
              <a:rPr lang="en-US" dirty="0">
                <a:latin typeface="MyriadPro-LightIt"/>
              </a:rPr>
              <a:t>bicycle.</a:t>
            </a:r>
            <a:endParaRPr lang="ar-SA" dirty="0"/>
          </a:p>
        </p:txBody>
      </p:sp>
      <p:pic>
        <p:nvPicPr>
          <p:cNvPr id="12294" name="Picture 6" descr="Draw A Picture Clip Art at Clker.com - vector clip art onlin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77" y="2590537"/>
            <a:ext cx="2035485" cy="183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597072" y="5333691"/>
            <a:ext cx="7575328" cy="369332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Don’t worry </a:t>
            </a:r>
            <a:r>
              <a:rPr lang="en-US" dirty="0">
                <a:latin typeface="MyriadPro-Light"/>
              </a:rPr>
              <a:t>if </a:t>
            </a:r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aren’t great artists. That’s part </a:t>
            </a:r>
            <a:r>
              <a:rPr lang="en-US" dirty="0" smtClean="0">
                <a:latin typeface="MyriadPro-Light"/>
              </a:rPr>
              <a:t>of the </a:t>
            </a:r>
            <a:r>
              <a:rPr lang="en-US" dirty="0">
                <a:latin typeface="MyriadPro-Light"/>
              </a:rPr>
              <a:t>fun of the game.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264" y="171887"/>
            <a:ext cx="11049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491"/>
            <a:ext cx="2938264" cy="467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27" y="2099903"/>
            <a:ext cx="6570730" cy="36004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83215"/>
            <a:ext cx="8712968" cy="45028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35" y="3449826"/>
            <a:ext cx="8306821" cy="173201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755576" y="1124744"/>
            <a:ext cx="6480720" cy="369332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work individually to match </a:t>
            </a:r>
            <a:r>
              <a:rPr lang="en-US" dirty="0" smtClean="0">
                <a:latin typeface="MyriadPro-Light"/>
              </a:rPr>
              <a:t>the imperatives </a:t>
            </a:r>
            <a:r>
              <a:rPr lang="en-US" dirty="0">
                <a:latin typeface="MyriadPro-Light"/>
              </a:rPr>
              <a:t>with the signs.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755576" y="4743084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b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75856" y="4695527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  <a:latin typeface="MyriadPro-Light"/>
              </a:rPr>
              <a:t>c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495926" y="4653136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  <a:latin typeface="MyriadPro-Light"/>
              </a:rPr>
              <a:t>d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872190" y="465313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C00000"/>
                </a:solidFill>
                <a:latin typeface="MyriadPro-Light"/>
              </a:rPr>
              <a:t>a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5450"/>
            <a:ext cx="3028950" cy="4762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62" y="1124744"/>
            <a:ext cx="4396278" cy="57606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124744"/>
            <a:ext cx="3085756" cy="54360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26245" y="5013176"/>
            <a:ext cx="352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SemiboldIt"/>
              </a:rPr>
              <a:t>What’s in/on (name’s) ______?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38572" y="4149080"/>
            <a:ext cx="4572000" cy="369332"/>
          </a:xfrm>
          <a:prstGeom prst="rect">
            <a:avLst/>
          </a:prstGeom>
          <a:solidFill>
            <a:srgbClr val="66FF33"/>
          </a:solidFill>
        </p:spPr>
        <p:txBody>
          <a:bodyPr>
            <a:spAutoFit/>
          </a:bodyPr>
          <a:lstStyle/>
          <a:p>
            <a:pPr algn="l" rtl="0"/>
            <a:r>
              <a:rPr lang="en-US" u="sng" dirty="0">
                <a:latin typeface="MyriadPro-Light"/>
              </a:rPr>
              <a:t>report </a:t>
            </a:r>
            <a:r>
              <a:rPr lang="en-US" u="sng" dirty="0" smtClean="0">
                <a:latin typeface="MyriadPro-Light"/>
              </a:rPr>
              <a:t>about your </a:t>
            </a:r>
            <a:r>
              <a:rPr lang="en-US" u="sng" dirty="0">
                <a:latin typeface="MyriadPro-Light"/>
              </a:rPr>
              <a:t>partners</a:t>
            </a:r>
            <a:endParaRPr lang="ar-SA" u="sng" dirty="0"/>
          </a:p>
        </p:txBody>
      </p:sp>
    </p:spTree>
    <p:extLst>
      <p:ext uri="{BB962C8B-B14F-4D97-AF65-F5344CB8AC3E}">
        <p14:creationId xmlns:p14="http://schemas.microsoft.com/office/powerpoint/2010/main" val="16987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3580"/>
            <a:ext cx="2800350" cy="4762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556792"/>
            <a:ext cx="6048672" cy="339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75" y="2124075"/>
            <a:ext cx="8248650" cy="260985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447675" y="1023586"/>
            <a:ext cx="4339650" cy="369332"/>
          </a:xfrm>
          <a:prstGeom prst="rect">
            <a:avLst/>
          </a:prstGeom>
          <a:solidFill>
            <a:srgbClr val="FF3399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What </a:t>
            </a:r>
            <a:r>
              <a:rPr lang="en-US" dirty="0">
                <a:latin typeface="MyriadPro-Light"/>
              </a:rPr>
              <a:t>objects </a:t>
            </a:r>
            <a:r>
              <a:rPr lang="en-US" dirty="0" smtClean="0">
                <a:latin typeface="MyriadPro-Light"/>
              </a:rPr>
              <a:t>do you </a:t>
            </a:r>
            <a:r>
              <a:rPr lang="en-US" dirty="0">
                <a:latin typeface="MyriadPro-Light"/>
              </a:rPr>
              <a:t>see in the </a:t>
            </a:r>
            <a:r>
              <a:rPr lang="en-US" dirty="0" smtClean="0">
                <a:latin typeface="MyriadPro-Light"/>
              </a:rPr>
              <a:t>pictures?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215516" y="4847714"/>
            <a:ext cx="8712968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clock, sculpture, painting, old airplane, tote bag, </a:t>
            </a:r>
            <a:r>
              <a:rPr lang="en-US" dirty="0" smtClean="0">
                <a:latin typeface="MyriadPro-Light"/>
              </a:rPr>
              <a:t>toy airplane</a:t>
            </a:r>
            <a:r>
              <a:rPr lang="en-US" dirty="0">
                <a:latin typeface="MyriadPro-Light"/>
              </a:rPr>
              <a:t>, stuffed animals, watch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862" y="309335"/>
            <a:ext cx="1852953" cy="486236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4932040" y="700420"/>
            <a:ext cx="4104456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mtClean="0">
                <a:latin typeface="MyriadPro-Light"/>
              </a:rPr>
              <a:t>Circle the things Mark and Andy see.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6410325" y="1179289"/>
            <a:ext cx="2626171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name </a:t>
            </a:r>
            <a:r>
              <a:rPr lang="en-US" dirty="0" smtClean="0">
                <a:latin typeface="MyriadPro-Light"/>
              </a:rPr>
              <a:t>the objects you circled.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282766" y="5788248"/>
            <a:ext cx="8753730" cy="646331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It"/>
              </a:rPr>
              <a:t>The following items should be circled: </a:t>
            </a:r>
            <a:r>
              <a:rPr lang="en-US" dirty="0">
                <a:latin typeface="MyriadPro-Light"/>
              </a:rPr>
              <a:t>sculpture, painting, (</a:t>
            </a:r>
            <a:r>
              <a:rPr lang="en-US" dirty="0" smtClean="0">
                <a:latin typeface="MyriadPro-Light"/>
              </a:rPr>
              <a:t>old) airplane</a:t>
            </a:r>
            <a:r>
              <a:rPr lang="en-US" dirty="0">
                <a:latin typeface="MyriadPro-Light"/>
              </a:rPr>
              <a:t>, </a:t>
            </a:r>
            <a:r>
              <a:rPr lang="en-US" dirty="0" smtClean="0">
                <a:latin typeface="MyriadPro-Light"/>
              </a:rPr>
              <a:t>tote bag</a:t>
            </a:r>
            <a:r>
              <a:rPr lang="en-US" dirty="0">
                <a:latin typeface="MyriadPro-Light"/>
              </a:rPr>
              <a:t>, stuffed animals, and watch.</a:t>
            </a:r>
            <a:endParaRPr lang="ar-SA" dirty="0"/>
          </a:p>
        </p:txBody>
      </p:sp>
      <p:pic>
        <p:nvPicPr>
          <p:cNvPr id="12" name="SG Bk 1 F-SA__18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61775" y="129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68760"/>
            <a:ext cx="2028825" cy="43815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3580"/>
            <a:ext cx="2800350" cy="4762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862" y="309335"/>
            <a:ext cx="1852953" cy="48623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844824"/>
            <a:ext cx="4146087" cy="2650777"/>
          </a:xfrm>
          <a:prstGeom prst="rect">
            <a:avLst/>
          </a:prstGeom>
        </p:spPr>
      </p:pic>
      <p:pic>
        <p:nvPicPr>
          <p:cNvPr id="6" name="SG Bk 1 F-SA__18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1338" y="848643"/>
            <a:ext cx="609600" cy="6096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0075" y="227950"/>
            <a:ext cx="2579434" cy="2105660"/>
          </a:xfrm>
          <a:prstGeom prst="rect">
            <a:avLst/>
          </a:prstGeom>
        </p:spPr>
      </p:pic>
      <p:pic>
        <p:nvPicPr>
          <p:cNvPr id="1026" name="Picture 2" descr="Cold Cast Bronze Hands Romantic Sculpture Inspired by THE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75" y="2996952"/>
            <a:ext cx="1426218" cy="22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6228184" y="5055567"/>
            <a:ext cx="1370312" cy="461665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Sculpture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08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58" y="3615033"/>
            <a:ext cx="2186955" cy="20426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5657"/>
            <a:ext cx="2800350" cy="304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21" y="40013"/>
            <a:ext cx="2853762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70"/>
            <a:ext cx="2556044" cy="298788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9179" y="3135429"/>
            <a:ext cx="3384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3528" y="4660767"/>
            <a:ext cx="47772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</a:t>
            </a:r>
          </a:p>
          <a:p>
            <a:pPr algn="l" rtl="0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sz="28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hoice, it is a must!</a:t>
            </a:r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677058" y="2917322"/>
            <a:ext cx="1959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3528" y="5702615"/>
            <a:ext cx="5363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</a:t>
            </a:r>
          </a:p>
          <a:p>
            <a:pPr algn="l" rtl="0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avoid accountability</a:t>
            </a:r>
            <a:endParaRPr lang="ar-SA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0375" y="3684834"/>
            <a:ext cx="552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must wear a mask before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oing out.</a:t>
            </a:r>
            <a:endParaRPr lang="ar-SA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00389" y="6355382"/>
            <a:ext cx="4357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61650"/>
            <a:ext cx="3752850" cy="58102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402194"/>
            <a:ext cx="6142533" cy="418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20" y="5301208"/>
            <a:ext cx="4087839" cy="129614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346486"/>
            <a:ext cx="1440160" cy="38121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282123" y="991445"/>
            <a:ext cx="6314213" cy="1200329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The tongue </a:t>
            </a:r>
            <a:r>
              <a:rPr lang="en-US" dirty="0">
                <a:latin typeface="MyriadPro-Light"/>
              </a:rPr>
              <a:t>comes between the top and bottom teeth</a:t>
            </a:r>
          </a:p>
          <a:p>
            <a:pPr algn="l" rtl="0"/>
            <a:r>
              <a:rPr lang="en-US" dirty="0">
                <a:latin typeface="MyriadPro-Light"/>
              </a:rPr>
              <a:t>when they say the </a:t>
            </a:r>
            <a:r>
              <a:rPr lang="en-US" b="1" dirty="0" err="1">
                <a:solidFill>
                  <a:srgbClr val="C00000"/>
                </a:solidFill>
                <a:latin typeface="MyriadPro-LightIt"/>
              </a:rPr>
              <a:t>th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sound. Tell them they should feel</a:t>
            </a:r>
          </a:p>
          <a:p>
            <a:pPr algn="l" rtl="0"/>
            <a:r>
              <a:rPr lang="en-US" dirty="0">
                <a:latin typeface="MyriadPro-Light"/>
              </a:rPr>
              <a:t>a tickle or vibration on their tongues when they say</a:t>
            </a:r>
          </a:p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It"/>
              </a:rPr>
              <a:t>this.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8" name="SG Bk 1 F-SA__18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7440" y="381845"/>
            <a:ext cx="609600" cy="6096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98" y="770432"/>
            <a:ext cx="1642354" cy="1642354"/>
          </a:xfrm>
          <a:prstGeom prst="rect">
            <a:avLst/>
          </a:prstGeom>
        </p:spPr>
      </p:pic>
      <p:pic>
        <p:nvPicPr>
          <p:cNvPr id="1026" name="Picture 2" descr="Pulse Clip Art at Clker.com - vector clip art online, royalty free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94" y="2451263"/>
            <a:ext cx="2094858" cy="13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3971642" y="2938125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MyriadPro-Light"/>
              </a:rPr>
              <a:t>vibration</a:t>
            </a:r>
            <a:endParaRPr lang="ar-S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Expertise - ShockTec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16438"/>
            <a:ext cx="2857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12" y="2381698"/>
            <a:ext cx="1738080" cy="17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5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642787" cy="421267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945262" y="4947766"/>
            <a:ext cx="1316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744298" y="4947766"/>
            <a:ext cx="1708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5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39552" y="365755"/>
            <a:ext cx="2531462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Arial,Bold"/>
              </a:rPr>
              <a:t>Consonant Digraphs: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2200959" y="5890880"/>
            <a:ext cx="3465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400" dirty="0"/>
              <a:t>ð</a:t>
            </a:r>
            <a:endParaRPr lang="ar-SA" sz="3200" dirty="0"/>
          </a:p>
        </p:txBody>
      </p:sp>
      <p:sp>
        <p:nvSpPr>
          <p:cNvPr id="8" name="مستطيل 7"/>
          <p:cNvSpPr/>
          <p:nvPr/>
        </p:nvSpPr>
        <p:spPr>
          <a:xfrm>
            <a:off x="6804248" y="5849315"/>
            <a:ext cx="35618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θ</a:t>
            </a:r>
            <a:endParaRPr lang="ar-SA" sz="2400" dirty="0"/>
          </a:p>
        </p:txBody>
      </p:sp>
      <p:sp>
        <p:nvSpPr>
          <p:cNvPr id="7" name="مستطيل 6"/>
          <p:cNvSpPr/>
          <p:nvPr/>
        </p:nvSpPr>
        <p:spPr>
          <a:xfrm>
            <a:off x="179512" y="5895481"/>
            <a:ext cx="1313180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latin typeface="StagSans-Light"/>
                <a:ea typeface="Times New Roman" panose="02020603050405020304" pitchFamily="18" charset="0"/>
              </a:rPr>
              <a:t>☺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Symbol</a:t>
            </a:r>
            <a:endParaRPr lang="ar-SA" dirty="0"/>
          </a:p>
        </p:txBody>
      </p:sp>
      <p:cxnSp>
        <p:nvCxnSpPr>
          <p:cNvPr id="10" name="رابط كسهم مستقيم 9"/>
          <p:cNvCxnSpPr/>
          <p:nvPr/>
        </p:nvCxnSpPr>
        <p:spPr>
          <a:xfrm>
            <a:off x="1115616" y="6310980"/>
            <a:ext cx="82964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Expertise - ShockT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4" y="5050862"/>
            <a:ext cx="1371207" cy="76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785970" y="5357755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vibration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to Overcome Challenge of Scaling Your Startup | Business Pos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089277" cy="46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12" y="3384752"/>
            <a:ext cx="3369916" cy="122014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485081"/>
            <a:ext cx="776669" cy="6636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14" y="2458101"/>
            <a:ext cx="649956" cy="71766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03" y="0"/>
            <a:ext cx="2122497" cy="197720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3" y="4221088"/>
            <a:ext cx="2438400" cy="2499360"/>
          </a:xfrm>
          <a:prstGeom prst="rect">
            <a:avLst/>
          </a:prstGeom>
        </p:spPr>
      </p:pic>
      <p:pic>
        <p:nvPicPr>
          <p:cNvPr id="3074" name="Picture 2" descr="2,628 Challenge Yourself Photos - Free &amp; Royalty-Free Stock Photos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" y="0"/>
            <a:ext cx="3122563" cy="222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 Key Medical Staff Services Challenges in 2017 and How to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770" y="4998767"/>
            <a:ext cx="3420988" cy="185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2" y="3417009"/>
            <a:ext cx="776669" cy="663699"/>
          </a:xfrm>
          <a:prstGeom prst="rect">
            <a:avLst/>
          </a:prstGeom>
        </p:spPr>
      </p:pic>
      <p:pic>
        <p:nvPicPr>
          <p:cNvPr id="3078" name="Picture 6" descr="صور تهنئة للناجحين بالجليتر - منتدى الفرح المسيحى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031" y="2879153"/>
            <a:ext cx="1757065" cy="134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eat Job Clip Art Animations - ClipArt Bes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93" y="4649126"/>
            <a:ext cx="1745125" cy="19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33620" y="1459851"/>
            <a:ext cx="226074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200" b="1" dirty="0"/>
              <a:t>Assign pages </a:t>
            </a:r>
            <a:r>
              <a:rPr lang="en-US" sz="3200" b="1" dirty="0">
                <a:solidFill>
                  <a:srgbClr val="C00000"/>
                </a:solidFill>
              </a:rPr>
              <a:t>98–99</a:t>
            </a:r>
            <a:r>
              <a:rPr lang="en-US" sz="3200" b="1" dirty="0"/>
              <a:t> for practice with the grammar of</a:t>
            </a:r>
          </a:p>
          <a:p>
            <a:pPr algn="l" rtl="0"/>
            <a:r>
              <a:rPr lang="en-US" sz="3200" b="1" dirty="0"/>
              <a:t>the unit.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9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4543425" cy="30099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861048"/>
            <a:ext cx="6688281" cy="21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od Morning Gif Good Morning Animated Gif Images (80) | Good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42862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mic Strip Speech Bubble And Expressions Template Royalty 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4027864"/>
            <a:ext cx="4248472" cy="283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41" y="-62345"/>
            <a:ext cx="4086225" cy="40481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528" y="271030"/>
            <a:ext cx="3724275" cy="371475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89683" y="5150544"/>
            <a:ext cx="2484976" cy="584775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latin typeface="MyriadPro-Light"/>
              </a:rPr>
              <a:t>comic strip.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7083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22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1650"/>
            <a:ext cx="3609975" cy="4476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" y="3077750"/>
            <a:ext cx="1364234" cy="107231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5" y="4221088"/>
            <a:ext cx="1336122" cy="99378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848" y="4434742"/>
            <a:ext cx="978922" cy="145135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301208"/>
            <a:ext cx="1242265" cy="109190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4581128"/>
            <a:ext cx="933297" cy="143900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6029973"/>
            <a:ext cx="2038106" cy="85011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67544" y="1053887"/>
            <a:ext cx="770485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  <a:latin typeface="MyriadPro-SemiboldIt"/>
              </a:rPr>
              <a:t>Where </a:t>
            </a:r>
            <a:r>
              <a:rPr lang="en-US" dirty="0" smtClean="0">
                <a:solidFill>
                  <a:srgbClr val="000000"/>
                </a:solidFill>
                <a:latin typeface="MyriadPro-SemiboldIt"/>
              </a:rPr>
              <a:t>are the </a:t>
            </a:r>
            <a:r>
              <a:rPr lang="en-US" dirty="0">
                <a:solidFill>
                  <a:srgbClr val="000000"/>
                </a:solidFill>
                <a:latin typeface="MyriadPro-SemiboldIt"/>
              </a:rPr>
              <a:t>people?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(They’re in a museum</a:t>
            </a:r>
            <a:r>
              <a:rPr lang="en-US" dirty="0" smtClean="0">
                <a:solidFill>
                  <a:srgbClr val="000000"/>
                </a:solidFill>
                <a:latin typeface="MyriadPro-Light"/>
              </a:rPr>
              <a:t>.)</a:t>
            </a:r>
            <a:endParaRPr lang="en-US" dirty="0">
              <a:solidFill>
                <a:srgbClr val="000000"/>
              </a:solidFill>
              <a:latin typeface="MyriadPro-Light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7" y="2455109"/>
            <a:ext cx="3884107" cy="2759761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868144" y="3226270"/>
            <a:ext cx="20185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bg1"/>
                </a:solidFill>
                <a:latin typeface="MyriadPro-SemiboldIt"/>
              </a:rPr>
              <a:t>d</a:t>
            </a:r>
            <a:r>
              <a:rPr lang="en-US" b="1" dirty="0" smtClean="0">
                <a:solidFill>
                  <a:schemeClr val="bg1"/>
                </a:solidFill>
                <a:latin typeface="MyriadPro-SemiboldIt"/>
              </a:rPr>
              <a:t>inosaur</a:t>
            </a:r>
            <a:endParaRPr lang="en-US" b="1" dirty="0">
              <a:solidFill>
                <a:schemeClr val="bg1"/>
              </a:solidFill>
              <a:latin typeface="MyriadPro-Light"/>
            </a:endParaRPr>
          </a:p>
          <a:p>
            <a:pPr algn="l" rtl="0"/>
            <a:r>
              <a:rPr lang="en-US" b="1" dirty="0" smtClean="0">
                <a:solidFill>
                  <a:schemeClr val="bg1"/>
                </a:solidFill>
                <a:latin typeface="MyriadPro-SemiboldIt"/>
              </a:rPr>
              <a:t>skeleton</a:t>
            </a:r>
            <a:endParaRPr lang="en-US" b="1" dirty="0">
              <a:solidFill>
                <a:schemeClr val="bg1"/>
              </a:solidFill>
              <a:latin typeface="MyriadPro-Light"/>
            </a:endParaRPr>
          </a:p>
          <a:p>
            <a:pPr algn="l" rtl="0"/>
            <a:r>
              <a:rPr lang="en-US" b="1" dirty="0">
                <a:solidFill>
                  <a:schemeClr val="bg1"/>
                </a:solidFill>
                <a:latin typeface="MyriadPro-SemiboldIt"/>
              </a:rPr>
              <a:t>r</a:t>
            </a:r>
            <a:r>
              <a:rPr lang="en-US" b="1" dirty="0" smtClean="0">
                <a:solidFill>
                  <a:schemeClr val="bg1"/>
                </a:solidFill>
                <a:latin typeface="MyriadPro-SemiboldIt"/>
              </a:rPr>
              <a:t>ocks</a:t>
            </a:r>
            <a:r>
              <a:rPr lang="en-US" b="1" dirty="0" smtClean="0">
                <a:solidFill>
                  <a:schemeClr val="bg1"/>
                </a:solidFill>
                <a:latin typeface="MyriadPro-Light"/>
              </a:rPr>
              <a:t> </a:t>
            </a:r>
          </a:p>
          <a:p>
            <a:pPr algn="l" rtl="0"/>
            <a:r>
              <a:rPr lang="en-US" b="1" dirty="0" smtClean="0">
                <a:solidFill>
                  <a:schemeClr val="bg1"/>
                </a:solidFill>
                <a:latin typeface="MyriadPro-SemiboldIt"/>
              </a:rPr>
              <a:t>fossils</a:t>
            </a:r>
            <a:endParaRPr lang="en-US" b="1" dirty="0" smtClean="0">
              <a:solidFill>
                <a:schemeClr val="bg1"/>
              </a:solidFill>
              <a:latin typeface="MyriadPro-Light"/>
            </a:endParaRPr>
          </a:p>
          <a:p>
            <a:pPr algn="l" rtl="0"/>
            <a:r>
              <a:rPr lang="en-US" b="1" dirty="0" smtClean="0">
                <a:solidFill>
                  <a:schemeClr val="bg1"/>
                </a:solidFill>
                <a:latin typeface="MyriadPro-Light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MyriadPro-SemiboldIt"/>
              </a:rPr>
              <a:t>fish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82" y="2475266"/>
            <a:ext cx="1048591" cy="942405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5195639" y="2741213"/>
            <a:ext cx="3803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u="sng" dirty="0" smtClean="0">
                <a:solidFill>
                  <a:srgbClr val="FF3399"/>
                </a:solidFill>
                <a:latin typeface="MyriadPro-Light"/>
              </a:rPr>
              <a:t>Find </a:t>
            </a:r>
            <a:r>
              <a:rPr lang="en-US" b="1" u="sng" dirty="0">
                <a:solidFill>
                  <a:srgbClr val="FF3399"/>
                </a:solidFill>
                <a:latin typeface="MyriadPro-Light"/>
              </a:rPr>
              <a:t>these items </a:t>
            </a:r>
            <a:r>
              <a:rPr lang="en-US" b="1" u="sng" dirty="0" smtClean="0">
                <a:solidFill>
                  <a:srgbClr val="FF3399"/>
                </a:solidFill>
                <a:latin typeface="MyriadPro-Light"/>
              </a:rPr>
              <a:t>in the </a:t>
            </a:r>
            <a:r>
              <a:rPr lang="en-US" b="1" u="sng" dirty="0">
                <a:solidFill>
                  <a:srgbClr val="FF3399"/>
                </a:solidFill>
                <a:latin typeface="MyriadPro-Light"/>
              </a:rPr>
              <a:t>pictures.</a:t>
            </a:r>
            <a:endParaRPr lang="ar-SA" b="1" u="sng" dirty="0">
              <a:solidFill>
                <a:srgbClr val="FF3399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313611" y="6371261"/>
            <a:ext cx="4572000" cy="36933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follow </a:t>
            </a:r>
            <a:r>
              <a:rPr lang="en-US" dirty="0" smtClean="0">
                <a:latin typeface="MyriadPro-Light"/>
              </a:rPr>
              <a:t>along with </a:t>
            </a:r>
            <a:r>
              <a:rPr lang="en-US" dirty="0">
                <a:latin typeface="MyriadPro-Light"/>
              </a:rPr>
              <a:t>the text and the pictures.</a:t>
            </a:r>
            <a:endParaRPr lang="ar-SA" dirty="0"/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60" y="5402662"/>
            <a:ext cx="883636" cy="990449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4520876" y="5447931"/>
            <a:ext cx="16475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800" b="0" cap="none" spc="0" dirty="0" smtClean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</a:t>
            </a:r>
            <a:endParaRPr lang="ar-SA" sz="48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8216" y="5916978"/>
            <a:ext cx="1371600" cy="361950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9205" y="65066"/>
            <a:ext cx="12477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22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1650"/>
            <a:ext cx="3609975" cy="4476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049" y="162109"/>
            <a:ext cx="3127648" cy="245838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906631"/>
            <a:ext cx="2304256" cy="171386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134" y="2701226"/>
            <a:ext cx="1894196" cy="28083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2701226"/>
            <a:ext cx="2643724" cy="232373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3049" y="2620493"/>
            <a:ext cx="1548111" cy="238695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5902" y="5105693"/>
            <a:ext cx="3562350" cy="14859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8216" y="696396"/>
            <a:ext cx="1371600" cy="361950"/>
          </a:xfrm>
          <a:prstGeom prst="rect">
            <a:avLst/>
          </a:prstGeom>
        </p:spPr>
      </p:pic>
      <p:pic>
        <p:nvPicPr>
          <p:cNvPr id="5" name="SG Bk 1 F-SA__18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83497" y="1112827"/>
            <a:ext cx="609600" cy="60960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10" y="1077350"/>
            <a:ext cx="883636" cy="9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63" y="64160"/>
            <a:ext cx="6083889" cy="646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607128" y="998105"/>
            <a:ext cx="4896544" cy="369332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 name of the dinosaur</a:t>
            </a:r>
            <a:r>
              <a:rPr lang="en-US" dirty="0" smtClean="0">
                <a:latin typeface="MyriadPro-SemiboldIt"/>
              </a:rPr>
              <a:t>?</a:t>
            </a:r>
            <a:endParaRPr lang="en-US" dirty="0">
              <a:latin typeface="MyriadPro-SemiboldIt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508104" y="1436951"/>
            <a:ext cx="259228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Tyrannosaurus Rex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607128" y="2020198"/>
            <a:ext cx="3096344" cy="369332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How </a:t>
            </a:r>
            <a:r>
              <a:rPr lang="en-US" dirty="0">
                <a:latin typeface="MyriadPro-SemiboldIt"/>
              </a:rPr>
              <a:t>old is it? 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4371673" y="2452372"/>
            <a:ext cx="3096344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65 million years old</a:t>
            </a:r>
            <a:endParaRPr lang="ar-SA" dirty="0"/>
          </a:p>
        </p:txBody>
      </p:sp>
      <p:pic>
        <p:nvPicPr>
          <p:cNvPr id="9220" name="Picture 4" descr="Growing Up Tyrannosaurus Rex: Researchers Learn More About Teen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2588"/>
            <a:ext cx="4199237" cy="26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171"/>
            <a:ext cx="2420888" cy="242088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35" y="350942"/>
            <a:ext cx="36099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67544" y="548680"/>
            <a:ext cx="10406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MyriadPro-SemiboldIt"/>
              </a:rPr>
              <a:t>fossils</a:t>
            </a:r>
            <a:endParaRPr lang="ar-SA" sz="2400" dirty="0"/>
          </a:p>
        </p:txBody>
      </p:sp>
      <p:pic>
        <p:nvPicPr>
          <p:cNvPr id="8194" name="Picture 2" descr="Cartoon T-rex Dinosaur Fossil Royalty Free Cliparts, Vectors, And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052387" cy="201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669550" y="523853"/>
            <a:ext cx="133241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MyriadPro-SemiboldIt"/>
              </a:rPr>
              <a:t>skeleton</a:t>
            </a:r>
            <a:endParaRPr lang="ar-SA" sz="2400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268760"/>
            <a:ext cx="2042170" cy="1859079"/>
          </a:xfrm>
          <a:prstGeom prst="rect">
            <a:avLst/>
          </a:prstGeom>
        </p:spPr>
      </p:pic>
      <p:pic>
        <p:nvPicPr>
          <p:cNvPr id="8196" name="Picture 4" descr="Arte Rock Organic Object Vectors from GraphicRi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86441"/>
            <a:ext cx="1798180" cy="20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7087204" y="385353"/>
            <a:ext cx="92044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400" dirty="0" smtClean="0">
                <a:latin typeface="MyriadPro-SemiboldIt"/>
              </a:rPr>
              <a:t>rocks</a:t>
            </a:r>
            <a:endParaRPr lang="ar-SA" sz="2400" dirty="0"/>
          </a:p>
        </p:txBody>
      </p:sp>
      <p:pic>
        <p:nvPicPr>
          <p:cNvPr id="8198" name="Picture 6" descr="Did Dinosaurs Really Have Feathers? | Britan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585" y="4819529"/>
            <a:ext cx="2514381" cy="188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5001966" y="4819529"/>
            <a:ext cx="136768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MyriadPro-SemiboldIt"/>
              </a:rPr>
              <a:t>dinosaur</a:t>
            </a:r>
            <a:endParaRPr lang="ar-SA" sz="2400" dirty="0"/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8" y="66427"/>
            <a:ext cx="3609975" cy="44767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173971" y="3563342"/>
            <a:ext cx="83053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it you can find fossils, skeleton and things from old civilization.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5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22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3" y="1859697"/>
            <a:ext cx="2266950" cy="185737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51520" y="1475492"/>
            <a:ext cx="345479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What do you </a:t>
            </a:r>
            <a:r>
              <a:rPr lang="en-US" dirty="0">
                <a:latin typeface="MyriadPro-Light"/>
              </a:rPr>
              <a:t>think the object </a:t>
            </a:r>
            <a:r>
              <a:rPr lang="en-US" dirty="0" smtClean="0">
                <a:latin typeface="MyriadPro-Light"/>
              </a:rPr>
              <a:t>is?</a:t>
            </a:r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918" y="908720"/>
            <a:ext cx="1894196" cy="280835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074511" y="1115452"/>
            <a:ext cx="4572000" cy="369332"/>
          </a:xfrm>
          <a:prstGeom prst="rect">
            <a:avLst/>
          </a:prstGeom>
          <a:solidFill>
            <a:srgbClr val="FFFF66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at the last picture in the </a:t>
            </a:r>
            <a:r>
              <a:rPr lang="en-US" dirty="0" smtClean="0">
                <a:latin typeface="MyriadPro-Light"/>
              </a:rPr>
              <a:t>comic strip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" y="736824"/>
            <a:ext cx="1319119" cy="50010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49" y="1657053"/>
            <a:ext cx="3023193" cy="1764789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979973" y="3719519"/>
            <a:ext cx="1039067" cy="400110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MyriadPro-LightIt"/>
              </a:rPr>
              <a:t>meteor</a:t>
            </a:r>
            <a:endParaRPr lang="ar-SA" sz="2000" b="1" dirty="0"/>
          </a:p>
        </p:txBody>
      </p:sp>
      <p:pic>
        <p:nvPicPr>
          <p:cNvPr id="10242" name="Picture 2" descr="Meteor shower occurring through October to peak next week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" y="3717072"/>
            <a:ext cx="1418853" cy="90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 giant meteor exploded over Earth and nobody noticed - Insi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91" y="3758521"/>
            <a:ext cx="1391256" cy="6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1" y="4668737"/>
            <a:ext cx="1346845" cy="981779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2074511" y="4973399"/>
            <a:ext cx="1253869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 smtClean="0">
                <a:solidFill>
                  <a:schemeClr val="bg1"/>
                </a:solidFill>
                <a:latin typeface="MyriadPro-LightIt"/>
              </a:rPr>
              <a:t>diamond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033" y="541835"/>
            <a:ext cx="2208918" cy="58290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50" y="60813"/>
            <a:ext cx="923401" cy="923401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2938744" y="4183011"/>
            <a:ext cx="4897941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is a large rock that falls to </a:t>
            </a:r>
            <a:r>
              <a:rPr lang="en-US" dirty="0" smtClean="0">
                <a:latin typeface="MyriadPro-Light"/>
              </a:rPr>
              <a:t>earth from </a:t>
            </a:r>
            <a:r>
              <a:rPr lang="en-US" dirty="0">
                <a:latin typeface="MyriadPro-Light"/>
              </a:rPr>
              <a:t>space.</a:t>
            </a:r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3337843" y="4826383"/>
            <a:ext cx="5662987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is a valuable stone </a:t>
            </a:r>
            <a:r>
              <a:rPr lang="en-US" dirty="0" smtClean="0">
                <a:latin typeface="MyriadPro-Light"/>
              </a:rPr>
              <a:t>that people </a:t>
            </a:r>
            <a:r>
              <a:rPr lang="en-US" dirty="0">
                <a:latin typeface="MyriadPro-Light"/>
              </a:rPr>
              <a:t>often use in rings </a:t>
            </a:r>
            <a:r>
              <a:rPr lang="en-US" dirty="0" smtClean="0">
                <a:latin typeface="MyriadPro-Light"/>
              </a:rPr>
              <a:t>and other </a:t>
            </a:r>
            <a:r>
              <a:rPr lang="en-US" dirty="0">
                <a:latin typeface="MyriadPro-Light"/>
              </a:rPr>
              <a:t>kinds of jewelry.</a:t>
            </a:r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>
            <a:off x="2462570" y="1952762"/>
            <a:ext cx="1415381" cy="1200329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which ending </a:t>
            </a:r>
            <a:r>
              <a:rPr lang="en-US" dirty="0" smtClean="0">
                <a:latin typeface="MyriadPro-Light"/>
              </a:rPr>
              <a:t>you are</a:t>
            </a:r>
          </a:p>
          <a:p>
            <a:pPr algn="l" rtl="0"/>
            <a:r>
              <a:rPr lang="en-US" dirty="0" smtClean="0">
                <a:latin typeface="MyriadPro-Light"/>
              </a:rPr>
              <a:t> </a:t>
            </a:r>
            <a:r>
              <a:rPr lang="en-US" dirty="0">
                <a:latin typeface="MyriadPro-Light"/>
              </a:rPr>
              <a:t>agree with.</a:t>
            </a:r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>
            <a:off x="2315724" y="6309898"/>
            <a:ext cx="5635278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which ending </a:t>
            </a:r>
            <a:r>
              <a:rPr lang="en-US" dirty="0" smtClean="0">
                <a:latin typeface="MyriadPro-Light"/>
              </a:rPr>
              <a:t>is the </a:t>
            </a:r>
            <a:r>
              <a:rPr lang="en-US" dirty="0">
                <a:latin typeface="MyriadPro-Light"/>
              </a:rPr>
              <a:t>majority of the class </a:t>
            </a:r>
            <a:r>
              <a:rPr lang="en-US" dirty="0" smtClean="0">
                <a:latin typeface="MyriadPro-Light"/>
              </a:rPr>
              <a:t>agrees with?</a:t>
            </a:r>
            <a:endParaRPr lang="ar-SA" dirty="0"/>
          </a:p>
        </p:txBody>
      </p:sp>
      <p:pic>
        <p:nvPicPr>
          <p:cNvPr id="10246" name="Picture 6" descr="Agree, Disagree, Don't Know Display Posters (teacher made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3" y="5787822"/>
            <a:ext cx="1986495" cy="99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7028" y="5602044"/>
            <a:ext cx="886147" cy="1255956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98" y="102142"/>
            <a:ext cx="36099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22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23120"/>
            <a:ext cx="3609975" cy="41256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205423"/>
            <a:ext cx="2736304" cy="46805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852936"/>
            <a:ext cx="6048672" cy="180517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23528" y="1366154"/>
            <a:ext cx="6562508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Work </a:t>
            </a:r>
            <a:r>
              <a:rPr lang="en-US" dirty="0">
                <a:latin typeface="MyriadPro-Light"/>
              </a:rPr>
              <a:t>individually to answer </a:t>
            </a:r>
            <a:r>
              <a:rPr lang="en-US" dirty="0" smtClean="0">
                <a:latin typeface="MyriadPro-Light"/>
              </a:rPr>
              <a:t>the statements </a:t>
            </a:r>
            <a:r>
              <a:rPr lang="en-US" dirty="0">
                <a:latin typeface="MyriadPro-Light"/>
              </a:rPr>
              <a:t>with </a:t>
            </a:r>
            <a:r>
              <a:rPr lang="en-US" dirty="0">
                <a:latin typeface="MyriadPro-LightIt"/>
              </a:rPr>
              <a:t>yes </a:t>
            </a:r>
            <a:r>
              <a:rPr lang="en-US" dirty="0">
                <a:latin typeface="MyriadPro-Light"/>
              </a:rPr>
              <a:t>or </a:t>
            </a:r>
            <a:r>
              <a:rPr lang="en-US" dirty="0">
                <a:latin typeface="MyriadPro-LightIt"/>
              </a:rPr>
              <a:t>no.</a:t>
            </a:r>
            <a:endParaRPr lang="ar-SA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61650"/>
            <a:ext cx="3609975" cy="44767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0352" y="752360"/>
            <a:ext cx="943657" cy="125507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5292080" y="2852936"/>
            <a:ext cx="1753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It’s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enormous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80921" y="2833418"/>
            <a:ext cx="498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C00000"/>
                </a:solidFill>
                <a:latin typeface="MyriadPro-Light"/>
              </a:rPr>
              <a:t>no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827584" y="3316922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27584" y="3748970"/>
            <a:ext cx="498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C00000"/>
                </a:solidFill>
                <a:latin typeface="MyriadPro-Light"/>
              </a:rPr>
              <a:t>no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27584" y="4181018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302224" y="36170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skeleton’s name is </a:t>
            </a:r>
            <a:r>
              <a:rPr lang="en-US" b="1" dirty="0">
                <a:solidFill>
                  <a:srgbClr val="003300"/>
                </a:solidFill>
                <a:latin typeface="MyriadPro-Light"/>
              </a:rPr>
              <a:t>Jerry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. </a:t>
            </a:r>
            <a:endParaRPr lang="en-US" b="1" dirty="0" smtClean="0">
              <a:solidFill>
                <a:srgbClr val="C00000"/>
              </a:solidFill>
              <a:latin typeface="MyriadPro-Light"/>
            </a:endParaRPr>
          </a:p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Mike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is one of the men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in the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story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91" y="5027440"/>
            <a:ext cx="1698513" cy="16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67544" y="332656"/>
            <a:ext cx="7344816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222222"/>
                </a:solidFill>
                <a:latin typeface="Noto Naskh Arabic UI"/>
              </a:rPr>
              <a:t>Museums</a:t>
            </a:r>
            <a:r>
              <a:rPr lang="en-US" dirty="0">
                <a:solidFill>
                  <a:srgbClr val="222222"/>
                </a:solidFill>
                <a:latin typeface="Noto Naskh Arabic UI"/>
              </a:rPr>
              <a:t> are buildings in which we see many </a:t>
            </a:r>
            <a:r>
              <a:rPr lang="en-US" b="1" dirty="0">
                <a:solidFill>
                  <a:srgbClr val="222222"/>
                </a:solidFill>
                <a:latin typeface="Noto Naskh Arabic UI"/>
              </a:rPr>
              <a:t>things</a:t>
            </a:r>
            <a:r>
              <a:rPr lang="en-US" dirty="0">
                <a:solidFill>
                  <a:srgbClr val="222222"/>
                </a:solidFill>
                <a:latin typeface="Noto Naskh Arabic UI"/>
              </a:rPr>
              <a:t> of artistic, cultural, historical, traditional and objects of scientific interest. </a:t>
            </a:r>
            <a:endParaRPr lang="ar-SA" dirty="0"/>
          </a:p>
        </p:txBody>
      </p:sp>
      <p:pic>
        <p:nvPicPr>
          <p:cNvPr id="12290" name="Picture 2" descr="Dinosaur Skeleton Having Tough Time Making Friends In New Museu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3" y="4048862"/>
            <a:ext cx="4219699" cy="26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86136" y="1221263"/>
            <a:ext cx="7614255" cy="1200329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solidFill>
                  <a:srgbClr val="282829"/>
                </a:solidFill>
                <a:latin typeface="-apple-system"/>
              </a:rPr>
              <a:t>Museums </a:t>
            </a:r>
            <a:r>
              <a:rPr lang="en-US" dirty="0">
                <a:solidFill>
                  <a:srgbClr val="282829"/>
                </a:solidFill>
                <a:latin typeface="-apple-system"/>
              </a:rPr>
              <a:t>exist on almost all topics: Art, history, science, geography, textiles, space, cars, airplanes, architecture, railroads, </a:t>
            </a:r>
            <a:r>
              <a:rPr lang="en-US" dirty="0" smtClean="0">
                <a:solidFill>
                  <a:srgbClr val="282829"/>
                </a:solidFill>
                <a:latin typeface="-apple-system"/>
              </a:rPr>
              <a:t>fashion, animals</a:t>
            </a:r>
            <a:r>
              <a:rPr lang="en-US" dirty="0">
                <a:solidFill>
                  <a:srgbClr val="282829"/>
                </a:solidFill>
                <a:latin typeface="-apple-system"/>
              </a:rPr>
              <a:t>, natural history, man, woman, children, plants, famous people, computers, wars,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3885552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2734163"/>
            <a:ext cx="5076056" cy="646331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a </a:t>
            </a:r>
            <a:r>
              <a:rPr lang="en-US" dirty="0">
                <a:latin typeface="MyriadPro-Light"/>
              </a:rPr>
              <a:t>list of </a:t>
            </a:r>
            <a:r>
              <a:rPr lang="en-US" dirty="0" smtClean="0">
                <a:latin typeface="MyriadPro-Light"/>
              </a:rPr>
              <a:t>objects found </a:t>
            </a:r>
            <a:r>
              <a:rPr lang="en-US" dirty="0">
                <a:latin typeface="MyriadPro-Light"/>
              </a:rPr>
              <a:t>in </a:t>
            </a:r>
            <a:r>
              <a:rPr lang="en-US" dirty="0" smtClean="0">
                <a:latin typeface="MyriadPro-Light"/>
              </a:rPr>
              <a:t>museums </a:t>
            </a:r>
            <a:r>
              <a:rPr lang="en-US" dirty="0">
                <a:latin typeface="MyriadPro-Light"/>
              </a:rPr>
              <a:t>that they could include in </a:t>
            </a:r>
            <a:r>
              <a:rPr lang="en-US" dirty="0" smtClean="0">
                <a:latin typeface="MyriadPro-Light"/>
              </a:rPr>
              <a:t>their role </a:t>
            </a:r>
            <a:r>
              <a:rPr lang="en-US" dirty="0">
                <a:latin typeface="MyriadPro-Light"/>
              </a:rPr>
              <a:t>plays.</a:t>
            </a:r>
            <a:endParaRPr lang="ar-SA" dirty="0"/>
          </a:p>
        </p:txBody>
      </p:sp>
      <p:pic>
        <p:nvPicPr>
          <p:cNvPr id="11266" name="Picture 2" descr="Group Brainstorming Session | Reallyusefullstuff4thesmallbusin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221957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51520" y="476672"/>
            <a:ext cx="1454244" cy="369332"/>
          </a:xfrm>
          <a:prstGeom prst="rect">
            <a:avLst/>
          </a:prstGeom>
          <a:solidFill>
            <a:srgbClr val="FF9999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MyriadPro-Light"/>
              </a:rPr>
              <a:t>brainstorm </a:t>
            </a:r>
            <a:endParaRPr lang="ar-SA" b="1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589858"/>
            <a:ext cx="3695700" cy="267652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16115" y="1420751"/>
            <a:ext cx="137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/>
            <a:r>
              <a:rPr lang="en-US" b="1" dirty="0">
                <a:solidFill>
                  <a:srgbClr val="C00000"/>
                </a:solidFill>
                <a:latin typeface="ProximaNova-Bold"/>
              </a:rPr>
              <a:t>Sculptures</a:t>
            </a:r>
            <a:endParaRPr lang="en-US" b="1" i="0" u="none" strike="noStrike" dirty="0">
              <a:solidFill>
                <a:srgbClr val="C00000"/>
              </a:solidFill>
              <a:effectLst/>
              <a:latin typeface="ProximaNova-Bold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9159" y="189279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Noto Naskh Arabic UI"/>
              </a:rPr>
              <a:t>Rosetta Stone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22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5612"/>
            <a:ext cx="1732485" cy="45737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48880"/>
            <a:ext cx="4638035" cy="136815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39552" y="1052736"/>
            <a:ext cx="7480096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Choose </a:t>
            </a:r>
            <a:r>
              <a:rPr lang="en-US" dirty="0">
                <a:latin typeface="MyriadPro-Light"/>
              </a:rPr>
              <a:t>one of the endings in the </a:t>
            </a:r>
            <a:r>
              <a:rPr lang="en-US" dirty="0" smtClean="0">
                <a:latin typeface="MyriadPro-Light"/>
              </a:rPr>
              <a:t>box and </a:t>
            </a:r>
            <a:r>
              <a:rPr lang="en-US" dirty="0">
                <a:latin typeface="MyriadPro-Light"/>
              </a:rPr>
              <a:t>use it in </a:t>
            </a:r>
            <a:r>
              <a:rPr lang="en-US" dirty="0" smtClean="0">
                <a:latin typeface="MyriadPro-Light"/>
              </a:rPr>
              <a:t>your </a:t>
            </a:r>
            <a:r>
              <a:rPr lang="en-US" dirty="0">
                <a:latin typeface="MyriadPro-Light"/>
              </a:rPr>
              <a:t>conversation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791588"/>
            <a:ext cx="2173584" cy="225371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93" y="4221088"/>
            <a:ext cx="1560711" cy="156071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1524948" cy="94707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539552" y="4221088"/>
            <a:ext cx="5976664" cy="646331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brainstorm a list of </a:t>
            </a:r>
            <a:r>
              <a:rPr lang="en-US" dirty="0" smtClean="0">
                <a:latin typeface="MyriadPro-Light"/>
              </a:rPr>
              <a:t>objects found </a:t>
            </a:r>
            <a:r>
              <a:rPr lang="en-US" dirty="0">
                <a:latin typeface="MyriadPro-Light"/>
              </a:rPr>
              <a:t>in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>
                <a:latin typeface="MyriadPro-Light"/>
              </a:rPr>
              <a:t> </a:t>
            </a:r>
            <a:r>
              <a:rPr lang="en-US" dirty="0" smtClean="0">
                <a:latin typeface="MyriadPro-Light"/>
              </a:rPr>
              <a:t>museums </a:t>
            </a:r>
            <a:r>
              <a:rPr lang="en-US" dirty="0">
                <a:latin typeface="MyriadPro-Light"/>
              </a:rPr>
              <a:t>that they could include in </a:t>
            </a:r>
            <a:r>
              <a:rPr lang="en-US" dirty="0" smtClean="0">
                <a:latin typeface="MyriadPro-Light"/>
              </a:rPr>
              <a:t>their role </a:t>
            </a:r>
            <a:r>
              <a:rPr lang="en-US" dirty="0">
                <a:latin typeface="MyriadPro-Light"/>
              </a:rPr>
              <a:t>plays.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905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25915"/>
            <a:ext cx="8352928" cy="28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3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tensive Reading - myreadingactivitiesco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3928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etacognition - Missouri EduS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696744" cy="495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avis, Tonya / Reading Re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4762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ys of the Week Calendar Board Printable | Preschool calenda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393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6890851" cy="42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article helps my understanding of what reading strategies ar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05775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raft Museum Exhibition – DCD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5870592" cy="330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796136" y="529007"/>
            <a:ext cx="2903359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Abril Fatface"/>
              </a:rPr>
              <a:t>Craft Museum Exhibition</a:t>
            </a:r>
            <a:endParaRPr lang="en-US" b="1" dirty="0">
              <a:effectLst/>
              <a:latin typeface="Abril Fatface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867135"/>
            <a:ext cx="5572125" cy="6477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187624" y="5408936"/>
            <a:ext cx="7026219" cy="954107"/>
          </a:xfrm>
          <a:prstGeom prst="rect">
            <a:avLst/>
          </a:prstGeom>
          <a:solidFill>
            <a:srgbClr val="99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activity in which you make something using </a:t>
            </a:r>
            <a:endParaRPr lang="en-US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lot of skill, especially with your hands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56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8 Destinations in North America for Dinosaur Lovers | Thi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2976"/>
            <a:ext cx="6477297" cy="340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915816" y="548680"/>
            <a:ext cx="3191899" cy="584775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pPr algn="l" rtl="0"/>
            <a:r>
              <a:rPr lang="ar-SA" sz="3200" dirty="0"/>
              <a:t>dinosaur museum</a:t>
            </a:r>
          </a:p>
        </p:txBody>
      </p:sp>
    </p:spTree>
    <p:extLst>
      <p:ext uri="{BB962C8B-B14F-4D97-AF65-F5344CB8AC3E}">
        <p14:creationId xmlns:p14="http://schemas.microsoft.com/office/powerpoint/2010/main" val="19980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23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1043"/>
            <a:ext cx="2647950" cy="4572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03" y="1239884"/>
            <a:ext cx="2445452" cy="46092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03" y="1896927"/>
            <a:ext cx="5147549" cy="44043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942070" y="3573016"/>
            <a:ext cx="10420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coins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446680" y="3282003"/>
            <a:ext cx="1708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paintings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97703" y="2587147"/>
            <a:ext cx="13254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arrows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51684" y="2697227"/>
            <a:ext cx="20002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ornaments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769447" y="3237245"/>
            <a:ext cx="21407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lay models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19076" y="4252392"/>
            <a:ext cx="37281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uge 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statue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queen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896020" y="4745068"/>
            <a:ext cx="59116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ld </a:t>
            </a:r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manuscripts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the Holy Quran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027782" y="2391895"/>
            <a:ext cx="9496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craft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11560" y="725841"/>
            <a:ext cx="5580869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What kinds </a:t>
            </a:r>
            <a:r>
              <a:rPr lang="en-US" dirty="0">
                <a:latin typeface="MyriadPro-SemiboldIt"/>
              </a:rPr>
              <a:t>of things do you see in museums?</a:t>
            </a:r>
            <a:endParaRPr lang="ar-SA" dirty="0"/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847" y="766401"/>
            <a:ext cx="1687796" cy="2424871"/>
          </a:xfrm>
          <a:prstGeom prst="rect">
            <a:avLst/>
          </a:prstGeom>
        </p:spPr>
      </p:pic>
      <p:pic>
        <p:nvPicPr>
          <p:cNvPr id="3074" name="Picture 2" descr="Old manuscripts of the Qu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68" y="5327483"/>
            <a:ext cx="1913893" cy="11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Collection Bronze Finish Lady Justice 12.5 Inch Statu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4" y="4907182"/>
            <a:ext cx="1686061" cy="1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763688" y="6478592"/>
            <a:ext cx="4194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The Buddha Temple of Spring statue</a:t>
            </a:r>
            <a:endParaRPr lang="ar-SA" dirty="0"/>
          </a:p>
        </p:txBody>
      </p:sp>
      <p:pic>
        <p:nvPicPr>
          <p:cNvPr id="3080" name="Picture 8" descr="تمثال معبد الربيع لبوذا - ويكيبيديا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83" y="5155971"/>
            <a:ext cx="861708" cy="132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lorful Sketch Style Illustration Of Cupid Bow And Arrow, Symbol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6" y="3139113"/>
            <a:ext cx="1150497" cy="11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30" y="3031207"/>
            <a:ext cx="1085819" cy="728509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4366152" y="4047633"/>
            <a:ext cx="4060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 and new </a:t>
            </a:r>
            <a:r>
              <a:rPr lang="ar-S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invention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ar-S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3730659" y="2337359"/>
            <a:ext cx="34227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modern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illustration of Egyptian national drawing. Image of gods ornament hieroglyph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1254"/>
            <a:ext cx="315035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491880" y="2492896"/>
            <a:ext cx="2000291" cy="584775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ornaments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2" name="Picture 4" descr="Floral Corners And Ornaments Royalty Free Cliparts, Vectors, A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1858675" cy="19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ristmas Tree Ornament Fundraiser Ideas | LoveToK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0" y="476673"/>
            <a:ext cx="2984577" cy="22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rnaments kept in Museum - Picture of Tribal Museum, Munsiyari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71821"/>
            <a:ext cx="52387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383563" y="3034667"/>
            <a:ext cx="6217215" cy="400110"/>
          </a:xfrm>
          <a:prstGeom prst="rect">
            <a:avLst/>
          </a:prstGeom>
          <a:solidFill>
            <a:srgbClr val="99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object that is used as a decoration in a home or garden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67544" y="3490194"/>
            <a:ext cx="758560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 object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you keep in your house because it is beautiful rather than useful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6494290" y="5443433"/>
            <a:ext cx="2649710" cy="1200329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coins</a:t>
            </a:r>
            <a:r>
              <a:rPr lang="en-US" dirty="0">
                <a:latin typeface="arial" panose="020B0604020202020204" pitchFamily="34" charset="0"/>
              </a:rPr>
              <a:t> were only ever used for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ornament</a:t>
            </a:r>
            <a:r>
              <a:rPr lang="en-US" dirty="0" smtClean="0">
                <a:latin typeface="arial" panose="020B0604020202020204" pitchFamily="34" charset="0"/>
              </a:rPr>
              <a:t>, not </a:t>
            </a:r>
            <a:r>
              <a:rPr lang="en-US" dirty="0">
                <a:latin typeface="arial" panose="020B0604020202020204" pitchFamily="34" charset="0"/>
              </a:rPr>
              <a:t>as currency.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971600" y="6454866"/>
            <a:ext cx="1082348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r" rtl="0"/>
            <a:r>
              <a:rPr lang="en-US" dirty="0">
                <a:latin typeface="Arial" panose="020B0604020202020204" pitchFamily="34" charset="0"/>
              </a:rPr>
              <a:t>jewellery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058" name="Picture 10" descr="Senator Ernst Wants To Change Composition Of Coins – KIWARadio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07" y="4580142"/>
            <a:ext cx="1536105" cy="8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5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23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1043"/>
            <a:ext cx="2647950" cy="4572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44312" y="943406"/>
            <a:ext cx="2527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4ABA6A"/>
                </a:solidFill>
                <a:latin typeface="MyriadPro-Semibold"/>
              </a:rPr>
              <a:t>READING STRATEGY</a:t>
            </a: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2971478" y="936386"/>
            <a:ext cx="208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"/>
              </a:rPr>
              <a:t>Titles and subtitles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330888" y="1520351"/>
            <a:ext cx="3809064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this is a </a:t>
            </a:r>
            <a:r>
              <a:rPr lang="en-US" b="1" dirty="0" smtClean="0">
                <a:latin typeface="MyriadPro-Light"/>
              </a:rPr>
              <a:t>brochure</a:t>
            </a:r>
            <a:r>
              <a:rPr lang="en-US" dirty="0" smtClean="0">
                <a:latin typeface="MyriadPro-Light"/>
              </a:rPr>
              <a:t> for </a:t>
            </a:r>
            <a:r>
              <a:rPr lang="en-US" dirty="0">
                <a:latin typeface="MyriadPro-Light"/>
              </a:rPr>
              <a:t>a museum.</a:t>
            </a:r>
            <a:endParaRPr lang="ar-SA" dirty="0"/>
          </a:p>
        </p:txBody>
      </p:sp>
      <p:pic>
        <p:nvPicPr>
          <p:cNvPr id="14340" name="Picture 4" descr="Brochures — Center for Systems and Community De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40" y="312697"/>
            <a:ext cx="1139163" cy="10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800623" y="1988840"/>
            <a:ext cx="4572000" cy="369332"/>
          </a:xfrm>
          <a:prstGeom prst="rect">
            <a:avLst/>
          </a:prstGeom>
          <a:solidFill>
            <a:srgbClr val="CC99FF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the </a:t>
            </a:r>
            <a:r>
              <a:rPr lang="en-US" dirty="0" smtClean="0">
                <a:latin typeface="MyriadPro-Light"/>
              </a:rPr>
              <a:t>titles and </a:t>
            </a:r>
            <a:r>
              <a:rPr lang="en-US" dirty="0">
                <a:latin typeface="MyriadPro-Light"/>
              </a:rPr>
              <a:t>subtitles in the brochure</a:t>
            </a:r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>
            <a:off x="171425" y="2333609"/>
            <a:ext cx="6617477" cy="646331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 kinds </a:t>
            </a:r>
            <a:r>
              <a:rPr lang="en-US" dirty="0" smtClean="0">
                <a:latin typeface="MyriadPro-SemiboldIt"/>
              </a:rPr>
              <a:t>of things </a:t>
            </a:r>
            <a:r>
              <a:rPr lang="en-US" dirty="0">
                <a:latin typeface="MyriadPro-SemiboldIt"/>
              </a:rPr>
              <a:t>do you think you can see in </a:t>
            </a:r>
            <a:r>
              <a:rPr lang="en-US" dirty="0" smtClean="0">
                <a:latin typeface="MyriadPro-SemiboldIt"/>
              </a:rPr>
              <a:t>this museum</a:t>
            </a:r>
            <a:r>
              <a:rPr lang="en-US" dirty="0">
                <a:latin typeface="MyriadPro-SemiboldIt"/>
              </a:rPr>
              <a:t>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Can you </a:t>
            </a:r>
            <a:r>
              <a:rPr lang="en-US" dirty="0">
                <a:latin typeface="MyriadPro-SemiboldIt"/>
              </a:rPr>
              <a:t>see a film in this museum?</a:t>
            </a:r>
            <a:endParaRPr lang="ar-SA" dirty="0"/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379" y="849288"/>
            <a:ext cx="1384899" cy="1189484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005" y="2070024"/>
            <a:ext cx="788038" cy="1502992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158" y="3001084"/>
            <a:ext cx="2029343" cy="3469778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7291" y="3001084"/>
            <a:ext cx="2009775" cy="282892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1086" y="5851153"/>
            <a:ext cx="1670911" cy="8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739141" y="409643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23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81043"/>
            <a:ext cx="2647950" cy="4572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940" y="181043"/>
            <a:ext cx="1672389" cy="457200"/>
          </a:xfrm>
          <a:prstGeom prst="rect">
            <a:avLst/>
          </a:prstGeom>
        </p:spPr>
      </p:pic>
      <p:pic>
        <p:nvPicPr>
          <p:cNvPr id="13" name="SG Bk 1 F-SA__18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3714" y="685715"/>
            <a:ext cx="609600" cy="609600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4951075" y="233771"/>
            <a:ext cx="2717269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read </a:t>
            </a:r>
            <a:r>
              <a:rPr lang="en-US" dirty="0" smtClean="0">
                <a:latin typeface="MyriadPro-Light"/>
              </a:rPr>
              <a:t>along as </a:t>
            </a:r>
            <a:r>
              <a:rPr lang="en-US" dirty="0">
                <a:latin typeface="MyriadPro-Light"/>
              </a:rPr>
              <a:t>they listen</a:t>
            </a:r>
            <a:endParaRPr lang="ar-SA" dirty="0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37" y="1379137"/>
            <a:ext cx="882042" cy="882042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6379" y="849288"/>
            <a:ext cx="1384899" cy="1189484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005" y="2070024"/>
            <a:ext cx="788038" cy="1502992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835" y="1928599"/>
            <a:ext cx="664188" cy="1266778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3716" y="2227657"/>
            <a:ext cx="1933575" cy="904875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557" y="711077"/>
            <a:ext cx="3219450" cy="1247775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143" y="3211605"/>
            <a:ext cx="1169831" cy="1683847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7321" y="3573016"/>
            <a:ext cx="1790700" cy="914400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466" y="4895452"/>
            <a:ext cx="1304925" cy="1933575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4446" y="5335936"/>
            <a:ext cx="2076450" cy="876300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6999" y="5084365"/>
            <a:ext cx="3190875" cy="1609725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60281" y="690287"/>
            <a:ext cx="2895600" cy="1952625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68963" y="2843557"/>
            <a:ext cx="1678236" cy="1851250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68356" y="3519859"/>
            <a:ext cx="10953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23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1628775" cy="39052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1043"/>
            <a:ext cx="2647950" cy="4572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853271"/>
            <a:ext cx="2880320" cy="44526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52" y="2492895"/>
            <a:ext cx="6243971" cy="212059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35" y="836712"/>
            <a:ext cx="1087905" cy="187220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1386"/>
            <a:ext cx="1549590" cy="110600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179512" y="1314908"/>
            <a:ext cx="598469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Complete the sentences </a:t>
            </a:r>
            <a:r>
              <a:rPr lang="en-US" dirty="0">
                <a:latin typeface="MyriadPro-Light"/>
              </a:rPr>
              <a:t>with words from the brochure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5059849" y="2463907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science and technology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579957" y="302759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human heart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971478" y="3591285"/>
            <a:ext cx="21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Leonardo da Vinci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88012" y="4220283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Greece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23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1764196" cy="50405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1043"/>
            <a:ext cx="2647950" cy="4572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7" y="1619166"/>
            <a:ext cx="4013798" cy="187220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10" y="805702"/>
            <a:ext cx="1737953" cy="162692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23" y="227514"/>
            <a:ext cx="2180551" cy="86122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052935" y="1629394"/>
            <a:ext cx="174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Yes, there are.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963951" y="2209510"/>
            <a:ext cx="500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000099"/>
                </a:solidFill>
                <a:latin typeface="MyriadPro-Light"/>
              </a:rPr>
              <a:t>In Riyadh, there is National History Museum</a:t>
            </a:r>
            <a:endParaRPr lang="ar-SA" b="1" dirty="0">
              <a:solidFill>
                <a:srgbClr val="000099"/>
              </a:solidFill>
            </a:endParaRPr>
          </a:p>
        </p:txBody>
      </p:sp>
      <p:pic>
        <p:nvPicPr>
          <p:cNvPr id="4098" name="Picture 2" descr="Riyadh museum offers history lesson for Eid | Arab New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9" y="5106861"/>
            <a:ext cx="2549029" cy="150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National Museum of Saudi Arabia - Visit Saudi Official Websi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83" y="5187879"/>
            <a:ext cx="2590998" cy="14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930005" y="2541926"/>
            <a:ext cx="629409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0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it you can find fossils, skeleton and things from old civilization. </a:t>
            </a:r>
            <a:endParaRPr lang="ar-SA" b="0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046036" y="3227434"/>
            <a:ext cx="4933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My favorite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museum is Al Masmak Museum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4102" name="Picture 6" descr="Al Masmak Fortress - Visit Saudi Official Websi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92" y="5043670"/>
            <a:ext cx="2815903" cy="15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1647503" y="3597804"/>
            <a:ext cx="461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I love the section about King Abdul Aziz.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4104" name="Picture 8" descr="Ibn Saud - Wikipe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19" y="2992083"/>
            <a:ext cx="1552528" cy="1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8" y="2724870"/>
            <a:ext cx="2112169" cy="16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3136"/>
            <a:ext cx="1678020" cy="153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4180293" y="2709514"/>
            <a:ext cx="4203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4180293" y="3284984"/>
            <a:ext cx="420307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4278076" y="4077072"/>
            <a:ext cx="322524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2659062" y="2362119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7" y="106141"/>
            <a:ext cx="33051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3222"/>
            <a:ext cx="4524375" cy="46958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919" y="3416702"/>
            <a:ext cx="4119258" cy="3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24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3635"/>
            <a:ext cx="2476500" cy="4762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67" y="1124744"/>
            <a:ext cx="8773898" cy="86409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2162175"/>
            <a:ext cx="7648575" cy="25336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911557"/>
            <a:ext cx="1374285" cy="1423149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97712" y="29258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like the modern paintings </a:t>
            </a:r>
            <a:r>
              <a:rPr lang="en-US" dirty="0" smtClean="0">
                <a:latin typeface="MyriadPro-SemiboldIt"/>
              </a:rPr>
              <a:t>at the </a:t>
            </a:r>
            <a:r>
              <a:rPr lang="en-US" dirty="0">
                <a:latin typeface="MyriadPro-SemiboldIt"/>
              </a:rPr>
              <a:t>National Gallery. They are beautiful.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3707904" y="2308298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13743"/>
                </a:solidFill>
                <a:latin typeface="Montserrat"/>
              </a:rPr>
              <a:t>Abdul Raouf Khalil 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3819056" y="3560874"/>
            <a:ext cx="20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solidFill>
                  <a:srgbClr val="113743"/>
                </a:solidFill>
                <a:latin typeface="Montserrat"/>
              </a:rPr>
              <a:t>pre-Islamic </a:t>
            </a:r>
            <a:r>
              <a:rPr lang="en-US" dirty="0">
                <a:solidFill>
                  <a:srgbClr val="113743"/>
                </a:solidFill>
                <a:latin typeface="Montserrat"/>
              </a:rPr>
              <a:t>history,</a:t>
            </a:r>
            <a:endParaRPr lang="ar-SA" dirty="0"/>
          </a:p>
        </p:txBody>
      </p:sp>
      <p:pic>
        <p:nvPicPr>
          <p:cNvPr id="1026" name="Picture 2" descr="Abdul Rauf Khalil Art Museum Jedda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9160"/>
            <a:ext cx="2328193" cy="142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3131840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solidFill>
                  <a:srgbClr val="363B3F"/>
                </a:solidFill>
                <a:latin typeface="Arial" panose="020B0604020202020204" pitchFamily="34" charset="0"/>
              </a:rPr>
              <a:t>It includes several large buildings: a mosque, the front of the citadel, the house of Saudi Arabian Heritage, the House of Islamic Heritage, the House of the International Heritage, and the Public Heritage Exhibition.</a:t>
            </a:r>
            <a:endParaRPr lang="en-US" b="0" i="0" dirty="0">
              <a:solidFill>
                <a:srgbClr val="363B3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571999" y="4070663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Noto Naskh Arabic UI"/>
              </a:rPr>
              <a:t>an old castle.</a:t>
            </a: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1322702" y="2953017"/>
            <a:ext cx="137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/>
            <a:r>
              <a:rPr lang="en-US" b="1" dirty="0">
                <a:solidFill>
                  <a:srgbClr val="C00000"/>
                </a:solidFill>
                <a:latin typeface="ProximaNova-Bold"/>
              </a:rPr>
              <a:t>Sculptures</a:t>
            </a:r>
            <a:endParaRPr lang="en-US" b="1" i="0" u="none" strike="noStrike" dirty="0">
              <a:solidFill>
                <a:srgbClr val="C00000"/>
              </a:solidFill>
              <a:effectLst/>
              <a:latin typeface="ProximaNova-Bold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254616" y="3343299"/>
            <a:ext cx="10420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coins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603" y="65770"/>
            <a:ext cx="887248" cy="105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24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3635"/>
            <a:ext cx="2476500" cy="47625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12814"/>
            <a:ext cx="6629400" cy="235267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95536" y="910655"/>
            <a:ext cx="7896620" cy="203132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It"/>
              </a:rPr>
              <a:t>a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or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an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is used to </a:t>
            </a:r>
            <a:r>
              <a:rPr lang="en-US" dirty="0" smtClean="0">
                <a:latin typeface="MyriadPro-Light"/>
              </a:rPr>
              <a:t>introduce something </a:t>
            </a:r>
            <a:r>
              <a:rPr lang="en-US" dirty="0">
                <a:latin typeface="MyriadPro-Light"/>
              </a:rPr>
              <a:t>or someone for the first time.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It"/>
              </a:rPr>
              <a:t>The</a:t>
            </a:r>
            <a:r>
              <a:rPr lang="en-US" dirty="0" smtClean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is </a:t>
            </a:r>
            <a:r>
              <a:rPr lang="en-US" dirty="0" smtClean="0">
                <a:latin typeface="MyriadPro-Light"/>
              </a:rPr>
              <a:t>used when </a:t>
            </a:r>
            <a:r>
              <a:rPr lang="en-US" dirty="0">
                <a:latin typeface="MyriadPro-Light"/>
              </a:rPr>
              <a:t>mentioning the thing or person for the </a:t>
            </a:r>
            <a:r>
              <a:rPr lang="en-US" dirty="0" smtClean="0">
                <a:latin typeface="MyriadPro-Light"/>
              </a:rPr>
              <a:t>second time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For example</a:t>
            </a:r>
            <a:r>
              <a:rPr lang="en-US" dirty="0">
                <a:latin typeface="MyriadPro-Light"/>
              </a:rPr>
              <a:t>: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This </a:t>
            </a:r>
            <a:r>
              <a:rPr lang="en-US" dirty="0">
                <a:latin typeface="MyriadPro-SemiboldIt"/>
              </a:rPr>
              <a:t>is </a:t>
            </a:r>
            <a:r>
              <a:rPr lang="en-US" b="1" dirty="0">
                <a:latin typeface="MyriadPro-Bold"/>
              </a:rPr>
              <a:t>a </a:t>
            </a:r>
            <a:r>
              <a:rPr lang="en-US" dirty="0">
                <a:latin typeface="MyriadPro-SemiboldIt"/>
              </a:rPr>
              <a:t>classroom.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b="1" dirty="0" smtClean="0">
                <a:latin typeface="MyriadPro-Bold"/>
              </a:rPr>
              <a:t>The </a:t>
            </a:r>
            <a:r>
              <a:rPr lang="en-US" dirty="0">
                <a:latin typeface="MyriadPro-SemiboldIt"/>
              </a:rPr>
              <a:t>classroom is big.</a:t>
            </a:r>
          </a:p>
          <a:p>
            <a:pPr algn="l" rtl="0"/>
            <a:r>
              <a:rPr lang="en-US" dirty="0">
                <a:latin typeface="MyriadPro-SemiboldIt"/>
              </a:rPr>
              <a:t>That is </a:t>
            </a:r>
            <a:r>
              <a:rPr lang="en-US" b="1" dirty="0">
                <a:latin typeface="MyriadPro-Bold"/>
              </a:rPr>
              <a:t>an </a:t>
            </a:r>
            <a:r>
              <a:rPr lang="en-US" dirty="0">
                <a:latin typeface="MyriadPro-SemiboldIt"/>
              </a:rPr>
              <a:t>eraser.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b="1" dirty="0" smtClean="0">
                <a:latin typeface="MyriadPro-Bold"/>
              </a:rPr>
              <a:t>The </a:t>
            </a:r>
            <a:r>
              <a:rPr lang="en-US" dirty="0">
                <a:latin typeface="MyriadPro-SemiboldIt"/>
              </a:rPr>
              <a:t>eraser is pink.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957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24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3635"/>
            <a:ext cx="2476500" cy="47625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556792"/>
            <a:ext cx="6629400" cy="235267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02824" y="4077072"/>
            <a:ext cx="7920880" cy="1754326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u="sng" dirty="0">
                <a:solidFill>
                  <a:srgbClr val="C00000"/>
                </a:solidFill>
                <a:latin typeface="MyriadPro-Light"/>
              </a:rPr>
              <a:t>plural </a:t>
            </a:r>
            <a:r>
              <a:rPr lang="en-US" b="1" u="sng" dirty="0" smtClean="0">
                <a:solidFill>
                  <a:srgbClr val="C00000"/>
                </a:solidFill>
                <a:latin typeface="MyriadPro-Light"/>
              </a:rPr>
              <a:t>nouns and articles</a:t>
            </a:r>
          </a:p>
          <a:p>
            <a:pPr algn="l" rtl="0"/>
            <a:r>
              <a:rPr lang="en-US" dirty="0" smtClean="0">
                <a:latin typeface="MyriadPro-Light"/>
              </a:rPr>
              <a:t>the </a:t>
            </a:r>
            <a:r>
              <a:rPr lang="en-US" dirty="0">
                <a:latin typeface="MyriadPro-Light"/>
              </a:rPr>
              <a:t>article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a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or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an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is </a:t>
            </a:r>
            <a:r>
              <a:rPr lang="en-US" dirty="0" smtClean="0">
                <a:latin typeface="MyriadPro-Light"/>
              </a:rPr>
              <a:t>not used </a:t>
            </a:r>
            <a:r>
              <a:rPr lang="en-US" dirty="0">
                <a:latin typeface="MyriadPro-Light"/>
              </a:rPr>
              <a:t>with plural nouns because it means “one.”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It"/>
              </a:rPr>
              <a:t>The</a:t>
            </a:r>
            <a:r>
              <a:rPr lang="en-US" dirty="0" smtClean="0">
                <a:latin typeface="MyriadPro-LightIt"/>
              </a:rPr>
              <a:t> </a:t>
            </a:r>
            <a:r>
              <a:rPr lang="en-US" dirty="0" smtClean="0">
                <a:latin typeface="MyriadPro-Light"/>
              </a:rPr>
              <a:t>is used </a:t>
            </a:r>
            <a:r>
              <a:rPr lang="en-US" dirty="0">
                <a:latin typeface="MyriadPro-Light"/>
              </a:rPr>
              <a:t>when mentioning the things or people for </a:t>
            </a:r>
            <a:r>
              <a:rPr lang="en-US" dirty="0" smtClean="0">
                <a:latin typeface="MyriadPro-Light"/>
              </a:rPr>
              <a:t>the second </a:t>
            </a:r>
            <a:r>
              <a:rPr lang="en-US" dirty="0">
                <a:latin typeface="MyriadPro-Light"/>
              </a:rPr>
              <a:t>time.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For </a:t>
            </a:r>
            <a:r>
              <a:rPr lang="en-US" dirty="0">
                <a:latin typeface="MyriadPro-Light"/>
              </a:rPr>
              <a:t>example: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These </a:t>
            </a:r>
            <a:r>
              <a:rPr lang="en-US" dirty="0">
                <a:latin typeface="MyriadPro-SemiboldIt"/>
              </a:rPr>
              <a:t>are books. </a:t>
            </a:r>
            <a:r>
              <a:rPr lang="en-US" b="1" dirty="0">
                <a:latin typeface="MyriadPro-Bold"/>
              </a:rPr>
              <a:t>The </a:t>
            </a:r>
            <a:r>
              <a:rPr lang="en-US" dirty="0">
                <a:latin typeface="MyriadPro-SemiboldIt"/>
              </a:rPr>
              <a:t>books are new.</a:t>
            </a:r>
          </a:p>
          <a:p>
            <a:pPr algn="l" rtl="0"/>
            <a:r>
              <a:rPr lang="en-US" dirty="0">
                <a:latin typeface="MyriadPro-SemiboldIt"/>
              </a:rPr>
              <a:t>Those are desks. </a:t>
            </a:r>
            <a:r>
              <a:rPr lang="en-US" b="1" dirty="0">
                <a:latin typeface="MyriadPro-Bold"/>
              </a:rPr>
              <a:t>The </a:t>
            </a:r>
            <a:r>
              <a:rPr lang="en-US" dirty="0">
                <a:latin typeface="MyriadPro-SemiboldIt"/>
              </a:rPr>
              <a:t>desks are old.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598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24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3635"/>
            <a:ext cx="2476500" cy="47625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60628"/>
            <a:ext cx="7686675" cy="5238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5104"/>
            <a:ext cx="6591300" cy="19431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0" y="4126979"/>
            <a:ext cx="2085975" cy="218122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952328" y="365983"/>
            <a:ext cx="4572000" cy="369332"/>
          </a:xfrm>
          <a:prstGeom prst="rect">
            <a:avLst/>
          </a:prstGeom>
          <a:solidFill>
            <a:srgbClr val="CCFF66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read parts of the model </a:t>
            </a:r>
            <a:r>
              <a:rPr lang="en-US" dirty="0" smtClean="0">
                <a:latin typeface="MyriadPro-Light"/>
              </a:rPr>
              <a:t>paragraph aloud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251520" y="1453093"/>
            <a:ext cx="5184576" cy="1754326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 is the name of the museum?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Who is </a:t>
            </a:r>
            <a:r>
              <a:rPr lang="en-US" dirty="0">
                <a:latin typeface="MyriadPro-SemiboldIt"/>
              </a:rPr>
              <a:t>Hameed?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Where </a:t>
            </a:r>
            <a:r>
              <a:rPr lang="en-US" dirty="0">
                <a:latin typeface="MyriadPro-SemiboldIt"/>
              </a:rPr>
              <a:t>is the meteorite from?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Which skeleton </a:t>
            </a:r>
            <a:r>
              <a:rPr lang="en-US" dirty="0">
                <a:latin typeface="MyriadPro-SemiboldIt"/>
              </a:rPr>
              <a:t>is strange?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How </a:t>
            </a:r>
            <a:r>
              <a:rPr lang="en-US" dirty="0">
                <a:latin typeface="MyriadPro-SemiboldIt"/>
              </a:rPr>
              <a:t>old is the skeleton of </a:t>
            </a:r>
            <a:r>
              <a:rPr lang="en-US" dirty="0" smtClean="0">
                <a:latin typeface="MyriadPro-SemiboldIt"/>
              </a:rPr>
              <a:t>the elephant</a:t>
            </a:r>
            <a:r>
              <a:rPr lang="en-US" dirty="0">
                <a:latin typeface="MyriadPro-SemiboldIt"/>
              </a:rPr>
              <a:t>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Is </a:t>
            </a:r>
            <a:r>
              <a:rPr lang="en-US" dirty="0">
                <a:latin typeface="MyriadPro-SemiboldIt"/>
              </a:rPr>
              <a:t>it big?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3323956" y="971932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Identify </a:t>
            </a:r>
            <a:r>
              <a:rPr lang="en-US" dirty="0">
                <a:latin typeface="MyriadPro-Light"/>
              </a:rPr>
              <a:t>the grammar in the </a:t>
            </a:r>
            <a:r>
              <a:rPr lang="en-US" dirty="0" smtClean="0">
                <a:latin typeface="MyriadPro-Light"/>
              </a:rPr>
              <a:t>instructions  (imperative</a:t>
            </a:r>
            <a:r>
              <a:rPr lang="en-US" dirty="0">
                <a:latin typeface="MyriadPro-Light"/>
              </a:rPr>
              <a:t>).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215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24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3635"/>
            <a:ext cx="2476500" cy="47625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50" y="1138010"/>
            <a:ext cx="7686675" cy="5238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05704"/>
            <a:ext cx="6591300" cy="19431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450" y="1367579"/>
            <a:ext cx="2085975" cy="218122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952328" y="365983"/>
            <a:ext cx="4572000" cy="369332"/>
          </a:xfrm>
          <a:prstGeom prst="rect">
            <a:avLst/>
          </a:prstGeom>
          <a:solidFill>
            <a:srgbClr val="CCFF66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read parts of the model </a:t>
            </a:r>
            <a:r>
              <a:rPr lang="en-US" dirty="0" smtClean="0">
                <a:latin typeface="MyriadPro-Light"/>
              </a:rPr>
              <a:t>paragraph aloud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179512" y="3780413"/>
            <a:ext cx="8964488" cy="1200329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MyriadPro-Bold"/>
              </a:rPr>
              <a:t>Objects: </a:t>
            </a:r>
            <a:r>
              <a:rPr lang="en-US" dirty="0">
                <a:latin typeface="MyriadPro-Light"/>
              </a:rPr>
              <a:t>meteorite, dinosaur skeletons</a:t>
            </a:r>
          </a:p>
          <a:p>
            <a:pPr algn="l" rtl="0"/>
            <a:r>
              <a:rPr lang="en-US" b="1" dirty="0">
                <a:latin typeface="MyriadPro-Bold"/>
              </a:rPr>
              <a:t>Words to describe objects: </a:t>
            </a:r>
            <a:r>
              <a:rPr lang="en-US" dirty="0">
                <a:latin typeface="MyriadPro-Light"/>
              </a:rPr>
              <a:t>interesting, from a crater in </a:t>
            </a:r>
            <a:r>
              <a:rPr lang="en-US" dirty="0" smtClean="0">
                <a:latin typeface="MyriadPro-Light"/>
              </a:rPr>
              <a:t>the desert</a:t>
            </a:r>
            <a:r>
              <a:rPr lang="en-US" dirty="0">
                <a:latin typeface="MyriadPro-Light"/>
              </a:rPr>
              <a:t>, big, strange,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isn’t </a:t>
            </a:r>
            <a:r>
              <a:rPr lang="en-US" dirty="0">
                <a:latin typeface="MyriadPro-Light"/>
              </a:rPr>
              <a:t>a fish, from the sea, enormous, of </a:t>
            </a:r>
            <a:r>
              <a:rPr lang="en-US" dirty="0" smtClean="0">
                <a:latin typeface="MyriadPro-Light"/>
              </a:rPr>
              <a:t>an elephant</a:t>
            </a:r>
            <a:r>
              <a:rPr lang="en-US" dirty="0">
                <a:latin typeface="MyriadPro-Light"/>
              </a:rPr>
              <a:t>, about 12 million years old</a:t>
            </a:r>
          </a:p>
          <a:p>
            <a:pPr algn="l" rtl="0"/>
            <a:r>
              <a:rPr lang="en-US" b="1" dirty="0">
                <a:latin typeface="MyriadPro-Bold"/>
              </a:rPr>
              <a:t>Instructions: </a:t>
            </a:r>
            <a:r>
              <a:rPr lang="en-US" dirty="0">
                <a:latin typeface="MyriadPro-Light"/>
              </a:rPr>
              <a:t>Follow me; Please, don’t touch it; Please, don’t </a:t>
            </a:r>
            <a:r>
              <a:rPr lang="en-US" dirty="0" smtClean="0">
                <a:latin typeface="MyriadPro-Light"/>
              </a:rPr>
              <a:t>take photographs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777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24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79" y="3717032"/>
            <a:ext cx="8672692" cy="75780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3635"/>
            <a:ext cx="2476500" cy="47625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22679" y="1628800"/>
            <a:ext cx="8677628" cy="923330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are going to be a museum guide.</a:t>
            </a:r>
          </a:p>
          <a:p>
            <a:pPr algn="l" rtl="0"/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will write a paragraph about </a:t>
            </a:r>
            <a:r>
              <a:rPr lang="en-US" dirty="0" smtClean="0">
                <a:latin typeface="MyriadPro-Light"/>
              </a:rPr>
              <a:t>your favorite objects </a:t>
            </a:r>
            <a:r>
              <a:rPr lang="en-US" dirty="0">
                <a:latin typeface="MyriadPro-Light"/>
              </a:rPr>
              <a:t>in a museum using </a:t>
            </a:r>
            <a:r>
              <a:rPr lang="en-US" dirty="0" smtClean="0">
                <a:latin typeface="MyriadPro-Light"/>
              </a:rPr>
              <a:t>your </a:t>
            </a:r>
            <a:r>
              <a:rPr lang="en-US" dirty="0">
                <a:latin typeface="MyriadPro-Light"/>
              </a:rPr>
              <a:t>notes from the </a:t>
            </a:r>
            <a:r>
              <a:rPr lang="en-US" dirty="0" smtClean="0">
                <a:latin typeface="MyriadPro-Light"/>
              </a:rPr>
              <a:t>chart in </a:t>
            </a:r>
            <a:r>
              <a:rPr lang="en-US" dirty="0">
                <a:latin typeface="MyriadPro-Light"/>
              </a:rPr>
              <a:t>exercise </a:t>
            </a:r>
            <a:r>
              <a:rPr lang="en-US" b="1" dirty="0">
                <a:latin typeface="MyriadPro-Bold"/>
              </a:rPr>
              <a:t>A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pic>
        <p:nvPicPr>
          <p:cNvPr id="2050" name="Picture 2" descr="Frye Art Museum recruiting new gallery guides – Jobs + Internship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48" y="315482"/>
            <a:ext cx="2141279" cy="13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ps for Taking Notes for a Report - YourPoliceWrite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67" y="427527"/>
            <a:ext cx="888033" cy="9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66444" y="2808687"/>
            <a:ext cx="6105756" cy="369332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Describe one of your </a:t>
            </a:r>
            <a:r>
              <a:rPr lang="en-US" dirty="0">
                <a:latin typeface="MyriadPro-Light"/>
              </a:rPr>
              <a:t>favorite objects in the museum.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755575" y="4969716"/>
            <a:ext cx="6768753" cy="369332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Write </a:t>
            </a:r>
            <a:r>
              <a:rPr lang="en-US" dirty="0">
                <a:latin typeface="MyriadPro-Light"/>
              </a:rPr>
              <a:t>their paragraphs using the text </a:t>
            </a:r>
            <a:r>
              <a:rPr lang="en-US" dirty="0" smtClean="0">
                <a:latin typeface="MyriadPro-Light"/>
              </a:rPr>
              <a:t>in </a:t>
            </a:r>
            <a:r>
              <a:rPr lang="pt-BR" dirty="0" smtClean="0">
                <a:latin typeface="MyriadPro-Light"/>
              </a:rPr>
              <a:t>exercise </a:t>
            </a:r>
            <a:r>
              <a:rPr lang="pt-BR" b="1" dirty="0">
                <a:latin typeface="MyriadPro-Bold"/>
              </a:rPr>
              <a:t>B </a:t>
            </a:r>
            <a:r>
              <a:rPr lang="pt-BR" dirty="0">
                <a:latin typeface="MyriadPro-Light"/>
              </a:rPr>
              <a:t>as a model.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105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24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61760"/>
            <a:ext cx="2638425" cy="5238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348880"/>
            <a:ext cx="8724362" cy="60540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203848" y="632772"/>
            <a:ext cx="1685077" cy="369332"/>
          </a:xfrm>
          <a:prstGeom prst="rect">
            <a:avLst/>
          </a:prstGeom>
          <a:solidFill>
            <a:srgbClr val="FFCC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work in groups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747960" y="1405798"/>
            <a:ext cx="7280423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Make your brochure. You </a:t>
            </a:r>
            <a:r>
              <a:rPr lang="en-US" dirty="0">
                <a:latin typeface="MyriadPro-Light"/>
              </a:rPr>
              <a:t>can use the Reading as a model.</a:t>
            </a:r>
            <a:endParaRPr lang="ar-SA" dirty="0"/>
          </a:p>
        </p:txBody>
      </p:sp>
      <p:pic>
        <p:nvPicPr>
          <p:cNvPr id="3074" name="Picture 2" descr="How to Map Out Your Company Culture And Improve Your Employe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7" y="3861048"/>
            <a:ext cx="3400375" cy="25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7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115908" y="1705713"/>
            <a:ext cx="226074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3200" b="1" dirty="0"/>
              <a:t>Assign page </a:t>
            </a:r>
            <a:r>
              <a:rPr lang="en-US" sz="3200" b="1" dirty="0">
                <a:solidFill>
                  <a:srgbClr val="C00000"/>
                </a:solidFill>
              </a:rPr>
              <a:t>100</a:t>
            </a:r>
            <a:r>
              <a:rPr lang="en-US" sz="3200" b="1" dirty="0"/>
              <a:t> for additional vocabulary and writing</a:t>
            </a:r>
          </a:p>
          <a:p>
            <a:pPr algn="l" rtl="0"/>
            <a:r>
              <a:rPr lang="en-US" sz="3200" b="1" dirty="0"/>
              <a:t>practice.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4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25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1650"/>
            <a:ext cx="6467475" cy="5524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4657725" cy="98107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81922" y="2149035"/>
            <a:ext cx="8141782" cy="2862322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It"/>
              </a:rPr>
              <a:t>The</a:t>
            </a:r>
            <a:r>
              <a:rPr lang="en-US" dirty="0" smtClean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refers to </a:t>
            </a:r>
            <a:r>
              <a:rPr lang="en-US" dirty="0" smtClean="0">
                <a:latin typeface="MyriadPro-Light"/>
              </a:rPr>
              <a:t>specific objects </a:t>
            </a:r>
            <a:r>
              <a:rPr lang="en-US" dirty="0">
                <a:latin typeface="MyriadPro-Light"/>
              </a:rPr>
              <a:t>or people, but it is not used when </a:t>
            </a:r>
            <a:r>
              <a:rPr lang="en-US" dirty="0" smtClean="0">
                <a:latin typeface="MyriadPro-Light"/>
              </a:rPr>
              <a:t>referring to </a:t>
            </a:r>
            <a:r>
              <a:rPr lang="en-US" b="1" u="sng" dirty="0" smtClean="0">
                <a:solidFill>
                  <a:srgbClr val="003300"/>
                </a:solidFill>
                <a:latin typeface="MyriadPro-Light"/>
              </a:rPr>
              <a:t>plural </a:t>
            </a:r>
            <a:r>
              <a:rPr lang="en-US" b="1" u="sng" dirty="0">
                <a:solidFill>
                  <a:srgbClr val="003300"/>
                </a:solidFill>
                <a:latin typeface="MyriadPro-Light"/>
              </a:rPr>
              <a:t>nouns </a:t>
            </a:r>
            <a:r>
              <a:rPr lang="en-US" dirty="0">
                <a:latin typeface="MyriadPro-Light"/>
              </a:rPr>
              <a:t>in general.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>
                <a:latin typeface="MyriadPro-Light"/>
              </a:rPr>
              <a:t>E</a:t>
            </a:r>
            <a:r>
              <a:rPr lang="en-US" dirty="0" smtClean="0">
                <a:latin typeface="MyriadPro-Light"/>
              </a:rPr>
              <a:t>xamples </a:t>
            </a:r>
            <a:r>
              <a:rPr lang="en-US" dirty="0">
                <a:latin typeface="MyriadPro-Light"/>
              </a:rPr>
              <a:t>to </a:t>
            </a:r>
            <a:r>
              <a:rPr lang="en-US" dirty="0" smtClean="0">
                <a:latin typeface="MyriadPro-Light"/>
              </a:rPr>
              <a:t>show when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</a:t>
            </a:r>
            <a:r>
              <a:rPr lang="en-US" dirty="0">
                <a:latin typeface="MyriadPro-Light"/>
              </a:rPr>
              <a:t> article is used and omitted.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For </a:t>
            </a:r>
            <a:r>
              <a:rPr lang="en-US" dirty="0">
                <a:latin typeface="MyriadPro-Light"/>
              </a:rPr>
              <a:t>example:</a:t>
            </a:r>
          </a:p>
          <a:p>
            <a:pPr algn="l" rtl="0"/>
            <a:r>
              <a:rPr lang="en-US" dirty="0" smtClean="0">
                <a:latin typeface="MyriadPro-Light"/>
              </a:rPr>
              <a:t>(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the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is omitted because </a:t>
            </a:r>
            <a:r>
              <a:rPr lang="en-US" dirty="0" smtClean="0">
                <a:latin typeface="MyriadPro-Light"/>
              </a:rPr>
              <a:t>the sentence </a:t>
            </a:r>
            <a:r>
              <a:rPr lang="en-US" dirty="0">
                <a:latin typeface="MyriadPro-Light"/>
              </a:rPr>
              <a:t>refers to any/all students and books </a:t>
            </a:r>
            <a:r>
              <a:rPr lang="en-US" dirty="0" smtClean="0">
                <a:latin typeface="MyriadPro-Light"/>
              </a:rPr>
              <a:t>in general</a:t>
            </a:r>
            <a:r>
              <a:rPr lang="en-US" dirty="0">
                <a:latin typeface="MyriadPro-Light"/>
              </a:rPr>
              <a:t>)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Bold"/>
              </a:rPr>
              <a:t>The</a:t>
            </a:r>
            <a:r>
              <a:rPr lang="en-US" b="1" dirty="0" smtClean="0">
                <a:latin typeface="MyriadPro-Bold"/>
              </a:rPr>
              <a:t> </a:t>
            </a:r>
            <a:r>
              <a:rPr lang="en-US" dirty="0">
                <a:latin typeface="MyriadPro-SemiboldIt"/>
              </a:rPr>
              <a:t>books we have are in English.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Light"/>
              </a:rPr>
              <a:t>(specific books </a:t>
            </a:r>
            <a:r>
              <a:rPr lang="en-US" dirty="0">
                <a:latin typeface="MyriadPro-Light"/>
              </a:rPr>
              <a:t>in our class) </a:t>
            </a:r>
            <a:r>
              <a:rPr lang="en-US" dirty="0">
                <a:latin typeface="MyriadPro-SemiboldIt"/>
              </a:rPr>
              <a:t>Museums have objects.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Light"/>
              </a:rPr>
              <a:t>(general) </a:t>
            </a:r>
            <a:r>
              <a:rPr lang="en-US" b="1" dirty="0" smtClean="0">
                <a:latin typeface="MyriadPro-Bold"/>
              </a:rPr>
              <a:t>The </a:t>
            </a:r>
            <a:r>
              <a:rPr lang="en-US" dirty="0">
                <a:latin typeface="MyriadPro-SemiboldIt"/>
              </a:rPr>
              <a:t>objects in </a:t>
            </a:r>
            <a:r>
              <a:rPr lang="en-US" b="1" dirty="0">
                <a:latin typeface="MyriadPro-Bold"/>
              </a:rPr>
              <a:t>the </a:t>
            </a:r>
            <a:r>
              <a:rPr lang="en-US" dirty="0">
                <a:latin typeface="MyriadPro-SemiboldIt"/>
              </a:rPr>
              <a:t>National Museum are interesting</a:t>
            </a:r>
            <a:r>
              <a:rPr lang="en-US" dirty="0" smtClean="0">
                <a:latin typeface="MyriadPro-SemiboldIt"/>
              </a:rPr>
              <a:t>. </a:t>
            </a:r>
          </a:p>
          <a:p>
            <a:pPr algn="l" rtl="0"/>
            <a:r>
              <a:rPr lang="en-US" dirty="0" smtClean="0">
                <a:latin typeface="MyriadPro-Light"/>
              </a:rPr>
              <a:t>(</a:t>
            </a:r>
            <a:r>
              <a:rPr lang="en-US" dirty="0">
                <a:latin typeface="MyriadPro-Light"/>
              </a:rPr>
              <a:t>specific objects in a specific museum)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576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78781"/>
            <a:ext cx="6341119" cy="547921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7" y="106141"/>
            <a:ext cx="33051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8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25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80"/>
            <a:ext cx="6467475" cy="5524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37930"/>
            <a:ext cx="8153400" cy="282892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81922" y="3717032"/>
            <a:ext cx="8141782" cy="2862322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It"/>
              </a:rPr>
              <a:t>The</a:t>
            </a:r>
            <a:r>
              <a:rPr lang="en-US" dirty="0" smtClean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refers to </a:t>
            </a:r>
            <a:r>
              <a:rPr lang="en-US" dirty="0" smtClean="0">
                <a:latin typeface="MyriadPro-Light"/>
              </a:rPr>
              <a:t>specific objects </a:t>
            </a:r>
            <a:r>
              <a:rPr lang="en-US" dirty="0">
                <a:latin typeface="MyriadPro-Light"/>
              </a:rPr>
              <a:t>or people, but it is not used when </a:t>
            </a:r>
            <a:r>
              <a:rPr lang="en-US" dirty="0" smtClean="0">
                <a:latin typeface="MyriadPro-Light"/>
              </a:rPr>
              <a:t>referring to </a:t>
            </a:r>
            <a:r>
              <a:rPr lang="en-US" b="1" u="sng" dirty="0" smtClean="0">
                <a:solidFill>
                  <a:srgbClr val="003300"/>
                </a:solidFill>
                <a:latin typeface="MyriadPro-Light"/>
              </a:rPr>
              <a:t>plural </a:t>
            </a:r>
            <a:r>
              <a:rPr lang="en-US" b="1" u="sng" dirty="0">
                <a:solidFill>
                  <a:srgbClr val="003300"/>
                </a:solidFill>
                <a:latin typeface="MyriadPro-Light"/>
              </a:rPr>
              <a:t>nouns </a:t>
            </a:r>
            <a:r>
              <a:rPr lang="en-US" dirty="0">
                <a:latin typeface="MyriadPro-Light"/>
              </a:rPr>
              <a:t>in general.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>
                <a:latin typeface="MyriadPro-Light"/>
              </a:rPr>
              <a:t>E</a:t>
            </a:r>
            <a:r>
              <a:rPr lang="en-US" dirty="0" smtClean="0">
                <a:latin typeface="MyriadPro-Light"/>
              </a:rPr>
              <a:t>xamples </a:t>
            </a:r>
            <a:r>
              <a:rPr lang="en-US" dirty="0">
                <a:latin typeface="MyriadPro-Light"/>
              </a:rPr>
              <a:t>to </a:t>
            </a:r>
            <a:r>
              <a:rPr lang="en-US" dirty="0" smtClean="0">
                <a:latin typeface="MyriadPro-Light"/>
              </a:rPr>
              <a:t>show when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</a:t>
            </a:r>
            <a:r>
              <a:rPr lang="en-US" dirty="0">
                <a:latin typeface="MyriadPro-Light"/>
              </a:rPr>
              <a:t> article is used and omitted.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For </a:t>
            </a:r>
            <a:r>
              <a:rPr lang="en-US" dirty="0">
                <a:latin typeface="MyriadPro-Light"/>
              </a:rPr>
              <a:t>example:</a:t>
            </a:r>
          </a:p>
          <a:p>
            <a:pPr algn="l" rtl="0"/>
            <a:r>
              <a:rPr lang="en-US" dirty="0" smtClean="0">
                <a:latin typeface="MyriadPro-Light"/>
              </a:rPr>
              <a:t>(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the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is omitted because </a:t>
            </a:r>
            <a:r>
              <a:rPr lang="en-US" dirty="0" smtClean="0">
                <a:latin typeface="MyriadPro-Light"/>
              </a:rPr>
              <a:t>the sentence </a:t>
            </a:r>
            <a:r>
              <a:rPr lang="en-US" dirty="0">
                <a:latin typeface="MyriadPro-Light"/>
              </a:rPr>
              <a:t>refers to any/all students and books </a:t>
            </a:r>
            <a:r>
              <a:rPr lang="en-US" dirty="0" smtClean="0">
                <a:latin typeface="MyriadPro-Light"/>
              </a:rPr>
              <a:t>in general</a:t>
            </a:r>
            <a:r>
              <a:rPr lang="en-US" dirty="0">
                <a:latin typeface="MyriadPro-Light"/>
              </a:rPr>
              <a:t>)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Bold"/>
              </a:rPr>
              <a:t>The</a:t>
            </a:r>
            <a:r>
              <a:rPr lang="en-US" b="1" dirty="0" smtClean="0">
                <a:latin typeface="MyriadPro-Bold"/>
              </a:rPr>
              <a:t> </a:t>
            </a:r>
            <a:r>
              <a:rPr lang="en-US" dirty="0">
                <a:latin typeface="MyriadPro-SemiboldIt"/>
              </a:rPr>
              <a:t>books we have are in English.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Light"/>
              </a:rPr>
              <a:t>(specific books </a:t>
            </a:r>
            <a:r>
              <a:rPr lang="en-US" dirty="0">
                <a:latin typeface="MyriadPro-Light"/>
              </a:rPr>
              <a:t>in our class) </a:t>
            </a:r>
            <a:r>
              <a:rPr lang="en-US" dirty="0">
                <a:latin typeface="MyriadPro-SemiboldIt"/>
              </a:rPr>
              <a:t>Museums have objects.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Light"/>
              </a:rPr>
              <a:t>(general) </a:t>
            </a:r>
            <a:r>
              <a:rPr lang="en-US" b="1" dirty="0" smtClean="0">
                <a:latin typeface="MyriadPro-Bold"/>
              </a:rPr>
              <a:t>The </a:t>
            </a:r>
            <a:r>
              <a:rPr lang="en-US" dirty="0">
                <a:latin typeface="MyriadPro-SemiboldIt"/>
              </a:rPr>
              <a:t>objects in </a:t>
            </a:r>
            <a:r>
              <a:rPr lang="en-US" b="1" dirty="0">
                <a:latin typeface="MyriadPro-Bold"/>
              </a:rPr>
              <a:t>the </a:t>
            </a:r>
            <a:r>
              <a:rPr lang="en-US" dirty="0">
                <a:latin typeface="MyriadPro-SemiboldIt"/>
              </a:rPr>
              <a:t>National Museum are interesting</a:t>
            </a:r>
            <a:r>
              <a:rPr lang="en-US" dirty="0" smtClean="0">
                <a:latin typeface="MyriadPro-SemiboldIt"/>
              </a:rPr>
              <a:t>. </a:t>
            </a:r>
          </a:p>
          <a:p>
            <a:pPr algn="l" rtl="0"/>
            <a:r>
              <a:rPr lang="en-US" dirty="0" smtClean="0">
                <a:latin typeface="MyriadPro-Light"/>
              </a:rPr>
              <a:t>(</a:t>
            </a:r>
            <a:r>
              <a:rPr lang="en-US" dirty="0">
                <a:latin typeface="MyriadPro-Light"/>
              </a:rPr>
              <a:t>specific objects in a specific museum)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6111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25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5480"/>
            <a:ext cx="6467475" cy="5524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08720"/>
            <a:ext cx="7800975" cy="9906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3193" y="2107081"/>
            <a:ext cx="7187555" cy="646331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more examples of the names of rivers, </a:t>
            </a:r>
            <a:r>
              <a:rPr lang="en-US" dirty="0" smtClean="0">
                <a:latin typeface="MyriadPro-Light"/>
              </a:rPr>
              <a:t>seas, deserts</a:t>
            </a:r>
            <a:r>
              <a:rPr lang="en-US" dirty="0">
                <a:latin typeface="MyriadPro-Light"/>
              </a:rPr>
              <a:t>, mountain ranges, and monuments.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150409" y="2821174"/>
            <a:ext cx="164660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u="sng" dirty="0">
                <a:latin typeface="-apple-system"/>
              </a:rPr>
              <a:t>The </a:t>
            </a:r>
            <a:r>
              <a:rPr lang="en-US" u="sng" dirty="0">
                <a:latin typeface="-apple-system"/>
                <a:hlinkClick r:id="rId4"/>
              </a:rPr>
              <a:t>Nile River</a:t>
            </a:r>
            <a:endParaRPr lang="ar-SA" u="sng" dirty="0"/>
          </a:p>
        </p:txBody>
      </p:sp>
      <p:sp>
        <p:nvSpPr>
          <p:cNvPr id="7" name="مستطيل 6"/>
          <p:cNvSpPr/>
          <p:nvPr/>
        </p:nvSpPr>
        <p:spPr>
          <a:xfrm>
            <a:off x="1993169" y="2821174"/>
            <a:ext cx="208268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>
                <a:latin typeface="-apple-system"/>
              </a:rPr>
              <a:t>The Amazon River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4210229" y="2881545"/>
            <a:ext cx="236475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-apple-system"/>
              </a:rPr>
              <a:t>The </a:t>
            </a:r>
            <a:r>
              <a:rPr lang="en-US" dirty="0">
                <a:latin typeface="-apple-system"/>
                <a:hlinkClick r:id="rId5"/>
              </a:rPr>
              <a:t>Mississippi River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100786" y="3331339"/>
            <a:ext cx="145424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222222"/>
                </a:solidFill>
                <a:latin typeface="Noto Naskh Arabic UI"/>
              </a:rPr>
              <a:t>Arabian Sea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1797014" y="3331339"/>
            <a:ext cx="160813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Ubuntu"/>
              </a:rPr>
              <a:t>Pacific Ocean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3741022" y="3395406"/>
            <a:ext cx="214674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Ubuntu"/>
              </a:rPr>
              <a:t>Mediterranean Sea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107504" y="3764738"/>
            <a:ext cx="279659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solidFill>
                  <a:srgbClr val="222222"/>
                </a:solidFill>
                <a:latin typeface="Noto Naskh Arabic UI"/>
              </a:rPr>
              <a:t>The Great </a:t>
            </a:r>
            <a:r>
              <a:rPr lang="en-US" dirty="0">
                <a:solidFill>
                  <a:srgbClr val="222222"/>
                </a:solidFill>
                <a:latin typeface="Noto Naskh Arabic UI"/>
              </a:rPr>
              <a:t>Victoria Desert</a:t>
            </a: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3143270" y="3828804"/>
            <a:ext cx="213391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r" rtl="0"/>
            <a:r>
              <a:rPr lang="en-US" dirty="0">
                <a:latin typeface="proxima"/>
              </a:rPr>
              <a:t>The Sahara Desert</a:t>
            </a:r>
            <a:endParaRPr lang="en-US" b="0" i="0" dirty="0">
              <a:effectLst/>
              <a:latin typeface="proxima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464696" y="3784972"/>
            <a:ext cx="259558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latin typeface="Noto Naskh Arabic UI"/>
              </a:rPr>
              <a:t>The Rub </a:t>
            </a:r>
            <a:r>
              <a:rPr lang="en-US" dirty="0">
                <a:latin typeface="Noto Naskh Arabic UI"/>
              </a:rPr>
              <a:t>al Khali desert</a:t>
            </a:r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146274" y="4328212"/>
            <a:ext cx="3018775" cy="369332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</a:rPr>
              <a:t>The </a:t>
            </a:r>
            <a:r>
              <a:rPr lang="en-US" b="1" dirty="0" smtClean="0">
                <a:latin typeface="Arial" panose="020B0604020202020204" pitchFamily="34" charset="0"/>
              </a:rPr>
              <a:t>Himalayas Mountains</a:t>
            </a:r>
            <a:endParaRPr lang="ar-SA" b="1" dirty="0"/>
          </a:p>
        </p:txBody>
      </p:sp>
      <p:sp>
        <p:nvSpPr>
          <p:cNvPr id="16" name="مستطيل 15"/>
          <p:cNvSpPr/>
          <p:nvPr/>
        </p:nvSpPr>
        <p:spPr>
          <a:xfrm>
            <a:off x="3405147" y="4365104"/>
            <a:ext cx="2813591" cy="369332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Noto Naskh Arabic UI"/>
              </a:rPr>
              <a:t>The Sarawat Mountains </a:t>
            </a:r>
            <a:endParaRPr lang="ar-SA" b="1" dirty="0"/>
          </a:p>
        </p:txBody>
      </p:sp>
      <p:sp>
        <p:nvSpPr>
          <p:cNvPr id="17" name="مستطيل 16"/>
          <p:cNvSpPr/>
          <p:nvPr/>
        </p:nvSpPr>
        <p:spPr>
          <a:xfrm>
            <a:off x="6458836" y="4318030"/>
            <a:ext cx="2433102" cy="369332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latin typeface="Noto Naskh Arabic UI"/>
              </a:rPr>
              <a:t>The Alps Mountains</a:t>
            </a:r>
            <a:r>
              <a:rPr lang="en-US" dirty="0" smtClean="0">
                <a:latin typeface="Noto Naskh Arabic UI"/>
              </a:rPr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553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25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5480"/>
            <a:ext cx="6467475" cy="55245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00808"/>
            <a:ext cx="8515350" cy="85725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39552" y="3603321"/>
            <a:ext cx="4572000" cy="1200329"/>
          </a:xfrm>
          <a:prstGeom prst="rect">
            <a:avLst/>
          </a:prstGeom>
          <a:solidFill>
            <a:srgbClr val="FFCC00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 day is it today?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What </a:t>
            </a:r>
            <a:r>
              <a:rPr lang="en-US" dirty="0">
                <a:latin typeface="MyriadPro-SemiboldIt"/>
              </a:rPr>
              <a:t>time do you </a:t>
            </a:r>
            <a:r>
              <a:rPr lang="en-US" dirty="0" smtClean="0">
                <a:latin typeface="MyriadPro-SemiboldIt"/>
              </a:rPr>
              <a:t>eat breakfast</a:t>
            </a:r>
            <a:r>
              <a:rPr lang="en-US" dirty="0">
                <a:latin typeface="MyriadPro-SemiboldIt"/>
              </a:rPr>
              <a:t>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What </a:t>
            </a:r>
            <a:r>
              <a:rPr lang="en-US" dirty="0">
                <a:latin typeface="MyriadPro-SemiboldIt"/>
              </a:rPr>
              <a:t>do you do on weekdays?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Where do </a:t>
            </a:r>
            <a:r>
              <a:rPr lang="en-US" dirty="0">
                <a:latin typeface="MyriadPro-SemiboldIt"/>
              </a:rPr>
              <a:t>you go after school?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603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25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5480"/>
            <a:ext cx="6467475" cy="55245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71" y="2353502"/>
            <a:ext cx="4620514" cy="43204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8" y="3140967"/>
            <a:ext cx="8947118" cy="1676881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95536" y="949792"/>
            <a:ext cx="7272808" cy="369332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Draw </a:t>
            </a:r>
            <a:r>
              <a:rPr lang="en-US" dirty="0">
                <a:latin typeface="MyriadPro-Light"/>
              </a:rPr>
              <a:t>a line </a:t>
            </a:r>
            <a:r>
              <a:rPr lang="en-US" dirty="0" smtClean="0">
                <a:latin typeface="MyriadPro-Light"/>
              </a:rPr>
              <a:t>in the </a:t>
            </a:r>
            <a:r>
              <a:rPr lang="en-US" dirty="0">
                <a:latin typeface="MyriadPro-Light"/>
              </a:rPr>
              <a:t>blank if the article is not necessary.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539552" y="1422960"/>
            <a:ext cx="4572000" cy="369332"/>
          </a:xfrm>
          <a:prstGeom prst="rect">
            <a:avLst/>
          </a:prstGeom>
          <a:solidFill>
            <a:srgbClr val="FF9999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work individually to complete </a:t>
            </a:r>
            <a:r>
              <a:rPr lang="en-US" dirty="0" smtClean="0">
                <a:latin typeface="MyriadPro-Light"/>
              </a:rPr>
              <a:t>the exercise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8343" y="817076"/>
            <a:ext cx="1234948" cy="164249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38" y="4937524"/>
            <a:ext cx="5165073" cy="1879256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39552" y="2887143"/>
            <a:ext cx="4219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706328" y="2943730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775562" y="2905226"/>
            <a:ext cx="4219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534533" y="3352525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951378" y="3346760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206879" y="3346760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284127" y="3677507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822508" y="3619836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38373" y="3979407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357648" y="3939117"/>
            <a:ext cx="4219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969607" y="3984805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7216903" y="3881446"/>
            <a:ext cx="4219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774362" y="4354466"/>
            <a:ext cx="4219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3037056" y="4294534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734266" y="4345940"/>
            <a:ext cx="4219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4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524328" y="261650"/>
            <a:ext cx="999376" cy="40011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25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5480"/>
            <a:ext cx="6467475" cy="55245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08720"/>
            <a:ext cx="5429733" cy="44781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96245"/>
            <a:ext cx="9065304" cy="180476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995" y="819945"/>
            <a:ext cx="2171700" cy="8763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91" y="4149080"/>
            <a:ext cx="5091274" cy="193299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115616" y="1665456"/>
            <a:ext cx="5760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894378" y="1742995"/>
            <a:ext cx="741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858454" y="1742995"/>
            <a:ext cx="741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002449" y="2053238"/>
            <a:ext cx="3906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046778" y="2041684"/>
            <a:ext cx="741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117432" y="2060848"/>
            <a:ext cx="3906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09428" y="2324271"/>
            <a:ext cx="3906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677272" y="2348880"/>
            <a:ext cx="3906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Ꝋ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549480" y="2348880"/>
            <a:ext cx="3906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67544" y="2617748"/>
            <a:ext cx="741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462330" y="2636912"/>
            <a:ext cx="741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115616" y="2924944"/>
            <a:ext cx="741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966386" y="2977788"/>
            <a:ext cx="741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783418" y="2962316"/>
            <a:ext cx="6899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7029689" y="2905780"/>
            <a:ext cx="10707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a/the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3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325846" y="2185441"/>
            <a:ext cx="4046353" cy="923330"/>
          </a:xfrm>
          <a:prstGeom prst="rect">
            <a:avLst/>
          </a:prstGeom>
          <a:solidFill>
            <a:srgbClr val="FF66FF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698425" y="2967335"/>
            <a:ext cx="5747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Noureyah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Alghamdi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2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3"/>
            <a:ext cx="3312368" cy="6320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80960"/>
            <a:ext cx="4210050" cy="568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4785"/>
            <a:ext cx="41529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92561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EA103 role play area wall sign - Nursery Door Signs - DOOR SIGNS ...">
            <a:extLst>
              <a:ext uri="{FF2B5EF4-FFF2-40B4-BE49-F238E27FC236}">
                <a16:creationId xmlns:a16="http://schemas.microsoft.com/office/drawing/2014/main" id="{BB1F5BDE-96CA-40C3-B2BD-3D7510A2B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58" y="56247"/>
            <a:ext cx="3754462" cy="37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215DB9D-64A7-4E93-AE87-F87BC0930AB0}"/>
              </a:ext>
            </a:extLst>
          </p:cNvPr>
          <p:cNvSpPr/>
          <p:nvPr/>
        </p:nvSpPr>
        <p:spPr>
          <a:xfrm>
            <a:off x="4521004" y="1185293"/>
            <a:ext cx="2160912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/>
              <a:t>Benefits of Role-Play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B8289AB-B6CD-4427-8AF3-47952C8FDE04}"/>
              </a:ext>
            </a:extLst>
          </p:cNvPr>
          <p:cNvSpPr/>
          <p:nvPr/>
        </p:nvSpPr>
        <p:spPr>
          <a:xfrm>
            <a:off x="4683965" y="1615363"/>
            <a:ext cx="2145972" cy="369332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Build confidence: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20F174E-25B4-474D-A59F-E474FC933330}"/>
              </a:ext>
            </a:extLst>
          </p:cNvPr>
          <p:cNvSpPr/>
          <p:nvPr/>
        </p:nvSpPr>
        <p:spPr>
          <a:xfrm>
            <a:off x="4623685" y="1999778"/>
            <a:ext cx="270715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 listening skills: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6E22906-F355-438C-8124-7E4EED0A8274}"/>
              </a:ext>
            </a:extLst>
          </p:cNvPr>
          <p:cNvSpPr/>
          <p:nvPr/>
        </p:nvSpPr>
        <p:spPr>
          <a:xfrm>
            <a:off x="4623685" y="2429848"/>
            <a:ext cx="2935419" cy="369332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Creative problem-solving: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7DBFAA-398C-49DD-B9A0-964AA9BBF3F0}"/>
              </a:ext>
            </a:extLst>
          </p:cNvPr>
          <p:cNvSpPr/>
          <p:nvPr/>
        </p:nvSpPr>
        <p:spPr>
          <a:xfrm>
            <a:off x="3923928" y="2747879"/>
            <a:ext cx="480580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Develops communication and language skills: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67174F-9B7D-46A7-8B74-A19C96CA081F}"/>
              </a:ext>
            </a:extLst>
          </p:cNvPr>
          <p:cNvSpPr/>
          <p:nvPr/>
        </p:nvSpPr>
        <p:spPr>
          <a:xfrm>
            <a:off x="2339752" y="3855482"/>
            <a:ext cx="6641755" cy="369332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Allows students to act out and make sense of real-life situations: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8BF4BAE-50A6-4047-BAF8-6D8A48ECAC96}"/>
              </a:ext>
            </a:extLst>
          </p:cNvPr>
          <p:cNvSpPr/>
          <p:nvPr/>
        </p:nvSpPr>
        <p:spPr>
          <a:xfrm>
            <a:off x="1979712" y="4243757"/>
            <a:ext cx="594733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Develops social skills as children, collaborate with others: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74A86E-D0C2-40F0-9D84-248CFDDD266E}"/>
              </a:ext>
            </a:extLst>
          </p:cNvPr>
          <p:cNvSpPr/>
          <p:nvPr/>
        </p:nvSpPr>
        <p:spPr>
          <a:xfrm>
            <a:off x="251520" y="4744972"/>
            <a:ext cx="8184805" cy="369332"/>
          </a:xfrm>
          <a:prstGeom prst="rect">
            <a:avLst/>
          </a:prstGeom>
          <a:solidFill>
            <a:srgbClr val="FF9999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Encourages children to express their ideas and feelings in a relaxed environment: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344EE98-E4AA-4C71-A843-83F1D2061E5F}"/>
              </a:ext>
            </a:extLst>
          </p:cNvPr>
          <p:cNvSpPr/>
          <p:nvPr/>
        </p:nvSpPr>
        <p:spPr>
          <a:xfrm>
            <a:off x="251520" y="5246187"/>
            <a:ext cx="3729804" cy="369332"/>
          </a:xfrm>
          <a:prstGeom prst="rect">
            <a:avLst/>
          </a:prstGeom>
          <a:solidFill>
            <a:srgbClr val="99FF99"/>
          </a:solidFill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Sparks creativity and imagination: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EBB84A1-95FF-4E57-A219-E7C7F165F489}"/>
              </a:ext>
            </a:extLst>
          </p:cNvPr>
          <p:cNvSpPr/>
          <p:nvPr/>
        </p:nvSpPr>
        <p:spPr>
          <a:xfrm>
            <a:off x="3707904" y="270930"/>
            <a:ext cx="5174943" cy="646331"/>
          </a:xfrm>
          <a:prstGeom prst="rect">
            <a:avLst/>
          </a:prstGeom>
          <a:solidFill>
            <a:srgbClr val="CC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Role play</a:t>
            </a:r>
            <a:r>
              <a:rPr lang="en-US" dirty="0"/>
              <a:t> is the act of imitating the character and </a:t>
            </a:r>
          </a:p>
          <a:p>
            <a:pPr algn="l" rtl="0"/>
            <a:r>
              <a:rPr lang="en-US" dirty="0"/>
              <a:t>behaviour of someone who is different from yourself,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944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171CD0B-52F7-4B66-BEAE-90F723B3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6632"/>
            <a:ext cx="3105150" cy="6286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10DC2A3-37C6-45FF-A82A-9E13AC509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08112"/>
            <a:ext cx="3976379" cy="57332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8FB63CF-7C4A-4490-9A70-3972C186D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008112"/>
            <a:ext cx="3872125" cy="584988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E2D11C6-F753-4087-B150-4737A5E6E1D2}"/>
              </a:ext>
            </a:extLst>
          </p:cNvPr>
          <p:cNvSpPr/>
          <p:nvPr/>
        </p:nvSpPr>
        <p:spPr>
          <a:xfrm>
            <a:off x="7392346" y="135816"/>
            <a:ext cx="1324978" cy="52322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83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15032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24523" cy="36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2952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1996</Words>
  <Application>Microsoft Office PowerPoint</Application>
  <PresentationFormat>عرض على الشاشة (4:3)</PresentationFormat>
  <Paragraphs>396</Paragraphs>
  <Slides>99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99</vt:i4>
      </vt:variant>
    </vt:vector>
  </HeadingPairs>
  <TitlesOfParts>
    <vt:vector size="119" baseType="lpstr">
      <vt:lpstr>Abril Fatface</vt:lpstr>
      <vt:lpstr>-apple-system</vt:lpstr>
      <vt:lpstr>Arial</vt:lpstr>
      <vt:lpstr>Arial</vt:lpstr>
      <vt:lpstr>Arial,Bold</vt:lpstr>
      <vt:lpstr>Calibri</vt:lpstr>
      <vt:lpstr>Comic Sans MS</vt:lpstr>
      <vt:lpstr>Montserrat</vt:lpstr>
      <vt:lpstr>MyriadPro-Bold</vt:lpstr>
      <vt:lpstr>MyriadPro-Light</vt:lpstr>
      <vt:lpstr>MyriadPro-LightIt</vt:lpstr>
      <vt:lpstr>MyriadPro-Semibold</vt:lpstr>
      <vt:lpstr>MyriadPro-SemiboldIt</vt:lpstr>
      <vt:lpstr>Noto Naskh Arabic UI</vt:lpstr>
      <vt:lpstr>proxima</vt:lpstr>
      <vt:lpstr>ProximaNova-Bold</vt:lpstr>
      <vt:lpstr>StagSans-Light</vt:lpstr>
      <vt:lpstr>Times New Roman</vt:lpstr>
      <vt:lpstr>Ubuntu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WinDows</cp:lastModifiedBy>
  <cp:revision>363</cp:revision>
  <dcterms:created xsi:type="dcterms:W3CDTF">2019-11-21T04:55:51Z</dcterms:created>
  <dcterms:modified xsi:type="dcterms:W3CDTF">2020-08-27T04:35:45Z</dcterms:modified>
</cp:coreProperties>
</file>