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3"/>
  </p:notesMasterIdLst>
  <p:sldIdLst>
    <p:sldId id="460" r:id="rId2"/>
    <p:sldId id="457" r:id="rId3"/>
    <p:sldId id="458" r:id="rId4"/>
    <p:sldId id="270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455" r:id="rId13"/>
    <p:sldId id="462" r:id="rId14"/>
    <p:sldId id="271" r:id="rId15"/>
    <p:sldId id="272" r:id="rId16"/>
    <p:sldId id="273" r:id="rId17"/>
    <p:sldId id="274" r:id="rId18"/>
    <p:sldId id="454" r:id="rId19"/>
    <p:sldId id="461" r:id="rId20"/>
    <p:sldId id="456" r:id="rId21"/>
    <p:sldId id="459" r:id="rId2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jed ." initials="M." lastIdx="1" clrIdx="0">
    <p:extLst>
      <p:ext uri="{19B8F6BF-5375-455C-9EA6-DF929625EA0E}">
        <p15:presenceInfo xmlns:p15="http://schemas.microsoft.com/office/powerpoint/2012/main" userId="27eb6ebacca6746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86" autoAdjust="0"/>
    <p:restoredTop sz="94660"/>
  </p:normalViewPr>
  <p:slideViewPr>
    <p:cSldViewPr snapToGrid="0">
      <p:cViewPr varScale="1">
        <p:scale>
          <a:sx n="75" d="100"/>
          <a:sy n="75" d="100"/>
        </p:scale>
        <p:origin x="115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9-08T01:25:09.177" idx="1">
    <p:pos x="767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991818E-C394-4FEB-8F40-44959305B056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1D58865-9501-48C7-9653-F00600D635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3655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400" rtl="0" eaLnBrk="1" latinLnBrk="0" hangingPunct="1"/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AE4FA-1C0C-3846-AE63-9291EFDB89C1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9195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0EFD70-FDF6-44B8-B6D6-D59036D29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A904FFD-EC93-4DC4-A424-FC0E70B244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2AABF2-AA50-448D-9284-FCC51216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397-6769-4DF6-937A-B148C0135EE9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1206DF-E5F6-4A31-A3C5-F3C553C5F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1EAE08-A5C5-4175-B063-FCA65E551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2C3D-1CAC-4409-8456-A7E3382CA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239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BC2EB5-7116-4668-A63E-1B89EFF4A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5E7A1E8-ADFA-43EE-AF0F-CE8F522A40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B1A86E0-74BD-46A9-BA01-7FACE800C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397-6769-4DF6-937A-B148C0135EE9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671D5B6-7FF2-43EE-91D7-AE0FCC4D9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1B3B49-BD21-47EA-A85E-17DAAC12A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2C3D-1CAC-4409-8456-A7E3382CA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8511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7D149DE-1833-4F36-99B1-FB7C531809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60D039A-6377-4392-809D-E756A26C73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E6C3E1-3F76-4BE5-AC6D-499EF3F3E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397-6769-4DF6-937A-B148C0135EE9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21A1FB-0151-478E-9FC2-3E7EAAD50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A9F7E8-D9AD-41A1-8338-327BC503A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2C3D-1CAC-4409-8456-A7E3382CA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1867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9678A5-492D-4D78-B918-143C1E504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1970EF7-F243-47CA-9333-5BB4B9148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58951FD-934C-4203-B6D4-0E07A5C2D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397-6769-4DF6-937A-B148C0135EE9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5024C6-5534-4DC3-9443-5C209A10D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2E94A8D-FE67-477A-88F4-71BA5E9EE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2C3D-1CAC-4409-8456-A7E3382CA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7229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76FC0D-3985-4C6D-8482-6D6A0D36A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37CB17D-C70B-4626-B3A0-46501E5CA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1DDF537-A9F7-4A41-AAF8-F49AD4AC4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397-6769-4DF6-937A-B148C0135EE9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2EE6B7A-9773-424C-ABA2-839F79B2B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A57C47-5EC7-41EF-9BBE-9C56AC1ED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2C3D-1CAC-4409-8456-A7E3382CA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017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BA8F98-F23D-4901-91E5-F2982BBFC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3DDFE29-FE82-459F-958F-823BB9BD6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984E644-AB45-4840-A1B8-C86B2D51F9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887B52E-4F3F-4282-B857-597F088E9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397-6769-4DF6-937A-B148C0135EE9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FDBE18D-855A-47F8-9E08-7648605A4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FCA0CF6-3902-4AAC-B6B8-8FB461EE0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2C3D-1CAC-4409-8456-A7E3382CA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9886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3B4B49-C33A-45AC-8005-A24010B71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3B330A3-F41C-4C2D-9654-FBEC7BE87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19922D3-3F8C-4E88-B1F8-80C7AB458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DFE4F0C-912C-4124-BB49-D9AD9232A6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170BED2-299F-49AE-A943-EF947FA19E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8CFF9C5-526E-4732-97F5-9663E5FB3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397-6769-4DF6-937A-B148C0135EE9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1F0123A-223D-402D-9BF6-A1346E4CD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47D78A6-7B34-49EE-9DCA-815B4D010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2C3D-1CAC-4409-8456-A7E3382CA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925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A5F894-51CE-4832-A27E-37EC0D908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1969A15-FCB5-45F6-A481-AB547B389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397-6769-4DF6-937A-B148C0135EE9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7C12DCF-6590-466E-B16F-C38C03808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338C791-556C-4BE5-A923-F5230A6CB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2C3D-1CAC-4409-8456-A7E3382CA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3535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9D821FC-BE87-4CD0-ABAE-0B1E5986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397-6769-4DF6-937A-B148C0135EE9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9D35B3B-1C16-4F2E-B037-84C972668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871CFDD-4665-4F95-A78D-49BE20D14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2C3D-1CAC-4409-8456-A7E3382CA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370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BE6F9C-F8F1-4892-BAE4-DDCC9DD1F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EFDD054-0302-4322-A4D2-89DBB64D2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93AC50B-43DC-4A2C-9333-0B43DB973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DBA3394-41F5-4D8E-8DCF-287B0300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397-6769-4DF6-937A-B148C0135EE9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BF46317-492B-4097-9944-2E9C0234D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582C642-4FAF-4025-8914-B3558DEF4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2C3D-1CAC-4409-8456-A7E3382CA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030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FF1630-83D9-4987-911A-17E01253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8C58CA9-5D85-4052-A72F-282B0257F3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37EAF9B-ABBF-4608-ACA1-F0DBA1A34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4AFA87A-DC8C-4E4E-B914-053CFDDBC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397-6769-4DF6-937A-B148C0135EE9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B968320-5C53-4606-9605-0C5896EA7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C9D250E-E04F-4B6E-9831-AAF00209F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2C3D-1CAC-4409-8456-A7E3382CA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039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DC0A3A8-09C3-4FAF-AD4D-B1D56158B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F531C9C-CF30-4BBC-93F5-4721C1CE6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3F358A2-815D-45F0-95F9-E534F3B304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9F397-6769-4DF6-937A-B148C0135EE9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80D66DA-6346-47A7-AAC7-C47CA6DCFE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D229821-E424-41A5-ABAE-89EB3F7484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D2C3D-1CAC-4409-8456-A7E3382CA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125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ربع نص 6">
            <a:extLst>
              <a:ext uri="{FF2B5EF4-FFF2-40B4-BE49-F238E27FC236}">
                <a16:creationId xmlns:a16="http://schemas.microsoft.com/office/drawing/2014/main" id="{61325A19-21DB-41AF-81E2-A299FE030D75}"/>
              </a:ext>
            </a:extLst>
          </p:cNvPr>
          <p:cNvSpPr txBox="1"/>
          <p:nvPr/>
        </p:nvSpPr>
        <p:spPr>
          <a:xfrm>
            <a:off x="3189248" y="1359315"/>
            <a:ext cx="5400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u="sng" dirty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Our lesson today is : </a:t>
            </a:r>
            <a:endParaRPr lang="ar-SA" sz="4000" b="1" u="sng" dirty="0">
              <a:solidFill>
                <a:srgbClr val="FF0000"/>
              </a:solidFill>
              <a:latin typeface="MV Boli" panose="02000500030200090000" pitchFamily="2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048C094-E62F-4825-9A7E-9AA63A5E416E}"/>
              </a:ext>
            </a:extLst>
          </p:cNvPr>
          <p:cNvSpPr txBox="1"/>
          <p:nvPr/>
        </p:nvSpPr>
        <p:spPr>
          <a:xfrm>
            <a:off x="4807462" y="2459549"/>
            <a:ext cx="5400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dirty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 Unit 4</a:t>
            </a:r>
            <a:endParaRPr lang="ar-SA" sz="4000" dirty="0">
              <a:solidFill>
                <a:srgbClr val="FF0000"/>
              </a:solidFill>
              <a:latin typeface="MV Boli" panose="02000500030200090000" pitchFamily="2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AE85F63-BCD9-4DA5-AF40-801CE42DE818}"/>
              </a:ext>
            </a:extLst>
          </p:cNvPr>
          <p:cNvSpPr txBox="1"/>
          <p:nvPr/>
        </p:nvSpPr>
        <p:spPr>
          <a:xfrm>
            <a:off x="4560525" y="3429000"/>
            <a:ext cx="28235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dirty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 Grammar</a:t>
            </a:r>
            <a:endParaRPr lang="ar-SA" sz="4000" dirty="0">
              <a:solidFill>
                <a:srgbClr val="FF0000"/>
              </a:solidFill>
              <a:latin typeface="MV Boli" panose="02000500030200090000" pitchFamily="2" charset="0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2E5E881-F53C-4D80-A017-B93579E6A267}"/>
              </a:ext>
            </a:extLst>
          </p:cNvPr>
          <p:cNvSpPr txBox="1"/>
          <p:nvPr/>
        </p:nvSpPr>
        <p:spPr>
          <a:xfrm>
            <a:off x="4684237" y="4660017"/>
            <a:ext cx="282352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dirty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 P : 28</a:t>
            </a:r>
            <a:endParaRPr lang="ar-SA" sz="4000" dirty="0">
              <a:solidFill>
                <a:srgbClr val="FF0000"/>
              </a:solidFill>
              <a:latin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17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59268A-AA64-43B4-B903-BB76CAA99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8800" dirty="0">
                <a:solidFill>
                  <a:srgbClr val="00B050"/>
                </a:solidFill>
              </a:rPr>
              <a:t>نحن  </a:t>
            </a:r>
            <a:r>
              <a:rPr lang="en-US" sz="8800" b="1" dirty="0">
                <a:solidFill>
                  <a:srgbClr val="00B050"/>
                </a:solidFill>
              </a:rPr>
              <a:t>We are</a:t>
            </a:r>
            <a:endParaRPr lang="ar-SA" sz="8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3C48B65-950D-4774-AF7D-03C47A021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ar-SA" sz="6600" dirty="0"/>
              <a:t>نحن أصدقاء   </a:t>
            </a:r>
            <a:r>
              <a:rPr lang="en-US" sz="6600" dirty="0"/>
              <a:t>1- </a:t>
            </a:r>
            <a:r>
              <a:rPr lang="en-US" sz="6600" dirty="0">
                <a:solidFill>
                  <a:schemeClr val="accent1"/>
                </a:solidFill>
              </a:rPr>
              <a:t>We are </a:t>
            </a:r>
            <a:r>
              <a:rPr lang="en-US" sz="6600" dirty="0"/>
              <a:t>friends.</a:t>
            </a:r>
          </a:p>
          <a:p>
            <a:endParaRPr lang="ar-SA" sz="6600" dirty="0"/>
          </a:p>
          <a:p>
            <a:endParaRPr lang="ar-SA" sz="6600" dirty="0"/>
          </a:p>
          <a:p>
            <a:endParaRPr lang="ar-SA" sz="6600" dirty="0"/>
          </a:p>
        </p:txBody>
      </p:sp>
      <p:pic>
        <p:nvPicPr>
          <p:cNvPr id="4" name="صورة 3" descr="Two Boys Classroom Illustration Stock Vector (Royalty Free) 638794408">
            <a:extLst>
              <a:ext uri="{FF2B5EF4-FFF2-40B4-BE49-F238E27FC236}">
                <a16:creationId xmlns:a16="http://schemas.microsoft.com/office/drawing/2014/main" id="{EB4AF2D7-DF05-4923-A219-4B8FFD622373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45"/>
          <a:stretch/>
        </p:blipFill>
        <p:spPr bwMode="auto">
          <a:xfrm>
            <a:off x="3737500" y="2907595"/>
            <a:ext cx="4882718" cy="32693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2110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811973-5FCB-4BDB-9E65-40E8199A4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sz="9600" b="1" dirty="0">
                <a:solidFill>
                  <a:srgbClr val="00B050"/>
                </a:solidFill>
              </a:rPr>
              <a:t>أنت/أنتم  </a:t>
            </a:r>
            <a:r>
              <a:rPr lang="en-US" sz="9600" b="1" dirty="0">
                <a:solidFill>
                  <a:srgbClr val="00B050"/>
                </a:solidFill>
              </a:rPr>
              <a:t>You are</a:t>
            </a:r>
            <a:endParaRPr lang="ar-SA" sz="9600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8EE3F4F-5BBF-42C1-AA77-0F37641A7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ar-SA" sz="6200" dirty="0"/>
              <a:t>انتم طلاب   </a:t>
            </a:r>
            <a:r>
              <a:rPr lang="en-US" sz="6200" dirty="0"/>
              <a:t>1- </a:t>
            </a:r>
            <a:r>
              <a:rPr lang="en-US" sz="6200" dirty="0">
                <a:solidFill>
                  <a:schemeClr val="accent1"/>
                </a:solidFill>
              </a:rPr>
              <a:t>You are </a:t>
            </a:r>
            <a:r>
              <a:rPr lang="en-US" sz="6200" dirty="0"/>
              <a:t>students.</a:t>
            </a:r>
          </a:p>
          <a:p>
            <a:pPr algn="l"/>
            <a:r>
              <a:rPr lang="ar-SA" sz="6200" dirty="0"/>
              <a:t>أنت أحمد   </a:t>
            </a:r>
            <a:r>
              <a:rPr lang="en-US" sz="6200" dirty="0"/>
              <a:t>2-</a:t>
            </a:r>
            <a:r>
              <a:rPr lang="en-US" sz="6200" dirty="0">
                <a:solidFill>
                  <a:schemeClr val="accent1"/>
                </a:solidFill>
              </a:rPr>
              <a:t> You are </a:t>
            </a:r>
            <a:r>
              <a:rPr lang="en-US" sz="6200" dirty="0"/>
              <a:t>Ahmed.</a:t>
            </a:r>
          </a:p>
          <a:p>
            <a:endParaRPr lang="ar-SA" sz="6200" dirty="0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D440F073-002B-4B80-AB6B-F1BA4E99AA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974" y="4125581"/>
            <a:ext cx="1803057" cy="2530570"/>
          </a:xfrm>
          <a:prstGeom prst="rect">
            <a:avLst/>
          </a:prstGeom>
        </p:spPr>
      </p:pic>
      <p:pic>
        <p:nvPicPr>
          <p:cNvPr id="7" name="صورة 6" descr="Illustration Featuring A Happy Family Holding A Hollow Frame Royalty Free  Cliparts, Vectors, And Stock Illustration. Image 31689328.">
            <a:extLst>
              <a:ext uri="{FF2B5EF4-FFF2-40B4-BE49-F238E27FC236}">
                <a16:creationId xmlns:a16="http://schemas.microsoft.com/office/drawing/2014/main" id="{10873409-7155-4461-AE1A-64ECBEFB6E0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576" y="3852909"/>
            <a:ext cx="2707688" cy="27395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فقاعة الكلام: بيضاوية 8">
            <a:extLst>
              <a:ext uri="{FF2B5EF4-FFF2-40B4-BE49-F238E27FC236}">
                <a16:creationId xmlns:a16="http://schemas.microsoft.com/office/drawing/2014/main" id="{D8B9542B-5599-41C6-B83A-E367CFEBA80F}"/>
              </a:ext>
            </a:extLst>
          </p:cNvPr>
          <p:cNvSpPr/>
          <p:nvPr/>
        </p:nvSpPr>
        <p:spPr>
          <a:xfrm rot="18667981">
            <a:off x="7458314" y="3745156"/>
            <a:ext cx="1198485" cy="790113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501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8F34D6-FEB5-44B3-A766-405371153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u="sng" dirty="0">
                <a:effectLst/>
                <a:latin typeface="Cooper Black" panose="0208090404030B020404" pitchFamily="18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</a:t>
            </a:r>
            <a:r>
              <a:rPr lang="en-US" sz="3200" u="sng" dirty="0">
                <a:effectLst/>
                <a:latin typeface="Cooper Black" panose="0208090404030B0204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Write ( am – is – are ):</a:t>
            </a:r>
            <a:endParaRPr lang="ar-SA" sz="60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C5204D-F777-4A93-830E-6DADE8A9B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1437" y="1506971"/>
            <a:ext cx="10515600" cy="4351338"/>
          </a:xfrm>
        </p:spPr>
        <p:txBody>
          <a:bodyPr>
            <a:normAutofit/>
          </a:bodyPr>
          <a:lstStyle/>
          <a:p>
            <a:pPr algn="l" rtl="1">
              <a:lnSpc>
                <a:spcPct val="115000"/>
              </a:lnSpc>
              <a:spcAft>
                <a:spcPts val="600"/>
              </a:spcAft>
            </a:pPr>
            <a:r>
              <a:rPr lang="en-US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1- I ……..……a student 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1">
              <a:lnSpc>
                <a:spcPct val="115000"/>
              </a:lnSpc>
              <a:spcAft>
                <a:spcPts val="600"/>
              </a:spcAft>
            </a:pPr>
            <a:r>
              <a:rPr lang="en-US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2- He  …………….. Omar.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1">
              <a:lnSpc>
                <a:spcPct val="115000"/>
              </a:lnSpc>
              <a:spcAft>
                <a:spcPts val="600"/>
              </a:spcAft>
            </a:pPr>
            <a:r>
              <a:rPr lang="en-US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3- They  ………………….. friends.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6909625-4959-4529-A093-C51E266BBC25}"/>
              </a:ext>
            </a:extLst>
          </p:cNvPr>
          <p:cNvSpPr txBox="1"/>
          <p:nvPr/>
        </p:nvSpPr>
        <p:spPr>
          <a:xfrm>
            <a:off x="2296160" y="1506971"/>
            <a:ext cx="914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am</a:t>
            </a:r>
            <a:endParaRPr lang="ar-SA" dirty="0">
              <a:solidFill>
                <a:schemeClr val="accent1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7FC618F-1A4D-42CC-8C95-ACEF58D774DF}"/>
              </a:ext>
            </a:extLst>
          </p:cNvPr>
          <p:cNvSpPr txBox="1"/>
          <p:nvPr/>
        </p:nvSpPr>
        <p:spPr>
          <a:xfrm>
            <a:off x="2912919" y="2325469"/>
            <a:ext cx="914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is</a:t>
            </a:r>
            <a:endParaRPr lang="ar-SA" dirty="0">
              <a:solidFill>
                <a:schemeClr val="accent1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424482C-BCB7-41C3-9EF8-8C47919D2B50}"/>
              </a:ext>
            </a:extLst>
          </p:cNvPr>
          <p:cNvSpPr txBox="1"/>
          <p:nvPr/>
        </p:nvSpPr>
        <p:spPr>
          <a:xfrm>
            <a:off x="3552999" y="3168814"/>
            <a:ext cx="914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are</a:t>
            </a:r>
            <a:endParaRPr lang="ar-SA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410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0A9B0047-22E1-4F50-A241-C817F32B8C9C}"/>
              </a:ext>
            </a:extLst>
          </p:cNvPr>
          <p:cNvSpPr txBox="1"/>
          <p:nvPr/>
        </p:nvSpPr>
        <p:spPr>
          <a:xfrm>
            <a:off x="1524000" y="2844334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4000" b="1" dirty="0"/>
              <a:t>Now let’s start our lesson today</a:t>
            </a:r>
            <a:endParaRPr lang="ar-SA" sz="4000" b="1" dirty="0"/>
          </a:p>
        </p:txBody>
      </p:sp>
    </p:spTree>
    <p:extLst>
      <p:ext uri="{BB962C8B-B14F-4D97-AF65-F5344CB8AC3E}">
        <p14:creationId xmlns:p14="http://schemas.microsoft.com/office/powerpoint/2010/main" val="381845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C70399-07DA-479F-8A18-9EFADC9E0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929F994-5498-4B6E-B5C5-D3BF339C0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86F7CD9-A640-448D-8D78-41D408AE9E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000" y="0"/>
            <a:ext cx="1024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765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943EBD-89B0-40BB-88CF-411F23723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647961" y="204278"/>
            <a:ext cx="10515600" cy="1325563"/>
          </a:xfrm>
        </p:spPr>
        <p:txBody>
          <a:bodyPr>
            <a:normAutofit/>
          </a:bodyPr>
          <a:lstStyle/>
          <a:p>
            <a:r>
              <a:rPr lang="ar-SA" sz="3600" dirty="0"/>
              <a:t>في حالة النفي نستخدم </a:t>
            </a:r>
            <a:r>
              <a:rPr lang="en-US" sz="3600" dirty="0"/>
              <a:t>not</a:t>
            </a:r>
            <a:r>
              <a:rPr lang="ar-SA" sz="3600" dirty="0"/>
              <a:t> </a:t>
            </a:r>
          </a:p>
        </p:txBody>
      </p:sp>
      <p:pic>
        <p:nvPicPr>
          <p:cNvPr id="8" name="عنصر نائب للمحتوى 7">
            <a:extLst>
              <a:ext uri="{FF2B5EF4-FFF2-40B4-BE49-F238E27FC236}">
                <a16:creationId xmlns:a16="http://schemas.microsoft.com/office/drawing/2014/main" id="{9D880A67-A92B-4C04-A82F-4E6D6460B4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815" y="1334878"/>
            <a:ext cx="9209121" cy="5504603"/>
          </a:xfr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E78B88F6-B5E8-4F70-AB9B-975AD708695A}"/>
              </a:ext>
            </a:extLst>
          </p:cNvPr>
          <p:cNvSpPr txBox="1"/>
          <p:nvPr/>
        </p:nvSpPr>
        <p:spPr>
          <a:xfrm>
            <a:off x="4234648" y="1344082"/>
            <a:ext cx="16926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>
                <a:solidFill>
                  <a:srgbClr val="FF0000"/>
                </a:solidFill>
              </a:rPr>
              <a:t>not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8D5E83B6-8018-449B-A2A5-3CF273F5E841}"/>
              </a:ext>
            </a:extLst>
          </p:cNvPr>
          <p:cNvSpPr txBox="1"/>
          <p:nvPr/>
        </p:nvSpPr>
        <p:spPr>
          <a:xfrm>
            <a:off x="4302699" y="2175079"/>
            <a:ext cx="16926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>
                <a:solidFill>
                  <a:srgbClr val="FF0000"/>
                </a:solidFill>
              </a:rPr>
              <a:t>not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2C6B388A-F051-4B7F-8300-0142B36AE291}"/>
              </a:ext>
            </a:extLst>
          </p:cNvPr>
          <p:cNvSpPr txBox="1"/>
          <p:nvPr/>
        </p:nvSpPr>
        <p:spPr>
          <a:xfrm>
            <a:off x="4403324" y="2916909"/>
            <a:ext cx="16926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>
                <a:solidFill>
                  <a:srgbClr val="FF0000"/>
                </a:solidFill>
              </a:rPr>
              <a:t>not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D338722B-2FF3-42DF-BCEA-7354D491DC5C}"/>
              </a:ext>
            </a:extLst>
          </p:cNvPr>
          <p:cNvSpPr txBox="1"/>
          <p:nvPr/>
        </p:nvSpPr>
        <p:spPr>
          <a:xfrm>
            <a:off x="4156228" y="3658739"/>
            <a:ext cx="16926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>
                <a:solidFill>
                  <a:srgbClr val="FF0000"/>
                </a:solidFill>
              </a:rPr>
              <a:t>not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ACA872E3-0104-4AC4-AB35-B82A7AF86F89}"/>
              </a:ext>
            </a:extLst>
          </p:cNvPr>
          <p:cNvSpPr txBox="1"/>
          <p:nvPr/>
        </p:nvSpPr>
        <p:spPr>
          <a:xfrm>
            <a:off x="4666697" y="4418113"/>
            <a:ext cx="16926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>
                <a:solidFill>
                  <a:srgbClr val="FF0000"/>
                </a:solidFill>
              </a:rPr>
              <a:t>not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C82CC5B9-58A6-497A-924C-5B33204A0C78}"/>
              </a:ext>
            </a:extLst>
          </p:cNvPr>
          <p:cNvSpPr txBox="1"/>
          <p:nvPr/>
        </p:nvSpPr>
        <p:spPr>
          <a:xfrm>
            <a:off x="4546846" y="5159943"/>
            <a:ext cx="16926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>
                <a:solidFill>
                  <a:srgbClr val="FF0000"/>
                </a:solidFill>
              </a:rPr>
              <a:t>not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222D5FF5-0353-4D1C-9641-015D87FDE958}"/>
              </a:ext>
            </a:extLst>
          </p:cNvPr>
          <p:cNvSpPr txBox="1"/>
          <p:nvPr/>
        </p:nvSpPr>
        <p:spPr>
          <a:xfrm>
            <a:off x="4598632" y="5919317"/>
            <a:ext cx="16926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>
                <a:solidFill>
                  <a:srgbClr val="FF0000"/>
                </a:solidFill>
              </a:rPr>
              <a:t>not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6E6E85B1-1028-4E4C-8771-6CAD8092A118}"/>
              </a:ext>
            </a:extLst>
          </p:cNvPr>
          <p:cNvSpPr txBox="1"/>
          <p:nvPr/>
        </p:nvSpPr>
        <p:spPr>
          <a:xfrm>
            <a:off x="7078481" y="1407705"/>
            <a:ext cx="23052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/>
              <a:t>I’m</a:t>
            </a:r>
            <a:r>
              <a:rPr lang="en-US" sz="4800" dirty="0">
                <a:solidFill>
                  <a:srgbClr val="FF0000"/>
                </a:solidFill>
              </a:rPr>
              <a:t> not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F5A97A89-1846-4632-8FCF-3588F8D207FD}"/>
              </a:ext>
            </a:extLst>
          </p:cNvPr>
          <p:cNvSpPr txBox="1"/>
          <p:nvPr/>
        </p:nvSpPr>
        <p:spPr>
          <a:xfrm>
            <a:off x="7162821" y="2175078"/>
            <a:ext cx="23052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/>
              <a:t>He</a:t>
            </a:r>
            <a:r>
              <a:rPr lang="en-US" sz="4800" dirty="0">
                <a:solidFill>
                  <a:srgbClr val="FF0000"/>
                </a:solidFill>
              </a:rPr>
              <a:t> isn’t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5B1F9792-D198-4AE5-97DE-1FED7C9FB86F}"/>
              </a:ext>
            </a:extLst>
          </p:cNvPr>
          <p:cNvSpPr txBox="1"/>
          <p:nvPr/>
        </p:nvSpPr>
        <p:spPr>
          <a:xfrm>
            <a:off x="7071812" y="2942451"/>
            <a:ext cx="23052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/>
              <a:t>She</a:t>
            </a:r>
            <a:r>
              <a:rPr lang="en-US" sz="4800" dirty="0">
                <a:solidFill>
                  <a:srgbClr val="FF0000"/>
                </a:solidFill>
              </a:rPr>
              <a:t> isn’t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A49D7332-FF84-4746-8D60-8A9497A8A20C}"/>
              </a:ext>
            </a:extLst>
          </p:cNvPr>
          <p:cNvSpPr txBox="1"/>
          <p:nvPr/>
        </p:nvSpPr>
        <p:spPr>
          <a:xfrm>
            <a:off x="7117317" y="3681542"/>
            <a:ext cx="23052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/>
              <a:t>It</a:t>
            </a:r>
            <a:r>
              <a:rPr lang="en-US" sz="4800" dirty="0">
                <a:solidFill>
                  <a:srgbClr val="FF0000"/>
                </a:solidFill>
              </a:rPr>
              <a:t> isn’t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3EECBA1B-9A91-40B7-990D-0B91AA72BF6F}"/>
              </a:ext>
            </a:extLst>
          </p:cNvPr>
          <p:cNvSpPr txBox="1"/>
          <p:nvPr/>
        </p:nvSpPr>
        <p:spPr>
          <a:xfrm>
            <a:off x="6749991" y="4448915"/>
            <a:ext cx="318414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/>
              <a:t>They</a:t>
            </a:r>
            <a:r>
              <a:rPr lang="en-US" sz="4800" dirty="0">
                <a:solidFill>
                  <a:srgbClr val="FF0000"/>
                </a:solidFill>
              </a:rPr>
              <a:t> aren’t</a:t>
            </a: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70E00387-EF11-47CB-9B8C-CA06CE88A128}"/>
              </a:ext>
            </a:extLst>
          </p:cNvPr>
          <p:cNvSpPr txBox="1"/>
          <p:nvPr/>
        </p:nvSpPr>
        <p:spPr>
          <a:xfrm>
            <a:off x="6961561" y="5216288"/>
            <a:ext cx="318414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/>
              <a:t>We</a:t>
            </a:r>
            <a:r>
              <a:rPr lang="en-US" sz="4800" dirty="0">
                <a:solidFill>
                  <a:srgbClr val="FF0000"/>
                </a:solidFill>
              </a:rPr>
              <a:t> aren’t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3D08BB61-63DD-4254-B305-0A5D3424F70E}"/>
              </a:ext>
            </a:extLst>
          </p:cNvPr>
          <p:cNvSpPr txBox="1"/>
          <p:nvPr/>
        </p:nvSpPr>
        <p:spPr>
          <a:xfrm>
            <a:off x="6801762" y="5919316"/>
            <a:ext cx="318414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800" dirty="0"/>
              <a:t>You</a:t>
            </a:r>
            <a:r>
              <a:rPr lang="en-US" sz="4800" dirty="0">
                <a:solidFill>
                  <a:srgbClr val="FF0000"/>
                </a:solidFill>
              </a:rPr>
              <a:t> aren’t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7829F6FD-0B11-4E5F-BE3B-C0045DB1BFF6}"/>
              </a:ext>
            </a:extLst>
          </p:cNvPr>
          <p:cNvSpPr txBox="1"/>
          <p:nvPr/>
        </p:nvSpPr>
        <p:spPr>
          <a:xfrm>
            <a:off x="2723963" y="1083076"/>
            <a:ext cx="271804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ar-SA" sz="2000" b="1" dirty="0">
                <a:solidFill>
                  <a:schemeClr val="accent1"/>
                </a:solidFill>
              </a:rPr>
              <a:t>الصيغة الكاملة </a:t>
            </a:r>
            <a:r>
              <a:rPr lang="en-US" sz="2000" b="1" dirty="0">
                <a:solidFill>
                  <a:schemeClr val="accent1"/>
                </a:solidFill>
              </a:rPr>
              <a:t>Long form</a:t>
            </a:r>
            <a:endParaRPr lang="ar-SA" sz="2000" b="1" dirty="0">
              <a:solidFill>
                <a:schemeClr val="accent1"/>
              </a:solidFill>
            </a:endParaRP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4733DBA8-ACCC-4CC9-8414-C7F7E192A3A4}"/>
              </a:ext>
            </a:extLst>
          </p:cNvPr>
          <p:cNvSpPr txBox="1"/>
          <p:nvPr/>
        </p:nvSpPr>
        <p:spPr>
          <a:xfrm>
            <a:off x="6658979" y="1053548"/>
            <a:ext cx="31841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ar-SA" sz="2000" b="1" dirty="0">
                <a:solidFill>
                  <a:schemeClr val="accent1"/>
                </a:solidFill>
              </a:rPr>
              <a:t>الصيغة المختصرة </a:t>
            </a:r>
            <a:r>
              <a:rPr lang="en-US" sz="2000" b="1" dirty="0">
                <a:solidFill>
                  <a:schemeClr val="accent1"/>
                </a:solidFill>
              </a:rPr>
              <a:t>Short form</a:t>
            </a:r>
            <a:endParaRPr lang="ar-SA" sz="2000" b="1" dirty="0">
              <a:solidFill>
                <a:schemeClr val="accent1"/>
              </a:solidFill>
            </a:endParaRPr>
          </a:p>
        </p:txBody>
      </p: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A90424EE-07FB-4464-B4EF-2A385AAA8B6D}"/>
              </a:ext>
            </a:extLst>
          </p:cNvPr>
          <p:cNvSpPr txBox="1"/>
          <p:nvPr/>
        </p:nvSpPr>
        <p:spPr>
          <a:xfrm>
            <a:off x="1355324" y="8962"/>
            <a:ext cx="914400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/>
              <a:t>Verb be (negative)</a:t>
            </a:r>
            <a:endParaRPr lang="ar-SA" sz="3600" b="1" dirty="0"/>
          </a:p>
        </p:txBody>
      </p:sp>
    </p:spTree>
    <p:extLst>
      <p:ext uri="{BB962C8B-B14F-4D97-AF65-F5344CB8AC3E}">
        <p14:creationId xmlns:p14="http://schemas.microsoft.com/office/powerpoint/2010/main" val="392588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1" grpId="0"/>
      <p:bldP spid="13" grpId="0"/>
      <p:bldP spid="15" grpId="0"/>
      <p:bldP spid="17" grpId="0"/>
      <p:bldP spid="19" grpId="0"/>
      <p:bldP spid="21" grpId="0"/>
      <p:bldP spid="23" grpId="0"/>
      <p:bldP spid="25" grpId="0"/>
      <p:bldP spid="27" grpId="0"/>
      <p:bldP spid="29" grpId="0"/>
      <p:bldP spid="31" grpId="0"/>
      <p:bldP spid="33" grpId="0"/>
      <p:bldP spid="35" grpId="0"/>
      <p:bldP spid="36" grpId="0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Saudi Man Stock Vector Illustration And Royalty Free Saudi Man Clipart">
            <a:extLst>
              <a:ext uri="{FF2B5EF4-FFF2-40B4-BE49-F238E27FC236}">
                <a16:creationId xmlns:a16="http://schemas.microsoft.com/office/drawing/2014/main" id="{1BB4D16F-D17C-4F13-8F36-C246263B751A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828" t="5056" r="3697" b="4957"/>
          <a:stretch/>
        </p:blipFill>
        <p:spPr bwMode="auto">
          <a:xfrm>
            <a:off x="4351596" y="532660"/>
            <a:ext cx="908681" cy="207464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فقاعة الكلام: بيضاوية 6">
            <a:extLst>
              <a:ext uri="{FF2B5EF4-FFF2-40B4-BE49-F238E27FC236}">
                <a16:creationId xmlns:a16="http://schemas.microsoft.com/office/drawing/2014/main" id="{E083CE7B-69A7-411D-981C-D7950B99CB84}"/>
              </a:ext>
            </a:extLst>
          </p:cNvPr>
          <p:cNvSpPr/>
          <p:nvPr/>
        </p:nvSpPr>
        <p:spPr>
          <a:xfrm rot="17600933">
            <a:off x="3538652" y="473763"/>
            <a:ext cx="981765" cy="686160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DDE98A8-57A9-474D-AE83-FBF2D5705784}"/>
              </a:ext>
            </a:extLst>
          </p:cNvPr>
          <p:cNvSpPr txBox="1"/>
          <p:nvPr/>
        </p:nvSpPr>
        <p:spPr>
          <a:xfrm>
            <a:off x="1099187" y="660107"/>
            <a:ext cx="2132250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000" dirty="0"/>
              <a:t>I’m Omar</a:t>
            </a:r>
            <a:endParaRPr lang="ar-SA" sz="400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CF59889-4424-48E5-A373-916805DB3C08}"/>
              </a:ext>
            </a:extLst>
          </p:cNvPr>
          <p:cNvSpPr txBox="1"/>
          <p:nvPr/>
        </p:nvSpPr>
        <p:spPr>
          <a:xfrm>
            <a:off x="857634" y="1436299"/>
            <a:ext cx="2805512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000" dirty="0"/>
              <a:t>I’m </a:t>
            </a:r>
            <a:r>
              <a:rPr lang="en-US" sz="4000" u="sng" dirty="0">
                <a:solidFill>
                  <a:srgbClr val="FF0000"/>
                </a:solidFill>
              </a:rPr>
              <a:t>not</a:t>
            </a:r>
            <a:r>
              <a:rPr lang="en-US" sz="4000" dirty="0"/>
              <a:t> Tariq</a:t>
            </a:r>
            <a:endParaRPr lang="ar-SA" sz="4000" dirty="0"/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4E40916A-A088-484C-8BE3-ED83B90ACE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072" y="401619"/>
            <a:ext cx="1456266" cy="241472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39EC3C4B-BC0F-45EB-85BE-2687BC0BAB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2484" y="660106"/>
            <a:ext cx="1422632" cy="1996648"/>
          </a:xfrm>
          <a:prstGeom prst="rect">
            <a:avLst/>
          </a:prstGeom>
        </p:spPr>
      </p:pic>
      <p:sp>
        <p:nvSpPr>
          <p:cNvPr id="16" name="فقاعة الكلام: بيضاوية 15">
            <a:extLst>
              <a:ext uri="{FF2B5EF4-FFF2-40B4-BE49-F238E27FC236}">
                <a16:creationId xmlns:a16="http://schemas.microsoft.com/office/drawing/2014/main" id="{53023F29-C052-4E2C-9E00-E4173B0E586E}"/>
              </a:ext>
            </a:extLst>
          </p:cNvPr>
          <p:cNvSpPr/>
          <p:nvPr/>
        </p:nvSpPr>
        <p:spPr>
          <a:xfrm rot="18667981">
            <a:off x="10332936" y="404330"/>
            <a:ext cx="1052497" cy="511552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CDB7BC1E-A31D-4D89-B7A7-DDA2CD8AA624}"/>
              </a:ext>
            </a:extLst>
          </p:cNvPr>
          <p:cNvSpPr txBox="1"/>
          <p:nvPr/>
        </p:nvSpPr>
        <p:spPr>
          <a:xfrm>
            <a:off x="6106681" y="462900"/>
            <a:ext cx="3041025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000" dirty="0"/>
              <a:t>He is a doctor</a:t>
            </a:r>
            <a:endParaRPr lang="ar-SA" sz="4000" dirty="0"/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D61E709E-5710-4CD6-A732-EEB54C962A15}"/>
              </a:ext>
            </a:extLst>
          </p:cNvPr>
          <p:cNvSpPr txBox="1"/>
          <p:nvPr/>
        </p:nvSpPr>
        <p:spPr>
          <a:xfrm>
            <a:off x="6044134" y="1049556"/>
            <a:ext cx="3182282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000" dirty="0"/>
              <a:t>He </a:t>
            </a:r>
            <a:r>
              <a:rPr lang="en-US" sz="4000" dirty="0">
                <a:solidFill>
                  <a:srgbClr val="FF0000"/>
                </a:solidFill>
              </a:rPr>
              <a:t>is</a:t>
            </a:r>
            <a:r>
              <a:rPr lang="en-US" sz="4000" u="sng" dirty="0">
                <a:solidFill>
                  <a:srgbClr val="FF0000"/>
                </a:solidFill>
              </a:rPr>
              <a:t>n’t</a:t>
            </a:r>
            <a:r>
              <a:rPr lang="en-US" sz="4000" dirty="0"/>
              <a:t> a pilot</a:t>
            </a:r>
            <a:endParaRPr lang="ar-SA" sz="4000" dirty="0"/>
          </a:p>
        </p:txBody>
      </p:sp>
      <p:pic>
        <p:nvPicPr>
          <p:cNvPr id="22" name="صورة 21">
            <a:extLst>
              <a:ext uri="{FF2B5EF4-FFF2-40B4-BE49-F238E27FC236}">
                <a16:creationId xmlns:a16="http://schemas.microsoft.com/office/drawing/2014/main" id="{1D8F1C75-EF9A-4B8A-8563-F7E72D169A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057" y="4041656"/>
            <a:ext cx="1454539" cy="1828724"/>
          </a:xfrm>
          <a:prstGeom prst="rect">
            <a:avLst/>
          </a:prstGeom>
        </p:spPr>
      </p:pic>
      <p:sp>
        <p:nvSpPr>
          <p:cNvPr id="24" name="فقاعة الكلام: بيضاوية 23">
            <a:extLst>
              <a:ext uri="{FF2B5EF4-FFF2-40B4-BE49-F238E27FC236}">
                <a16:creationId xmlns:a16="http://schemas.microsoft.com/office/drawing/2014/main" id="{705362BD-FFA1-4FC6-BD2E-7DBC8F9215FB}"/>
              </a:ext>
            </a:extLst>
          </p:cNvPr>
          <p:cNvSpPr/>
          <p:nvPr/>
        </p:nvSpPr>
        <p:spPr>
          <a:xfrm rot="18667981">
            <a:off x="4197288" y="3503670"/>
            <a:ext cx="1043421" cy="526935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0442A639-1D4B-4157-B653-3AC1442B8A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272" y="4201247"/>
            <a:ext cx="1302984" cy="1828724"/>
          </a:xfrm>
          <a:prstGeom prst="rect">
            <a:avLst/>
          </a:prstGeom>
        </p:spPr>
      </p:pic>
      <p:sp>
        <p:nvSpPr>
          <p:cNvPr id="30" name="مربع نص 29">
            <a:extLst>
              <a:ext uri="{FF2B5EF4-FFF2-40B4-BE49-F238E27FC236}">
                <a16:creationId xmlns:a16="http://schemas.microsoft.com/office/drawing/2014/main" id="{7D6DB552-C035-4172-AF3D-D916BBC60A21}"/>
              </a:ext>
            </a:extLst>
          </p:cNvPr>
          <p:cNvSpPr txBox="1"/>
          <p:nvPr/>
        </p:nvSpPr>
        <p:spPr>
          <a:xfrm>
            <a:off x="30079" y="5067758"/>
            <a:ext cx="33480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000" dirty="0"/>
              <a:t>She</a:t>
            </a:r>
            <a:r>
              <a:rPr lang="en-US" sz="4000" dirty="0">
                <a:solidFill>
                  <a:srgbClr val="FF0000"/>
                </a:solidFill>
              </a:rPr>
              <a:t> is</a:t>
            </a:r>
            <a:r>
              <a:rPr lang="en-US" sz="4000" u="sng" dirty="0">
                <a:solidFill>
                  <a:srgbClr val="FF0000"/>
                </a:solidFill>
              </a:rPr>
              <a:t>n’t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/>
              <a:t>Norah</a:t>
            </a:r>
            <a:endParaRPr lang="ar-SA" sz="4000" dirty="0"/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70FB100A-BC70-4AF7-8E39-61829A7D90B5}"/>
              </a:ext>
            </a:extLst>
          </p:cNvPr>
          <p:cNvSpPr txBox="1"/>
          <p:nvPr/>
        </p:nvSpPr>
        <p:spPr>
          <a:xfrm>
            <a:off x="27160" y="4428179"/>
            <a:ext cx="2657202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000" dirty="0"/>
              <a:t>She is Sarah</a:t>
            </a:r>
            <a:endParaRPr lang="ar-SA" sz="4000" dirty="0"/>
          </a:p>
        </p:txBody>
      </p:sp>
      <p:pic>
        <p:nvPicPr>
          <p:cNvPr id="34" name="صورة 33" descr="Cute Happy Kid Hand Shake With Friend Stock Vector - Illustration of friends,  happy: 159628943">
            <a:extLst>
              <a:ext uri="{FF2B5EF4-FFF2-40B4-BE49-F238E27FC236}">
                <a16:creationId xmlns:a16="http://schemas.microsoft.com/office/drawing/2014/main" id="{95DB58BB-FEB2-488F-84F1-CC0C8335524F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9025" y="3806208"/>
            <a:ext cx="1763034" cy="2471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9411BA72-6DB0-4973-A2B9-94BEF9F820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2063" y="4167263"/>
            <a:ext cx="1246418" cy="1749333"/>
          </a:xfrm>
          <a:prstGeom prst="rect">
            <a:avLst/>
          </a:prstGeom>
        </p:spPr>
      </p:pic>
      <p:sp>
        <p:nvSpPr>
          <p:cNvPr id="38" name="فقاعة الكلام: بيضاوية 37">
            <a:extLst>
              <a:ext uri="{FF2B5EF4-FFF2-40B4-BE49-F238E27FC236}">
                <a16:creationId xmlns:a16="http://schemas.microsoft.com/office/drawing/2014/main" id="{5A412C9B-ED06-4F75-AD77-F3DC569D3CBF}"/>
              </a:ext>
            </a:extLst>
          </p:cNvPr>
          <p:cNvSpPr/>
          <p:nvPr/>
        </p:nvSpPr>
        <p:spPr>
          <a:xfrm rot="18667981">
            <a:off x="10749123" y="3835951"/>
            <a:ext cx="950227" cy="411408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8B330103-11BC-4441-80CC-B879267491E3}"/>
              </a:ext>
            </a:extLst>
          </p:cNvPr>
          <p:cNvSpPr txBox="1"/>
          <p:nvPr/>
        </p:nvSpPr>
        <p:spPr>
          <a:xfrm>
            <a:off x="5692112" y="4384886"/>
            <a:ext cx="3870162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000" dirty="0"/>
              <a:t>They are brothers</a:t>
            </a:r>
            <a:endParaRPr lang="ar-SA" sz="4000" dirty="0"/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935C31BE-258C-4FB2-8F50-67D7A1677FDC}"/>
              </a:ext>
            </a:extLst>
          </p:cNvPr>
          <p:cNvSpPr txBox="1"/>
          <p:nvPr/>
        </p:nvSpPr>
        <p:spPr>
          <a:xfrm>
            <a:off x="5579215" y="4872438"/>
            <a:ext cx="4200381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000" dirty="0"/>
              <a:t>They </a:t>
            </a:r>
            <a:r>
              <a:rPr lang="en-US" sz="4000" dirty="0">
                <a:solidFill>
                  <a:srgbClr val="FF0000"/>
                </a:solidFill>
              </a:rPr>
              <a:t>are</a:t>
            </a:r>
            <a:r>
              <a:rPr lang="en-US" sz="4000" u="sng" dirty="0">
                <a:solidFill>
                  <a:srgbClr val="FF0000"/>
                </a:solidFill>
              </a:rPr>
              <a:t>n’t</a:t>
            </a:r>
            <a:r>
              <a:rPr lang="en-US" sz="4000" dirty="0"/>
              <a:t> cousins</a:t>
            </a:r>
            <a:endParaRPr lang="ar-SA" sz="4000" dirty="0"/>
          </a:p>
        </p:txBody>
      </p:sp>
    </p:spTree>
    <p:extLst>
      <p:ext uri="{BB962C8B-B14F-4D97-AF65-F5344CB8AC3E}">
        <p14:creationId xmlns:p14="http://schemas.microsoft.com/office/powerpoint/2010/main" val="4091657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/>
      <p:bldP spid="16" grpId="0" animBg="1"/>
      <p:bldP spid="18" grpId="0"/>
      <p:bldP spid="20" grpId="0"/>
      <p:bldP spid="24" grpId="0" animBg="1"/>
      <p:bldP spid="30" grpId="0"/>
      <p:bldP spid="32" grpId="0"/>
      <p:bldP spid="38" grpId="0" animBg="1"/>
      <p:bldP spid="40" grpId="0"/>
      <p:bldP spid="4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C8D72BAE-4426-4B90-A236-141FC4CBF4AA}"/>
              </a:ext>
            </a:extLst>
          </p:cNvPr>
          <p:cNvSpPr txBox="1"/>
          <p:nvPr/>
        </p:nvSpPr>
        <p:spPr>
          <a:xfrm>
            <a:off x="860726" y="319596"/>
            <a:ext cx="3808928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1">
            <a:spAutoFit/>
          </a:bodyPr>
          <a:lstStyle/>
          <a:p>
            <a:r>
              <a:rPr lang="en-US" sz="3200" b="1" dirty="0"/>
              <a:t>Q: Make it negative : </a:t>
            </a:r>
            <a:endParaRPr lang="ar-SA" sz="3200" b="1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4C99461-A72E-4201-9A9B-23B3CBC7CF92}"/>
              </a:ext>
            </a:extLst>
          </p:cNvPr>
          <p:cNvSpPr txBox="1"/>
          <p:nvPr/>
        </p:nvSpPr>
        <p:spPr>
          <a:xfrm>
            <a:off x="3291243" y="1386008"/>
            <a:ext cx="4714432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800" dirty="0"/>
              <a:t>1- He is American.</a:t>
            </a:r>
            <a:endParaRPr lang="ar-SA" sz="4800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E8449F6-66EB-4511-A64E-41450418B73F}"/>
              </a:ext>
            </a:extLst>
          </p:cNvPr>
          <p:cNvSpPr txBox="1"/>
          <p:nvPr/>
        </p:nvSpPr>
        <p:spPr>
          <a:xfrm>
            <a:off x="3291243" y="2994517"/>
            <a:ext cx="4386843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800" dirty="0"/>
              <a:t>2- She is a nurse.</a:t>
            </a:r>
            <a:endParaRPr lang="ar-SA" sz="4800" dirty="0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265CC270-423F-49B2-9887-286DBF18382F}"/>
              </a:ext>
            </a:extLst>
          </p:cNvPr>
          <p:cNvSpPr txBox="1"/>
          <p:nvPr/>
        </p:nvSpPr>
        <p:spPr>
          <a:xfrm>
            <a:off x="3277425" y="4533093"/>
            <a:ext cx="4779706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800" dirty="0"/>
              <a:t>3- We are doctors.</a:t>
            </a:r>
            <a:endParaRPr lang="ar-SA" sz="4800" dirty="0"/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C6290ACB-3F6C-40B7-9CD2-1BA5DED01CD3}"/>
              </a:ext>
            </a:extLst>
          </p:cNvPr>
          <p:cNvSpPr txBox="1"/>
          <p:nvPr/>
        </p:nvSpPr>
        <p:spPr>
          <a:xfrm>
            <a:off x="3700299" y="5565205"/>
            <a:ext cx="3727302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/>
              <a:t>……………………………….…………………..</a:t>
            </a:r>
            <a:endParaRPr lang="ar-SA" sz="3600" dirty="0"/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0ECA075C-0DAD-4E80-8452-A6D9941BEB41}"/>
              </a:ext>
            </a:extLst>
          </p:cNvPr>
          <p:cNvSpPr txBox="1"/>
          <p:nvPr/>
        </p:nvSpPr>
        <p:spPr>
          <a:xfrm>
            <a:off x="3759610" y="3931868"/>
            <a:ext cx="3727302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/>
              <a:t>……………………………….…………………..</a:t>
            </a:r>
            <a:endParaRPr lang="ar-SA" sz="3600" dirty="0"/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75D515A2-A881-4C02-92BA-2429A78A9792}"/>
              </a:ext>
            </a:extLst>
          </p:cNvPr>
          <p:cNvSpPr txBox="1"/>
          <p:nvPr/>
        </p:nvSpPr>
        <p:spPr>
          <a:xfrm>
            <a:off x="3950784" y="2498587"/>
            <a:ext cx="3727302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/>
              <a:t>……………………………….…………………..</a:t>
            </a:r>
            <a:endParaRPr lang="ar-SA" sz="3600" dirty="0"/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2D11B1EC-89C2-470B-BE9C-85C9E1A89F5B}"/>
              </a:ext>
            </a:extLst>
          </p:cNvPr>
          <p:cNvSpPr txBox="1"/>
          <p:nvPr/>
        </p:nvSpPr>
        <p:spPr>
          <a:xfrm>
            <a:off x="3435578" y="2083088"/>
            <a:ext cx="4757713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800" dirty="0">
                <a:solidFill>
                  <a:schemeClr val="accent1"/>
                </a:solidFill>
              </a:rPr>
              <a:t>He isn’t American.</a:t>
            </a:r>
            <a:endParaRPr lang="ar-SA" sz="4800" dirty="0">
              <a:solidFill>
                <a:schemeClr val="accent1"/>
              </a:solidFill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7E2E3AD-9393-4D51-8666-5BF558ED6894}"/>
              </a:ext>
            </a:extLst>
          </p:cNvPr>
          <p:cNvSpPr txBox="1"/>
          <p:nvPr/>
        </p:nvSpPr>
        <p:spPr>
          <a:xfrm>
            <a:off x="3363665" y="3656940"/>
            <a:ext cx="4569585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800" dirty="0">
                <a:solidFill>
                  <a:schemeClr val="accent1"/>
                </a:solidFill>
              </a:rPr>
              <a:t>She isn’t a nurse.</a:t>
            </a:r>
            <a:endParaRPr lang="ar-SA" sz="4800" dirty="0">
              <a:solidFill>
                <a:schemeClr val="accent1"/>
              </a:solidFill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D7FB8282-CC92-4A19-BBFB-C59C75B3A236}"/>
              </a:ext>
            </a:extLst>
          </p:cNvPr>
          <p:cNvSpPr txBox="1"/>
          <p:nvPr/>
        </p:nvSpPr>
        <p:spPr>
          <a:xfrm>
            <a:off x="3182175" y="5173276"/>
            <a:ext cx="4822988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800" dirty="0">
                <a:solidFill>
                  <a:schemeClr val="accent1"/>
                </a:solidFill>
              </a:rPr>
              <a:t>We aren’t doctors.</a:t>
            </a:r>
            <a:endParaRPr lang="ar-SA" sz="4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67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>
            <a:extLst>
              <a:ext uri="{FF2B5EF4-FFF2-40B4-BE49-F238E27FC236}">
                <a16:creationId xmlns:a16="http://schemas.microsoft.com/office/drawing/2014/main" id="{FE60E1E2-C8EC-4E5E-8082-97AF46EC1A51}"/>
              </a:ext>
            </a:extLst>
          </p:cNvPr>
          <p:cNvSpPr/>
          <p:nvPr/>
        </p:nvSpPr>
        <p:spPr>
          <a:xfrm>
            <a:off x="575022" y="1557514"/>
            <a:ext cx="4236660" cy="1039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omic Sans MS" panose="030F0702030302020204" pitchFamily="66" charset="0"/>
              </a:rPr>
              <a:t>He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latin typeface="Comic Sans MS" panose="030F0702030302020204" pitchFamily="66" charset="0"/>
              </a:rPr>
              <a:t>is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anose="030F0702030302020204" pitchFamily="66" charset="0"/>
              </a:rPr>
              <a:t>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omic Sans MS" panose="030F0702030302020204" pitchFamily="66" charset="0"/>
              </a:rPr>
              <a:t>a teacher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583D7F93-2209-4E7F-9A47-DE2436AAAB1E}"/>
              </a:ext>
            </a:extLst>
          </p:cNvPr>
          <p:cNvSpPr/>
          <p:nvPr/>
        </p:nvSpPr>
        <p:spPr>
          <a:xfrm>
            <a:off x="677154" y="2858129"/>
            <a:ext cx="4311514" cy="1039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latin typeface="Comic Sans MS" panose="030F0702030302020204" pitchFamily="66" charset="0"/>
              </a:rPr>
              <a:t>Is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anose="030F0702030302020204" pitchFamily="66" charset="0"/>
              </a:rPr>
              <a:t>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omic Sans MS" panose="030F0702030302020204" pitchFamily="66" charset="0"/>
              </a:rPr>
              <a:t>he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anose="030F0702030302020204" pitchFamily="66" charset="0"/>
              </a:rPr>
              <a:t> a teacher ? </a:t>
            </a:r>
          </a:p>
        </p:txBody>
      </p:sp>
      <p:cxnSp>
        <p:nvCxnSpPr>
          <p:cNvPr id="24" name="رابط كسهم مستقيم 23">
            <a:extLst>
              <a:ext uri="{FF2B5EF4-FFF2-40B4-BE49-F238E27FC236}">
                <a16:creationId xmlns:a16="http://schemas.microsoft.com/office/drawing/2014/main" id="{C2D518E2-6DB1-48C5-A232-7BB8F95DD670}"/>
              </a:ext>
            </a:extLst>
          </p:cNvPr>
          <p:cNvCxnSpPr>
            <a:cxnSpLocks/>
          </p:cNvCxnSpPr>
          <p:nvPr/>
        </p:nvCxnSpPr>
        <p:spPr>
          <a:xfrm>
            <a:off x="1067490" y="2599969"/>
            <a:ext cx="692458" cy="72491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6" name="رابط كسهم مستقيم 25">
            <a:extLst>
              <a:ext uri="{FF2B5EF4-FFF2-40B4-BE49-F238E27FC236}">
                <a16:creationId xmlns:a16="http://schemas.microsoft.com/office/drawing/2014/main" id="{E037ECEB-C986-46A2-BCC6-23BDF574F7F3}"/>
              </a:ext>
            </a:extLst>
          </p:cNvPr>
          <p:cNvCxnSpPr>
            <a:cxnSpLocks/>
          </p:cNvCxnSpPr>
          <p:nvPr/>
        </p:nvCxnSpPr>
        <p:spPr>
          <a:xfrm flipH="1">
            <a:off x="1151621" y="2544629"/>
            <a:ext cx="524197" cy="78025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9" name="مستطيل 48">
            <a:extLst>
              <a:ext uri="{FF2B5EF4-FFF2-40B4-BE49-F238E27FC236}">
                <a16:creationId xmlns:a16="http://schemas.microsoft.com/office/drawing/2014/main" id="{07771E76-F2B7-4EC1-BC33-EDB07085A9C2}"/>
              </a:ext>
            </a:extLst>
          </p:cNvPr>
          <p:cNvSpPr/>
          <p:nvPr/>
        </p:nvSpPr>
        <p:spPr>
          <a:xfrm>
            <a:off x="7136920" y="1597934"/>
            <a:ext cx="4777452" cy="1039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omic Sans MS" panose="030F0702030302020204" pitchFamily="66" charset="0"/>
              </a:rPr>
              <a:t>They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latin typeface="Comic Sans MS" panose="030F0702030302020204" pitchFamily="66" charset="0"/>
              </a:rPr>
              <a:t>are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anose="030F0702030302020204" pitchFamily="66" charset="0"/>
              </a:rPr>
              <a:t>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omic Sans MS" panose="030F0702030302020204" pitchFamily="66" charset="0"/>
              </a:rPr>
              <a:t>students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0" name="مستطيل 49">
            <a:extLst>
              <a:ext uri="{FF2B5EF4-FFF2-40B4-BE49-F238E27FC236}">
                <a16:creationId xmlns:a16="http://schemas.microsoft.com/office/drawing/2014/main" id="{0795FC9C-A337-4174-8F0D-30A5DF391BE4}"/>
              </a:ext>
            </a:extLst>
          </p:cNvPr>
          <p:cNvSpPr/>
          <p:nvPr/>
        </p:nvSpPr>
        <p:spPr>
          <a:xfrm>
            <a:off x="7244036" y="2876771"/>
            <a:ext cx="4990700" cy="1039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latin typeface="Comic Sans MS" panose="030F0702030302020204" pitchFamily="66" charset="0"/>
              </a:rPr>
              <a:t>Are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anose="030F0702030302020204" pitchFamily="66" charset="0"/>
              </a:rPr>
              <a:t>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omic Sans MS" panose="030F0702030302020204" pitchFamily="66" charset="0"/>
              </a:rPr>
              <a:t>they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anose="030F0702030302020204" pitchFamily="66" charset="0"/>
              </a:rPr>
              <a:t>  students ? </a:t>
            </a:r>
          </a:p>
        </p:txBody>
      </p:sp>
      <p:cxnSp>
        <p:nvCxnSpPr>
          <p:cNvPr id="51" name="رابط كسهم مستقيم 50">
            <a:extLst>
              <a:ext uri="{FF2B5EF4-FFF2-40B4-BE49-F238E27FC236}">
                <a16:creationId xmlns:a16="http://schemas.microsoft.com/office/drawing/2014/main" id="{49DC9E12-7AC6-4584-9CE6-4CDD6C4430D5}"/>
              </a:ext>
            </a:extLst>
          </p:cNvPr>
          <p:cNvCxnSpPr>
            <a:cxnSpLocks/>
          </p:cNvCxnSpPr>
          <p:nvPr/>
        </p:nvCxnSpPr>
        <p:spPr>
          <a:xfrm>
            <a:off x="8022087" y="2819423"/>
            <a:ext cx="726633" cy="47610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2" name="رابط كسهم مستقيم 51">
            <a:extLst>
              <a:ext uri="{FF2B5EF4-FFF2-40B4-BE49-F238E27FC236}">
                <a16:creationId xmlns:a16="http://schemas.microsoft.com/office/drawing/2014/main" id="{A911FC27-7A3F-4637-825C-6EEFBBA6CC86}"/>
              </a:ext>
            </a:extLst>
          </p:cNvPr>
          <p:cNvCxnSpPr>
            <a:cxnSpLocks/>
          </p:cNvCxnSpPr>
          <p:nvPr/>
        </p:nvCxnSpPr>
        <p:spPr>
          <a:xfrm flipH="1">
            <a:off x="7749664" y="2859909"/>
            <a:ext cx="773902" cy="470293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230C3210-20A4-4B7A-BDA5-501B077511BC}"/>
              </a:ext>
            </a:extLst>
          </p:cNvPr>
          <p:cNvSpPr txBox="1"/>
          <p:nvPr/>
        </p:nvSpPr>
        <p:spPr>
          <a:xfrm>
            <a:off x="1536575" y="121454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/>
              <a:t>السؤال</a:t>
            </a:r>
            <a:r>
              <a:rPr lang="en-US" sz="4000" b="1" dirty="0"/>
              <a:t>Questions </a:t>
            </a:r>
            <a:endParaRPr lang="ar-SA" sz="4000" b="1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491680D-39D1-4550-AA66-917C2B3CD6C9}"/>
              </a:ext>
            </a:extLst>
          </p:cNvPr>
          <p:cNvSpPr txBox="1"/>
          <p:nvPr/>
        </p:nvSpPr>
        <p:spPr>
          <a:xfrm>
            <a:off x="989635" y="4108022"/>
            <a:ext cx="23170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/>
              <a:t>-Yes , he is</a:t>
            </a:r>
            <a:endParaRPr lang="ar-SA" sz="2800" b="1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3423CE4-2AFD-4E25-B0A9-5A16362A0B31}"/>
              </a:ext>
            </a:extLst>
          </p:cNvPr>
          <p:cNvSpPr txBox="1"/>
          <p:nvPr/>
        </p:nvSpPr>
        <p:spPr>
          <a:xfrm>
            <a:off x="1158535" y="4861560"/>
            <a:ext cx="23170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/>
              <a:t>-No , he isn’t</a:t>
            </a:r>
            <a:endParaRPr lang="ar-SA" sz="2800" b="1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0249A23-52EE-434C-8A22-3DA206191F0E}"/>
              </a:ext>
            </a:extLst>
          </p:cNvPr>
          <p:cNvSpPr txBox="1"/>
          <p:nvPr/>
        </p:nvSpPr>
        <p:spPr>
          <a:xfrm>
            <a:off x="7250793" y="4155608"/>
            <a:ext cx="30903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/>
              <a:t>-Yes , they are</a:t>
            </a:r>
            <a:endParaRPr lang="ar-SA" sz="2800" b="1" dirty="0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0CBEBD9A-2B88-4D1A-98B8-D7FE0E7DAA12}"/>
              </a:ext>
            </a:extLst>
          </p:cNvPr>
          <p:cNvSpPr txBox="1"/>
          <p:nvPr/>
        </p:nvSpPr>
        <p:spPr>
          <a:xfrm>
            <a:off x="7495213" y="4748172"/>
            <a:ext cx="30431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/>
              <a:t>-No , they aren’t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val="2005922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9" grpId="0"/>
      <p:bldP spid="49" grpId="0"/>
      <p:bldP spid="50" grpId="0"/>
      <p:bldP spid="54" grpId="0" animBg="1"/>
      <p:bldP spid="10" grpId="0"/>
      <p:bldP spid="11" grpId="0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7CF051FD-AAE2-46C7-A35F-F6CD64D5D61B}"/>
              </a:ext>
            </a:extLst>
          </p:cNvPr>
          <p:cNvSpPr txBox="1"/>
          <p:nvPr/>
        </p:nvSpPr>
        <p:spPr>
          <a:xfrm>
            <a:off x="850381" y="2375848"/>
            <a:ext cx="388841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She is a nurse. </a:t>
            </a:r>
            <a:endParaRPr lang="ar-S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8804D96-E290-4D86-ACA8-2D757868160F}"/>
              </a:ext>
            </a:extLst>
          </p:cNvPr>
          <p:cNvSpPr txBox="1"/>
          <p:nvPr/>
        </p:nvSpPr>
        <p:spPr>
          <a:xfrm>
            <a:off x="934720" y="3050537"/>
            <a:ext cx="388841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>Is she a nurse ? </a:t>
            </a:r>
            <a:endParaRPr lang="ar-SA" sz="4000" b="1" dirty="0">
              <a:solidFill>
                <a:schemeClr val="accent1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49BC0E4-2A74-4DD5-BF1A-D7FB035F5779}"/>
              </a:ext>
            </a:extLst>
          </p:cNvPr>
          <p:cNvSpPr txBox="1"/>
          <p:nvPr/>
        </p:nvSpPr>
        <p:spPr>
          <a:xfrm>
            <a:off x="6927147" y="2535289"/>
            <a:ext cx="388841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You are Saudi. </a:t>
            </a:r>
            <a:endParaRPr lang="ar-S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DC8DDAA-7BB1-4199-81A4-299AA4044154}"/>
              </a:ext>
            </a:extLst>
          </p:cNvPr>
          <p:cNvSpPr txBox="1"/>
          <p:nvPr/>
        </p:nvSpPr>
        <p:spPr>
          <a:xfrm>
            <a:off x="7154782" y="3050536"/>
            <a:ext cx="388841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>Are you Saudi ? </a:t>
            </a:r>
            <a:endParaRPr lang="ar-SA" sz="4000" b="1" dirty="0">
              <a:solidFill>
                <a:schemeClr val="accent1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0F6176F-6043-4549-AE62-5FE2F32A2BDF}"/>
              </a:ext>
            </a:extLst>
          </p:cNvPr>
          <p:cNvSpPr txBox="1"/>
          <p:nvPr/>
        </p:nvSpPr>
        <p:spPr>
          <a:xfrm>
            <a:off x="2364070" y="998972"/>
            <a:ext cx="512775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1">
            <a:spAutoFit/>
          </a:bodyPr>
          <a:lstStyle/>
          <a:p>
            <a:r>
              <a:rPr lang="en-US" sz="4000" b="1" dirty="0"/>
              <a:t>Q: Make it a question : </a:t>
            </a:r>
            <a:endParaRPr lang="ar-SA" sz="4000" b="1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B3EC7E0-FC25-4B9A-A69D-9FFB9720EDDC}"/>
              </a:ext>
            </a:extLst>
          </p:cNvPr>
          <p:cNvSpPr txBox="1"/>
          <p:nvPr/>
        </p:nvSpPr>
        <p:spPr>
          <a:xfrm>
            <a:off x="1335967" y="3389090"/>
            <a:ext cx="321434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…………………………………………………</a:t>
            </a:r>
            <a:endParaRPr lang="ar-SA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5B7C8AC-DE58-45C0-BCA5-F08FE5DEF529}"/>
              </a:ext>
            </a:extLst>
          </p:cNvPr>
          <p:cNvSpPr txBox="1"/>
          <p:nvPr/>
        </p:nvSpPr>
        <p:spPr>
          <a:xfrm>
            <a:off x="7491820" y="3389090"/>
            <a:ext cx="321434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…………………………………………………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707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 animBg="1"/>
      <p:bldP spid="9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E7A846-1721-44E8-92EF-2FBAA6DFA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5224ED2-170F-4E35-96C8-B3B98F2E5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0FDBCD5-6D9D-4F4F-9986-1C4C0125C1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000" y="0"/>
            <a:ext cx="1024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322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527D58ED-0AA0-4729-8BE9-2DDF2B3CD2D2}"/>
              </a:ext>
            </a:extLst>
          </p:cNvPr>
          <p:cNvSpPr txBox="1"/>
          <p:nvPr/>
        </p:nvSpPr>
        <p:spPr>
          <a:xfrm>
            <a:off x="1353695" y="507534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4000" b="1" dirty="0"/>
              <a:t>Question word ( Where ) </a:t>
            </a:r>
            <a:endParaRPr lang="ar-SA" sz="4000" b="1" dirty="0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6B7C92B-0357-47F0-B809-17A0A1D02760}"/>
              </a:ext>
            </a:extLst>
          </p:cNvPr>
          <p:cNvSpPr txBox="1"/>
          <p:nvPr/>
        </p:nvSpPr>
        <p:spPr>
          <a:xfrm>
            <a:off x="-1991360" y="2079485"/>
            <a:ext cx="779272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Where ………?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73294A06-B4F2-4CC6-8B4B-C56433529461}"/>
              </a:ext>
            </a:extLst>
          </p:cNvPr>
          <p:cNvSpPr txBox="1"/>
          <p:nvPr/>
        </p:nvSpPr>
        <p:spPr>
          <a:xfrm>
            <a:off x="6096000" y="1833264"/>
            <a:ext cx="3048000" cy="95410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To ask about place</a:t>
            </a:r>
          </a:p>
          <a:p>
            <a:pPr algn="ctr"/>
            <a:r>
              <a:rPr lang="ar-SA" sz="2800" dirty="0">
                <a:solidFill>
                  <a:schemeClr val="bg1"/>
                </a:solidFill>
              </a:rPr>
              <a:t>للسؤال عن مكان</a:t>
            </a:r>
          </a:p>
        </p:txBody>
      </p:sp>
      <p:sp>
        <p:nvSpPr>
          <p:cNvPr id="9" name="سهم: منحني لليمين 8">
            <a:extLst>
              <a:ext uri="{FF2B5EF4-FFF2-40B4-BE49-F238E27FC236}">
                <a16:creationId xmlns:a16="http://schemas.microsoft.com/office/drawing/2014/main" id="{F1058480-B8D2-4F47-B2BE-476ACF7AB0DB}"/>
              </a:ext>
            </a:extLst>
          </p:cNvPr>
          <p:cNvSpPr/>
          <p:nvPr/>
        </p:nvSpPr>
        <p:spPr>
          <a:xfrm rot="4983263">
            <a:off x="4850568" y="262962"/>
            <a:ext cx="601105" cy="3015204"/>
          </a:xfrm>
          <a:prstGeom prst="curved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F180B39-0810-42AE-8CFE-A86558B6433C}"/>
              </a:ext>
            </a:extLst>
          </p:cNvPr>
          <p:cNvSpPr txBox="1"/>
          <p:nvPr/>
        </p:nvSpPr>
        <p:spPr>
          <a:xfrm>
            <a:off x="3393440" y="3429000"/>
            <a:ext cx="4368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600" b="1" u="sng" dirty="0"/>
              <a:t>Where</a:t>
            </a:r>
            <a:r>
              <a:rPr lang="en-US" sz="3600" b="1" dirty="0"/>
              <a:t> are you from ?</a:t>
            </a:r>
            <a:endParaRPr lang="ar-SA" sz="3600" b="1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958ADA90-03C2-445D-9A61-7A3672E2C41C}"/>
              </a:ext>
            </a:extLst>
          </p:cNvPr>
          <p:cNvSpPr txBox="1"/>
          <p:nvPr/>
        </p:nvSpPr>
        <p:spPr>
          <a:xfrm>
            <a:off x="3393440" y="4075331"/>
            <a:ext cx="46431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600" b="1" u="sng" dirty="0"/>
              <a:t>Where</a:t>
            </a:r>
            <a:r>
              <a:rPr lang="en-US" sz="3600" b="1" dirty="0"/>
              <a:t> are they from ?</a:t>
            </a:r>
            <a:endParaRPr lang="ar-SA" sz="3600" b="1" dirty="0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FBA6FD06-284E-4025-B5A8-5B4BA7E2D55E}"/>
              </a:ext>
            </a:extLst>
          </p:cNvPr>
          <p:cNvSpPr txBox="1"/>
          <p:nvPr/>
        </p:nvSpPr>
        <p:spPr>
          <a:xfrm>
            <a:off x="3393440" y="4716960"/>
            <a:ext cx="4368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600" b="1" u="sng" dirty="0"/>
              <a:t>Where</a:t>
            </a:r>
            <a:r>
              <a:rPr lang="en-US" sz="3600" b="1" dirty="0"/>
              <a:t> is he from ?</a:t>
            </a:r>
            <a:endParaRPr lang="ar-SA" sz="3600" b="1" dirty="0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9EEEA14-AADD-40E0-AF37-176451A22AFE}"/>
              </a:ext>
            </a:extLst>
          </p:cNvPr>
          <p:cNvSpPr txBox="1"/>
          <p:nvPr/>
        </p:nvSpPr>
        <p:spPr>
          <a:xfrm>
            <a:off x="3334895" y="5363291"/>
            <a:ext cx="4368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600" b="1" u="sng" dirty="0"/>
              <a:t>Where</a:t>
            </a:r>
            <a:r>
              <a:rPr lang="en-US" sz="3600" b="1" dirty="0"/>
              <a:t> is she from ?</a:t>
            </a:r>
            <a:endParaRPr lang="ar-SA" sz="3600" b="1" dirty="0"/>
          </a:p>
        </p:txBody>
      </p:sp>
    </p:spTree>
    <p:extLst>
      <p:ext uri="{BB962C8B-B14F-4D97-AF65-F5344CB8AC3E}">
        <p14:creationId xmlns:p14="http://schemas.microsoft.com/office/powerpoint/2010/main" val="389353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  <p:bldP spid="12" grpId="0"/>
      <p:bldP spid="14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8AD37C0A-8662-4A3E-A9AA-C390898CC974}"/>
              </a:ext>
            </a:extLst>
          </p:cNvPr>
          <p:cNvSpPr txBox="1"/>
          <p:nvPr/>
        </p:nvSpPr>
        <p:spPr>
          <a:xfrm>
            <a:off x="1353695" y="507534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4000" b="1" dirty="0"/>
              <a:t>Prepositions: from, in, on</a:t>
            </a:r>
            <a:endParaRPr lang="ar-SA" sz="4000" b="1" dirty="0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CC13622-41AD-4E3D-A4E1-11DFBB69D41B}"/>
              </a:ext>
            </a:extLst>
          </p:cNvPr>
          <p:cNvSpPr txBox="1"/>
          <p:nvPr/>
        </p:nvSpPr>
        <p:spPr>
          <a:xfrm>
            <a:off x="1160655" y="1999268"/>
            <a:ext cx="16052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</a:rPr>
              <a:t>from</a:t>
            </a:r>
            <a:endParaRPr lang="ar-SA" sz="3200" dirty="0">
              <a:solidFill>
                <a:srgbClr val="FF000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858CD40-F056-46C7-A3E2-41220E53E586}"/>
              </a:ext>
            </a:extLst>
          </p:cNvPr>
          <p:cNvSpPr txBox="1"/>
          <p:nvPr/>
        </p:nvSpPr>
        <p:spPr>
          <a:xfrm>
            <a:off x="111760" y="2666334"/>
            <a:ext cx="42265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dirty="0"/>
              <a:t>I’m </a:t>
            </a:r>
            <a:r>
              <a:rPr lang="en-US" sz="3200" u="sng" dirty="0"/>
              <a:t>from</a:t>
            </a:r>
            <a:r>
              <a:rPr lang="en-US" sz="3200" dirty="0"/>
              <a:t> Saudi Arabia</a:t>
            </a:r>
            <a:endParaRPr lang="ar-SA" sz="320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B008DAF-7CEF-4751-9F33-88D712129687}"/>
              </a:ext>
            </a:extLst>
          </p:cNvPr>
          <p:cNvSpPr txBox="1"/>
          <p:nvPr/>
        </p:nvSpPr>
        <p:spPr>
          <a:xfrm>
            <a:off x="162560" y="3251109"/>
            <a:ext cx="42265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dirty="0"/>
              <a:t>He is </a:t>
            </a:r>
            <a:r>
              <a:rPr lang="en-US" sz="3200" u="sng" dirty="0"/>
              <a:t>from</a:t>
            </a:r>
            <a:r>
              <a:rPr lang="en-US" sz="3200" dirty="0"/>
              <a:t> Kuwait</a:t>
            </a:r>
            <a:endParaRPr lang="ar-SA" sz="32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7D55E6C-0851-498A-9453-6B06EC09CAA8}"/>
              </a:ext>
            </a:extLst>
          </p:cNvPr>
          <p:cNvSpPr txBox="1"/>
          <p:nvPr/>
        </p:nvSpPr>
        <p:spPr>
          <a:xfrm>
            <a:off x="5773295" y="1952571"/>
            <a:ext cx="16052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</a:rPr>
              <a:t>in</a:t>
            </a:r>
            <a:endParaRPr lang="ar-SA" sz="3200" dirty="0">
              <a:solidFill>
                <a:srgbClr val="FF0000"/>
              </a:solidFill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8C316EDF-8161-4EA2-9159-052855F58F77}"/>
              </a:ext>
            </a:extLst>
          </p:cNvPr>
          <p:cNvSpPr txBox="1"/>
          <p:nvPr/>
        </p:nvSpPr>
        <p:spPr>
          <a:xfrm>
            <a:off x="8564880" y="2693667"/>
            <a:ext cx="42265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dirty="0"/>
              <a:t>I’m here </a:t>
            </a:r>
            <a:r>
              <a:rPr lang="en-US" sz="3200" u="sng" dirty="0"/>
              <a:t>on</a:t>
            </a:r>
            <a:r>
              <a:rPr lang="en-US" sz="3200" dirty="0"/>
              <a:t> vacation</a:t>
            </a:r>
            <a:endParaRPr lang="ar-SA" sz="3200" dirty="0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4130DF91-2D93-4A0D-8A79-7CF7A518EF09}"/>
              </a:ext>
            </a:extLst>
          </p:cNvPr>
          <p:cNvSpPr txBox="1"/>
          <p:nvPr/>
        </p:nvSpPr>
        <p:spPr>
          <a:xfrm>
            <a:off x="4201160" y="3221528"/>
            <a:ext cx="42265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dirty="0"/>
              <a:t>Paris is </a:t>
            </a:r>
            <a:r>
              <a:rPr lang="en-US" sz="3200" u="sng" dirty="0"/>
              <a:t>in</a:t>
            </a:r>
            <a:r>
              <a:rPr lang="en-US" sz="3200" dirty="0"/>
              <a:t> France</a:t>
            </a:r>
            <a:endParaRPr lang="ar-SA" sz="3200" dirty="0"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8A6DA7B3-1664-4D48-8EA0-540957F4A3FD}"/>
              </a:ext>
            </a:extLst>
          </p:cNvPr>
          <p:cNvSpPr txBox="1"/>
          <p:nvPr/>
        </p:nvSpPr>
        <p:spPr>
          <a:xfrm>
            <a:off x="10111615" y="1850971"/>
            <a:ext cx="16052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</a:rPr>
              <a:t>on</a:t>
            </a:r>
            <a:endParaRPr lang="ar-SA" sz="3200" dirty="0">
              <a:solidFill>
                <a:srgbClr val="FF0000"/>
              </a:solidFill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77705C71-B507-474C-AA85-B720EA83C721}"/>
              </a:ext>
            </a:extLst>
          </p:cNvPr>
          <p:cNvSpPr txBox="1"/>
          <p:nvPr/>
        </p:nvSpPr>
        <p:spPr>
          <a:xfrm>
            <a:off x="4064000" y="2693668"/>
            <a:ext cx="42265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dirty="0"/>
              <a:t>Riyadh is </a:t>
            </a:r>
            <a:r>
              <a:rPr lang="en-US" sz="3200" u="sng" dirty="0"/>
              <a:t>in</a:t>
            </a:r>
            <a:r>
              <a:rPr lang="en-US" sz="3200" dirty="0"/>
              <a:t> Saudi Arabia</a:t>
            </a:r>
            <a:endParaRPr lang="ar-SA" sz="3200" dirty="0"/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CAFDD459-CFCA-4B29-AA22-E95B160D2AD4}"/>
              </a:ext>
            </a:extLst>
          </p:cNvPr>
          <p:cNvSpPr txBox="1"/>
          <p:nvPr/>
        </p:nvSpPr>
        <p:spPr>
          <a:xfrm>
            <a:off x="8564880" y="3235869"/>
            <a:ext cx="42265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dirty="0"/>
              <a:t>I’m here </a:t>
            </a:r>
            <a:r>
              <a:rPr lang="en-US" sz="3200" u="sng" dirty="0"/>
              <a:t>on</a:t>
            </a:r>
            <a:r>
              <a:rPr lang="en-US" sz="3200" dirty="0"/>
              <a:t> </a:t>
            </a:r>
            <a:r>
              <a:rPr lang="en-US" sz="3200" dirty="0" err="1"/>
              <a:t>buisness</a:t>
            </a:r>
            <a:endParaRPr lang="ar-SA" sz="3200" dirty="0"/>
          </a:p>
        </p:txBody>
      </p:sp>
      <p:cxnSp>
        <p:nvCxnSpPr>
          <p:cNvPr id="3" name="رابط مستقيم 2">
            <a:extLst>
              <a:ext uri="{FF2B5EF4-FFF2-40B4-BE49-F238E27FC236}">
                <a16:creationId xmlns:a16="http://schemas.microsoft.com/office/drawing/2014/main" id="{D2AC9ECA-B87B-41D1-8CF1-59518E96E64C}"/>
              </a:ext>
            </a:extLst>
          </p:cNvPr>
          <p:cNvCxnSpPr>
            <a:cxnSpLocks/>
          </p:cNvCxnSpPr>
          <p:nvPr/>
        </p:nvCxnSpPr>
        <p:spPr>
          <a:xfrm>
            <a:off x="8427720" y="1937213"/>
            <a:ext cx="0" cy="25686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96F75223-0571-4A00-B0EE-2B375689742D}"/>
              </a:ext>
            </a:extLst>
          </p:cNvPr>
          <p:cNvCxnSpPr>
            <a:cxnSpLocks/>
          </p:cNvCxnSpPr>
          <p:nvPr/>
        </p:nvCxnSpPr>
        <p:spPr>
          <a:xfrm>
            <a:off x="3947160" y="1882716"/>
            <a:ext cx="0" cy="25686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352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  <p:bldP spid="16" grpId="0"/>
      <p:bldP spid="18" grpId="0"/>
      <p:bldP spid="20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620B94EC-B2F2-4A28-8296-FEA17A51B878}"/>
              </a:ext>
            </a:extLst>
          </p:cNvPr>
          <p:cNvSpPr txBox="1"/>
          <p:nvPr/>
        </p:nvSpPr>
        <p:spPr>
          <a:xfrm>
            <a:off x="1524000" y="2844334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4000" b="1" dirty="0"/>
              <a:t>Unit 1 Grammar (verb be) page 4</a:t>
            </a:r>
            <a:endParaRPr lang="ar-SA" sz="4000" b="1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EE4F114-5702-41D2-8889-A67E15A49123}"/>
              </a:ext>
            </a:extLst>
          </p:cNvPr>
          <p:cNvSpPr txBox="1"/>
          <p:nvPr/>
        </p:nvSpPr>
        <p:spPr>
          <a:xfrm>
            <a:off x="1524000" y="2136448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4000" b="1" dirty="0"/>
              <a:t>Firstly, let’s revise :</a:t>
            </a:r>
            <a:endParaRPr lang="ar-SA" sz="4000" b="1" dirty="0"/>
          </a:p>
        </p:txBody>
      </p:sp>
    </p:spTree>
    <p:extLst>
      <p:ext uri="{BB962C8B-B14F-4D97-AF65-F5344CB8AC3E}">
        <p14:creationId xmlns:p14="http://schemas.microsoft.com/office/powerpoint/2010/main" val="447547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A8A465-C7D6-473F-A439-0E9E8EC2F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12" name="عنصر نائب للمحتوى 11">
            <a:extLst>
              <a:ext uri="{FF2B5EF4-FFF2-40B4-BE49-F238E27FC236}">
                <a16:creationId xmlns:a16="http://schemas.microsoft.com/office/drawing/2014/main" id="{B0AD6646-6AF8-4552-855C-83EE0D66E2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8537" y="365125"/>
            <a:ext cx="10082255" cy="6022467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92AFE18B-5493-4CCF-8F5E-5C2EE717907B}"/>
              </a:ext>
            </a:extLst>
          </p:cNvPr>
          <p:cNvSpPr txBox="1"/>
          <p:nvPr/>
        </p:nvSpPr>
        <p:spPr>
          <a:xfrm>
            <a:off x="1417664" y="-152866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4000" b="1" dirty="0"/>
              <a:t>Verb be</a:t>
            </a:r>
            <a:endParaRPr lang="ar-SA" sz="4000" b="1" dirty="0"/>
          </a:p>
        </p:txBody>
      </p:sp>
    </p:spTree>
    <p:extLst>
      <p:ext uri="{BB962C8B-B14F-4D97-AF65-F5344CB8AC3E}">
        <p14:creationId xmlns:p14="http://schemas.microsoft.com/office/powerpoint/2010/main" val="1758157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A8CFF4-08BE-42FC-80ED-37FE91D8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8800" b="1" dirty="0">
                <a:solidFill>
                  <a:srgbClr val="00B050"/>
                </a:solidFill>
              </a:rPr>
              <a:t>انا  </a:t>
            </a:r>
            <a:r>
              <a:rPr lang="en-US" sz="8800" b="1" dirty="0">
                <a:solidFill>
                  <a:srgbClr val="00B050"/>
                </a:solidFill>
              </a:rPr>
              <a:t>I am</a:t>
            </a:r>
            <a:endParaRPr lang="ar-SA" sz="8800" b="1" dirty="0">
              <a:solidFill>
                <a:srgbClr val="00B050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200C3F6-2B20-49C7-A7E9-6FE6A3FF4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032" y="1624614"/>
            <a:ext cx="10412767" cy="4552349"/>
          </a:xfrm>
        </p:spPr>
        <p:txBody>
          <a:bodyPr>
            <a:normAutofit/>
          </a:bodyPr>
          <a:lstStyle/>
          <a:p>
            <a:pPr algn="l"/>
            <a:r>
              <a:rPr lang="ar-SA" sz="6600" dirty="0"/>
              <a:t>انا عمر          </a:t>
            </a:r>
            <a:r>
              <a:rPr lang="en-US" sz="6600" dirty="0"/>
              <a:t>1- </a:t>
            </a:r>
            <a:r>
              <a:rPr lang="en-US" sz="6600" dirty="0">
                <a:solidFill>
                  <a:schemeClr val="accent1"/>
                </a:solidFill>
              </a:rPr>
              <a:t>I am </a:t>
            </a:r>
            <a:r>
              <a:rPr lang="en-US" sz="6600" dirty="0"/>
              <a:t>Omar .</a:t>
            </a:r>
          </a:p>
        </p:txBody>
      </p:sp>
      <p:pic>
        <p:nvPicPr>
          <p:cNvPr id="4" name="صورة 3" descr="Saudi Man Stock Vector Illustration And Royalty Free Saudi Man Clipart">
            <a:extLst>
              <a:ext uri="{FF2B5EF4-FFF2-40B4-BE49-F238E27FC236}">
                <a16:creationId xmlns:a16="http://schemas.microsoft.com/office/drawing/2014/main" id="{572EBCF4-352E-43CE-B63E-B9244EEF505F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828" t="5056" r="3697" b="4957"/>
          <a:stretch/>
        </p:blipFill>
        <p:spPr bwMode="auto">
          <a:xfrm>
            <a:off x="6646415" y="2064059"/>
            <a:ext cx="1292870" cy="479394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فقاعة الكلام: بيضاوية 5">
            <a:extLst>
              <a:ext uri="{FF2B5EF4-FFF2-40B4-BE49-F238E27FC236}">
                <a16:creationId xmlns:a16="http://schemas.microsoft.com/office/drawing/2014/main" id="{6463EE5C-DCD3-45D6-9513-F23883CDAFBC}"/>
              </a:ext>
            </a:extLst>
          </p:cNvPr>
          <p:cNvSpPr/>
          <p:nvPr/>
        </p:nvSpPr>
        <p:spPr>
          <a:xfrm rot="17600933">
            <a:off x="5953088" y="2307637"/>
            <a:ext cx="981765" cy="686160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246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C91D99-6F35-4932-9F40-D50380F4A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668" y="44551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SA" sz="8800" b="1" dirty="0">
                <a:solidFill>
                  <a:srgbClr val="00B050"/>
                </a:solidFill>
              </a:rPr>
              <a:t>هو  </a:t>
            </a:r>
            <a:r>
              <a:rPr lang="en-US" sz="8800" b="1" dirty="0">
                <a:solidFill>
                  <a:srgbClr val="00B050"/>
                </a:solidFill>
              </a:rPr>
              <a:t>He is</a:t>
            </a:r>
            <a:endParaRPr lang="ar-SA" sz="8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076B1DB-007B-45B0-ACC1-7BD3B3A76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71073"/>
            <a:ext cx="10915835" cy="4472789"/>
          </a:xfrm>
        </p:spPr>
        <p:txBody>
          <a:bodyPr>
            <a:normAutofit/>
          </a:bodyPr>
          <a:lstStyle/>
          <a:p>
            <a:pPr algn="l"/>
            <a:r>
              <a:rPr lang="ar-SA" sz="6600" dirty="0"/>
              <a:t>هو خالد          </a:t>
            </a:r>
            <a:r>
              <a:rPr lang="en-US" sz="6600" dirty="0"/>
              <a:t>1- </a:t>
            </a:r>
            <a:r>
              <a:rPr lang="en-US" sz="6600" dirty="0">
                <a:solidFill>
                  <a:schemeClr val="accent1"/>
                </a:solidFill>
              </a:rPr>
              <a:t>He is </a:t>
            </a:r>
            <a:r>
              <a:rPr lang="en-US" sz="6600" dirty="0"/>
              <a:t>Khaled.</a:t>
            </a:r>
          </a:p>
          <a:p>
            <a:endParaRPr lang="ar-SA" sz="6600" dirty="0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E4156726-A96B-4140-AB7A-A53898EDA1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3229" y="3148832"/>
            <a:ext cx="2085542" cy="3458169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26775EA8-C5A7-4E8D-8BFC-3899D6C61A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4970" y="3163417"/>
            <a:ext cx="2443198" cy="3429000"/>
          </a:xfrm>
          <a:prstGeom prst="rect">
            <a:avLst/>
          </a:prstGeom>
        </p:spPr>
      </p:pic>
      <p:sp>
        <p:nvSpPr>
          <p:cNvPr id="13" name="فقاعة الكلام: بيضاوية 12">
            <a:extLst>
              <a:ext uri="{FF2B5EF4-FFF2-40B4-BE49-F238E27FC236}">
                <a16:creationId xmlns:a16="http://schemas.microsoft.com/office/drawing/2014/main" id="{BE187042-5A07-4416-AAB8-B31DA5FD31D8}"/>
              </a:ext>
            </a:extLst>
          </p:cNvPr>
          <p:cNvSpPr/>
          <p:nvPr/>
        </p:nvSpPr>
        <p:spPr>
          <a:xfrm rot="18667981">
            <a:off x="7717463" y="3033945"/>
            <a:ext cx="1198485" cy="790113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829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68DA38-70AB-450F-AC09-420CACC6F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8800" b="1" dirty="0">
                <a:solidFill>
                  <a:srgbClr val="00B050"/>
                </a:solidFill>
              </a:rPr>
              <a:t>هي  </a:t>
            </a:r>
            <a:r>
              <a:rPr lang="en-US" sz="8800" b="1" dirty="0">
                <a:solidFill>
                  <a:srgbClr val="00B050"/>
                </a:solidFill>
              </a:rPr>
              <a:t>She is</a:t>
            </a:r>
            <a:endParaRPr lang="ar-SA" sz="8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13AA43-9955-440F-AB39-72BE6223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ar-SA" sz="6600" dirty="0"/>
              <a:t>هي سارة          </a:t>
            </a:r>
            <a:r>
              <a:rPr lang="en-US" sz="6600" dirty="0"/>
              <a:t>1- </a:t>
            </a:r>
            <a:r>
              <a:rPr lang="en-US" sz="6600" dirty="0">
                <a:solidFill>
                  <a:schemeClr val="accent1"/>
                </a:solidFill>
              </a:rPr>
              <a:t>She is </a:t>
            </a:r>
            <a:r>
              <a:rPr lang="en-US" sz="6600" dirty="0"/>
              <a:t>Sarah.</a:t>
            </a:r>
          </a:p>
          <a:p>
            <a:pPr marL="0" indent="0">
              <a:buNone/>
            </a:pPr>
            <a:endParaRPr lang="ar-SA" sz="6600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F7318A2-527F-4AB2-B1F6-59D18FD366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838" y="2994741"/>
            <a:ext cx="2737755" cy="344205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0D984C28-8919-4903-945C-3B5B8D26E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0469" y="2994741"/>
            <a:ext cx="2443198" cy="3429000"/>
          </a:xfrm>
          <a:prstGeom prst="rect">
            <a:avLst/>
          </a:prstGeom>
        </p:spPr>
      </p:pic>
      <p:sp>
        <p:nvSpPr>
          <p:cNvPr id="11" name="فقاعة الكلام: بيضاوية 10">
            <a:extLst>
              <a:ext uri="{FF2B5EF4-FFF2-40B4-BE49-F238E27FC236}">
                <a16:creationId xmlns:a16="http://schemas.microsoft.com/office/drawing/2014/main" id="{E3685D42-397D-4C6C-8CEB-2B2F6D5983DB}"/>
              </a:ext>
            </a:extLst>
          </p:cNvPr>
          <p:cNvSpPr/>
          <p:nvPr/>
        </p:nvSpPr>
        <p:spPr>
          <a:xfrm rot="18667981">
            <a:off x="6721089" y="2776632"/>
            <a:ext cx="1198485" cy="790113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6267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FC9DF2-D613-4367-8E3D-77AE8D4EB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8800" dirty="0">
                <a:solidFill>
                  <a:srgbClr val="00B050"/>
                </a:solidFill>
              </a:rPr>
              <a:t>هو/هي لغير العاقل  </a:t>
            </a:r>
            <a:r>
              <a:rPr lang="en-US" sz="8800" b="1" dirty="0">
                <a:solidFill>
                  <a:srgbClr val="00B050"/>
                </a:solidFill>
              </a:rPr>
              <a:t>It is</a:t>
            </a:r>
            <a:endParaRPr lang="ar-SA" sz="8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8BC406E-E19C-4439-A17C-822E5A7BC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99821"/>
            <a:ext cx="11353801" cy="4277142"/>
          </a:xfrm>
        </p:spPr>
        <p:txBody>
          <a:bodyPr>
            <a:normAutofit/>
          </a:bodyPr>
          <a:lstStyle/>
          <a:p>
            <a:pPr algn="l"/>
            <a:r>
              <a:rPr lang="ar-SA" sz="7200" dirty="0"/>
              <a:t>هي سيارة            </a:t>
            </a:r>
            <a:r>
              <a:rPr lang="en-US" sz="7200" dirty="0"/>
              <a:t>1- </a:t>
            </a:r>
            <a:r>
              <a:rPr lang="en-US" sz="7200" dirty="0">
                <a:solidFill>
                  <a:schemeClr val="accent1"/>
                </a:solidFill>
              </a:rPr>
              <a:t>It is </a:t>
            </a:r>
            <a:r>
              <a:rPr lang="en-US" sz="7200" dirty="0"/>
              <a:t>a car .</a:t>
            </a:r>
          </a:p>
          <a:p>
            <a:pPr algn="l"/>
            <a:endParaRPr lang="en-US" sz="7200" dirty="0"/>
          </a:p>
          <a:p>
            <a:pPr algn="l"/>
            <a:r>
              <a:rPr lang="ar-SA" sz="7200" dirty="0"/>
              <a:t>هو عصفور          </a:t>
            </a:r>
            <a:r>
              <a:rPr lang="en-US" sz="7200" dirty="0"/>
              <a:t>2-</a:t>
            </a:r>
            <a:r>
              <a:rPr lang="en-US" sz="7200" dirty="0">
                <a:solidFill>
                  <a:schemeClr val="accent1"/>
                </a:solidFill>
              </a:rPr>
              <a:t> It is </a:t>
            </a:r>
            <a:r>
              <a:rPr lang="en-US" sz="7200" dirty="0"/>
              <a:t>a bird.</a:t>
            </a:r>
          </a:p>
          <a:p>
            <a:pPr marL="0" indent="0">
              <a:buNone/>
            </a:pPr>
            <a:endParaRPr lang="ar-SA" sz="7200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D8EA3E9-58C0-4FA7-8758-0223572C5C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90688"/>
            <a:ext cx="1874682" cy="125740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22FC76E8-A374-4C0F-B5D5-1CAAA708EC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986" y="3977058"/>
            <a:ext cx="2431002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79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138812-5F4E-4AD0-8B7A-6F0989AB6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8800" dirty="0">
                <a:solidFill>
                  <a:srgbClr val="00B050"/>
                </a:solidFill>
              </a:rPr>
              <a:t>هم  </a:t>
            </a:r>
            <a:r>
              <a:rPr lang="en-US" sz="8800" b="1" dirty="0">
                <a:solidFill>
                  <a:srgbClr val="00B050"/>
                </a:solidFill>
              </a:rPr>
              <a:t>They are</a:t>
            </a:r>
            <a:endParaRPr lang="ar-SA" sz="8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92212FC-484C-41DA-B36E-F02165C7B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ar-SA" sz="6300" dirty="0"/>
              <a:t>هم اخوان   </a:t>
            </a:r>
            <a:r>
              <a:rPr lang="en-US" sz="6300" dirty="0"/>
              <a:t>1- </a:t>
            </a:r>
            <a:r>
              <a:rPr lang="en-US" sz="6300" dirty="0">
                <a:solidFill>
                  <a:schemeClr val="accent1"/>
                </a:solidFill>
              </a:rPr>
              <a:t>They are </a:t>
            </a:r>
            <a:r>
              <a:rPr lang="en-US" sz="6300" dirty="0"/>
              <a:t>brothers.</a:t>
            </a:r>
          </a:p>
          <a:p>
            <a:endParaRPr lang="ar-SA" sz="6300" dirty="0"/>
          </a:p>
          <a:p>
            <a:endParaRPr lang="ar-SA" sz="6300" dirty="0"/>
          </a:p>
        </p:txBody>
      </p:sp>
      <p:pic>
        <p:nvPicPr>
          <p:cNvPr id="4" name="صورة 3" descr="Cute Happy Kid Hand Shake With Friend Stock Vector - Illustration of friends,  happy: 159628943">
            <a:extLst>
              <a:ext uri="{FF2B5EF4-FFF2-40B4-BE49-F238E27FC236}">
                <a16:creationId xmlns:a16="http://schemas.microsoft.com/office/drawing/2014/main" id="{478A40FC-0F08-49F4-B572-027AFA6FAC0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072" y="2806960"/>
            <a:ext cx="4758432" cy="394282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8E37CDD-DB8C-44A9-B063-BA78FB86AD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899" y="3034376"/>
            <a:ext cx="2443198" cy="3429000"/>
          </a:xfrm>
          <a:prstGeom prst="rect">
            <a:avLst/>
          </a:prstGeom>
        </p:spPr>
      </p:pic>
      <p:sp>
        <p:nvSpPr>
          <p:cNvPr id="8" name="فقاعة الكلام: بيضاوية 7">
            <a:extLst>
              <a:ext uri="{FF2B5EF4-FFF2-40B4-BE49-F238E27FC236}">
                <a16:creationId xmlns:a16="http://schemas.microsoft.com/office/drawing/2014/main" id="{BEC58C08-F559-42AB-84E9-F91089D30676}"/>
              </a:ext>
            </a:extLst>
          </p:cNvPr>
          <p:cNvSpPr/>
          <p:nvPr/>
        </p:nvSpPr>
        <p:spPr>
          <a:xfrm rot="18667981">
            <a:off x="8166517" y="2895025"/>
            <a:ext cx="1198485" cy="790113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121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7387</TotalTime>
  <Words>397</Words>
  <Application>Microsoft Office PowerPoint</Application>
  <PresentationFormat>شاشة عريضة</PresentationFormat>
  <Paragraphs>104</Paragraphs>
  <Slides>21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Comic Sans MS</vt:lpstr>
      <vt:lpstr>Cooper Black</vt:lpstr>
      <vt:lpstr>MV Boli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انا  I am</vt:lpstr>
      <vt:lpstr>هو  He is</vt:lpstr>
      <vt:lpstr>هي  She is</vt:lpstr>
      <vt:lpstr>هو/هي لغير العاقل  It is</vt:lpstr>
      <vt:lpstr>هم  They are</vt:lpstr>
      <vt:lpstr>نحن  We are</vt:lpstr>
      <vt:lpstr>أنت/أنتم  You are</vt:lpstr>
      <vt:lpstr> Write ( am – is – are ):</vt:lpstr>
      <vt:lpstr>عرض تقديمي في PowerPoint</vt:lpstr>
      <vt:lpstr>عرض تقديمي في PowerPoint</vt:lpstr>
      <vt:lpstr>في حالة النفي نستخدم not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 To Be</dc:title>
  <dc:creator>Majed .</dc:creator>
  <cp:lastModifiedBy>Majed .</cp:lastModifiedBy>
  <cp:revision>40</cp:revision>
  <dcterms:created xsi:type="dcterms:W3CDTF">2020-09-07T21:32:18Z</dcterms:created>
  <dcterms:modified xsi:type="dcterms:W3CDTF">2020-10-13T09:23:53Z</dcterms:modified>
</cp:coreProperties>
</file>