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6"/>
  </p:notesMasterIdLst>
  <p:sldIdLst>
    <p:sldId id="337" r:id="rId2"/>
    <p:sldId id="333" r:id="rId3"/>
    <p:sldId id="364" r:id="rId4"/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714A9-182D-45E4-A202-E2B4965390A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14836-0498-4A69-8192-F7D18ECA1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09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70f1f795cd_1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70f1f795cd_1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2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50967" y="1713800"/>
            <a:ext cx="10290000" cy="45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marR="67732" lvl="0" indent="-42332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 sz="1600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413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This Template Designed by Talal Alhazmi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Designed by Teacher Talal Alhazmi</a:t>
            </a:r>
          </a:p>
          <a:p>
            <a:pPr lvl="1"/>
            <a:r>
              <a:rPr lang="en-US" dirty="0"/>
              <a:t>Talal Alhazmi</a:t>
            </a:r>
          </a:p>
          <a:p>
            <a:pPr lvl="2"/>
            <a:r>
              <a:rPr lang="en-US" dirty="0"/>
              <a:t>Talal Alhazmi</a:t>
            </a:r>
          </a:p>
          <a:p>
            <a:pPr lvl="3"/>
            <a:r>
              <a:rPr lang="en-US" dirty="0"/>
              <a:t>Talal Alhazmi</a:t>
            </a:r>
          </a:p>
          <a:p>
            <a:pPr lvl="4"/>
            <a:r>
              <a:rPr lang="en-US" dirty="0"/>
              <a:t>Talal Alhazmi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Done by T. Talal Alhazmi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D12B-122C-432D-8545-AC42B93F0D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7D2F01-02EF-4C78-8ED0-D443D29293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82097" y="6358085"/>
            <a:ext cx="2956816" cy="4999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A3367B-3640-4EA5-9ED4-6A61C9561693}"/>
              </a:ext>
            </a:extLst>
          </p:cNvPr>
          <p:cNvSpPr txBox="1"/>
          <p:nvPr userDrawn="1"/>
        </p:nvSpPr>
        <p:spPr>
          <a:xfrm>
            <a:off x="9288379" y="6939586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749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accent2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143993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1"/>
          </p:nvPr>
        </p:nvSpPr>
        <p:spPr>
          <a:xfrm>
            <a:off x="1439933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 idx="2"/>
          </p:nvPr>
        </p:nvSpPr>
        <p:spPr>
          <a:xfrm>
            <a:off x="739846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3"/>
          </p:nvPr>
        </p:nvSpPr>
        <p:spPr>
          <a:xfrm>
            <a:off x="7398467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 idx="4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095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accent2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277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/>
          <p:nvPr/>
        </p:nvSpPr>
        <p:spPr>
          <a:xfrm>
            <a:off x="-22400" y="-1600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3264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bg>
      <p:bgPr>
        <a:solidFill>
          <a:schemeClr val="accen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Google Shape;85;p16"/>
          <p:cNvCxnSpPr/>
          <p:nvPr/>
        </p:nvCxnSpPr>
        <p:spPr>
          <a:xfrm>
            <a:off x="-52000" y="715065"/>
            <a:ext cx="123248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Google Shape;86;p16"/>
          <p:cNvSpPr txBox="1">
            <a:spLocks noGrp="1"/>
          </p:cNvSpPr>
          <p:nvPr>
            <p:ph type="title" hasCustomPrompt="1"/>
          </p:nvPr>
        </p:nvSpPr>
        <p:spPr>
          <a:xfrm>
            <a:off x="1900800" y="2582564"/>
            <a:ext cx="4195200" cy="1887384"/>
          </a:xfrm>
          <a:prstGeom prst="rect">
            <a:avLst/>
          </a:prstGeom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6667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87" name="Google Shape;87;p16"/>
          <p:cNvSpPr txBox="1">
            <a:spLocks noGrp="1"/>
          </p:cNvSpPr>
          <p:nvPr>
            <p:ph type="title" idx="2" hasCustomPrompt="1"/>
          </p:nvPr>
        </p:nvSpPr>
        <p:spPr>
          <a:xfrm>
            <a:off x="2140233" y="1269233"/>
            <a:ext cx="3718800" cy="111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None/>
              <a:defRPr sz="8000">
                <a:solidFill>
                  <a:schemeClr val="dk1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rPr lang="en-GB" dirty="0"/>
              <a:t>Talal</a:t>
            </a:r>
            <a:endParaRPr dirty="0"/>
          </a:p>
        </p:txBody>
      </p:sp>
      <p:grpSp>
        <p:nvGrpSpPr>
          <p:cNvPr id="88" name="Google Shape;88;p16"/>
          <p:cNvGrpSpPr/>
          <p:nvPr/>
        </p:nvGrpSpPr>
        <p:grpSpPr>
          <a:xfrm>
            <a:off x="9339285" y="0"/>
            <a:ext cx="1904368" cy="6858000"/>
            <a:chOff x="4572000" y="0"/>
            <a:chExt cx="3049917" cy="5143500"/>
          </a:xfrm>
        </p:grpSpPr>
        <p:cxnSp>
          <p:nvCxnSpPr>
            <p:cNvPr id="89" name="Google Shape;89;p16"/>
            <p:cNvCxnSpPr/>
            <p:nvPr/>
          </p:nvCxnSpPr>
          <p:spPr>
            <a:xfrm>
              <a:off x="4572000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16"/>
            <p:cNvCxnSpPr/>
            <p:nvPr/>
          </p:nvCxnSpPr>
          <p:spPr>
            <a:xfrm>
              <a:off x="6096958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16"/>
            <p:cNvCxnSpPr/>
            <p:nvPr/>
          </p:nvCxnSpPr>
          <p:spPr>
            <a:xfrm>
              <a:off x="7621917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2" name="Google Shape;92;p16"/>
          <p:cNvSpPr/>
          <p:nvPr/>
        </p:nvSpPr>
        <p:spPr>
          <a:xfrm rot="5400000">
            <a:off x="5056500" y="-309067"/>
            <a:ext cx="2106000" cy="1224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6"/>
          <p:cNvSpPr txBox="1">
            <a:spLocks noGrp="1"/>
          </p:cNvSpPr>
          <p:nvPr>
            <p:ph type="subTitle" idx="1" hasCustomPrompt="1"/>
          </p:nvPr>
        </p:nvSpPr>
        <p:spPr>
          <a:xfrm>
            <a:off x="1900967" y="5324433"/>
            <a:ext cx="4195200" cy="9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Done by Teacher 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627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/>
          <p:nvPr/>
        </p:nvSpPr>
        <p:spPr>
          <a:xfrm>
            <a:off x="0" y="4584000"/>
            <a:ext cx="12192000" cy="227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23"/>
          <p:cNvSpPr txBox="1">
            <a:spLocks noGrp="1"/>
          </p:cNvSpPr>
          <p:nvPr>
            <p:ph type="title" hasCustomPrompt="1"/>
          </p:nvPr>
        </p:nvSpPr>
        <p:spPr>
          <a:xfrm>
            <a:off x="4150633" y="5213533"/>
            <a:ext cx="6130400" cy="9132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18287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138" name="Google Shape;138;p23"/>
          <p:cNvSpPr txBox="1">
            <a:spLocks noGrp="1"/>
          </p:cNvSpPr>
          <p:nvPr>
            <p:ph type="subTitle" idx="1" hasCustomPrompt="1"/>
          </p:nvPr>
        </p:nvSpPr>
        <p:spPr>
          <a:xfrm>
            <a:off x="1911067" y="1888249"/>
            <a:ext cx="8370000" cy="19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3333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r>
              <a:rPr lang="en-GB" dirty="0"/>
              <a:t>Teacher Talal Alhazmi</a:t>
            </a:r>
            <a:endParaRPr dirty="0"/>
          </a:p>
        </p:txBody>
      </p:sp>
      <p:cxnSp>
        <p:nvCxnSpPr>
          <p:cNvPr id="139" name="Google Shape;139;p23"/>
          <p:cNvCxnSpPr/>
          <p:nvPr/>
        </p:nvCxnSpPr>
        <p:spPr>
          <a:xfrm>
            <a:off x="-28700" y="727307"/>
            <a:ext cx="122496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26808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of Text 1">
  <p:cSld name="One Column of Text 1">
    <p:bg>
      <p:bgPr>
        <a:solidFill>
          <a:schemeClr val="accent2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 hasCustomPrompt="1"/>
          </p:nvPr>
        </p:nvSpPr>
        <p:spPr>
          <a:xfrm>
            <a:off x="1506500" y="2088633"/>
            <a:ext cx="4245600" cy="14180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cxnSp>
        <p:nvCxnSpPr>
          <p:cNvPr id="150" name="Google Shape;150;p25"/>
          <p:cNvCxnSpPr/>
          <p:nvPr/>
        </p:nvCxnSpPr>
        <p:spPr>
          <a:xfrm>
            <a:off x="-89400" y="725584"/>
            <a:ext cx="123932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1" name="Google Shape;151;p25"/>
          <p:cNvSpPr/>
          <p:nvPr/>
        </p:nvSpPr>
        <p:spPr>
          <a:xfrm>
            <a:off x="-11167" y="6132567"/>
            <a:ext cx="12203200" cy="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25"/>
          <p:cNvSpPr txBox="1">
            <a:spLocks noGrp="1"/>
          </p:cNvSpPr>
          <p:nvPr>
            <p:ph type="subTitle" idx="1" hasCustomPrompt="1"/>
          </p:nvPr>
        </p:nvSpPr>
        <p:spPr>
          <a:xfrm>
            <a:off x="1506500" y="3603768"/>
            <a:ext cx="4039600" cy="11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 dirty="0"/>
              <a:t>Alhazmi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7B4D82-3CAF-4D5D-92C1-5775459E1E59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20984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bg>
      <p:bgPr>
        <a:solidFill>
          <a:schemeClr val="accent2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950967" y="4126967"/>
            <a:ext cx="55956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subTitle" idx="1"/>
          </p:nvPr>
        </p:nvSpPr>
        <p:spPr>
          <a:xfrm>
            <a:off x="825500" y="5221967"/>
            <a:ext cx="5721200" cy="10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cxnSp>
        <p:nvCxnSpPr>
          <p:cNvPr id="166" name="Google Shape;166;p28"/>
          <p:cNvCxnSpPr/>
          <p:nvPr/>
        </p:nvCxnSpPr>
        <p:spPr>
          <a:xfrm>
            <a:off x="11235031" y="0"/>
            <a:ext cx="0" cy="68616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EDCD1A7B-D92D-42B4-9A2E-7D113566B8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99781" y="6483715"/>
            <a:ext cx="2956816" cy="4999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989DBD-8D3D-4FA9-8DF2-9613B35CD4F2}"/>
              </a:ext>
            </a:extLst>
          </p:cNvPr>
          <p:cNvSpPr txBox="1"/>
          <p:nvPr userDrawn="1"/>
        </p:nvSpPr>
        <p:spPr>
          <a:xfrm>
            <a:off x="8839200" y="7527894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325270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6" name="Google Shape;176;p32"/>
          <p:cNvCxnSpPr/>
          <p:nvPr/>
        </p:nvCxnSpPr>
        <p:spPr>
          <a:xfrm>
            <a:off x="-43733" y="6132567"/>
            <a:ext cx="12279600" cy="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AEE188A-6522-462C-962C-A1186B0936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35184" y="6358085"/>
            <a:ext cx="2956816" cy="4999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776B6A8-900C-4415-A59B-B9EB7DC0BA07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848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49600" y="721367"/>
            <a:ext cx="10128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"/>
              <a:buFont typeface="Bebas Neue"/>
              <a:buNone/>
              <a:defRPr sz="35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9600" y="1536633"/>
            <a:ext cx="1025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3108840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4" r:id="rId6"/>
    <p:sldLayoutId id="2147483685" r:id="rId7"/>
    <p:sldLayoutId id="2147483687" r:id="rId8"/>
    <p:sldLayoutId id="2147483690" r:id="rId9"/>
    <p:sldLayoutId id="214748369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18" Type="http://schemas.openxmlformats.org/officeDocument/2006/relationships/image" Target="../media/image2.png"/><Relationship Id="rId3" Type="http://schemas.microsoft.com/office/2007/relationships/media" Target="../media/media2.mp3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17" Type="http://schemas.openxmlformats.org/officeDocument/2006/relationships/slideLayout" Target="../slideLayouts/slideLayout10.xml"/><Relationship Id="rId2" Type="http://schemas.openxmlformats.org/officeDocument/2006/relationships/audio" Target="../media/media1.mp3"/><Relationship Id="rId16" Type="http://schemas.openxmlformats.org/officeDocument/2006/relationships/audio" Target="../media/media8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5" Type="http://schemas.microsoft.com/office/2007/relationships/media" Target="../media/media3.mp3"/><Relationship Id="rId15" Type="http://schemas.microsoft.com/office/2007/relationships/media" Target="../media/media8.mp3"/><Relationship Id="rId10" Type="http://schemas.openxmlformats.org/officeDocument/2006/relationships/audio" Target="../media/media5.mp3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F7710-EA88-4C20-8113-7DCD4D205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7357" y="2512233"/>
            <a:ext cx="4195200" cy="1957736"/>
          </a:xfrm>
        </p:spPr>
        <p:txBody>
          <a:bodyPr/>
          <a:lstStyle/>
          <a:p>
            <a:pPr algn="ctr"/>
            <a:r>
              <a:rPr lang="en-GB" sz="4400" dirty="0"/>
              <a:t>Vocabulary Building</a:t>
            </a:r>
            <a:br>
              <a:rPr lang="en-GB" sz="4400" dirty="0"/>
            </a:br>
            <a:r>
              <a:rPr lang="en-GB" sz="4400" dirty="0"/>
              <a:t>Flash Cards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792524-C976-41FF-A29E-20B262723B6E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397930" y="958995"/>
            <a:ext cx="4195199" cy="2278475"/>
          </a:xfrm>
          <a:solidFill>
            <a:schemeClr val="accent5">
              <a:lumMod val="20000"/>
              <a:lumOff val="80000"/>
            </a:schemeClr>
          </a:solidFill>
          <a:ln w="63500">
            <a:solidFill>
              <a:schemeClr val="accent1"/>
            </a:solidFill>
          </a:ln>
        </p:spPr>
        <p:txBody>
          <a:bodyPr/>
          <a:lstStyle/>
          <a:p>
            <a:r>
              <a:rPr lang="en-GB" sz="4800" b="1" dirty="0"/>
              <a:t>Mega Goal 2.1</a:t>
            </a:r>
            <a:br>
              <a:rPr lang="en-GB" sz="4800" b="1" dirty="0"/>
            </a:br>
            <a:r>
              <a:rPr lang="en-GB" sz="4800" b="1" dirty="0"/>
              <a:t>Unit 2</a:t>
            </a:r>
            <a:br>
              <a:rPr lang="en-GB" sz="4800" b="1" dirty="0"/>
            </a:br>
            <a:r>
              <a:rPr lang="en-GB" sz="4800" b="1" dirty="0"/>
              <a:t>Page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35D6537-FECB-4487-BE6C-622EF47A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83028" y="5594571"/>
            <a:ext cx="5225944" cy="608868"/>
          </a:xfrm>
        </p:spPr>
        <p:txBody>
          <a:bodyPr/>
          <a:lstStyle/>
          <a:p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+mn-ea"/>
                <a:cs typeface="+mn-cs"/>
              </a:rPr>
              <a:t>Designed and done by T. Talal Alhazmi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37F94-DD9C-4D27-8ACC-FA3E6291030E}"/>
              </a:ext>
            </a:extLst>
          </p:cNvPr>
          <p:cNvSpPr txBox="1"/>
          <p:nvPr/>
        </p:nvSpPr>
        <p:spPr>
          <a:xfrm>
            <a:off x="6096000" y="6936464"/>
            <a:ext cx="61962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Inconsolata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  <a:sym typeface="Inconsolata"/>
              </a:rPr>
              <a:t>Done by T. Talal Alhazmi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consolata"/>
              <a:sym typeface="Inconsolata"/>
            </a:endParaRPr>
          </a:p>
        </p:txBody>
      </p:sp>
    </p:spTree>
    <p:extLst>
      <p:ext uri="{BB962C8B-B14F-4D97-AF65-F5344CB8AC3E}">
        <p14:creationId xmlns:p14="http://schemas.microsoft.com/office/powerpoint/2010/main" val="124506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ounded Rectangle 62"/>
          <p:cNvSpPr/>
          <p:nvPr/>
        </p:nvSpPr>
        <p:spPr>
          <a:xfrm>
            <a:off x="4678679" y="4724752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b="1" kern="0" dirty="0">
                <a:solidFill>
                  <a:srgbClr val="000000"/>
                </a:solidFill>
                <a:sym typeface="Arial"/>
              </a:rPr>
              <a:t>(v) to provide insurance for something, such as a house, car, or health</a:t>
            </a:r>
            <a:endParaRPr lang="en-US" sz="24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78635" y="4724752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>
                <a:solidFill>
                  <a:prstClr val="white"/>
                </a:solidFill>
                <a:sym typeface="Arial"/>
              </a:rPr>
              <a:t>insure</a:t>
            </a:r>
            <a:endParaRPr lang="en-US" sz="36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78792" y="2472045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b="1" kern="0" dirty="0">
                <a:solidFill>
                  <a:srgbClr val="000000"/>
                </a:solidFill>
                <a:sym typeface="Arial"/>
              </a:rPr>
              <a:t>(v) to make a machine or a service ready to be used in a certain place</a:t>
            </a:r>
            <a:endParaRPr lang="en-US" sz="24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78680" y="2472045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>
                <a:solidFill>
                  <a:prstClr val="white"/>
                </a:solidFill>
                <a:sym typeface="Arial"/>
              </a:rPr>
              <a:t>install</a:t>
            </a:r>
            <a:endParaRPr lang="en-US" sz="36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4678679" y="12192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b="1" kern="0" dirty="0">
                <a:solidFill>
                  <a:srgbClr val="000000"/>
                </a:solidFill>
                <a:sym typeface="Arial"/>
              </a:rPr>
              <a:t>(</a:t>
            </a:r>
            <a:r>
              <a:rPr lang="en-GB" sz="2400" b="1" kern="0" dirty="0" err="1">
                <a:solidFill>
                  <a:srgbClr val="000000"/>
                </a:solidFill>
                <a:sym typeface="Arial"/>
              </a:rPr>
              <a:t>adj</a:t>
            </a:r>
            <a:r>
              <a:rPr lang="en-GB" sz="2400" b="1" kern="0" dirty="0">
                <a:solidFill>
                  <a:srgbClr val="000000"/>
                </a:solidFill>
                <a:sym typeface="Arial"/>
              </a:rPr>
              <a:t>) causing feelings of sadness or worry; gloomy or depressing</a:t>
            </a:r>
            <a:endParaRPr lang="en-US" sz="24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>
                <a:solidFill>
                  <a:prstClr val="white"/>
                </a:solidFill>
                <a:sym typeface="Arial"/>
              </a:rPr>
              <a:t>grim</a:t>
            </a:r>
            <a:endParaRPr lang="en-US" sz="36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28923" y="463296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b="1" kern="0" dirty="0">
                <a:solidFill>
                  <a:srgbClr val="000000"/>
                </a:solidFill>
                <a:sym typeface="Arial"/>
              </a:rPr>
              <a:t>(n) an arrangement of objects as a decoration, or advertisement</a:t>
            </a:r>
            <a:endParaRPr lang="en-US" sz="24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8913" y="4632960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>
                <a:solidFill>
                  <a:prstClr val="white"/>
                </a:solidFill>
                <a:sym typeface="Arial"/>
              </a:rPr>
              <a:t>display</a:t>
            </a:r>
            <a:endParaRPr lang="en-US" sz="36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228923" y="237744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000" b="1" kern="0" dirty="0">
                <a:solidFill>
                  <a:srgbClr val="000000"/>
                </a:solidFill>
                <a:sym typeface="Arial"/>
              </a:rPr>
              <a:t>(n) a situation in which events happen at the same time in a way that is not planned or expected</a:t>
            </a:r>
            <a:endParaRPr lang="en-US" sz="20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28923" y="2377440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kern="0">
                <a:solidFill>
                  <a:srgbClr val="FFFFFF"/>
                </a:solidFill>
                <a:sym typeface="Arial"/>
              </a:rPr>
              <a:t>coincidence</a:t>
            </a:r>
            <a:endParaRPr lang="en-US" sz="4800" b="1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28923" y="12192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b="1" kern="0" dirty="0">
                <a:solidFill>
                  <a:srgbClr val="000000"/>
                </a:solidFill>
                <a:sym typeface="Arial"/>
              </a:rPr>
              <a:t>(v) to think that something is probably true without knowing that it is true</a:t>
            </a:r>
            <a:endParaRPr lang="en-US" sz="24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28923" y="121920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800" b="1" kern="0" dirty="0">
                <a:solidFill>
                  <a:srgbClr val="FFFFFF"/>
                </a:solidFill>
                <a:sym typeface="Arial"/>
              </a:rPr>
              <a:t>assume</a:t>
            </a:r>
            <a:endParaRPr lang="en-US" sz="4800" b="1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pic>
        <p:nvPicPr>
          <p:cNvPr id="3" name="assume">
            <a:hlinkClick r:id="" action="ppaction://media"/>
            <a:extLst>
              <a:ext uri="{FF2B5EF4-FFF2-40B4-BE49-F238E27FC236}">
                <a16:creationId xmlns:a16="http://schemas.microsoft.com/office/drawing/2014/main" id="{0C147520-5558-4FFA-A034-41DE043207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346243" y="216525"/>
            <a:ext cx="609600" cy="609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" name="coincidence">
            <a:hlinkClick r:id="" action="ppaction://media"/>
            <a:extLst>
              <a:ext uri="{FF2B5EF4-FFF2-40B4-BE49-F238E27FC236}">
                <a16:creationId xmlns:a16="http://schemas.microsoft.com/office/drawing/2014/main" id="{986BAB59-B57C-47A1-99F3-1D76A77F3D9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363664" y="2472045"/>
            <a:ext cx="609600" cy="609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1" name="display">
            <a:hlinkClick r:id="" action="ppaction://media"/>
            <a:extLst>
              <a:ext uri="{FF2B5EF4-FFF2-40B4-BE49-F238E27FC236}">
                <a16:creationId xmlns:a16="http://schemas.microsoft.com/office/drawing/2014/main" id="{0FA39240-6B90-4649-BB3B-AF0F7A2ABD63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346115" y="4724752"/>
            <a:ext cx="609600" cy="609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7" name="grim">
            <a:hlinkClick r:id="" action="ppaction://media"/>
            <a:extLst>
              <a:ext uri="{FF2B5EF4-FFF2-40B4-BE49-F238E27FC236}">
                <a16:creationId xmlns:a16="http://schemas.microsoft.com/office/drawing/2014/main" id="{D69477D9-D350-4C68-B40C-BCA0195F6AA4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914968" y="213712"/>
            <a:ext cx="609600" cy="609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24" name="install">
            <a:hlinkClick r:id="" action="ppaction://media"/>
            <a:extLst>
              <a:ext uri="{FF2B5EF4-FFF2-40B4-BE49-F238E27FC236}">
                <a16:creationId xmlns:a16="http://schemas.microsoft.com/office/drawing/2014/main" id="{91EEEB94-24DC-4C4C-939D-6A455A3B1C1E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813421" y="2611015"/>
            <a:ext cx="609600" cy="609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25" name="insure">
            <a:hlinkClick r:id="" action="ppaction://media"/>
            <a:extLst>
              <a:ext uri="{FF2B5EF4-FFF2-40B4-BE49-F238E27FC236}">
                <a16:creationId xmlns:a16="http://schemas.microsoft.com/office/drawing/2014/main" id="{0E0C4C96-1950-4C2D-9D80-002B95108FA0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915044" y="4863722"/>
            <a:ext cx="609600" cy="609600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39" name="Rounded Rectangle 45">
            <a:extLst>
              <a:ext uri="{FF2B5EF4-FFF2-40B4-BE49-F238E27FC236}">
                <a16:creationId xmlns:a16="http://schemas.microsoft.com/office/drawing/2014/main" id="{245FE61F-0513-46E3-A0A0-2FE92F46E27A}"/>
              </a:ext>
            </a:extLst>
          </p:cNvPr>
          <p:cNvSpPr/>
          <p:nvPr/>
        </p:nvSpPr>
        <p:spPr>
          <a:xfrm>
            <a:off x="9128437" y="12192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800" b="1" kern="0" dirty="0">
                <a:solidFill>
                  <a:srgbClr val="000000"/>
                </a:solidFill>
                <a:sym typeface="Arial"/>
              </a:rPr>
              <a:t>(n) the hard surface of a road, driveway, etc.</a:t>
            </a:r>
            <a:endParaRPr lang="en-US" sz="28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0" name="Rounded Rectangle 18">
            <a:extLst>
              <a:ext uri="{FF2B5EF4-FFF2-40B4-BE49-F238E27FC236}">
                <a16:creationId xmlns:a16="http://schemas.microsoft.com/office/drawing/2014/main" id="{540FE07D-73BF-4403-851D-5C9ACDAF0175}"/>
              </a:ext>
            </a:extLst>
          </p:cNvPr>
          <p:cNvSpPr/>
          <p:nvPr/>
        </p:nvSpPr>
        <p:spPr>
          <a:xfrm>
            <a:off x="9128437" y="121920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000" b="1" kern="0">
                <a:solidFill>
                  <a:srgbClr val="FFFFFF"/>
                </a:solidFill>
                <a:sym typeface="Arial"/>
              </a:rPr>
              <a:t>pavement</a:t>
            </a:r>
            <a:endParaRPr lang="en-US" sz="4000" b="1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pic>
        <p:nvPicPr>
          <p:cNvPr id="41" name="pavement">
            <a:hlinkClick r:id="" action="ppaction://media"/>
            <a:extLst>
              <a:ext uri="{FF2B5EF4-FFF2-40B4-BE49-F238E27FC236}">
                <a16:creationId xmlns:a16="http://schemas.microsoft.com/office/drawing/2014/main" id="{42306C7E-9FCF-427B-9975-92A46FA349EE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9270286" y="188038"/>
            <a:ext cx="609600" cy="609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42" name="Rounded Rectangle 53">
            <a:extLst>
              <a:ext uri="{FF2B5EF4-FFF2-40B4-BE49-F238E27FC236}">
                <a16:creationId xmlns:a16="http://schemas.microsoft.com/office/drawing/2014/main" id="{3A0DBF40-5EE6-4EF8-AE11-D7E2A7280E67}"/>
              </a:ext>
            </a:extLst>
          </p:cNvPr>
          <p:cNvSpPr/>
          <p:nvPr/>
        </p:nvSpPr>
        <p:spPr>
          <a:xfrm>
            <a:off x="9128459" y="2472045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133" b="1" kern="0" dirty="0">
                <a:solidFill>
                  <a:srgbClr val="000000"/>
                </a:solidFill>
                <a:sym typeface="Arial"/>
              </a:rPr>
              <a:t>(n) a person who is believed to be possibly guilty of committing a crime</a:t>
            </a:r>
            <a:endParaRPr lang="en-US" sz="2133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3" name="Rounded Rectangle 6">
            <a:extLst>
              <a:ext uri="{FF2B5EF4-FFF2-40B4-BE49-F238E27FC236}">
                <a16:creationId xmlns:a16="http://schemas.microsoft.com/office/drawing/2014/main" id="{91393533-6507-4812-9216-162C6C63132A}"/>
              </a:ext>
            </a:extLst>
          </p:cNvPr>
          <p:cNvSpPr/>
          <p:nvPr/>
        </p:nvSpPr>
        <p:spPr>
          <a:xfrm>
            <a:off x="9128437" y="2472045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>
                <a:solidFill>
                  <a:prstClr val="white"/>
                </a:solidFill>
                <a:sym typeface="Arial"/>
              </a:rPr>
              <a:t>suspect</a:t>
            </a:r>
            <a:endParaRPr lang="en-US" sz="36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pic>
        <p:nvPicPr>
          <p:cNvPr id="45" name="suspect">
            <a:hlinkClick r:id="" action="ppaction://media"/>
            <a:extLst>
              <a:ext uri="{FF2B5EF4-FFF2-40B4-BE49-F238E27FC236}">
                <a16:creationId xmlns:a16="http://schemas.microsoft.com/office/drawing/2014/main" id="{A60821CF-BB5E-4B70-BD71-769C4A5DBB4B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9203349" y="2511083"/>
            <a:ext cx="609600" cy="609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75163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0" dur="132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15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6" dur="14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5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2" dur="138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16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8" dur="1329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>
                <p:cTn id="16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4" dur="1459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audio>
              <p:cMediaNode vol="80000">
                <p:cTn id="17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0" dur="1485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audio>
              <p:cMediaNode vol="80000">
                <p:cTn id="18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"/>
                            </p:stCondLst>
                            <p:childTnLst>
                              <p:par>
                                <p:cTn id="19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5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"/>
                            </p:stCondLst>
                            <p:childTnLst>
                              <p:par>
                                <p:cTn id="20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0" dur="1329" fill="hold"/>
                                        <p:tgtEl>
                                          <p:spTgt spid="4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audio>
              <p:cMediaNode vol="80000">
                <p:cTn id="2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"/>
                </p:tgtEl>
              </p:cMediaNode>
            </p:audio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25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5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250"/>
                            </p:stCondLst>
                            <p:childTnLst>
                              <p:par>
                                <p:cTn id="22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8" dur="2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250"/>
                            </p:stCondLst>
                            <p:childTnLst>
                              <p:par>
                                <p:cTn id="23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>
                      <p:stCondLst>
                        <p:cond delay="0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0" dur="1407" fill="hold"/>
                                        <p:tgtEl>
                                          <p:spTgt spid="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audio>
              <p:cMediaNode vol="80000">
                <p:cTn id="2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5"/>
                </p:tgtEl>
              </p:cMediaNode>
            </p:audio>
          </p:childTnLst>
        </p:cTn>
      </p:par>
    </p:tnLst>
    <p:bldLst>
      <p:bldP spid="63" grpId="0" animBg="1"/>
      <p:bldP spid="63" grpId="1" animBg="1"/>
      <p:bldP spid="15" grpId="0" animBg="1"/>
      <p:bldP spid="15" grpId="1" animBg="1"/>
      <p:bldP spid="61" grpId="0" animBg="1"/>
      <p:bldP spid="61" grpId="1" animBg="1"/>
      <p:bldP spid="14" grpId="0" animBg="1"/>
      <p:bldP spid="14" grpId="1" animBg="1"/>
      <p:bldP spid="56" grpId="0" animBg="1"/>
      <p:bldP spid="56" grpId="1" animBg="1"/>
      <p:bldP spid="8" grpId="0" animBg="1"/>
      <p:bldP spid="8" grpId="1" animBg="1"/>
      <p:bldP spid="53" grpId="0" animBg="1"/>
      <p:bldP spid="53" grpId="1" animBg="1"/>
      <p:bldP spid="6" grpId="0" animBg="1"/>
      <p:bldP spid="6" grpId="1" animBg="1"/>
      <p:bldP spid="47" grpId="0" animBg="1"/>
      <p:bldP spid="47" grpId="1" animBg="1"/>
      <p:bldP spid="20" grpId="0" animBg="1"/>
      <p:bldP spid="20" grpId="1" animBg="1"/>
      <p:bldP spid="46" grpId="0" animBg="1"/>
      <p:bldP spid="46" grpId="1" animBg="1"/>
      <p:bldP spid="19" grpId="0" animBg="1"/>
      <p:bldP spid="19" grpId="1" animBg="1"/>
      <p:bldP spid="39" grpId="0" animBg="1"/>
      <p:bldP spid="39" grpId="1" animBg="1"/>
      <p:bldP spid="40" grpId="0" animBg="1"/>
      <p:bldP spid="40" grpId="1" animBg="1"/>
      <p:bldP spid="42" grpId="0" animBg="1"/>
      <p:bldP spid="42" grpId="1" animBg="1"/>
      <p:bldP spid="43" grpId="0" animBg="1"/>
      <p:bldP spid="4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1EE00-F551-42D8-9A40-D05C3EC64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5949" y="5275317"/>
            <a:ext cx="2040102" cy="913200"/>
          </a:xfrm>
        </p:spPr>
        <p:txBody>
          <a:bodyPr/>
          <a:lstStyle/>
          <a:p>
            <a:pPr algn="l"/>
            <a:r>
              <a:rPr lang="en-GB" dirty="0"/>
              <a:t>Mega Goal 2.1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A5854A-6676-4532-8FF2-E5A375881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0669" y="2036530"/>
            <a:ext cx="5770661" cy="913200"/>
          </a:xfrm>
        </p:spPr>
        <p:txBody>
          <a:bodyPr/>
          <a:lstStyle/>
          <a:p>
            <a:pPr algn="l"/>
            <a:r>
              <a:rPr lang="en-GB" sz="4000" dirty="0">
                <a:solidFill>
                  <a:schemeClr val="accent1">
                    <a:lumMod val="75000"/>
                  </a:schemeClr>
                </a:solidFill>
              </a:rPr>
              <a:t>Done by Talal Alhazmi </a:t>
            </a:r>
          </a:p>
        </p:txBody>
      </p:sp>
    </p:spTree>
    <p:extLst>
      <p:ext uri="{BB962C8B-B14F-4D97-AF65-F5344CB8AC3E}">
        <p14:creationId xmlns:p14="http://schemas.microsoft.com/office/powerpoint/2010/main" val="3114334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62"/>
          <p:cNvSpPr txBox="1">
            <a:spLocks noGrp="1"/>
          </p:cNvSpPr>
          <p:nvPr>
            <p:ph type="title"/>
          </p:nvPr>
        </p:nvSpPr>
        <p:spPr>
          <a:xfrm>
            <a:off x="1062035" y="892125"/>
            <a:ext cx="4710730" cy="166429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>
                <a:solidFill>
                  <a:schemeClr val="bg1"/>
                </a:solidFill>
              </a:rPr>
              <a:t>Term of use</a:t>
            </a:r>
            <a:br>
              <a:rPr lang="en" b="1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License Agreement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7" name="Google Shape;697;p62"/>
          <p:cNvSpPr txBox="1">
            <a:spLocks noGrp="1"/>
          </p:cNvSpPr>
          <p:nvPr>
            <p:ph type="subTitle" idx="1"/>
          </p:nvPr>
        </p:nvSpPr>
        <p:spPr>
          <a:xfrm>
            <a:off x="1091055" y="2808087"/>
            <a:ext cx="5538345" cy="73551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Aft>
                <a:spcPts val="2133"/>
              </a:spcAft>
            </a:pPr>
            <a:r>
              <a:rPr lang="en-GB" dirty="0">
                <a:solidFill>
                  <a:schemeClr val="bg1"/>
                </a:solidFill>
              </a:rPr>
              <a:t>This PowerPoint project, including game slides and associated content is a copyrighted to </a:t>
            </a:r>
            <a:r>
              <a:rPr lang="en-GB" b="1" dirty="0">
                <a:solidFill>
                  <a:schemeClr val="bg1"/>
                </a:solidFill>
              </a:rPr>
              <a:t>Teacher. Talal Alhazmi.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8" name="Google Shape;698;p62"/>
          <p:cNvSpPr/>
          <p:nvPr/>
        </p:nvSpPr>
        <p:spPr>
          <a:xfrm>
            <a:off x="7760667" y="1272801"/>
            <a:ext cx="2091504" cy="4312436"/>
          </a:xfrm>
          <a:custGeom>
            <a:avLst/>
            <a:gdLst/>
            <a:ahLst/>
            <a:cxnLst/>
            <a:rect l="l" t="t" r="r" b="b"/>
            <a:pathLst>
              <a:path w="14020" h="29670" extrusionOk="0">
                <a:moveTo>
                  <a:pt x="8161" y="2281"/>
                </a:moveTo>
                <a:cubicBezTo>
                  <a:pt x="8328" y="2281"/>
                  <a:pt x="8474" y="2427"/>
                  <a:pt x="8474" y="2595"/>
                </a:cubicBezTo>
                <a:lnTo>
                  <a:pt x="8474" y="2616"/>
                </a:lnTo>
                <a:cubicBezTo>
                  <a:pt x="8474" y="2804"/>
                  <a:pt x="8328" y="2929"/>
                  <a:pt x="8161" y="2929"/>
                </a:cubicBezTo>
                <a:lnTo>
                  <a:pt x="6026" y="2929"/>
                </a:lnTo>
                <a:cubicBezTo>
                  <a:pt x="5838" y="2929"/>
                  <a:pt x="5692" y="2804"/>
                  <a:pt x="5692" y="2616"/>
                </a:cubicBezTo>
                <a:lnTo>
                  <a:pt x="5692" y="2595"/>
                </a:lnTo>
                <a:cubicBezTo>
                  <a:pt x="5692" y="2427"/>
                  <a:pt x="5838" y="2281"/>
                  <a:pt x="6026" y="2281"/>
                </a:cubicBezTo>
                <a:close/>
                <a:moveTo>
                  <a:pt x="13036" y="4248"/>
                </a:moveTo>
                <a:lnTo>
                  <a:pt x="13036" y="25422"/>
                </a:lnTo>
                <a:lnTo>
                  <a:pt x="1151" y="25422"/>
                </a:lnTo>
                <a:lnTo>
                  <a:pt x="1151" y="4248"/>
                </a:lnTo>
                <a:close/>
                <a:moveTo>
                  <a:pt x="1988" y="0"/>
                </a:moveTo>
                <a:cubicBezTo>
                  <a:pt x="900" y="0"/>
                  <a:pt x="0" y="900"/>
                  <a:pt x="0" y="2009"/>
                </a:cubicBezTo>
                <a:lnTo>
                  <a:pt x="0" y="27661"/>
                </a:lnTo>
                <a:cubicBezTo>
                  <a:pt x="0" y="28770"/>
                  <a:pt x="900" y="29670"/>
                  <a:pt x="1988" y="29670"/>
                </a:cubicBezTo>
                <a:lnTo>
                  <a:pt x="12010" y="29670"/>
                </a:lnTo>
                <a:cubicBezTo>
                  <a:pt x="13119" y="29670"/>
                  <a:pt x="14019" y="28770"/>
                  <a:pt x="14019" y="27661"/>
                </a:cubicBezTo>
                <a:lnTo>
                  <a:pt x="14019" y="2009"/>
                </a:lnTo>
                <a:cubicBezTo>
                  <a:pt x="14019" y="900"/>
                  <a:pt x="13119" y="0"/>
                  <a:pt x="12010" y="0"/>
                </a:cubicBez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699" name="Google Shape;699;p62"/>
          <p:cNvPicPr preferRelativeResize="0"/>
          <p:nvPr/>
        </p:nvPicPr>
        <p:blipFill rotWithShape="1">
          <a:blip r:embed="rId3">
            <a:alphaModFix/>
          </a:blip>
          <a:srcRect l="33684" r="33681"/>
          <a:stretch/>
        </p:blipFill>
        <p:spPr>
          <a:xfrm>
            <a:off x="7923919" y="1893030"/>
            <a:ext cx="1783744" cy="3074599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700" name="Google Shape;700;p62"/>
          <p:cNvSpPr/>
          <p:nvPr/>
        </p:nvSpPr>
        <p:spPr>
          <a:xfrm>
            <a:off x="8641783" y="5090604"/>
            <a:ext cx="347600" cy="3476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161EA0-C14D-4FBC-8BCC-3FCC5313ABAF}"/>
              </a:ext>
            </a:extLst>
          </p:cNvPr>
          <p:cNvSpPr txBox="1"/>
          <p:nvPr/>
        </p:nvSpPr>
        <p:spPr>
          <a:xfrm>
            <a:off x="706995" y="3674735"/>
            <a:ext cx="62306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Do not submit copies or modifications of this project to any website that requires sign in or paid subscription.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0D721E-F1E9-429B-863C-4F3F7915419A}"/>
              </a:ext>
            </a:extLst>
          </p:cNvPr>
          <p:cNvSpPr txBox="1"/>
          <p:nvPr/>
        </p:nvSpPr>
        <p:spPr>
          <a:xfrm>
            <a:off x="738637" y="4847556"/>
            <a:ext cx="6230677" cy="1118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You may download the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</a:rPr>
              <a:t>PowerPoint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, make archival copies, and customize the project only for your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personal use or use within your </a:t>
            </a: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</a:rPr>
              <a:t>school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and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not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 for resale.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5B137D-9605-C3BF-C222-262139F35805}"/>
              </a:ext>
            </a:extLst>
          </p:cNvPr>
          <p:cNvSpPr txBox="1"/>
          <p:nvPr/>
        </p:nvSpPr>
        <p:spPr>
          <a:xfrm>
            <a:off x="4424343" y="6253205"/>
            <a:ext cx="333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Don’t allow to delete my name.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olor of the Year 2021 by Slidesgo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253</Words>
  <Application>Microsoft Office PowerPoint</Application>
  <PresentationFormat>Widescreen</PresentationFormat>
  <Paragraphs>27</Paragraphs>
  <Slides>4</Slides>
  <Notes>1</Notes>
  <HiddenSlides>0</HiddenSlides>
  <MMClips>8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Bebas Neue</vt:lpstr>
      <vt:lpstr>Calibri</vt:lpstr>
      <vt:lpstr>Inconsolata</vt:lpstr>
      <vt:lpstr>Ranchers</vt:lpstr>
      <vt:lpstr>1_Color of the Year 2021 by Slidesgo</vt:lpstr>
      <vt:lpstr>Vocabulary Building Flash Cards</vt:lpstr>
      <vt:lpstr>PowerPoint Presentation</vt:lpstr>
      <vt:lpstr>Mega Goal 2.1</vt:lpstr>
      <vt:lpstr>Term of use License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Talal Alhazmi;Talal</dc:creator>
  <cp:keywords>flash_cards;Talal_flash_cards</cp:keywords>
  <cp:lastModifiedBy>Talal Alhazmi</cp:lastModifiedBy>
  <cp:revision>59</cp:revision>
  <dcterms:created xsi:type="dcterms:W3CDTF">2021-01-21T23:38:41Z</dcterms:created>
  <dcterms:modified xsi:type="dcterms:W3CDTF">2023-09-08T16:59:54Z</dcterms:modified>
</cp:coreProperties>
</file>