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586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31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175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606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800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951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848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489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673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69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711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E19C3-0A96-4863-9B05-FB4DCBB85CE5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CCAC3-6677-433D-B4DE-7AA0625E36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166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779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Present perfect simple </a:t>
            </a:r>
            <a:r>
              <a:rPr lang="en-US" dirty="0" smtClean="0">
                <a:solidFill>
                  <a:srgbClr val="800000"/>
                </a:solidFill>
              </a:rPr>
              <a:t/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>
                <a:solidFill>
                  <a:srgbClr val="800000"/>
                </a:solidFill>
              </a:rPr>
              <a:t/>
            </a:r>
            <a:br>
              <a:rPr lang="en-US" dirty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present perfect progressive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30300" y="4008438"/>
            <a:ext cx="3797300" cy="165576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800000"/>
                </a:solidFill>
              </a:rPr>
              <a:t>Mega </a:t>
            </a:r>
            <a:r>
              <a:rPr lang="en-US" smtClean="0">
                <a:solidFill>
                  <a:srgbClr val="800000"/>
                </a:solidFill>
              </a:rPr>
              <a:t>goal </a:t>
            </a:r>
            <a:r>
              <a:rPr lang="en-US" smtClean="0">
                <a:solidFill>
                  <a:srgbClr val="800000"/>
                </a:solidFill>
              </a:rPr>
              <a:t>1</a:t>
            </a:r>
            <a:endParaRPr lang="en-US" dirty="0" smtClean="0">
              <a:solidFill>
                <a:srgbClr val="800000"/>
              </a:solidFill>
            </a:endParaRPr>
          </a:p>
          <a:p>
            <a:pPr algn="l"/>
            <a:r>
              <a:rPr lang="en-US" dirty="0" smtClean="0">
                <a:solidFill>
                  <a:srgbClr val="800000"/>
                </a:solidFill>
              </a:rPr>
              <a:t>Unit : 2 </a:t>
            </a:r>
          </a:p>
          <a:p>
            <a:pPr algn="l"/>
            <a:r>
              <a:rPr lang="en-US" dirty="0" err="1" smtClean="0">
                <a:solidFill>
                  <a:srgbClr val="800000"/>
                </a:solidFill>
              </a:rPr>
              <a:t>Tr</a:t>
            </a:r>
            <a:r>
              <a:rPr lang="en-US" dirty="0" smtClean="0">
                <a:solidFill>
                  <a:srgbClr val="800000"/>
                </a:solidFill>
              </a:rPr>
              <a:t> : </a:t>
            </a:r>
            <a:r>
              <a:rPr lang="en-US" dirty="0" err="1" smtClean="0">
                <a:solidFill>
                  <a:srgbClr val="800000"/>
                </a:solidFill>
              </a:rPr>
              <a:t>Kholoud</a:t>
            </a:r>
            <a:r>
              <a:rPr lang="en-US" dirty="0" smtClean="0">
                <a:solidFill>
                  <a:srgbClr val="800000"/>
                </a:solidFill>
              </a:rPr>
              <a:t> Al </a:t>
            </a:r>
            <a:r>
              <a:rPr lang="en-US" dirty="0" err="1" smtClean="0">
                <a:solidFill>
                  <a:srgbClr val="800000"/>
                </a:solidFill>
              </a:rPr>
              <a:t>Ghamdi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ar-SA" dirty="0">
              <a:solidFill>
                <a:srgbClr val="80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300" y="1741488"/>
            <a:ext cx="1219200" cy="1209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4008438"/>
            <a:ext cx="7810500" cy="266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89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Open your book and do the exercises . P22</a:t>
            </a:r>
            <a:endParaRPr lang="ar-SA" sz="32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75" y="2095500"/>
            <a:ext cx="8782050" cy="37123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4906169"/>
            <a:ext cx="1803400" cy="180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16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63600" y="1181099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Have a nice day </a:t>
            </a:r>
            <a:b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</a:br>
            <a:r>
              <a:rPr lang="en-US" dirty="0" err="1" smtClean="0">
                <a:solidFill>
                  <a:srgbClr val="800000"/>
                </a:solidFill>
                <a:latin typeface="Comic Sans MS" panose="030F0702030302020204" pitchFamily="66" charset="0"/>
              </a:rPr>
              <a:t>Tr</a:t>
            </a:r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: </a:t>
            </a:r>
            <a:r>
              <a:rPr lang="en-US" dirty="0" err="1" smtClean="0">
                <a:solidFill>
                  <a:srgbClr val="800000"/>
                </a:solidFill>
                <a:latin typeface="Comic Sans MS" panose="030F0702030302020204" pitchFamily="66" charset="0"/>
              </a:rPr>
              <a:t>Kholoud</a:t>
            </a:r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 Al </a:t>
            </a:r>
            <a:r>
              <a:rPr lang="en-US" dirty="0" err="1" smtClean="0">
                <a:solidFill>
                  <a:srgbClr val="800000"/>
                </a:solidFill>
                <a:latin typeface="Comic Sans MS" panose="030F0702030302020204" pitchFamily="66" charset="0"/>
              </a:rPr>
              <a:t>Ghamdi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797" y="2506662"/>
            <a:ext cx="8179206" cy="4351338"/>
          </a:xfrm>
        </p:spPr>
      </p:pic>
    </p:spTree>
    <p:extLst>
      <p:ext uri="{BB962C8B-B14F-4D97-AF65-F5344CB8AC3E}">
        <p14:creationId xmlns:p14="http://schemas.microsoft.com/office/powerpoint/2010/main" val="207032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Let’s revise: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670" y="1825624"/>
            <a:ext cx="8411829" cy="4752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543" y="0"/>
            <a:ext cx="2248457" cy="2437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1057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Present perfect simple :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800000"/>
                </a:solidFill>
              </a:rPr>
              <a:t>Using :</a:t>
            </a:r>
          </a:p>
          <a:p>
            <a:pPr marL="0" indent="0" algn="l">
              <a:buNone/>
            </a:pPr>
            <a:r>
              <a:rPr lang="en-US" dirty="0" smtClean="0"/>
              <a:t>1- to say how </a:t>
            </a:r>
            <a:r>
              <a:rPr lang="en-US" u="sng" dirty="0" smtClean="0"/>
              <a:t>many things </a:t>
            </a:r>
            <a:r>
              <a:rPr lang="en-US" dirty="0" smtClean="0"/>
              <a:t>have been done or how </a:t>
            </a:r>
            <a:r>
              <a:rPr lang="en-US" u="sng" dirty="0" smtClean="0"/>
              <a:t>many times </a:t>
            </a:r>
            <a:r>
              <a:rPr lang="en-US" dirty="0" smtClean="0"/>
              <a:t>something has been done…</a:t>
            </a:r>
            <a:endParaRPr lang="ar-SA" dirty="0" smtClean="0"/>
          </a:p>
          <a:p>
            <a:pPr marL="0" indent="0" algn="l">
              <a:buNone/>
            </a:pPr>
            <a:r>
              <a:rPr lang="en-US" dirty="0" smtClean="0"/>
              <a:t>2 – to talk about </a:t>
            </a:r>
            <a:r>
              <a:rPr lang="en-US" u="sng" dirty="0" smtClean="0"/>
              <a:t>recently completed action</a:t>
            </a:r>
            <a:r>
              <a:rPr lang="en-US" dirty="0" smtClean="0"/>
              <a:t>..</a:t>
            </a:r>
          </a:p>
          <a:p>
            <a:pPr marL="0" indent="0" algn="l">
              <a:buNone/>
            </a:pPr>
            <a:r>
              <a:rPr lang="en-US" dirty="0" smtClean="0"/>
              <a:t>3- to talk about something </a:t>
            </a:r>
            <a:r>
              <a:rPr lang="en-US" u="sng" dirty="0" smtClean="0"/>
              <a:t>happened in the past and continue to the present</a:t>
            </a:r>
            <a:r>
              <a:rPr lang="en-US" dirty="0" smtClean="0"/>
              <a:t> ,, or past actions with an important </a:t>
            </a:r>
            <a:r>
              <a:rPr lang="en-US" u="sng" dirty="0" smtClean="0"/>
              <a:t>present result</a:t>
            </a:r>
            <a:r>
              <a:rPr lang="en-US" dirty="0" smtClean="0"/>
              <a:t>..</a:t>
            </a:r>
            <a:endParaRPr lang="ar-SA" dirty="0" smtClean="0"/>
          </a:p>
          <a:p>
            <a:pPr marL="0" indent="0" algn="l">
              <a:buNone/>
            </a:pPr>
            <a:endParaRPr lang="ar-SA" dirty="0"/>
          </a:p>
          <a:p>
            <a:pPr marL="0" indent="0" algn="l">
              <a:buNone/>
            </a:pPr>
            <a:r>
              <a:rPr lang="en-US" dirty="0" smtClean="0">
                <a:solidFill>
                  <a:srgbClr val="800000"/>
                </a:solidFill>
              </a:rPr>
              <a:t>Key words:</a:t>
            </a:r>
          </a:p>
          <a:p>
            <a:pPr marL="0" indent="0" algn="l">
              <a:buNone/>
            </a:pPr>
            <a:r>
              <a:rPr lang="en-US" dirty="0" smtClean="0"/>
              <a:t>Never, ever, already, just ,yet ,since ,and for .</a:t>
            </a:r>
            <a:endParaRPr lang="ar-SA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65100"/>
            <a:ext cx="2717800" cy="1660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6943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Structure :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917699"/>
            <a:ext cx="5321300" cy="425926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She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He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It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Singular</a:t>
            </a:r>
          </a:p>
          <a:p>
            <a:pPr marL="0" indent="0" algn="l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You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We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They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plural</a:t>
            </a:r>
            <a:endParaRPr lang="ar-SA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سهم إلى اليمين 3"/>
          <p:cNvSpPr/>
          <p:nvPr/>
        </p:nvSpPr>
        <p:spPr>
          <a:xfrm>
            <a:off x="1898650" y="2229029"/>
            <a:ext cx="1130300" cy="9398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سهم إلى اليمين 4"/>
          <p:cNvSpPr/>
          <p:nvPr/>
        </p:nvSpPr>
        <p:spPr>
          <a:xfrm>
            <a:off x="1860550" y="4457700"/>
            <a:ext cx="1219200" cy="9779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3162300" y="2394784"/>
            <a:ext cx="17145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b="1" dirty="0" smtClean="0">
                <a:solidFill>
                  <a:srgbClr val="FF0000"/>
                </a:solidFill>
              </a:rPr>
              <a:t>as + v3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254375" y="4645680"/>
            <a:ext cx="19494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h</a:t>
            </a:r>
            <a:r>
              <a:rPr lang="en-US" sz="2800" b="1" dirty="0" smtClean="0">
                <a:solidFill>
                  <a:srgbClr val="FF0000"/>
                </a:solidFill>
              </a:rPr>
              <a:t>ave + v3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315200" y="2155735"/>
            <a:ext cx="5080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She </a:t>
            </a:r>
            <a:r>
              <a:rPr lang="en-U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has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already </a:t>
            </a:r>
            <a:r>
              <a:rPr lang="en-US" sz="2000" b="1" u="sng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studied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English..</a:t>
            </a:r>
          </a:p>
          <a:p>
            <a:pPr algn="l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She </a:t>
            </a:r>
            <a:r>
              <a:rPr lang="en-US" sz="2400" b="1" dirty="0" smtClean="0">
                <a:solidFill>
                  <a:srgbClr val="FF0000"/>
                </a:solidFill>
              </a:rPr>
              <a:t>hasn’t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</a:rPr>
              <a:t>studied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English..</a:t>
            </a:r>
          </a:p>
          <a:p>
            <a:pPr algn="l"/>
            <a:r>
              <a:rPr lang="en-U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Has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she </a:t>
            </a:r>
            <a:r>
              <a:rPr lang="en-US" sz="2800" u="sng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studied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English ?</a:t>
            </a:r>
            <a:endParaRPr lang="ar-SA" sz="28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نجمة مكونة من 6 نقاط 9"/>
          <p:cNvSpPr/>
          <p:nvPr/>
        </p:nvSpPr>
        <p:spPr>
          <a:xfrm>
            <a:off x="4892675" y="2188785"/>
            <a:ext cx="1498600" cy="996771"/>
          </a:xfrm>
          <a:prstGeom prst="star6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asn’t</a:t>
            </a:r>
            <a:endParaRPr lang="ar-SA" b="1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331200" y="800100"/>
            <a:ext cx="3251200" cy="8905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Examples :</a:t>
            </a:r>
            <a:endParaRPr lang="ar-SA" sz="32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نجمة مكونة من 6 نقاط 11"/>
          <p:cNvSpPr/>
          <p:nvPr/>
        </p:nvSpPr>
        <p:spPr>
          <a:xfrm>
            <a:off x="4892675" y="4583440"/>
            <a:ext cx="1625600" cy="852160"/>
          </a:xfrm>
          <a:prstGeom prst="star6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Haven’t</a:t>
            </a:r>
            <a:endParaRPr lang="ar-SA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842125" y="4907290"/>
            <a:ext cx="518477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I </a:t>
            </a:r>
            <a:r>
              <a:rPr lang="en-U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have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cooked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pasta three times.</a:t>
            </a:r>
          </a:p>
          <a:p>
            <a:pPr algn="l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 </a:t>
            </a:r>
            <a:r>
              <a:rPr lang="en-U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haven’t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cooked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pasta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Have</a:t>
            </a:r>
            <a:r>
              <a:rPr lang="en-US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I </a:t>
            </a:r>
            <a:r>
              <a:rPr lang="en-US" sz="2400" b="1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cooked</a:t>
            </a:r>
            <a:r>
              <a:rPr lang="en-US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pasta ?</a:t>
            </a:r>
            <a:endParaRPr lang="ar-SA" sz="24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قوس كبير أيسر 13"/>
          <p:cNvSpPr/>
          <p:nvPr/>
        </p:nvSpPr>
        <p:spPr>
          <a:xfrm>
            <a:off x="479425" y="1690688"/>
            <a:ext cx="425450" cy="18399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قوس كبير أيسر 14"/>
          <p:cNvSpPr/>
          <p:nvPr/>
        </p:nvSpPr>
        <p:spPr>
          <a:xfrm>
            <a:off x="479425" y="3860800"/>
            <a:ext cx="358775" cy="195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7" name="رابط كسهم مستقيم 16"/>
          <p:cNvCxnSpPr/>
          <p:nvPr/>
        </p:nvCxnSpPr>
        <p:spPr>
          <a:xfrm flipH="1">
            <a:off x="9118600" y="3356064"/>
            <a:ext cx="50800" cy="504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شكل بيضاوي 17"/>
          <p:cNvSpPr/>
          <p:nvPr/>
        </p:nvSpPr>
        <p:spPr>
          <a:xfrm>
            <a:off x="8810625" y="3953877"/>
            <a:ext cx="615950" cy="355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v3</a:t>
            </a:r>
            <a:endParaRPr lang="ar-SA" dirty="0">
              <a:solidFill>
                <a:srgbClr val="FF0000"/>
              </a:solidFill>
            </a:endParaRPr>
          </a:p>
        </p:txBody>
      </p:sp>
      <p:cxnSp>
        <p:nvCxnSpPr>
          <p:cNvPr id="20" name="رابط كسهم مستقيم 19"/>
          <p:cNvCxnSpPr/>
          <p:nvPr/>
        </p:nvCxnSpPr>
        <p:spPr>
          <a:xfrm>
            <a:off x="8420100" y="6107619"/>
            <a:ext cx="393700" cy="31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صورة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633" y="6358085"/>
            <a:ext cx="627942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Present perfect progressive: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71500" y="2128043"/>
            <a:ext cx="10515600" cy="4351338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800000"/>
                </a:solidFill>
              </a:rPr>
              <a:t>Using :</a:t>
            </a: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To say how long something has been happening ..</a:t>
            </a: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 focus on the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duration of the action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ar-SA" sz="3200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endParaRPr lang="ar-SA" sz="32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Key words:</a:t>
            </a: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For    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 two days/ for hours /for five months..)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Since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(since the morning/ since 2:am/since yesterday)</a:t>
            </a:r>
            <a:r>
              <a:rPr lang="ar-SA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ar-SA" sz="2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950" y="4252912"/>
            <a:ext cx="222885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453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289300" cy="1325563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Structure :</a:t>
            </a:r>
            <a:endParaRPr lang="ar-SA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5016500" cy="4054475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She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He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It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Singular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You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We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They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plural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قوس كبير أيسر 3"/>
          <p:cNvSpPr/>
          <p:nvPr/>
        </p:nvSpPr>
        <p:spPr>
          <a:xfrm>
            <a:off x="520700" y="1790700"/>
            <a:ext cx="317500" cy="1511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قوس كبير أيسر 4"/>
          <p:cNvSpPr/>
          <p:nvPr/>
        </p:nvSpPr>
        <p:spPr>
          <a:xfrm>
            <a:off x="558800" y="3810000"/>
            <a:ext cx="393700" cy="1930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سهم إلى اليمين 5"/>
          <p:cNvSpPr/>
          <p:nvPr/>
        </p:nvSpPr>
        <p:spPr>
          <a:xfrm>
            <a:off x="1828800" y="2411413"/>
            <a:ext cx="622300" cy="5588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 إلى اليمين 6"/>
          <p:cNvSpPr/>
          <p:nvPr/>
        </p:nvSpPr>
        <p:spPr>
          <a:xfrm>
            <a:off x="1828800" y="4673600"/>
            <a:ext cx="622300" cy="6096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/>
          <p:cNvSpPr txBox="1"/>
          <p:nvPr/>
        </p:nvSpPr>
        <p:spPr>
          <a:xfrm>
            <a:off x="2679700" y="2546350"/>
            <a:ext cx="26797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as+ </a:t>
            </a: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been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+ </a:t>
            </a: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v-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ing</a:t>
            </a:r>
            <a:endParaRPr lang="ar-SA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730500" y="4673600"/>
            <a:ext cx="3124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Have + </a:t>
            </a:r>
            <a:r>
              <a:rPr lang="en-US" sz="2400" dirty="0" smtClean="0">
                <a:solidFill>
                  <a:srgbClr val="FF0000"/>
                </a:solidFill>
              </a:rPr>
              <a:t>been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+ v - </a:t>
            </a:r>
            <a:r>
              <a:rPr lang="en-US" sz="2400" dirty="0" err="1" smtClean="0">
                <a:solidFill>
                  <a:srgbClr val="FF0000"/>
                </a:solidFill>
              </a:rPr>
              <a:t>ing</a:t>
            </a:r>
            <a:endParaRPr lang="ar-SA" sz="2400" dirty="0" smtClean="0">
              <a:solidFill>
                <a:srgbClr val="FF0000"/>
              </a:solidFill>
            </a:endParaRPr>
          </a:p>
          <a:p>
            <a:pPr algn="l"/>
            <a:endParaRPr lang="ar-SA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261100" y="4279900"/>
            <a:ext cx="57658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I </a:t>
            </a:r>
            <a:r>
              <a:rPr lang="en-US" sz="2400" b="1" dirty="0" smtClean="0">
                <a:solidFill>
                  <a:srgbClr val="FF0000"/>
                </a:solidFill>
              </a:rPr>
              <a:t>have been </a:t>
            </a:r>
            <a: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</a:rPr>
              <a:t>studying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for two hours.</a:t>
            </a:r>
          </a:p>
          <a:p>
            <a:pPr algn="l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I  </a:t>
            </a:r>
            <a:r>
              <a:rPr lang="en-US" sz="2400" b="1" dirty="0" smtClean="0">
                <a:solidFill>
                  <a:srgbClr val="FF0000"/>
                </a:solidFill>
              </a:rPr>
              <a:t>haven’t been 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</a:rPr>
              <a:t>studying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for two hours.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Have</a:t>
            </a:r>
            <a:r>
              <a:rPr lang="en-US" sz="2400" b="1" dirty="0" smtClean="0">
                <a:solidFill>
                  <a:srgbClr val="00B050"/>
                </a:solidFill>
              </a:rPr>
              <a:t> I  </a:t>
            </a:r>
            <a:r>
              <a:rPr lang="en-US" sz="2400" b="1" dirty="0" smtClean="0">
                <a:solidFill>
                  <a:srgbClr val="FF0000"/>
                </a:solidFill>
              </a:rPr>
              <a:t>been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smtClean="0">
                <a:solidFill>
                  <a:srgbClr val="00B050"/>
                </a:solidFill>
              </a:rPr>
              <a:t>studying</a:t>
            </a:r>
            <a:r>
              <a:rPr lang="en-US" sz="2400" b="1" dirty="0" smtClean="0">
                <a:solidFill>
                  <a:srgbClr val="00B050"/>
                </a:solidFill>
              </a:rPr>
              <a:t> for two hours ?</a:t>
            </a:r>
            <a:endParaRPr lang="ar-SA" sz="2400" b="1" dirty="0">
              <a:solidFill>
                <a:srgbClr val="00B05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731000" y="1825625"/>
            <a:ext cx="51562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He </a:t>
            </a:r>
            <a:r>
              <a:rPr lang="en-US" sz="2400" b="1" dirty="0" smtClean="0">
                <a:solidFill>
                  <a:srgbClr val="FF0000"/>
                </a:solidFill>
              </a:rPr>
              <a:t>has been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u="sng" dirty="0" smtClean="0">
                <a:solidFill>
                  <a:schemeClr val="accent1">
                    <a:lumMod val="50000"/>
                  </a:schemeClr>
                </a:solidFill>
              </a:rPr>
              <a:t>working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since 3:pm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l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He </a:t>
            </a:r>
            <a:r>
              <a:rPr lang="en-US" sz="2400" b="1" dirty="0" smtClean="0">
                <a:solidFill>
                  <a:srgbClr val="FF0000"/>
                </a:solidFill>
              </a:rPr>
              <a:t>hasn’t been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</a:rPr>
              <a:t>working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since 3:pm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Has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he </a:t>
            </a:r>
            <a:r>
              <a:rPr lang="en-US" sz="2400" b="1" dirty="0" smtClean="0">
                <a:solidFill>
                  <a:srgbClr val="FF0000"/>
                </a:solidFill>
              </a:rPr>
              <a:t>been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b="1" u="sng" dirty="0" smtClean="0">
                <a:solidFill>
                  <a:schemeClr val="accent5">
                    <a:lumMod val="50000"/>
                  </a:schemeClr>
                </a:solidFill>
              </a:rPr>
              <a:t>working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since 3:pm ?</a:t>
            </a:r>
            <a:endParaRPr lang="ar-SA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7493000" y="365125"/>
            <a:ext cx="3086100" cy="80327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Examples:</a:t>
            </a:r>
            <a:endParaRPr lang="ar-SA" sz="2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9163050" y="3008015"/>
            <a:ext cx="0" cy="530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شكل بيضاوي 15"/>
          <p:cNvSpPr/>
          <p:nvPr/>
        </p:nvSpPr>
        <p:spPr>
          <a:xfrm>
            <a:off x="8648700" y="3657600"/>
            <a:ext cx="1028700" cy="381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V-</a:t>
            </a:r>
            <a:r>
              <a:rPr lang="en-US" dirty="0" err="1" smtClean="0">
                <a:solidFill>
                  <a:srgbClr val="FF0000"/>
                </a:solidFill>
              </a:rPr>
              <a:t>ing</a:t>
            </a:r>
            <a:endParaRPr lang="ar-SA" dirty="0">
              <a:solidFill>
                <a:srgbClr val="FF0000"/>
              </a:solidFill>
            </a:endParaRPr>
          </a:p>
        </p:txBody>
      </p:sp>
      <p:pic>
        <p:nvPicPr>
          <p:cNvPr id="18" name="صورة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7247" y="5880100"/>
            <a:ext cx="1042506" cy="493819"/>
          </a:xfrm>
          <a:prstGeom prst="rect">
            <a:avLst/>
          </a:prstGeom>
        </p:spPr>
      </p:pic>
      <p:cxnSp>
        <p:nvCxnSpPr>
          <p:cNvPr id="20" name="رابط كسهم مستقيم 19"/>
          <p:cNvCxnSpPr/>
          <p:nvPr/>
        </p:nvCxnSpPr>
        <p:spPr>
          <a:xfrm flipH="1">
            <a:off x="8445500" y="5480229"/>
            <a:ext cx="203200" cy="260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9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3700" y="288925"/>
            <a:ext cx="3721100" cy="803275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Venn diagram :</a:t>
            </a:r>
            <a:endParaRPr lang="ar-SA" sz="2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20800"/>
            <a:ext cx="10744200" cy="5295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مستطيل مستدير الزوايا 4"/>
          <p:cNvSpPr/>
          <p:nvPr/>
        </p:nvSpPr>
        <p:spPr>
          <a:xfrm>
            <a:off x="7137400" y="958850"/>
            <a:ext cx="2565400" cy="7239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Present perfect simple</a:t>
            </a:r>
            <a:endParaRPr lang="ar-SA" sz="2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124200" y="933450"/>
            <a:ext cx="2324100" cy="7747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Present perfect progressive</a:t>
            </a:r>
            <a:endParaRPr lang="ar-SA" sz="2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493000" y="2174875"/>
            <a:ext cx="2667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 smtClean="0">
                <a:latin typeface="Comic Sans MS" panose="030F0702030302020204" pitchFamily="66" charset="0"/>
              </a:rPr>
              <a:t>How many times something has been done and how many things have been done</a:t>
            </a:r>
            <a:endParaRPr lang="ar-SA" dirty="0">
              <a:latin typeface="Comic Sans MS" panose="030F0702030302020204" pitchFamily="66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7785100" y="3810000"/>
            <a:ext cx="3352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00000"/>
                </a:solidFill>
              </a:rPr>
              <a:t>S+ have/has + v3</a:t>
            </a:r>
            <a:endParaRPr lang="ar-SA" sz="2800" b="1" dirty="0">
              <a:solidFill>
                <a:srgbClr val="80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493001" y="4505463"/>
            <a:ext cx="408939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Sarah has  already read 3 books</a:t>
            </a:r>
            <a:endParaRPr lang="ar-SA" sz="20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794000" y="2463800"/>
            <a:ext cx="2565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dirty="0" smtClean="0">
                <a:latin typeface="Comic Sans MS" panose="030F0702030302020204" pitchFamily="66" charset="0"/>
              </a:rPr>
              <a:t>How long something has been happening</a:t>
            </a:r>
            <a:endParaRPr lang="ar-SA" sz="2000" dirty="0">
              <a:latin typeface="Comic Sans MS" panose="030F0702030302020204" pitchFamily="66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663700" y="3671500"/>
            <a:ext cx="35941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S+ have/has +been + v-</a:t>
            </a:r>
            <a:r>
              <a:rPr lang="en-US" sz="2000" b="1" dirty="0" err="1" smtClean="0">
                <a:solidFill>
                  <a:srgbClr val="800000"/>
                </a:solidFill>
                <a:latin typeface="Comic Sans MS" panose="030F0702030302020204" pitchFamily="66" charset="0"/>
              </a:rPr>
              <a:t>ing</a:t>
            </a:r>
            <a:endParaRPr lang="ar-SA" sz="2000" b="1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955800" y="4505463"/>
            <a:ext cx="3111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They have been reading for three hours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ar-S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159500" y="3060700"/>
            <a:ext cx="9779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latin typeface="Comic Sans MS" panose="030F0702030302020204" pitchFamily="66" charset="0"/>
              </a:rPr>
              <a:t>Have</a:t>
            </a:r>
          </a:p>
          <a:p>
            <a:pPr algn="ctr"/>
            <a:r>
              <a:rPr lang="en-US" sz="2000" b="1" dirty="0" smtClean="0">
                <a:latin typeface="Comic Sans MS" panose="030F0702030302020204" pitchFamily="66" charset="0"/>
              </a:rPr>
              <a:t>Has</a:t>
            </a:r>
          </a:p>
          <a:p>
            <a:endParaRPr lang="en-US" sz="2000" b="1" dirty="0">
              <a:latin typeface="Comic Sans MS" panose="030F0702030302020204" pitchFamily="66" charset="0"/>
            </a:endParaRPr>
          </a:p>
          <a:p>
            <a:r>
              <a:rPr lang="en-US" sz="2000" b="1" dirty="0" smtClean="0">
                <a:latin typeface="Comic Sans MS" panose="030F0702030302020204" pitchFamily="66" charset="0"/>
              </a:rPr>
              <a:t>Since</a:t>
            </a:r>
          </a:p>
          <a:p>
            <a:r>
              <a:rPr lang="en-US" sz="2000" b="1" dirty="0" smtClean="0">
                <a:latin typeface="Comic Sans MS" panose="030F0702030302020204" pitchFamily="66" charset="0"/>
              </a:rPr>
              <a:t>For </a:t>
            </a:r>
          </a:p>
        </p:txBody>
      </p:sp>
    </p:spTree>
    <p:extLst>
      <p:ext uri="{BB962C8B-B14F-4D97-AF65-F5344CB8AC3E}">
        <p14:creationId xmlns:p14="http://schemas.microsoft.com/office/powerpoint/2010/main" val="62042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Let’s make sentences :</a:t>
            </a:r>
            <a:endParaRPr lang="ar-SA" u="sng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36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He has </a:t>
            </a:r>
            <a:r>
              <a:rPr lang="en-US" sz="36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swum</a:t>
            </a:r>
            <a:r>
              <a:rPr lang="en-US" sz="36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five times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He has been </a:t>
            </a:r>
            <a:r>
              <a:rPr lang="en-US" sz="3200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swimmin</a:t>
            </a:r>
            <a:r>
              <a:rPr lang="en-US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 since the morning </a:t>
            </a:r>
            <a:endParaRPr lang="ar-SA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1384300"/>
            <a:ext cx="24384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450" y="3957637"/>
            <a:ext cx="3529012" cy="2171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سهم للأسفل 5"/>
          <p:cNvSpPr/>
          <p:nvPr/>
        </p:nvSpPr>
        <p:spPr>
          <a:xfrm>
            <a:off x="3759200" y="2463800"/>
            <a:ext cx="495300" cy="4699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3219450" y="3068637"/>
            <a:ext cx="1574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How many times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8" name="سهم للأسفل 7"/>
          <p:cNvSpPr/>
          <p:nvPr/>
        </p:nvSpPr>
        <p:spPr>
          <a:xfrm>
            <a:off x="6096000" y="5588000"/>
            <a:ext cx="520700" cy="406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5740400" y="6126163"/>
            <a:ext cx="109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long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9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0"/>
            <a:ext cx="177800" cy="3714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I have just </a:t>
            </a:r>
            <a:r>
              <a:rPr lang="en-US" sz="3200" u="sng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eaten 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my lunch .</a:t>
            </a:r>
          </a:p>
          <a:p>
            <a:pPr marL="0" indent="0" algn="l">
              <a:buNone/>
            </a:pPr>
            <a:endParaRPr lang="en-US" sz="32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endParaRPr lang="en-US" sz="32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I have been </a:t>
            </a:r>
            <a:r>
              <a:rPr lang="en-US" sz="3200" u="sng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eating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for two hours .</a:t>
            </a:r>
            <a:endParaRPr lang="ar-SA" sz="3200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900" y="927100"/>
            <a:ext cx="2997200" cy="210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00" y="3594100"/>
            <a:ext cx="3035300" cy="23322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سهم للأسفل 5"/>
          <p:cNvSpPr/>
          <p:nvPr/>
        </p:nvSpPr>
        <p:spPr>
          <a:xfrm>
            <a:off x="2641600" y="2463800"/>
            <a:ext cx="495300" cy="5715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2190750" y="3049369"/>
            <a:ext cx="1397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Recently finished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8" name="سهم للأسفل 7"/>
          <p:cNvSpPr/>
          <p:nvPr/>
        </p:nvSpPr>
        <p:spPr>
          <a:xfrm>
            <a:off x="4140200" y="4635500"/>
            <a:ext cx="584200" cy="4699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3746500" y="5271849"/>
            <a:ext cx="1371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long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381</Words>
  <Application>Microsoft Office PowerPoint</Application>
  <PresentationFormat>ملء الشاشة</PresentationFormat>
  <Paragraphs>99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Times New Roman</vt:lpstr>
      <vt:lpstr>نسق Office</vt:lpstr>
      <vt:lpstr>Present perfect simple   present perfect progressive</vt:lpstr>
      <vt:lpstr>Let’s revise:</vt:lpstr>
      <vt:lpstr>Present perfect simple :</vt:lpstr>
      <vt:lpstr>Structure :</vt:lpstr>
      <vt:lpstr>Present perfect progressive:</vt:lpstr>
      <vt:lpstr>Structure :</vt:lpstr>
      <vt:lpstr>Venn diagram :</vt:lpstr>
      <vt:lpstr>Let’s make sentences :</vt:lpstr>
      <vt:lpstr>.</vt:lpstr>
      <vt:lpstr>Open your book and do the exercises . P22</vt:lpstr>
      <vt:lpstr>Have a nice day  Tr: Kholoud Al Ghamdi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simple   present perfect progressive</dc:title>
  <dc:creator>Win10</dc:creator>
  <cp:lastModifiedBy>Win10</cp:lastModifiedBy>
  <cp:revision>15</cp:revision>
  <dcterms:created xsi:type="dcterms:W3CDTF">2020-09-25T00:49:05Z</dcterms:created>
  <dcterms:modified xsi:type="dcterms:W3CDTF">2020-09-25T04:14:48Z</dcterms:modified>
</cp:coreProperties>
</file>