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65" r:id="rId4"/>
    <p:sldId id="295" r:id="rId5"/>
    <p:sldId id="325" r:id="rId6"/>
    <p:sldId id="259" r:id="rId7"/>
    <p:sldId id="285" r:id="rId8"/>
    <p:sldId id="266" r:id="rId9"/>
    <p:sldId id="286" r:id="rId10"/>
    <p:sldId id="267" r:id="rId11"/>
    <p:sldId id="287" r:id="rId12"/>
    <p:sldId id="288" r:id="rId13"/>
    <p:sldId id="326" r:id="rId14"/>
    <p:sldId id="292" r:id="rId15"/>
    <p:sldId id="261" r:id="rId16"/>
    <p:sldId id="260" r:id="rId17"/>
    <p:sldId id="321" r:id="rId18"/>
    <p:sldId id="322" r:id="rId19"/>
    <p:sldId id="323" r:id="rId20"/>
    <p:sldId id="296" r:id="rId21"/>
    <p:sldId id="293" r:id="rId22"/>
    <p:sldId id="294" r:id="rId23"/>
    <p:sldId id="289" r:id="rId24"/>
    <p:sldId id="290" r:id="rId25"/>
    <p:sldId id="291" r:id="rId26"/>
    <p:sldId id="327" r:id="rId27"/>
    <p:sldId id="328" r:id="rId28"/>
    <p:sldId id="329" r:id="rId29"/>
    <p:sldId id="330" r:id="rId30"/>
    <p:sldId id="331" r:id="rId31"/>
    <p:sldId id="269" r:id="rId32"/>
    <p:sldId id="263" r:id="rId33"/>
    <p:sldId id="276" r:id="rId34"/>
    <p:sldId id="332" r:id="rId35"/>
    <p:sldId id="277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uolULfMSxtRtMbMoOfUWw==" hashData="5uhSqOMhjHR4KtjQQzGezladXQgskHacCc1ZtEoqJSa1OjoeA2TiBMi6LlkPzXlYZ7CKKfns/FENd0b4/0PV7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BAF6"/>
    <a:srgbClr val="FFFFFF"/>
    <a:srgbClr val="C5F2F3"/>
    <a:srgbClr val="EBFDFF"/>
    <a:srgbClr val="FFC9C9"/>
    <a:srgbClr val="38D0D4"/>
    <a:srgbClr val="24A4A7"/>
    <a:srgbClr val="4778BD"/>
    <a:srgbClr val="558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17" autoAdjust="0"/>
    <p:restoredTop sz="94660"/>
  </p:normalViewPr>
  <p:slideViewPr>
    <p:cSldViewPr snapToGrid="0">
      <p:cViewPr>
        <p:scale>
          <a:sx n="64" d="100"/>
          <a:sy n="64" d="100"/>
        </p:scale>
        <p:origin x="9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363AC22-1037-433B-9B7C-EDFCC45F3317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F5432E1-B1AE-4FF6-810B-E4E0BDEC4E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287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9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959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6462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95511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7090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5049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10C3E-7A0F-423C-BDCC-FC529C95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A6B6C6-504D-45D5-B062-F3195A79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CC209-69F3-4220-8ED8-CD28D55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D4C13B-71F0-4039-8B56-56757F9D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6C3B63-7EAD-4284-92AD-2DBBE012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22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942B1-9FEE-4976-83AF-885F74F6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285A56-1881-449D-B5A9-EE6176D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96667-4B66-4761-9570-4ADF361F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C2EA3-E4D2-42ED-BEA7-524C17C3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6496F6-8DAD-496A-876B-27B43FD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49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D8F1E0-3E7A-49CF-93A6-4D3B89F76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0AF532-BD34-45E0-9B7B-71DD2F4F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654238-96DE-4E2C-B4CC-F4FDCF37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C759E0-D226-4713-BE43-32CCBA6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E02251-630B-42FB-A523-85D0EA0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64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ائر">
            <a:extLst>
              <a:ext uri="{FF2B5EF4-FFF2-40B4-BE49-F238E27FC236}">
                <a16:creationId xmlns:a16="http://schemas.microsoft.com/office/drawing/2014/main" id="{8C81895F-C9D6-41F4-AF9B-0B12CAD5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531" y="589225"/>
            <a:ext cx="709432" cy="629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491AD2-89DC-4B24-9E3D-4E981175D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9" y="2716025"/>
            <a:ext cx="1316053" cy="13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AD582-3066-4BEF-A5D0-1B84C6B8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F7A3AB-03EB-4256-A00A-1CC488DA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0CCCB8-B01D-49E9-907D-59105377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079ACB-37EB-45C4-AE78-AF192E7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D4A61-0B9A-48BB-B9B7-8485DD37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964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1E083A-A30D-4E3C-9B74-C4E62482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B06360-9385-432B-90D4-D8B767329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3A73B-2026-4123-A915-8BDB192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B755C-9EC7-457F-94F1-47CA60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9E964E-9898-4F39-B2A5-D2FC38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22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BD5378-B40F-45C4-9CE3-83EE412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D58796-DC6A-4D2A-8F66-B18E48A39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351AD8-1D26-49AA-8BCD-2C5B66E7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E57737-8BD9-45AB-88EB-321C59D7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7E74F6-143F-449C-8B37-FA3A03C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7DC918-D7E7-4064-BAA9-BF18A5F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6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F93798-A4A2-4588-AE44-B9A0908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F954E8-75F1-4A52-BE27-7A1DF853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70D59-0D7F-464B-B1E6-A649E359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9D4980E-E464-4F1A-A626-8FD08CA4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611470-6F15-4F1B-8F39-D7B07A59C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7E5575-7586-4FF1-ADE0-95327728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2E17A1E-A909-4CE3-ADE8-E2537662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377657-7095-42AA-997B-BD87074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90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B3D515-EB89-4422-AC6B-7C47483D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1A9235-FCFE-4976-AFA0-082217B4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BDA713-666A-476C-B3AA-D71027D7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9092E3-A918-4A18-A757-4601130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09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436CC5-FDD6-405B-BE4B-8C4A5BBF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A00D3A-33D6-4ACC-B804-D07E515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B1D5FD-0B00-4849-B440-C0C019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24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6C5E73-6112-4F2D-A0DA-F506093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80D7B4-434F-4A38-8607-BBC8796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B21245-E796-4843-BF07-94E72DC5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23BFE6-3DB1-41E0-96BA-EEE91B1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3F8431-1A84-4788-B750-136CB7A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9AA41E-ED04-46FB-B965-1E9F121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4A8A5E-66CE-4088-9267-5F556D7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B96B575-C320-48AF-9BD9-97C4411FF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3E19AA-0BC1-43CC-B233-F3BFA569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673BFC-ECBB-40AD-835F-B68709E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4DC58-CFD4-4097-9972-BEB9431A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FCAD2-880E-4D79-9B7F-CA2DB98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46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9F927C-0E93-4044-BBAD-D63C90C9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7946F0-0E9F-47C6-9D96-DC6126CA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2147A1-EF7A-4A28-8DF4-8BEEBC3B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FC629-141F-41A9-A5D1-95C9D18D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9DBF9-F6A9-4D0F-9ACE-2DB602C5C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419A93-F059-458D-91F5-DD7AF006D012}"/>
              </a:ext>
            </a:extLst>
          </p:cNvPr>
          <p:cNvSpPr txBox="1"/>
          <p:nvPr/>
        </p:nvSpPr>
        <p:spPr>
          <a:xfrm>
            <a:off x="7187184" y="1153338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D73CB3-2DF3-4E34-A98E-6669227DF0C0}"/>
              </a:ext>
            </a:extLst>
          </p:cNvPr>
          <p:cNvSpPr txBox="1"/>
          <p:nvPr/>
        </p:nvSpPr>
        <p:spPr>
          <a:xfrm>
            <a:off x="7187184" y="1897703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4766D2-1C31-476A-89F3-A2B5F9552366}"/>
              </a:ext>
            </a:extLst>
          </p:cNvPr>
          <p:cNvSpPr txBox="1"/>
          <p:nvPr/>
        </p:nvSpPr>
        <p:spPr>
          <a:xfrm>
            <a:off x="7187184" y="2642068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61C36EA-FA30-464C-AC5F-5AFFFBB47D5B}"/>
              </a:ext>
            </a:extLst>
          </p:cNvPr>
          <p:cNvSpPr txBox="1"/>
          <p:nvPr/>
        </p:nvSpPr>
        <p:spPr>
          <a:xfrm>
            <a:off x="7187184" y="3408066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الثالثة صحة الانسان 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B903FD-15AD-4DD1-BD08-DE1AC7BD1A4F}"/>
              </a:ext>
            </a:extLst>
          </p:cNvPr>
          <p:cNvSpPr txBox="1"/>
          <p:nvPr/>
        </p:nvSpPr>
        <p:spPr>
          <a:xfrm>
            <a:off x="7187184" y="4174064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 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32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8067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طرق انتقال العدوى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C9ECF2C-B198-47BA-9B70-3B38217930F9}"/>
              </a:ext>
            </a:extLst>
          </p:cNvPr>
          <p:cNvSpPr txBox="1"/>
          <p:nvPr/>
        </p:nvSpPr>
        <p:spPr>
          <a:xfrm>
            <a:off x="9158314" y="1427742"/>
            <a:ext cx="3033685" cy="442674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الاتصال المباشر مع المصابين بالعدوى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9D6EB6A-BC20-41C1-9EAC-C378AC0FAE27}"/>
              </a:ext>
            </a:extLst>
          </p:cNvPr>
          <p:cNvSpPr txBox="1"/>
          <p:nvPr/>
        </p:nvSpPr>
        <p:spPr>
          <a:xfrm>
            <a:off x="5982951" y="1427742"/>
            <a:ext cx="3105625" cy="442674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الاتصال بالمخلوقات الحية المصابة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53D553-99B3-4D2E-B0E6-D662BE121B4B}"/>
              </a:ext>
            </a:extLst>
          </p:cNvPr>
          <p:cNvSpPr txBox="1"/>
          <p:nvPr/>
        </p:nvSpPr>
        <p:spPr>
          <a:xfrm>
            <a:off x="2310148" y="1440412"/>
            <a:ext cx="3605223" cy="442674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لمس أو استخدام الأدوات أو الأغراض المتسخة</a:t>
            </a:r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577D8EE4-F8EE-4136-900E-BE0CE06A8B55}"/>
              </a:ext>
            </a:extLst>
          </p:cNvPr>
          <p:cNvGrpSpPr>
            <a:grpSpLocks noChangeAspect="1"/>
          </p:cNvGrpSpPr>
          <p:nvPr/>
        </p:nvGrpSpPr>
        <p:grpSpPr bwMode="auto">
          <a:xfrm rot="668020">
            <a:off x="9434901" y="2023069"/>
            <a:ext cx="2605569" cy="1823405"/>
            <a:chOff x="-92" y="304"/>
            <a:chExt cx="4320" cy="291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49AD7F8-698D-4EA1-B205-25AD4FFAA1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92" y="304"/>
              <a:ext cx="4320" cy="2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5E9172C2-7ECC-4E83-A30B-82B21FF5F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30" b="91009" l="148" r="98368">
                          <a14:foregroundMark x1="84570" y1="21930" x2="94659" y2="28947"/>
                          <a14:foregroundMark x1="94659" y1="28947" x2="98220" y2="46711"/>
                          <a14:foregroundMark x1="98220" y1="46711" x2="92136" y2="57456"/>
                          <a14:foregroundMark x1="92136" y1="57456" x2="91543" y2="57895"/>
                          <a14:foregroundMark x1="94659" y1="53509" x2="84273" y2="43421"/>
                          <a14:foregroundMark x1="98516" y1="41886" x2="98516" y2="41886"/>
                          <a14:foregroundMark x1="8605" y1="61184" x2="890" y2="70614"/>
                          <a14:foregroundMark x1="6083" y1="74342" x2="1484" y2="77632"/>
                          <a14:foregroundMark x1="5638" y1="80702" x2="890" y2="83991"/>
                          <a14:foregroundMark x1="16914" y1="90132" x2="16914" y2="90132"/>
                          <a14:foregroundMark x1="32196" y1="91009" x2="32196" y2="91009"/>
                          <a14:foregroundMark x1="148" y1="86404" x2="148" y2="86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" y="304"/>
              <a:ext cx="4326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4B1A99A-BBA4-4B26-BBF7-69E8396552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0000" l="10000" r="90000">
                        <a14:foregroundMark x1="37500" y1="8750" x2="37500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41" t="7628" r="23097" b="36197"/>
          <a:stretch/>
        </p:blipFill>
        <p:spPr>
          <a:xfrm>
            <a:off x="9700054" y="3618043"/>
            <a:ext cx="2449090" cy="16472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BFA988A-A8B3-45F2-B449-7D94DBDD8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21" y="4553041"/>
            <a:ext cx="1729094" cy="172909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D680D55-DB20-4F5F-96F5-56BAC98590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618" t="12978" r="18801" b="17114"/>
          <a:stretch/>
        </p:blipFill>
        <p:spPr>
          <a:xfrm>
            <a:off x="2634610" y="1870416"/>
            <a:ext cx="2400716" cy="2936056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B247E35B-4262-4A03-8F8B-2B328E0DC1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98400" l="10000" r="90000">
                        <a14:foregroundMark x1="67600" y1="90933" x2="67600" y2="90933"/>
                        <a14:foregroundMark x1="53467" y1="90400" x2="53467" y2="90400"/>
                        <a14:foregroundMark x1="66533" y1="98400" x2="66533" y2="98400"/>
                        <a14:foregroundMark x1="36133" y1="46400" x2="36133" y2="4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4" r="25536"/>
          <a:stretch/>
        </p:blipFill>
        <p:spPr>
          <a:xfrm>
            <a:off x="5232605" y="1637295"/>
            <a:ext cx="4072890" cy="3792963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A12D6DE-59E7-4A22-9182-6E227076F6B7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9A412E6-9AB1-4E2E-B0B2-D3DA8843458B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71F62CC-9529-48F2-A3C5-83F1C884EF4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9694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5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9878518" y="880676"/>
            <a:ext cx="2257794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طرق انتقال العدوى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53D553-99B3-4D2E-B0E6-D662BE121B4B}"/>
              </a:ext>
            </a:extLst>
          </p:cNvPr>
          <p:cNvSpPr txBox="1"/>
          <p:nvPr/>
        </p:nvSpPr>
        <p:spPr>
          <a:xfrm>
            <a:off x="6096000" y="1510590"/>
            <a:ext cx="375626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إذ ينتقل الرذاذ في الهواء لمسافات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AC8E17F-6AA1-460F-BA55-D542636AB4B3}"/>
              </a:ext>
            </a:extLst>
          </p:cNvPr>
          <p:cNvSpPr txBox="1"/>
          <p:nvPr/>
        </p:nvSpPr>
        <p:spPr>
          <a:xfrm>
            <a:off x="5816521" y="2218236"/>
            <a:ext cx="6319791" cy="919401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وعندما يسعل أو يعطس الشخص المصاب يمكن أن تصل مسببات الأمراض إلى عين أو أنف أو فم الشخص المقابل وتسبب له العدوى. 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73707E46-1C94-4D09-A884-68CF850CD0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09137" y="3004056"/>
            <a:ext cx="5201464" cy="3273217"/>
            <a:chOff x="-28" y="45"/>
            <a:chExt cx="5129" cy="3363"/>
          </a:xfrm>
        </p:grpSpPr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09262E29-B127-474A-A5FC-88D099F4A5D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8" y="359"/>
              <a:ext cx="4320" cy="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8151D5A2-D49B-4291-88F1-6DC6D12A3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99121" l="6815" r="97926">
                          <a14:foregroundMark x1="60296" y1="15604" x2="72296" y2="8352"/>
                          <a14:foregroundMark x1="79609" y1="25275" x2="79704" y2="25495"/>
                          <a14:foregroundMark x1="79514" y1="25055" x2="79609" y2="25275"/>
                          <a14:foregroundMark x1="79324" y1="24615" x2="79514" y2="25055"/>
                          <a14:foregroundMark x1="79039" y1="23956" x2="79324" y2="24615"/>
                          <a14:foregroundMark x1="72296" y1="8352" x2="79039" y2="23956"/>
                          <a14:foregroundMark x1="76741" y1="35385" x2="84296" y2="57363"/>
                          <a14:foregroundMark x1="84296" y1="57363" x2="85185" y2="64396"/>
                          <a14:foregroundMark x1="89185" y1="49670" x2="57333" y2="74286"/>
                          <a14:foregroundMark x1="49481" y1="77582" x2="51704" y2="67692"/>
                          <a14:foregroundMark x1="50370" y1="66813" x2="56148" y2="54066"/>
                          <a14:foregroundMark x1="56148" y1="54066" x2="56148" y2="53626"/>
                          <a14:foregroundMark x1="56889" y1="57143" x2="57778" y2="71868"/>
                          <a14:foregroundMark x1="54667" y1="80000" x2="65037" y2="63297"/>
                          <a14:foregroundMark x1="65037" y1="63297" x2="65481" y2="63077"/>
                          <a14:foregroundMark x1="58815" y1="74505" x2="77630" y2="70549"/>
                          <a14:foregroundMark x1="74074" y1="76703" x2="85481" y2="74286"/>
                          <a14:foregroundMark x1="85481" y1="74286" x2="85778" y2="74286"/>
                          <a14:foregroundMark x1="70519" y1="90330" x2="82519" y2="84835"/>
                          <a14:foregroundMark x1="61897" y1="79121" x2="61926" y2="78462"/>
                          <a14:foregroundMark x1="61802" y1="81319" x2="61897" y2="79121"/>
                          <a14:foregroundMark x1="61037" y1="98901" x2="61802" y2="81319"/>
                          <a14:foregroundMark x1="61926" y1="78462" x2="84741" y2="72088"/>
                          <a14:foregroundMark x1="91259" y1="50769" x2="98370" y2="79780"/>
                          <a14:foregroundMark x1="98370" y1="79780" x2="97926" y2="89231"/>
                          <a14:foregroundMark x1="83556" y1="55385" x2="78222" y2="50549"/>
                          <a14:foregroundMark x1="12000" y1="57802" x2="8741" y2="73407"/>
                          <a14:foregroundMark x1="8741" y1="73407" x2="11704" y2="97802"/>
                          <a14:foregroundMark x1="8593" y1="99121" x2="8593" y2="99121"/>
                          <a14:foregroundMark x1="8593" y1="99121" x2="10370" y2="63077"/>
                          <a14:foregroundMark x1="6815" y1="70330" x2="8296" y2="96703"/>
                          <a14:foregroundMark x1="89778" y1="46813" x2="93630" y2="53626"/>
                          <a14:foregroundMark x1="76148" y1="25934" x2="76148" y2="25934"/>
                          <a14:backgroundMark x1="97926" y1="50989" x2="98074" y2="52527"/>
                          <a14:backgroundMark x1="96741" y1="52527" x2="99704" y2="62637"/>
                          <a14:backgroundMark x1="99704" y1="62637" x2="99704" y2="62637"/>
                          <a14:backgroundMark x1="98667" y1="61538" x2="99852" y2="69670"/>
                          <a14:backgroundMark x1="44444" y1="49451" x2="45481" y2="50989"/>
                          <a14:backgroundMark x1="44593" y1="59341" x2="45185" y2="67912"/>
                          <a14:backgroundMark x1="45926" y1="71429" x2="45926" y2="71429"/>
                          <a14:backgroundMark x1="45926" y1="75604" x2="45926" y2="75604"/>
                          <a14:backgroundMark x1="48000" y1="83077" x2="48000" y2="83077"/>
                          <a14:backgroundMark x1="47852" y1="83077" x2="46074" y2="74066"/>
                          <a14:backgroundMark x1="50667" y1="93187" x2="47704" y2="80440"/>
                          <a14:backgroundMark x1="51259" y1="94945" x2="49185" y2="86813"/>
                          <a14:backgroundMark x1="54815" y1="94945" x2="50815" y2="93626"/>
                          <a14:backgroundMark x1="59556" y1="81319" x2="59556" y2="81319"/>
                          <a14:backgroundMark x1="60000" y1="79121" x2="60000" y2="79121"/>
                          <a14:backgroundMark x1="78963" y1="25275" x2="78963" y2="25275"/>
                          <a14:backgroundMark x1="79407" y1="25055" x2="79407" y2="25055"/>
                          <a14:backgroundMark x1="79704" y1="25495" x2="79704" y2="25495"/>
                          <a14:backgroundMark x1="79556" y1="25055" x2="79556" y2="25055"/>
                          <a14:backgroundMark x1="79259" y1="26374" x2="79704" y2="23516"/>
                          <a14:backgroundMark x1="78815" y1="23956" x2="78815" y2="23956"/>
                          <a14:backgroundMark x1="79259" y1="24615" x2="79259" y2="24615"/>
                          <a14:backgroundMark x1="79111" y1="24615" x2="79111" y2="24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45"/>
              <a:ext cx="4994" cy="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D0B45C9-CE61-4324-9A55-D84FF36127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BEB095"/>
              </a:clrFrom>
              <a:clrTo>
                <a:srgbClr val="BEB09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7778" l="10000" r="90000">
                        <a14:foregroundMark x1="80250" y1="75556" x2="80250" y2="75556"/>
                        <a14:foregroundMark x1="80250" y1="75556" x2="77000" y2="77284"/>
                        <a14:foregroundMark x1="37000" y1="13333" x2="23750" y2="15062"/>
                        <a14:foregroundMark x1="23750" y1="15062" x2="22750" y2="30617"/>
                        <a14:foregroundMark x1="22750" y1="30617" x2="22750" y2="30617"/>
                        <a14:foregroundMark x1="36625" y1="41481" x2="25500" y2="57531"/>
                        <a14:foregroundMark x1="25500" y1="57531" x2="22875" y2="67901"/>
                        <a14:foregroundMark x1="22000" y1="69136" x2="21625" y2="79753"/>
                        <a14:foregroundMark x1="26750" y1="73827" x2="28000" y2="81975"/>
                        <a14:foregroundMark x1="29250" y1="97037" x2="26875" y2="95062"/>
                        <a14:foregroundMark x1="20750" y1="97778" x2="19750" y2="87654"/>
                        <a14:foregroundMark x1="26750" y1="93086" x2="27375" y2="84198"/>
                        <a14:foregroundMark x1="27625" y1="48642" x2="30750" y2="35309"/>
                        <a14:foregroundMark x1="27125" y1="3704" x2="27125" y2="3704"/>
                        <a14:foregroundMark x1="63125" y1="23951" x2="71375" y2="16296"/>
                        <a14:foregroundMark x1="71375" y1="16296" x2="86375" y2="29630"/>
                        <a14:foregroundMark x1="68625" y1="57778" x2="75875" y2="60741"/>
                        <a14:foregroundMark x1="82500" y1="74568" x2="78125" y2="77778"/>
                        <a14:foregroundMark x1="78000" y1="77778" x2="74375" y2="78025"/>
                        <a14:foregroundMark x1="73750" y1="78765" x2="73750" y2="78765"/>
                        <a14:foregroundMark x1="72625" y1="79753" x2="72625" y2="79753"/>
                        <a14:foregroundMark x1="71875" y1="80000" x2="71875" y2="80000"/>
                        <a14:foregroundMark x1="68375" y1="45432" x2="68375" y2="45432"/>
                        <a14:foregroundMark x1="55750" y1="42469" x2="55750" y2="4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1829" y="755883"/>
            <a:ext cx="3756265" cy="4847795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4177267-D465-4619-8102-6EB222E14DCF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804CFE8-F2A0-49D4-84C2-4CAA1E770825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00B40118-B87B-4C21-BBEB-E08791B5DD78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F42F581-39C3-48A5-85B2-2A6F3C0FABD8}"/>
              </a:ext>
            </a:extLst>
          </p:cNvPr>
          <p:cNvSpPr txBox="1"/>
          <p:nvPr/>
        </p:nvSpPr>
        <p:spPr>
          <a:xfrm>
            <a:off x="9934206" y="1530518"/>
            <a:ext cx="2257794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السعال أو العطاس</a:t>
            </a:r>
          </a:p>
        </p:txBody>
      </p:sp>
    </p:spTree>
    <p:extLst>
      <p:ext uri="{BB962C8B-B14F-4D97-AF65-F5344CB8AC3E}">
        <p14:creationId xmlns:p14="http://schemas.microsoft.com/office/powerpoint/2010/main" val="2189166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8067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طرق انتقال العدوى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53D553-99B3-4D2E-B0E6-D662BE121B4B}"/>
              </a:ext>
            </a:extLst>
          </p:cNvPr>
          <p:cNvSpPr txBox="1"/>
          <p:nvPr/>
        </p:nvSpPr>
        <p:spPr>
          <a:xfrm>
            <a:off x="8291384" y="1533273"/>
            <a:ext cx="3900616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تناول الأطعمة المكشوفة.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AC8E17F-6AA1-460F-BA55-D542636AB4B3}"/>
              </a:ext>
            </a:extLst>
          </p:cNvPr>
          <p:cNvSpPr txBox="1"/>
          <p:nvPr/>
        </p:nvSpPr>
        <p:spPr>
          <a:xfrm>
            <a:off x="5918886" y="2656111"/>
            <a:ext cx="6273114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فذلك يؤدي إلى إصابة الجسم بالأمراض وربما الخطيرة منها.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257AA7-29C7-47C8-B1EE-A60F940B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9646" y="3244720"/>
            <a:ext cx="3071058" cy="303619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7B27EE1-2FB1-4290-893E-7747D481E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7" b="97449" l="2889" r="99000">
                        <a14:foregroundMark x1="91667" y1="15816" x2="22778" y2="28878"/>
                        <a14:foregroundMark x1="22778" y1="28878" x2="16444" y2="34694"/>
                        <a14:foregroundMark x1="16444" y1="34694" x2="13778" y2="75816"/>
                        <a14:foregroundMark x1="16889" y1="79796" x2="70111" y2="66735"/>
                        <a14:foregroundMark x1="70111" y1="66735" x2="83111" y2="58367"/>
                        <a14:foregroundMark x1="82444" y1="55918" x2="42444" y2="64592"/>
                        <a14:foregroundMark x1="77222" y1="55816" x2="36889" y2="63265"/>
                        <a14:foregroundMark x1="68000" y1="53980" x2="20222" y2="68776"/>
                        <a14:foregroundMark x1="20222" y1="68776" x2="20000" y2="68776"/>
                        <a14:foregroundMark x1="15889" y1="84490" x2="76778" y2="69490"/>
                        <a14:foregroundMark x1="76778" y1="69490" x2="77111" y2="69286"/>
                        <a14:foregroundMark x1="87667" y1="77755" x2="41778" y2="86735"/>
                        <a14:foregroundMark x1="41778" y1="86735" x2="34000" y2="85714"/>
                        <a14:foregroundMark x1="32000" y1="88367" x2="14222" y2="84388"/>
                        <a14:foregroundMark x1="14222" y1="84388" x2="6111" y2="37347"/>
                        <a14:foregroundMark x1="6111" y1="37347" x2="18667" y2="22959"/>
                        <a14:foregroundMark x1="18667" y1="22959" x2="54556" y2="13878"/>
                        <a14:foregroundMark x1="54556" y1="13878" x2="56556" y2="13878"/>
                        <a14:foregroundMark x1="56556" y1="13878" x2="65000" y2="20306"/>
                        <a14:foregroundMark x1="65000" y1="20306" x2="62778" y2="36735"/>
                        <a14:foregroundMark x1="62778" y1="36735" x2="26778" y2="50918"/>
                        <a14:foregroundMark x1="18667" y1="55816" x2="23667" y2="49898"/>
                        <a14:foregroundMark x1="23667" y1="49898" x2="45222" y2="35816"/>
                        <a14:foregroundMark x1="45222" y1="35816" x2="88111" y2="23878"/>
                        <a14:foregroundMark x1="88111" y1="23878" x2="88111" y2="23878"/>
                        <a14:foregroundMark x1="88111" y1="23878" x2="97222" y2="81020"/>
                        <a14:foregroundMark x1="97222" y1="81020" x2="97222" y2="81531"/>
                        <a14:foregroundMark x1="96889" y1="81735" x2="90556" y2="87449"/>
                        <a14:foregroundMark x1="90556" y1="87449" x2="64556" y2="93878"/>
                        <a14:foregroundMark x1="64556" y1="93878" x2="47000" y2="91939"/>
                        <a14:foregroundMark x1="47000" y1="91939" x2="45222" y2="94286"/>
                        <a14:foregroundMark x1="60667" y1="92041" x2="19333" y2="91429"/>
                        <a14:foregroundMark x1="19333" y1="91429" x2="11556" y2="89592"/>
                        <a14:foregroundMark x1="11556" y1="89592" x2="10556" y2="87449"/>
                        <a14:foregroundMark x1="9889" y1="85510" x2="7111" y2="78980"/>
                        <a14:foregroundMark x1="11111" y1="89388" x2="19667" y2="93469"/>
                        <a14:foregroundMark x1="19667" y1="93469" x2="20333" y2="93469"/>
                        <a14:foregroundMark x1="73333" y1="15918" x2="65000" y2="17551"/>
                        <a14:foregroundMark x1="91667" y1="33673" x2="75778" y2="48776"/>
                        <a14:foregroundMark x1="80000" y1="43367" x2="59444" y2="45714"/>
                        <a14:foregroundMark x1="59444" y1="45714" x2="53444" y2="42857"/>
                        <a14:foregroundMark x1="35111" y1="41429" x2="16111" y2="30000"/>
                        <a14:foregroundMark x1="16111" y1="30000" x2="15444" y2="29082"/>
                        <a14:foregroundMark x1="92000" y1="31327" x2="94444" y2="46939"/>
                        <a14:foregroundMark x1="96556" y1="46224" x2="95444" y2="54184"/>
                        <a14:foregroundMark x1="86222" y1="53265" x2="53000" y2="54286"/>
                        <a14:foregroundMark x1="44667" y1="54184" x2="18778" y2="58980"/>
                        <a14:foregroundMark x1="18778" y1="58980" x2="18222" y2="58980"/>
                        <a14:foregroundMark x1="17222" y1="60714" x2="17222" y2="60714"/>
                        <a14:foregroundMark x1="17222" y1="60714" x2="50889" y2="54286"/>
                        <a14:foregroundMark x1="18667" y1="17449" x2="5667" y2="28469"/>
                        <a14:foregroundMark x1="5667" y1="28469" x2="2889" y2="35918"/>
                        <a14:foregroundMark x1="2889" y1="35918" x2="7000" y2="52551"/>
                        <a14:foregroundMark x1="7000" y1="84898" x2="13778" y2="96531"/>
                        <a14:foregroundMark x1="85222" y1="71429" x2="66667" y2="72653"/>
                        <a14:foregroundMark x1="66667" y1="72653" x2="66667" y2="72653"/>
                        <a14:foregroundMark x1="50556" y1="67041" x2="14444" y2="71429"/>
                        <a14:foregroundMark x1="21000" y1="93776" x2="72000" y2="95918"/>
                        <a14:foregroundMark x1="83111" y1="82347" x2="66556" y2="88673"/>
                        <a14:foregroundMark x1="65667" y1="97653" x2="27000" y2="95918"/>
                        <a14:foregroundMark x1="27000" y1="95918" x2="23889" y2="93980"/>
                        <a14:foregroundMark x1="19556" y1="57857" x2="82889" y2="49388"/>
                        <a14:foregroundMark x1="82889" y1="49388" x2="88889" y2="50714"/>
                        <a14:foregroundMark x1="76444" y1="51122" x2="35333" y2="52347"/>
                        <a14:foregroundMark x1="35333" y1="52347" x2="34000" y2="52857"/>
                        <a14:foregroundMark x1="38333" y1="52959" x2="55444" y2="50000"/>
                        <a14:foregroundMark x1="59222" y1="42347" x2="70444" y2="30714"/>
                        <a14:foregroundMark x1="58556" y1="31020" x2="42556" y2="33163"/>
                        <a14:foregroundMark x1="42556" y1="33163" x2="41778" y2="32959"/>
                        <a14:foregroundMark x1="94778" y1="37551" x2="93444" y2="26122"/>
                        <a14:foregroundMark x1="93444" y1="26122" x2="93444" y2="26122"/>
                        <a14:foregroundMark x1="93778" y1="19796" x2="79000" y2="15000"/>
                        <a14:foregroundMark x1="79000" y1="15000" x2="68222" y2="9796"/>
                        <a14:foregroundMark x1="68222" y1="9796" x2="32000" y2="13980"/>
                        <a14:foregroundMark x1="5333" y1="25306" x2="28000" y2="10204"/>
                        <a14:foregroundMark x1="28000" y1="10204" x2="72667" y2="3878"/>
                        <a14:foregroundMark x1="72667" y1="3878" x2="85333" y2="15204"/>
                        <a14:foregroundMark x1="85333" y1="15204" x2="43222" y2="3571"/>
                        <a14:foregroundMark x1="24556" y1="8163" x2="12556" y2="13878"/>
                        <a14:foregroundMark x1="4667" y1="40408" x2="7667" y2="58980"/>
                        <a14:foregroundMark x1="6222" y1="59184" x2="6222" y2="59184"/>
                        <a14:foregroundMark x1="5889" y1="58163" x2="3111" y2="45000"/>
                        <a14:foregroundMark x1="4222" y1="55918" x2="5667" y2="60714"/>
                        <a14:foregroundMark x1="98333" y1="44184" x2="98333" y2="44184"/>
                        <a14:foregroundMark x1="99000" y1="42041" x2="97111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42" y="3429000"/>
            <a:ext cx="4362786" cy="308452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C21CD2-0644-4F2F-8546-4CF34E6E0891}"/>
              </a:ext>
            </a:extLst>
          </p:cNvPr>
          <p:cNvSpPr txBox="1"/>
          <p:nvPr/>
        </p:nvSpPr>
        <p:spPr>
          <a:xfrm>
            <a:off x="8291384" y="2092011"/>
            <a:ext cx="3900616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أو شرب المياه الملوثة بمسببات الأمراض.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B3C8A0F-40A5-4DC9-816E-3AB6DA6F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3" t="16192" r="14046" b="27862"/>
          <a:stretch/>
        </p:blipFill>
        <p:spPr>
          <a:xfrm>
            <a:off x="3039275" y="1263752"/>
            <a:ext cx="2375900" cy="1756151"/>
          </a:xfrm>
          <a:prstGeom prst="roundRect">
            <a:avLst>
              <a:gd name="adj" fmla="val 554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07C6DD-0014-4238-9466-25CA8C125B6A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B2A3C0D-0CAC-44CF-9B08-F81BF53BEB9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8DCE4F-F8B9-4150-8ECC-F3730C63E4A1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4870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965181"/>
            <a:ext cx="2036238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أختبر نفسي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53D553-99B3-4D2E-B0E6-D662BE121B4B}"/>
              </a:ext>
            </a:extLst>
          </p:cNvPr>
          <p:cNvSpPr txBox="1"/>
          <p:nvPr/>
        </p:nvSpPr>
        <p:spPr>
          <a:xfrm>
            <a:off x="6133470" y="1921405"/>
            <a:ext cx="5236564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 كيف تُسهم النظافة في منع انتشار المرض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C21CD2-0644-4F2F-8546-4CF34E6E0891}"/>
              </a:ext>
            </a:extLst>
          </p:cNvPr>
          <p:cNvSpPr txBox="1"/>
          <p:nvPr/>
        </p:nvSpPr>
        <p:spPr>
          <a:xfrm>
            <a:off x="6096000" y="2557940"/>
            <a:ext cx="600078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النظافة تقتل مسببات الأمراض و بذلك تمنع انتشار المرض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07C6DD-0014-4238-9466-25CA8C125B6A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B2A3C0D-0CAC-44CF-9B08-F81BF53BEB9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8DCE4F-F8B9-4150-8ECC-F3730C63E4A1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46FBD26-A6EE-42F7-AFE7-1C81807107D6}"/>
              </a:ext>
            </a:extLst>
          </p:cNvPr>
          <p:cNvSpPr txBox="1"/>
          <p:nvPr/>
        </p:nvSpPr>
        <p:spPr>
          <a:xfrm>
            <a:off x="4782883" y="3354968"/>
            <a:ext cx="6328802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لماذا ينصح بأخذ احتياطات أكثر عند ارتياد الاماكن المزدحمة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3549A68-A70F-48A4-87B2-74333181B1B8}"/>
              </a:ext>
            </a:extLst>
          </p:cNvPr>
          <p:cNvSpPr txBox="1"/>
          <p:nvPr/>
        </p:nvSpPr>
        <p:spPr>
          <a:xfrm>
            <a:off x="6970426" y="3949247"/>
            <a:ext cx="5221574" cy="871180"/>
          </a:xfrm>
          <a:prstGeom prst="roundRect">
            <a:avLst>
              <a:gd name="adj" fmla="val 8899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بعض الأمراض معدية  تنتقل عبر الهواء و لمسافات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وقد تصل إلى الشخص السليم و تسبب له العدوى </a:t>
            </a:r>
            <a:endParaRPr lang="ar-SA" sz="2400" b="1" i="0" dirty="0"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3D40D11-6F35-41DF-AEF8-2C15BAD3DC30}"/>
              </a:ext>
            </a:extLst>
          </p:cNvPr>
          <p:cNvSpPr txBox="1"/>
          <p:nvPr/>
        </p:nvSpPr>
        <p:spPr>
          <a:xfrm>
            <a:off x="10837889" y="1901263"/>
            <a:ext cx="1298423" cy="52714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أستنتج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7CA623B-38F3-458B-8C2B-38AD6F82E278}"/>
              </a:ext>
            </a:extLst>
          </p:cNvPr>
          <p:cNvSpPr txBox="1"/>
          <p:nvPr/>
        </p:nvSpPr>
        <p:spPr>
          <a:xfrm>
            <a:off x="10698468" y="3344984"/>
            <a:ext cx="1493532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التفكير الناقد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B8FA86A-30AB-416C-A7D6-22084FEF4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2" b="47804" l="10000" r="90000">
                        <a14:foregroundMark x1="73658" y1="44554" x2="73658" y2="44554"/>
                        <a14:foregroundMark x1="66722" y1="5281" x2="66722" y2="5281"/>
                        <a14:foregroundMark x1="43105" y1="16832" x2="43105" y2="16832"/>
                        <a14:foregroundMark x1="44591" y1="17739" x2="44591" y2="17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885"/>
          <a:stretch/>
        </p:blipFill>
        <p:spPr>
          <a:xfrm>
            <a:off x="2041667" y="1474323"/>
            <a:ext cx="4091803" cy="190816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2588660-B0B4-44F2-85A3-81803EDF07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73" y="3896300"/>
            <a:ext cx="4091803" cy="28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10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4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A3CC8FD6-93F5-4AEB-BFAD-F29441D1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0333" y="1520909"/>
            <a:ext cx="1429265" cy="7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أمراض المعدية">
            <a:hlinkClick r:id="" action="ppaction://media"/>
            <a:extLst>
              <a:ext uri="{FF2B5EF4-FFF2-40B4-BE49-F238E27FC236}">
                <a16:creationId xmlns:a16="http://schemas.microsoft.com/office/drawing/2014/main" id="{F2674153-EF23-4FB5-9616-75542CA04F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4565" end="150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4109" y="1410384"/>
            <a:ext cx="6995965" cy="393523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8AA203F-5A1A-41BD-BAED-A056232B2ED7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AD4313A-DAFA-49D3-BC4A-D65825CD46B1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4903A48-B438-4EC7-8898-7307270F7F8B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514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4416066" y="1660403"/>
            <a:ext cx="4435624" cy="721340"/>
          </a:xfrm>
          <a:prstGeom prst="roundRect">
            <a:avLst>
              <a:gd name="adj" fmla="val 19170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36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CDD8CE98-0F7B-43B2-9BEB-15955506FEF4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E79CCE81-E1F7-4134-BB6A-26A0E86B447F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E3E4A0C8-ED15-4F2A-B9D3-7879FF08661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9" name="الأسئلة">
            <a:extLst>
              <a:ext uri="{FF2B5EF4-FFF2-40B4-BE49-F238E27FC236}">
                <a16:creationId xmlns:a16="http://schemas.microsoft.com/office/drawing/2014/main" id="{91F07B67-E651-42C4-92D6-F17D55970407}"/>
              </a:ext>
            </a:extLst>
          </p:cNvPr>
          <p:cNvSpPr/>
          <p:nvPr/>
        </p:nvSpPr>
        <p:spPr>
          <a:xfrm>
            <a:off x="4468531" y="2663343"/>
            <a:ext cx="4330693" cy="9193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أجب عن الأسئلة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3944080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425355" y="1255045"/>
            <a:ext cx="11341289" cy="71508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00" b="1" dirty="0">
                <a:solidFill>
                  <a:schemeClr val="bg1"/>
                </a:solidFill>
              </a:rPr>
              <a:t> تسمى الحالة التي يتم فيها انتقال المرض من المخلوق الحي المصاب إلى المخلوق الحي السليم بالعدوى 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4019948" y="265334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4019948" y="3684842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2618AF0-B182-45F9-8964-5BBDD62C4FD8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FB8FBDE-2EAE-4014-8C40-EFA8438B2489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A37A5B0-1C2E-480F-A60C-B1FADC21774B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147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457200" y="1205492"/>
            <a:ext cx="11277600" cy="71508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الاتصال بالمخلوقات الحيوية الحاملة للمرض يعرف بالناقل غير حيوي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3C6273D4-D179-4E03-94FF-4B8EAD784024}"/>
              </a:ext>
            </a:extLst>
          </p:cNvPr>
          <p:cNvSpPr/>
          <p:nvPr/>
        </p:nvSpPr>
        <p:spPr>
          <a:xfrm>
            <a:off x="3461795" y="347298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8" name="خطأ 1">
            <a:extLst>
              <a:ext uri="{FF2B5EF4-FFF2-40B4-BE49-F238E27FC236}">
                <a16:creationId xmlns:a16="http://schemas.microsoft.com/office/drawing/2014/main" id="{7614C3B5-2EA5-4ED9-AE4F-3A1FA3D59247}"/>
              </a:ext>
            </a:extLst>
          </p:cNvPr>
          <p:cNvSpPr/>
          <p:nvPr/>
        </p:nvSpPr>
        <p:spPr>
          <a:xfrm>
            <a:off x="3519515" y="2550337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E98361-D834-4E69-999F-299B71971095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9C623B9-4151-4D18-A832-745486B733E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D4E4413-15E2-4E3C-9AFE-39F34C3884F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969608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53456" y="1294292"/>
            <a:ext cx="7914806" cy="84930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 تُسهم النظافة في منع انتشار المرض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2CCA5F39-436A-420C-B107-0F4275C08905}"/>
              </a:ext>
            </a:extLst>
          </p:cNvPr>
          <p:cNvSpPr/>
          <p:nvPr/>
        </p:nvSpPr>
        <p:spPr>
          <a:xfrm>
            <a:off x="3276600" y="254732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8" name="خطأ 1">
            <a:extLst>
              <a:ext uri="{FF2B5EF4-FFF2-40B4-BE49-F238E27FC236}">
                <a16:creationId xmlns:a16="http://schemas.microsoft.com/office/drawing/2014/main" id="{3F4CEFFA-965D-4C25-BB0B-702CE727E2CA}"/>
              </a:ext>
            </a:extLst>
          </p:cNvPr>
          <p:cNvSpPr/>
          <p:nvPr/>
        </p:nvSpPr>
        <p:spPr>
          <a:xfrm>
            <a:off x="3276600" y="342900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0875947-EDA6-4205-97B7-46F6C0D4207D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9CDB2F1-358C-44A3-9310-45E7763A3F15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28690E1-BAA3-484F-9812-BCD5A761565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848404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708879" y="1128685"/>
            <a:ext cx="8259580" cy="83502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تُعد الكلابُ والفئرانُ والطيورُ والبعوضُ أمثلة على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091405" y="3248427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نواقل حيوية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091405" y="245606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مسببات أمراض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091405" y="398993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نواقل غير حيوية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60B9EA2-E7C0-4F8A-8F66-2AFE46E3FDE5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9A156C5-6240-4E1E-A466-DEF9129439DD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B7CEE43-1BDD-48ED-8760-ABBA85AD34A6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29537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7460937" y="1654365"/>
            <a:ext cx="3394756" cy="8512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العدوى </a:t>
            </a:r>
            <a:endParaRPr lang="en-US" sz="4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C7B6AF6-FBBC-461F-A02D-FAC52B3BD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2"/>
          <a:stretch/>
        </p:blipFill>
        <p:spPr>
          <a:xfrm>
            <a:off x="4350219" y="1376535"/>
            <a:ext cx="3698149" cy="4800237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00521DE-C486-43C1-9D53-1637DD0C85B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C27C54-58DF-4E66-BA9B-AA24D6F9D6B8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17F0238-1602-4BED-B40E-2A7CB30F936B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790B3A62-C240-4ADC-847C-F87B55CA253E}"/>
              </a:ext>
            </a:extLst>
          </p:cNvPr>
          <p:cNvSpPr/>
          <p:nvPr/>
        </p:nvSpPr>
        <p:spPr>
          <a:xfrm>
            <a:off x="10313233" y="1431818"/>
            <a:ext cx="1878767" cy="1296392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الفكرة العامة </a:t>
            </a:r>
          </a:p>
        </p:txBody>
      </p:sp>
    </p:spTree>
    <p:extLst>
      <p:ext uri="{BB962C8B-B14F-4D97-AF65-F5344CB8AC3E}">
        <p14:creationId xmlns:p14="http://schemas.microsoft.com/office/powerpoint/2010/main" val="232501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2944038" y="1196281"/>
            <a:ext cx="6303923" cy="721340"/>
          </a:xfrm>
          <a:prstGeom prst="roundRect">
            <a:avLst>
              <a:gd name="adj" fmla="val 1917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36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CBE88079-CF4A-4B47-95D3-32B98988AD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70" y="2316881"/>
            <a:ext cx="4578858" cy="379971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C3A2A13-63DF-4CBC-8A00-AF40580486D4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53A0F11-CE61-4A63-B0BF-AC5177E955D6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8121D7D-1814-45A0-8A68-65B14C71955A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4302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A3CC8FD6-93F5-4AEB-BFAD-F29441D1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0333" y="1520909"/>
            <a:ext cx="1429265" cy="7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8886612-E6EC-4045-BB52-309650C10184}"/>
              </a:ext>
            </a:extLst>
          </p:cNvPr>
          <p:cNvSpPr txBox="1"/>
          <p:nvPr/>
        </p:nvSpPr>
        <p:spPr>
          <a:xfrm>
            <a:off x="4307044" y="106108"/>
            <a:ext cx="3577913" cy="515243"/>
          </a:xfrm>
          <a:prstGeom prst="roundRect">
            <a:avLst>
              <a:gd name="adj" fmla="val 1917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pic>
        <p:nvPicPr>
          <p:cNvPr id="5" name="العلوم - جهاز المناعة لدى الإنسان_Trim">
            <a:hlinkClick r:id="" action="ppaction://media"/>
            <a:extLst>
              <a:ext uri="{FF2B5EF4-FFF2-40B4-BE49-F238E27FC236}">
                <a16:creationId xmlns:a16="http://schemas.microsoft.com/office/drawing/2014/main" id="{F9756D8C-9CB7-406C-AC52-F9FB78C59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299" t="16351" r="18040" b="7527"/>
          <a:stretch/>
        </p:blipFill>
        <p:spPr>
          <a:xfrm>
            <a:off x="2693773" y="1248034"/>
            <a:ext cx="7314247" cy="502847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E8DA357-C392-4A3C-A2F2-B304E84C1DFF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D27ACD6-3DF9-4F35-B3EC-0F6A8F3C1DE9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AB710B0-CD1D-4078-B8A9-632BE5702B4A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8524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8615577" y="887742"/>
            <a:ext cx="3576423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46F67AB-3FD7-4FF3-9E0B-1580F5D7F182}"/>
              </a:ext>
            </a:extLst>
          </p:cNvPr>
          <p:cNvSpPr txBox="1"/>
          <p:nvPr/>
        </p:nvSpPr>
        <p:spPr>
          <a:xfrm>
            <a:off x="7650170" y="4406103"/>
            <a:ext cx="4541829" cy="572072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والمناعة إما أن تكون طبيعية أو مناعة اصطناعية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A47BC74-0478-45C1-91A5-3090D8E8E0BD}"/>
              </a:ext>
            </a:extLst>
          </p:cNvPr>
          <p:cNvSpPr txBox="1"/>
          <p:nvPr/>
        </p:nvSpPr>
        <p:spPr>
          <a:xfrm>
            <a:off x="7375161" y="1604597"/>
            <a:ext cx="4816839" cy="572072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لحماية أجسامنا من الأمراض لابد من تقوية مناعتها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37F7346-034A-4E75-BEB4-3F3F90929DA8}"/>
              </a:ext>
            </a:extLst>
          </p:cNvPr>
          <p:cNvSpPr txBox="1"/>
          <p:nvPr/>
        </p:nvSpPr>
        <p:spPr>
          <a:xfrm>
            <a:off x="10675279" y="3073961"/>
            <a:ext cx="1516721" cy="57207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المناعة: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704BB98-403F-4BB5-9746-4636FE4815AA}"/>
              </a:ext>
            </a:extLst>
          </p:cNvPr>
          <p:cNvSpPr txBox="1"/>
          <p:nvPr/>
        </p:nvSpPr>
        <p:spPr>
          <a:xfrm>
            <a:off x="7650170" y="3732443"/>
            <a:ext cx="4541830" cy="572072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قدرة الجسم على التصدي لمسببات الأمراض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63CB2EF-71D4-4A91-BED7-D92A92F643DC}"/>
              </a:ext>
            </a:extLst>
          </p:cNvPr>
          <p:cNvSpPr txBox="1"/>
          <p:nvPr/>
        </p:nvSpPr>
        <p:spPr>
          <a:xfrm>
            <a:off x="7650170" y="5137271"/>
            <a:ext cx="4542966" cy="919401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فالجهاز المناعي في أجسامنا يستطيع </a:t>
            </a:r>
          </a:p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التعرف على أعداد لا تحصى من المسببات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CBE88079-CF4A-4B47-95D3-32B98988AD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76" y="1117109"/>
            <a:ext cx="2640096" cy="174912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897B6A4-2E5F-4EE9-AA34-23464FBDE0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72" y="1991670"/>
            <a:ext cx="2838998" cy="2356374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951C5A61-3C65-471F-9237-24B11178B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4506" b="38131"/>
          <a:stretch/>
        </p:blipFill>
        <p:spPr>
          <a:xfrm>
            <a:off x="3052451" y="4167659"/>
            <a:ext cx="4322710" cy="2434766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0FD08FB-06C7-4D6C-81F3-D6877A356E9A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547E67F-6D3F-4649-8CB2-6DED94353996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4EE5B06-48E2-4A3C-9477-39DD0382FFE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754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8112293" y="887742"/>
            <a:ext cx="4079707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7CFE5DC-F55D-4335-8762-3539536975C2}"/>
              </a:ext>
            </a:extLst>
          </p:cNvPr>
          <p:cNvSpPr txBox="1"/>
          <p:nvPr/>
        </p:nvSpPr>
        <p:spPr>
          <a:xfrm>
            <a:off x="5311894" y="1669374"/>
            <a:ext cx="6880106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تقوم خلايا الدم البيضاء بمهاجمة المسببات والقضاء عليها،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2E91619-0FE0-4DB8-847E-0AE79A270CD3}"/>
              </a:ext>
            </a:extLst>
          </p:cNvPr>
          <p:cNvSpPr txBox="1"/>
          <p:nvPr/>
        </p:nvSpPr>
        <p:spPr>
          <a:xfrm>
            <a:off x="5332095" y="2419197"/>
            <a:ext cx="6859906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وتعد خلايا الدم البيضاء هي الخلايا المسؤولة عن حماية الجسم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CE32878-254A-4455-9562-041737BFFB29}"/>
              </a:ext>
            </a:extLst>
          </p:cNvPr>
          <p:cNvSpPr txBox="1"/>
          <p:nvPr/>
        </p:nvSpPr>
        <p:spPr>
          <a:xfrm>
            <a:off x="5332095" y="4658505"/>
            <a:ext cx="68599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تتجول باستمرار في الجسم بحثا عن مسببات الأمراض لمحاربتها.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D15C79-703D-4412-9D01-462B65E7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75" y="1328225"/>
            <a:ext cx="1768356" cy="155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567A9F7-2BFA-493F-B34B-0127631E9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7"/>
          <a:stretch/>
        </p:blipFill>
        <p:spPr>
          <a:xfrm>
            <a:off x="2913961" y="3279590"/>
            <a:ext cx="2393429" cy="3336711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41FB834-5FD5-410B-AFD2-9034B2BE7DFC}"/>
              </a:ext>
            </a:extLst>
          </p:cNvPr>
          <p:cNvSpPr txBox="1"/>
          <p:nvPr/>
        </p:nvSpPr>
        <p:spPr>
          <a:xfrm>
            <a:off x="5332095" y="3173563"/>
            <a:ext cx="6859906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ومحاربة الأمراض والجراثيم داخل أجسامنا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4ED7168-529D-4416-AEE0-6ED886712429}"/>
              </a:ext>
            </a:extLst>
          </p:cNvPr>
          <p:cNvSpPr txBox="1"/>
          <p:nvPr/>
        </p:nvSpPr>
        <p:spPr>
          <a:xfrm>
            <a:off x="5332094" y="3946446"/>
            <a:ext cx="6859906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يحتوي جهاز الدوران على خلايا الدم البيضاء.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D439915-925F-4B6A-ABF5-DC84E07FB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27" y="1037247"/>
            <a:ext cx="2563371" cy="2131773"/>
          </a:xfrm>
          <a:prstGeom prst="roundRect">
            <a:avLst>
              <a:gd name="adj" fmla="val 44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8DF6922-8080-400A-8A4C-A130EDA5483F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C5DD4DC-99C9-413E-AA37-5D605C598958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34C9ED0-46B2-4D74-8F4C-F97ECCCE9CB5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2086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8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8112293" y="887742"/>
            <a:ext cx="4079707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E30D4A5-C6F6-4F3F-B4BE-51BB62EFF450}"/>
              </a:ext>
            </a:extLst>
          </p:cNvPr>
          <p:cNvSpPr txBox="1"/>
          <p:nvPr/>
        </p:nvSpPr>
        <p:spPr>
          <a:xfrm>
            <a:off x="7300210" y="1592065"/>
            <a:ext cx="4813109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بينما يعد الجلد خط الدفاع الأول عن الجسم،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BD27D06-03FF-4A34-B557-9C54AF5E0614}"/>
              </a:ext>
            </a:extLst>
          </p:cNvPr>
          <p:cNvSpPr txBox="1"/>
          <p:nvPr/>
        </p:nvSpPr>
        <p:spPr>
          <a:xfrm>
            <a:off x="9387490" y="3458319"/>
            <a:ext cx="2748108" cy="442674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الدمع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B4CF024-30D5-4F93-8BA9-E2ACEA0352C2}"/>
              </a:ext>
            </a:extLst>
          </p:cNvPr>
          <p:cNvSpPr txBox="1"/>
          <p:nvPr/>
        </p:nvSpPr>
        <p:spPr>
          <a:xfrm>
            <a:off x="6578487" y="3458319"/>
            <a:ext cx="2732820" cy="442674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مخاط الأنف وشمع الأذن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676403-7DB5-4F6D-9892-590F0DDFFE7B}"/>
              </a:ext>
            </a:extLst>
          </p:cNvPr>
          <p:cNvSpPr txBox="1"/>
          <p:nvPr/>
        </p:nvSpPr>
        <p:spPr>
          <a:xfrm>
            <a:off x="3707278" y="3458319"/>
            <a:ext cx="2732820" cy="442674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اللعاب  والعصارة المعدية.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B89D3C1-0F81-49A4-B9C9-D12236E16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18472" r="15839" b="24066"/>
          <a:stretch/>
        </p:blipFill>
        <p:spPr>
          <a:xfrm>
            <a:off x="2060802" y="993600"/>
            <a:ext cx="3902554" cy="2218485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D00C6A7-46C2-4EEB-B9C0-8643C7A0B7B4}"/>
              </a:ext>
            </a:extLst>
          </p:cNvPr>
          <p:cNvSpPr txBox="1"/>
          <p:nvPr/>
        </p:nvSpPr>
        <p:spPr>
          <a:xfrm>
            <a:off x="7300210" y="2307824"/>
            <a:ext cx="4813109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وكذلك الإفرازات المختلفة مثل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1B4B7F9-B3D6-4FEE-83BC-96C5F4CDEA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96" y="4212653"/>
            <a:ext cx="2512616" cy="165300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C914A0-6F7C-4003-8354-0C421034A6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EF5FB"/>
              </a:clrFrom>
              <a:clrTo>
                <a:srgbClr val="DEF5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3" b="95129" l="9862" r="96886">
                        <a14:foregroundMark x1="82180" y1="28653" x2="48270" y2="32951"/>
                        <a14:foregroundMark x1="41349" y1="13467" x2="45675" y2="34957"/>
                        <a14:foregroundMark x1="36678" y1="6304" x2="36678" y2="6304"/>
                        <a14:foregroundMark x1="29066" y1="1433" x2="29066" y2="1433"/>
                        <a14:foregroundMark x1="32007" y1="91404" x2="32007" y2="91404"/>
                        <a14:foregroundMark x1="41176" y1="95415" x2="41176" y2="95415"/>
                        <a14:foregroundMark x1="94291" y1="77077" x2="94291" y2="77077"/>
                        <a14:foregroundMark x1="92042" y1="51289" x2="92042" y2="51289"/>
                        <a14:foregroundMark x1="84429" y1="43840" x2="84429" y2="43840"/>
                        <a14:foregroundMark x1="93945" y1="45845" x2="93945" y2="45845"/>
                        <a14:foregroundMark x1="96886" y1="46418" x2="96886" y2="46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80" y="4212652"/>
            <a:ext cx="2512616" cy="1653005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1BF852C-BCD4-4E67-AA6B-020CC1F9C848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C3CE17F-A3E6-4B0D-90A7-991D2702DCDF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C0DB769-55E8-41B3-8B49-316CFBE68F8B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FA7AAD6-A73B-4E9B-BA46-0888EDCA4B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7005" r="36220" b="-4463"/>
          <a:stretch/>
        </p:blipFill>
        <p:spPr>
          <a:xfrm>
            <a:off x="5080921" y="4258258"/>
            <a:ext cx="1599419" cy="1653005"/>
          </a:xfrm>
          <a:prstGeom prst="roundRect">
            <a:avLst>
              <a:gd name="adj" fmla="val 7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E19104FA-55B2-4B34-8FE2-C6FBA56759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04" y="4071347"/>
            <a:ext cx="2146221" cy="1839916"/>
          </a:xfrm>
          <a:prstGeom prst="roundRect">
            <a:avLst>
              <a:gd name="adj" fmla="val 607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1209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5" grpId="0" animBg="1"/>
      <p:bldP spid="26" grpId="0" animBg="1"/>
      <p:bldP spid="2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8112293" y="887742"/>
            <a:ext cx="4079707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802EAE1-DA43-40E1-8BD0-0843C7FE2391}"/>
              </a:ext>
            </a:extLst>
          </p:cNvPr>
          <p:cNvSpPr txBox="1"/>
          <p:nvPr/>
        </p:nvSpPr>
        <p:spPr>
          <a:xfrm>
            <a:off x="4036622" y="1932313"/>
            <a:ext cx="8151341" cy="558641"/>
          </a:xfrm>
          <a:prstGeom prst="roundRect">
            <a:avLst>
              <a:gd name="adj" fmla="val 11575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ويمكن تقوية مناعتنا باتباع العادات الصحية للمحافظة على صحة أجسامنا.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A876B41-0F5E-453B-8047-5A461A3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24242" r="655" b="5819"/>
          <a:stretch/>
        </p:blipFill>
        <p:spPr>
          <a:xfrm flipH="1">
            <a:off x="9884175" y="2678377"/>
            <a:ext cx="2090546" cy="227966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CD65145-7258-4BEE-BCCA-5AE094D999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829" y="3207705"/>
            <a:ext cx="2654396" cy="265439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DEF2908-D63E-4CAF-B7AD-83B0B325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/>
          <a:stretch/>
        </p:blipFill>
        <p:spPr>
          <a:xfrm>
            <a:off x="6096000" y="2550185"/>
            <a:ext cx="2551752" cy="274320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4E740DB-4BE8-466B-B1A3-C111BEF0F2B6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BF44764-38B3-4AE7-8BFD-96D6EE9855A1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1CAA56-7742-4623-B5FF-C3839C390529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1580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8112293" y="887742"/>
            <a:ext cx="4079707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4E740DB-4BE8-466B-B1A3-C111BEF0F2B6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BF44764-38B3-4AE7-8BFD-96D6EE9855A1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1CAA56-7742-4623-B5FF-C3839C390529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FFF1CAB-B225-4FC9-AA24-DE41CF27E181}"/>
              </a:ext>
            </a:extLst>
          </p:cNvPr>
          <p:cNvSpPr txBox="1"/>
          <p:nvPr/>
        </p:nvSpPr>
        <p:spPr>
          <a:xfrm>
            <a:off x="7061413" y="2159349"/>
            <a:ext cx="5130587" cy="879217"/>
          </a:xfrm>
          <a:prstGeom prst="roundRect">
            <a:avLst>
              <a:gd name="adj" fmla="val 10239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تتمثل في استجابة مناعية سريعة تقوم </a:t>
            </a:r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بإنتاج الأجسام المضادة التي تساهم في محاربة مسببات الأمراض. </a:t>
            </a:r>
            <a:endParaRPr lang="ar-SA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5BA3B7F-E064-4A45-BF73-37297F553926}"/>
              </a:ext>
            </a:extLst>
          </p:cNvPr>
          <p:cNvSpPr txBox="1"/>
          <p:nvPr/>
        </p:nvSpPr>
        <p:spPr>
          <a:xfrm>
            <a:off x="7061413" y="3089764"/>
            <a:ext cx="5130587" cy="903327"/>
          </a:xfrm>
          <a:prstGeom prst="roundRect">
            <a:avLst>
              <a:gd name="adj" fmla="val 13827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تدوم المناعة الطبيعية طويلا  لذلك تجد أنك لا تصاب بأمراض معينة أكثر من مرة كجدري الماء.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BF25EFB-2B71-43B3-8EC1-F7729BFDE81A}"/>
              </a:ext>
            </a:extLst>
          </p:cNvPr>
          <p:cNvSpPr txBox="1"/>
          <p:nvPr/>
        </p:nvSpPr>
        <p:spPr>
          <a:xfrm>
            <a:off x="10045766" y="1602947"/>
            <a:ext cx="2090546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المناعة الطبيعية، 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E50BE2-4076-469F-85E0-1E8A7D597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355" y="4058037"/>
            <a:ext cx="2928526" cy="24659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97E28F5-AD68-48B0-859D-C02E92B76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85" b="95034" l="8704" r="99074">
                        <a14:foregroundMark x1="61852" y1="93289" x2="14167" y2="95034"/>
                        <a14:foregroundMark x1="14167" y1="95034" x2="14167" y2="95034"/>
                        <a14:foregroundMark x1="8704" y1="94899" x2="8704" y2="94899"/>
                        <a14:foregroundMark x1="33796" y1="7919" x2="33796" y2="7919"/>
                        <a14:foregroundMark x1="99074" y1="75168" x2="86667" y2="73826"/>
                        <a14:foregroundMark x1="86667" y1="73826" x2="84722" y2="72617"/>
                        <a14:foregroundMark x1="96204" y1="78523" x2="96204" y2="78523"/>
                        <a14:foregroundMark x1="58519" y1="44161" x2="58519" y2="44161"/>
                        <a14:foregroundMark x1="56389" y1="47651" x2="56389" y2="47651"/>
                        <a14:foregroundMark x1="55741" y1="48054" x2="55741" y2="48054"/>
                        <a14:foregroundMark x1="54444" y1="50336" x2="54444" y2="50336"/>
                        <a14:foregroundMark x1="67315" y1="40268" x2="67315" y2="40268"/>
                        <a14:foregroundMark x1="68519" y1="40268" x2="68519" y2="40268"/>
                        <a14:foregroundMark x1="55833" y1="49262" x2="55833" y2="49262"/>
                        <a14:foregroundMark x1="54630" y1="51946" x2="54630" y2="51946"/>
                        <a14:foregroundMark x1="53333" y1="51946" x2="53333" y2="51946"/>
                        <a14:foregroundMark x1="54167" y1="49262" x2="54167" y2="49262"/>
                        <a14:foregroundMark x1="56204" y1="48322" x2="56204" y2="48322"/>
                        <a14:backgroundMark x1="59259" y1="39060" x2="59259" y2="39060"/>
                        <a14:backgroundMark x1="52130" y1="48591" x2="52130" y2="48591"/>
                        <a14:backgroundMark x1="95278" y1="72349" x2="95278" y2="72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41"/>
          <a:stretch/>
        </p:blipFill>
        <p:spPr>
          <a:xfrm flipH="1">
            <a:off x="2596317" y="955676"/>
            <a:ext cx="3261815" cy="3160136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DFA0303-1D2D-4728-BF11-39C4C58BB9DF}"/>
              </a:ext>
            </a:extLst>
          </p:cNvPr>
          <p:cNvSpPr txBox="1"/>
          <p:nvPr/>
        </p:nvSpPr>
        <p:spPr>
          <a:xfrm>
            <a:off x="3096405" y="5193057"/>
            <a:ext cx="4821423" cy="903327"/>
          </a:xfrm>
          <a:prstGeom prst="roundRect">
            <a:avLst>
              <a:gd name="adj" fmla="val 1382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الجدري المائي مرض فيروسي من أعراضه حمى شديدة و طفح جلدي يتكون من بقع حمراء أو بثور </a:t>
            </a:r>
          </a:p>
        </p:txBody>
      </p:sp>
    </p:spTree>
    <p:extLst>
      <p:ext uri="{BB962C8B-B14F-4D97-AF65-F5344CB8AC3E}">
        <p14:creationId xmlns:p14="http://schemas.microsoft.com/office/powerpoint/2010/main" val="2668797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8112293" y="887742"/>
            <a:ext cx="4079707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4E740DB-4BE8-466B-B1A3-C111BEF0F2B6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BF44764-38B3-4AE7-8BFD-96D6EE9855A1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1CAA56-7742-4623-B5FF-C3839C390529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EA67D37-F741-43C9-B70C-DABBEAD88BF0}"/>
              </a:ext>
            </a:extLst>
          </p:cNvPr>
          <p:cNvSpPr txBox="1"/>
          <p:nvPr/>
        </p:nvSpPr>
        <p:spPr>
          <a:xfrm>
            <a:off x="6096001" y="2272288"/>
            <a:ext cx="6096000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تتكون المناعة الاصطناعية عن طريق التطعيم وأخذ اللقاحات،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9CDC68-EEFF-4264-BA17-F8A3975EDCD0}"/>
              </a:ext>
            </a:extLst>
          </p:cNvPr>
          <p:cNvSpPr txBox="1"/>
          <p:nvPr/>
        </p:nvSpPr>
        <p:spPr>
          <a:xfrm>
            <a:off x="6096000" y="2819613"/>
            <a:ext cx="6096000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وهذه المناعة قد تدوم مدة قصيرة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BB9C3A3-74C6-4176-BEAB-7D4A4FA8A28C}"/>
              </a:ext>
            </a:extLst>
          </p:cNvPr>
          <p:cNvSpPr txBox="1"/>
          <p:nvPr/>
        </p:nvSpPr>
        <p:spPr>
          <a:xfrm>
            <a:off x="5289496" y="4722901"/>
            <a:ext cx="6930452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لذا نحتاج إلى التطعيم لتطوير جهازنا المناعي. وحماية أجسامنا من الأمراض.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9CDDFC2-ADC8-40B8-BE2A-F6649E14C5E6}"/>
              </a:ext>
            </a:extLst>
          </p:cNvPr>
          <p:cNvSpPr txBox="1"/>
          <p:nvPr/>
        </p:nvSpPr>
        <p:spPr>
          <a:xfrm>
            <a:off x="10058400" y="1716544"/>
            <a:ext cx="2133600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المناعة الاصطناعية،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6E401A1-C62F-4017-B83A-DB6CF5FA356A}"/>
              </a:ext>
            </a:extLst>
          </p:cNvPr>
          <p:cNvSpPr txBox="1"/>
          <p:nvPr/>
        </p:nvSpPr>
        <p:spPr>
          <a:xfrm>
            <a:off x="6096000" y="3924177"/>
            <a:ext cx="6096000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وقد تدوم مدة طويلة وقد يبقى بعضها مدى الحياة.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9FFDA9-0275-4016-B9CC-A2FF9331FD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30" y="632808"/>
            <a:ext cx="3940589" cy="430051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A573BEB-241D-40F4-9569-BD26320AE9BA}"/>
              </a:ext>
            </a:extLst>
          </p:cNvPr>
          <p:cNvSpPr txBox="1"/>
          <p:nvPr/>
        </p:nvSpPr>
        <p:spPr>
          <a:xfrm>
            <a:off x="6096682" y="3376852"/>
            <a:ext cx="6123266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فيحتاج الإنسان إلى أخذ اللقاح أكثر من مرة، </a:t>
            </a:r>
          </a:p>
        </p:txBody>
      </p:sp>
    </p:spTree>
    <p:extLst>
      <p:ext uri="{BB962C8B-B14F-4D97-AF65-F5344CB8AC3E}">
        <p14:creationId xmlns:p14="http://schemas.microsoft.com/office/powerpoint/2010/main" val="2852956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51491" y="830231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أختبر نفسي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53D553-99B3-4D2E-B0E6-D662BE121B4B}"/>
              </a:ext>
            </a:extLst>
          </p:cNvPr>
          <p:cNvSpPr txBox="1"/>
          <p:nvPr/>
        </p:nvSpPr>
        <p:spPr>
          <a:xfrm>
            <a:off x="5587059" y="1357019"/>
            <a:ext cx="5778703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الفرق بين المناعة الطبيعية و المناعة الاصطناعية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C21CD2-0644-4F2F-8546-4CF34E6E0891}"/>
              </a:ext>
            </a:extLst>
          </p:cNvPr>
          <p:cNvSpPr txBox="1"/>
          <p:nvPr/>
        </p:nvSpPr>
        <p:spPr>
          <a:xfrm>
            <a:off x="7191008" y="2609058"/>
            <a:ext cx="4948960" cy="919401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استجابة مناعية سريعة تقوم بإنتاج الأجسام المضادة التي تساهم في محاربة مسببات الأمراض تدوم طويلا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07C6DD-0014-4238-9466-25CA8C125B6A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B2A3C0D-0CAC-44CF-9B08-F81BF53BEB9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8DCE4F-F8B9-4150-8ECC-F3730C63E4A1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46FBD26-A6EE-42F7-AFE7-1C81807107D6}"/>
              </a:ext>
            </a:extLst>
          </p:cNvPr>
          <p:cNvSpPr txBox="1"/>
          <p:nvPr/>
        </p:nvSpPr>
        <p:spPr>
          <a:xfrm>
            <a:off x="4828300" y="4236808"/>
            <a:ext cx="7363700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لماذا من الضروري أن يكمل الطفل جميع جرعات التطعيم المقررة من وزارة الصحة 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3549A68-A70F-48A4-87B2-74333181B1B8}"/>
              </a:ext>
            </a:extLst>
          </p:cNvPr>
          <p:cNvSpPr txBox="1"/>
          <p:nvPr/>
        </p:nvSpPr>
        <p:spPr>
          <a:xfrm>
            <a:off x="5890774" y="4864733"/>
            <a:ext cx="6278306" cy="483989"/>
          </a:xfrm>
          <a:prstGeom prst="roundRect">
            <a:avLst>
              <a:gd name="adj" fmla="val 8899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لتطوير جهاز المناعة لدى الأطفال وحماية أجسامهم  من الأمراض</a:t>
            </a:r>
            <a:endParaRPr lang="ar-SA" sz="2400" b="1" i="0" dirty="0"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3D40D11-6F35-41DF-AEF8-2C15BAD3DC30}"/>
              </a:ext>
            </a:extLst>
          </p:cNvPr>
          <p:cNvSpPr txBox="1"/>
          <p:nvPr/>
        </p:nvSpPr>
        <p:spPr>
          <a:xfrm>
            <a:off x="10957514" y="1351916"/>
            <a:ext cx="1298423" cy="52714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أستنتج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7CA623B-38F3-458B-8C2B-38AD6F82E278}"/>
              </a:ext>
            </a:extLst>
          </p:cNvPr>
          <p:cNvSpPr txBox="1"/>
          <p:nvPr/>
        </p:nvSpPr>
        <p:spPr>
          <a:xfrm>
            <a:off x="10676295" y="3656662"/>
            <a:ext cx="1511434" cy="527144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التفكير الناقد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256408-89F5-44C5-8230-2D2229FD1BAD}"/>
              </a:ext>
            </a:extLst>
          </p:cNvPr>
          <p:cNvSpPr txBox="1"/>
          <p:nvPr/>
        </p:nvSpPr>
        <p:spPr>
          <a:xfrm>
            <a:off x="2127899" y="2592602"/>
            <a:ext cx="4527029" cy="919401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تتكون المناعة الاصطناعية عن طريق التطعيم وأخذ اللقاحات و تدوم مدة قصيرة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B30AA13-F774-46C1-BBA5-FEA61393CC08}"/>
              </a:ext>
            </a:extLst>
          </p:cNvPr>
          <p:cNvSpPr txBox="1"/>
          <p:nvPr/>
        </p:nvSpPr>
        <p:spPr>
          <a:xfrm>
            <a:off x="8657834" y="1960168"/>
            <a:ext cx="1823078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المناعة الطبيعية،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93A5F2A-F040-46EE-B92C-59077D81F7CD}"/>
              </a:ext>
            </a:extLst>
          </p:cNvPr>
          <p:cNvSpPr txBox="1"/>
          <p:nvPr/>
        </p:nvSpPr>
        <p:spPr>
          <a:xfrm>
            <a:off x="3139233" y="1958874"/>
            <a:ext cx="2167441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المناعة </a:t>
            </a:r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الاصطناعية  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D411F55-882C-4452-A444-F45FB1C119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0BEB1"/>
              </a:clrFrom>
              <a:clrTo>
                <a:srgbClr val="C0BEB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837" l="9871" r="95550">
                        <a14:foregroundMark x1="37621" y1="59592" x2="37621" y2="59592"/>
                        <a14:foregroundMark x1="36570" y1="59592" x2="30825" y2="60714"/>
                        <a14:foregroundMark x1="30825" y1="60714" x2="31877" y2="89694"/>
                        <a14:foregroundMark x1="32362" y1="89694" x2="21440" y2="87959"/>
                        <a14:foregroundMark x1="24595" y1="79286" x2="17314" y2="93776"/>
                        <a14:foregroundMark x1="38107" y1="95510" x2="38107" y2="95510"/>
                        <a14:foregroundMark x1="92718" y1="82755" x2="81796" y2="74592"/>
                        <a14:foregroundMark x1="82282" y1="81531" x2="76052" y2="74592"/>
                        <a14:foregroundMark x1="71359" y1="69388" x2="71359" y2="69388"/>
                        <a14:foregroundMark x1="71359" y1="69388" x2="47492" y2="82755"/>
                        <a14:foregroundMark x1="47492" y1="82755" x2="46926" y2="82755"/>
                        <a14:foregroundMark x1="70388" y1="64796" x2="70388" y2="64796"/>
                        <a14:foregroundMark x1="70388" y1="64796" x2="71359" y2="64796"/>
                        <a14:foregroundMark x1="54773" y1="79286" x2="46926" y2="82755"/>
                        <a14:foregroundMark x1="47977" y1="83878" x2="57848" y2="78061"/>
                        <a14:foregroundMark x1="61731" y1="75816" x2="61731" y2="75816"/>
                        <a14:foregroundMark x1="61731" y1="75816" x2="58576" y2="77143"/>
                        <a14:foregroundMark x1="59790" y1="76633" x2="56715" y2="78469"/>
                        <a14:foregroundMark x1="57605" y1="78469" x2="63430" y2="75000"/>
                        <a14:foregroundMark x1="64644" y1="74388" x2="73382" y2="69082"/>
                        <a14:foregroundMark x1="95631" y1="80612" x2="95631" y2="80612"/>
                        <a14:foregroundMark x1="19175" y1="96837" x2="19175" y2="9683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13" y="3429000"/>
            <a:ext cx="3455684" cy="30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66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4" grpId="0" animBg="1"/>
      <p:bldP spid="17" grpId="0" animBg="1"/>
      <p:bldP spid="18" grpId="0" animBg="1"/>
      <p:bldP spid="21" grpId="0" animBg="1"/>
      <p:bldP spid="22" grpId="0" animBg="1"/>
      <p:bldP spid="16" grpId="0" animBg="1"/>
      <p:bldP spid="2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07C6DD-0014-4238-9466-25CA8C125B6A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B2A3C0D-0CAC-44CF-9B08-F81BF53BEB9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8DCE4F-F8B9-4150-8ECC-F3730C63E4A1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28E4F1E-C5D6-4B14-A1E0-2ABCBC9A6124}"/>
              </a:ext>
            </a:extLst>
          </p:cNvPr>
          <p:cNvSpPr txBox="1"/>
          <p:nvPr/>
        </p:nvSpPr>
        <p:spPr>
          <a:xfrm>
            <a:off x="7643984" y="2070117"/>
            <a:ext cx="4517035" cy="887254"/>
          </a:xfrm>
          <a:prstGeom prst="roundRect">
            <a:avLst>
              <a:gd name="adj" fmla="val 11575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التطعيم الطريقة الأخرى لتكوين المناعة الطبيعية ضد الامراض هي الحصول على الطعم 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5A44248-25D0-4758-9864-A3A77BA8ED0D}"/>
              </a:ext>
            </a:extLst>
          </p:cNvPr>
          <p:cNvSpPr txBox="1"/>
          <p:nvPr/>
        </p:nvSpPr>
        <p:spPr>
          <a:xfrm>
            <a:off x="6279877" y="3043892"/>
            <a:ext cx="5881142" cy="492919"/>
          </a:xfrm>
          <a:prstGeom prst="roundRect">
            <a:avLst>
              <a:gd name="adj" fmla="val 11575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يمكن الحصول عليه بالحقن أو تناول اللقاح عن طريق الفم .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2416AFE-F59D-430F-9A4C-4DC0BBB27D4D}"/>
              </a:ext>
            </a:extLst>
          </p:cNvPr>
          <p:cNvSpPr txBox="1"/>
          <p:nvPr/>
        </p:nvSpPr>
        <p:spPr>
          <a:xfrm>
            <a:off x="6279878" y="3579844"/>
            <a:ext cx="5881141" cy="492919"/>
          </a:xfrm>
          <a:prstGeom prst="roundRect">
            <a:avLst>
              <a:gd name="adj" fmla="val 11575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يتكون الطعم من أجسام تمنحك مناعة طبيعية ضد مرض معين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27C94C0-A5A5-4004-829A-0D222DFBD85D}"/>
              </a:ext>
            </a:extLst>
          </p:cNvPr>
          <p:cNvSpPr txBox="1"/>
          <p:nvPr/>
        </p:nvSpPr>
        <p:spPr>
          <a:xfrm>
            <a:off x="10489520" y="1453314"/>
            <a:ext cx="1727187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التطعيم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9AC6C54-E390-43C3-8DF3-56950F1D499A}"/>
              </a:ext>
            </a:extLst>
          </p:cNvPr>
          <p:cNvSpPr txBox="1"/>
          <p:nvPr/>
        </p:nvSpPr>
        <p:spPr>
          <a:xfrm>
            <a:off x="9146507" y="895834"/>
            <a:ext cx="3045493" cy="442674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نحمي أنفسنا من الأمراض؟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FD44D4E-745E-4146-90CE-D40F0AE7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7A9EBE"/>
              </a:clrFrom>
              <a:clrTo>
                <a:srgbClr val="7A9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/>
          <a:stretch/>
        </p:blipFill>
        <p:spPr>
          <a:xfrm>
            <a:off x="2289499" y="1222467"/>
            <a:ext cx="3806501" cy="273262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D55BAA-F694-4F8E-826A-F67159A42B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4430" y="3690610"/>
            <a:ext cx="2950742" cy="28050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EB6355C-2FA7-4D38-92F9-29F8EE162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59C6F1"/>
              </a:clrFrom>
              <a:clrTo>
                <a:srgbClr val="59C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/>
          <a:stretch/>
        </p:blipFill>
        <p:spPr>
          <a:xfrm>
            <a:off x="8994099" y="4072762"/>
            <a:ext cx="3142214" cy="253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0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5231567" y="3901201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المقصود بالناقل الحيوي 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5231567" y="1662760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يوضح ما المقصود بالعدوى.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5231567" y="2241437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طرق انتقال الأمراض إلى أجسامنا.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5231570" y="2781609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يستنتج أهمية النظافة في منع انتشار المرض.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5231568" y="3336099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يقارن بين المناعة الطبيعية والمناعة الاصطناعية.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6819310" y="943955"/>
            <a:ext cx="4678010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A08F8E8-E8EC-41F6-A993-26045F3BBB89}"/>
              </a:ext>
            </a:extLst>
          </p:cNvPr>
          <p:cNvSpPr txBox="1"/>
          <p:nvPr/>
        </p:nvSpPr>
        <p:spPr>
          <a:xfrm>
            <a:off x="5231567" y="4453727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يذكر أمثلة على النواقل الحيوية.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8B71076-7C9B-4682-A619-445A0FC29019}"/>
              </a:ext>
            </a:extLst>
          </p:cNvPr>
          <p:cNvSpPr txBox="1"/>
          <p:nvPr/>
        </p:nvSpPr>
        <p:spPr>
          <a:xfrm>
            <a:off x="5231566" y="4974870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يشرح دور خلايا الدم البيضاء في الجسم 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94B7DC3-0613-4DCF-ACCA-31BC2CD53C35}"/>
              </a:ext>
            </a:extLst>
          </p:cNvPr>
          <p:cNvSpPr txBox="1"/>
          <p:nvPr/>
        </p:nvSpPr>
        <p:spPr>
          <a:xfrm>
            <a:off x="5231565" y="5520722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وسائل الدفاع الطبيعية الموجودة في الجسم ضد الأمراض 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7B7347A-9FF1-43AF-8CD5-C192597A753B}"/>
              </a:ext>
            </a:extLst>
          </p:cNvPr>
          <p:cNvSpPr txBox="1"/>
          <p:nvPr/>
        </p:nvSpPr>
        <p:spPr>
          <a:xfrm>
            <a:off x="5231565" y="6075837"/>
            <a:ext cx="6523105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اهمية التطعيم .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7F218A9-E76D-4689-B691-C0C82D779AFB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51B2720-FC9D-47F2-BAFE-413E51FCF361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F03212C-86FA-47D6-A333-8C631BCA9654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81B291D5-F568-4FBD-A6FF-17E5EE840E85}"/>
              </a:ext>
            </a:extLst>
          </p:cNvPr>
          <p:cNvSpPr/>
          <p:nvPr/>
        </p:nvSpPr>
        <p:spPr>
          <a:xfrm>
            <a:off x="11266714" y="849869"/>
            <a:ext cx="925286" cy="757872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الأهداف </a:t>
            </a: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2291590E-E49B-468E-B3EA-EC531E39042D}"/>
              </a:ext>
            </a:extLst>
          </p:cNvPr>
          <p:cNvSpPr/>
          <p:nvPr/>
        </p:nvSpPr>
        <p:spPr>
          <a:xfrm>
            <a:off x="11375278" y="1662198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1</a:t>
            </a:r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7A033FE0-7236-488C-8D52-86FCFBA70060}"/>
              </a:ext>
            </a:extLst>
          </p:cNvPr>
          <p:cNvSpPr/>
          <p:nvPr/>
        </p:nvSpPr>
        <p:spPr>
          <a:xfrm>
            <a:off x="11375278" y="2223424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2</a:t>
            </a: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60EDCCF3-5162-4EDE-ADED-F09D8D2AA050}"/>
              </a:ext>
            </a:extLst>
          </p:cNvPr>
          <p:cNvSpPr/>
          <p:nvPr/>
        </p:nvSpPr>
        <p:spPr>
          <a:xfrm>
            <a:off x="11375278" y="2769468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3</a:t>
            </a:r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2F52ACD2-CDCB-4C52-83A4-68059E8CABB0}"/>
              </a:ext>
            </a:extLst>
          </p:cNvPr>
          <p:cNvSpPr/>
          <p:nvPr/>
        </p:nvSpPr>
        <p:spPr>
          <a:xfrm>
            <a:off x="11375278" y="3335339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4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882B9084-E4C4-4D60-AB49-057B4780F1EC}"/>
              </a:ext>
            </a:extLst>
          </p:cNvPr>
          <p:cNvSpPr/>
          <p:nvPr/>
        </p:nvSpPr>
        <p:spPr>
          <a:xfrm>
            <a:off x="11375278" y="3892050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5</a:t>
            </a:r>
          </a:p>
        </p:txBody>
      </p:sp>
      <p:sp>
        <p:nvSpPr>
          <p:cNvPr id="37" name="1">
            <a:extLst>
              <a:ext uri="{FF2B5EF4-FFF2-40B4-BE49-F238E27FC236}">
                <a16:creationId xmlns:a16="http://schemas.microsoft.com/office/drawing/2014/main" id="{B718E865-A14D-4DDA-9565-BCF66AABE248}"/>
              </a:ext>
            </a:extLst>
          </p:cNvPr>
          <p:cNvSpPr/>
          <p:nvPr/>
        </p:nvSpPr>
        <p:spPr>
          <a:xfrm>
            <a:off x="11375278" y="4426320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6</a:t>
            </a:r>
          </a:p>
        </p:txBody>
      </p:sp>
      <p:sp>
        <p:nvSpPr>
          <p:cNvPr id="38" name="1">
            <a:extLst>
              <a:ext uri="{FF2B5EF4-FFF2-40B4-BE49-F238E27FC236}">
                <a16:creationId xmlns:a16="http://schemas.microsoft.com/office/drawing/2014/main" id="{610ABC68-89CC-450E-A822-5863E36E1DDC}"/>
              </a:ext>
            </a:extLst>
          </p:cNvPr>
          <p:cNvSpPr/>
          <p:nvPr/>
        </p:nvSpPr>
        <p:spPr>
          <a:xfrm>
            <a:off x="11375278" y="4978306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7</a:t>
            </a:r>
          </a:p>
        </p:txBody>
      </p:sp>
      <p:sp>
        <p:nvSpPr>
          <p:cNvPr id="39" name="1">
            <a:extLst>
              <a:ext uri="{FF2B5EF4-FFF2-40B4-BE49-F238E27FC236}">
                <a16:creationId xmlns:a16="http://schemas.microsoft.com/office/drawing/2014/main" id="{8AE68F7E-B865-4F5D-B2DC-1ADA3D5D723B}"/>
              </a:ext>
            </a:extLst>
          </p:cNvPr>
          <p:cNvSpPr/>
          <p:nvPr/>
        </p:nvSpPr>
        <p:spPr>
          <a:xfrm>
            <a:off x="11375278" y="5535017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8</a:t>
            </a:r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E1204124-9723-4853-9809-95A2F5F78F54}"/>
              </a:ext>
            </a:extLst>
          </p:cNvPr>
          <p:cNvSpPr/>
          <p:nvPr/>
        </p:nvSpPr>
        <p:spPr>
          <a:xfrm>
            <a:off x="11375278" y="6069287"/>
            <a:ext cx="816722" cy="54435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78782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23" grpId="0" animBg="1"/>
      <p:bldP spid="25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4416066" y="1660403"/>
            <a:ext cx="4435624" cy="721340"/>
          </a:xfrm>
          <a:prstGeom prst="roundRect">
            <a:avLst>
              <a:gd name="adj" fmla="val 19170"/>
            </a:avLst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36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CDD8CE98-0F7B-43B2-9BEB-15955506FEF4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E79CCE81-E1F7-4134-BB6A-26A0E86B447F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E3E4A0C8-ED15-4F2A-B9D3-7879FF08661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9" name="الأسئلة">
            <a:extLst>
              <a:ext uri="{FF2B5EF4-FFF2-40B4-BE49-F238E27FC236}">
                <a16:creationId xmlns:a16="http://schemas.microsoft.com/office/drawing/2014/main" id="{91F07B67-E651-42C4-92D6-F17D55970407}"/>
              </a:ext>
            </a:extLst>
          </p:cNvPr>
          <p:cNvSpPr/>
          <p:nvPr/>
        </p:nvSpPr>
        <p:spPr>
          <a:xfrm>
            <a:off x="4468531" y="2663343"/>
            <a:ext cx="4330693" cy="9193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أجب عن الأسئلة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881689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801619" y="1100353"/>
            <a:ext cx="10959152" cy="86335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الخلايا المسؤولة عن حماية الجسم ومحاربة الأمراض والجراثيم داخل أجسامنا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240755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خلايا الدم البيضاء 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19027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خلايا الدم الحمراء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971296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خلايا العظام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D6958F0-C5C2-412B-BCBE-961479BF9546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2EB2F9B-BD7D-4996-9BAA-4659D1F092BF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E4C11FC-7750-47E0-B987-62AD152D6E6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596840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93495" y="1042835"/>
            <a:ext cx="9084189" cy="71508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تنتقل الأمراض المعدية عن طريق التطعيم وأخذ اللقاح 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461795" y="3116972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461795" y="232461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AE2EEC1-AA24-4326-84E7-121517E1EF9C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2DB0B8A-C221-4871-979A-A2B8926BC80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960A153-7081-4543-A130-C4FEF40D5222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158411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صحيح">
            <a:extLst>
              <a:ext uri="{FF2B5EF4-FFF2-40B4-BE49-F238E27FC236}">
                <a16:creationId xmlns:a16="http://schemas.microsoft.com/office/drawing/2014/main" id="{080D8395-E620-4651-925F-7E5FBBAEC3BB}"/>
              </a:ext>
            </a:extLst>
          </p:cNvPr>
          <p:cNvSpPr/>
          <p:nvPr/>
        </p:nvSpPr>
        <p:spPr>
          <a:xfrm>
            <a:off x="4527028" y="2322493"/>
            <a:ext cx="3958969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انتهى  الدرس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28BEB36-ED7C-4C8C-9509-F98B49DF3899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4D88BC9-26D0-4E35-ADE4-D0299790AA6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6BAE480-4B91-40F3-946C-2A5DA000C88B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235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إجابة-الصحيح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28BEB36-ED7C-4C8C-9509-F98B49DF3899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4D88BC9-26D0-4E35-ADE4-D0299790AA6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6BAE480-4B91-40F3-946C-2A5DA000C88B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8130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صحيح">
            <a:extLst>
              <a:ext uri="{FF2B5EF4-FFF2-40B4-BE49-F238E27FC236}">
                <a16:creationId xmlns:a16="http://schemas.microsoft.com/office/drawing/2014/main" id="{19DEC0F6-EBD0-4646-9CEC-F2FD3551CDF6}"/>
              </a:ext>
            </a:extLst>
          </p:cNvPr>
          <p:cNvSpPr/>
          <p:nvPr/>
        </p:nvSpPr>
        <p:spPr>
          <a:xfrm>
            <a:off x="3217106" y="2292513"/>
            <a:ext cx="5757787" cy="585775"/>
          </a:xfrm>
          <a:prstGeom prst="roundRect">
            <a:avLst>
              <a:gd name="adj" fmla="val 29296"/>
            </a:avLst>
          </a:prstGeom>
          <a:solidFill>
            <a:srgbClr val="68BAF6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من اعداد أ. يوسف سليمان  البلوي </a:t>
            </a:r>
          </a:p>
        </p:txBody>
      </p:sp>
    </p:spTree>
    <p:extLst>
      <p:ext uri="{BB962C8B-B14F-4D97-AF65-F5344CB8AC3E}">
        <p14:creationId xmlns:p14="http://schemas.microsoft.com/office/powerpoint/2010/main" val="304134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إجابة-الصحيح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7698261" y="900455"/>
            <a:ext cx="4142347" cy="57888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2"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10492590" y="904527"/>
            <a:ext cx="1699410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مفردات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D40D763-1AE6-456E-ACFB-05E5F707CB6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28AD1D3-D657-404F-812D-6C70F25749EA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F419D51-8308-45F4-BD83-1FA76A66BC7A}"/>
              </a:ext>
            </a:extLst>
          </p:cNvPr>
          <p:cNvSpPr txBox="1"/>
          <p:nvPr/>
        </p:nvSpPr>
        <p:spPr>
          <a:xfrm>
            <a:off x="3225115" y="1687718"/>
            <a:ext cx="7312067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انتقال المرض من المخلوق الحي المصاب إلى المخلوق الحي السليم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E7F3B98-13EB-4527-8F3D-99B4C79EB5C5}"/>
              </a:ext>
            </a:extLst>
          </p:cNvPr>
          <p:cNvSpPr txBox="1"/>
          <p:nvPr/>
        </p:nvSpPr>
        <p:spPr>
          <a:xfrm>
            <a:off x="3225115" y="2471841"/>
            <a:ext cx="7291492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مخلوقات حية ناقلة للمرض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3044033-AA67-4BD2-9DCD-F58A0FC486FE}"/>
              </a:ext>
            </a:extLst>
          </p:cNvPr>
          <p:cNvSpPr txBox="1"/>
          <p:nvPr/>
        </p:nvSpPr>
        <p:spPr>
          <a:xfrm>
            <a:off x="10272157" y="2475913"/>
            <a:ext cx="1925939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الناقل الحيوي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FAAC256-EC11-4344-9DA4-D1923799FBBC}"/>
              </a:ext>
            </a:extLst>
          </p:cNvPr>
          <p:cNvSpPr txBox="1"/>
          <p:nvPr/>
        </p:nvSpPr>
        <p:spPr>
          <a:xfrm>
            <a:off x="3225115" y="3163189"/>
            <a:ext cx="7291492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قدرة الجسم على التصدي لمسببات الأمراض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7301EAA-E86D-4D44-A2A9-2ECAA1A3EEFE}"/>
              </a:ext>
            </a:extLst>
          </p:cNvPr>
          <p:cNvSpPr txBox="1"/>
          <p:nvPr/>
        </p:nvSpPr>
        <p:spPr>
          <a:xfrm>
            <a:off x="10272157" y="3167261"/>
            <a:ext cx="1925939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المناعة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2199324-AF9A-4809-BB67-024312F4AC1E}"/>
              </a:ext>
            </a:extLst>
          </p:cNvPr>
          <p:cNvSpPr txBox="1"/>
          <p:nvPr/>
        </p:nvSpPr>
        <p:spPr>
          <a:xfrm>
            <a:off x="3204540" y="3861336"/>
            <a:ext cx="7312067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خلايا مسؤولة عن حماية الجسم ومحاربة الأمراض والجراثيم داخل أجسامنا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DAEA190-F9A4-4805-8225-2AAF67340E29}"/>
              </a:ext>
            </a:extLst>
          </p:cNvPr>
          <p:cNvSpPr txBox="1"/>
          <p:nvPr/>
        </p:nvSpPr>
        <p:spPr>
          <a:xfrm>
            <a:off x="10294801" y="3862822"/>
            <a:ext cx="19259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خلايا الدم البيضاء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A6E4E00-C394-43C7-BECF-A2B93D5FEB6B}"/>
              </a:ext>
            </a:extLst>
          </p:cNvPr>
          <p:cNvSpPr txBox="1"/>
          <p:nvPr/>
        </p:nvSpPr>
        <p:spPr>
          <a:xfrm>
            <a:off x="3204539" y="4559408"/>
            <a:ext cx="7246149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مناعة طبيعية ضد الامراض عن طريق  الحقن أو تناول اللقاح عن طريق الفم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03716D0-280C-4E61-8D82-578DF4E7CC5A}"/>
              </a:ext>
            </a:extLst>
          </p:cNvPr>
          <p:cNvSpPr txBox="1"/>
          <p:nvPr/>
        </p:nvSpPr>
        <p:spPr>
          <a:xfrm>
            <a:off x="10294801" y="4565552"/>
            <a:ext cx="1897199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التطعيم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D6E257E-A6A2-4728-B555-4140BD9B5C29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7DFC7E6-661B-401B-B81B-64BA60A0B2BC}"/>
              </a:ext>
            </a:extLst>
          </p:cNvPr>
          <p:cNvSpPr txBox="1"/>
          <p:nvPr/>
        </p:nvSpPr>
        <p:spPr>
          <a:xfrm>
            <a:off x="10266061" y="1691866"/>
            <a:ext cx="1925939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7902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5466033" y="2189788"/>
            <a:ext cx="6725968" cy="58341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الحشرات و الحيوانات تعد أحد النواقل الحيوية للمرض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9400854" y="1352657"/>
            <a:ext cx="2791146" cy="71508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و أتساءل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FEA4830-4148-4478-B54E-FEF044C75776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681EF54-0F52-43A7-901F-F7C786C3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79" y="1335009"/>
            <a:ext cx="3017900" cy="2414601"/>
          </a:xfrm>
          <a:prstGeom prst="roundRect">
            <a:avLst>
              <a:gd name="adj" fmla="val 60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AFCA498-5E48-4D15-8879-C51F5158E5B7}"/>
              </a:ext>
            </a:extLst>
          </p:cNvPr>
          <p:cNvSpPr txBox="1"/>
          <p:nvPr/>
        </p:nvSpPr>
        <p:spPr>
          <a:xfrm>
            <a:off x="5466033" y="3166192"/>
            <a:ext cx="6725968" cy="58341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سم بعض الحشرات أو الحيوانات التي يمكن أن تنقل الأمراض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9E76548-FB5B-40E7-AC8D-D745FA577993}"/>
              </a:ext>
            </a:extLst>
          </p:cNvPr>
          <p:cNvSpPr txBox="1"/>
          <p:nvPr/>
        </p:nvSpPr>
        <p:spPr>
          <a:xfrm>
            <a:off x="10688595" y="3793086"/>
            <a:ext cx="1503406" cy="58341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الذباب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ABA934-8700-40C0-B979-FAB459565830}"/>
              </a:ext>
            </a:extLst>
          </p:cNvPr>
          <p:cNvSpPr txBox="1"/>
          <p:nvPr/>
        </p:nvSpPr>
        <p:spPr>
          <a:xfrm>
            <a:off x="9061894" y="3793086"/>
            <a:ext cx="1503406" cy="58341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البعوض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12F94FD-2961-4303-9CA9-3BC047199BB4}"/>
              </a:ext>
            </a:extLst>
          </p:cNvPr>
          <p:cNvSpPr txBox="1"/>
          <p:nvPr/>
        </p:nvSpPr>
        <p:spPr>
          <a:xfrm>
            <a:off x="7435193" y="3793086"/>
            <a:ext cx="1503406" cy="58341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القطط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6A9499A-8B95-40C2-852D-3855BE657282}"/>
              </a:ext>
            </a:extLst>
          </p:cNvPr>
          <p:cNvSpPr txBox="1"/>
          <p:nvPr/>
        </p:nvSpPr>
        <p:spPr>
          <a:xfrm>
            <a:off x="5808492" y="3793086"/>
            <a:ext cx="1503406" cy="58341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الكلاب 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CA53156-E31A-496E-A601-55A20FE845A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FC0D40D-10CA-4835-80B7-D925AEBF1F6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8669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CA849-97A5-4177-8B37-1E60CD2FA44D}"/>
              </a:ext>
            </a:extLst>
          </p:cNvPr>
          <p:cNvSpPr txBox="1"/>
          <p:nvPr/>
        </p:nvSpPr>
        <p:spPr>
          <a:xfrm>
            <a:off x="3562235" y="1712056"/>
            <a:ext cx="862976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العدوى هي انتقال المرض من المخلوق الحي المصاب إلى المخلوق الحي السليم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8796C3-3960-4D5F-A49D-0B03EFDA96E2}"/>
              </a:ext>
            </a:extLst>
          </p:cNvPr>
          <p:cNvSpPr txBox="1"/>
          <p:nvPr/>
        </p:nvSpPr>
        <p:spPr>
          <a:xfrm>
            <a:off x="3550084" y="2405240"/>
            <a:ext cx="8629766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ويحدث الانتقال بصور مختلفة  حسب نوع السبب والمرض والبيئة التي يتكاثر فيها.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2013870-C4E0-4B60-A4A5-EF58F168361A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ECB996F-9B5B-4117-A52F-2F2B8C47DB13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9859625" y="950768"/>
            <a:ext cx="2332375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0DD1735-992D-4534-AE69-E67992193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2"/>
          <a:stretch/>
        </p:blipFill>
        <p:spPr>
          <a:xfrm>
            <a:off x="6095999" y="3038949"/>
            <a:ext cx="4048897" cy="343599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27A0BEE-0D4A-4374-AD60-E850B2AA0B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857" y="489682"/>
            <a:ext cx="3744854" cy="4762750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489168E-3433-4C72-92FE-A6F9BD5CA0F9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6005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A3CC8FD6-93F5-4AEB-BFAD-F29441D1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أمراض المعدية">
            <a:hlinkClick r:id="" action="ppaction://media"/>
            <a:extLst>
              <a:ext uri="{FF2B5EF4-FFF2-40B4-BE49-F238E27FC236}">
                <a16:creationId xmlns:a16="http://schemas.microsoft.com/office/drawing/2014/main" id="{F2674153-EF23-4FB5-9616-75542CA04F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79" end="17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4393" y="967710"/>
            <a:ext cx="7423627" cy="417579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7CE391A-87A4-4BAC-A307-15CB8CDA07E8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8D858F-4A80-47F2-A6D5-CC055FBDF0FF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9B3FB99-8549-4045-870E-BE9DCE2B64F8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555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8485604" y="1817111"/>
            <a:ext cx="3650708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الاتصال المباشر بالمخلوق الحي المصاب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4926253" y="1816880"/>
            <a:ext cx="3474617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من خلال الماء أو الهواء أو الطعام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6154087" y="974439"/>
            <a:ext cx="449356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تنتقل الأمراض المعدية عن طريق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1810653" y="1816880"/>
            <a:ext cx="3000403" cy="510778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أو استخدام الأدوات الملوثة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10303880" y="974439"/>
            <a:ext cx="1832431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نواقل المرض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CBCC7AA-8004-4DC7-A68B-9D385087A25B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88136697-F44C-46BB-8F41-76380BFA29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323" y="2544421"/>
            <a:ext cx="2328950" cy="302327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5348AEE-7937-452F-879E-2EEDDE5F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889" r="90833">
                        <a14:foregroundMark x1="82222" y1="45000" x2="73056" y2="45833"/>
                        <a14:foregroundMark x1="28611" y1="88611" x2="16944" y2="80556"/>
                        <a14:foregroundMark x1="26389" y1="83056" x2="18333" y2="79167"/>
                        <a14:foregroundMark x1="36111" y1="26111" x2="8889" y2="21389"/>
                        <a14:foregroundMark x1="43889" y1="21389" x2="78056" y2="23333"/>
                        <a14:foregroundMark x1="32222" y1="16111" x2="22778" y2="15278"/>
                        <a14:foregroundMark x1="14444" y1="15556" x2="28889" y2="14722"/>
                        <a14:foregroundMark x1="28889" y1="14722" x2="51111" y2="14722"/>
                        <a14:foregroundMark x1="51111" y1="14722" x2="81111" y2="14167"/>
                        <a14:foregroundMark x1="11667" y1="17222" x2="25000" y2="10833"/>
                        <a14:foregroundMark x1="25000" y1="10833" x2="25556" y2="10833"/>
                        <a14:foregroundMark x1="89722" y1="32778" x2="84722" y2="16111"/>
                        <a14:foregroundMark x1="84722" y1="16111" x2="45833" y2="11667"/>
                        <a14:foregroundMark x1="45833" y1="11667" x2="45833" y2="11667"/>
                        <a14:foregroundMark x1="45833" y1="11667" x2="31944" y2="13333"/>
                        <a14:foregroundMark x1="31944" y1="13333" x2="26667" y2="11111"/>
                        <a14:foregroundMark x1="81111" y1="15278" x2="90833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2" y="2418259"/>
            <a:ext cx="4895118" cy="3778159"/>
          </a:xfrm>
          <a:prstGeom prst="rect">
            <a:avLst/>
          </a:prstGeom>
        </p:spPr>
      </p:pic>
      <p:grpSp>
        <p:nvGrpSpPr>
          <p:cNvPr id="27" name="Group 4">
            <a:extLst>
              <a:ext uri="{FF2B5EF4-FFF2-40B4-BE49-F238E27FC236}">
                <a16:creationId xmlns:a16="http://schemas.microsoft.com/office/drawing/2014/main" id="{386A737D-A307-42DA-A424-A368A0D119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86966" y="3018707"/>
            <a:ext cx="3113903" cy="3023272"/>
            <a:chOff x="988" y="2343"/>
            <a:chExt cx="2496" cy="2278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35643B87-3EC1-45C1-A326-84787CFE39A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88" y="2343"/>
              <a:ext cx="2496" cy="2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F2676CD8-BD33-4DA1-810A-909B01F7E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63" b="94209" l="9816" r="94070">
                          <a14:foregroundMark x1="94274" y1="63252" x2="87935" y2="64143"/>
                          <a14:foregroundMark x1="63599" y1="90869" x2="38446" y2="91759"/>
                          <a14:foregroundMark x1="38446" y1="91759" x2="33538" y2="90200"/>
                          <a14:foregroundMark x1="32311" y1="92205" x2="16769" y2="83073"/>
                          <a14:foregroundMark x1="16769" y1="83073" x2="14928" y2="79733"/>
                          <a14:foregroundMark x1="18405" y1="86860" x2="65849" y2="91537"/>
                          <a14:foregroundMark x1="65849" y1="91537" x2="69121" y2="91314"/>
                          <a14:foregroundMark x1="75665" y1="89310" x2="75665" y2="89310"/>
                          <a14:foregroundMark x1="75665" y1="89310" x2="83231" y2="78842"/>
                          <a14:foregroundMark x1="83231" y1="78842" x2="83436" y2="75278"/>
                          <a14:foregroundMark x1="84867" y1="74388" x2="78528" y2="88419"/>
                          <a14:foregroundMark x1="78528" y1="88419" x2="78528" y2="88419"/>
                          <a14:foregroundMark x1="59714" y1="95323" x2="35787" y2="94432"/>
                          <a14:foregroundMark x1="35787" y1="94432" x2="20245" y2="88196"/>
                          <a14:foregroundMark x1="20245" y1="88196" x2="15746" y2="82628"/>
                          <a14:foregroundMark x1="12474" y1="80846" x2="21063" y2="90423"/>
                          <a14:foregroundMark x1="21063" y1="90423" x2="24540" y2="92428"/>
                          <a14:foregroundMark x1="25971" y1="12027" x2="20654" y2="3563"/>
                        </a14:backgroundRemoval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" y="2343"/>
              <a:ext cx="2501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8DF1692-5553-4CDE-A442-EAF6B4879F49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B673784-4D2C-401C-9ED4-6EB45A1CF4F8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580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4172298" y="1633646"/>
            <a:ext cx="796401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الاتصال بالمخلوقات الحية الحاملة للمرض أو ما يعرف  بالناقل الحيوي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6161744" y="974439"/>
            <a:ext cx="449356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تنتقل الأمراض المعدية عن طريق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10303882" y="974439"/>
            <a:ext cx="1832430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نواقل المرض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8E4E87C6-A763-49A8-BD72-F6EC9E7A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93" b="99420" l="1522" r="73261">
                        <a14:foregroundMark x1="66304" y1="75072" x2="66304" y2="75072"/>
                        <a14:foregroundMark x1="13261" y1="93623" x2="13261" y2="93623"/>
                        <a14:foregroundMark x1="47391" y1="15072" x2="47391" y2="15072"/>
                        <a14:foregroundMark x1="44348" y1="14493" x2="44348" y2="14493"/>
                        <a14:foregroundMark x1="68913" y1="77971" x2="68913" y2="77971"/>
                        <a14:foregroundMark x1="6739" y1="82319" x2="6739" y2="82319"/>
                        <a14:foregroundMark x1="18043" y1="77101" x2="17174" y2="64058"/>
                        <a14:foregroundMark x1="17826" y1="62899" x2="16087" y2="73333"/>
                        <a14:foregroundMark x1="8261" y1="71594" x2="8261" y2="71594"/>
                        <a14:foregroundMark x1="8261" y1="71594" x2="8261" y2="71594"/>
                        <a14:foregroundMark x1="7391" y1="68116" x2="7391" y2="68116"/>
                        <a14:foregroundMark x1="66522" y1="64638" x2="53696" y2="98551"/>
                        <a14:foregroundMark x1="53696" y1="98551" x2="38043" y2="97971"/>
                        <a14:foregroundMark x1="38043" y1="97971" x2="36739" y2="96812"/>
                        <a14:foregroundMark x1="68913" y1="56232" x2="68913" y2="56232"/>
                        <a14:foregroundMark x1="69130" y1="62609" x2="1522" y2="66667"/>
                        <a14:foregroundMark x1="1522" y1="66667" x2="5217" y2="91884"/>
                        <a14:foregroundMark x1="5217" y1="91884" x2="5217" y2="91884"/>
                        <a14:foregroundMark x1="60652" y1="99420" x2="68696" y2="84348"/>
                        <a14:foregroundMark x1="68696" y1="84348" x2="68478" y2="68116"/>
                        <a14:foregroundMark x1="68913" y1="85507" x2="68913" y2="85507"/>
                        <a14:foregroundMark x1="76957" y1="64058" x2="67391" y2="96232"/>
                        <a14:foregroundMark x1="67391" y1="96232" x2="67609" y2="99710"/>
                        <a14:foregroundMark x1="73261" y1="96812" x2="72174" y2="62609"/>
                        <a14:foregroundMark x1="31522" y1="99420" x2="4130" y2="98261"/>
                        <a14:foregroundMark x1="4130" y1="98261" x2="4130" y2="9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83" r="29193"/>
          <a:stretch/>
        </p:blipFill>
        <p:spPr>
          <a:xfrm>
            <a:off x="10407847" y="4099694"/>
            <a:ext cx="1728464" cy="1804425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AD3B3DB-FB40-4CDA-904E-13AC8DACF65C}"/>
              </a:ext>
            </a:extLst>
          </p:cNvPr>
          <p:cNvSpPr txBox="1"/>
          <p:nvPr/>
        </p:nvSpPr>
        <p:spPr>
          <a:xfrm>
            <a:off x="10657427" y="3272847"/>
            <a:ext cx="1534573" cy="510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كالكلاب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307A929-0056-4E18-B6BC-6246B3DAC4D2}"/>
              </a:ext>
            </a:extLst>
          </p:cNvPr>
          <p:cNvSpPr txBox="1"/>
          <p:nvPr/>
        </p:nvSpPr>
        <p:spPr>
          <a:xfrm>
            <a:off x="8929648" y="3272847"/>
            <a:ext cx="1534574" cy="510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والفئران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DD555EC-F2D6-42F1-BDE3-5E155C12004C}"/>
              </a:ext>
            </a:extLst>
          </p:cNvPr>
          <p:cNvSpPr txBox="1"/>
          <p:nvPr/>
        </p:nvSpPr>
        <p:spPr>
          <a:xfrm>
            <a:off x="6096000" y="2457557"/>
            <a:ext cx="4207882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مخلوقات حية حاملة للمرض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7FAED73-6233-49B4-A572-60C702A18B7B}"/>
              </a:ext>
            </a:extLst>
          </p:cNvPr>
          <p:cNvSpPr txBox="1"/>
          <p:nvPr/>
        </p:nvSpPr>
        <p:spPr>
          <a:xfrm>
            <a:off x="7199864" y="3272847"/>
            <a:ext cx="1534574" cy="510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والطيور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6F68D7B-3793-4384-A5F8-24F1A9022FEB}"/>
              </a:ext>
            </a:extLst>
          </p:cNvPr>
          <p:cNvSpPr txBox="1"/>
          <p:nvPr/>
        </p:nvSpPr>
        <p:spPr>
          <a:xfrm>
            <a:off x="5470078" y="3274364"/>
            <a:ext cx="1534575" cy="510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والبعوض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AB0272D-F402-4660-BAC5-ED488A20D62F}"/>
              </a:ext>
            </a:extLst>
          </p:cNvPr>
          <p:cNvSpPr txBox="1"/>
          <p:nvPr/>
        </p:nvSpPr>
        <p:spPr>
          <a:xfrm>
            <a:off x="3740292" y="3272847"/>
            <a:ext cx="1534575" cy="510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والذباب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65F05C66-01E8-451B-837D-EDA5B551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4" r="12032" b="31785"/>
          <a:stretch/>
        </p:blipFill>
        <p:spPr>
          <a:xfrm flipH="1">
            <a:off x="4697855" y="3987111"/>
            <a:ext cx="2122918" cy="115479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88D564D-1E49-45B9-8699-D79118218B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18" y="3818052"/>
            <a:ext cx="1512992" cy="14929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625C911-8289-4BBD-83AC-4EDF143BBA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38" y="3821562"/>
            <a:ext cx="1533888" cy="1196433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BEA433A-666B-4185-AD30-ECBA0368F479}"/>
              </a:ext>
            </a:extLst>
          </p:cNvPr>
          <p:cNvSpPr txBox="1"/>
          <p:nvPr/>
        </p:nvSpPr>
        <p:spPr>
          <a:xfrm>
            <a:off x="10100073" y="2457557"/>
            <a:ext cx="2036238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الناقل الحيوي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263B9DC-CE6C-441D-BA7E-44963DF8AEAF}"/>
              </a:ext>
            </a:extLst>
          </p:cNvPr>
          <p:cNvSpPr txBox="1"/>
          <p:nvPr/>
        </p:nvSpPr>
        <p:spPr>
          <a:xfrm>
            <a:off x="28574" y="40794"/>
            <a:ext cx="419865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849896FB-D103-4C91-B176-A0B14FD158F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العدوى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B8FE380-79C3-443A-A816-A4965E571DFA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0C2FEDD-5BD0-436E-9C73-8721A0AFAB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20296"/>
          <a:stretch/>
        </p:blipFill>
        <p:spPr>
          <a:xfrm>
            <a:off x="7173856" y="3846027"/>
            <a:ext cx="1344582" cy="92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5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14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1526</Words>
  <Application>Microsoft Office PowerPoint</Application>
  <PresentationFormat>شاشة عريضة</PresentationFormat>
  <Paragraphs>319</Paragraphs>
  <Slides>35</Slides>
  <Notes>6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Sakkal Majalla</vt:lpstr>
      <vt:lpstr>Tajawal ExtraBold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يوسف البلوي</cp:lastModifiedBy>
  <cp:revision>92</cp:revision>
  <dcterms:created xsi:type="dcterms:W3CDTF">2022-12-02T13:30:17Z</dcterms:created>
  <dcterms:modified xsi:type="dcterms:W3CDTF">2022-12-06T02:41:47Z</dcterms:modified>
</cp:coreProperties>
</file>