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37"/>
  </p:notesMasterIdLst>
  <p:sldIdLst>
    <p:sldId id="272" r:id="rId2"/>
    <p:sldId id="293" r:id="rId3"/>
    <p:sldId id="294" r:id="rId4"/>
    <p:sldId id="295" r:id="rId5"/>
    <p:sldId id="296" r:id="rId6"/>
    <p:sldId id="352" r:id="rId7"/>
    <p:sldId id="353" r:id="rId8"/>
    <p:sldId id="278" r:id="rId9"/>
    <p:sldId id="256" r:id="rId10"/>
    <p:sldId id="297" r:id="rId11"/>
    <p:sldId id="354" r:id="rId12"/>
    <p:sldId id="355" r:id="rId13"/>
    <p:sldId id="356" r:id="rId14"/>
    <p:sldId id="366" r:id="rId15"/>
    <p:sldId id="367" r:id="rId16"/>
    <p:sldId id="359" r:id="rId17"/>
    <p:sldId id="357" r:id="rId18"/>
    <p:sldId id="368" r:id="rId19"/>
    <p:sldId id="369" r:id="rId20"/>
    <p:sldId id="360" r:id="rId21"/>
    <p:sldId id="358" r:id="rId22"/>
    <p:sldId id="370" r:id="rId23"/>
    <p:sldId id="371" r:id="rId24"/>
    <p:sldId id="372" r:id="rId25"/>
    <p:sldId id="361" r:id="rId26"/>
    <p:sldId id="362" r:id="rId27"/>
    <p:sldId id="373" r:id="rId28"/>
    <p:sldId id="374" r:id="rId29"/>
    <p:sldId id="363" r:id="rId30"/>
    <p:sldId id="365" r:id="rId31"/>
    <p:sldId id="364" r:id="rId32"/>
    <p:sldId id="375" r:id="rId33"/>
    <p:sldId id="318" r:id="rId34"/>
    <p:sldId id="349" r:id="rId35"/>
    <p:sldId id="301" r:id="rId36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91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65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2F4B16-C74A-4DC5-9D90-44FBF6258AC4}" type="slidenum">
              <a:rPr lang="ar-SA" smtClean="0"/>
              <a:pPr>
                <a:defRPr/>
              </a:pPr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9584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2D2E40-5450-493D-8201-41E1F59DA163}" type="slidenum">
              <a:rPr lang="ar-SA" smtClean="0"/>
              <a:pPr>
                <a:defRPr/>
              </a:pPr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7070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06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B53912-60F6-4B62-8C75-0063141F6AC6}" type="slidenum">
              <a:rPr lang="ar-SA" smtClean="0"/>
              <a:pPr>
                <a:defRPr/>
              </a:pPr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3078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C1ECFD-4F7C-41E5-9AC2-8F1B0DFB79EA}" type="slidenum">
              <a:rPr lang="ar-SA" smtClean="0"/>
              <a:pPr>
                <a:defRPr/>
              </a:pPr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9730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C1ECFD-4F7C-41E5-9AC2-8F1B0DFB79EA}" type="slidenum">
              <a:rPr lang="ar-SA" smtClean="0"/>
              <a:pPr>
                <a:defRPr/>
              </a:pPr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8778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D1802D-1AFA-4396-9306-F86C0637078C}" type="slidenum">
              <a:rPr lang="ar-SA" smtClean="0"/>
              <a:pPr>
                <a:defRPr/>
              </a:pPr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4277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250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0EDFC6-86D2-44A5-AB04-78A0A1517D7E}" type="slidenum">
              <a:rPr lang="ar-SA" smtClean="0"/>
              <a:pPr>
                <a:defRPr/>
              </a:pPr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411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0EDFC6-86D2-44A5-AB04-78A0A1517D7E}" type="slidenum">
              <a:rPr lang="ar-SA" smtClean="0"/>
              <a:pPr>
                <a:defRPr/>
              </a:pPr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1562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729E4-70AE-4BD2-A2BD-005DE97FE751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03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5540BC-6412-4DDF-A0EB-FB1E9DB29B1A}" type="slidenum">
              <a:rPr lang="ar-SA" smtClean="0"/>
              <a:pPr>
                <a:defRPr/>
              </a:pPr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0579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57480F-BC3A-46D6-A3F4-E12D9EE33F4A}" type="slidenum">
              <a:rPr lang="ar-SA" smtClean="0"/>
              <a:pPr>
                <a:defRPr/>
              </a:pPr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2532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151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357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28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729E4-70AE-4BD2-A2BD-005DE97FE751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146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416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0B774-3F64-4042-AE26-4108146B1006}" type="slidenum">
              <a:rPr lang="ar-SA" smtClean="0"/>
              <a:pPr>
                <a:defRPr/>
              </a:pPr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319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3161AF-7473-4021-81CC-FBD268869BE2}" type="slidenum">
              <a:rPr lang="ar-SA" smtClean="0"/>
              <a:pPr>
                <a:defRPr/>
              </a:pPr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5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90901E-5C73-449C-8B12-DC0AC16B2CA9}" type="slidenum">
              <a:rPr lang="ar-SA" smtClean="0"/>
              <a:pPr>
                <a:defRPr/>
              </a:pPr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6322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192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0CB0D-BEC5-4E4E-AAF1-BA7D469986F7}" type="slidenum">
              <a:rPr lang="ar-SA" smtClean="0"/>
              <a:pPr>
                <a:defRPr/>
              </a:pPr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352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9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2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1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5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1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5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1.pn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5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6.wav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openxmlformats.org/officeDocument/2006/relationships/image" Target="../media/image40.gif"/><Relationship Id="rId4" Type="http://schemas.openxmlformats.org/officeDocument/2006/relationships/audio" Target="../media/audio5.wav"/><Relationship Id="rId9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1.png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1.png"/><Relationship Id="rId4" Type="http://schemas.openxmlformats.org/officeDocument/2006/relationships/audio" Target="../media/audio7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5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6.wav"/><Relationship Id="rId9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4.wav"/><Relationship Id="rId10" Type="http://schemas.openxmlformats.org/officeDocument/2006/relationships/image" Target="../media/image43.gif"/><Relationship Id="rId4" Type="http://schemas.openxmlformats.org/officeDocument/2006/relationships/audio" Target="../media/audio5.wav"/><Relationship Id="rId9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43.gif"/><Relationship Id="rId5" Type="http://schemas.openxmlformats.org/officeDocument/2006/relationships/audio" Target="../media/audio14.wav"/><Relationship Id="rId10" Type="http://schemas.openxmlformats.org/officeDocument/2006/relationships/image" Target="../media/image42.gif"/><Relationship Id="rId4" Type="http://schemas.openxmlformats.org/officeDocument/2006/relationships/audio" Target="../media/audio5.wav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5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6.wav"/><Relationship Id="rId9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1.png"/><Relationship Id="rId4" Type="http://schemas.openxmlformats.org/officeDocument/2006/relationships/audio" Target="../media/audio7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hyperlink" Target="https://wordwall.net/ar/resource/18570323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19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2513" y="553749"/>
            <a:ext cx="4572000" cy="345325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الاثنين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19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</a:t>
            </a:r>
            <a:r>
              <a:rPr lang="ar-SA" sz="2400" b="1" cap="all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1445هـ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الأول : المقارنة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والتصنيف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: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Akhbar MT" pitchFamily="2" charset="-78"/>
              </a:rPr>
              <a:t>أكثر من – أقل من </a:t>
            </a:r>
          </a:p>
          <a:p>
            <a:pPr>
              <a:defRPr/>
            </a:pPr>
            <a:r>
              <a:rPr lang="ar-SA" sz="2400" b="1" dirty="0">
                <a:solidFill>
                  <a:srgbClr val="FF0000"/>
                </a:solidFill>
                <a:latin typeface="Times New Roman" pitchFamily="18" charset="0"/>
                <a:cs typeface="Akhbar MT" pitchFamily="2" charset="-78"/>
              </a:rPr>
              <a:t>فكرة الدرس والهدف منه : </a:t>
            </a:r>
          </a:p>
          <a:p>
            <a:pPr>
              <a:defRPr/>
            </a:pPr>
            <a:r>
              <a:rPr lang="ar-S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khbar MT" pitchFamily="2" charset="-78"/>
              </a:rPr>
              <a:t>- </a:t>
            </a:r>
            <a:r>
              <a:rPr lang="ar-EG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khbar MT" pitchFamily="2" charset="-78"/>
              </a:rPr>
              <a:t>أستعمل </a:t>
            </a:r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khbar MT" pitchFamily="2" charset="-78"/>
              </a:rPr>
              <a:t>التقابل لتحديد المجموعات التي فيها </a:t>
            </a:r>
            <a:r>
              <a:rPr lang="ar-S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khbar MT" pitchFamily="2" charset="-78"/>
              </a:rPr>
              <a:t>عدد من الأشياء أقل أو أكثر من الأخرى</a:t>
            </a:r>
          </a:p>
          <a:p>
            <a:pPr>
              <a:defRPr/>
            </a:pPr>
            <a:r>
              <a:rPr lang="ar-SA" sz="28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khbar MT" pitchFamily="2" charset="-78"/>
              </a:rPr>
              <a:t>- التعرف </a:t>
            </a:r>
            <a:r>
              <a:rPr lang="ar-SA" sz="2800" b="1" cap="al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khbar MT" pitchFamily="2" charset="-78"/>
              </a:rPr>
              <a:t>على المفردات </a:t>
            </a:r>
            <a:r>
              <a:rPr lang="ar-SA" sz="28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khbar MT" pitchFamily="2" charset="-78"/>
              </a:rPr>
              <a:t>أكثر </a:t>
            </a:r>
            <a:r>
              <a:rPr lang="ar-SA" sz="2800" b="1" cap="al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Akhbar MT" pitchFamily="2" charset="-78"/>
              </a:rPr>
              <a:t>من وأقل من </a:t>
            </a:r>
            <a:endParaRPr lang="ar-SA" sz="28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Akhbar MT" pitchFamily="2" charset="-78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93" y="1586240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18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3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209800" y="228600"/>
            <a:ext cx="561243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ماذا يقصد </a:t>
            </a:r>
            <a:r>
              <a:rPr lang="ar-SA" sz="6000" b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ب</a:t>
            </a:r>
            <a:r>
              <a:rPr lang="ar-EG" sz="6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أكثر من</a:t>
            </a:r>
            <a:r>
              <a:rPr lang="ar-SA" sz="6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؟</a:t>
            </a:r>
            <a:r>
              <a:rPr lang="ar-EG" sz="6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ar-SA" sz="60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صورة 10" descr="animated_animal cow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573588"/>
            <a:ext cx="16002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5105400" y="1219200"/>
            <a:ext cx="40386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يقصد بذلك المقابلة بين مجموعتين</a:t>
            </a:r>
          </a:p>
          <a:p>
            <a:pPr algn="ctr"/>
            <a:r>
              <a:rPr lang="ar-SA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بحيث يكون عدد المجموعة </a:t>
            </a:r>
          </a:p>
          <a:p>
            <a:pPr algn="ctr"/>
            <a:r>
              <a:rPr lang="ar-SA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أكثر من المجموعة الأخرى </a:t>
            </a:r>
            <a:endParaRPr lang="ar-SA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219200"/>
            <a:ext cx="506869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ستطيل 6"/>
          <p:cNvSpPr/>
          <p:nvPr/>
        </p:nvSpPr>
        <p:spPr>
          <a:xfrm>
            <a:off x="838200" y="5334000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rgbClr val="C50B7A"/>
                </a:solidFill>
                <a:effectLst/>
              </a:rPr>
              <a:t>صفحة 18</a:t>
            </a:r>
            <a:endParaRPr lang="ar-SA" sz="5400" b="1" cap="none" spc="0" dirty="0">
              <a:ln/>
              <a:solidFill>
                <a:srgbClr val="C50B7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55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_Life_Bl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ndler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10" descr="animated_animal cow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573588"/>
            <a:ext cx="16002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1981200" y="0"/>
            <a:ext cx="588975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ماذا يقصد </a:t>
            </a:r>
            <a:r>
              <a:rPr lang="ar-SA" sz="6600" b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ب</a:t>
            </a:r>
            <a:r>
              <a:rPr lang="ar-EG" sz="6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أقل من</a:t>
            </a:r>
            <a:r>
              <a:rPr lang="ar-SA" sz="6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؟ </a:t>
            </a:r>
            <a:endParaRPr lang="ar-SA" sz="66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953000" y="1219200"/>
            <a:ext cx="419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يقصد بذلك المقابلة بين مجموعتين</a:t>
            </a:r>
          </a:p>
          <a:p>
            <a:pPr algn="ctr"/>
            <a:r>
              <a:rPr lang="ar-SA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بحيث يكون عدد المجموعة </a:t>
            </a:r>
          </a:p>
          <a:p>
            <a:pPr algn="ctr"/>
            <a:r>
              <a:rPr lang="ar-SA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أقل من المجموعة الأخرى </a:t>
            </a:r>
            <a:endParaRPr lang="ar-SA" sz="4000" dirty="0"/>
          </a:p>
        </p:txBody>
      </p:sp>
      <p:sp>
        <p:nvSpPr>
          <p:cNvPr id="7" name="مستطيل 6"/>
          <p:cNvSpPr/>
          <p:nvPr/>
        </p:nvSpPr>
        <p:spPr>
          <a:xfrm>
            <a:off x="228600" y="5715000"/>
            <a:ext cx="37561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أي العلاقة بينهم علاقة عكسية </a:t>
            </a:r>
            <a:endParaRPr lang="ar-SA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371600"/>
            <a:ext cx="506869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17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ndler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_Life_Bl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8662" y="1242589"/>
            <a:ext cx="4546169" cy="2565237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803101"/>
            <a:ext cx="5066108" cy="51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rgbClr val="FFFF00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cxnSp>
        <p:nvCxnSpPr>
          <p:cNvPr id="26" name="رابط مستقيم 25"/>
          <p:cNvCxnSpPr/>
          <p:nvPr/>
        </p:nvCxnSpPr>
        <p:spPr>
          <a:xfrm rot="16200000" flipH="1">
            <a:off x="6634162" y="4313238"/>
            <a:ext cx="1389063" cy="382588"/>
          </a:xfrm>
          <a:prstGeom prst="line">
            <a:avLst/>
          </a:prstGeom>
          <a:ln>
            <a:solidFill>
              <a:srgbClr val="005392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مستطيل مستدير الزوايا 33"/>
          <p:cNvSpPr/>
          <p:nvPr/>
        </p:nvSpPr>
        <p:spPr bwMode="auto">
          <a:xfrm>
            <a:off x="2819400" y="152400"/>
            <a:ext cx="6400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رابط مستقيم 42"/>
          <p:cNvCxnSpPr/>
          <p:nvPr/>
        </p:nvCxnSpPr>
        <p:spPr>
          <a:xfrm rot="16200000" flipH="1">
            <a:off x="4646613" y="4259262"/>
            <a:ext cx="1423988" cy="455613"/>
          </a:xfrm>
          <a:prstGeom prst="line">
            <a:avLst/>
          </a:prstGeom>
          <a:ln>
            <a:solidFill>
              <a:srgbClr val="005392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رابط مستقيم 45"/>
          <p:cNvCxnSpPr/>
          <p:nvPr/>
        </p:nvCxnSpPr>
        <p:spPr>
          <a:xfrm rot="16200000" flipH="1">
            <a:off x="2671762" y="4237038"/>
            <a:ext cx="1389063" cy="534988"/>
          </a:xfrm>
          <a:prstGeom prst="line">
            <a:avLst/>
          </a:prstGeom>
          <a:ln>
            <a:solidFill>
              <a:srgbClr val="005392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" name="سحابة 61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17" name="صورة 16" descr="kisspng-horse-clip-art-cartoon-horse-5adc2c54cd30b5.213139361524378708840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0800" y="2362200"/>
            <a:ext cx="1987303" cy="1776990"/>
          </a:xfrm>
          <a:prstGeom prst="rect">
            <a:avLst/>
          </a:prstGeom>
        </p:spPr>
      </p:pic>
      <p:pic>
        <p:nvPicPr>
          <p:cNvPr id="18" name="صورة 17" descr="kisspng-horse-clip-art-cartoon-horse-5adc2c54cd30b5.213139361524378708840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1000" y="2209800"/>
            <a:ext cx="1987303" cy="1776990"/>
          </a:xfrm>
          <a:prstGeom prst="rect">
            <a:avLst/>
          </a:prstGeom>
        </p:spPr>
      </p:pic>
      <p:pic>
        <p:nvPicPr>
          <p:cNvPr id="19" name="صورة 18" descr="kisspng-horse-clip-art-cartoon-horse-5adc2c54cd30b5.213139361524378708840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52600" y="2057400"/>
            <a:ext cx="2215903" cy="1776990"/>
          </a:xfrm>
          <a:prstGeom prst="rect">
            <a:avLst/>
          </a:prstGeom>
        </p:spPr>
      </p:pic>
      <p:pic>
        <p:nvPicPr>
          <p:cNvPr id="41988" name="Picture 4" descr="Bale of hay on white background, vector illustration. | Vector  illustration, Illustration, Hay bal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5410200"/>
            <a:ext cx="1828800" cy="1188720"/>
          </a:xfrm>
          <a:prstGeom prst="rect">
            <a:avLst/>
          </a:prstGeom>
          <a:noFill/>
        </p:spPr>
      </p:pic>
      <p:pic>
        <p:nvPicPr>
          <p:cNvPr id="23" name="Picture 4" descr="Bale of hay on white background, vector illustration. | Vector  illustration, Illustration, Hay bal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5334000"/>
            <a:ext cx="1828800" cy="1188720"/>
          </a:xfrm>
          <a:prstGeom prst="rect">
            <a:avLst/>
          </a:prstGeom>
          <a:noFill/>
        </p:spPr>
      </p:pic>
      <p:pic>
        <p:nvPicPr>
          <p:cNvPr id="24" name="Picture 4" descr="Bale of hay on white background, vector illustration. | Vector  illustration, Illustration, Hay bal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5257800"/>
            <a:ext cx="1828800" cy="1188720"/>
          </a:xfrm>
          <a:prstGeom prst="rect">
            <a:avLst/>
          </a:prstGeom>
          <a:noFill/>
        </p:spPr>
      </p:pic>
      <p:pic>
        <p:nvPicPr>
          <p:cNvPr id="25" name="Picture 4" descr="Bale of hay on white background, vector illustration. | Vector  illustration, Illustration, Hay bal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5334000"/>
            <a:ext cx="1828800" cy="118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70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85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85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rgbClr val="FFFF00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1" name="مستطيل مستدير الزوايا 10"/>
          <p:cNvSpPr/>
          <p:nvPr/>
        </p:nvSpPr>
        <p:spPr bwMode="auto">
          <a:xfrm>
            <a:off x="3048000" y="152400"/>
            <a:ext cx="5257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ضع </a:t>
            </a:r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حول المجموعة التي عناصرها أكثر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سحابة 27"/>
          <p:cNvSpPr/>
          <p:nvPr/>
        </p:nvSpPr>
        <p:spPr>
          <a:xfrm>
            <a:off x="8229600" y="304800"/>
            <a:ext cx="8382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2209800"/>
            <a:ext cx="8915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مخطط انسيابي: رابط 28"/>
          <p:cNvSpPr/>
          <p:nvPr/>
        </p:nvSpPr>
        <p:spPr>
          <a:xfrm>
            <a:off x="381000" y="4876800"/>
            <a:ext cx="8534400" cy="1600200"/>
          </a:xfrm>
          <a:prstGeom prst="flowChartConnector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75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1981200" y="228600"/>
            <a:ext cx="5867400" cy="1600200"/>
          </a:xfrm>
          <a:prstGeom prst="roundRect">
            <a:avLst/>
          </a:prstGeom>
          <a:solidFill>
            <a:srgbClr val="FFFF00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4" name="مستطيل مستدير الزوايا 13"/>
          <p:cNvSpPr/>
          <p:nvPr/>
        </p:nvSpPr>
        <p:spPr bwMode="auto">
          <a:xfrm>
            <a:off x="1676400" y="228600"/>
            <a:ext cx="6400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كل مجموعة مستعملاُ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أكثر من“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914400" y="5410200"/>
            <a:ext cx="161775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ar-SA" sz="4400" b="1" dirty="0" smtClean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خيول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791200" y="5334000"/>
            <a:ext cx="319991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ar-SA" sz="4400" b="1" dirty="0" smtClean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حزم من القش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مستطيل ذو زوايا قطرية مستديرة 24"/>
          <p:cNvSpPr/>
          <p:nvPr/>
        </p:nvSpPr>
        <p:spPr>
          <a:xfrm>
            <a:off x="3429000" y="5334000"/>
            <a:ext cx="2286000" cy="685800"/>
          </a:xfrm>
          <a:prstGeom prst="round2Diag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lang="ar-EG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أكثر من</a:t>
            </a:r>
            <a:endParaRPr lang="ar-SA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سحابة 27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3600" y="1828800"/>
            <a:ext cx="53340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سهم منحني إلى اليسار 26"/>
          <p:cNvSpPr/>
          <p:nvPr/>
        </p:nvSpPr>
        <p:spPr>
          <a:xfrm rot="1764172" flipH="1">
            <a:off x="1212067" y="2177763"/>
            <a:ext cx="813781" cy="3599075"/>
          </a:xfrm>
          <a:prstGeom prst="curvedLeftArrow">
            <a:avLst>
              <a:gd name="adj1" fmla="val 25000"/>
              <a:gd name="adj2" fmla="val 32768"/>
              <a:gd name="adj3" fmla="val 25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26" name="سهم منحني إلى اليسار 25"/>
          <p:cNvSpPr/>
          <p:nvPr/>
        </p:nvSpPr>
        <p:spPr>
          <a:xfrm rot="19405731">
            <a:off x="7551274" y="4165246"/>
            <a:ext cx="866046" cy="1334388"/>
          </a:xfrm>
          <a:prstGeom prst="curvedLeftArrow">
            <a:avLst>
              <a:gd name="adj1" fmla="val 25000"/>
              <a:gd name="adj2" fmla="val 32768"/>
              <a:gd name="adj3" fmla="val 25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8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2231" y="1078619"/>
            <a:ext cx="4241369" cy="2908680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803101"/>
            <a:ext cx="5066108" cy="51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8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chemeClr val="bg1">
              <a:alpha val="47843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21" name="صورة 20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86400" y="2140728"/>
            <a:ext cx="2076883" cy="182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6" name="رابط مستقيم 25"/>
          <p:cNvCxnSpPr>
            <a:stCxn id="21" idx="2"/>
            <a:endCxn id="47" idx="0"/>
          </p:cNvCxnSpPr>
          <p:nvPr/>
        </p:nvCxnSpPr>
        <p:spPr>
          <a:xfrm rot="5400000">
            <a:off x="5702300" y="4376738"/>
            <a:ext cx="1236663" cy="407987"/>
          </a:xfrm>
          <a:prstGeom prst="line">
            <a:avLst/>
          </a:prstGeom>
          <a:ln>
            <a:solidFill>
              <a:srgbClr val="C50B7A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7" name="صورة 46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14975" y="5199063"/>
            <a:ext cx="1203325" cy="1201737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4" name="مستطيل مستدير الزوايا 33"/>
          <p:cNvSpPr/>
          <p:nvPr/>
        </p:nvSpPr>
        <p:spPr bwMode="auto">
          <a:xfrm>
            <a:off x="2819400" y="152400"/>
            <a:ext cx="6400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صورة 41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79891" y="2106314"/>
            <a:ext cx="2076883" cy="182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3" name="رابط مستقيم 42"/>
          <p:cNvCxnSpPr>
            <a:stCxn id="42" idx="2"/>
            <a:endCxn id="53" idx="0"/>
          </p:cNvCxnSpPr>
          <p:nvPr/>
        </p:nvCxnSpPr>
        <p:spPr>
          <a:xfrm rot="5400000">
            <a:off x="3714750" y="4395788"/>
            <a:ext cx="1271588" cy="334962"/>
          </a:xfrm>
          <a:prstGeom prst="line">
            <a:avLst/>
          </a:prstGeom>
          <a:ln>
            <a:solidFill>
              <a:srgbClr val="C50B7A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5" name="صورة 44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47800" y="2140728"/>
            <a:ext cx="2076883" cy="182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صورة 52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81400" y="5199063"/>
            <a:ext cx="1201738" cy="1201737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سحابة 19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19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85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85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og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og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og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8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chemeClr val="bg1">
              <a:alpha val="47843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7" name="سحابة 16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9220" name="مجموعة 17"/>
          <p:cNvGrpSpPr>
            <a:grpSpLocks/>
          </p:cNvGrpSpPr>
          <p:nvPr/>
        </p:nvGrpSpPr>
        <p:grpSpPr bwMode="auto">
          <a:xfrm>
            <a:off x="1219200" y="2236788"/>
            <a:ext cx="6038850" cy="4240212"/>
            <a:chOff x="1447800" y="2106314"/>
            <a:chExt cx="6115483" cy="4294486"/>
          </a:xfrm>
        </p:grpSpPr>
        <p:pic>
          <p:nvPicPr>
            <p:cNvPr id="19" name="صورة 18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400" y="2140728"/>
              <a:ext cx="2076883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صورة 20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5143" y="5198151"/>
              <a:ext cx="1202519" cy="1202649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صورة 21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9891" y="2106314"/>
              <a:ext cx="2076883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" name="صورة 23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7800" y="2140728"/>
              <a:ext cx="2076883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صورة 24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146" y="5198151"/>
              <a:ext cx="1202519" cy="1202649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6" name="مستطيل مستدير الزوايا 25"/>
          <p:cNvSpPr/>
          <p:nvPr/>
        </p:nvSpPr>
        <p:spPr bwMode="auto">
          <a:xfrm>
            <a:off x="3048000" y="152400"/>
            <a:ext cx="5257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ضع </a:t>
            </a:r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O</a:t>
            </a: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 حول المجموعة التي عناصرها أكثر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j-cs"/>
            </a:endParaRPr>
          </a:p>
        </p:txBody>
      </p:sp>
      <p:sp>
        <p:nvSpPr>
          <p:cNvPr id="28" name="مخطط انسيابي: رابط 27"/>
          <p:cNvSpPr/>
          <p:nvPr/>
        </p:nvSpPr>
        <p:spPr>
          <a:xfrm>
            <a:off x="304800" y="2362200"/>
            <a:ext cx="8534400" cy="1600200"/>
          </a:xfrm>
          <a:prstGeom prst="flowChartConnector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33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286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2743200" y="37183"/>
            <a:ext cx="5867400" cy="1600200"/>
          </a:xfrm>
          <a:prstGeom prst="roundRect">
            <a:avLst/>
          </a:prstGeom>
          <a:solidFill>
            <a:schemeClr val="bg1">
              <a:alpha val="47843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4" name="مستطيل مستدير الزوايا 13"/>
          <p:cNvSpPr/>
          <p:nvPr/>
        </p:nvSpPr>
        <p:spPr bwMode="auto">
          <a:xfrm>
            <a:off x="2286000" y="152400"/>
            <a:ext cx="6858000" cy="160043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ar-EG" sz="4400" b="1" dirty="0" smtClean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</a:t>
            </a: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كل مجموعة مستعملاُ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أكثر من“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031559" y="5410200"/>
            <a:ext cx="1686680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SA" sz="4400" b="1" dirty="0" smtClean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</a:t>
            </a:r>
            <a:r>
              <a:rPr lang="ar-EG" sz="4400" b="1" dirty="0" smtClean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ذبابتين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172200" y="5410200"/>
            <a:ext cx="1906291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ضفادع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مستطيل ذو زوايا قطرية مستديرة 24"/>
          <p:cNvSpPr/>
          <p:nvPr/>
        </p:nvSpPr>
        <p:spPr>
          <a:xfrm>
            <a:off x="3276600" y="5334000"/>
            <a:ext cx="2286000" cy="685800"/>
          </a:xfrm>
          <a:prstGeom prst="round2Diag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lang="ar-EG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أكثر من</a:t>
            </a:r>
            <a:endParaRPr lang="ar-SA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سهم منحني إلى اليسار 25"/>
          <p:cNvSpPr/>
          <p:nvPr/>
        </p:nvSpPr>
        <p:spPr>
          <a:xfrm rot="19911779">
            <a:off x="7337221" y="2633739"/>
            <a:ext cx="866046" cy="2895762"/>
          </a:xfrm>
          <a:prstGeom prst="curvedLeftArrow">
            <a:avLst>
              <a:gd name="adj1" fmla="val 25000"/>
              <a:gd name="adj2" fmla="val 32768"/>
              <a:gd name="adj3" fmla="val 25000"/>
            </a:avLst>
          </a:prstGeom>
          <a:solidFill>
            <a:srgbClr val="FFFF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27" name="سهم منحني إلى اليسار 26"/>
          <p:cNvSpPr/>
          <p:nvPr/>
        </p:nvSpPr>
        <p:spPr>
          <a:xfrm rot="3554278" flipH="1">
            <a:off x="2027816" y="3684544"/>
            <a:ext cx="837565" cy="2021161"/>
          </a:xfrm>
          <a:prstGeom prst="curvedLeftArrow">
            <a:avLst>
              <a:gd name="adj1" fmla="val 25000"/>
              <a:gd name="adj2" fmla="val 32768"/>
              <a:gd name="adj3" fmla="val 25000"/>
            </a:avLst>
          </a:prstGeom>
          <a:solidFill>
            <a:srgbClr val="CC00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28" name="سحابة 27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8206" name="مجموعة 35"/>
          <p:cNvGrpSpPr>
            <a:grpSpLocks/>
          </p:cNvGrpSpPr>
          <p:nvPr/>
        </p:nvGrpSpPr>
        <p:grpSpPr bwMode="auto">
          <a:xfrm>
            <a:off x="2286000" y="2133600"/>
            <a:ext cx="4438650" cy="3117850"/>
            <a:chOff x="1447800" y="2106314"/>
            <a:chExt cx="6115483" cy="4294486"/>
          </a:xfrm>
        </p:grpSpPr>
        <p:pic>
          <p:nvPicPr>
            <p:cNvPr id="29" name="صورة 28" descr="T1005995292 copy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2140728"/>
              <a:ext cx="2076883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30" name="رابط مستقيم 29"/>
            <p:cNvCxnSpPr>
              <a:stCxn id="29" idx="2"/>
              <a:endCxn id="31" idx="0"/>
            </p:cNvCxnSpPr>
            <p:nvPr/>
          </p:nvCxnSpPr>
          <p:spPr>
            <a:xfrm rot="5400000">
              <a:off x="5703225" y="4377042"/>
              <a:ext cx="1235429" cy="406824"/>
            </a:xfrm>
            <a:prstGeom prst="line">
              <a:avLst/>
            </a:prstGeom>
            <a:ln>
              <a:solidFill>
                <a:srgbClr val="C50B7A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1" name="صورة 30" descr="animated_pen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16040" y="5198169"/>
              <a:ext cx="1200788" cy="1202631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صورة 31" descr="T1005995292 copy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79891" y="2106314"/>
              <a:ext cx="2076883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33" name="رابط مستقيم 32"/>
            <p:cNvCxnSpPr>
              <a:stCxn id="32" idx="2"/>
              <a:endCxn id="35" idx="0"/>
            </p:cNvCxnSpPr>
            <p:nvPr/>
          </p:nvCxnSpPr>
          <p:spPr>
            <a:xfrm rot="5400000">
              <a:off x="3715041" y="4394545"/>
              <a:ext cx="1270415" cy="336833"/>
            </a:xfrm>
            <a:prstGeom prst="line">
              <a:avLst/>
            </a:prstGeom>
            <a:ln>
              <a:solidFill>
                <a:srgbClr val="C50B7A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4" name="صورة 33" descr="T1005995292 copy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7800" y="2140728"/>
              <a:ext cx="2076883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صورة 34" descr="animated_pen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80346" y="5198169"/>
              <a:ext cx="1202974" cy="1202631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318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9053" y="1169965"/>
            <a:ext cx="5410200" cy="2078509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11" y="1842667"/>
            <a:ext cx="5066108" cy="51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8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chemeClr val="bg1">
              <a:alpha val="47843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21" name="صورة 20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85244" y="2140728"/>
            <a:ext cx="1679194" cy="182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6" name="رابط مستقيم 25"/>
          <p:cNvCxnSpPr>
            <a:stCxn id="21" idx="2"/>
            <a:endCxn id="47" idx="0"/>
          </p:cNvCxnSpPr>
          <p:nvPr/>
        </p:nvCxnSpPr>
        <p:spPr>
          <a:xfrm rot="16200000" flipH="1">
            <a:off x="6876256" y="3610769"/>
            <a:ext cx="1389063" cy="2092325"/>
          </a:xfrm>
          <a:prstGeom prst="line">
            <a:avLst/>
          </a:prstGeom>
          <a:ln>
            <a:solidFill>
              <a:srgbClr val="660066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7" name="صورة 46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89900" y="5351463"/>
            <a:ext cx="1054100" cy="1201737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4" name="مستطيل مستدير الزوايا 33"/>
          <p:cNvSpPr/>
          <p:nvPr/>
        </p:nvSpPr>
        <p:spPr bwMode="auto">
          <a:xfrm>
            <a:off x="2819400" y="152400"/>
            <a:ext cx="6400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صورة 41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2106314"/>
            <a:ext cx="1679194" cy="182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3" name="رابط مستقيم 42"/>
          <p:cNvCxnSpPr>
            <a:stCxn id="42" idx="2"/>
            <a:endCxn id="53" idx="0"/>
          </p:cNvCxnSpPr>
          <p:nvPr/>
        </p:nvCxnSpPr>
        <p:spPr>
          <a:xfrm rot="16200000" flipH="1">
            <a:off x="4878388" y="3546475"/>
            <a:ext cx="1423988" cy="2185987"/>
          </a:xfrm>
          <a:prstGeom prst="line">
            <a:avLst/>
          </a:prstGeom>
          <a:ln>
            <a:solidFill>
              <a:srgbClr val="660066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5" name="صورة 44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46644" y="2140728"/>
            <a:ext cx="1679194" cy="182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صورة 52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56325" y="5351463"/>
            <a:ext cx="1054100" cy="1201737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" name="سحابة 19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صورة 17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79900" y="5334000"/>
            <a:ext cx="1054100" cy="1201738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صورة 18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6000" y="5334000"/>
            <a:ext cx="1054100" cy="1201738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2" name="صورة 21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" y="5334000"/>
            <a:ext cx="1054100" cy="1201738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رابط مستقيم 22"/>
          <p:cNvCxnSpPr>
            <a:stCxn id="45" idx="2"/>
            <a:endCxn id="18" idx="0"/>
          </p:cNvCxnSpPr>
          <p:nvPr/>
        </p:nvCxnSpPr>
        <p:spPr>
          <a:xfrm rot="16200000" flipH="1">
            <a:off x="2960688" y="3487737"/>
            <a:ext cx="1371600" cy="2320925"/>
          </a:xfrm>
          <a:prstGeom prst="line">
            <a:avLst/>
          </a:prstGeom>
          <a:ln>
            <a:solidFill>
              <a:srgbClr val="660066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1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85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85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uck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uck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uck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8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chemeClr val="bg1">
              <a:alpha val="47843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7" name="سحابة 16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2292" name="مجموعة 17"/>
          <p:cNvGrpSpPr>
            <a:grpSpLocks/>
          </p:cNvGrpSpPr>
          <p:nvPr/>
        </p:nvGrpSpPr>
        <p:grpSpPr bwMode="auto">
          <a:xfrm>
            <a:off x="998538" y="2459038"/>
            <a:ext cx="7078662" cy="3560762"/>
            <a:chOff x="304800" y="2106314"/>
            <a:chExt cx="8839200" cy="4446886"/>
          </a:xfrm>
        </p:grpSpPr>
        <p:pic>
          <p:nvPicPr>
            <p:cNvPr id="19" name="صورة 18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5244" y="2140728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صورة 20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89401" y="5351767"/>
              <a:ext cx="1054599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صورة 21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8735" y="2106314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" name="صورة 23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6644" y="2140728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صورة 24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6632" y="5351767"/>
              <a:ext cx="1052616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صورة 25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9897" y="5333925"/>
              <a:ext cx="1054599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صورة 26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5145" y="5333925"/>
              <a:ext cx="1054599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صورة 27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800" y="5333925"/>
              <a:ext cx="1054599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مستطيل مستدير الزوايا 31"/>
          <p:cNvSpPr/>
          <p:nvPr/>
        </p:nvSpPr>
        <p:spPr bwMode="auto">
          <a:xfrm>
            <a:off x="3048000" y="152400"/>
            <a:ext cx="5257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ضع </a:t>
            </a:r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O</a:t>
            </a: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 حول المجموعة التي عناصرها أقل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j-cs"/>
            </a:endParaRPr>
          </a:p>
        </p:txBody>
      </p:sp>
      <p:sp>
        <p:nvSpPr>
          <p:cNvPr id="34" name="مخطط انسيابي: رابط 33"/>
          <p:cNvSpPr/>
          <p:nvPr/>
        </p:nvSpPr>
        <p:spPr>
          <a:xfrm>
            <a:off x="304800" y="2362200"/>
            <a:ext cx="8534400" cy="1600200"/>
          </a:xfrm>
          <a:prstGeom prst="flowChartConnector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64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8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chemeClr val="bg1">
              <a:alpha val="47843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7" name="سحابة 16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2292" name="مجموعة 17"/>
          <p:cNvGrpSpPr>
            <a:grpSpLocks/>
          </p:cNvGrpSpPr>
          <p:nvPr/>
        </p:nvGrpSpPr>
        <p:grpSpPr bwMode="auto">
          <a:xfrm>
            <a:off x="998538" y="2459038"/>
            <a:ext cx="7078662" cy="3560762"/>
            <a:chOff x="304800" y="2106314"/>
            <a:chExt cx="8839200" cy="4446886"/>
          </a:xfrm>
        </p:grpSpPr>
        <p:pic>
          <p:nvPicPr>
            <p:cNvPr id="19" name="صورة 18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5244" y="2140728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صورة 20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89401" y="5351767"/>
              <a:ext cx="1054599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صورة 21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8735" y="2106314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" name="صورة 23" descr="T1005995292 copy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6644" y="2140728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صورة 24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6632" y="5351767"/>
              <a:ext cx="1052616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صورة 25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9897" y="5333925"/>
              <a:ext cx="1054599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صورة 26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5145" y="5333925"/>
              <a:ext cx="1054599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صورة 27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800" y="5333925"/>
              <a:ext cx="1054599" cy="1201433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مستطيل مستدير الزوايا 31"/>
          <p:cNvSpPr/>
          <p:nvPr/>
        </p:nvSpPr>
        <p:spPr bwMode="auto">
          <a:xfrm>
            <a:off x="3048000" y="152400"/>
            <a:ext cx="5257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ضع </a:t>
            </a:r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O</a:t>
            </a: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 حول المجموعة التي عناصرها أقل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j-cs"/>
            </a:endParaRPr>
          </a:p>
        </p:txBody>
      </p:sp>
      <p:sp>
        <p:nvSpPr>
          <p:cNvPr id="34" name="مخطط انسيابي: رابط 33"/>
          <p:cNvSpPr/>
          <p:nvPr/>
        </p:nvSpPr>
        <p:spPr>
          <a:xfrm>
            <a:off x="304800" y="2362200"/>
            <a:ext cx="8534400" cy="1600200"/>
          </a:xfrm>
          <a:prstGeom prst="flowChartConnector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53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1905000" y="152400"/>
            <a:ext cx="7086600" cy="1600200"/>
          </a:xfrm>
          <a:prstGeom prst="roundRect">
            <a:avLst/>
          </a:prstGeom>
          <a:solidFill>
            <a:schemeClr val="bg1">
              <a:alpha val="47843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4" name="مستطيل مستدير الزوايا 13"/>
          <p:cNvSpPr/>
          <p:nvPr/>
        </p:nvSpPr>
        <p:spPr bwMode="auto">
          <a:xfrm>
            <a:off x="2057400" y="228600"/>
            <a:ext cx="6400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كل مجموعة مستعملاُ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أقل من“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042836" y="5410200"/>
            <a:ext cx="162416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 ديدان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172200" y="5410200"/>
            <a:ext cx="212269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ar-SA" sz="4400" b="1" dirty="0" err="1" smtClean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صيصان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مستطيل ذو زوايا قطرية مستديرة 24"/>
          <p:cNvSpPr/>
          <p:nvPr/>
        </p:nvSpPr>
        <p:spPr>
          <a:xfrm>
            <a:off x="3276600" y="5410200"/>
            <a:ext cx="2286000" cy="685800"/>
          </a:xfrm>
          <a:prstGeom prst="round2Diag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lang="ar-EG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أقل من</a:t>
            </a:r>
            <a:endParaRPr lang="ar-SA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سهم منحني إلى اليسار 25"/>
          <p:cNvSpPr/>
          <p:nvPr/>
        </p:nvSpPr>
        <p:spPr>
          <a:xfrm rot="19400466">
            <a:off x="7116482" y="2425210"/>
            <a:ext cx="866046" cy="3194814"/>
          </a:xfrm>
          <a:prstGeom prst="curvedLeftArrow">
            <a:avLst>
              <a:gd name="adj1" fmla="val 25000"/>
              <a:gd name="adj2" fmla="val 32768"/>
              <a:gd name="adj3" fmla="val 25000"/>
            </a:avLst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27" name="سهم منحني إلى اليسار 26"/>
          <p:cNvSpPr/>
          <p:nvPr/>
        </p:nvSpPr>
        <p:spPr>
          <a:xfrm rot="1734350" flipH="1">
            <a:off x="515505" y="4144245"/>
            <a:ext cx="837565" cy="1553685"/>
          </a:xfrm>
          <a:prstGeom prst="curvedLeftArrow">
            <a:avLst>
              <a:gd name="adj1" fmla="val 25000"/>
              <a:gd name="adj2" fmla="val 32768"/>
              <a:gd name="adj3" fmla="val 25000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28" name="سحابة 27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1278" name="مجموعة 46"/>
          <p:cNvGrpSpPr>
            <a:grpSpLocks/>
          </p:cNvGrpSpPr>
          <p:nvPr/>
        </p:nvGrpSpPr>
        <p:grpSpPr bwMode="auto">
          <a:xfrm>
            <a:off x="1600200" y="2230438"/>
            <a:ext cx="5867400" cy="2951162"/>
            <a:chOff x="304800" y="2106314"/>
            <a:chExt cx="8839200" cy="4446886"/>
          </a:xfrm>
        </p:grpSpPr>
        <p:pic>
          <p:nvPicPr>
            <p:cNvPr id="36" name="صورة 35" descr="T1005995292 copy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5244" y="2140728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37" name="رابط مستقيم 36"/>
            <p:cNvCxnSpPr>
              <a:stCxn id="36" idx="2"/>
              <a:endCxn id="38" idx="0"/>
            </p:cNvCxnSpPr>
            <p:nvPr/>
          </p:nvCxnSpPr>
          <p:spPr>
            <a:xfrm rot="16200000" flipH="1">
              <a:off x="6877846" y="3609971"/>
              <a:ext cx="1387410" cy="2092613"/>
            </a:xfrm>
            <a:prstGeom prst="line">
              <a:avLst/>
            </a:prstGeom>
            <a:ln>
              <a:solidFill>
                <a:srgbClr val="660066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8" name="صورة 37" descr="animated_pen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89323" y="5349982"/>
              <a:ext cx="1054677" cy="1203218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صورة 38" descr="T1005995292 copy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8735" y="2106314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40" name="رابط مستقيم 39"/>
            <p:cNvCxnSpPr>
              <a:stCxn id="39" idx="2"/>
              <a:endCxn id="42" idx="0"/>
            </p:cNvCxnSpPr>
            <p:nvPr/>
          </p:nvCxnSpPr>
          <p:spPr>
            <a:xfrm rot="16200000" flipH="1">
              <a:off x="4890456" y="3557353"/>
              <a:ext cx="1420899" cy="2164361"/>
            </a:xfrm>
            <a:prstGeom prst="line">
              <a:avLst/>
            </a:prstGeom>
            <a:ln>
              <a:solidFill>
                <a:srgbClr val="660066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41" name="صورة 40" descr="T1005995292 copy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6644" y="2140728"/>
              <a:ext cx="1679194" cy="18216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صورة 41" descr="animated_pen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56944" y="5349982"/>
              <a:ext cx="1052286" cy="1203218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صورة 42" descr="animated_pen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19782" y="5333236"/>
              <a:ext cx="1054677" cy="1203220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صورة 43" descr="animated_pen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85010" y="5333236"/>
              <a:ext cx="1054678" cy="1203220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صورة 44" descr="animated_pen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800" y="5333236"/>
              <a:ext cx="1054678" cy="1203220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6" name="رابط مستقيم 45"/>
            <p:cNvCxnSpPr>
              <a:stCxn id="41" idx="2"/>
              <a:endCxn id="43" idx="0"/>
            </p:cNvCxnSpPr>
            <p:nvPr/>
          </p:nvCxnSpPr>
          <p:spPr>
            <a:xfrm rot="16200000" flipH="1">
              <a:off x="2930580" y="3517893"/>
              <a:ext cx="1370664" cy="2260023"/>
            </a:xfrm>
            <a:prstGeom prst="line">
              <a:avLst/>
            </a:prstGeom>
            <a:ln>
              <a:solidFill>
                <a:srgbClr val="660066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38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0781" y="1276567"/>
            <a:ext cx="5283319" cy="264062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11" y="1844142"/>
            <a:ext cx="5066108" cy="51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8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rgbClr val="0070C0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21" name="صورة 20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52401" y="2514600"/>
            <a:ext cx="1015199" cy="113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6" name="رابط مستقيم 25"/>
          <p:cNvCxnSpPr>
            <a:stCxn id="21" idx="2"/>
            <a:endCxn id="47" idx="0"/>
          </p:cNvCxnSpPr>
          <p:nvPr/>
        </p:nvCxnSpPr>
        <p:spPr>
          <a:xfrm rot="16200000" flipH="1">
            <a:off x="6946900" y="3662363"/>
            <a:ext cx="1608137" cy="1582738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7" name="صورة 46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15288" y="5257800"/>
            <a:ext cx="1052512" cy="1201738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4" name="مستطيل مستدير الزوايا 33"/>
          <p:cNvSpPr/>
          <p:nvPr/>
        </p:nvSpPr>
        <p:spPr bwMode="auto">
          <a:xfrm>
            <a:off x="2819400" y="152400"/>
            <a:ext cx="6400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صل بخط بين عناصر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المجموعتين المتقابلتين</a:t>
            </a:r>
            <a:endParaRPr lang="ar-SA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رابط مستقيم 42"/>
          <p:cNvCxnSpPr>
            <a:stCxn id="25" idx="2"/>
            <a:endCxn id="53" idx="0"/>
          </p:cNvCxnSpPr>
          <p:nvPr/>
        </p:nvCxnSpPr>
        <p:spPr>
          <a:xfrm rot="16200000" flipH="1">
            <a:off x="5364957" y="3620294"/>
            <a:ext cx="1531937" cy="1590675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صورة 52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00800" y="5181600"/>
            <a:ext cx="1050925" cy="1201738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" name="سحابة 19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صورة 17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54563" y="5199063"/>
            <a:ext cx="1050925" cy="1201737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رابط مستقيم 22"/>
          <p:cNvCxnSpPr>
            <a:stCxn id="30" idx="2"/>
            <a:endCxn id="18" idx="0"/>
          </p:cNvCxnSpPr>
          <p:nvPr/>
        </p:nvCxnSpPr>
        <p:spPr>
          <a:xfrm rot="16200000" flipH="1">
            <a:off x="3783013" y="3702050"/>
            <a:ext cx="1549400" cy="1444625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صورة 24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27602" y="2514600"/>
            <a:ext cx="1015199" cy="113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صورة 29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28201" y="2514600"/>
            <a:ext cx="1015199" cy="113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صورة 34" descr="T1005995292 cop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28001" y="2514600"/>
            <a:ext cx="1015199" cy="113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صورة 35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62313" y="5275263"/>
            <a:ext cx="1050925" cy="1201737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7" name="صورة 36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46238" y="5199063"/>
            <a:ext cx="1052512" cy="1201737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صورة 37" descr="animated_pen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5214938"/>
            <a:ext cx="1052513" cy="1203325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رابط مستقيم 38"/>
          <p:cNvCxnSpPr>
            <a:stCxn id="35" idx="2"/>
            <a:endCxn id="36" idx="0"/>
          </p:cNvCxnSpPr>
          <p:nvPr/>
        </p:nvCxnSpPr>
        <p:spPr>
          <a:xfrm rot="16200000" flipH="1">
            <a:off x="2198688" y="3686175"/>
            <a:ext cx="1625600" cy="1552575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0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85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85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8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2438400" y="152400"/>
            <a:ext cx="6553200" cy="1600200"/>
          </a:xfrm>
          <a:prstGeom prst="roundRect">
            <a:avLst/>
          </a:prstGeom>
          <a:solidFill>
            <a:srgbClr val="0070C0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21" name="صورة 20" descr="T1005995292 copy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52401" y="2514600"/>
            <a:ext cx="1015199" cy="113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6" name="رابط مستقيم 25"/>
          <p:cNvCxnSpPr>
            <a:stCxn id="21" idx="2"/>
            <a:endCxn id="47" idx="0"/>
          </p:cNvCxnSpPr>
          <p:nvPr/>
        </p:nvCxnSpPr>
        <p:spPr>
          <a:xfrm rot="16200000" flipH="1">
            <a:off x="6946900" y="3662363"/>
            <a:ext cx="1608137" cy="1582738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7" name="صورة 46" descr="animated_pe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15288" y="5257800"/>
            <a:ext cx="1052512" cy="1201738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4" name="مستطيل مستدير الزوايا 33"/>
          <p:cNvSpPr/>
          <p:nvPr/>
        </p:nvSpPr>
        <p:spPr bwMode="auto">
          <a:xfrm>
            <a:off x="2090607" y="228600"/>
            <a:ext cx="6400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ضع </a:t>
            </a:r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r>
              <a:rPr lang="ar-EG" sz="4400" b="1" dirty="0">
                <a:ln w="12700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حول المجموعة التي عناصرها أقل</a:t>
            </a:r>
            <a:endParaRPr lang="ar-SA" sz="4400" b="1" dirty="0">
              <a:ln w="12700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43" name="رابط مستقيم 42"/>
          <p:cNvCxnSpPr>
            <a:stCxn id="25" idx="2"/>
            <a:endCxn id="53" idx="0"/>
          </p:cNvCxnSpPr>
          <p:nvPr/>
        </p:nvCxnSpPr>
        <p:spPr>
          <a:xfrm rot="16200000" flipH="1">
            <a:off x="5364957" y="3620294"/>
            <a:ext cx="1531937" cy="1590675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صورة 52" descr="animated_pe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00800" y="5181600"/>
            <a:ext cx="1050925" cy="1201738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" name="سحابة 19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صورة 17" descr="animated_pe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54563" y="5199063"/>
            <a:ext cx="1050925" cy="1201737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رابط مستقيم 22"/>
          <p:cNvCxnSpPr>
            <a:stCxn id="30" idx="2"/>
            <a:endCxn id="18" idx="0"/>
          </p:cNvCxnSpPr>
          <p:nvPr/>
        </p:nvCxnSpPr>
        <p:spPr>
          <a:xfrm rot="16200000" flipH="1">
            <a:off x="3783013" y="3702050"/>
            <a:ext cx="1549400" cy="1444625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صورة 24" descr="T1005995292 copy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27602" y="2514600"/>
            <a:ext cx="1015199" cy="113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صورة 29" descr="T1005995292 copy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28201" y="2514600"/>
            <a:ext cx="1015199" cy="113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صورة 34" descr="T1005995292 copy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28001" y="2514600"/>
            <a:ext cx="1015199" cy="1134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صورة 35" descr="animated_pe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62313" y="5275263"/>
            <a:ext cx="1050925" cy="1201737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7" name="صورة 36" descr="animated_pe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46238" y="5199063"/>
            <a:ext cx="1052512" cy="1201737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صورة 37" descr="animated_pen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214938"/>
            <a:ext cx="1052513" cy="1203325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رابط مستقيم 38"/>
          <p:cNvCxnSpPr>
            <a:stCxn id="35" idx="2"/>
            <a:endCxn id="36" idx="0"/>
          </p:cNvCxnSpPr>
          <p:nvPr/>
        </p:nvCxnSpPr>
        <p:spPr>
          <a:xfrm rot="16200000" flipH="1">
            <a:off x="2198688" y="3686175"/>
            <a:ext cx="1625600" cy="1552575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مخطط انسيابي: رابط 21"/>
          <p:cNvSpPr/>
          <p:nvPr/>
        </p:nvSpPr>
        <p:spPr>
          <a:xfrm>
            <a:off x="304800" y="2362200"/>
            <a:ext cx="8534400" cy="1600200"/>
          </a:xfrm>
          <a:prstGeom prst="flowChartConnector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65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85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85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2438400" y="228600"/>
            <a:ext cx="5867400" cy="1600200"/>
          </a:xfrm>
          <a:prstGeom prst="roundRect">
            <a:avLst/>
          </a:prstGeom>
          <a:solidFill>
            <a:srgbClr val="0070C0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4" name="مستطيل مستدير الزوايا 13"/>
          <p:cNvSpPr/>
          <p:nvPr/>
        </p:nvSpPr>
        <p:spPr bwMode="auto">
          <a:xfrm>
            <a:off x="1905000" y="228600"/>
            <a:ext cx="6400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صف كل مجموعة مستعملاُ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أكثر من“</a:t>
            </a:r>
            <a:endParaRPr lang="ar-SA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042836" y="5410200"/>
            <a:ext cx="165141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فئران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867400" y="5410200"/>
            <a:ext cx="229742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EG" sz="4400" b="1" dirty="0">
                <a:ln w="11430"/>
                <a:solidFill>
                  <a:srgbClr val="0053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قطع جبن</a:t>
            </a:r>
            <a:endParaRPr lang="ar-SA" sz="4400" b="1" dirty="0">
              <a:ln w="11430"/>
              <a:solidFill>
                <a:srgbClr val="0053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مستطيل ذو زوايا قطرية مستديرة 24"/>
          <p:cNvSpPr/>
          <p:nvPr/>
        </p:nvSpPr>
        <p:spPr>
          <a:xfrm>
            <a:off x="3276600" y="5410200"/>
            <a:ext cx="2286000" cy="685800"/>
          </a:xfrm>
          <a:prstGeom prst="round2Diag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lang="ar-EG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أكثر من</a:t>
            </a:r>
            <a:endParaRPr lang="ar-SA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سهم منحني إلى اليسار 25"/>
          <p:cNvSpPr/>
          <p:nvPr/>
        </p:nvSpPr>
        <p:spPr>
          <a:xfrm rot="21145240">
            <a:off x="8105922" y="4607639"/>
            <a:ext cx="619799" cy="1198875"/>
          </a:xfrm>
          <a:prstGeom prst="curvedLeftArrow">
            <a:avLst>
              <a:gd name="adj1" fmla="val 25000"/>
              <a:gd name="adj2" fmla="val 32768"/>
              <a:gd name="adj3" fmla="val 25000"/>
            </a:avLst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27" name="سهم منحني إلى اليسار 26"/>
          <p:cNvSpPr/>
          <p:nvPr/>
        </p:nvSpPr>
        <p:spPr>
          <a:xfrm rot="1568093" flipH="1">
            <a:off x="980870" y="2338687"/>
            <a:ext cx="837565" cy="3479187"/>
          </a:xfrm>
          <a:prstGeom prst="curvedLeftArrow">
            <a:avLst>
              <a:gd name="adj1" fmla="val 25000"/>
              <a:gd name="adj2" fmla="val 32768"/>
              <a:gd name="adj3" fmla="val 25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8" name="سحابة 27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4350" name="مجموعة 56"/>
          <p:cNvGrpSpPr>
            <a:grpSpLocks/>
          </p:cNvGrpSpPr>
          <p:nvPr/>
        </p:nvGrpSpPr>
        <p:grpSpPr bwMode="auto">
          <a:xfrm>
            <a:off x="1174750" y="2209800"/>
            <a:ext cx="6826250" cy="3048000"/>
            <a:chOff x="1821377" y="2286000"/>
            <a:chExt cx="6825802" cy="3048000"/>
          </a:xfrm>
        </p:grpSpPr>
        <p:grpSp>
          <p:nvGrpSpPr>
            <p:cNvPr id="14352" name="مجموعة 52"/>
            <p:cNvGrpSpPr>
              <a:grpSpLocks/>
            </p:cNvGrpSpPr>
            <p:nvPr/>
          </p:nvGrpSpPr>
          <p:grpSpPr bwMode="auto">
            <a:xfrm>
              <a:off x="1821377" y="2286000"/>
              <a:ext cx="6426513" cy="3028100"/>
              <a:chOff x="0" y="2514600"/>
              <a:chExt cx="8465539" cy="3988865"/>
            </a:xfrm>
          </p:grpSpPr>
          <p:pic>
            <p:nvPicPr>
              <p:cNvPr id="29" name="صورة 28" descr="T1005995292 copy.gif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381714" y="2514600"/>
                <a:ext cx="1015199" cy="11346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cxnSp>
            <p:nvCxnSpPr>
              <p:cNvPr id="30" name="رابط مستقيم 29"/>
              <p:cNvCxnSpPr>
                <a:stCxn id="29" idx="2"/>
                <a:endCxn id="55" idx="0"/>
              </p:cNvCxnSpPr>
              <p:nvPr/>
            </p:nvCxnSpPr>
            <p:spPr>
              <a:xfrm rot="16200000" flipH="1">
                <a:off x="6836633" y="3699309"/>
                <a:ext cx="1679224" cy="1576652"/>
              </a:xfrm>
              <a:prstGeom prst="line">
                <a:avLst/>
              </a:prstGeom>
              <a:ln>
                <a:solidFill>
                  <a:srgbClr val="FF3300"/>
                </a:solidFill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رابط مستقيم 30"/>
              <p:cNvCxnSpPr>
                <a:stCxn id="35" idx="2"/>
                <a:endCxn id="32" idx="0"/>
              </p:cNvCxnSpPr>
              <p:nvPr/>
            </p:nvCxnSpPr>
            <p:spPr>
              <a:xfrm rot="16200000" flipH="1">
                <a:off x="5312260" y="3670033"/>
                <a:ext cx="1635308" cy="1591288"/>
              </a:xfrm>
              <a:prstGeom prst="line">
                <a:avLst/>
              </a:prstGeom>
              <a:ln>
                <a:solidFill>
                  <a:srgbClr val="FF3300"/>
                </a:solidFill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32" name="صورة 31" descr="animated_pen.gi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398613" y="5283332"/>
                <a:ext cx="1053889" cy="1202433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صورة 32" descr="animated_pen.gi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752958" y="5300061"/>
                <a:ext cx="1051798" cy="1202433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4" name="رابط مستقيم 33"/>
              <p:cNvCxnSpPr>
                <a:stCxn id="47" idx="2"/>
                <a:endCxn id="33" idx="0"/>
              </p:cNvCxnSpPr>
              <p:nvPr/>
            </p:nvCxnSpPr>
            <p:spPr>
              <a:xfrm rot="16200000" flipH="1">
                <a:off x="3731425" y="3751584"/>
                <a:ext cx="1652038" cy="1444916"/>
              </a:xfrm>
              <a:prstGeom prst="line">
                <a:avLst/>
              </a:prstGeom>
              <a:ln>
                <a:solidFill>
                  <a:srgbClr val="FF3300"/>
                </a:solidFill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35" name="صورة 34" descr="T1005995292 copy.gif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827602" y="2514600"/>
                <a:ext cx="1015199" cy="11346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7" name="صورة 46" descr="T1005995292 copy.gif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328201" y="2514600"/>
                <a:ext cx="1015199" cy="11346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8" name="صورة 47" descr="T1005995292 copy.gif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853320" y="2514600"/>
                <a:ext cx="1015199" cy="11346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9" name="صورة 48" descr="animated_pen.gi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262038" y="5274967"/>
                <a:ext cx="1051799" cy="1200341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0" name="صورة 49" descr="animated_pen.gi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45657" y="5226870"/>
                <a:ext cx="1051798" cy="120243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" name="صورة 50" descr="animated_pen.gi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0" y="5214323"/>
                <a:ext cx="1051799" cy="120243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2" name="رابط مستقيم 51"/>
              <p:cNvCxnSpPr>
                <a:stCxn id="48" idx="2"/>
                <a:endCxn id="49" idx="0"/>
              </p:cNvCxnSpPr>
              <p:nvPr/>
            </p:nvCxnSpPr>
            <p:spPr>
              <a:xfrm rot="16200000" flipH="1">
                <a:off x="2260373" y="3748447"/>
                <a:ext cx="1626943" cy="1426096"/>
              </a:xfrm>
              <a:prstGeom prst="line">
                <a:avLst/>
              </a:prstGeom>
              <a:ln>
                <a:solidFill>
                  <a:srgbClr val="FF3300"/>
                </a:solidFill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55" name="صورة 54" descr="animated_pen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48719" y="4421188"/>
              <a:ext cx="798460" cy="912812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342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9128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3124200" y="152400"/>
            <a:ext cx="5867400" cy="1600200"/>
          </a:xfrm>
          <a:prstGeom prst="roundRect">
            <a:avLst/>
          </a:prstGeom>
          <a:solidFill>
            <a:srgbClr val="0070C0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7" name="سحابة 16"/>
          <p:cNvSpPr/>
          <p:nvPr/>
        </p:nvSpPr>
        <p:spPr>
          <a:xfrm>
            <a:off x="8001000" y="228600"/>
            <a:ext cx="83820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ar-S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مستطيل مستدير الزوايا 31"/>
          <p:cNvSpPr/>
          <p:nvPr/>
        </p:nvSpPr>
        <p:spPr bwMode="auto">
          <a:xfrm>
            <a:off x="3124200" y="152400"/>
            <a:ext cx="5257800" cy="1600438"/>
          </a:xfrm>
          <a:prstGeom prst="round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ضع </a:t>
            </a:r>
            <a:r>
              <a:rPr lang="en-U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حول المجموعة التي عناصرها أقل</a:t>
            </a:r>
            <a:endParaRPr lang="ar-SA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365" name="مجموعة 29"/>
          <p:cNvGrpSpPr>
            <a:grpSpLocks/>
          </p:cNvGrpSpPr>
          <p:nvPr/>
        </p:nvGrpSpPr>
        <p:grpSpPr bwMode="auto">
          <a:xfrm>
            <a:off x="304800" y="2438400"/>
            <a:ext cx="8361363" cy="3733800"/>
            <a:chOff x="1821377" y="2286000"/>
            <a:chExt cx="6825802" cy="3048000"/>
          </a:xfrm>
        </p:grpSpPr>
        <p:grpSp>
          <p:nvGrpSpPr>
            <p:cNvPr id="15368" name="مجموعة 52"/>
            <p:cNvGrpSpPr>
              <a:grpSpLocks/>
            </p:cNvGrpSpPr>
            <p:nvPr/>
          </p:nvGrpSpPr>
          <p:grpSpPr bwMode="auto">
            <a:xfrm>
              <a:off x="1821377" y="2286000"/>
              <a:ext cx="5656849" cy="3028561"/>
              <a:chOff x="-2" y="2514600"/>
              <a:chExt cx="7451675" cy="3989472"/>
            </a:xfrm>
          </p:grpSpPr>
          <p:pic>
            <p:nvPicPr>
              <p:cNvPr id="35" name="صورة 34" descr="T1005995292 copy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381714" y="2514600"/>
                <a:ext cx="1015199" cy="11346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8" name="صورة 37" descr="animated_pen.gif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400074" y="5285209"/>
                <a:ext cx="1051599" cy="120179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صورة 38" descr="animated_pen.gif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754389" y="5302280"/>
                <a:ext cx="1051599" cy="120179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صورة 40" descr="T1005995292 copy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827602" y="2514600"/>
                <a:ext cx="1015199" cy="11346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2" name="صورة 41" descr="T1005995292 copy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328201" y="2514600"/>
                <a:ext cx="1015199" cy="11346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3" name="صورة 42" descr="T1005995292 copy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53320" y="2514600"/>
                <a:ext cx="1015199" cy="113463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4" name="صورة 43" descr="animated_pen.gif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262347" y="5274967"/>
                <a:ext cx="1051599" cy="120179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صورة 44" descr="animated_pen.gif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45683" y="5227168"/>
                <a:ext cx="1053307" cy="1203499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6" name="صورة 45" descr="animated_pen.gif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2" y="5215218"/>
                <a:ext cx="1051599" cy="120350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4" name="صورة 33" descr="animated_pen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48870" y="4421673"/>
              <a:ext cx="798309" cy="912327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مخطط انسيابي: رابط 47"/>
          <p:cNvSpPr/>
          <p:nvPr/>
        </p:nvSpPr>
        <p:spPr>
          <a:xfrm>
            <a:off x="304800" y="2362200"/>
            <a:ext cx="8534400" cy="1600200"/>
          </a:xfrm>
          <a:prstGeom prst="flowChartConnector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8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95 - tada fai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11" y="1844142"/>
            <a:ext cx="5066108" cy="5160966"/>
          </a:xfrm>
          <a:prstGeom prst="rect">
            <a:avLst/>
          </a:prstGeom>
        </p:spPr>
      </p:pic>
      <p:sp>
        <p:nvSpPr>
          <p:cNvPr id="21" name="مستطيل 20"/>
          <p:cNvSpPr/>
          <p:nvPr/>
        </p:nvSpPr>
        <p:spPr>
          <a:xfrm>
            <a:off x="1887766" y="1219200"/>
            <a:ext cx="4719562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تعرفنا في درسنا </a:t>
            </a:r>
          </a:p>
          <a:p>
            <a:pPr algn="ctr"/>
            <a:r>
              <a:rPr lang="ar-S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على المقارنة باستخدام </a:t>
            </a:r>
          </a:p>
          <a:p>
            <a:pPr algn="ctr"/>
            <a:r>
              <a:rPr lang="ar-SA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المفردة أكثر من وأقل من</a:t>
            </a:r>
          </a:p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10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 descr="نادي الاتحاد السعودي on Twitter: &quot;#مملكه_العدل_السعوديه وطن العدل 🇸🇦… 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4864005" cy="6296025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5473605" y="1219200"/>
            <a:ext cx="331301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SA" sz="4400" b="1" dirty="0" smtClean="0">
                <a:ln/>
                <a:cs typeface="+mj-cs"/>
              </a:rPr>
              <a:t>نتعلم من درسنا </a:t>
            </a:r>
          </a:p>
          <a:p>
            <a:pPr algn="ctr"/>
            <a:r>
              <a:rPr lang="ar-SA" sz="4400" b="1" dirty="0" smtClean="0">
                <a:ln/>
                <a:cs typeface="+mj-cs"/>
              </a:rPr>
              <a:t>أن تكون مقارنتنا في الأمور عادلة اقتداءً بوطننا </a:t>
            </a:r>
          </a:p>
          <a:p>
            <a:pPr algn="ctr"/>
            <a:r>
              <a:rPr lang="ar-SA" sz="4400" b="1" dirty="0" smtClean="0">
                <a:ln/>
                <a:cs typeface="+mj-cs"/>
              </a:rPr>
              <a:t>والذي يعرف بعدله ومساواته </a:t>
            </a:r>
            <a:endParaRPr lang="ar-SA" sz="4400" b="1" cap="none" spc="0" dirty="0">
              <a:ln/>
              <a:effectLst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66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4437955" y="743955"/>
            <a:ext cx="310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نشاط ختامي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  <p:sp>
        <p:nvSpPr>
          <p:cNvPr id="4" name="مستطيل 3">
            <a:hlinkClick r:id="rId18"/>
          </p:cNvPr>
          <p:cNvSpPr/>
          <p:nvPr/>
        </p:nvSpPr>
        <p:spPr>
          <a:xfrm>
            <a:off x="1558801" y="3614372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https://wordwall.net/ar/resource/18570323</a:t>
            </a:r>
          </a:p>
        </p:txBody>
      </p:sp>
      <p:pic>
        <p:nvPicPr>
          <p:cNvPr id="1028" name="Picture 4" descr="العاب َ تفاعلية – Science Telescop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79" y="2088579"/>
            <a:ext cx="28003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1333773" y="1263348"/>
            <a:ext cx="647645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الواجب : </a:t>
            </a:r>
          </a:p>
          <a:p>
            <a:pPr algn="ctr"/>
            <a:r>
              <a:rPr lang="ar-SA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فقرة 6 ، 7 </a:t>
            </a:r>
          </a:p>
          <a:p>
            <a:pPr algn="ctr"/>
            <a:r>
              <a:rPr lang="ar-SA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+ النشاط المنزلي صفحة 19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2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81689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5072066" y="857232"/>
            <a:ext cx="3071834" cy="2500330"/>
          </a:xfrm>
          <a:prstGeom prst="rect">
            <a:avLst/>
          </a:prstGeom>
          <a:solidFill>
            <a:srgbClr val="AE8D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cs typeface="Akhbar MT" pitchFamily="2" charset="-78"/>
              </a:rPr>
              <a:t>من يستفيد من العرض</a:t>
            </a:r>
          </a:p>
          <a:p>
            <a:pPr algn="ctr"/>
            <a:r>
              <a:rPr lang="ar-SA" sz="3600" b="1" dirty="0" smtClean="0">
                <a:cs typeface="Akhbar MT" pitchFamily="2" charset="-78"/>
              </a:rPr>
              <a:t>أرجو ذكر المصدر </a:t>
            </a:r>
            <a:endParaRPr lang="ar-SA" sz="36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202207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8252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68238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507115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2058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68238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838200"/>
            <a:ext cx="7162800" cy="553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47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68238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324600" y="1295400"/>
            <a:ext cx="2214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نشاط1</a:t>
            </a:r>
            <a:endParaRPr lang="ar-SA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5538" name="AutoShape 2" descr="كورة العرب koora-Arab - Home | Facebook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5540" name="AutoShape 4" descr="كورة العرب koora-Arab - Home | Facebook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5542" name="AutoShape 6" descr="كورة العرب koora-Arab - Home | Facebook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5544" name="Picture 8" descr="Handsewn الكرتون كرة القدم (الأغنام) - Buy كرة القدم ، Product on  Alibaba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828800"/>
            <a:ext cx="1530804" cy="1524000"/>
          </a:xfrm>
          <a:prstGeom prst="rect">
            <a:avLst/>
          </a:prstGeom>
          <a:noFill/>
        </p:spPr>
      </p:pic>
      <p:pic>
        <p:nvPicPr>
          <p:cNvPr id="9" name="Picture 8" descr="Handsewn الكرتون كرة القدم (الأغنام) - Buy كرة القدم ، Product on  Alibaba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429000"/>
            <a:ext cx="1530804" cy="1524000"/>
          </a:xfrm>
          <a:prstGeom prst="rect">
            <a:avLst/>
          </a:prstGeom>
          <a:noFill/>
        </p:spPr>
      </p:pic>
      <p:pic>
        <p:nvPicPr>
          <p:cNvPr id="10" name="Picture 8" descr="Handsewn الكرتون كرة القدم (الأغنام) - Buy كرة القدم ، Product on  Alibaba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105400"/>
            <a:ext cx="1530804" cy="1524000"/>
          </a:xfrm>
          <a:prstGeom prst="rect">
            <a:avLst/>
          </a:prstGeom>
          <a:noFill/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152400"/>
            <a:ext cx="14287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495800"/>
            <a:ext cx="14287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 descr="Handsewn الكرتون كرة القدم (الأغنام) - Buy كرة القدم ، Product on  Alibaba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28600"/>
            <a:ext cx="1530804" cy="1524000"/>
          </a:xfrm>
          <a:prstGeom prst="rect">
            <a:avLst/>
          </a:prstGeom>
          <a:noFill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2438400"/>
            <a:ext cx="14287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36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72763" y="69944"/>
            <a:ext cx="4674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3600" b="1" dirty="0" smtClean="0">
                <a:ln w="50800"/>
              </a:rPr>
              <a:t>نشاهد هذا المقطع</a:t>
            </a:r>
          </a:p>
          <a:p>
            <a:pPr algn="ctr"/>
            <a:r>
              <a:rPr lang="ar-SA" sz="3600" b="1" dirty="0" smtClean="0">
                <a:ln w="50800"/>
              </a:rPr>
              <a:t>لنتعرف على درسنا لهذا اليوم </a:t>
            </a:r>
            <a:endParaRPr lang="ar-SA" sz="3600" b="1" cap="none" spc="0" dirty="0">
              <a:ln w="50800"/>
              <a:effectLst/>
            </a:endParaRPr>
          </a:p>
        </p:txBody>
      </p:sp>
      <p:pic>
        <p:nvPicPr>
          <p:cNvPr id="3" name="HOGZE66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600200"/>
            <a:ext cx="7620000" cy="49339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6" y="1513954"/>
            <a:ext cx="5066108" cy="548939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الأول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962400"/>
            <a:ext cx="533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1372</TotalTime>
  <Words>315</Words>
  <Application>Microsoft Office PowerPoint</Application>
  <PresentationFormat>عرض على الشاشة (4:3)</PresentationFormat>
  <Paragraphs>100</Paragraphs>
  <Slides>35</Slides>
  <Notes>24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1" baseType="lpstr"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335</cp:revision>
  <dcterms:created xsi:type="dcterms:W3CDTF">2006-08-16T00:00:00Z</dcterms:created>
  <dcterms:modified xsi:type="dcterms:W3CDTF">2023-08-26T05:01:42Z</dcterms:modified>
</cp:coreProperties>
</file>