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2" r:id="rId4"/>
    <p:sldId id="256" r:id="rId5"/>
    <p:sldId id="259" r:id="rId6"/>
    <p:sldId id="263" r:id="rId7"/>
    <p:sldId id="261" r:id="rId8"/>
    <p:sldId id="260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A72D4"/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11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ar-SA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04AA3-B377-4A77-A68E-33FE75B2EE5B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0B92-C3D1-4405-A924-7E5B23F9565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5973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04AA3-B377-4A77-A68E-33FE75B2EE5B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0B92-C3D1-4405-A924-7E5B23F956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275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04AA3-B377-4A77-A68E-33FE75B2EE5B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0B92-C3D1-4405-A924-7E5B23F956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709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04AA3-B377-4A77-A68E-33FE75B2EE5B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0B92-C3D1-4405-A924-7E5B23F956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28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04AA3-B377-4A77-A68E-33FE75B2EE5B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0B92-C3D1-4405-A924-7E5B23F9565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2073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04AA3-B377-4A77-A68E-33FE75B2EE5B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0B92-C3D1-4405-A924-7E5B23F956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587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04AA3-B377-4A77-A68E-33FE75B2EE5B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0B92-C3D1-4405-A924-7E5B23F956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888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04AA3-B377-4A77-A68E-33FE75B2EE5B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0B92-C3D1-4405-A924-7E5B23F956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181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04AA3-B377-4A77-A68E-33FE75B2EE5B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0B92-C3D1-4405-A924-7E5B23F956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853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56004AA3-B377-4A77-A68E-33FE75B2EE5B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67D0B92-C3D1-4405-A924-7E5B23F956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412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04AA3-B377-4A77-A68E-33FE75B2EE5B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0B92-C3D1-4405-A924-7E5B23F956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263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6004AA3-B377-4A77-A68E-33FE75B2EE5B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67D0B92-C3D1-4405-A924-7E5B23F9565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5756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dissolve/>
  </p:transition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ebp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خل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6" name="Rectangle 5"/>
          <p:cNvSpPr/>
          <p:nvPr/>
        </p:nvSpPr>
        <p:spPr>
          <a:xfrm>
            <a:off x="2497093" y="818831"/>
            <a:ext cx="562205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solidFill>
                  <a:srgbClr val="7030A0"/>
                </a:solidFill>
                <a:latin typeface="Bradley Hand ITC" pitchFamily="66" charset="0"/>
              </a:rPr>
              <a:t>Past Perfect simple</a:t>
            </a:r>
          </a:p>
          <a:p>
            <a:pPr algn="ctr"/>
            <a:r>
              <a:rPr lang="en-US" sz="54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radley Hand ITC" pitchFamily="66" charset="0"/>
              </a:rPr>
              <a:t>And </a:t>
            </a:r>
          </a:p>
        </p:txBody>
      </p:sp>
      <p:sp>
        <p:nvSpPr>
          <p:cNvPr id="7" name="Rectangle 6"/>
          <p:cNvSpPr/>
          <p:nvPr/>
        </p:nvSpPr>
        <p:spPr>
          <a:xfrm>
            <a:off x="3550126" y="2506631"/>
            <a:ext cx="374173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solidFill>
                  <a:srgbClr val="7030A0"/>
                </a:solidFill>
                <a:latin typeface="Bradley Hand ITC" pitchFamily="66" charset="0"/>
              </a:rPr>
              <a:t>Past Perfect </a:t>
            </a:r>
          </a:p>
          <a:p>
            <a:pPr algn="ctr"/>
            <a:r>
              <a:rPr lang="en-US" sz="5400" b="1" dirty="0">
                <a:solidFill>
                  <a:srgbClr val="7030A0"/>
                </a:solidFill>
                <a:latin typeface="Bradley Hand ITC" pitchFamily="66" charset="0"/>
              </a:rPr>
              <a:t>progressive</a:t>
            </a:r>
          </a:p>
        </p:txBody>
      </p:sp>
      <p:pic>
        <p:nvPicPr>
          <p:cNvPr id="5" name="Picture 4" descr="مايند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760912"/>
            <a:ext cx="2097088" cy="2097088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خل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2214546" y="428604"/>
            <a:ext cx="224452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solidFill>
                  <a:srgbClr val="AA72D4"/>
                </a:solidFill>
                <a:latin typeface="Elephant" pitchFamily="18" charset="0"/>
              </a:rPr>
              <a:t>Correct</a:t>
            </a:r>
          </a:p>
        </p:txBody>
      </p:sp>
      <p:sp>
        <p:nvSpPr>
          <p:cNvPr id="7" name="Rectangle 6"/>
          <p:cNvSpPr/>
          <p:nvPr/>
        </p:nvSpPr>
        <p:spPr>
          <a:xfrm>
            <a:off x="2285984" y="1071546"/>
            <a:ext cx="650085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3200" dirty="0">
                <a:solidFill>
                  <a:srgbClr val="313131"/>
                </a:solidFill>
                <a:latin typeface="Agency FB" pitchFamily="34" charset="0"/>
                <a:ea typeface="Times New Roman" pitchFamily="18" charset="0"/>
                <a:cs typeface="Arial" pitchFamily="34" charset="0"/>
              </a:rPr>
              <a:t>1-</a:t>
            </a:r>
            <a:r>
              <a:rPr lang="en-US" sz="3200" dirty="0">
                <a:solidFill>
                  <a:srgbClr val="313131"/>
                </a:solidFill>
                <a:latin typeface="Agency FB" pitchFamily="34" charset="0"/>
                <a:ea typeface="Times New Roman" pitchFamily="18" charset="0"/>
                <a:cs typeface="Arial" pitchFamily="34" charset="0"/>
              </a:rPr>
              <a:t> Before he (go) to the cinema, he (book) the ticket</a:t>
            </a:r>
            <a:endParaRPr lang="en-US" sz="3200" dirty="0">
              <a:solidFill>
                <a:srgbClr val="AA72D4"/>
              </a:solidFill>
              <a:latin typeface="Agency FB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000232" y="2143116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Before he went to the cinema, he had booked the ticket</a:t>
            </a: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714480" y="2928934"/>
            <a:ext cx="665118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313131"/>
                </a:solidFill>
                <a:effectLst/>
                <a:latin typeface="Agency FB" pitchFamily="34" charset="0"/>
                <a:ea typeface="Times New Roman" pitchFamily="18" charset="0"/>
                <a:cs typeface="Arial" pitchFamily="34" charset="0"/>
              </a:rPr>
              <a:t>After I (do) my homework last night,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313131"/>
                </a:solidFill>
                <a:effectLst/>
                <a:latin typeface="Agency FB" pitchFamily="34" charset="0"/>
                <a:ea typeface="Times New Roman" pitchFamily="18" charset="0"/>
                <a:cs typeface="Arial" pitchFamily="34" charset="0"/>
              </a:rPr>
              <a:t> I (go) to the club.</a:t>
            </a:r>
            <a:endParaRPr kumimoji="0" 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gency FB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785918" y="4214818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After I had done my homework last night, I went to the club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 tmFilter="0,0; .5, 1; 1, 1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027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خل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2143108" y="500042"/>
            <a:ext cx="172515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rgbClr val="AA72D4"/>
                </a:solidFill>
                <a:latin typeface="Elephant" pitchFamily="18" charset="0"/>
              </a:rPr>
              <a:t>choose</a:t>
            </a:r>
          </a:p>
        </p:txBody>
      </p:sp>
      <p:sp>
        <p:nvSpPr>
          <p:cNvPr id="6" name="Rectangle 5"/>
          <p:cNvSpPr/>
          <p:nvPr/>
        </p:nvSpPr>
        <p:spPr>
          <a:xfrm>
            <a:off x="2411760" y="1057603"/>
            <a:ext cx="508918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latin typeface="David" pitchFamily="34" charset="-79"/>
                <a:cs typeface="David" pitchFamily="34" charset="-79"/>
              </a:rPr>
              <a:t>1-Before her husband …………….., she had laid the table. </a:t>
            </a:r>
          </a:p>
          <a:p>
            <a:r>
              <a:rPr lang="en-US" sz="2000" b="1" dirty="0">
                <a:latin typeface="David" pitchFamily="34" charset="-79"/>
                <a:cs typeface="David" pitchFamily="34" charset="-79"/>
              </a:rPr>
              <a:t>(arrive,   arrived,    had arrived)</a:t>
            </a:r>
          </a:p>
          <a:p>
            <a:endParaRPr lang="en-US" sz="2000" dirty="0">
              <a:latin typeface="David" pitchFamily="34" charset="-79"/>
              <a:cs typeface="David" pitchFamily="34" charset="-79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143108" y="2214554"/>
            <a:ext cx="516519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latin typeface="David" pitchFamily="34" charset="-79"/>
                <a:cs typeface="David" pitchFamily="34" charset="-79"/>
              </a:rPr>
              <a:t>2-After she had finished cooking, she ……... ………… the table.</a:t>
            </a:r>
          </a:p>
          <a:p>
            <a:r>
              <a:rPr lang="en-US" sz="2000" b="1" dirty="0">
                <a:latin typeface="David" pitchFamily="34" charset="-79"/>
                <a:cs typeface="David" pitchFamily="34" charset="-79"/>
              </a:rPr>
              <a:t> (lay,  laid,   had laid)</a:t>
            </a:r>
          </a:p>
          <a:p>
            <a:endParaRPr lang="en-US" sz="2000" dirty="0">
              <a:latin typeface="David" pitchFamily="34" charset="-79"/>
              <a:cs typeface="David" pitchFamily="34" charset="-79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143108" y="3184050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b="1" dirty="0">
                <a:latin typeface="David" pitchFamily="34" charset="-79"/>
                <a:cs typeface="David" pitchFamily="34" charset="-79"/>
              </a:rPr>
              <a:t>3-I  knew that he …………….. his lost watch. </a:t>
            </a:r>
          </a:p>
          <a:p>
            <a:r>
              <a:rPr lang="en-US" sz="2000" b="1" dirty="0">
                <a:latin typeface="David" pitchFamily="34" charset="-79"/>
                <a:cs typeface="David" pitchFamily="34" charset="-79"/>
              </a:rPr>
              <a:t>(found,  had found,  has found)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043608" y="4293096"/>
            <a:ext cx="4572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b="1" dirty="0"/>
              <a:t>3-When I finished my work, he ……………. his work too. </a:t>
            </a:r>
          </a:p>
          <a:p>
            <a:r>
              <a:rPr lang="en-US" sz="2000" b="1" dirty="0"/>
              <a:t>(already finished,   has already finished, had already finished</a:t>
            </a:r>
            <a:r>
              <a:rPr lang="en-US" sz="2000" dirty="0"/>
              <a:t>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 tmFilter="0,0; .5, 1; 1, 1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1" grpId="0"/>
      <p:bldP spid="14" grpId="0"/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خل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6" name="Rectangle 5"/>
          <p:cNvSpPr/>
          <p:nvPr/>
        </p:nvSpPr>
        <p:spPr>
          <a:xfrm>
            <a:off x="2500298" y="1643050"/>
            <a:ext cx="576472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dirty="0">
              <a:solidFill>
                <a:srgbClr val="7030A0"/>
              </a:solidFill>
              <a:latin typeface="Algerian" pitchFamily="82" charset="0"/>
            </a:endParaRPr>
          </a:p>
          <a:p>
            <a:pPr algn="ctr"/>
            <a:r>
              <a:rPr lang="en-US" sz="5400" b="1" dirty="0">
                <a:latin typeface="Agency FB" pitchFamily="34" charset="0"/>
              </a:rPr>
              <a:t> </a:t>
            </a:r>
            <a:r>
              <a:rPr lang="en-US" sz="5400" b="1" dirty="0">
                <a:latin typeface="Bradley Hand ITC" pitchFamily="66" charset="0"/>
              </a:rPr>
              <a:t>Past Perfect simple</a:t>
            </a:r>
            <a:endParaRPr lang="en-US" sz="5400" b="1" cap="none" spc="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radley Hand ITC" pitchFamily="66" charset="0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6E513A4-515C-4E55-802B-D14D420528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60648"/>
            <a:ext cx="8568952" cy="60833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خل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2786050" y="128586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600" b="1" dirty="0">
                <a:latin typeface="Andalus" pitchFamily="18" charset="-78"/>
                <a:cs typeface="Andalus" pitchFamily="18" charset="-78"/>
              </a:rPr>
              <a:t>The structure</a:t>
            </a:r>
          </a:p>
        </p:txBody>
      </p:sp>
      <p:sp>
        <p:nvSpPr>
          <p:cNvPr id="6" name="Rectangle 5"/>
          <p:cNvSpPr/>
          <p:nvPr/>
        </p:nvSpPr>
        <p:spPr>
          <a:xfrm>
            <a:off x="1785918" y="1932191"/>
            <a:ext cx="6000792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j-lt"/>
                <a:cs typeface="+mj-cs"/>
              </a:rPr>
              <a:t>S+ had+ </a:t>
            </a:r>
            <a:r>
              <a:rPr lang="en-US" sz="4800" b="1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j-lt"/>
                <a:cs typeface="+mj-cs"/>
              </a:rPr>
              <a:t>p.p</a:t>
            </a:r>
            <a:r>
              <a:rPr lang="en-US" sz="48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j-lt"/>
                <a:cs typeface="+mj-cs"/>
              </a:rPr>
              <a:t> V3</a:t>
            </a:r>
            <a:endParaRPr lang="en-US" sz="4800" b="1" dirty="0">
              <a:ln w="18000">
                <a:solidFill>
                  <a:schemeClr val="tx2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5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+mj-lt"/>
              <a:cs typeface="+mj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3568" y="2967183"/>
            <a:ext cx="8275022" cy="276998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-She </a:t>
            </a:r>
            <a:r>
              <a:rPr lang="en-US" sz="4000" b="1" cap="none" spc="0" dirty="0">
                <a:ln w="1905"/>
                <a:solidFill>
                  <a:schemeClr val="accent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had travelled </a:t>
            </a:r>
            <a:r>
              <a:rPr lang="en-US" sz="4000" b="1" cap="none" spc="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all</a:t>
            </a:r>
          </a:p>
          <a:p>
            <a:pPr algn="ctr"/>
            <a:r>
              <a:rPr lang="en-US" sz="4000" b="1" cap="none" spc="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over the world. </a:t>
            </a:r>
          </a:p>
          <a:p>
            <a:pPr algn="ctr"/>
            <a:r>
              <a:rPr lang="en-US" sz="4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-I </a:t>
            </a:r>
            <a:r>
              <a:rPr lang="en-US" sz="4000" b="1" dirty="0">
                <a:ln w="1905"/>
                <a:solidFill>
                  <a:schemeClr val="accent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had</a:t>
            </a:r>
            <a:r>
              <a:rPr lang="en-US" sz="4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>
                <a:ln w="1905"/>
                <a:solidFill>
                  <a:schemeClr val="accent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seen</a:t>
            </a:r>
            <a:r>
              <a:rPr lang="en-US" sz="4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that man in the street.</a:t>
            </a:r>
            <a:endParaRPr lang="en-US" sz="4000" b="1" cap="none" spc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en-US" sz="54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خل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1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051720" y="908720"/>
            <a:ext cx="6480719" cy="452431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 rtl="1"/>
            <a:r>
              <a:rPr lang="ar-SA" sz="2400" b="1" cap="none" spc="0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rial" pitchFamily="34" charset="0"/>
                <a:cs typeface="DecoType Naskh Swashes" pitchFamily="2" charset="-78"/>
              </a:rPr>
              <a:t>ِ</a:t>
            </a:r>
            <a:r>
              <a:rPr lang="en-US" sz="2400" b="1" cap="none" spc="0" dirty="0" err="1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rial" pitchFamily="34" charset="0"/>
                <a:cs typeface="DecoType Naskh Swashes" pitchFamily="2" charset="-78"/>
              </a:rPr>
              <a:t>Amal</a:t>
            </a:r>
            <a:r>
              <a:rPr lang="en-US" sz="2400" b="1" cap="none" spc="0" dirty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rial" pitchFamily="34" charset="0"/>
                <a:cs typeface="DecoType Naskh Swashes" pitchFamily="2" charset="-78"/>
              </a:rPr>
              <a:t> </a:t>
            </a:r>
            <a:r>
              <a:rPr lang="en-US" sz="2400" b="1" cap="none" spc="0" dirty="0">
                <a:ln>
                  <a:prstDash val="solid"/>
                </a:ln>
                <a:solidFill>
                  <a:srgbClr val="FF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rial" pitchFamily="34" charset="0"/>
                <a:cs typeface="DecoType Naskh Swashes" pitchFamily="2" charset="-78"/>
              </a:rPr>
              <a:t>went</a:t>
            </a:r>
            <a:r>
              <a:rPr lang="en-US" sz="2400" b="1" cap="none" spc="0" dirty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rial" pitchFamily="34" charset="0"/>
                <a:cs typeface="DecoType Naskh Swashes" pitchFamily="2" charset="-78"/>
              </a:rPr>
              <a:t> to the mall and she</a:t>
            </a:r>
            <a:endParaRPr lang="ar-SA" sz="2400" b="1" cap="none" spc="0" dirty="0">
              <a:ln>
                <a:prstDash val="solid"/>
              </a:ln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Arial" pitchFamily="34" charset="0"/>
              <a:cs typeface="DecoType Naskh Swashes" pitchFamily="2" charset="-78"/>
            </a:endParaRPr>
          </a:p>
          <a:p>
            <a:pPr algn="ctr" rtl="1"/>
            <a:r>
              <a:rPr lang="en-US" sz="2400" b="1" cap="none" spc="0" dirty="0">
                <a:ln>
                  <a:prstDash val="solid"/>
                </a:ln>
                <a:solidFill>
                  <a:srgbClr val="FF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rial" pitchFamily="34" charset="0"/>
                <a:cs typeface="DecoType Naskh Swashes" pitchFamily="2" charset="-78"/>
              </a:rPr>
              <a:t>visited</a:t>
            </a:r>
            <a:r>
              <a:rPr lang="en-US" sz="2400" b="1" cap="none" spc="0" dirty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rial" pitchFamily="34" charset="0"/>
                <a:cs typeface="DecoType Naskh Swashes" pitchFamily="2" charset="-78"/>
              </a:rPr>
              <a:t> her grandmother.</a:t>
            </a:r>
          </a:p>
          <a:p>
            <a:pPr algn="ctr" rtl="1"/>
            <a:r>
              <a:rPr lang="en-US" sz="2400" b="1" cap="none" spc="0" dirty="0">
                <a:ln>
                  <a:prstDash val="solid"/>
                </a:ln>
                <a:solidFill>
                  <a:schemeClr val="accent1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rial" pitchFamily="34" charset="0"/>
                <a:cs typeface="DecoType Naskh Swashes" pitchFamily="2" charset="-78"/>
              </a:rPr>
              <a:t>went   1</a:t>
            </a:r>
            <a:r>
              <a:rPr lang="en-US" sz="2400" b="1" cap="none" spc="0" baseline="30000" dirty="0">
                <a:ln>
                  <a:prstDash val="solid"/>
                </a:ln>
                <a:solidFill>
                  <a:schemeClr val="accent1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rial" pitchFamily="34" charset="0"/>
                <a:cs typeface="DecoType Naskh Swashes" pitchFamily="2" charset="-78"/>
              </a:rPr>
              <a:t>st</a:t>
            </a:r>
            <a:r>
              <a:rPr lang="en-US" sz="2400" b="1" cap="none" spc="0" dirty="0">
                <a:ln>
                  <a:prstDash val="solid"/>
                </a:ln>
                <a:solidFill>
                  <a:schemeClr val="accent1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rial" pitchFamily="34" charset="0"/>
                <a:cs typeface="DecoType Naskh Swashes" pitchFamily="2" charset="-78"/>
              </a:rPr>
              <a:t> </a:t>
            </a:r>
          </a:p>
          <a:p>
            <a:pPr algn="ctr" rtl="1"/>
            <a:r>
              <a:rPr lang="en-US" sz="2400" b="1" dirty="0">
                <a:ln>
                  <a:prstDash val="solid"/>
                </a:ln>
                <a:solidFill>
                  <a:schemeClr val="accent1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rial" pitchFamily="34" charset="0"/>
                <a:cs typeface="DecoType Naskh Swashes" pitchFamily="2" charset="-78"/>
              </a:rPr>
              <a:t>visited  2</a:t>
            </a:r>
            <a:r>
              <a:rPr lang="en-US" sz="2400" b="1" baseline="30000" dirty="0">
                <a:ln>
                  <a:prstDash val="solid"/>
                </a:ln>
                <a:solidFill>
                  <a:schemeClr val="accent1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rial" pitchFamily="34" charset="0"/>
                <a:cs typeface="DecoType Naskh Swashes" pitchFamily="2" charset="-78"/>
              </a:rPr>
              <a:t>nd</a:t>
            </a:r>
            <a:r>
              <a:rPr lang="en-US" sz="2400" b="1" dirty="0">
                <a:ln>
                  <a:prstDash val="solid"/>
                </a:ln>
                <a:solidFill>
                  <a:schemeClr val="accent1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rial" pitchFamily="34" charset="0"/>
                <a:cs typeface="DecoType Naskh Swashes" pitchFamily="2" charset="-78"/>
              </a:rPr>
              <a:t> </a:t>
            </a:r>
            <a:endParaRPr lang="en-US" sz="2400" b="1" cap="none" spc="0" dirty="0">
              <a:ln>
                <a:prstDash val="solid"/>
              </a:ln>
              <a:solidFill>
                <a:schemeClr val="accent1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Arial" pitchFamily="34" charset="0"/>
              <a:cs typeface="DecoType Naskh Swashes" pitchFamily="2" charset="-78"/>
            </a:endParaRPr>
          </a:p>
          <a:p>
            <a:pPr algn="ctr" rtl="1"/>
            <a:r>
              <a:rPr lang="en-US" sz="2400" b="1" dirty="0" err="1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rial" pitchFamily="34" charset="0"/>
                <a:cs typeface="DecoType Naskh Swashes" pitchFamily="2" charset="-78"/>
              </a:rPr>
              <a:t>Amal</a:t>
            </a:r>
            <a:r>
              <a:rPr lang="en-US" sz="2400" b="1" dirty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rial" pitchFamily="34" charset="0"/>
                <a:cs typeface="DecoType Naskh Swashes" pitchFamily="2" charset="-78"/>
              </a:rPr>
              <a:t> </a:t>
            </a:r>
            <a:r>
              <a:rPr lang="en-US" sz="2400" b="1" dirty="0">
                <a:ln>
                  <a:prstDash val="solid"/>
                </a:ln>
                <a:solidFill>
                  <a:srgbClr val="FF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rial" pitchFamily="34" charset="0"/>
                <a:cs typeface="DecoType Naskh Swashes" pitchFamily="2" charset="-78"/>
              </a:rPr>
              <a:t>had gone </a:t>
            </a:r>
            <a:r>
              <a:rPr lang="en-US" sz="2400" b="1" dirty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rial" pitchFamily="34" charset="0"/>
                <a:cs typeface="DecoType Naskh Swashes" pitchFamily="2" charset="-78"/>
              </a:rPr>
              <a:t>to the mall </a:t>
            </a:r>
            <a:r>
              <a:rPr lang="en-US" sz="2400" b="1" dirty="0">
                <a:ln>
                  <a:prstDash val="solid"/>
                </a:ln>
                <a:solidFill>
                  <a:srgbClr val="00B05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rial" pitchFamily="34" charset="0"/>
                <a:cs typeface="DecoType Naskh Swashes" pitchFamily="2" charset="-78"/>
              </a:rPr>
              <a:t>before</a:t>
            </a:r>
            <a:r>
              <a:rPr lang="en-US" sz="2400" b="1" dirty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rial" pitchFamily="34" charset="0"/>
                <a:cs typeface="DecoType Naskh Swashes" pitchFamily="2" charset="-78"/>
              </a:rPr>
              <a:t> she </a:t>
            </a:r>
            <a:r>
              <a:rPr lang="en-US" sz="2400" b="1" dirty="0">
                <a:ln>
                  <a:prstDash val="solid"/>
                </a:ln>
                <a:solidFill>
                  <a:srgbClr val="FF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rial" pitchFamily="34" charset="0"/>
                <a:cs typeface="DecoType Naskh Swashes" pitchFamily="2" charset="-78"/>
              </a:rPr>
              <a:t>visited</a:t>
            </a:r>
            <a:r>
              <a:rPr lang="en-US" sz="2400" b="1" dirty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rial" pitchFamily="34" charset="0"/>
                <a:cs typeface="DecoType Naskh Swashes" pitchFamily="2" charset="-78"/>
              </a:rPr>
              <a:t> her grandmother.</a:t>
            </a:r>
          </a:p>
          <a:p>
            <a:pPr algn="ctr" rtl="1"/>
            <a:endParaRPr lang="en-US" sz="2400" b="1" dirty="0">
              <a:ln>
                <a:prstDash val="solid"/>
              </a:ln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Arial" pitchFamily="34" charset="0"/>
              <a:cs typeface="DecoType Naskh Swashes" pitchFamily="2" charset="-78"/>
            </a:endParaRPr>
          </a:p>
          <a:p>
            <a:pPr algn="ctr" rtl="1"/>
            <a:r>
              <a:rPr lang="en-US" sz="2400" b="1" dirty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rial" pitchFamily="34" charset="0"/>
                <a:cs typeface="DecoType Naskh Swashes" pitchFamily="2" charset="-78"/>
              </a:rPr>
              <a:t>The boy </a:t>
            </a:r>
            <a:r>
              <a:rPr lang="en-US" sz="2400" b="1" dirty="0">
                <a:ln>
                  <a:prstDash val="solid"/>
                </a:ln>
                <a:solidFill>
                  <a:srgbClr val="FF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rial" pitchFamily="34" charset="0"/>
                <a:cs typeface="DecoType Naskh Swashes" pitchFamily="2" charset="-78"/>
              </a:rPr>
              <a:t>had</a:t>
            </a:r>
            <a:r>
              <a:rPr lang="en-US" sz="2400" b="1" dirty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rial" pitchFamily="34" charset="0"/>
                <a:cs typeface="DecoType Naskh Swashes" pitchFamily="2" charset="-78"/>
              </a:rPr>
              <a:t> already </a:t>
            </a:r>
            <a:r>
              <a:rPr lang="en-US" sz="2400" b="1" dirty="0">
                <a:ln>
                  <a:prstDash val="solid"/>
                </a:ln>
                <a:solidFill>
                  <a:srgbClr val="FF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rial" pitchFamily="34" charset="0"/>
                <a:cs typeface="DecoType Naskh Swashes" pitchFamily="2" charset="-78"/>
              </a:rPr>
              <a:t>broken</a:t>
            </a:r>
            <a:r>
              <a:rPr lang="en-US" sz="2400" b="1" dirty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rial" pitchFamily="34" charset="0"/>
                <a:cs typeface="DecoType Naskh Swashes" pitchFamily="2" charset="-78"/>
              </a:rPr>
              <a:t> the window </a:t>
            </a:r>
            <a:r>
              <a:rPr lang="en-US" sz="2400" b="1" dirty="0">
                <a:ln>
                  <a:prstDash val="solid"/>
                </a:ln>
                <a:solidFill>
                  <a:srgbClr val="00B05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rial" pitchFamily="34" charset="0"/>
                <a:cs typeface="DecoType Naskh Swashes" pitchFamily="2" charset="-78"/>
              </a:rPr>
              <a:t>by</a:t>
            </a:r>
            <a:r>
              <a:rPr lang="en-US" sz="2400" b="1" dirty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rial" pitchFamily="34" charset="0"/>
                <a:cs typeface="DecoType Naskh Swashes" pitchFamily="2" charset="-78"/>
              </a:rPr>
              <a:t> the time the party </a:t>
            </a:r>
            <a:r>
              <a:rPr lang="en-US" sz="2400" b="1" dirty="0">
                <a:ln>
                  <a:prstDash val="solid"/>
                </a:ln>
                <a:solidFill>
                  <a:srgbClr val="FF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rial" pitchFamily="34" charset="0"/>
                <a:cs typeface="DecoType Naskh Swashes" pitchFamily="2" charset="-78"/>
              </a:rPr>
              <a:t>started</a:t>
            </a:r>
            <a:r>
              <a:rPr lang="en-US" sz="2400" b="1" dirty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rial" pitchFamily="34" charset="0"/>
                <a:cs typeface="DecoType Naskh Swashes" pitchFamily="2" charset="-78"/>
              </a:rPr>
              <a:t>.</a:t>
            </a:r>
          </a:p>
          <a:p>
            <a:pPr algn="ctr" rtl="1"/>
            <a:r>
              <a:rPr lang="en-US" sz="2400" b="1" dirty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rial" pitchFamily="34" charset="0"/>
                <a:cs typeface="DecoType Naskh Swashes" pitchFamily="2" charset="-78"/>
              </a:rPr>
              <a:t> </a:t>
            </a:r>
            <a:r>
              <a:rPr lang="en-US" sz="2400" b="1" cap="none" spc="0" dirty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rial" pitchFamily="34" charset="0"/>
                <a:cs typeface="DecoType Naskh Swashes" pitchFamily="2" charset="-78"/>
              </a:rPr>
              <a:t> .</a:t>
            </a:r>
          </a:p>
          <a:p>
            <a:pPr algn="ctr" rtl="1"/>
            <a:r>
              <a:rPr lang="en-US" sz="2400" b="1" cap="none" spc="0" dirty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rial" pitchFamily="34" charset="0"/>
                <a:cs typeface="DecoType Naskh Swashes" pitchFamily="2" charset="-78"/>
              </a:rPr>
              <a:t>.</a:t>
            </a:r>
          </a:p>
          <a:p>
            <a:pPr algn="ctr" rtl="1"/>
            <a:r>
              <a:rPr lang="en-US" sz="2400" b="1" cap="none" spc="0" dirty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rial" pitchFamily="34" charset="0"/>
                <a:cs typeface="DecoType Naskh Swashes" pitchFamily="2" charset="-78"/>
              </a:rPr>
              <a:t> </a:t>
            </a:r>
          </a:p>
        </p:txBody>
      </p:sp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خل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1813947" y="1714488"/>
            <a:ext cx="7346883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dirty="0">
              <a:solidFill>
                <a:srgbClr val="7030A0"/>
              </a:solidFill>
              <a:latin typeface="Algerian" pitchFamily="82" charset="0"/>
            </a:endParaRPr>
          </a:p>
          <a:p>
            <a:pPr algn="ctr"/>
            <a:r>
              <a:rPr lang="en-US" sz="5400" b="1" dirty="0">
                <a:solidFill>
                  <a:srgbClr val="7030A0"/>
                </a:solidFill>
                <a:latin typeface="Bradley Hand ITC" pitchFamily="66" charset="0"/>
              </a:rPr>
              <a:t> Past Perfect progressive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خل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2786050" y="1285861"/>
            <a:ext cx="457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latin typeface="Andalus" pitchFamily="18" charset="-78"/>
                <a:cs typeface="Andalus" pitchFamily="18" charset="-78"/>
              </a:rPr>
              <a:t>The structure</a:t>
            </a:r>
          </a:p>
          <a:p>
            <a:endParaRPr lang="en-US" sz="3600" b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63688" y="1285861"/>
            <a:ext cx="5860766" cy="38472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ar-SA" sz="36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7030A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+mj-lt"/>
            </a:endParaRPr>
          </a:p>
          <a:p>
            <a:pPr algn="ctr"/>
            <a:r>
              <a:rPr lang="en-US" sz="3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j-lt"/>
              </a:rPr>
              <a:t>Had been +v-</a:t>
            </a:r>
            <a:r>
              <a:rPr lang="en-US" sz="3600" b="1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j-lt"/>
              </a:rPr>
              <a:t>ing</a:t>
            </a:r>
            <a:endParaRPr lang="en-US" sz="36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7030A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+mj-lt"/>
            </a:endParaRPr>
          </a:p>
          <a:p>
            <a:pPr algn="ctr"/>
            <a:r>
              <a:rPr lang="en-US" sz="3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j-lt"/>
              </a:rPr>
              <a:t>He</a:t>
            </a:r>
            <a:r>
              <a:rPr lang="en-US" sz="3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j-lt"/>
              </a:rPr>
              <a:t> had been working</a:t>
            </a:r>
            <a:r>
              <a:rPr lang="en-US" sz="3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j-lt"/>
              </a:rPr>
              <a:t> in a factory </a:t>
            </a:r>
            <a:r>
              <a:rPr lang="en-US" sz="3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j-lt"/>
              </a:rPr>
              <a:t>when</a:t>
            </a:r>
            <a:r>
              <a:rPr lang="en-US" sz="3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j-lt"/>
              </a:rPr>
              <a:t> the fire </a:t>
            </a:r>
            <a:r>
              <a:rPr lang="en-US" sz="3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j-lt"/>
              </a:rPr>
              <a:t>started.</a:t>
            </a:r>
          </a:p>
          <a:p>
            <a:pPr algn="ctr"/>
            <a:r>
              <a:rPr lang="en-US" sz="32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j-lt"/>
              </a:rPr>
              <a:t>had </a:t>
            </a:r>
            <a:r>
              <a:rPr lang="en-US" sz="3200" b="1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j-lt"/>
              </a:rPr>
              <a:t>beenworking</a:t>
            </a:r>
            <a:r>
              <a:rPr lang="en-US" sz="32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j-lt"/>
              </a:rPr>
              <a:t> 1</a:t>
            </a:r>
            <a:r>
              <a:rPr lang="en-US" sz="3200" b="1" baseline="300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j-lt"/>
              </a:rPr>
              <a:t>st</a:t>
            </a:r>
            <a:r>
              <a:rPr lang="en-US" sz="32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j-lt"/>
              </a:rPr>
              <a:t> </a:t>
            </a:r>
          </a:p>
          <a:p>
            <a:pPr algn="ctr"/>
            <a:r>
              <a:rPr lang="en-US" sz="32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j-lt"/>
              </a:rPr>
              <a:t>started 2</a:t>
            </a:r>
            <a:r>
              <a:rPr lang="en-US" sz="3200" b="1" baseline="300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j-lt"/>
              </a:rPr>
              <a:t>nd</a:t>
            </a:r>
            <a:r>
              <a:rPr lang="en-US" sz="32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j-lt"/>
              </a:rPr>
              <a:t> </a:t>
            </a:r>
          </a:p>
          <a:p>
            <a:pPr algn="ctr"/>
            <a:endParaRPr lang="en-US" sz="3600" b="1" dirty="0">
              <a:ln w="18000">
                <a:solidFill>
                  <a:schemeClr val="tx2">
                    <a:lumMod val="40000"/>
                    <a:lumOff val="60000"/>
                  </a:schemeClr>
                </a:solidFill>
                <a:prstDash val="solid"/>
                <a:miter lim="800000"/>
              </a:ln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357422" y="1285860"/>
            <a:ext cx="114646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r>
              <a:rPr lang="en-US" sz="5400" b="1" dirty="0">
                <a:solidFill>
                  <a:srgbClr val="AA72D4"/>
                </a:solidFill>
                <a:latin typeface="Aharoni" pitchFamily="2" charset="-79"/>
                <a:cs typeface="Aharoni" pitchFamily="2" charset="-79"/>
              </a:rPr>
              <a:t>     </a:t>
            </a:r>
          </a:p>
        </p:txBody>
      </p:sp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>
          <a:xfrm>
            <a:off x="539552" y="1196752"/>
            <a:ext cx="7781489" cy="4672342"/>
          </a:xfrm>
        </p:spPr>
        <p:txBody>
          <a:bodyPr/>
          <a:lstStyle/>
          <a:p>
            <a:pPr algn="l"/>
            <a:r>
              <a:rPr lang="en-US" sz="2800" dirty="0">
                <a:solidFill>
                  <a:srgbClr val="FF0000"/>
                </a:solidFill>
              </a:rPr>
              <a:t>Combine</a:t>
            </a:r>
            <a:endParaRPr lang="ar-SA" sz="2800" dirty="0">
              <a:solidFill>
                <a:srgbClr val="FF0000"/>
              </a:solidFill>
            </a:endParaRPr>
          </a:p>
          <a:p>
            <a:pPr algn="l"/>
            <a:endParaRPr lang="en-US" dirty="0">
              <a:solidFill>
                <a:srgbClr val="FF0000"/>
              </a:solidFill>
            </a:endParaRPr>
          </a:p>
          <a:p>
            <a:pPr algn="l"/>
            <a:r>
              <a:rPr lang="en-US" sz="2800" dirty="0"/>
              <a:t>(1</a:t>
            </a:r>
            <a:r>
              <a:rPr lang="en-US" sz="2800" baseline="30000" dirty="0"/>
              <a:t>st</a:t>
            </a:r>
            <a:r>
              <a:rPr lang="en-US" sz="2800" dirty="0"/>
              <a:t>) Sami was reading a book. (2</a:t>
            </a:r>
            <a:r>
              <a:rPr lang="en-US" sz="2800" baseline="30000" dirty="0"/>
              <a:t>nd</a:t>
            </a:r>
            <a:r>
              <a:rPr lang="en-US" sz="2800" dirty="0"/>
              <a:t>) The phone rang.</a:t>
            </a:r>
          </a:p>
          <a:p>
            <a:pPr algn="l"/>
            <a:r>
              <a:rPr lang="en-US" sz="2800" dirty="0"/>
              <a:t> </a:t>
            </a:r>
            <a:r>
              <a:rPr lang="en-US" sz="2800" dirty="0">
                <a:solidFill>
                  <a:srgbClr val="00B050"/>
                </a:solidFill>
              </a:rPr>
              <a:t>when</a:t>
            </a:r>
          </a:p>
          <a:p>
            <a:pPr algn="l"/>
            <a:r>
              <a:rPr lang="en-US" sz="2800" dirty="0">
                <a:solidFill>
                  <a:srgbClr val="00B050"/>
                </a:solidFill>
              </a:rPr>
              <a:t> </a:t>
            </a:r>
          </a:p>
          <a:p>
            <a:pPr algn="l"/>
            <a:r>
              <a:rPr lang="en-US" sz="2800" dirty="0"/>
              <a:t>(1</a:t>
            </a:r>
            <a:r>
              <a:rPr lang="en-US" sz="2800" baseline="30000" dirty="0"/>
              <a:t>st</a:t>
            </a:r>
            <a:r>
              <a:rPr lang="en-US" sz="2800" dirty="0"/>
              <a:t>) we moved to the city.(2</a:t>
            </a:r>
            <a:r>
              <a:rPr lang="en-US" sz="2800" baseline="30000" dirty="0"/>
              <a:t>nd</a:t>
            </a:r>
            <a:r>
              <a:rPr lang="en-US" sz="2800" dirty="0"/>
              <a:t>) We bought a new car.</a:t>
            </a:r>
          </a:p>
          <a:p>
            <a:pPr algn="l"/>
            <a:r>
              <a:rPr lang="en-US" sz="2800" dirty="0">
                <a:solidFill>
                  <a:srgbClr val="00B050"/>
                </a:solidFill>
              </a:rPr>
              <a:t>Before </a:t>
            </a:r>
            <a:endParaRPr lang="ar-SA" sz="28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خل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16"/>
          </a:xfrm>
        </p:spPr>
      </p:pic>
      <p:sp>
        <p:nvSpPr>
          <p:cNvPr id="6" name="Rectangle 5"/>
          <p:cNvSpPr/>
          <p:nvPr/>
        </p:nvSpPr>
        <p:spPr>
          <a:xfrm>
            <a:off x="2714612" y="285728"/>
            <a:ext cx="507209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5400" b="1" dirty="0">
                <a:solidFill>
                  <a:srgbClr val="AA72D4"/>
                </a:solidFill>
                <a:latin typeface="David" pitchFamily="34" charset="-79"/>
                <a:cs typeface="David" pitchFamily="34" charset="-79"/>
              </a:rPr>
              <a:t>Conclusion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1928794" y="2071678"/>
            <a:ext cx="485775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n-US" sz="2000" b="1" dirty="0"/>
              <a:t>Two events, one happened before the other 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rot="5400000">
            <a:off x="3893339" y="1607331"/>
            <a:ext cx="107157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lbow Connector 10"/>
          <p:cNvCxnSpPr/>
          <p:nvPr/>
        </p:nvCxnSpPr>
        <p:spPr>
          <a:xfrm>
            <a:off x="4143372" y="2500306"/>
            <a:ext cx="2286016" cy="1214446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lbow Connector 14"/>
          <p:cNvCxnSpPr/>
          <p:nvPr/>
        </p:nvCxnSpPr>
        <p:spPr>
          <a:xfrm rot="10800000" flipV="1">
            <a:off x="2143108" y="2500306"/>
            <a:ext cx="2152664" cy="1214446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5429256" y="3714752"/>
            <a:ext cx="18573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n-US" sz="2000" b="1" dirty="0"/>
              <a:t>2*event </a:t>
            </a:r>
          </a:p>
          <a:p>
            <a:pPr fontAlgn="ctr"/>
            <a:r>
              <a:rPr lang="en-US" sz="2000" b="1" dirty="0"/>
              <a:t>Past simple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928794" y="3714752"/>
            <a:ext cx="18573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n-US" sz="2000" b="1" dirty="0"/>
              <a:t>1*event </a:t>
            </a:r>
          </a:p>
          <a:p>
            <a:pPr fontAlgn="ctr"/>
            <a:r>
              <a:rPr lang="en-US" sz="2000" b="1" dirty="0"/>
              <a:t>Past perfect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 rot="5400000">
            <a:off x="2215340" y="4928404"/>
            <a:ext cx="856462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1643836" y="4714090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827584" y="4929198"/>
            <a:ext cx="152983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n-US" sz="2000" b="1" dirty="0"/>
              <a:t>Simple</a:t>
            </a:r>
          </a:p>
          <a:p>
            <a:pPr fontAlgn="ctr"/>
            <a:r>
              <a:rPr lang="en-US" sz="2000" b="1" dirty="0" err="1"/>
              <a:t>S+had+p.p</a:t>
            </a:r>
            <a:endParaRPr lang="en-US" sz="2000" b="1" dirty="0"/>
          </a:p>
        </p:txBody>
      </p:sp>
      <p:sp>
        <p:nvSpPr>
          <p:cNvPr id="33" name="Rectangle 32"/>
          <p:cNvSpPr/>
          <p:nvPr/>
        </p:nvSpPr>
        <p:spPr>
          <a:xfrm>
            <a:off x="2143108" y="5357826"/>
            <a:ext cx="24288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n-US" sz="2000" b="1" dirty="0"/>
              <a:t>Progressive</a:t>
            </a:r>
          </a:p>
          <a:p>
            <a:pPr fontAlgn="ctr"/>
            <a:r>
              <a:rPr lang="en-US" sz="2000" b="1" dirty="0"/>
              <a:t>S+ had+ been+ </a:t>
            </a:r>
            <a:r>
              <a:rPr lang="en-US" sz="2000" b="1" dirty="0" err="1"/>
              <a:t>v.ing</a:t>
            </a:r>
            <a:endParaRPr lang="en-US" sz="2000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 tmFilter="0,0; .5, 1; 1, 1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 tmFilter="0,0; .5, 1; 1, 1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 tmFilter="0,0; .5, 1; 1, 1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 tmFilter="0,0; .5, 1; 1, 1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22" grpId="0"/>
      <p:bldP spid="23" grpId="0"/>
      <p:bldP spid="32" grpId="0"/>
      <p:bldP spid="3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خل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6" name="Rectangle 5"/>
          <p:cNvSpPr/>
          <p:nvPr/>
        </p:nvSpPr>
        <p:spPr>
          <a:xfrm>
            <a:off x="2285984" y="1857364"/>
            <a:ext cx="571504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en-US" sz="9600" b="1" dirty="0">
                <a:ln>
                  <a:prstDash val="solid"/>
                </a:ln>
                <a:solidFill>
                  <a:srgbClr val="CC00FF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Elephant" pitchFamily="18" charset="0"/>
              </a:rPr>
              <a:t>exercise</a:t>
            </a:r>
          </a:p>
        </p:txBody>
      </p:sp>
    </p:spTree>
  </p:cSld>
  <p:clrMapOvr>
    <a:masterClrMapping/>
  </p:clrMapOvr>
  <p:transition>
    <p:dissolve/>
  </p:transition>
</p:sld>
</file>

<file path=ppt/theme/theme1.xml><?xml version="1.0" encoding="utf-8"?>
<a:theme xmlns:a="http://schemas.openxmlformats.org/drawingml/2006/main" name="أثر رجعي">
  <a:themeElements>
    <a:clrScheme name="أثر رجعي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أثر رجعي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أثر رجعي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705</TotalTime>
  <Words>336</Words>
  <Application>Microsoft Office PowerPoint</Application>
  <PresentationFormat>عرض على الشاشة (4:3)</PresentationFormat>
  <Paragraphs>64</Paragraphs>
  <Slides>11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10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22" baseType="lpstr">
      <vt:lpstr>Agency FB</vt:lpstr>
      <vt:lpstr>Aharoni</vt:lpstr>
      <vt:lpstr>Algerian</vt:lpstr>
      <vt:lpstr>Andalus</vt:lpstr>
      <vt:lpstr>Arial</vt:lpstr>
      <vt:lpstr>Bradley Hand ITC</vt:lpstr>
      <vt:lpstr>Calibri</vt:lpstr>
      <vt:lpstr>Calibri Light</vt:lpstr>
      <vt:lpstr>David</vt:lpstr>
      <vt:lpstr>Elephant</vt:lpstr>
      <vt:lpstr>أثر رجعي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 7</dc:creator>
  <cp:lastModifiedBy>عبير الحارثي</cp:lastModifiedBy>
  <cp:revision>46</cp:revision>
  <dcterms:created xsi:type="dcterms:W3CDTF">2016-11-16T21:48:05Z</dcterms:created>
  <dcterms:modified xsi:type="dcterms:W3CDTF">2021-11-14T20:12:04Z</dcterms:modified>
</cp:coreProperties>
</file>