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5" r:id="rId5"/>
    <p:sldId id="266" r:id="rId6"/>
    <p:sldId id="294" r:id="rId7"/>
    <p:sldId id="267" r:id="rId8"/>
    <p:sldId id="285" r:id="rId9"/>
    <p:sldId id="261" r:id="rId10"/>
    <p:sldId id="286" r:id="rId11"/>
    <p:sldId id="287" r:id="rId12"/>
    <p:sldId id="268" r:id="rId13"/>
    <p:sldId id="262" r:id="rId14"/>
    <p:sldId id="283" r:id="rId15"/>
    <p:sldId id="289" r:id="rId16"/>
    <p:sldId id="290" r:id="rId17"/>
    <p:sldId id="292" r:id="rId18"/>
    <p:sldId id="293" r:id="rId19"/>
    <p:sldId id="270" r:id="rId20"/>
    <p:sldId id="278" r:id="rId21"/>
    <p:sldId id="284" r:id="rId22"/>
    <p:sldId id="279" r:id="rId23"/>
    <p:sldId id="280" r:id="rId24"/>
    <p:sldId id="281" r:id="rId25"/>
    <p:sldId id="282" r:id="rId26"/>
    <p:sldId id="271" r:id="rId27"/>
    <p:sldId id="295" r:id="rId2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BAF6"/>
    <a:srgbClr val="D96B63"/>
    <a:srgbClr val="C5F2F3"/>
    <a:srgbClr val="EBFDFF"/>
    <a:srgbClr val="FFC9C9"/>
    <a:srgbClr val="38D0D4"/>
    <a:srgbClr val="24A4A7"/>
    <a:srgbClr val="4778BD"/>
    <a:srgbClr val="558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51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310C3E-7A0F-423C-BDCC-FC529C959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5A6B6C6-504D-45D5-B062-F3195A79A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69CC209-69F3-4220-8ED8-CD28D55F9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9D4C13B-71F0-4039-8B56-56757F9D7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F6C3B63-7EAD-4284-92AD-2DBBE012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7224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1942B1-9FEE-4976-83AF-885F74F61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A285A56-1881-449D-B5A9-EE6176DBC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2D96667-4B66-4761-9570-4ADF361F3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E3C2EA3-E4D2-42ED-BEA7-524C17C3E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36496F6-8DAD-496A-876B-27B43FD2C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4490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4D8F1E0-3E7A-49CF-93A6-4D3B89F76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10AF532-BD34-45E0-9B7B-71DD2F4F2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6654238-96DE-4E2C-B4CC-F4FDCF373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6C759E0-D226-4713-BE43-32CCBA693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E02251-630B-42FB-A523-85D0EA0FB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8645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9AD582-3066-4BEF-A5D0-1B84C6B8B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3F7A3AB-03EB-4256-A00A-1CC488DAE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20CCCB8-B01D-49E9-907D-591053779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9079ACB-37EB-45C4-AE78-AF192E76B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59D4A61-0B9A-48BB-B9B7-8485DD370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1964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1E083A-A30D-4E3C-9B74-C4E62482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2B06360-9385-432B-90D4-D8B767329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13A73B-2026-4123-A915-8BDB1923A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3FB755C-9EC7-457F-94F1-47CA60AFA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9E964E-9898-4F39-B2A5-D2FC38CDA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4224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DBD5378-B40F-45C4-9CE3-83EE41264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BD58796-DC6A-4D2A-8F66-B18E48A39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C351AD8-1D26-49AA-8BCD-2C5B66E70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1E57737-8BD9-45AB-88EB-321C59D7E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87E74F6-143F-449C-8B37-FA3A03C46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F7DC918-D7E7-4064-BAA9-BF18A5F3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2169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F93798-A4A2-4588-AE44-B9A09080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DF954E8-75F1-4A52-BE27-7A1DF8531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4C70D59-0D7F-464B-B1E6-A649E359C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9D4980E-E464-4F1A-A626-8FD08CA43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6611470-6F15-4F1B-8F39-D7B07A59C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87E5575-7586-4FF1-ADE0-95327728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2E17A1E-A909-4CE3-ADE8-E25376624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4377657-7095-42AA-997B-BD87074C8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7908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B3D515-EB89-4422-AC6B-7C47483D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81A9235-FCFE-4976-AFA0-082217B4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BBDA713-666A-476C-B3AA-D71027D7D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D9092E3-A918-4A18-A757-460113024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1090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E436CC5-FDD6-405B-BE4B-8C4A5BBF8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AA00D3A-33D6-4ACC-B804-D07E515AF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7B1D5FD-0B00-4849-B440-C0C019683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9247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6C5E73-6112-4F2D-A0DA-F5060933A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580D7B4-434F-4A38-8607-BBC8796D9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AB21245-E796-4843-BF07-94E72DC57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223BFE6-3DB1-41E0-96BA-EEE91B1CE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13F8431-1A84-4788-B750-136CB7A80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19AA41E-ED04-46FB-B965-1E9F121E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596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34A8A5E-66CE-4088-9267-5F556D72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B96B575-C320-48AF-9BD9-97C4411FF4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43E19AA-0BC1-43CC-B233-F3BFA5694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D673BFC-ECBB-40AD-835F-B68709E70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C66-6568-4F45-AF6A-8FDEE8D478A3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3D4DC58-CFD4-4097-9972-BEB9431A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73FCAD2-880E-4D79-9B7F-CA2DB98B3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0463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619F927C-0E93-4044-BBAD-D63C90C98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37946F0-0E9F-47C6-9D96-DC6126CAF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B2147A1-EF7A-4A28-8DF4-8BEEBC3B4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6AC66-6568-4F45-AF6A-8FDEE8D478A3}" type="datetimeFigureOut">
              <a:rPr lang="ar-SA" smtClean="0"/>
              <a:t>12/05/44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EFFC629-141F-41A9-A5D1-95C9D18DDE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2F9DBF9-F6A9-4D0F-9ACE-2DB602C5C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7FE47-0EC7-4514-A5E0-E68BE1EB05B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596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6.wdp"/><Relationship Id="rId4" Type="http://schemas.openxmlformats.org/officeDocument/2006/relationships/image" Target="../media/image10.png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7.wdp"/><Relationship Id="rId10" Type="http://schemas.openxmlformats.org/officeDocument/2006/relationships/hyperlink" Target="https://www.pinterest.com/pin/49961877104600446/" TargetMode="External"/><Relationship Id="rId4" Type="http://schemas.openxmlformats.org/officeDocument/2006/relationships/image" Target="../media/image11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microsoft.com/office/2007/relationships/hdphoto" Target="../media/hdphoto12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hyperlink" Target="https://www.pinterest.com/pin/49961877104600446/" TargetMode="External"/><Relationship Id="rId9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11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Relationship Id="rId9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9.wdp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22.wdp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rabpng.com/png-p5dqwb/" TargetMode="External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hyperlink" Target="https://www.arabpng.com/png-p5dqwb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D419A93-F059-458D-91F5-DD7AF006D012}"/>
              </a:ext>
            </a:extLst>
          </p:cNvPr>
          <p:cNvSpPr txBox="1"/>
          <p:nvPr/>
        </p:nvSpPr>
        <p:spPr>
          <a:xfrm>
            <a:off x="3593592" y="1078387"/>
            <a:ext cx="5004816" cy="715089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الماد</a:t>
            </a:r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ة</a:t>
            </a:r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</a:t>
            </a:r>
            <a:endParaRPr lang="en-US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1D73CB3-2DF3-4E34-A98E-6669227DF0C0}"/>
              </a:ext>
            </a:extLst>
          </p:cNvPr>
          <p:cNvSpPr txBox="1"/>
          <p:nvPr/>
        </p:nvSpPr>
        <p:spPr>
          <a:xfrm>
            <a:off x="3593592" y="1822752"/>
            <a:ext cx="5004816" cy="715089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/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</a:t>
            </a:r>
            <a:endParaRPr lang="en-US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54766D2-1C31-476A-89F3-A2B5F9552366}"/>
              </a:ext>
            </a:extLst>
          </p:cNvPr>
          <p:cNvSpPr txBox="1"/>
          <p:nvPr/>
        </p:nvSpPr>
        <p:spPr>
          <a:xfrm>
            <a:off x="3593592" y="2567117"/>
            <a:ext cx="5004816" cy="715089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الدراسي الثاني</a:t>
            </a:r>
            <a:endParaRPr lang="en-US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61C36EA-FA30-464C-AC5F-5AFFFBB47D5B}"/>
              </a:ext>
            </a:extLst>
          </p:cNvPr>
          <p:cNvSpPr txBox="1"/>
          <p:nvPr/>
        </p:nvSpPr>
        <p:spPr>
          <a:xfrm>
            <a:off x="3593592" y="3333115"/>
            <a:ext cx="5004816" cy="715089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الوحدة الثالثة صحة الانسان </a:t>
            </a:r>
            <a:endParaRPr lang="en-US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8B903FD-15AD-4DD1-BD08-DE1AC7BD1A4F}"/>
              </a:ext>
            </a:extLst>
          </p:cNvPr>
          <p:cNvSpPr txBox="1"/>
          <p:nvPr/>
        </p:nvSpPr>
        <p:spPr>
          <a:xfrm>
            <a:off x="3593592" y="4099113"/>
            <a:ext cx="5004816" cy="715089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3600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 </a:t>
            </a:r>
            <a:r>
              <a:rPr lang="ar-SA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36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5AC5074-E9DE-4B47-8FBF-B13812996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9" b="97536" l="10000" r="90000">
                        <a14:foregroundMark x1="64783" y1="10870" x2="52283" y2="8551"/>
                        <a14:foregroundMark x1="51957" y1="2609" x2="51957" y2="2609"/>
                        <a14:foregroundMark x1="53696" y1="93623" x2="53696" y2="93623"/>
                        <a14:foregroundMark x1="51630" y1="97536" x2="51630" y2="97536"/>
                        <a14:foregroundMark x1="15978" y1="76812" x2="15978" y2="76812"/>
                        <a14:foregroundMark x1="21304" y1="71304" x2="21304" y2="71304"/>
                        <a14:foregroundMark x1="18261" y1="89565" x2="18261" y2="8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869" y="-811663"/>
            <a:ext cx="2164435" cy="162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20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919D5A4C-BF57-46C5-A51E-53AE52FCAD0B}"/>
              </a:ext>
            </a:extLst>
          </p:cNvPr>
          <p:cNvSpPr txBox="1"/>
          <p:nvPr/>
        </p:nvSpPr>
        <p:spPr>
          <a:xfrm>
            <a:off x="10682430" y="3485335"/>
            <a:ext cx="1148086" cy="542068"/>
          </a:xfrm>
          <a:prstGeom prst="roundRect">
            <a:avLst>
              <a:gd name="adj" fmla="val 8662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السمنة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FE36783-B7AF-487B-A894-463A634775A8}"/>
              </a:ext>
            </a:extLst>
          </p:cNvPr>
          <p:cNvSpPr txBox="1"/>
          <p:nvPr/>
        </p:nvSpPr>
        <p:spPr>
          <a:xfrm>
            <a:off x="5141626" y="2811351"/>
            <a:ext cx="6688890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هي الأمراض الَّتي لا تنتقل من الشَّخص المصاب إِلى الشَّخص السَّليم </a:t>
            </a:r>
            <a:endParaRPr lang="ar-SA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A5DB712-5B5B-4A09-8D29-4688707755FD}"/>
              </a:ext>
            </a:extLst>
          </p:cNvPr>
          <p:cNvSpPr txBox="1"/>
          <p:nvPr/>
        </p:nvSpPr>
        <p:spPr>
          <a:xfrm>
            <a:off x="8462251" y="1302358"/>
            <a:ext cx="3489018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ليست كلُّ الأمراض معدية، </a:t>
            </a:r>
            <a:endParaRPr lang="ar-SA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F33469E-2B78-48A2-B30C-F11B901D2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096" r="-1"/>
          <a:stretch/>
        </p:blipFill>
        <p:spPr>
          <a:xfrm>
            <a:off x="1388817" y="785662"/>
            <a:ext cx="3489018" cy="3525849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19CE4AF-DA05-4586-9621-B71CDE298B63}"/>
              </a:ext>
            </a:extLst>
          </p:cNvPr>
          <p:cNvSpPr txBox="1"/>
          <p:nvPr/>
        </p:nvSpPr>
        <p:spPr>
          <a:xfrm>
            <a:off x="9152390" y="2184549"/>
            <a:ext cx="2678126" cy="510778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غير المعدية. </a:t>
            </a:r>
            <a:endParaRPr lang="ar-SA" sz="2400" dirty="0">
              <a:solidFill>
                <a:schemeClr val="bg1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8546705-84CC-4F84-9E2C-BE3506BA6E50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EC13AE4-849B-4E71-9603-FA06CB926E2F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3D3A067-8DAB-438F-B290-3FBE92B72A54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DFB6A4E-F717-4718-B49F-1CB5D4EE7189}"/>
              </a:ext>
            </a:extLst>
          </p:cNvPr>
          <p:cNvSpPr txBox="1"/>
          <p:nvPr/>
        </p:nvSpPr>
        <p:spPr>
          <a:xfrm>
            <a:off x="4910053" y="134910"/>
            <a:ext cx="2371894" cy="546497"/>
          </a:xfrm>
          <a:prstGeom prst="roundRect">
            <a:avLst>
              <a:gd name="adj" fmla="val 27254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غير المعدية</a:t>
            </a:r>
            <a:endParaRPr lang="en-US" sz="24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3D63005-FB44-4185-94E6-EE9261874F29}"/>
              </a:ext>
            </a:extLst>
          </p:cNvPr>
          <p:cNvSpPr txBox="1"/>
          <p:nvPr/>
        </p:nvSpPr>
        <p:spPr>
          <a:xfrm>
            <a:off x="9217888" y="3485335"/>
            <a:ext cx="1268839" cy="542068"/>
          </a:xfrm>
          <a:prstGeom prst="roundRect">
            <a:avLst>
              <a:gd name="adj" fmla="val 8662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والسكري</a:t>
            </a:r>
            <a:r>
              <a:rPr lang="en-US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7ACC55F7-A156-48C1-8870-193FB8165AA8}"/>
              </a:ext>
            </a:extLst>
          </p:cNvPr>
          <p:cNvSpPr txBox="1"/>
          <p:nvPr/>
        </p:nvSpPr>
        <p:spPr>
          <a:xfrm>
            <a:off x="7552086" y="3514907"/>
            <a:ext cx="1464542" cy="542068"/>
          </a:xfrm>
          <a:prstGeom prst="roundRect">
            <a:avLst>
              <a:gd name="adj" fmla="val 8662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وفقر الدم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829A85D-7739-439D-ACD0-FE2CDF3A1C3C}"/>
              </a:ext>
            </a:extLst>
          </p:cNvPr>
          <p:cNvSpPr txBox="1"/>
          <p:nvPr/>
        </p:nvSpPr>
        <p:spPr>
          <a:xfrm>
            <a:off x="6134410" y="4163171"/>
            <a:ext cx="1802928" cy="542068"/>
          </a:xfrm>
          <a:prstGeom prst="roundRect">
            <a:avLst>
              <a:gd name="adj" fmla="val 8662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وأمراض القلب</a:t>
            </a:r>
            <a:r>
              <a:rPr lang="en-US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D7A2EAE-D20B-445D-804D-D565ECBB5F59}"/>
              </a:ext>
            </a:extLst>
          </p:cNvPr>
          <p:cNvSpPr txBox="1"/>
          <p:nvPr/>
        </p:nvSpPr>
        <p:spPr>
          <a:xfrm>
            <a:off x="5886284" y="3520882"/>
            <a:ext cx="1464542" cy="542068"/>
          </a:xfrm>
          <a:prstGeom prst="roundRect">
            <a:avLst>
              <a:gd name="adj" fmla="val 8662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والسرطان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97A80BB-A2EA-4602-94CF-C03742BA52EE}"/>
              </a:ext>
            </a:extLst>
          </p:cNvPr>
          <p:cNvSpPr txBox="1"/>
          <p:nvPr/>
        </p:nvSpPr>
        <p:spPr>
          <a:xfrm>
            <a:off x="8062397" y="4165481"/>
            <a:ext cx="1421239" cy="542068"/>
          </a:xfrm>
          <a:prstGeom prst="roundRect">
            <a:avLst>
              <a:gd name="adj" fmla="val 8662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والحساسية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F9019F8-5330-4330-9CFA-38C0A04D097B}"/>
              </a:ext>
            </a:extLst>
          </p:cNvPr>
          <p:cNvSpPr txBox="1"/>
          <p:nvPr/>
        </p:nvSpPr>
        <p:spPr>
          <a:xfrm>
            <a:off x="9603140" y="4163171"/>
            <a:ext cx="1148086" cy="542068"/>
          </a:xfrm>
          <a:prstGeom prst="roundRect">
            <a:avLst>
              <a:gd name="adj" fmla="val 8662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والضغط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A5BE6535-CFAA-4261-BA48-82E881801D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39" b="97884" l="37125" r="95875">
                        <a14:foregroundMark x1="77125" y1="96825" x2="70125" y2="94392"/>
                        <a14:foregroundMark x1="70125" y1="94392" x2="69750" y2="91958"/>
                        <a14:foregroundMark x1="69000" y1="97672" x2="77125" y2="97884"/>
                        <a14:foregroundMark x1="77125" y1="97884" x2="78625" y2="97672"/>
                        <a14:foregroundMark x1="70500" y1="41799" x2="66375" y2="36085"/>
                        <a14:foregroundMark x1="66375" y1="36085" x2="47375" y2="36085"/>
                        <a14:foregroundMark x1="47625" y1="36085" x2="57125" y2="46878"/>
                        <a14:foregroundMark x1="39875" y1="69841" x2="41375" y2="63175"/>
                        <a14:foregroundMark x1="41375" y1="63175" x2="41875" y2="62116"/>
                        <a14:foregroundMark x1="95875" y1="56931" x2="88750" y2="56720"/>
                        <a14:foregroundMark x1="67250" y1="57354" x2="61875" y2="58307"/>
                        <a14:foregroundMark x1="86875" y1="48889" x2="86875" y2="48889"/>
                        <a14:foregroundMark x1="80125" y1="31852" x2="68750" y2="27937"/>
                        <a14:foregroundMark x1="68750" y1="27937" x2="60500" y2="27831"/>
                        <a14:foregroundMark x1="60500" y1="27831" x2="48500" y2="33016"/>
                        <a14:foregroundMark x1="48500" y1="33016" x2="78125" y2="35767"/>
                        <a14:foregroundMark x1="57000" y1="24550" x2="57000" y2="24550"/>
                        <a14:foregroundMark x1="41125" y1="45079" x2="41125" y2="45079"/>
                        <a14:foregroundMark x1="37750" y1="41799" x2="37750" y2="41799"/>
                        <a14:foregroundMark x1="37125" y1="42540" x2="37125" y2="42540"/>
                        <a14:foregroundMark x1="86000" y1="37989" x2="86000" y2="37989"/>
                        <a14:foregroundMark x1="84000" y1="43069" x2="84000" y2="43069"/>
                        <a14:foregroundMark x1="89125" y1="44021" x2="89125" y2="44021"/>
                        <a14:backgroundMark x1="38500" y1="37460" x2="38500" y2="37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12" t="22879" r="1953"/>
          <a:stretch/>
        </p:blipFill>
        <p:spPr>
          <a:xfrm>
            <a:off x="-3647265" y="1843881"/>
            <a:ext cx="1049312" cy="1702891"/>
          </a:xfrm>
          <a:prstGeom prst="rect">
            <a:avLst/>
          </a:prstGeom>
        </p:spPr>
      </p:pic>
      <p:grpSp>
        <p:nvGrpSpPr>
          <p:cNvPr id="22" name="Group 4">
            <a:extLst>
              <a:ext uri="{FF2B5EF4-FFF2-40B4-BE49-F238E27FC236}">
                <a16:creationId xmlns:a16="http://schemas.microsoft.com/office/drawing/2014/main" id="{CF0EEDEA-98FE-4509-9DCC-887C2AA5276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466859" y="4705239"/>
            <a:ext cx="2486688" cy="1702890"/>
            <a:chOff x="0" y="1682"/>
            <a:chExt cx="4320" cy="2876"/>
          </a:xfrm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68FBC10F-0C06-4977-B4FA-935AA13310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682"/>
              <a:ext cx="4320" cy="2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8DEBB9D7-D4B2-4639-A487-20C1AD6F0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05" b="98734" l="2260" r="98870">
                          <a14:foregroundMark x1="55085" y1="76371" x2="18927" y2="74684"/>
                          <a14:foregroundMark x1="18927" y1="74684" x2="13559" y2="62025"/>
                          <a14:foregroundMark x1="13559" y1="62025" x2="13559" y2="60338"/>
                          <a14:foregroundMark x1="30508" y1="21941" x2="14124" y2="37975"/>
                          <a14:foregroundMark x1="14124" y1="37975" x2="6215" y2="42616"/>
                          <a14:foregroundMark x1="6215" y1="42616" x2="4237" y2="58228"/>
                          <a14:foregroundMark x1="4237" y1="58228" x2="5932" y2="75949"/>
                          <a14:foregroundMark x1="5932" y1="75949" x2="7062" y2="78903"/>
                          <a14:foregroundMark x1="19209" y1="88186" x2="4802" y2="90295"/>
                          <a14:foregroundMark x1="11299" y1="98312" x2="2542" y2="75949"/>
                          <a14:foregroundMark x1="41243" y1="64557" x2="59040" y2="57806"/>
                          <a14:foregroundMark x1="53955" y1="62025" x2="42373" y2="69198"/>
                          <a14:foregroundMark x1="55932" y1="64135" x2="63842" y2="94937"/>
                          <a14:foregroundMark x1="63842" y1="94937" x2="64124" y2="94937"/>
                          <a14:foregroundMark x1="68079" y1="99578" x2="61299" y2="69198"/>
                          <a14:foregroundMark x1="54802" y1="98312" x2="46893" y2="76793"/>
                          <a14:foregroundMark x1="82203" y1="41350" x2="98023" y2="58228"/>
                          <a14:foregroundMark x1="98023" y1="30802" x2="89548" y2="18565"/>
                          <a14:foregroundMark x1="88983" y1="16878" x2="88983" y2="16878"/>
                          <a14:foregroundMark x1="85593" y1="14768" x2="64972" y2="14346"/>
                          <a14:foregroundMark x1="69774" y1="13080" x2="82203" y2="14768"/>
                          <a14:foregroundMark x1="86158" y1="15612" x2="97175" y2="24895"/>
                          <a14:foregroundMark x1="97175" y1="52743" x2="97175" y2="52743"/>
                          <a14:foregroundMark x1="97175" y1="49367" x2="98870" y2="36287"/>
                          <a14:foregroundMark x1="56497" y1="29536" x2="56497" y2="29536"/>
                          <a14:foregroundMark x1="54802" y1="31224" x2="51412" y2="33755"/>
                          <a14:foregroundMark x1="55932" y1="32068" x2="60734" y2="28270"/>
                          <a14:foregroundMark x1="64124" y1="14768" x2="54802" y2="38819"/>
                          <a14:foregroundMark x1="51977" y1="36709" x2="53955" y2="54430"/>
                          <a14:foregroundMark x1="41243" y1="58650" x2="50565" y2="56962"/>
                          <a14:foregroundMark x1="50565" y1="56962" x2="66949" y2="31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2"/>
              <a:ext cx="4332" cy="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4">
            <a:extLst>
              <a:ext uri="{FF2B5EF4-FFF2-40B4-BE49-F238E27FC236}">
                <a16:creationId xmlns:a16="http://schemas.microsoft.com/office/drawing/2014/main" id="{DCF03822-CDAE-48E6-851B-FB4489DDBF5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507687" y="-2162014"/>
            <a:ext cx="2067728" cy="3303262"/>
            <a:chOff x="2301" y="988"/>
            <a:chExt cx="2318" cy="3993"/>
          </a:xfrm>
        </p:grpSpPr>
        <p:sp>
          <p:nvSpPr>
            <p:cNvPr id="26" name="AutoShape 3">
              <a:extLst>
                <a:ext uri="{FF2B5EF4-FFF2-40B4-BE49-F238E27FC236}">
                  <a16:creationId xmlns:a16="http://schemas.microsoft.com/office/drawing/2014/main" id="{648D83AF-4C0E-4CC3-A35D-5E366D105C8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04" y="988"/>
              <a:ext cx="2215" cy="3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 sz="2000"/>
            </a:p>
          </p:txBody>
        </p:sp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id="{020F1D24-EC50-4D95-A8F3-0CF1F5A696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370" b="91895" l="9801" r="89893">
                          <a14:foregroundMark x1="51761" y1="22188" x2="51761" y2="22188"/>
                          <a14:foregroundMark x1="50536" y1="5471" x2="50536" y2="5471"/>
                          <a14:foregroundMark x1="55743" y1="89767" x2="55743" y2="89767"/>
                          <a14:foregroundMark x1="43951" y1="90983" x2="43951" y2="90983"/>
                          <a14:foregroundMark x1="57580" y1="91895" x2="57580" y2="91895"/>
                          <a14:foregroundMark x1="45176" y1="91591" x2="45176" y2="91591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68" r="15923" b="6105"/>
            <a:stretch/>
          </p:blipFill>
          <p:spPr bwMode="auto">
            <a:xfrm>
              <a:off x="2301" y="1117"/>
              <a:ext cx="1875" cy="3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7455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8546705-84CC-4F84-9E2C-BE3506BA6E50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EC13AE4-849B-4E71-9603-FA06CB926E2F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3D3A067-8DAB-438F-B290-3FBE92B72A54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DFB6A4E-F717-4718-B49F-1CB5D4EE7189}"/>
              </a:ext>
            </a:extLst>
          </p:cNvPr>
          <p:cNvSpPr txBox="1"/>
          <p:nvPr/>
        </p:nvSpPr>
        <p:spPr>
          <a:xfrm>
            <a:off x="4910053" y="134910"/>
            <a:ext cx="2371894" cy="546497"/>
          </a:xfrm>
          <a:prstGeom prst="roundRect">
            <a:avLst>
              <a:gd name="adj" fmla="val 27254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غير المعدية</a:t>
            </a:r>
            <a:endParaRPr lang="en-US" sz="24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CB4F162-A81D-4E21-A812-B825CB99CC08}"/>
              </a:ext>
            </a:extLst>
          </p:cNvPr>
          <p:cNvSpPr txBox="1"/>
          <p:nvPr/>
        </p:nvSpPr>
        <p:spPr>
          <a:xfrm>
            <a:off x="10100074" y="899606"/>
            <a:ext cx="2036238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شاهد الفيديو التالي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9" name="Picture 2" descr="ايجابيات وسلبيات الرسوم المتحركة على الاطفال">
            <a:extLst>
              <a:ext uri="{FF2B5EF4-FFF2-40B4-BE49-F238E27FC236}">
                <a16:creationId xmlns:a16="http://schemas.microsoft.com/office/drawing/2014/main" id="{94A36481-1694-4FEF-A4B3-8423BFE26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55762" y="1588400"/>
            <a:ext cx="2036238" cy="106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الأمراض غير المعدية">
            <a:hlinkClick r:id="" action="ppaction://media"/>
            <a:extLst>
              <a:ext uri="{FF2B5EF4-FFF2-40B4-BE49-F238E27FC236}">
                <a16:creationId xmlns:a16="http://schemas.microsoft.com/office/drawing/2014/main" id="{D6CE678E-775C-45DE-8ABE-D226896283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4253" end="934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80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E0E94DB6-0E28-46D9-9C4D-87D4249FEDF8}"/>
              </a:ext>
            </a:extLst>
          </p:cNvPr>
          <p:cNvSpPr txBox="1"/>
          <p:nvPr/>
        </p:nvSpPr>
        <p:spPr>
          <a:xfrm>
            <a:off x="4601980" y="1954884"/>
            <a:ext cx="7327219" cy="537067"/>
          </a:xfrm>
          <a:prstGeom prst="roundRect">
            <a:avLst>
              <a:gd name="adj" fmla="val 782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مرض مزمن غير معد ينتج عن خلل في مستويات الأنسولِين الَّتي يفرزها البنكرياس</a:t>
            </a:r>
            <a:r>
              <a:rPr lang="en-US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E9193A8-08D4-46B2-BF30-D84D958990BD}"/>
              </a:ext>
            </a:extLst>
          </p:cNvPr>
          <p:cNvSpPr txBox="1"/>
          <p:nvPr/>
        </p:nvSpPr>
        <p:spPr>
          <a:xfrm>
            <a:off x="6415790" y="4814087"/>
            <a:ext cx="5513409" cy="987338"/>
          </a:xfrm>
          <a:prstGeom prst="roundRect">
            <a:avLst>
              <a:gd name="adj" fmla="val 944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هي تراكم مفرط أو غير طبيعي للدهون</a:t>
            </a: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ينتج عن الإفراط في تناول الأكل وقلَّة النَّشاط البدني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8812A4C-C9CD-437D-AC8B-968CD64E23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339" b="97884" l="37125" r="95875">
                        <a14:foregroundMark x1="77125" y1="96825" x2="70125" y2="94392"/>
                        <a14:foregroundMark x1="70125" y1="94392" x2="69750" y2="91958"/>
                        <a14:foregroundMark x1="69000" y1="97672" x2="77125" y2="97884"/>
                        <a14:foregroundMark x1="77125" y1="97884" x2="78625" y2="97672"/>
                        <a14:foregroundMark x1="70500" y1="41799" x2="66375" y2="36085"/>
                        <a14:foregroundMark x1="66375" y1="36085" x2="47375" y2="36085"/>
                        <a14:foregroundMark x1="47625" y1="36085" x2="57125" y2="46878"/>
                        <a14:foregroundMark x1="39875" y1="69841" x2="41375" y2="63175"/>
                        <a14:foregroundMark x1="41375" y1="63175" x2="41875" y2="62116"/>
                        <a14:foregroundMark x1="95875" y1="56931" x2="88750" y2="56720"/>
                        <a14:foregroundMark x1="67250" y1="57354" x2="61875" y2="58307"/>
                        <a14:foregroundMark x1="86875" y1="48889" x2="86875" y2="48889"/>
                        <a14:foregroundMark x1="80125" y1="31852" x2="68750" y2="27937"/>
                        <a14:foregroundMark x1="68750" y1="27937" x2="60500" y2="27831"/>
                        <a14:foregroundMark x1="60500" y1="27831" x2="48500" y2="33016"/>
                        <a14:foregroundMark x1="48500" y1="33016" x2="78125" y2="35767"/>
                        <a14:foregroundMark x1="57000" y1="24550" x2="57000" y2="24550"/>
                        <a14:foregroundMark x1="41125" y1="45079" x2="41125" y2="45079"/>
                        <a14:foregroundMark x1="37750" y1="41799" x2="37750" y2="41799"/>
                        <a14:foregroundMark x1="37125" y1="42540" x2="37125" y2="42540"/>
                        <a14:foregroundMark x1="86000" y1="37989" x2="86000" y2="37989"/>
                        <a14:foregroundMark x1="84000" y1="43069" x2="84000" y2="43069"/>
                        <a14:foregroundMark x1="89125" y1="44021" x2="89125" y2="44021"/>
                        <a14:backgroundMark x1="38500" y1="37460" x2="38500" y2="374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12" t="22879" r="1953"/>
          <a:stretch/>
        </p:blipFill>
        <p:spPr>
          <a:xfrm>
            <a:off x="8785307" y="3097642"/>
            <a:ext cx="1049312" cy="170289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1A7E3C6-7A99-454F-8344-708563824349}"/>
              </a:ext>
            </a:extLst>
          </p:cNvPr>
          <p:cNvSpPr txBox="1"/>
          <p:nvPr/>
        </p:nvSpPr>
        <p:spPr>
          <a:xfrm>
            <a:off x="10436902" y="1044173"/>
            <a:ext cx="1699410" cy="469761"/>
          </a:xfrm>
          <a:prstGeom prst="roundRect">
            <a:avLst>
              <a:gd name="adj" fmla="val 26476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0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السكري: </a:t>
            </a:r>
            <a:endParaRPr lang="ar-SA" sz="2000" dirty="0">
              <a:solidFill>
                <a:schemeClr val="bg1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A7E5BD17-B083-4776-A1E3-28D2F2879AE3}"/>
              </a:ext>
            </a:extLst>
          </p:cNvPr>
          <p:cNvSpPr txBox="1"/>
          <p:nvPr/>
        </p:nvSpPr>
        <p:spPr>
          <a:xfrm>
            <a:off x="10229789" y="3388657"/>
            <a:ext cx="1699410" cy="510778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السُّمنة</a:t>
            </a:r>
            <a:endParaRPr lang="ar-SA" sz="2400" dirty="0">
              <a:solidFill>
                <a:schemeClr val="bg1"/>
              </a:solidFill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D4AACD41-2E4A-4881-BA5D-B92020F4E0E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02446" y="1117219"/>
            <a:ext cx="2486688" cy="1702890"/>
            <a:chOff x="0" y="1682"/>
            <a:chExt cx="4320" cy="2876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E484FBC0-9FE8-4B36-BA66-3A1A47C7877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1682"/>
              <a:ext cx="4320" cy="2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8C902436-7C28-48EA-83E7-C3CA14A556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05" b="98734" l="2260" r="98870">
                          <a14:foregroundMark x1="55085" y1="76371" x2="18927" y2="74684"/>
                          <a14:foregroundMark x1="18927" y1="74684" x2="13559" y2="62025"/>
                          <a14:foregroundMark x1="13559" y1="62025" x2="13559" y2="60338"/>
                          <a14:foregroundMark x1="30508" y1="21941" x2="14124" y2="37975"/>
                          <a14:foregroundMark x1="14124" y1="37975" x2="6215" y2="42616"/>
                          <a14:foregroundMark x1="6215" y1="42616" x2="4237" y2="58228"/>
                          <a14:foregroundMark x1="4237" y1="58228" x2="5932" y2="75949"/>
                          <a14:foregroundMark x1="5932" y1="75949" x2="7062" y2="78903"/>
                          <a14:foregroundMark x1="19209" y1="88186" x2="4802" y2="90295"/>
                          <a14:foregroundMark x1="11299" y1="98312" x2="2542" y2="75949"/>
                          <a14:foregroundMark x1="41243" y1="64557" x2="59040" y2="57806"/>
                          <a14:foregroundMark x1="53955" y1="62025" x2="42373" y2="69198"/>
                          <a14:foregroundMark x1="55932" y1="64135" x2="63842" y2="94937"/>
                          <a14:foregroundMark x1="63842" y1="94937" x2="64124" y2="94937"/>
                          <a14:foregroundMark x1="68079" y1="99578" x2="61299" y2="69198"/>
                          <a14:foregroundMark x1="54802" y1="98312" x2="46893" y2="76793"/>
                          <a14:foregroundMark x1="82203" y1="41350" x2="98023" y2="58228"/>
                          <a14:foregroundMark x1="98023" y1="30802" x2="89548" y2="18565"/>
                          <a14:foregroundMark x1="88983" y1="16878" x2="88983" y2="16878"/>
                          <a14:foregroundMark x1="85593" y1="14768" x2="64972" y2="14346"/>
                          <a14:foregroundMark x1="69774" y1="13080" x2="82203" y2="14768"/>
                          <a14:foregroundMark x1="86158" y1="15612" x2="97175" y2="24895"/>
                          <a14:foregroundMark x1="97175" y1="52743" x2="97175" y2="52743"/>
                          <a14:foregroundMark x1="97175" y1="49367" x2="98870" y2="36287"/>
                          <a14:foregroundMark x1="56497" y1="29536" x2="56497" y2="29536"/>
                          <a14:foregroundMark x1="54802" y1="31224" x2="51412" y2="33755"/>
                          <a14:foregroundMark x1="55932" y1="32068" x2="60734" y2="28270"/>
                          <a14:foregroundMark x1="64124" y1="14768" x2="54802" y2="38819"/>
                          <a14:foregroundMark x1="51977" y1="36709" x2="53955" y2="54430"/>
                          <a14:foregroundMark x1="41243" y1="58650" x2="50565" y2="56962"/>
                          <a14:foregroundMark x1="50565" y1="56962" x2="66949" y2="31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2"/>
              <a:ext cx="4332" cy="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4">
            <a:extLst>
              <a:ext uri="{FF2B5EF4-FFF2-40B4-BE49-F238E27FC236}">
                <a16:creationId xmlns:a16="http://schemas.microsoft.com/office/drawing/2014/main" id="{6C79226C-6650-4D01-9C16-3DB169E8483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90752" y="2949129"/>
            <a:ext cx="2067728" cy="3303262"/>
            <a:chOff x="2301" y="988"/>
            <a:chExt cx="2318" cy="3993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D99774B5-3E04-4752-89E8-557A8C9DE18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04" y="988"/>
              <a:ext cx="2215" cy="3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 sz="2000"/>
            </a:p>
          </p:txBody>
        </p:sp>
        <p:pic>
          <p:nvPicPr>
            <p:cNvPr id="4101" name="Picture 5">
              <a:extLst>
                <a:ext uri="{FF2B5EF4-FFF2-40B4-BE49-F238E27FC236}">
                  <a16:creationId xmlns:a16="http://schemas.microsoft.com/office/drawing/2014/main" id="{3341E241-A4F2-40AB-BD42-CEAA1D9DBD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370" b="91895" l="9801" r="89893">
                          <a14:foregroundMark x1="51761" y1="22188" x2="51761" y2="22188"/>
                          <a14:foregroundMark x1="50536" y1="5471" x2="50536" y2="5471"/>
                          <a14:foregroundMark x1="55743" y1="89767" x2="55743" y2="89767"/>
                          <a14:foregroundMark x1="43951" y1="90983" x2="43951" y2="90983"/>
                          <a14:foregroundMark x1="57580" y1="91895" x2="57580" y2="91895"/>
                          <a14:foregroundMark x1="45176" y1="91591" x2="45176" y2="91591"/>
                        </a14:backgroundRemoval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68" r="15923" b="6105"/>
            <a:stretch/>
          </p:blipFill>
          <p:spPr bwMode="auto">
            <a:xfrm>
              <a:off x="2301" y="1117"/>
              <a:ext cx="1875" cy="3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8F2E28-4601-4AF9-9493-49ED88277F6C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2A1D388-7DFE-4518-A3BA-C5A0EDD506CA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9BD59D8-547F-4498-B3DE-9A3C7A70B780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99C596F-A967-4313-8C20-65214D962868}"/>
              </a:ext>
            </a:extLst>
          </p:cNvPr>
          <p:cNvSpPr txBox="1"/>
          <p:nvPr/>
        </p:nvSpPr>
        <p:spPr>
          <a:xfrm>
            <a:off x="5215408" y="241890"/>
            <a:ext cx="3535969" cy="619363"/>
          </a:xfrm>
          <a:prstGeom prst="roundRect">
            <a:avLst>
              <a:gd name="adj" fmla="val 27254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غير المعدية</a:t>
            </a:r>
            <a:endParaRPr lang="en-US" sz="28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46CE3A48-BD9D-4FA6-BD16-A20E989054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1656" t="8671" r="27399" b="6774"/>
          <a:stretch/>
        </p:blipFill>
        <p:spPr>
          <a:xfrm flipH="1">
            <a:off x="13203797" y="-2725623"/>
            <a:ext cx="2070150" cy="320909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F67C3EB9-FF2F-4469-AB55-7B06E7548C6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BF4EE"/>
              </a:clrFrom>
              <a:clrTo>
                <a:srgbClr val="FBF4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594" b="83008" l="5176" r="87598">
                        <a14:foregroundMark x1="56055" y1="31836" x2="56055" y2="69531"/>
                        <a14:foregroundMark x1="52637" y1="25586" x2="52637" y2="25586"/>
                        <a14:foregroundMark x1="52637" y1="21484" x2="52637" y2="21484"/>
                        <a14:foregroundMark x1="51270" y1="16602" x2="51270" y2="16602"/>
                        <a14:foregroundMark x1="67090" y1="36914" x2="67090" y2="36914"/>
                        <a14:foregroundMark x1="49121" y1="26758" x2="49121" y2="26758"/>
                        <a14:foregroundMark x1="48535" y1="24414" x2="48535" y2="24414"/>
                        <a14:foregroundMark x1="48535" y1="22266" x2="48535" y2="22266"/>
                        <a14:foregroundMark x1="84473" y1="73828" x2="73242" y2="53906"/>
                        <a14:foregroundMark x1="73242" y1="53906" x2="72363" y2="48828"/>
                        <a14:foregroundMark x1="70020" y1="49805" x2="84473" y2="82031"/>
                        <a14:foregroundMark x1="87598" y1="76367" x2="87598" y2="76367"/>
                        <a14:foregroundMark x1="60547" y1="15625" x2="60742" y2="31055"/>
                        <a14:foregroundMark x1="56836" y1="31055" x2="54395" y2="16992"/>
                        <a14:foregroundMark x1="78125" y1="32617" x2="78125" y2="32617"/>
                        <a14:foregroundMark x1="37793" y1="26758" x2="34863" y2="41406"/>
                        <a14:foregroundMark x1="28320" y1="52344" x2="36230" y2="76367"/>
                        <a14:foregroundMark x1="36230" y1="76367" x2="37598" y2="76758"/>
                        <a14:foregroundMark x1="15234" y1="34375" x2="14453" y2="83398"/>
                        <a14:foregroundMark x1="9570" y1="42383" x2="8008" y2="34961"/>
                        <a14:foregroundMark x1="6934" y1="31055" x2="5176" y2="25586"/>
                        <a14:foregroundMark x1="24707" y1="37109" x2="24707" y2="37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9" r="8527" b="13221"/>
          <a:stretch/>
        </p:blipFill>
        <p:spPr>
          <a:xfrm>
            <a:off x="-3472689" y="-2381720"/>
            <a:ext cx="2737479" cy="252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0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8546705-84CC-4F84-9E2C-BE3506BA6E50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EC13AE4-849B-4E71-9603-FA06CB926E2F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3D3A067-8DAB-438F-B290-3FBE92B72A54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DFB6A4E-F717-4718-B49F-1CB5D4EE7189}"/>
              </a:ext>
            </a:extLst>
          </p:cNvPr>
          <p:cNvSpPr txBox="1"/>
          <p:nvPr/>
        </p:nvSpPr>
        <p:spPr>
          <a:xfrm>
            <a:off x="4910053" y="134910"/>
            <a:ext cx="2371894" cy="546497"/>
          </a:xfrm>
          <a:prstGeom prst="roundRect">
            <a:avLst>
              <a:gd name="adj" fmla="val 27254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غير المعدية</a:t>
            </a:r>
            <a:endParaRPr lang="en-US" sz="24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CB4F162-A81D-4E21-A812-B825CB99CC08}"/>
              </a:ext>
            </a:extLst>
          </p:cNvPr>
          <p:cNvSpPr txBox="1"/>
          <p:nvPr/>
        </p:nvSpPr>
        <p:spPr>
          <a:xfrm>
            <a:off x="10100074" y="899606"/>
            <a:ext cx="2036238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شاهد الفيديو التالي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9" name="Picture 2" descr="ايجابيات وسلبيات الرسوم المتحركة على الاطفال">
            <a:extLst>
              <a:ext uri="{FF2B5EF4-FFF2-40B4-BE49-F238E27FC236}">
                <a16:creationId xmlns:a16="http://schemas.microsoft.com/office/drawing/2014/main" id="{94A36481-1694-4FEF-A4B3-8423BFE26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55762" y="1588400"/>
            <a:ext cx="2036238" cy="106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الأمراض غير المعدية">
            <a:hlinkClick r:id="" action="ppaction://media"/>
            <a:extLst>
              <a:ext uri="{FF2B5EF4-FFF2-40B4-BE49-F238E27FC236}">
                <a16:creationId xmlns:a16="http://schemas.microsoft.com/office/drawing/2014/main" id="{D6CE678E-775C-45DE-8ABE-D226896283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450" end="17127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62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8F2E28-4601-4AF9-9493-49ED88277F6C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2A1D388-7DFE-4518-A3BA-C5A0EDD506CA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9BD59D8-547F-4498-B3DE-9A3C7A70B780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0F1F8C8-85C8-4D07-8EF2-3FB317DB96AD}"/>
              </a:ext>
            </a:extLst>
          </p:cNvPr>
          <p:cNvSpPr txBox="1"/>
          <p:nvPr/>
        </p:nvSpPr>
        <p:spPr>
          <a:xfrm>
            <a:off x="4497049" y="2022451"/>
            <a:ext cx="7267259" cy="871180"/>
          </a:xfrm>
          <a:prstGeom prst="roundRect">
            <a:avLst>
              <a:gd name="adj" fmla="val 8225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هي تفاعل جهاز المناعة بشدَّة ضدَّ المواد الغريبة ويختلف هذا التَّفاعل حسب نوع الحساسيَّة </a:t>
            </a: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</a:t>
            </a: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قد تكون من بعض أنواع الأطعمة</a:t>
            </a: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أومن الغبار أو من لدغ الحشرات</a:t>
            </a:r>
            <a:r>
              <a:rPr lang="en-US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BD25055-54A7-41BA-9B94-E7F68D709BEC}"/>
              </a:ext>
            </a:extLst>
          </p:cNvPr>
          <p:cNvSpPr txBox="1"/>
          <p:nvPr/>
        </p:nvSpPr>
        <p:spPr>
          <a:xfrm>
            <a:off x="9976690" y="1385961"/>
            <a:ext cx="1787618" cy="510778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الحساسيَّة</a:t>
            </a:r>
            <a:endParaRPr lang="ar-SA" sz="2400" dirty="0">
              <a:solidFill>
                <a:schemeClr val="bg1"/>
              </a:solidFill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A7CCBCAD-E901-412F-9640-C58A786D9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1656" t="8671" r="27399" b="6774"/>
          <a:stretch/>
        </p:blipFill>
        <p:spPr>
          <a:xfrm flipH="1">
            <a:off x="2441084" y="768577"/>
            <a:ext cx="2070150" cy="3209091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58656C52-321B-4B86-A73A-1D3A7B3868EA}"/>
              </a:ext>
            </a:extLst>
          </p:cNvPr>
          <p:cNvSpPr txBox="1"/>
          <p:nvPr/>
        </p:nvSpPr>
        <p:spPr>
          <a:xfrm>
            <a:off x="4851447" y="3947205"/>
            <a:ext cx="6863055" cy="871180"/>
          </a:xfrm>
          <a:prstGeom prst="roundRect">
            <a:avLst>
              <a:gd name="adj" fmla="val 9059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مرض يحدث بسبب نقص الحديد</a:t>
            </a: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وهي حالة يفتقر فيها الدَّم إلى ما يكفي </a:t>
            </a:r>
          </a:p>
          <a:p>
            <a:pPr algn="ctr" rtl="1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من خلايا الدَّم الحمراء الَّتي تنقل الأكسجين والغذاء إلى أنسجة الجسم</a:t>
            </a:r>
            <a:r>
              <a:rPr lang="en-US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0926476-6AAF-4920-86C1-664E12C67CAC}"/>
              </a:ext>
            </a:extLst>
          </p:cNvPr>
          <p:cNvSpPr txBox="1"/>
          <p:nvPr/>
        </p:nvSpPr>
        <p:spPr>
          <a:xfrm>
            <a:off x="10015093" y="3368924"/>
            <a:ext cx="1699409" cy="510778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فقر الدَّم: 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81B4A5CA-71A6-4AB0-A27E-888E64A5E1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F4EE"/>
              </a:clrFrom>
              <a:clrTo>
                <a:srgbClr val="FBF4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94" b="83008" l="5176" r="87598">
                        <a14:foregroundMark x1="56055" y1="31836" x2="56055" y2="69531"/>
                        <a14:foregroundMark x1="52637" y1="25586" x2="52637" y2="25586"/>
                        <a14:foregroundMark x1="52637" y1="21484" x2="52637" y2="21484"/>
                        <a14:foregroundMark x1="51270" y1="16602" x2="51270" y2="16602"/>
                        <a14:foregroundMark x1="67090" y1="36914" x2="67090" y2="36914"/>
                        <a14:foregroundMark x1="49121" y1="26758" x2="49121" y2="26758"/>
                        <a14:foregroundMark x1="48535" y1="24414" x2="48535" y2="24414"/>
                        <a14:foregroundMark x1="48535" y1="22266" x2="48535" y2="22266"/>
                        <a14:foregroundMark x1="84473" y1="73828" x2="73242" y2="53906"/>
                        <a14:foregroundMark x1="73242" y1="53906" x2="72363" y2="48828"/>
                        <a14:foregroundMark x1="70020" y1="49805" x2="84473" y2="82031"/>
                        <a14:foregroundMark x1="87598" y1="76367" x2="87598" y2="76367"/>
                        <a14:foregroundMark x1="60547" y1="15625" x2="60742" y2="31055"/>
                        <a14:foregroundMark x1="56836" y1="31055" x2="54395" y2="16992"/>
                        <a14:foregroundMark x1="78125" y1="32617" x2="78125" y2="32617"/>
                        <a14:foregroundMark x1="37793" y1="26758" x2="34863" y2="41406"/>
                        <a14:foregroundMark x1="28320" y1="52344" x2="36230" y2="76367"/>
                        <a14:foregroundMark x1="36230" y1="76367" x2="37598" y2="76758"/>
                        <a14:foregroundMark x1="15234" y1="34375" x2="14453" y2="83398"/>
                        <a14:foregroundMark x1="9570" y1="42383" x2="8008" y2="34961"/>
                        <a14:foregroundMark x1="6934" y1="31055" x2="5176" y2="25586"/>
                        <a14:foregroundMark x1="24707" y1="37109" x2="24707" y2="37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9" r="8527" b="13221"/>
          <a:stretch/>
        </p:blipFill>
        <p:spPr>
          <a:xfrm>
            <a:off x="3312601" y="4295923"/>
            <a:ext cx="2737479" cy="2521283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99C596F-A967-4313-8C20-65214D962868}"/>
              </a:ext>
            </a:extLst>
          </p:cNvPr>
          <p:cNvSpPr txBox="1"/>
          <p:nvPr/>
        </p:nvSpPr>
        <p:spPr>
          <a:xfrm>
            <a:off x="5215408" y="241890"/>
            <a:ext cx="3535969" cy="619363"/>
          </a:xfrm>
          <a:prstGeom prst="roundRect">
            <a:avLst>
              <a:gd name="adj" fmla="val 27254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غير المعدية</a:t>
            </a:r>
            <a:endParaRPr lang="en-US" sz="28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BAD34857-9791-4CFD-AF2C-FF029637C1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0" b="90000" l="3810" r="78730">
                        <a14:foregroundMark x1="33968" y1="34333" x2="26508" y2="31667"/>
                        <a14:foregroundMark x1="15079" y1="48333" x2="5714" y2="68667"/>
                        <a14:foregroundMark x1="19524" y1="5333" x2="11587" y2="18000"/>
                        <a14:foregroundMark x1="11587" y1="18000" x2="9683" y2="27333"/>
                        <a14:foregroundMark x1="14921" y1="3000" x2="14921" y2="3000"/>
                        <a14:foregroundMark x1="20159" y1="15333" x2="20159" y2="15333"/>
                        <a14:foregroundMark x1="16349" y1="23000" x2="16349" y2="23000"/>
                        <a14:foregroundMark x1="15397" y1="27333" x2="15397" y2="27333"/>
                        <a14:foregroundMark x1="13810" y1="31333" x2="13810" y2="31333"/>
                        <a14:foregroundMark x1="11429" y1="32333" x2="11429" y2="32333"/>
                        <a14:foregroundMark x1="7302" y1="23667" x2="7302" y2="23667"/>
                        <a14:foregroundMark x1="10952" y1="10000" x2="10952" y2="10000"/>
                        <a14:foregroundMark x1="36984" y1="38667" x2="36984" y2="38667"/>
                        <a14:foregroundMark x1="55079" y1="38000" x2="47937" y2="51667"/>
                        <a14:foregroundMark x1="41587" y1="4667" x2="48095" y2="18000"/>
                        <a14:foregroundMark x1="48095" y1="18000" x2="49048" y2="22000"/>
                        <a14:foregroundMark x1="53492" y1="10667" x2="40000" y2="19667"/>
                        <a14:foregroundMark x1="35079" y1="39000" x2="26349" y2="39667"/>
                        <a14:foregroundMark x1="22540" y1="13000" x2="22540" y2="13000"/>
                        <a14:foregroundMark x1="11905" y1="6333" x2="13651" y2="8000"/>
                        <a14:foregroundMark x1="9524" y1="12667" x2="9683" y2="12667"/>
                        <a14:foregroundMark x1="76349" y1="8667" x2="61270" y2="10667"/>
                        <a14:foregroundMark x1="63333" y1="59333" x2="50317" y2="79000"/>
                        <a14:foregroundMark x1="64762" y1="34667" x2="70952" y2="48000"/>
                        <a14:foregroundMark x1="70952" y1="48000" x2="78095" y2="53000"/>
                        <a14:foregroundMark x1="78095" y1="53000" x2="78730" y2="55333"/>
                        <a14:foregroundMark x1="32222" y1="66667" x2="26667" y2="82667"/>
                        <a14:foregroundMark x1="26667" y1="82667" x2="22857" y2="72333"/>
                        <a14:backgroundMark x1="18889" y1="3000" x2="18889" y2="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8820"/>
          <a:stretch/>
        </p:blipFill>
        <p:spPr>
          <a:xfrm>
            <a:off x="12645365" y="-1188130"/>
            <a:ext cx="3647403" cy="2376259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7B54CA85-4E90-4A60-960E-E7F9D443E0C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914" flipH="1">
            <a:off x="-2258526" y="-2082115"/>
            <a:ext cx="2786561" cy="188798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C15EB13-32AA-43B2-B8C6-217B3DCA773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750" r="90000">
                        <a14:foregroundMark x1="7750" y1="38700" x2="7750" y2="38700"/>
                        <a14:foregroundMark x1="41150" y1="38700" x2="41150" y2="38700"/>
                        <a14:foregroundMark x1="21750" y1="20350" x2="26300" y2="32250"/>
                        <a14:foregroundMark x1="32500" y1="46200" x2="38700" y2="66950"/>
                        <a14:foregroundMark x1="38700" y1="66950" x2="33750" y2="77150"/>
                        <a14:foregroundMark x1="12700" y1="45150" x2="12700" y2="45150"/>
                        <a14:foregroundMark x1="12700" y1="45150" x2="18050" y2="38350"/>
                        <a14:foregroundMark x1="42400" y1="34600" x2="42400" y2="34600"/>
                        <a14:foregroundMark x1="43650" y1="34300" x2="43650" y2="34300"/>
                        <a14:foregroundMark x1="43650" y1="34300" x2="38700" y2="32900"/>
                        <a14:foregroundMark x1="70850" y1="83300" x2="74950" y2="80550"/>
                        <a14:foregroundMark x1="74950" y1="78200" x2="74950" y2="78200"/>
                        <a14:foregroundMark x1="73700" y1="83650" x2="73700" y2="83650"/>
                        <a14:foregroundMark x1="72050" y1="85000" x2="72050" y2="85000"/>
                        <a14:foregroundMark x1="84050" y1="84300" x2="83200" y2="76450"/>
                        <a14:foregroundMark x1="31350" y1="84650" x2="31350" y2="84650"/>
                        <a14:foregroundMark x1="31350" y1="84650" x2="35650" y2="85350"/>
                        <a14:foregroundMark x1="14450" y1="29500" x2="22800" y2="19800"/>
                        <a14:foregroundMark x1="22800" y1="19800" x2="27450" y2="20250"/>
                        <a14:foregroundMark x1="21800" y1="85000" x2="35000" y2="85350"/>
                        <a14:foregroundMark x1="34150" y1="85200" x2="37800" y2="85350"/>
                        <a14:foregroundMark x1="28500" y1="62500" x2="34550" y2="62500"/>
                        <a14:foregroundMark x1="67000" y1="85000" x2="84500" y2="84800"/>
                        <a14:foregroundMark x1="84500" y1="84800" x2="85550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9690" y="-4300931"/>
            <a:ext cx="3647403" cy="441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26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8F2E28-4601-4AF9-9493-49ED88277F6C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2A1D388-7DFE-4518-A3BA-C5A0EDD506CA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9BD59D8-547F-4498-B3DE-9A3C7A70B780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99C596F-A967-4313-8C20-65214D962868}"/>
              </a:ext>
            </a:extLst>
          </p:cNvPr>
          <p:cNvSpPr txBox="1"/>
          <p:nvPr/>
        </p:nvSpPr>
        <p:spPr>
          <a:xfrm>
            <a:off x="5191668" y="106437"/>
            <a:ext cx="3535969" cy="619363"/>
          </a:xfrm>
          <a:prstGeom prst="roundRect">
            <a:avLst>
              <a:gd name="adj" fmla="val 27254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غير المعدية</a:t>
            </a:r>
            <a:endParaRPr lang="en-US" sz="28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C934975-7A6E-4A74-8068-1F8FA2CE4DA8}"/>
              </a:ext>
            </a:extLst>
          </p:cNvPr>
          <p:cNvSpPr txBox="1"/>
          <p:nvPr/>
        </p:nvSpPr>
        <p:spPr>
          <a:xfrm>
            <a:off x="6709717" y="898914"/>
            <a:ext cx="5196532" cy="510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اختر الإجابة الصحيحة لكل</a:t>
            </a:r>
            <a:r>
              <a:rPr kumimoji="0" lang="ar-BH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مما يأتي:</a:t>
            </a:r>
            <a:endParaRPr kumimoji="0" lang="ar-B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668E0A09-2953-4A23-9D1C-5706C16082C4}"/>
              </a:ext>
            </a:extLst>
          </p:cNvPr>
          <p:cNvSpPr txBox="1"/>
          <p:nvPr/>
        </p:nvSpPr>
        <p:spPr>
          <a:xfrm>
            <a:off x="3780063" y="2540980"/>
            <a:ext cx="8126186" cy="578882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مرض سببه خلل في مستويات إفراز الأنسولين.</a:t>
            </a: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682CA625-3044-4A97-9960-040F6034EDC9}"/>
              </a:ext>
            </a:extLst>
          </p:cNvPr>
          <p:cNvSpPr txBox="1"/>
          <p:nvPr/>
        </p:nvSpPr>
        <p:spPr>
          <a:xfrm>
            <a:off x="9372463" y="3429001"/>
            <a:ext cx="207781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السرطان</a:t>
            </a:r>
          </a:p>
        </p:txBody>
      </p:sp>
      <p:sp>
        <p:nvSpPr>
          <p:cNvPr id="36" name="TextBox 17">
            <a:extLst>
              <a:ext uri="{FF2B5EF4-FFF2-40B4-BE49-F238E27FC236}">
                <a16:creationId xmlns:a16="http://schemas.microsoft.com/office/drawing/2014/main" id="{8652D56C-70D7-499D-9E39-7F02D7733BF8}"/>
              </a:ext>
            </a:extLst>
          </p:cNvPr>
          <p:cNvSpPr txBox="1"/>
          <p:nvPr/>
        </p:nvSpPr>
        <p:spPr>
          <a:xfrm>
            <a:off x="4152763" y="3430998"/>
            <a:ext cx="207781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الحساسية</a:t>
            </a:r>
          </a:p>
        </p:txBody>
      </p:sp>
      <p:sp>
        <p:nvSpPr>
          <p:cNvPr id="44" name="TextBox 38">
            <a:extLst>
              <a:ext uri="{FF2B5EF4-FFF2-40B4-BE49-F238E27FC236}">
                <a16:creationId xmlns:a16="http://schemas.microsoft.com/office/drawing/2014/main" id="{2F0C1611-D03C-4252-A47B-F9422AC4552F}"/>
              </a:ext>
            </a:extLst>
          </p:cNvPr>
          <p:cNvSpPr txBox="1"/>
          <p:nvPr/>
        </p:nvSpPr>
        <p:spPr>
          <a:xfrm>
            <a:off x="6762613" y="3429000"/>
            <a:ext cx="207781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السكري</a:t>
            </a:r>
          </a:p>
        </p:txBody>
      </p:sp>
    </p:spTree>
    <p:extLst>
      <p:ext uri="{BB962C8B-B14F-4D97-AF65-F5344CB8AC3E}">
        <p14:creationId xmlns:p14="http://schemas.microsoft.com/office/powerpoint/2010/main" val="3293276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8F2E28-4601-4AF9-9493-49ED88277F6C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2A1D388-7DFE-4518-A3BA-C5A0EDD506CA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9BD59D8-547F-4498-B3DE-9A3C7A70B780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C934975-7A6E-4A74-8068-1F8FA2CE4DA8}"/>
              </a:ext>
            </a:extLst>
          </p:cNvPr>
          <p:cNvSpPr txBox="1"/>
          <p:nvPr/>
        </p:nvSpPr>
        <p:spPr>
          <a:xfrm>
            <a:off x="6719785" y="1456386"/>
            <a:ext cx="5196532" cy="510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اختر الإجابة الصحيحة لكل</a:t>
            </a:r>
            <a:r>
              <a:rPr kumimoji="0" lang="ar-BH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مما يأتي:</a:t>
            </a:r>
            <a:endParaRPr kumimoji="0" lang="ar-B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668E0A09-2953-4A23-9D1C-5706C16082C4}"/>
              </a:ext>
            </a:extLst>
          </p:cNvPr>
          <p:cNvSpPr txBox="1"/>
          <p:nvPr/>
        </p:nvSpPr>
        <p:spPr>
          <a:xfrm>
            <a:off x="3790131" y="2279370"/>
            <a:ext cx="8126186" cy="578882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حالة غير طبيعية تؤثر على جسم المخلوق الحي</a:t>
            </a: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682CA625-3044-4A97-9960-040F6034EDC9}"/>
              </a:ext>
            </a:extLst>
          </p:cNvPr>
          <p:cNvSpPr txBox="1"/>
          <p:nvPr/>
        </p:nvSpPr>
        <p:spPr>
          <a:xfrm>
            <a:off x="9237890" y="3476529"/>
            <a:ext cx="207781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الفيروسات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TextBox 17">
            <a:extLst>
              <a:ext uri="{FF2B5EF4-FFF2-40B4-BE49-F238E27FC236}">
                <a16:creationId xmlns:a16="http://schemas.microsoft.com/office/drawing/2014/main" id="{8652D56C-70D7-499D-9E39-7F02D7733BF8}"/>
              </a:ext>
            </a:extLst>
          </p:cNvPr>
          <p:cNvSpPr txBox="1"/>
          <p:nvPr/>
        </p:nvSpPr>
        <p:spPr>
          <a:xfrm>
            <a:off x="6628040" y="3476529"/>
            <a:ext cx="207781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الفطريات 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4" name="TextBox 38">
            <a:extLst>
              <a:ext uri="{FF2B5EF4-FFF2-40B4-BE49-F238E27FC236}">
                <a16:creationId xmlns:a16="http://schemas.microsoft.com/office/drawing/2014/main" id="{2F0C1611-D03C-4252-A47B-F9422AC4552F}"/>
              </a:ext>
            </a:extLst>
          </p:cNvPr>
          <p:cNvSpPr txBox="1"/>
          <p:nvPr/>
        </p:nvSpPr>
        <p:spPr>
          <a:xfrm>
            <a:off x="4018190" y="3476529"/>
            <a:ext cx="207781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المرض 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B9EC66A-7B32-4690-8AE4-AC89B251BC5F}"/>
              </a:ext>
            </a:extLst>
          </p:cNvPr>
          <p:cNvSpPr txBox="1"/>
          <p:nvPr/>
        </p:nvSpPr>
        <p:spPr>
          <a:xfrm>
            <a:off x="5397418" y="43114"/>
            <a:ext cx="1787618" cy="510778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تقويم تكويني </a:t>
            </a:r>
            <a:endParaRPr lang="ar-S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338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8F2E28-4601-4AF9-9493-49ED88277F6C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2A1D388-7DFE-4518-A3BA-C5A0EDD506CA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9BD59D8-547F-4498-B3DE-9A3C7A70B780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C934975-7A6E-4A74-8068-1F8FA2CE4DA8}"/>
              </a:ext>
            </a:extLst>
          </p:cNvPr>
          <p:cNvSpPr txBox="1"/>
          <p:nvPr/>
        </p:nvSpPr>
        <p:spPr>
          <a:xfrm>
            <a:off x="6709717" y="898914"/>
            <a:ext cx="5196532" cy="510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اختر الإجابة الصحيحة لكل</a:t>
            </a:r>
            <a:r>
              <a:rPr kumimoji="0" lang="ar-BH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مما يأتي:</a:t>
            </a:r>
            <a:endParaRPr kumimoji="0" lang="ar-B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668E0A09-2953-4A23-9D1C-5706C16082C4}"/>
              </a:ext>
            </a:extLst>
          </p:cNvPr>
          <p:cNvSpPr txBox="1"/>
          <p:nvPr/>
        </p:nvSpPr>
        <p:spPr>
          <a:xfrm>
            <a:off x="3619500" y="2540980"/>
            <a:ext cx="8286749" cy="510778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هي تراكم مفرط أو غير طبيعي للدهون ينتج عن الإفراط في تناول الأكل وقلَّة النَّشاط البدني.</a:t>
            </a: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682CA625-3044-4A97-9960-040F6034EDC9}"/>
              </a:ext>
            </a:extLst>
          </p:cNvPr>
          <p:cNvSpPr txBox="1"/>
          <p:nvPr/>
        </p:nvSpPr>
        <p:spPr>
          <a:xfrm>
            <a:off x="8999763" y="3165393"/>
            <a:ext cx="207781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الحساسية 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TextBox 17">
            <a:extLst>
              <a:ext uri="{FF2B5EF4-FFF2-40B4-BE49-F238E27FC236}">
                <a16:creationId xmlns:a16="http://schemas.microsoft.com/office/drawing/2014/main" id="{8652D56C-70D7-499D-9E39-7F02D7733BF8}"/>
              </a:ext>
            </a:extLst>
          </p:cNvPr>
          <p:cNvSpPr txBox="1"/>
          <p:nvPr/>
        </p:nvSpPr>
        <p:spPr>
          <a:xfrm>
            <a:off x="3780063" y="3167390"/>
            <a:ext cx="207781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فقر الدم 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4" name="TextBox 38">
            <a:extLst>
              <a:ext uri="{FF2B5EF4-FFF2-40B4-BE49-F238E27FC236}">
                <a16:creationId xmlns:a16="http://schemas.microsoft.com/office/drawing/2014/main" id="{2F0C1611-D03C-4252-A47B-F9422AC4552F}"/>
              </a:ext>
            </a:extLst>
          </p:cNvPr>
          <p:cNvSpPr txBox="1"/>
          <p:nvPr/>
        </p:nvSpPr>
        <p:spPr>
          <a:xfrm>
            <a:off x="6389913" y="3165392"/>
            <a:ext cx="207781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السمنة 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5A453B0-BF1C-4A63-9FC4-AA32CB03E04D}"/>
              </a:ext>
            </a:extLst>
          </p:cNvPr>
          <p:cNvSpPr txBox="1"/>
          <p:nvPr/>
        </p:nvSpPr>
        <p:spPr>
          <a:xfrm>
            <a:off x="5397418" y="43114"/>
            <a:ext cx="1787618" cy="510778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تقويم تكويني </a:t>
            </a:r>
            <a:endParaRPr lang="ar-S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26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8F2E28-4601-4AF9-9493-49ED88277F6C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2A1D388-7DFE-4518-A3BA-C5A0EDD506CA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9BD59D8-547F-4498-B3DE-9A3C7A70B780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0C934975-7A6E-4A74-8068-1F8FA2CE4DA8}"/>
              </a:ext>
            </a:extLst>
          </p:cNvPr>
          <p:cNvSpPr txBox="1"/>
          <p:nvPr/>
        </p:nvSpPr>
        <p:spPr>
          <a:xfrm>
            <a:off x="6709717" y="898914"/>
            <a:ext cx="5196532" cy="510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اختر الإجابة الصحيحة لكل</a:t>
            </a:r>
            <a:r>
              <a:rPr kumimoji="0" lang="ar-BH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 مما يأتي:</a:t>
            </a:r>
            <a:endParaRPr kumimoji="0" lang="ar-B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668E0A09-2953-4A23-9D1C-5706C16082C4}"/>
              </a:ext>
            </a:extLst>
          </p:cNvPr>
          <p:cNvSpPr txBox="1"/>
          <p:nvPr/>
        </p:nvSpPr>
        <p:spPr>
          <a:xfrm>
            <a:off x="4686299" y="2542978"/>
            <a:ext cx="7219950" cy="578882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صواب أم خطأ : كلُّ الأمراض معدية، </a:t>
            </a: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682CA625-3044-4A97-9960-040F6034EDC9}"/>
              </a:ext>
            </a:extLst>
          </p:cNvPr>
          <p:cNvSpPr txBox="1"/>
          <p:nvPr/>
        </p:nvSpPr>
        <p:spPr>
          <a:xfrm>
            <a:off x="8851638" y="3545642"/>
            <a:ext cx="207781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صواب 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4" name="TextBox 38">
            <a:extLst>
              <a:ext uri="{FF2B5EF4-FFF2-40B4-BE49-F238E27FC236}">
                <a16:creationId xmlns:a16="http://schemas.microsoft.com/office/drawing/2014/main" id="{2F0C1611-D03C-4252-A47B-F9422AC4552F}"/>
              </a:ext>
            </a:extLst>
          </p:cNvPr>
          <p:cNvSpPr txBox="1"/>
          <p:nvPr/>
        </p:nvSpPr>
        <p:spPr>
          <a:xfrm>
            <a:off x="6241788" y="3545641"/>
            <a:ext cx="207781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خطأ </a:t>
            </a:r>
            <a:endParaRPr kumimoji="0" lang="ar-B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67FB378-7677-497A-8124-DA4EE7899DCD}"/>
              </a:ext>
            </a:extLst>
          </p:cNvPr>
          <p:cNvSpPr txBox="1"/>
          <p:nvPr/>
        </p:nvSpPr>
        <p:spPr>
          <a:xfrm>
            <a:off x="5397418" y="43114"/>
            <a:ext cx="1787618" cy="510778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تقويم تكويني </a:t>
            </a:r>
            <a:endParaRPr lang="ar-S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43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C4C906A-5F2E-448B-9033-EB447C172809}"/>
              </a:ext>
            </a:extLst>
          </p:cNvPr>
          <p:cNvSpPr txBox="1"/>
          <p:nvPr/>
        </p:nvSpPr>
        <p:spPr>
          <a:xfrm>
            <a:off x="4627906" y="1742835"/>
            <a:ext cx="7390552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النَّاتجة عن </a:t>
            </a: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الفيروسات والبكتيريا والفطريَّات </a:t>
            </a:r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الضَّارة وتنتقل من الشّخص المصاب أو من البيئة إِلى الشَّخص السَّليم </a:t>
            </a:r>
            <a:r>
              <a:rPr lang="ar-SA" sz="2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 </a:t>
            </a:r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تسمَّى </a:t>
            </a: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بالأمراض المعدية</a:t>
            </a:r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 </a:t>
            </a:r>
            <a:endParaRPr lang="ar-SA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36C6359-FB5A-4798-9C72-042CAF7E4DA9}"/>
              </a:ext>
            </a:extLst>
          </p:cNvPr>
          <p:cNvSpPr txBox="1"/>
          <p:nvPr/>
        </p:nvSpPr>
        <p:spPr>
          <a:xfrm>
            <a:off x="9522240" y="1046566"/>
            <a:ext cx="2496218" cy="583942"/>
          </a:xfrm>
          <a:prstGeom prst="roundRect">
            <a:avLst>
              <a:gd name="adj" fmla="val 19170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المعدية </a:t>
            </a:r>
            <a:endParaRPr lang="en-US" sz="28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DF84E84-C76C-4556-ADBC-681365F2F943}"/>
              </a:ext>
            </a:extLst>
          </p:cNvPr>
          <p:cNvSpPr txBox="1"/>
          <p:nvPr/>
        </p:nvSpPr>
        <p:spPr>
          <a:xfrm>
            <a:off x="6822459" y="5507424"/>
            <a:ext cx="5012687" cy="483989"/>
          </a:xfrm>
          <a:prstGeom prst="roundRect">
            <a:avLst>
              <a:gd name="adj" fmla="val 8302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أو باستعمال الأدوات الملوَّثة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1359032-1152-486C-8446-A6F98252F682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3B349A2-04ED-4845-9F50-3BD9E0374EFC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AE40A63-F11F-4252-9560-3C4476B9ABEC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659D713-FCCD-4A1C-9ACE-0890F3AC3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0000" l="3810" r="78730">
                        <a14:foregroundMark x1="33968" y1="34333" x2="26508" y2="31667"/>
                        <a14:foregroundMark x1="15079" y1="48333" x2="5714" y2="68667"/>
                        <a14:foregroundMark x1="19524" y1="5333" x2="11587" y2="18000"/>
                        <a14:foregroundMark x1="11587" y1="18000" x2="9683" y2="27333"/>
                        <a14:foregroundMark x1="14921" y1="3000" x2="14921" y2="3000"/>
                        <a14:foregroundMark x1="20159" y1="15333" x2="20159" y2="15333"/>
                        <a14:foregroundMark x1="16349" y1="23000" x2="16349" y2="23000"/>
                        <a14:foregroundMark x1="15397" y1="27333" x2="15397" y2="27333"/>
                        <a14:foregroundMark x1="13810" y1="31333" x2="13810" y2="31333"/>
                        <a14:foregroundMark x1="11429" y1="32333" x2="11429" y2="32333"/>
                        <a14:foregroundMark x1="7302" y1="23667" x2="7302" y2="23667"/>
                        <a14:foregroundMark x1="10952" y1="10000" x2="10952" y2="10000"/>
                        <a14:foregroundMark x1="36984" y1="38667" x2="36984" y2="38667"/>
                        <a14:foregroundMark x1="55079" y1="38000" x2="47937" y2="51667"/>
                        <a14:foregroundMark x1="41587" y1="4667" x2="48095" y2="18000"/>
                        <a14:foregroundMark x1="48095" y1="18000" x2="49048" y2="22000"/>
                        <a14:foregroundMark x1="53492" y1="10667" x2="40000" y2="19667"/>
                        <a14:foregroundMark x1="35079" y1="39000" x2="26349" y2="39667"/>
                        <a14:foregroundMark x1="22540" y1="13000" x2="22540" y2="13000"/>
                        <a14:foregroundMark x1="11905" y1="6333" x2="13651" y2="8000"/>
                        <a14:foregroundMark x1="9524" y1="12667" x2="9683" y2="12667"/>
                        <a14:foregroundMark x1="76349" y1="8667" x2="61270" y2="10667"/>
                        <a14:foregroundMark x1="63333" y1="59333" x2="50317" y2="79000"/>
                        <a14:foregroundMark x1="64762" y1="34667" x2="70952" y2="48000"/>
                        <a14:foregroundMark x1="70952" y1="48000" x2="78095" y2="53000"/>
                        <a14:foregroundMark x1="78095" y1="53000" x2="78730" y2="55333"/>
                        <a14:foregroundMark x1="32222" y1="66667" x2="26667" y2="82667"/>
                        <a14:foregroundMark x1="26667" y1="82667" x2="22857" y2="72333"/>
                        <a14:backgroundMark x1="18889" y1="3000" x2="18889" y2="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8820"/>
          <a:stretch/>
        </p:blipFill>
        <p:spPr>
          <a:xfrm>
            <a:off x="1160866" y="1014405"/>
            <a:ext cx="3647403" cy="237625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F5C52FA-1533-4A61-AD78-9D728ED6A8B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914" flipH="1">
            <a:off x="6733961" y="2609022"/>
            <a:ext cx="2786561" cy="188798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5808229-7FBF-49FD-8250-03B6423E9FF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750" r="90000">
                        <a14:foregroundMark x1="7750" y1="38700" x2="7750" y2="38700"/>
                        <a14:foregroundMark x1="41150" y1="38700" x2="41150" y2="38700"/>
                        <a14:foregroundMark x1="21750" y1="20350" x2="26300" y2="32250"/>
                        <a14:foregroundMark x1="32500" y1="46200" x2="38700" y2="66950"/>
                        <a14:foregroundMark x1="38700" y1="66950" x2="33750" y2="77150"/>
                        <a14:foregroundMark x1="12700" y1="45150" x2="12700" y2="45150"/>
                        <a14:foregroundMark x1="12700" y1="45150" x2="18050" y2="38350"/>
                        <a14:foregroundMark x1="42400" y1="34600" x2="42400" y2="34600"/>
                        <a14:foregroundMark x1="43650" y1="34300" x2="43650" y2="34300"/>
                        <a14:foregroundMark x1="43650" y1="34300" x2="38700" y2="32900"/>
                        <a14:foregroundMark x1="70850" y1="83300" x2="74950" y2="80550"/>
                        <a14:foregroundMark x1="74950" y1="78200" x2="74950" y2="78200"/>
                        <a14:foregroundMark x1="73700" y1="83650" x2="73700" y2="83650"/>
                        <a14:foregroundMark x1="72050" y1="85000" x2="72050" y2="85000"/>
                        <a14:foregroundMark x1="84050" y1="84300" x2="83200" y2="76450"/>
                        <a14:foregroundMark x1="31350" y1="84650" x2="31350" y2="84650"/>
                        <a14:foregroundMark x1="31350" y1="84650" x2="35650" y2="85350"/>
                        <a14:foregroundMark x1="14450" y1="29500" x2="22800" y2="19800"/>
                        <a14:foregroundMark x1="22800" y1="19800" x2="27450" y2="20250"/>
                        <a14:foregroundMark x1="21800" y1="85000" x2="35000" y2="85350"/>
                        <a14:foregroundMark x1="34150" y1="85200" x2="37800" y2="85350"/>
                        <a14:foregroundMark x1="28500" y1="62500" x2="34550" y2="62500"/>
                        <a14:foregroundMark x1="67000" y1="85000" x2="84500" y2="84800"/>
                        <a14:foregroundMark x1="84500" y1="84800" x2="85550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04205" y="2747227"/>
            <a:ext cx="3647403" cy="4418178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A74AFD8-9C78-4996-8E34-BF6088BCD78A}"/>
              </a:ext>
            </a:extLst>
          </p:cNvPr>
          <p:cNvSpPr txBox="1"/>
          <p:nvPr/>
        </p:nvSpPr>
        <p:spPr>
          <a:xfrm>
            <a:off x="6812333" y="4956316"/>
            <a:ext cx="5012688" cy="483989"/>
          </a:xfrm>
          <a:prstGeom prst="roundRect">
            <a:avLst>
              <a:gd name="adj" fmla="val 8302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 من خلال الماء أو الهواء أو الطَّعام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D481994-DC8E-4E5C-B1CA-2EA380F74DFD}"/>
              </a:ext>
            </a:extLst>
          </p:cNvPr>
          <p:cNvSpPr txBox="1"/>
          <p:nvPr/>
        </p:nvSpPr>
        <p:spPr>
          <a:xfrm>
            <a:off x="6812333" y="4405209"/>
            <a:ext cx="5012688" cy="483989"/>
          </a:xfrm>
          <a:prstGeom prst="roundRect">
            <a:avLst>
              <a:gd name="adj" fmla="val 8302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تنتقل عن طريق الاتصال المباشر بالشخص المصاب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2CAFE98-072D-4A49-9883-249ABAAD5270}"/>
              </a:ext>
            </a:extLst>
          </p:cNvPr>
          <p:cNvSpPr txBox="1"/>
          <p:nvPr/>
        </p:nvSpPr>
        <p:spPr>
          <a:xfrm>
            <a:off x="6822459" y="6047699"/>
            <a:ext cx="5012688" cy="483989"/>
          </a:xfrm>
          <a:prstGeom prst="roundRect">
            <a:avLst>
              <a:gd name="adj" fmla="val 8302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أو الاتصال بالمخلوقات الحية الحاملة للمرض.</a:t>
            </a:r>
            <a:endParaRPr lang="ar-SA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4A956FB5-25C7-4FDA-BB71-163ADF4F565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0098" y1="18464" x2="37418" y2="24673"/>
                        <a14:foregroundMark x1="37418" y1="24673" x2="35948" y2="39706"/>
                        <a14:foregroundMark x1="35948" y1="39706" x2="35948" y2="39706"/>
                        <a14:foregroundMark x1="35948" y1="39706" x2="20098" y2="39706"/>
                        <a14:foregroundMark x1="20098" y1="39706" x2="34804" y2="45425"/>
                        <a14:foregroundMark x1="14216" y1="34804" x2="26307" y2="29575"/>
                        <a14:foregroundMark x1="17974" y1="43137" x2="17974" y2="43137"/>
                        <a14:foregroundMark x1="16830" y1="47222" x2="16830" y2="47222"/>
                        <a14:foregroundMark x1="16830" y1="47222" x2="34967" y2="52941"/>
                        <a14:foregroundMark x1="34967" y1="52941" x2="37908" y2="52941"/>
                        <a14:foregroundMark x1="37908" y1="52941" x2="48366" y2="42320"/>
                        <a14:foregroundMark x1="48366" y1="42320" x2="47712" y2="26471"/>
                        <a14:foregroundMark x1="47712" y1="26471" x2="39542" y2="19771"/>
                        <a14:foregroundMark x1="44281" y1="33497" x2="44281" y2="33497"/>
                        <a14:foregroundMark x1="46895" y1="52451" x2="46895" y2="52451"/>
                        <a14:foregroundMark x1="43791" y1="45915" x2="50163" y2="56046"/>
                        <a14:foregroundMark x1="34314" y1="21078" x2="19444" y2="26471"/>
                        <a14:foregroundMark x1="19444" y1="26471" x2="26634" y2="40523"/>
                        <a14:foregroundMark x1="26634" y1="40523" x2="26961" y2="40523"/>
                        <a14:foregroundMark x1="21078" y1="42810" x2="32680" y2="47712"/>
                        <a14:foregroundMark x1="29575" y1="48529" x2="37908" y2="43137"/>
                        <a14:foregroundMark x1="34314" y1="49346" x2="40033" y2="37092"/>
                        <a14:foregroundMark x1="18301" y1="24510" x2="22059" y2="23856"/>
                        <a14:foregroundMark x1="20588" y1="21732" x2="21895" y2="24510"/>
                        <a14:foregroundMark x1="20425" y1="23693" x2="25490" y2="24510"/>
                        <a14:foregroundMark x1="17157" y1="32516" x2="26634" y2="29902"/>
                        <a14:foregroundMark x1="25000" y1="28922" x2="30392" y2="29412"/>
                        <a14:foregroundMark x1="25000" y1="29085" x2="29902" y2="32190"/>
                        <a14:foregroundMark x1="26634" y1="28268" x2="32516" y2="32190"/>
                        <a14:foregroundMark x1="27614" y1="30229" x2="33660" y2="33170"/>
                        <a14:foregroundMark x1="27614" y1="30882" x2="33824" y2="35948"/>
                        <a14:foregroundMark x1="30229" y1="32190" x2="35948" y2="36928"/>
                        <a14:foregroundMark x1="31536" y1="32843" x2="36438" y2="38072"/>
                        <a14:foregroundMark x1="31863" y1="31863" x2="27941" y2="44118"/>
                        <a14:foregroundMark x1="27941" y1="44118" x2="27288" y2="44118"/>
                        <a14:foregroundMark x1="28431" y1="44118" x2="29085" y2="28431"/>
                        <a14:foregroundMark x1="29085" y1="28431" x2="26144" y2="25817"/>
                        <a14:foregroundMark x1="25327" y1="22222" x2="43464" y2="28922"/>
                        <a14:foregroundMark x1="43464" y1="28922" x2="43954" y2="25490"/>
                        <a14:foregroundMark x1="43954" y1="25327" x2="46242" y2="32843"/>
                        <a14:foregroundMark x1="45915" y1="28431" x2="45425" y2="39542"/>
                        <a14:foregroundMark x1="47712" y1="38725" x2="44608" y2="43464"/>
                        <a14:foregroundMark x1="45425" y1="39869" x2="32026" y2="50980"/>
                        <a14:foregroundMark x1="32026" y1="50980" x2="21895" y2="4951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96823" y="3117252"/>
            <a:ext cx="2446325" cy="322935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F9C471C-B2C3-4F85-865E-60B9A7D055E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9" b="65151"/>
          <a:stretch/>
        </p:blipFill>
        <p:spPr>
          <a:xfrm>
            <a:off x="-2901580" y="-1411095"/>
            <a:ext cx="1879882" cy="99614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648F7640-A1E1-4ED6-83A0-855F8A478F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9" r="34509" b="13777"/>
          <a:stretch/>
        </p:blipFill>
        <p:spPr>
          <a:xfrm>
            <a:off x="13335507" y="-913021"/>
            <a:ext cx="2414161" cy="1361311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59C320D-E0D1-494B-B489-4DE952FDADEF}"/>
              </a:ext>
            </a:extLst>
          </p:cNvPr>
          <p:cNvSpPr txBox="1"/>
          <p:nvPr/>
        </p:nvSpPr>
        <p:spPr>
          <a:xfrm>
            <a:off x="5338941" y="97421"/>
            <a:ext cx="2496218" cy="583942"/>
          </a:xfrm>
          <a:prstGeom prst="roundRect">
            <a:avLst>
              <a:gd name="adj" fmla="val 19170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المعدية </a:t>
            </a:r>
            <a:endParaRPr lang="en-US" sz="28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54805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5624E4A6-44E4-4597-9D8C-B5410C0B5775}"/>
              </a:ext>
            </a:extLst>
          </p:cNvPr>
          <p:cNvSpPr txBox="1"/>
          <p:nvPr/>
        </p:nvSpPr>
        <p:spPr>
          <a:xfrm>
            <a:off x="9903820" y="1446596"/>
            <a:ext cx="1981625" cy="57888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الفكرة العامة 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8E0604BE-1E65-4B57-AA8F-D3A8933C4D27}"/>
              </a:ext>
            </a:extLst>
          </p:cNvPr>
          <p:cNvSpPr txBox="1"/>
          <p:nvPr/>
        </p:nvSpPr>
        <p:spPr>
          <a:xfrm>
            <a:off x="6515724" y="3930965"/>
            <a:ext cx="5405328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الذي يسبب لنا الأمراض </a:t>
            </a:r>
            <a:endParaRPr lang="en-US" sz="28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37A2DC3C-B55D-4E26-BF3A-ABC6518C311C}"/>
              </a:ext>
            </a:extLst>
          </p:cNvPr>
          <p:cNvSpPr txBox="1"/>
          <p:nvPr/>
        </p:nvSpPr>
        <p:spPr>
          <a:xfrm>
            <a:off x="9903820" y="3292335"/>
            <a:ext cx="1981625" cy="57888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8BEC9D2-B755-4479-A525-E7AD5DF77E4B}"/>
              </a:ext>
            </a:extLst>
          </p:cNvPr>
          <p:cNvSpPr txBox="1"/>
          <p:nvPr/>
        </p:nvSpPr>
        <p:spPr>
          <a:xfrm>
            <a:off x="6515724" y="2074823"/>
            <a:ext cx="5405328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كيف يتم اكتشاف لنا أمراض 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5D1AEF7-26FD-43DA-B6FA-341B7CC59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9" b="97536" l="10000" r="90000">
                        <a14:foregroundMark x1="64783" y1="10870" x2="52283" y2="8551"/>
                        <a14:foregroundMark x1="51957" y1="2609" x2="51957" y2="2609"/>
                        <a14:foregroundMark x1="53696" y1="93623" x2="53696" y2="93623"/>
                        <a14:foregroundMark x1="51630" y1="97536" x2="51630" y2="97536"/>
                        <a14:foregroundMark x1="15978" y1="76812" x2="15978" y2="76812"/>
                        <a14:foregroundMark x1="21304" y1="71304" x2="21304" y2="71304"/>
                        <a14:foregroundMark x1="18261" y1="89565" x2="18261" y2="8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28" y="1197224"/>
            <a:ext cx="4616683" cy="346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12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61359032-1152-486C-8446-A6F98252F682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3B349A2-04ED-4845-9F50-3BD9E0374EFC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AE40A63-F11F-4252-9560-3C4476B9ABEC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5CE1284-444C-4C20-BEF6-594F470CE941}"/>
              </a:ext>
            </a:extLst>
          </p:cNvPr>
          <p:cNvSpPr txBox="1"/>
          <p:nvPr/>
        </p:nvSpPr>
        <p:spPr>
          <a:xfrm>
            <a:off x="3840449" y="108893"/>
            <a:ext cx="4511101" cy="594062"/>
          </a:xfrm>
          <a:prstGeom prst="roundRect">
            <a:avLst>
              <a:gd name="adj" fmla="val 21125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ما الذي يسبب لنا الأمراض</a:t>
            </a:r>
            <a:endParaRPr lang="en-US" sz="28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6A62040-1A78-4DDF-B51C-00DA64FD085A}"/>
              </a:ext>
            </a:extLst>
          </p:cNvPr>
          <p:cNvSpPr txBox="1"/>
          <p:nvPr/>
        </p:nvSpPr>
        <p:spPr>
          <a:xfrm>
            <a:off x="5212815" y="1445342"/>
            <a:ext cx="673016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عندما أخترع المجهر توصَّل العلماء إلى أنَّ بعض المخلوقات الحيَّة الدَّقيقة تسبب الأمراض للإنسان، مثل الفيروسات والبكتيريا والفطريَّات</a:t>
            </a:r>
            <a:endParaRPr lang="ar-SA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4E4188EC-F8F4-4E15-8863-3CB04FD2E3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0098" y1="18464" x2="37418" y2="24673"/>
                        <a14:foregroundMark x1="37418" y1="24673" x2="35948" y2="39706"/>
                        <a14:foregroundMark x1="35948" y1="39706" x2="35948" y2="39706"/>
                        <a14:foregroundMark x1="35948" y1="39706" x2="20098" y2="39706"/>
                        <a14:foregroundMark x1="20098" y1="39706" x2="34804" y2="45425"/>
                        <a14:foregroundMark x1="14216" y1="34804" x2="26307" y2="29575"/>
                        <a14:foregroundMark x1="17974" y1="43137" x2="17974" y2="43137"/>
                        <a14:foregroundMark x1="16830" y1="47222" x2="16830" y2="47222"/>
                        <a14:foregroundMark x1="16830" y1="47222" x2="34967" y2="52941"/>
                        <a14:foregroundMark x1="34967" y1="52941" x2="37908" y2="52941"/>
                        <a14:foregroundMark x1="37908" y1="52941" x2="48366" y2="42320"/>
                        <a14:foregroundMark x1="48366" y1="42320" x2="47712" y2="26471"/>
                        <a14:foregroundMark x1="47712" y1="26471" x2="39542" y2="19771"/>
                        <a14:foregroundMark x1="44281" y1="33497" x2="44281" y2="33497"/>
                        <a14:foregroundMark x1="46895" y1="52451" x2="46895" y2="52451"/>
                        <a14:foregroundMark x1="43791" y1="45915" x2="50163" y2="56046"/>
                        <a14:foregroundMark x1="34314" y1="21078" x2="19444" y2="26471"/>
                        <a14:foregroundMark x1="19444" y1="26471" x2="26634" y2="40523"/>
                        <a14:foregroundMark x1="26634" y1="40523" x2="26961" y2="40523"/>
                        <a14:foregroundMark x1="21078" y1="42810" x2="32680" y2="47712"/>
                        <a14:foregroundMark x1="29575" y1="48529" x2="37908" y2="43137"/>
                        <a14:foregroundMark x1="34314" y1="49346" x2="40033" y2="37092"/>
                        <a14:foregroundMark x1="18301" y1="24510" x2="22059" y2="23856"/>
                        <a14:foregroundMark x1="20588" y1="21732" x2="21895" y2="24510"/>
                        <a14:foregroundMark x1="20425" y1="23693" x2="25490" y2="24510"/>
                        <a14:foregroundMark x1="17157" y1="32516" x2="26634" y2="29902"/>
                        <a14:foregroundMark x1="25000" y1="28922" x2="30392" y2="29412"/>
                        <a14:foregroundMark x1="25000" y1="29085" x2="29902" y2="32190"/>
                        <a14:foregroundMark x1="26634" y1="28268" x2="32516" y2="32190"/>
                        <a14:foregroundMark x1="27614" y1="30229" x2="33660" y2="33170"/>
                        <a14:foregroundMark x1="27614" y1="30882" x2="33824" y2="35948"/>
                        <a14:foregroundMark x1="30229" y1="32190" x2="35948" y2="36928"/>
                        <a14:foregroundMark x1="31536" y1="32843" x2="36438" y2="38072"/>
                        <a14:foregroundMark x1="31863" y1="31863" x2="27941" y2="44118"/>
                        <a14:foregroundMark x1="27941" y1="44118" x2="27288" y2="44118"/>
                        <a14:foregroundMark x1="28431" y1="44118" x2="29085" y2="28431"/>
                        <a14:foregroundMark x1="29085" y1="28431" x2="26144" y2="25817"/>
                        <a14:foregroundMark x1="25327" y1="22222" x2="43464" y2="28922"/>
                        <a14:foregroundMark x1="43464" y1="28922" x2="43954" y2="25490"/>
                        <a14:foregroundMark x1="43954" y1="25327" x2="46242" y2="32843"/>
                        <a14:foregroundMark x1="45915" y1="28431" x2="45425" y2="39542"/>
                        <a14:foregroundMark x1="47712" y1="38725" x2="44608" y2="43464"/>
                        <a14:foregroundMark x1="45425" y1="39869" x2="32026" y2="50980"/>
                        <a14:foregroundMark x1="32026" y1="50980" x2="21895" y2="4951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7729" y="1015956"/>
            <a:ext cx="2446325" cy="3229357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25CB5B7-C0C2-4C6E-95B8-F70EEDDBC703}"/>
              </a:ext>
            </a:extLst>
          </p:cNvPr>
          <p:cNvSpPr txBox="1"/>
          <p:nvPr/>
        </p:nvSpPr>
        <p:spPr>
          <a:xfrm>
            <a:off x="5066674" y="4233263"/>
            <a:ext cx="7069637" cy="488454"/>
          </a:xfrm>
          <a:prstGeom prst="roundRect">
            <a:avLst>
              <a:gd name="adj" fmla="val 10354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1" algn="ctr" rtl="0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تسلك الفيروسات سلوك المخلوقات الحيَّة  و سلوك الأشياء غير الحيَّة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625059CE-4EF2-4D78-94A5-A59A692AFFC0}"/>
              </a:ext>
            </a:extLst>
          </p:cNvPr>
          <p:cNvSpPr txBox="1"/>
          <p:nvPr/>
        </p:nvSpPr>
        <p:spPr>
          <a:xfrm>
            <a:off x="10556235" y="3326617"/>
            <a:ext cx="1386749" cy="510778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الفيروسات</a:t>
            </a:r>
            <a:endParaRPr lang="ar-SA" sz="24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8944A3E0-13B0-465E-B75C-B2D3B8B0D7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9" b="65151"/>
          <a:stretch/>
        </p:blipFill>
        <p:spPr>
          <a:xfrm>
            <a:off x="2800950" y="4352949"/>
            <a:ext cx="1879882" cy="996147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85A57C2A-F000-4353-A66F-4F93D239F8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9" r="34509" b="13777"/>
          <a:stretch/>
        </p:blipFill>
        <p:spPr>
          <a:xfrm>
            <a:off x="5671172" y="2963283"/>
            <a:ext cx="2414161" cy="1361311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57BCA289-3939-4E28-BDAC-0004308B330F}"/>
              </a:ext>
            </a:extLst>
          </p:cNvPr>
          <p:cNvSpPr txBox="1"/>
          <p:nvPr/>
        </p:nvSpPr>
        <p:spPr>
          <a:xfrm>
            <a:off x="5671172" y="4836012"/>
            <a:ext cx="5360756" cy="488454"/>
          </a:xfrm>
          <a:prstGeom prst="roundRect">
            <a:avLst>
              <a:gd name="adj" fmla="val 10354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1" algn="ctr" rtl="0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 تهاجم جسم المخلوق الحيّ و تسبب له المرض مثل 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E9268509-0374-4CF1-9CB4-3C341B21AE98}"/>
              </a:ext>
            </a:extLst>
          </p:cNvPr>
          <p:cNvSpPr txBox="1"/>
          <p:nvPr/>
        </p:nvSpPr>
        <p:spPr>
          <a:xfrm>
            <a:off x="9158315" y="5438761"/>
            <a:ext cx="2795840" cy="488454"/>
          </a:xfrm>
          <a:prstGeom prst="roundRect">
            <a:avLst>
              <a:gd name="adj" fmla="val 10354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فيروس كورونا المستجد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99B03F2A-E400-4F35-BA0D-1FE3F37CE553}"/>
              </a:ext>
            </a:extLst>
          </p:cNvPr>
          <p:cNvSpPr txBox="1"/>
          <p:nvPr/>
        </p:nvSpPr>
        <p:spPr>
          <a:xfrm>
            <a:off x="6606361" y="5438761"/>
            <a:ext cx="2390932" cy="488454"/>
          </a:xfrm>
          <a:prstGeom prst="roundRect">
            <a:avLst>
              <a:gd name="adj" fmla="val 10354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والرَّشح (الزُّكام)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7756ABC2-1445-4D1E-8AE1-0ECFB125FC7B}"/>
              </a:ext>
            </a:extLst>
          </p:cNvPr>
          <p:cNvSpPr txBox="1"/>
          <p:nvPr/>
        </p:nvSpPr>
        <p:spPr>
          <a:xfrm>
            <a:off x="4430045" y="5438761"/>
            <a:ext cx="2065645" cy="488454"/>
          </a:xfrm>
          <a:prstGeom prst="roundRect">
            <a:avLst>
              <a:gd name="adj" fmla="val 10354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والحصبة</a:t>
            </a: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4C363340-9920-4C4F-855C-355045D7BE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9" r="30589"/>
          <a:stretch/>
        </p:blipFill>
        <p:spPr>
          <a:xfrm>
            <a:off x="14447519" y="-1285770"/>
            <a:ext cx="925451" cy="816938"/>
          </a:xfrm>
          <a:prstGeom prst="rect">
            <a:avLst/>
          </a:prstGeom>
        </p:spPr>
      </p:pic>
      <p:grpSp>
        <p:nvGrpSpPr>
          <p:cNvPr id="34" name="Group 4">
            <a:extLst>
              <a:ext uri="{FF2B5EF4-FFF2-40B4-BE49-F238E27FC236}">
                <a16:creationId xmlns:a16="http://schemas.microsoft.com/office/drawing/2014/main" id="{F3A2874E-117A-45C8-9E2A-F5F4B35346A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3131401" y="-612060"/>
            <a:ext cx="2353211" cy="1944952"/>
            <a:chOff x="2252" y="815"/>
            <a:chExt cx="1784" cy="2006"/>
          </a:xfrm>
        </p:grpSpPr>
        <p:sp>
          <p:nvSpPr>
            <p:cNvPr id="35" name="AutoShape 3">
              <a:extLst>
                <a:ext uri="{FF2B5EF4-FFF2-40B4-BE49-F238E27FC236}">
                  <a16:creationId xmlns:a16="http://schemas.microsoft.com/office/drawing/2014/main" id="{C469267F-1CA7-4248-B4F1-5375E2301C1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316" y="964"/>
              <a:ext cx="1720" cy="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 sz="2000"/>
            </a:p>
          </p:txBody>
        </p:sp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092CC33B-26C2-46AE-9552-71758F0680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0" b="95165" l="8889" r="92000">
                          <a14:foregroundMark x1="22963" y1="2637" x2="22667" y2="20000"/>
                          <a14:foregroundMark x1="22667" y1="20000" x2="22222" y2="20440"/>
                          <a14:foregroundMark x1="18074" y1="34505" x2="11111" y2="32747"/>
                          <a14:foregroundMark x1="10519" y1="30769" x2="10519" y2="30769"/>
                          <a14:foregroundMark x1="9333" y1="30110" x2="9333" y2="30110"/>
                          <a14:foregroundMark x1="9333" y1="30110" x2="9333" y2="30110"/>
                          <a14:foregroundMark x1="10815" y1="28571" x2="10815" y2="28571"/>
                          <a14:foregroundMark x1="11556" y1="28791" x2="19111" y2="33407"/>
                          <a14:foregroundMark x1="17778" y1="36923" x2="15259" y2="37582"/>
                          <a14:foregroundMark x1="14963" y1="37802" x2="17037" y2="31429"/>
                          <a14:foregroundMark x1="22963" y1="87253" x2="22667" y2="86154"/>
                          <a14:foregroundMark x1="24741" y1="84835" x2="27852" y2="81099"/>
                          <a14:foregroundMark x1="25481" y1="80440" x2="22963" y2="84176"/>
                          <a14:foregroundMark x1="41037" y1="95165" x2="40741" y2="87912"/>
                          <a14:foregroundMark x1="50074" y1="94945" x2="52593" y2="94286"/>
                          <a14:foregroundMark x1="87704" y1="70769" x2="89481" y2="63956"/>
                          <a14:foregroundMark x1="89481" y1="61978" x2="84296" y2="64176"/>
                          <a14:foregroundMark x1="84296" y1="64615" x2="86074" y2="74945"/>
                          <a14:foregroundMark x1="92296" y1="46154" x2="87111" y2="56264"/>
                          <a14:foregroundMark x1="17481" y1="55604" x2="14222" y2="50330"/>
                          <a14:foregroundMark x1="54370" y1="1319" x2="50519" y2="6154"/>
                          <a14:foregroundMark x1="19259" y1="35824" x2="19259" y2="35824"/>
                          <a14:foregroundMark x1="19556" y1="34945" x2="19556" y2="34945"/>
                          <a14:foregroundMark x1="19556" y1="34066" x2="19556" y2="34066"/>
                          <a14:foregroundMark x1="19407" y1="32967" x2="9481" y2="28132"/>
                          <a14:foregroundMark x1="9481" y1="28132" x2="9630" y2="28352"/>
                          <a14:foregroundMark x1="56296" y1="7912" x2="56296" y2="7912"/>
                          <a14:foregroundMark x1="57185" y1="8571" x2="56741" y2="8571"/>
                          <a14:foregroundMark x1="55704" y1="9011" x2="55704" y2="9011"/>
                          <a14:foregroundMark x1="53037" y1="10110" x2="53037" y2="10110"/>
                          <a14:foregroundMark x1="51259" y1="10769" x2="51259" y2="10769"/>
                          <a14:foregroundMark x1="51259" y1="10769" x2="51259" y2="10769"/>
                          <a14:foregroundMark x1="49185" y1="9890" x2="49185" y2="9890"/>
                          <a14:foregroundMark x1="47407" y1="9011" x2="47407" y2="9011"/>
                          <a14:foregroundMark x1="47407" y1="9011" x2="47407" y2="9011"/>
                          <a14:foregroundMark x1="47407" y1="9011" x2="49926" y2="5055"/>
                          <a14:foregroundMark x1="46074" y1="6154" x2="48741" y2="1099"/>
                          <a14:foregroundMark x1="81037" y1="16264" x2="82074" y2="9451"/>
                          <a14:foregroundMark x1="82519" y1="13626" x2="86667" y2="21319"/>
                          <a14:foregroundMark x1="86370" y1="21319" x2="88000" y2="30330"/>
                          <a14:foregroundMark x1="88741" y1="31429" x2="80741" y2="43297"/>
                          <a14:foregroundMark x1="56000" y1="7473" x2="57778" y2="879"/>
                          <a14:foregroundMark x1="56593" y1="7473" x2="48000" y2="8132"/>
                          <a14:foregroundMark x1="50074" y1="9890" x2="42667" y2="220"/>
                          <a14:foregroundMark x1="77778" y1="11648" x2="66074" y2="27033"/>
                          <a14:foregroundMark x1="66074" y1="27033" x2="68593" y2="30549"/>
                          <a14:foregroundMark x1="66815" y1="29451" x2="74370" y2="14945"/>
                          <a14:foregroundMark x1="74370" y1="14945" x2="79704" y2="12747"/>
                          <a14:foregroundMark x1="77630" y1="11209" x2="77630" y2="11209"/>
                          <a14:foregroundMark x1="77185" y1="10989" x2="77185" y2="10989"/>
                          <a14:foregroundMark x1="76889" y1="10330" x2="76889" y2="10330"/>
                          <a14:foregroundMark x1="76741" y1="10110" x2="76741" y2="10110"/>
                          <a14:foregroundMark x1="71407" y1="11868" x2="71407" y2="11868"/>
                          <a14:foregroundMark x1="71407" y1="11868" x2="73037" y2="17582"/>
                          <a14:foregroundMark x1="67556" y1="13846" x2="70963" y2="20879"/>
                          <a14:foregroundMark x1="36148" y1="18462" x2="36148" y2="18462"/>
                          <a14:foregroundMark x1="41926" y1="10989" x2="41926" y2="10989"/>
                          <a14:foregroundMark x1="41630" y1="12747" x2="41630" y2="12747"/>
                          <a14:foregroundMark x1="62667" y1="11868" x2="65630" y2="5495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78" t="16189" r="24419"/>
            <a:stretch/>
          </p:blipFill>
          <p:spPr bwMode="auto">
            <a:xfrm>
              <a:off x="2252" y="815"/>
              <a:ext cx="1644" cy="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011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61359032-1152-486C-8446-A6F98252F682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3B349A2-04ED-4845-9F50-3BD9E0374EFC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AE40A63-F11F-4252-9560-3C4476B9ABEC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5CE1284-444C-4C20-BEF6-594F470CE941}"/>
              </a:ext>
            </a:extLst>
          </p:cNvPr>
          <p:cNvSpPr txBox="1"/>
          <p:nvPr/>
        </p:nvSpPr>
        <p:spPr>
          <a:xfrm>
            <a:off x="3840449" y="108893"/>
            <a:ext cx="4511101" cy="594062"/>
          </a:xfrm>
          <a:prstGeom prst="roundRect">
            <a:avLst>
              <a:gd name="adj" fmla="val 21125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ما الذي يسبب لنا الأمراض</a:t>
            </a:r>
            <a:endParaRPr lang="en-US" sz="28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D9FBC22-1262-46A0-B0FB-7541B2A4C3D5}"/>
              </a:ext>
            </a:extLst>
          </p:cNvPr>
          <p:cNvSpPr txBox="1"/>
          <p:nvPr/>
        </p:nvSpPr>
        <p:spPr>
          <a:xfrm>
            <a:off x="5416535" y="2668572"/>
            <a:ext cx="6583099" cy="1018699"/>
          </a:xfrm>
          <a:prstGeom prst="roundRect">
            <a:avLst>
              <a:gd name="adj" fmla="val 12250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ar-SA" sz="28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هي عدوى  فيروسيَّة تصيب الرِّئتين والشعب الهوائيَّة  </a:t>
            </a:r>
          </a:p>
          <a:p>
            <a:pPr lvl="1"/>
            <a:r>
              <a:rPr lang="ar-SA" sz="28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تشبه أعراض الأنفلونزا أعراض الزُّكام ولكنَّها أكثر شدَّة</a:t>
            </a:r>
            <a:r>
              <a:rPr lang="en-US" sz="28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4490CA7-C984-4BC9-ADE7-2F79DF657DF4}"/>
              </a:ext>
            </a:extLst>
          </p:cNvPr>
          <p:cNvSpPr txBox="1"/>
          <p:nvPr/>
        </p:nvSpPr>
        <p:spPr>
          <a:xfrm>
            <a:off x="5269466" y="4180554"/>
            <a:ext cx="6730169" cy="497384"/>
          </a:xfrm>
          <a:custGeom>
            <a:avLst/>
            <a:gdLst>
              <a:gd name="connsiteX0" fmla="*/ 0 w 6730169"/>
              <a:gd name="connsiteY0" fmla="*/ 61576 h 497384"/>
              <a:gd name="connsiteX1" fmla="*/ 61576 w 6730169"/>
              <a:gd name="connsiteY1" fmla="*/ 0 h 497384"/>
              <a:gd name="connsiteX2" fmla="*/ 612161 w 6730169"/>
              <a:gd name="connsiteY2" fmla="*/ 0 h 497384"/>
              <a:gd name="connsiteX3" fmla="*/ 1228816 w 6730169"/>
              <a:gd name="connsiteY3" fmla="*/ 0 h 497384"/>
              <a:gd name="connsiteX4" fmla="*/ 1647260 w 6730169"/>
              <a:gd name="connsiteY4" fmla="*/ 0 h 497384"/>
              <a:gd name="connsiteX5" fmla="*/ 1999634 w 6730169"/>
              <a:gd name="connsiteY5" fmla="*/ 0 h 497384"/>
              <a:gd name="connsiteX6" fmla="*/ 2418079 w 6730169"/>
              <a:gd name="connsiteY6" fmla="*/ 0 h 497384"/>
              <a:gd name="connsiteX7" fmla="*/ 2902593 w 6730169"/>
              <a:gd name="connsiteY7" fmla="*/ 0 h 497384"/>
              <a:gd name="connsiteX8" fmla="*/ 3453178 w 6730169"/>
              <a:gd name="connsiteY8" fmla="*/ 0 h 497384"/>
              <a:gd name="connsiteX9" fmla="*/ 3871622 w 6730169"/>
              <a:gd name="connsiteY9" fmla="*/ 0 h 497384"/>
              <a:gd name="connsiteX10" fmla="*/ 4554348 w 6730169"/>
              <a:gd name="connsiteY10" fmla="*/ 0 h 497384"/>
              <a:gd name="connsiteX11" fmla="*/ 5104932 w 6730169"/>
              <a:gd name="connsiteY11" fmla="*/ 0 h 497384"/>
              <a:gd name="connsiteX12" fmla="*/ 5787657 w 6730169"/>
              <a:gd name="connsiteY12" fmla="*/ 0 h 497384"/>
              <a:gd name="connsiteX13" fmla="*/ 6668593 w 6730169"/>
              <a:gd name="connsiteY13" fmla="*/ 0 h 497384"/>
              <a:gd name="connsiteX14" fmla="*/ 6730169 w 6730169"/>
              <a:gd name="connsiteY14" fmla="*/ 61576 h 497384"/>
              <a:gd name="connsiteX15" fmla="*/ 6730169 w 6730169"/>
              <a:gd name="connsiteY15" fmla="*/ 435808 h 497384"/>
              <a:gd name="connsiteX16" fmla="*/ 6668593 w 6730169"/>
              <a:gd name="connsiteY16" fmla="*/ 497384 h 497384"/>
              <a:gd name="connsiteX17" fmla="*/ 6051938 w 6730169"/>
              <a:gd name="connsiteY17" fmla="*/ 497384 h 497384"/>
              <a:gd name="connsiteX18" fmla="*/ 5501353 w 6730169"/>
              <a:gd name="connsiteY18" fmla="*/ 497384 h 497384"/>
              <a:gd name="connsiteX19" fmla="*/ 4818628 w 6730169"/>
              <a:gd name="connsiteY19" fmla="*/ 497384 h 497384"/>
              <a:gd name="connsiteX20" fmla="*/ 4334114 w 6730169"/>
              <a:gd name="connsiteY20" fmla="*/ 497384 h 497384"/>
              <a:gd name="connsiteX21" fmla="*/ 3915669 w 6730169"/>
              <a:gd name="connsiteY21" fmla="*/ 497384 h 497384"/>
              <a:gd name="connsiteX22" fmla="*/ 3365085 w 6730169"/>
              <a:gd name="connsiteY22" fmla="*/ 497384 h 497384"/>
              <a:gd name="connsiteX23" fmla="*/ 2748430 w 6730169"/>
              <a:gd name="connsiteY23" fmla="*/ 497384 h 497384"/>
              <a:gd name="connsiteX24" fmla="*/ 2065704 w 6730169"/>
              <a:gd name="connsiteY24" fmla="*/ 497384 h 497384"/>
              <a:gd name="connsiteX25" fmla="*/ 1449050 w 6730169"/>
              <a:gd name="connsiteY25" fmla="*/ 497384 h 497384"/>
              <a:gd name="connsiteX26" fmla="*/ 766324 w 6730169"/>
              <a:gd name="connsiteY26" fmla="*/ 497384 h 497384"/>
              <a:gd name="connsiteX27" fmla="*/ 61576 w 6730169"/>
              <a:gd name="connsiteY27" fmla="*/ 497384 h 497384"/>
              <a:gd name="connsiteX28" fmla="*/ 0 w 6730169"/>
              <a:gd name="connsiteY28" fmla="*/ 435808 h 497384"/>
              <a:gd name="connsiteX29" fmla="*/ 0 w 6730169"/>
              <a:gd name="connsiteY29" fmla="*/ 61576 h 49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730169" h="497384" fill="none" extrusionOk="0">
                <a:moveTo>
                  <a:pt x="0" y="61576"/>
                </a:moveTo>
                <a:cubicBezTo>
                  <a:pt x="3731" y="31028"/>
                  <a:pt x="29396" y="-1092"/>
                  <a:pt x="61576" y="0"/>
                </a:cubicBezTo>
                <a:cubicBezTo>
                  <a:pt x="257125" y="-54994"/>
                  <a:pt x="403793" y="46425"/>
                  <a:pt x="612161" y="0"/>
                </a:cubicBezTo>
                <a:cubicBezTo>
                  <a:pt x="820529" y="-46425"/>
                  <a:pt x="975425" y="55834"/>
                  <a:pt x="1228816" y="0"/>
                </a:cubicBezTo>
                <a:cubicBezTo>
                  <a:pt x="1482208" y="-55834"/>
                  <a:pt x="1466198" y="23557"/>
                  <a:pt x="1647260" y="0"/>
                </a:cubicBezTo>
                <a:cubicBezTo>
                  <a:pt x="1828322" y="-23557"/>
                  <a:pt x="1827757" y="21621"/>
                  <a:pt x="1999634" y="0"/>
                </a:cubicBezTo>
                <a:cubicBezTo>
                  <a:pt x="2171511" y="-21621"/>
                  <a:pt x="2278048" y="19330"/>
                  <a:pt x="2418079" y="0"/>
                </a:cubicBezTo>
                <a:cubicBezTo>
                  <a:pt x="2558110" y="-19330"/>
                  <a:pt x="2781668" y="15352"/>
                  <a:pt x="2902593" y="0"/>
                </a:cubicBezTo>
                <a:cubicBezTo>
                  <a:pt x="3023518" y="-15352"/>
                  <a:pt x="3241200" y="37147"/>
                  <a:pt x="3453178" y="0"/>
                </a:cubicBezTo>
                <a:cubicBezTo>
                  <a:pt x="3665156" y="-37147"/>
                  <a:pt x="3699252" y="66"/>
                  <a:pt x="3871622" y="0"/>
                </a:cubicBezTo>
                <a:cubicBezTo>
                  <a:pt x="4043992" y="-66"/>
                  <a:pt x="4263783" y="50882"/>
                  <a:pt x="4554348" y="0"/>
                </a:cubicBezTo>
                <a:cubicBezTo>
                  <a:pt x="4844913" y="-50882"/>
                  <a:pt x="4869895" y="15567"/>
                  <a:pt x="5104932" y="0"/>
                </a:cubicBezTo>
                <a:cubicBezTo>
                  <a:pt x="5339969" y="-15567"/>
                  <a:pt x="5629789" y="78594"/>
                  <a:pt x="5787657" y="0"/>
                </a:cubicBezTo>
                <a:cubicBezTo>
                  <a:pt x="5945525" y="-78594"/>
                  <a:pt x="6461287" y="38770"/>
                  <a:pt x="6668593" y="0"/>
                </a:cubicBezTo>
                <a:cubicBezTo>
                  <a:pt x="6701419" y="4326"/>
                  <a:pt x="6734376" y="20483"/>
                  <a:pt x="6730169" y="61576"/>
                </a:cubicBezTo>
                <a:cubicBezTo>
                  <a:pt x="6758868" y="243001"/>
                  <a:pt x="6724679" y="263409"/>
                  <a:pt x="6730169" y="435808"/>
                </a:cubicBezTo>
                <a:cubicBezTo>
                  <a:pt x="6730752" y="463919"/>
                  <a:pt x="6704091" y="492977"/>
                  <a:pt x="6668593" y="497384"/>
                </a:cubicBezTo>
                <a:cubicBezTo>
                  <a:pt x="6513899" y="533729"/>
                  <a:pt x="6298085" y="485650"/>
                  <a:pt x="6051938" y="497384"/>
                </a:cubicBezTo>
                <a:cubicBezTo>
                  <a:pt x="5805791" y="509118"/>
                  <a:pt x="5711304" y="467856"/>
                  <a:pt x="5501353" y="497384"/>
                </a:cubicBezTo>
                <a:cubicBezTo>
                  <a:pt x="5291402" y="526912"/>
                  <a:pt x="4957462" y="486745"/>
                  <a:pt x="4818628" y="497384"/>
                </a:cubicBezTo>
                <a:cubicBezTo>
                  <a:pt x="4679794" y="508023"/>
                  <a:pt x="4557515" y="455576"/>
                  <a:pt x="4334114" y="497384"/>
                </a:cubicBezTo>
                <a:cubicBezTo>
                  <a:pt x="4110713" y="539192"/>
                  <a:pt x="4027647" y="460185"/>
                  <a:pt x="3915669" y="497384"/>
                </a:cubicBezTo>
                <a:cubicBezTo>
                  <a:pt x="3803692" y="534583"/>
                  <a:pt x="3513122" y="463127"/>
                  <a:pt x="3365085" y="497384"/>
                </a:cubicBezTo>
                <a:cubicBezTo>
                  <a:pt x="3217048" y="531641"/>
                  <a:pt x="2986252" y="496780"/>
                  <a:pt x="2748430" y="497384"/>
                </a:cubicBezTo>
                <a:cubicBezTo>
                  <a:pt x="2510608" y="497988"/>
                  <a:pt x="2376779" y="471699"/>
                  <a:pt x="2065704" y="497384"/>
                </a:cubicBezTo>
                <a:cubicBezTo>
                  <a:pt x="1754629" y="523069"/>
                  <a:pt x="1686123" y="473348"/>
                  <a:pt x="1449050" y="497384"/>
                </a:cubicBezTo>
                <a:cubicBezTo>
                  <a:pt x="1211977" y="521420"/>
                  <a:pt x="1090498" y="433239"/>
                  <a:pt x="766324" y="497384"/>
                </a:cubicBezTo>
                <a:cubicBezTo>
                  <a:pt x="442150" y="561529"/>
                  <a:pt x="339010" y="475598"/>
                  <a:pt x="61576" y="497384"/>
                </a:cubicBezTo>
                <a:cubicBezTo>
                  <a:pt x="33134" y="491622"/>
                  <a:pt x="-2369" y="477798"/>
                  <a:pt x="0" y="435808"/>
                </a:cubicBezTo>
                <a:cubicBezTo>
                  <a:pt x="-6595" y="256646"/>
                  <a:pt x="37313" y="186141"/>
                  <a:pt x="0" y="61576"/>
                </a:cubicBezTo>
                <a:close/>
              </a:path>
              <a:path w="6730169" h="497384" stroke="0" extrusionOk="0">
                <a:moveTo>
                  <a:pt x="0" y="61576"/>
                </a:moveTo>
                <a:cubicBezTo>
                  <a:pt x="-5145" y="24395"/>
                  <a:pt x="19604" y="2990"/>
                  <a:pt x="61576" y="0"/>
                </a:cubicBezTo>
                <a:cubicBezTo>
                  <a:pt x="314174" y="-24347"/>
                  <a:pt x="503110" y="48704"/>
                  <a:pt x="744301" y="0"/>
                </a:cubicBezTo>
                <a:cubicBezTo>
                  <a:pt x="985493" y="-48704"/>
                  <a:pt x="1023922" y="2073"/>
                  <a:pt x="1228816" y="0"/>
                </a:cubicBezTo>
                <a:cubicBezTo>
                  <a:pt x="1433711" y="-2073"/>
                  <a:pt x="1457444" y="22457"/>
                  <a:pt x="1647260" y="0"/>
                </a:cubicBezTo>
                <a:cubicBezTo>
                  <a:pt x="1837076" y="-22457"/>
                  <a:pt x="2083393" y="35214"/>
                  <a:pt x="2263915" y="0"/>
                </a:cubicBezTo>
                <a:cubicBezTo>
                  <a:pt x="2444437" y="-35214"/>
                  <a:pt x="2601594" y="45012"/>
                  <a:pt x="2748430" y="0"/>
                </a:cubicBezTo>
                <a:cubicBezTo>
                  <a:pt x="2895267" y="-45012"/>
                  <a:pt x="3231590" y="26621"/>
                  <a:pt x="3431155" y="0"/>
                </a:cubicBezTo>
                <a:cubicBezTo>
                  <a:pt x="3630720" y="-26621"/>
                  <a:pt x="3760485" y="35609"/>
                  <a:pt x="3849599" y="0"/>
                </a:cubicBezTo>
                <a:cubicBezTo>
                  <a:pt x="3938713" y="-35609"/>
                  <a:pt x="4343623" y="26586"/>
                  <a:pt x="4532324" y="0"/>
                </a:cubicBezTo>
                <a:cubicBezTo>
                  <a:pt x="4721025" y="-26586"/>
                  <a:pt x="4802442" y="37648"/>
                  <a:pt x="4884698" y="0"/>
                </a:cubicBezTo>
                <a:cubicBezTo>
                  <a:pt x="4966954" y="-37648"/>
                  <a:pt x="5178101" y="31791"/>
                  <a:pt x="5435283" y="0"/>
                </a:cubicBezTo>
                <a:cubicBezTo>
                  <a:pt x="5692465" y="-31791"/>
                  <a:pt x="5809312" y="35068"/>
                  <a:pt x="5985868" y="0"/>
                </a:cubicBezTo>
                <a:cubicBezTo>
                  <a:pt x="6162425" y="-35068"/>
                  <a:pt x="6434901" y="43042"/>
                  <a:pt x="6668593" y="0"/>
                </a:cubicBezTo>
                <a:cubicBezTo>
                  <a:pt x="6704339" y="2130"/>
                  <a:pt x="6737301" y="21325"/>
                  <a:pt x="6730169" y="61576"/>
                </a:cubicBezTo>
                <a:cubicBezTo>
                  <a:pt x="6767541" y="155165"/>
                  <a:pt x="6721098" y="264066"/>
                  <a:pt x="6730169" y="435808"/>
                </a:cubicBezTo>
                <a:cubicBezTo>
                  <a:pt x="6725954" y="465844"/>
                  <a:pt x="6701549" y="495813"/>
                  <a:pt x="6668593" y="497384"/>
                </a:cubicBezTo>
                <a:cubicBezTo>
                  <a:pt x="6458912" y="506508"/>
                  <a:pt x="6296459" y="483160"/>
                  <a:pt x="6051938" y="497384"/>
                </a:cubicBezTo>
                <a:cubicBezTo>
                  <a:pt x="5807418" y="511608"/>
                  <a:pt x="5872213" y="458833"/>
                  <a:pt x="5699564" y="497384"/>
                </a:cubicBezTo>
                <a:cubicBezTo>
                  <a:pt x="5526915" y="535935"/>
                  <a:pt x="5391511" y="473891"/>
                  <a:pt x="5281119" y="497384"/>
                </a:cubicBezTo>
                <a:cubicBezTo>
                  <a:pt x="5170727" y="520877"/>
                  <a:pt x="4870537" y="440772"/>
                  <a:pt x="4598394" y="497384"/>
                </a:cubicBezTo>
                <a:cubicBezTo>
                  <a:pt x="4326252" y="553996"/>
                  <a:pt x="4285491" y="442799"/>
                  <a:pt x="4047810" y="497384"/>
                </a:cubicBezTo>
                <a:cubicBezTo>
                  <a:pt x="3810129" y="551969"/>
                  <a:pt x="3838284" y="482413"/>
                  <a:pt x="3629365" y="497384"/>
                </a:cubicBezTo>
                <a:cubicBezTo>
                  <a:pt x="3420446" y="512355"/>
                  <a:pt x="3335093" y="446617"/>
                  <a:pt x="3078780" y="497384"/>
                </a:cubicBezTo>
                <a:cubicBezTo>
                  <a:pt x="2822468" y="548151"/>
                  <a:pt x="2885255" y="461547"/>
                  <a:pt x="2726406" y="497384"/>
                </a:cubicBezTo>
                <a:cubicBezTo>
                  <a:pt x="2567557" y="533221"/>
                  <a:pt x="2486162" y="464471"/>
                  <a:pt x="2374032" y="497384"/>
                </a:cubicBezTo>
                <a:cubicBezTo>
                  <a:pt x="2261902" y="530297"/>
                  <a:pt x="2005922" y="494381"/>
                  <a:pt x="1823447" y="497384"/>
                </a:cubicBezTo>
                <a:cubicBezTo>
                  <a:pt x="1640973" y="500387"/>
                  <a:pt x="1605791" y="456518"/>
                  <a:pt x="1405003" y="497384"/>
                </a:cubicBezTo>
                <a:cubicBezTo>
                  <a:pt x="1204215" y="538250"/>
                  <a:pt x="937539" y="472094"/>
                  <a:pt x="788348" y="497384"/>
                </a:cubicBezTo>
                <a:cubicBezTo>
                  <a:pt x="639157" y="522674"/>
                  <a:pt x="418815" y="458668"/>
                  <a:pt x="61576" y="497384"/>
                </a:cubicBezTo>
                <a:cubicBezTo>
                  <a:pt x="26379" y="501093"/>
                  <a:pt x="-470" y="468335"/>
                  <a:pt x="0" y="435808"/>
                </a:cubicBezTo>
                <a:cubicBezTo>
                  <a:pt x="-34540" y="322141"/>
                  <a:pt x="27712" y="221887"/>
                  <a:pt x="0" y="61576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175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238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CD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كورونا المستجد (</a:t>
            </a:r>
            <a:r>
              <a:rPr lang="en-US" sz="2400" b="1" dirty="0">
                <a:solidFill>
                  <a:srgbClr val="CD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COVID-</a:t>
            </a:r>
            <a:r>
              <a:rPr lang="en-US" sz="2400" b="1" dirty="0">
                <a:solidFill>
                  <a:srgbClr val="CD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19 </a:t>
            </a:r>
            <a:r>
              <a:rPr lang="ar-SA" sz="2400" b="1" dirty="0">
                <a:solidFill>
                  <a:srgbClr val="CD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) مرض معد يسببه فيروس كورونا -سارس- 2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2C44BE67-5FFD-49C8-9372-38E4B1EC4420}"/>
              </a:ext>
            </a:extLst>
          </p:cNvPr>
          <p:cNvSpPr txBox="1"/>
          <p:nvPr/>
        </p:nvSpPr>
        <p:spPr>
          <a:xfrm>
            <a:off x="10346039" y="1575306"/>
            <a:ext cx="1335490" cy="578882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الأنفلونزا </a:t>
            </a:r>
            <a:endParaRPr lang="ar-SA" sz="2800" dirty="0">
              <a:solidFill>
                <a:schemeClr val="bg1"/>
              </a:solidFill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21CEEAEB-BD59-4D97-B8CD-6E9E7DE2E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9" r="30589"/>
          <a:stretch/>
        </p:blipFill>
        <p:spPr>
          <a:xfrm>
            <a:off x="2914005" y="1249440"/>
            <a:ext cx="2607462" cy="2301726"/>
          </a:xfrm>
          <a:prstGeom prst="rect">
            <a:avLst/>
          </a:prstGeom>
        </p:spPr>
      </p:pic>
      <p:grpSp>
        <p:nvGrpSpPr>
          <p:cNvPr id="26" name="Group 4">
            <a:extLst>
              <a:ext uri="{FF2B5EF4-FFF2-40B4-BE49-F238E27FC236}">
                <a16:creationId xmlns:a16="http://schemas.microsoft.com/office/drawing/2014/main" id="{B41ADBE8-9CF2-4D9B-8C22-3D4A66FECF0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14005" y="3882452"/>
            <a:ext cx="2353211" cy="1944952"/>
            <a:chOff x="2252" y="815"/>
            <a:chExt cx="1784" cy="2006"/>
          </a:xfrm>
        </p:grpSpPr>
        <p:sp>
          <p:nvSpPr>
            <p:cNvPr id="27" name="AutoShape 3">
              <a:extLst>
                <a:ext uri="{FF2B5EF4-FFF2-40B4-BE49-F238E27FC236}">
                  <a16:creationId xmlns:a16="http://schemas.microsoft.com/office/drawing/2014/main" id="{5D10A4B2-A768-442E-B7ED-42C8E404E9F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316" y="964"/>
              <a:ext cx="1720" cy="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 sz="2000"/>
            </a:p>
          </p:txBody>
        </p:sp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B2ABBF0C-063F-4E33-BD90-65967D574C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0" b="95165" l="8889" r="92000">
                          <a14:foregroundMark x1="22963" y1="2637" x2="22667" y2="20000"/>
                          <a14:foregroundMark x1="22667" y1="20000" x2="22222" y2="20440"/>
                          <a14:foregroundMark x1="18074" y1="34505" x2="11111" y2="32747"/>
                          <a14:foregroundMark x1="10519" y1="30769" x2="10519" y2="30769"/>
                          <a14:foregroundMark x1="9333" y1="30110" x2="9333" y2="30110"/>
                          <a14:foregroundMark x1="9333" y1="30110" x2="9333" y2="30110"/>
                          <a14:foregroundMark x1="10815" y1="28571" x2="10815" y2="28571"/>
                          <a14:foregroundMark x1="11556" y1="28791" x2="19111" y2="33407"/>
                          <a14:foregroundMark x1="17778" y1="36923" x2="15259" y2="37582"/>
                          <a14:foregroundMark x1="14963" y1="37802" x2="17037" y2="31429"/>
                          <a14:foregroundMark x1="22963" y1="87253" x2="22667" y2="86154"/>
                          <a14:foregroundMark x1="24741" y1="84835" x2="27852" y2="81099"/>
                          <a14:foregroundMark x1="25481" y1="80440" x2="22963" y2="84176"/>
                          <a14:foregroundMark x1="41037" y1="95165" x2="40741" y2="87912"/>
                          <a14:foregroundMark x1="50074" y1="94945" x2="52593" y2="94286"/>
                          <a14:foregroundMark x1="87704" y1="70769" x2="89481" y2="63956"/>
                          <a14:foregroundMark x1="89481" y1="61978" x2="84296" y2="64176"/>
                          <a14:foregroundMark x1="84296" y1="64615" x2="86074" y2="74945"/>
                          <a14:foregroundMark x1="92296" y1="46154" x2="87111" y2="56264"/>
                          <a14:foregroundMark x1="17481" y1="55604" x2="14222" y2="50330"/>
                          <a14:foregroundMark x1="54370" y1="1319" x2="50519" y2="6154"/>
                          <a14:foregroundMark x1="19259" y1="35824" x2="19259" y2="35824"/>
                          <a14:foregroundMark x1="19556" y1="34945" x2="19556" y2="34945"/>
                          <a14:foregroundMark x1="19556" y1="34066" x2="19556" y2="34066"/>
                          <a14:foregroundMark x1="19407" y1="32967" x2="9481" y2="28132"/>
                          <a14:foregroundMark x1="9481" y1="28132" x2="9630" y2="28352"/>
                          <a14:foregroundMark x1="56296" y1="7912" x2="56296" y2="7912"/>
                          <a14:foregroundMark x1="57185" y1="8571" x2="56741" y2="8571"/>
                          <a14:foregroundMark x1="55704" y1="9011" x2="55704" y2="9011"/>
                          <a14:foregroundMark x1="53037" y1="10110" x2="53037" y2="10110"/>
                          <a14:foregroundMark x1="51259" y1="10769" x2="51259" y2="10769"/>
                          <a14:foregroundMark x1="51259" y1="10769" x2="51259" y2="10769"/>
                          <a14:foregroundMark x1="49185" y1="9890" x2="49185" y2="9890"/>
                          <a14:foregroundMark x1="47407" y1="9011" x2="47407" y2="9011"/>
                          <a14:foregroundMark x1="47407" y1="9011" x2="47407" y2="9011"/>
                          <a14:foregroundMark x1="47407" y1="9011" x2="49926" y2="5055"/>
                          <a14:foregroundMark x1="46074" y1="6154" x2="48741" y2="1099"/>
                          <a14:foregroundMark x1="81037" y1="16264" x2="82074" y2="9451"/>
                          <a14:foregroundMark x1="82519" y1="13626" x2="86667" y2="21319"/>
                          <a14:foregroundMark x1="86370" y1="21319" x2="88000" y2="30330"/>
                          <a14:foregroundMark x1="88741" y1="31429" x2="80741" y2="43297"/>
                          <a14:foregroundMark x1="56000" y1="7473" x2="57778" y2="879"/>
                          <a14:foregroundMark x1="56593" y1="7473" x2="48000" y2="8132"/>
                          <a14:foregroundMark x1="50074" y1="9890" x2="42667" y2="220"/>
                          <a14:foregroundMark x1="77778" y1="11648" x2="66074" y2="27033"/>
                          <a14:foregroundMark x1="66074" y1="27033" x2="68593" y2="30549"/>
                          <a14:foregroundMark x1="66815" y1="29451" x2="74370" y2="14945"/>
                          <a14:foregroundMark x1="74370" y1="14945" x2="79704" y2="12747"/>
                          <a14:foregroundMark x1="77630" y1="11209" x2="77630" y2="11209"/>
                          <a14:foregroundMark x1="77185" y1="10989" x2="77185" y2="10989"/>
                          <a14:foregroundMark x1="76889" y1="10330" x2="76889" y2="10330"/>
                          <a14:foregroundMark x1="76741" y1="10110" x2="76741" y2="10110"/>
                          <a14:foregroundMark x1="71407" y1="11868" x2="71407" y2="11868"/>
                          <a14:foregroundMark x1="71407" y1="11868" x2="73037" y2="17582"/>
                          <a14:foregroundMark x1="67556" y1="13846" x2="70963" y2="20879"/>
                          <a14:foregroundMark x1="36148" y1="18462" x2="36148" y2="18462"/>
                          <a14:foregroundMark x1="41926" y1="10989" x2="41926" y2="10989"/>
                          <a14:foregroundMark x1="41630" y1="12747" x2="41630" y2="12747"/>
                          <a14:foregroundMark x1="62667" y1="11868" x2="65630" y2="5495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78" t="16189" r="24419"/>
            <a:stretch/>
          </p:blipFill>
          <p:spPr bwMode="auto">
            <a:xfrm>
              <a:off x="2252" y="815"/>
              <a:ext cx="1644" cy="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0602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61359032-1152-486C-8446-A6F98252F682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3B349A2-04ED-4845-9F50-3BD9E0374EFC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AE40A63-F11F-4252-9560-3C4476B9ABEC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5CE1284-444C-4C20-BEF6-594F470CE941}"/>
              </a:ext>
            </a:extLst>
          </p:cNvPr>
          <p:cNvSpPr txBox="1"/>
          <p:nvPr/>
        </p:nvSpPr>
        <p:spPr>
          <a:xfrm>
            <a:off x="3840449" y="108893"/>
            <a:ext cx="4511101" cy="594062"/>
          </a:xfrm>
          <a:prstGeom prst="roundRect">
            <a:avLst>
              <a:gd name="adj" fmla="val 21125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ما الذي يسبب لنا الأمراض</a:t>
            </a:r>
            <a:endParaRPr lang="en-US" sz="28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8D20450-D35F-47AF-B818-735C0DB996DC}"/>
              </a:ext>
            </a:extLst>
          </p:cNvPr>
          <p:cNvSpPr txBox="1"/>
          <p:nvPr/>
        </p:nvSpPr>
        <p:spPr>
          <a:xfrm>
            <a:off x="3939553" y="1795422"/>
            <a:ext cx="7907577" cy="1014663"/>
          </a:xfrm>
          <a:prstGeom prst="roundRect">
            <a:avLst>
              <a:gd name="adj" fmla="val 12746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توجد البكتيريا في التُّربة، وفي الهواء، وفي مياه الأنهار، والبحار</a:t>
            </a: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كما توجد في الأطعمة، </a:t>
            </a:r>
          </a:p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وفي داخل جسم الإنسان وعلى الجلد.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4C78ADC4-55DC-42D1-8278-A18247270389}"/>
              </a:ext>
            </a:extLst>
          </p:cNvPr>
          <p:cNvSpPr txBox="1"/>
          <p:nvPr/>
        </p:nvSpPr>
        <p:spPr>
          <a:xfrm>
            <a:off x="4187969" y="4475945"/>
            <a:ext cx="5853170" cy="572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مثل البكتيريا الموجودة في</a:t>
            </a:r>
            <a:r>
              <a:rPr lang="ar-SA" sz="2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الجهاز الهضميّ وبكتيريا اللبَّن</a:t>
            </a:r>
            <a:r>
              <a:rPr lang="en-US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888C94DB-8A48-4011-8539-402FDF279049}"/>
              </a:ext>
            </a:extLst>
          </p:cNvPr>
          <p:cNvSpPr txBox="1"/>
          <p:nvPr/>
        </p:nvSpPr>
        <p:spPr>
          <a:xfrm>
            <a:off x="4280157" y="5939169"/>
            <a:ext cx="5760982" cy="572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مثل البكتيريا الَّتي تسبّب التهاب الحلق والسُّلَّ والالتهاب الرِّئوي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864D6F2A-84E7-41CE-A049-A701EF487D56}"/>
              </a:ext>
            </a:extLst>
          </p:cNvPr>
          <p:cNvSpPr txBox="1"/>
          <p:nvPr/>
        </p:nvSpPr>
        <p:spPr>
          <a:xfrm>
            <a:off x="5901770" y="2965624"/>
            <a:ext cx="5945360" cy="650391"/>
          </a:xfrm>
          <a:custGeom>
            <a:avLst/>
            <a:gdLst>
              <a:gd name="connsiteX0" fmla="*/ 0 w 5945360"/>
              <a:gd name="connsiteY0" fmla="*/ 108401 h 650391"/>
              <a:gd name="connsiteX1" fmla="*/ 108401 w 5945360"/>
              <a:gd name="connsiteY1" fmla="*/ 0 h 650391"/>
              <a:gd name="connsiteX2" fmla="*/ 623971 w 5945360"/>
              <a:gd name="connsiteY2" fmla="*/ 0 h 650391"/>
              <a:gd name="connsiteX3" fmla="*/ 1024970 w 5945360"/>
              <a:gd name="connsiteY3" fmla="*/ 0 h 650391"/>
              <a:gd name="connsiteX4" fmla="*/ 1655112 w 5945360"/>
              <a:gd name="connsiteY4" fmla="*/ 0 h 650391"/>
              <a:gd name="connsiteX5" fmla="*/ 2113396 w 5945360"/>
              <a:gd name="connsiteY5" fmla="*/ 0 h 650391"/>
              <a:gd name="connsiteX6" fmla="*/ 2514395 w 5945360"/>
              <a:gd name="connsiteY6" fmla="*/ 0 h 650391"/>
              <a:gd name="connsiteX7" fmla="*/ 2972680 w 5945360"/>
              <a:gd name="connsiteY7" fmla="*/ 0 h 650391"/>
              <a:gd name="connsiteX8" fmla="*/ 3602821 w 5945360"/>
              <a:gd name="connsiteY8" fmla="*/ 0 h 650391"/>
              <a:gd name="connsiteX9" fmla="*/ 4061106 w 5945360"/>
              <a:gd name="connsiteY9" fmla="*/ 0 h 650391"/>
              <a:gd name="connsiteX10" fmla="*/ 4462105 w 5945360"/>
              <a:gd name="connsiteY10" fmla="*/ 0 h 650391"/>
              <a:gd name="connsiteX11" fmla="*/ 4920390 w 5945360"/>
              <a:gd name="connsiteY11" fmla="*/ 0 h 650391"/>
              <a:gd name="connsiteX12" fmla="*/ 5836959 w 5945360"/>
              <a:gd name="connsiteY12" fmla="*/ 0 h 650391"/>
              <a:gd name="connsiteX13" fmla="*/ 5945360 w 5945360"/>
              <a:gd name="connsiteY13" fmla="*/ 108401 h 650391"/>
              <a:gd name="connsiteX14" fmla="*/ 5945360 w 5945360"/>
              <a:gd name="connsiteY14" fmla="*/ 541990 h 650391"/>
              <a:gd name="connsiteX15" fmla="*/ 5836959 w 5945360"/>
              <a:gd name="connsiteY15" fmla="*/ 650391 h 650391"/>
              <a:gd name="connsiteX16" fmla="*/ 5435960 w 5945360"/>
              <a:gd name="connsiteY16" fmla="*/ 650391 h 650391"/>
              <a:gd name="connsiteX17" fmla="*/ 4920390 w 5945360"/>
              <a:gd name="connsiteY17" fmla="*/ 650391 h 650391"/>
              <a:gd name="connsiteX18" fmla="*/ 4290248 w 5945360"/>
              <a:gd name="connsiteY18" fmla="*/ 650391 h 650391"/>
              <a:gd name="connsiteX19" fmla="*/ 3831964 w 5945360"/>
              <a:gd name="connsiteY19" fmla="*/ 650391 h 650391"/>
              <a:gd name="connsiteX20" fmla="*/ 3259108 w 5945360"/>
              <a:gd name="connsiteY20" fmla="*/ 650391 h 650391"/>
              <a:gd name="connsiteX21" fmla="*/ 2858109 w 5945360"/>
              <a:gd name="connsiteY21" fmla="*/ 650391 h 650391"/>
              <a:gd name="connsiteX22" fmla="*/ 2170682 w 5945360"/>
              <a:gd name="connsiteY22" fmla="*/ 650391 h 650391"/>
              <a:gd name="connsiteX23" fmla="*/ 1597826 w 5945360"/>
              <a:gd name="connsiteY23" fmla="*/ 650391 h 650391"/>
              <a:gd name="connsiteX24" fmla="*/ 910399 w 5945360"/>
              <a:gd name="connsiteY24" fmla="*/ 650391 h 650391"/>
              <a:gd name="connsiteX25" fmla="*/ 108401 w 5945360"/>
              <a:gd name="connsiteY25" fmla="*/ 650391 h 650391"/>
              <a:gd name="connsiteX26" fmla="*/ 0 w 5945360"/>
              <a:gd name="connsiteY26" fmla="*/ 541990 h 650391"/>
              <a:gd name="connsiteX27" fmla="*/ 0 w 5945360"/>
              <a:gd name="connsiteY27" fmla="*/ 108401 h 650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45360" h="650391" fill="none" extrusionOk="0">
                <a:moveTo>
                  <a:pt x="0" y="108401"/>
                </a:moveTo>
                <a:cubicBezTo>
                  <a:pt x="-850" y="30901"/>
                  <a:pt x="60205" y="7353"/>
                  <a:pt x="108401" y="0"/>
                </a:cubicBezTo>
                <a:cubicBezTo>
                  <a:pt x="235899" y="-60818"/>
                  <a:pt x="454993" y="6950"/>
                  <a:pt x="623971" y="0"/>
                </a:cubicBezTo>
                <a:cubicBezTo>
                  <a:pt x="792949" y="-6950"/>
                  <a:pt x="929181" y="34133"/>
                  <a:pt x="1024970" y="0"/>
                </a:cubicBezTo>
                <a:cubicBezTo>
                  <a:pt x="1120759" y="-34133"/>
                  <a:pt x="1340677" y="49780"/>
                  <a:pt x="1655112" y="0"/>
                </a:cubicBezTo>
                <a:cubicBezTo>
                  <a:pt x="1969547" y="-49780"/>
                  <a:pt x="1961520" y="8565"/>
                  <a:pt x="2113396" y="0"/>
                </a:cubicBezTo>
                <a:cubicBezTo>
                  <a:pt x="2265272" y="-8565"/>
                  <a:pt x="2422466" y="13373"/>
                  <a:pt x="2514395" y="0"/>
                </a:cubicBezTo>
                <a:cubicBezTo>
                  <a:pt x="2606324" y="-13373"/>
                  <a:pt x="2872696" y="6756"/>
                  <a:pt x="2972680" y="0"/>
                </a:cubicBezTo>
                <a:cubicBezTo>
                  <a:pt x="3072664" y="-6756"/>
                  <a:pt x="3346929" y="74125"/>
                  <a:pt x="3602821" y="0"/>
                </a:cubicBezTo>
                <a:cubicBezTo>
                  <a:pt x="3858713" y="-74125"/>
                  <a:pt x="3935482" y="46772"/>
                  <a:pt x="4061106" y="0"/>
                </a:cubicBezTo>
                <a:cubicBezTo>
                  <a:pt x="4186731" y="-46772"/>
                  <a:pt x="4373181" y="18100"/>
                  <a:pt x="4462105" y="0"/>
                </a:cubicBezTo>
                <a:cubicBezTo>
                  <a:pt x="4551029" y="-18100"/>
                  <a:pt x="4743406" y="12103"/>
                  <a:pt x="4920390" y="0"/>
                </a:cubicBezTo>
                <a:cubicBezTo>
                  <a:pt x="5097374" y="-12103"/>
                  <a:pt x="5430943" y="95954"/>
                  <a:pt x="5836959" y="0"/>
                </a:cubicBezTo>
                <a:cubicBezTo>
                  <a:pt x="5890678" y="737"/>
                  <a:pt x="5950992" y="54448"/>
                  <a:pt x="5945360" y="108401"/>
                </a:cubicBezTo>
                <a:cubicBezTo>
                  <a:pt x="5952057" y="220266"/>
                  <a:pt x="5906436" y="373275"/>
                  <a:pt x="5945360" y="541990"/>
                </a:cubicBezTo>
                <a:cubicBezTo>
                  <a:pt x="5940932" y="593949"/>
                  <a:pt x="5892260" y="652514"/>
                  <a:pt x="5836959" y="650391"/>
                </a:cubicBezTo>
                <a:cubicBezTo>
                  <a:pt x="5730869" y="696750"/>
                  <a:pt x="5550842" y="645778"/>
                  <a:pt x="5435960" y="650391"/>
                </a:cubicBezTo>
                <a:cubicBezTo>
                  <a:pt x="5321078" y="655004"/>
                  <a:pt x="5136676" y="589640"/>
                  <a:pt x="4920390" y="650391"/>
                </a:cubicBezTo>
                <a:cubicBezTo>
                  <a:pt x="4704104" y="711142"/>
                  <a:pt x="4594565" y="647137"/>
                  <a:pt x="4290248" y="650391"/>
                </a:cubicBezTo>
                <a:cubicBezTo>
                  <a:pt x="3985931" y="653645"/>
                  <a:pt x="4054016" y="629248"/>
                  <a:pt x="3831964" y="650391"/>
                </a:cubicBezTo>
                <a:cubicBezTo>
                  <a:pt x="3609912" y="671534"/>
                  <a:pt x="3535101" y="595412"/>
                  <a:pt x="3259108" y="650391"/>
                </a:cubicBezTo>
                <a:cubicBezTo>
                  <a:pt x="2983115" y="705370"/>
                  <a:pt x="2938588" y="617077"/>
                  <a:pt x="2858109" y="650391"/>
                </a:cubicBezTo>
                <a:cubicBezTo>
                  <a:pt x="2777630" y="683705"/>
                  <a:pt x="2420413" y="593536"/>
                  <a:pt x="2170682" y="650391"/>
                </a:cubicBezTo>
                <a:cubicBezTo>
                  <a:pt x="1920951" y="707246"/>
                  <a:pt x="1843861" y="586539"/>
                  <a:pt x="1597826" y="650391"/>
                </a:cubicBezTo>
                <a:cubicBezTo>
                  <a:pt x="1351791" y="714243"/>
                  <a:pt x="1249665" y="594047"/>
                  <a:pt x="910399" y="650391"/>
                </a:cubicBezTo>
                <a:cubicBezTo>
                  <a:pt x="571133" y="706735"/>
                  <a:pt x="427528" y="620616"/>
                  <a:pt x="108401" y="650391"/>
                </a:cubicBezTo>
                <a:cubicBezTo>
                  <a:pt x="36600" y="637604"/>
                  <a:pt x="6152" y="606811"/>
                  <a:pt x="0" y="541990"/>
                </a:cubicBezTo>
                <a:cubicBezTo>
                  <a:pt x="-11012" y="355549"/>
                  <a:pt x="17150" y="232383"/>
                  <a:pt x="0" y="108401"/>
                </a:cubicBezTo>
                <a:close/>
              </a:path>
              <a:path w="5945360" h="650391" stroke="0" extrusionOk="0">
                <a:moveTo>
                  <a:pt x="0" y="108401"/>
                </a:moveTo>
                <a:cubicBezTo>
                  <a:pt x="-1673" y="47501"/>
                  <a:pt x="42745" y="2172"/>
                  <a:pt x="108401" y="0"/>
                </a:cubicBezTo>
                <a:cubicBezTo>
                  <a:pt x="314207" y="-44043"/>
                  <a:pt x="542915" y="72513"/>
                  <a:pt x="795828" y="0"/>
                </a:cubicBezTo>
                <a:cubicBezTo>
                  <a:pt x="1048741" y="-72513"/>
                  <a:pt x="1118306" y="17296"/>
                  <a:pt x="1311398" y="0"/>
                </a:cubicBezTo>
                <a:cubicBezTo>
                  <a:pt x="1504490" y="-17296"/>
                  <a:pt x="1643893" y="41189"/>
                  <a:pt x="1769683" y="0"/>
                </a:cubicBezTo>
                <a:cubicBezTo>
                  <a:pt x="1895473" y="-41189"/>
                  <a:pt x="2103724" y="23893"/>
                  <a:pt x="2399824" y="0"/>
                </a:cubicBezTo>
                <a:cubicBezTo>
                  <a:pt x="2695924" y="-23893"/>
                  <a:pt x="2735856" y="15691"/>
                  <a:pt x="2915394" y="0"/>
                </a:cubicBezTo>
                <a:cubicBezTo>
                  <a:pt x="3094932" y="-15691"/>
                  <a:pt x="3458715" y="58848"/>
                  <a:pt x="3602821" y="0"/>
                </a:cubicBezTo>
                <a:cubicBezTo>
                  <a:pt x="3746927" y="-58848"/>
                  <a:pt x="3851353" y="33163"/>
                  <a:pt x="4061106" y="0"/>
                </a:cubicBezTo>
                <a:cubicBezTo>
                  <a:pt x="4270859" y="-33163"/>
                  <a:pt x="4456465" y="32167"/>
                  <a:pt x="4748533" y="0"/>
                </a:cubicBezTo>
                <a:cubicBezTo>
                  <a:pt x="5040601" y="-32167"/>
                  <a:pt x="5034515" y="23915"/>
                  <a:pt x="5149532" y="0"/>
                </a:cubicBezTo>
                <a:cubicBezTo>
                  <a:pt x="5264549" y="-23915"/>
                  <a:pt x="5547261" y="74568"/>
                  <a:pt x="5836959" y="0"/>
                </a:cubicBezTo>
                <a:cubicBezTo>
                  <a:pt x="5906789" y="14829"/>
                  <a:pt x="5946252" y="57776"/>
                  <a:pt x="5945360" y="108401"/>
                </a:cubicBezTo>
                <a:cubicBezTo>
                  <a:pt x="5963450" y="215079"/>
                  <a:pt x="5900030" y="360750"/>
                  <a:pt x="5945360" y="541990"/>
                </a:cubicBezTo>
                <a:cubicBezTo>
                  <a:pt x="5954479" y="590537"/>
                  <a:pt x="5894307" y="649417"/>
                  <a:pt x="5836959" y="650391"/>
                </a:cubicBezTo>
                <a:cubicBezTo>
                  <a:pt x="5640060" y="654482"/>
                  <a:pt x="5460823" y="626846"/>
                  <a:pt x="5264103" y="650391"/>
                </a:cubicBezTo>
                <a:cubicBezTo>
                  <a:pt x="5067383" y="673936"/>
                  <a:pt x="4721571" y="590142"/>
                  <a:pt x="4576676" y="650391"/>
                </a:cubicBezTo>
                <a:cubicBezTo>
                  <a:pt x="4431781" y="710640"/>
                  <a:pt x="4229796" y="637957"/>
                  <a:pt x="4003820" y="650391"/>
                </a:cubicBezTo>
                <a:cubicBezTo>
                  <a:pt x="3777844" y="662825"/>
                  <a:pt x="3685314" y="636903"/>
                  <a:pt x="3602821" y="650391"/>
                </a:cubicBezTo>
                <a:cubicBezTo>
                  <a:pt x="3520328" y="663879"/>
                  <a:pt x="3345889" y="611294"/>
                  <a:pt x="3144537" y="650391"/>
                </a:cubicBezTo>
                <a:cubicBezTo>
                  <a:pt x="2943185" y="689488"/>
                  <a:pt x="2678344" y="649305"/>
                  <a:pt x="2457110" y="650391"/>
                </a:cubicBezTo>
                <a:cubicBezTo>
                  <a:pt x="2235876" y="651477"/>
                  <a:pt x="2036996" y="590726"/>
                  <a:pt x="1884254" y="650391"/>
                </a:cubicBezTo>
                <a:cubicBezTo>
                  <a:pt x="1731512" y="710056"/>
                  <a:pt x="1625146" y="606812"/>
                  <a:pt x="1425969" y="650391"/>
                </a:cubicBezTo>
                <a:cubicBezTo>
                  <a:pt x="1226793" y="693970"/>
                  <a:pt x="968140" y="619860"/>
                  <a:pt x="853114" y="650391"/>
                </a:cubicBezTo>
                <a:cubicBezTo>
                  <a:pt x="738088" y="680922"/>
                  <a:pt x="306885" y="568644"/>
                  <a:pt x="108401" y="650391"/>
                </a:cubicBezTo>
                <a:cubicBezTo>
                  <a:pt x="49850" y="646341"/>
                  <a:pt x="8036" y="610547"/>
                  <a:pt x="0" y="541990"/>
                </a:cubicBezTo>
                <a:cubicBezTo>
                  <a:pt x="-18658" y="424032"/>
                  <a:pt x="12956" y="200094"/>
                  <a:pt x="0" y="108401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175">
            <a:noFill/>
            <a:prstDash val="solid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800" b="1" dirty="0">
                <a:solidFill>
                  <a:srgbClr val="7030A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البكتيريا مخلوقات حيَّة وحيدة الخليَّة مجهريَّة</a:t>
            </a:r>
            <a:r>
              <a:rPr lang="en-US" sz="2800" b="1" dirty="0">
                <a:solidFill>
                  <a:srgbClr val="7030A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A01792B-9511-43EB-A202-5B4827F431F8}"/>
              </a:ext>
            </a:extLst>
          </p:cNvPr>
          <p:cNvSpPr txBox="1"/>
          <p:nvPr/>
        </p:nvSpPr>
        <p:spPr>
          <a:xfrm>
            <a:off x="10328471" y="1148891"/>
            <a:ext cx="1518659" cy="568762"/>
          </a:xfrm>
          <a:prstGeom prst="roundRect">
            <a:avLst>
              <a:gd name="adj" fmla="val 14336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البكتيريا</a:t>
            </a:r>
            <a:endParaRPr lang="ar-SA" sz="2800" dirty="0">
              <a:solidFill>
                <a:schemeClr val="bg1"/>
              </a:solidFill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7E8832E4-A887-4BEF-94A1-166B5E32155E}"/>
              </a:ext>
            </a:extLst>
          </p:cNvPr>
          <p:cNvSpPr txBox="1"/>
          <p:nvPr/>
        </p:nvSpPr>
        <p:spPr>
          <a:xfrm>
            <a:off x="8433918" y="3831472"/>
            <a:ext cx="1699410" cy="510778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البكتيريا النَّافعة</a:t>
            </a:r>
            <a:endParaRPr lang="ar-SA" sz="2400" dirty="0">
              <a:solidFill>
                <a:schemeClr val="bg1"/>
              </a:solidFill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342D8DAE-37B8-49FB-A6F3-140E95E5CC56}"/>
              </a:ext>
            </a:extLst>
          </p:cNvPr>
          <p:cNvSpPr txBox="1"/>
          <p:nvPr/>
        </p:nvSpPr>
        <p:spPr>
          <a:xfrm>
            <a:off x="8433918" y="5238204"/>
            <a:ext cx="1699410" cy="510778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0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البكتيريا الضَّارة</a:t>
            </a:r>
            <a:endParaRPr lang="ar-SA" sz="2400" dirty="0">
              <a:solidFill>
                <a:schemeClr val="bg1"/>
              </a:solidFill>
            </a:endParaRP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C32E7044-4056-48DF-B1D9-DB7CCCED0C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D9EEE9"/>
              </a:clrFrom>
              <a:clrTo>
                <a:srgbClr val="D9EE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2" r="21818"/>
          <a:stretch/>
        </p:blipFill>
        <p:spPr>
          <a:xfrm>
            <a:off x="10358366" y="4297697"/>
            <a:ext cx="1715645" cy="188101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8EB08EE-7F10-4E05-896B-19D49377C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67" b="89850" l="2570" r="98436">
                        <a14:foregroundMark x1="94972" y1="16541" x2="83240" y2="37218"/>
                        <a14:foregroundMark x1="98547" y1="33835" x2="98547" y2="33835"/>
                        <a14:foregroundMark x1="65028" y1="8647" x2="65028" y2="8647"/>
                        <a14:foregroundMark x1="42793" y1="26692" x2="42793" y2="26692"/>
                        <a14:foregroundMark x1="42793" y1="26692" x2="31397" y2="35714"/>
                        <a14:foregroundMark x1="37430" y1="7519" x2="33855" y2="22180"/>
                        <a14:foregroundMark x1="33855" y1="22180" x2="29385" y2="59774"/>
                        <a14:foregroundMark x1="33073" y1="64286" x2="42235" y2="59774"/>
                        <a14:foregroundMark x1="42235" y1="59774" x2="42458" y2="59023"/>
                        <a14:foregroundMark x1="47486" y1="19549" x2="47486" y2="19549"/>
                        <a14:foregroundMark x1="48603" y1="33083" x2="48603" y2="33083"/>
                        <a14:foregroundMark x1="29050" y1="13158" x2="29050" y2="13158"/>
                        <a14:foregroundMark x1="61564" y1="6767" x2="61564" y2="6767"/>
                        <a14:foregroundMark x1="19888" y1="62406" x2="13296" y2="62406"/>
                        <a14:foregroundMark x1="13296" y1="62406" x2="7263" y2="51504"/>
                        <a14:foregroundMark x1="7263" y1="51504" x2="7039" y2="35714"/>
                        <a14:foregroundMark x1="16648" y1="12030" x2="7263" y2="20301"/>
                        <a14:foregroundMark x1="7263" y1="20301" x2="4581" y2="27444"/>
                        <a14:foregroundMark x1="89944" y1="61654" x2="84134" y2="62782"/>
                        <a14:foregroundMark x1="84134" y1="62782" x2="78324" y2="51880"/>
                        <a14:foregroundMark x1="78324" y1="51880" x2="78101" y2="47368"/>
                        <a14:foregroundMark x1="2570" y1="41729" x2="2570" y2="41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7731"/>
          <a:stretch/>
        </p:blipFill>
        <p:spPr bwMode="auto">
          <a:xfrm>
            <a:off x="965679" y="1582877"/>
            <a:ext cx="2474946" cy="139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8A7B981C-8BBF-407D-A496-D94C80ABA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67" b="89850" l="2570" r="98436">
                        <a14:foregroundMark x1="94972" y1="16541" x2="83240" y2="37218"/>
                        <a14:foregroundMark x1="98547" y1="33835" x2="98547" y2="33835"/>
                        <a14:foregroundMark x1="65028" y1="8647" x2="65028" y2="8647"/>
                        <a14:foregroundMark x1="42793" y1="26692" x2="42793" y2="26692"/>
                        <a14:foregroundMark x1="42793" y1="26692" x2="31397" y2="35714"/>
                        <a14:foregroundMark x1="37430" y1="7519" x2="33855" y2="22180"/>
                        <a14:foregroundMark x1="33855" y1="22180" x2="29385" y2="59774"/>
                        <a14:foregroundMark x1="33073" y1="64286" x2="42235" y2="59774"/>
                        <a14:foregroundMark x1="42235" y1="59774" x2="42458" y2="59023"/>
                        <a14:foregroundMark x1="47486" y1="19549" x2="47486" y2="19549"/>
                        <a14:foregroundMark x1="48603" y1="33083" x2="48603" y2="33083"/>
                        <a14:foregroundMark x1="29050" y1="13158" x2="29050" y2="13158"/>
                        <a14:foregroundMark x1="61564" y1="6767" x2="61564" y2="6767"/>
                        <a14:foregroundMark x1="19888" y1="62406" x2="13296" y2="62406"/>
                        <a14:foregroundMark x1="13296" y1="62406" x2="7263" y2="51504"/>
                        <a14:foregroundMark x1="7263" y1="51504" x2="7039" y2="35714"/>
                        <a14:foregroundMark x1="16648" y1="12030" x2="7263" y2="20301"/>
                        <a14:foregroundMark x1="7263" y1="20301" x2="4581" y2="27444"/>
                        <a14:foregroundMark x1="89944" y1="61654" x2="84134" y2="62782"/>
                        <a14:foregroundMark x1="84134" y1="62782" x2="78324" y2="51880"/>
                        <a14:foregroundMark x1="78324" y1="51880" x2="78101" y2="47368"/>
                        <a14:foregroundMark x1="2570" y1="41729" x2="2570" y2="41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23"/>
          <a:stretch/>
        </p:blipFill>
        <p:spPr bwMode="auto">
          <a:xfrm>
            <a:off x="3542036" y="3073207"/>
            <a:ext cx="2359734" cy="183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649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61359032-1152-486C-8446-A6F98252F682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3B349A2-04ED-4845-9F50-3BD9E0374EFC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AE40A63-F11F-4252-9560-3C4476B9ABEC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5CE1284-444C-4C20-BEF6-594F470CE941}"/>
              </a:ext>
            </a:extLst>
          </p:cNvPr>
          <p:cNvSpPr txBox="1"/>
          <p:nvPr/>
        </p:nvSpPr>
        <p:spPr>
          <a:xfrm>
            <a:off x="3840449" y="108893"/>
            <a:ext cx="4511101" cy="594062"/>
          </a:xfrm>
          <a:prstGeom prst="roundRect">
            <a:avLst>
              <a:gd name="adj" fmla="val 21125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ما الذي يسبب لنا الأمراض</a:t>
            </a:r>
            <a:endParaRPr lang="en-US" sz="28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6E58BD7-A987-432F-92A1-8B20C757322C}"/>
              </a:ext>
            </a:extLst>
          </p:cNvPr>
          <p:cNvSpPr txBox="1"/>
          <p:nvPr/>
        </p:nvSpPr>
        <p:spPr>
          <a:xfrm>
            <a:off x="3859436" y="1880833"/>
            <a:ext cx="7744845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</a:t>
            </a: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مرض مزمن ومعد يصاب به الشَّخص نتيجة العدوى بالبكتيريا الَّتي تستقرُّ في الرئة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1F05C41-3950-4552-9F83-AAEB378A6810}"/>
              </a:ext>
            </a:extLst>
          </p:cNvPr>
          <p:cNvSpPr txBox="1"/>
          <p:nvPr/>
        </p:nvSpPr>
        <p:spPr>
          <a:xfrm>
            <a:off x="5500541" y="4116949"/>
            <a:ext cx="6098894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 </a:t>
            </a:r>
            <a:r>
              <a:rPr lang="ar-SA" sz="2400" b="1" dirty="0">
                <a:solidFill>
                  <a:srgbClr val="FF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مرض بكتيريٌّ ينتشر عن طريق شرب الماء الملوَّث. </a:t>
            </a:r>
          </a:p>
          <a:p>
            <a:pPr algn="ctr" rtl="1"/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تتسبَّب الكوليرا في الإصابة بإسهال وجفاف شديد</a:t>
            </a:r>
            <a:r>
              <a:rPr lang="en-US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pSp>
        <p:nvGrpSpPr>
          <p:cNvPr id="18" name="Group 8">
            <a:extLst>
              <a:ext uri="{FF2B5EF4-FFF2-40B4-BE49-F238E27FC236}">
                <a16:creationId xmlns:a16="http://schemas.microsoft.com/office/drawing/2014/main" id="{4FEC918B-5E24-4981-90A8-BB1AECB596F0}"/>
              </a:ext>
            </a:extLst>
          </p:cNvPr>
          <p:cNvGrpSpPr>
            <a:grpSpLocks noChangeAspect="1"/>
          </p:cNvGrpSpPr>
          <p:nvPr/>
        </p:nvGrpSpPr>
        <p:grpSpPr bwMode="auto">
          <a:xfrm flipH="1">
            <a:off x="1754070" y="1069592"/>
            <a:ext cx="1962820" cy="1806546"/>
            <a:chOff x="1178" y="3080"/>
            <a:chExt cx="1228" cy="826"/>
          </a:xfrm>
        </p:grpSpPr>
        <p:sp>
          <p:nvSpPr>
            <p:cNvPr id="19" name="AutoShape 7">
              <a:extLst>
                <a:ext uri="{FF2B5EF4-FFF2-40B4-BE49-F238E27FC236}">
                  <a16:creationId xmlns:a16="http://schemas.microsoft.com/office/drawing/2014/main" id="{008861A4-634A-49B9-9156-69FCC7B9958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78" y="3080"/>
              <a:ext cx="1228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ar-SA"/>
            </a:p>
          </p:txBody>
        </p:sp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E844C1D2-F462-406F-8324-35F39027D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055" b="99121" l="889" r="98370">
                          <a14:foregroundMark x1="35407" y1="80220" x2="29630" y2="30989"/>
                          <a14:foregroundMark x1="29630" y1="30989" x2="7704" y2="51209"/>
                          <a14:foregroundMark x1="7704" y1="51209" x2="33778" y2="19121"/>
                          <a14:foregroundMark x1="33778" y1="19121" x2="62519" y2="18242"/>
                          <a14:foregroundMark x1="62519" y1="18242" x2="92148" y2="45495"/>
                          <a14:foregroundMark x1="92148" y1="45495" x2="35407" y2="72527"/>
                          <a14:foregroundMark x1="35407" y1="72527" x2="19259" y2="47033"/>
                          <a14:foregroundMark x1="21333" y1="20879" x2="1037" y2="44835"/>
                          <a14:foregroundMark x1="1037" y1="44835" x2="1037" y2="44835"/>
                          <a14:foregroundMark x1="39556" y1="15165" x2="39556" y2="5055"/>
                          <a14:foregroundMark x1="26815" y1="59121" x2="30963" y2="97363"/>
                          <a14:foregroundMark x1="30963" y1="97363" x2="31704" y2="99121"/>
                          <a14:foregroundMark x1="36148" y1="65934" x2="47852" y2="97143"/>
                          <a14:foregroundMark x1="98370" y1="59121" x2="92296" y2="53187"/>
                          <a14:foregroundMark x1="64741" y1="97582" x2="41333" y2="975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8" y="3080"/>
              <a:ext cx="1230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9263AEC2-5AAF-4ACA-A960-5E583F5B93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27"/>
          <a:stretch/>
        </p:blipFill>
        <p:spPr>
          <a:xfrm>
            <a:off x="6561386" y="2526255"/>
            <a:ext cx="2711229" cy="1590694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2DAB27-71A7-4F39-8388-E7A222A93D44}"/>
              </a:ext>
            </a:extLst>
          </p:cNvPr>
          <p:cNvSpPr txBox="1"/>
          <p:nvPr/>
        </p:nvSpPr>
        <p:spPr>
          <a:xfrm>
            <a:off x="10141307" y="1196299"/>
            <a:ext cx="1462973" cy="578882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السّل</a:t>
            </a:r>
            <a:endParaRPr lang="ar-SA" sz="2800" dirty="0">
              <a:solidFill>
                <a:schemeClr val="bg1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7AC0412-FCD4-43AC-955A-51030D755FB3}"/>
              </a:ext>
            </a:extLst>
          </p:cNvPr>
          <p:cNvSpPr txBox="1"/>
          <p:nvPr/>
        </p:nvSpPr>
        <p:spPr>
          <a:xfrm>
            <a:off x="10126238" y="3190921"/>
            <a:ext cx="1473197" cy="578882"/>
          </a:xfrm>
          <a:prstGeom prst="roundRect">
            <a:avLst/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لكوليرا</a:t>
            </a:r>
            <a:endParaRPr lang="ar-SA" sz="2800" dirty="0">
              <a:solidFill>
                <a:schemeClr val="bg1"/>
              </a:solidFill>
            </a:endParaRP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B3EDE18E-D67A-4AF5-AB4F-D3832C8B7D5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418BCC"/>
              </a:clrFrom>
              <a:clrTo>
                <a:srgbClr val="418BC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67" b="91167" l="10000" r="90000">
                        <a14:foregroundMark x1="58625" y1="91167" x2="43750" y2="88500"/>
                        <a14:foregroundMark x1="71625" y1="19833" x2="53125" y2="13833"/>
                        <a14:foregroundMark x1="53125" y1="13833" x2="52125" y2="14000"/>
                        <a14:foregroundMark x1="59375" y1="5667" x2="59375" y2="5667"/>
                        <a14:foregroundMark x1="68500" y1="7667" x2="68500" y2="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046" y="3242774"/>
            <a:ext cx="3106340" cy="27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44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61359032-1152-486C-8446-A6F98252F682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3B349A2-04ED-4845-9F50-3BD9E0374EFC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AE40A63-F11F-4252-9560-3C4476B9ABEC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5CE1284-444C-4C20-BEF6-594F470CE941}"/>
              </a:ext>
            </a:extLst>
          </p:cNvPr>
          <p:cNvSpPr txBox="1"/>
          <p:nvPr/>
        </p:nvSpPr>
        <p:spPr>
          <a:xfrm>
            <a:off x="3840449" y="108893"/>
            <a:ext cx="4511101" cy="594062"/>
          </a:xfrm>
          <a:prstGeom prst="roundRect">
            <a:avLst>
              <a:gd name="adj" fmla="val 21125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ما الذي يسبب لنا الأمراض</a:t>
            </a:r>
            <a:endParaRPr lang="en-US" sz="2800" b="1" dirty="0">
              <a:solidFill>
                <a:schemeClr val="bg1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7B140C2-E444-4336-B529-9E7DF762E97B}"/>
              </a:ext>
            </a:extLst>
          </p:cNvPr>
          <p:cNvSpPr txBox="1"/>
          <p:nvPr/>
        </p:nvSpPr>
        <p:spPr>
          <a:xfrm>
            <a:off x="6726556" y="4620744"/>
            <a:ext cx="5334864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هو طفح جلديٌّ معدٍ يصيب القدم سبب عدوى فطريَّة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214C49B1-3AC9-4C00-9F97-13378940AD68}"/>
              </a:ext>
            </a:extLst>
          </p:cNvPr>
          <p:cNvSpPr txBox="1"/>
          <p:nvPr/>
        </p:nvSpPr>
        <p:spPr>
          <a:xfrm>
            <a:off x="7087534" y="1406856"/>
            <a:ext cx="4973886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مخلوقات حيَّة واسعة الانتشار في الأوساط المختلفة</a:t>
            </a:r>
            <a:endParaRPr lang="ar-SA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D3BFAC7-A108-4994-8083-4F85A0AC497F}"/>
              </a:ext>
            </a:extLst>
          </p:cNvPr>
          <p:cNvSpPr txBox="1"/>
          <p:nvPr/>
        </p:nvSpPr>
        <p:spPr>
          <a:xfrm>
            <a:off x="3218931" y="1403748"/>
            <a:ext cx="3771072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منها فطريات نَّافعة مثل الكمأة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9E426E2-E2A2-4518-A127-305704EEC896}"/>
              </a:ext>
            </a:extLst>
          </p:cNvPr>
          <p:cNvSpPr txBox="1"/>
          <p:nvPr/>
        </p:nvSpPr>
        <p:spPr>
          <a:xfrm>
            <a:off x="3862712" y="2294849"/>
            <a:ext cx="7141520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فطريَّات ضارّة  </a:t>
            </a:r>
            <a:r>
              <a:rPr lang="ar-SA" sz="2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مثل </a:t>
            </a:r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الجلديَّة كالقدم الرياضي والطَّفح الجلدي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B35AA596-E276-4C97-AED4-A37DF5DA51EF}"/>
              </a:ext>
            </a:extLst>
          </p:cNvPr>
          <p:cNvSpPr txBox="1"/>
          <p:nvPr/>
        </p:nvSpPr>
        <p:spPr>
          <a:xfrm>
            <a:off x="3840449" y="2944409"/>
            <a:ext cx="7163783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كما تسبّب أنواع أخرى من الفطريّات عدوى في الرئتين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D0BFA205-27EB-4A93-8DB1-D69CEFF9329F}"/>
              </a:ext>
            </a:extLst>
          </p:cNvPr>
          <p:cNvSpPr txBox="1"/>
          <p:nvPr/>
        </p:nvSpPr>
        <p:spPr>
          <a:xfrm>
            <a:off x="10362010" y="838285"/>
            <a:ext cx="1699410" cy="501848"/>
          </a:xfrm>
          <a:prstGeom prst="roundRect">
            <a:avLst>
              <a:gd name="adj" fmla="val 14336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الفطريات </a:t>
            </a:r>
            <a:endParaRPr lang="ar-SA" sz="2400" dirty="0">
              <a:solidFill>
                <a:schemeClr val="bg1"/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7D01501F-AC55-4879-B13B-6784DEC83AFC}"/>
              </a:ext>
            </a:extLst>
          </p:cNvPr>
          <p:cNvSpPr txBox="1"/>
          <p:nvPr/>
        </p:nvSpPr>
        <p:spPr>
          <a:xfrm>
            <a:off x="10351389" y="3971184"/>
            <a:ext cx="1710031" cy="501848"/>
          </a:xfrm>
          <a:prstGeom prst="roundRect">
            <a:avLst>
              <a:gd name="adj" fmla="val 14336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القدم الرياضي </a:t>
            </a:r>
            <a:endParaRPr lang="ar-SA" sz="2400" dirty="0">
              <a:solidFill>
                <a:schemeClr val="bg1"/>
              </a:solidFill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4BB2C2E8-448F-4B8E-98A6-8C5152A74B2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27" b="89784" l="9601" r="90990">
                        <a14:foregroundMark x1="91137" y1="44794" x2="91137" y2="44794"/>
                        <a14:foregroundMark x1="9601" y1="42829" x2="9601" y2="42829"/>
                        <a14:backgroundMark x1="36928" y1="76031" x2="36928" y2="76031"/>
                        <a14:backgroundMark x1="59675" y1="61100" x2="59675" y2="61100"/>
                        <a14:backgroundMark x1="59675" y1="61297" x2="61152" y2="61690"/>
                        <a14:backgroundMark x1="76514" y1="75442" x2="76514" y2="75442"/>
                        <a14:backgroundMark x1="78139" y1="52063" x2="78139" y2="52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0" y="614690"/>
            <a:ext cx="2187014" cy="2230497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712DCD2F-F362-4C40-8FAA-77A8CC98B9A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5055" l="9877" r="89815">
                        <a14:foregroundMark x1="67438" y1="7143" x2="67438" y2="7143"/>
                        <a14:foregroundMark x1="81019" y1="93407" x2="40586" y2="95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720" y="3835510"/>
            <a:ext cx="2266836" cy="1932975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7D16AB68-C171-4116-9EC9-8217005408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56" b="97966" l="2778" r="98056">
                        <a14:foregroundMark x1="57222" y1="10169" x2="43611" y2="6102"/>
                        <a14:foregroundMark x1="43611" y1="6102" x2="43056" y2="6441"/>
                        <a14:foregroundMark x1="6667" y1="44407" x2="57778" y2="92542"/>
                        <a14:foregroundMark x1="60833" y1="96271" x2="91111" y2="66102"/>
                        <a14:foregroundMark x1="91111" y1="66102" x2="91667" y2="48136"/>
                        <a14:foregroundMark x1="91667" y1="48136" x2="91389" y2="47458"/>
                        <a14:foregroundMark x1="51667" y1="91186" x2="5000" y2="65085"/>
                        <a14:foregroundMark x1="5000" y1="65085" x2="2778" y2="57966"/>
                        <a14:foregroundMark x1="47778" y1="1356" x2="47778" y2="1356"/>
                        <a14:foregroundMark x1="98056" y1="54915" x2="98056" y2="54915"/>
                        <a14:foregroundMark x1="59167" y1="93559" x2="59167" y2="93559"/>
                        <a14:foregroundMark x1="61667" y1="76949" x2="61667" y2="76949"/>
                        <a14:foregroundMark x1="55000" y1="53220" x2="55000" y2="53220"/>
                        <a14:foregroundMark x1="49722" y1="27458" x2="49722" y2="27458"/>
                        <a14:foregroundMark x1="32222" y1="37627" x2="32222" y2="37627"/>
                        <a14:foregroundMark x1="67778" y1="54576" x2="67778" y2="54576"/>
                        <a14:foregroundMark x1="60000" y1="97966" x2="60000" y2="97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574" y="2342262"/>
            <a:ext cx="1834997" cy="148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07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61359032-1152-486C-8446-A6F98252F682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3B349A2-04ED-4845-9F50-3BD9E0374EFC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AE40A63-F11F-4252-9560-3C4476B9ABEC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2F7C12F-1974-4E65-9FF0-36C66F089835}"/>
              </a:ext>
            </a:extLst>
          </p:cNvPr>
          <p:cNvSpPr txBox="1"/>
          <p:nvPr/>
        </p:nvSpPr>
        <p:spPr>
          <a:xfrm>
            <a:off x="4070988" y="63605"/>
            <a:ext cx="4456963" cy="619363"/>
          </a:xfrm>
          <a:prstGeom prst="roundRect">
            <a:avLst>
              <a:gd name="adj" fmla="val 27254"/>
            </a:avLst>
          </a:prstGeom>
          <a:solidFill>
            <a:srgbClr val="D96B63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1000"/>
              </a:spcAft>
            </a:pPr>
            <a:r>
              <a:rPr lang="ar-SA" sz="2800" b="1" dirty="0">
                <a:solidFill>
                  <a:schemeClr val="bg1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كيف أعرف أنني مصاب بمرض ؟</a:t>
            </a:r>
            <a:endParaRPr lang="en-US" sz="2800" b="1" dirty="0">
              <a:solidFill>
                <a:schemeClr val="bg1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6F61E03-216A-4C4D-9776-030EBB11E2FC}"/>
              </a:ext>
            </a:extLst>
          </p:cNvPr>
          <p:cNvSpPr txBox="1"/>
          <p:nvPr/>
        </p:nvSpPr>
        <p:spPr>
          <a:xfrm>
            <a:off x="3330919" y="2507230"/>
            <a:ext cx="6383951" cy="5720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  <a:spcAft>
                <a:spcPts val="1000"/>
              </a:spcAft>
            </a:pPr>
            <a:r>
              <a:rPr lang="ar-SA" sz="24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37 س </a:t>
            </a: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درجة الحرارة الطَّبيعيَّة للجسم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58265A9-25A6-4AA0-8DEA-E4B47E7A5FBF}"/>
              </a:ext>
            </a:extLst>
          </p:cNvPr>
          <p:cNvSpPr txBox="1"/>
          <p:nvPr/>
        </p:nvSpPr>
        <p:spPr>
          <a:xfrm>
            <a:off x="3330919" y="1273322"/>
            <a:ext cx="6383951" cy="10419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هناك أعراض تشعر بها عندما تكون مصابا بالمرض </a:t>
            </a:r>
          </a:p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مثل ارتفاع درجة حرارة</a:t>
            </a:r>
            <a:r>
              <a:rPr lang="ar-SA" sz="2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جسمك إِلى أعلى من ٣٧ ْس، 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E53392B-56A5-4D17-BB96-68B833259848}"/>
              </a:ext>
            </a:extLst>
          </p:cNvPr>
          <p:cNvSpPr txBox="1"/>
          <p:nvPr/>
        </p:nvSpPr>
        <p:spPr>
          <a:xfrm>
            <a:off x="4941184" y="3393689"/>
            <a:ext cx="3445328" cy="567071"/>
          </a:xfrm>
          <a:prstGeom prst="roundRect">
            <a:avLst>
              <a:gd name="adj" fmla="val 15303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احتقان الحلق، 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82013B60-21DB-47D3-B0B2-F2D8AF866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76" b="93375" l="8398" r="94141">
                        <a14:foregroundMark x1="70117" y1="17184" x2="35742" y2="15114"/>
                        <a14:foregroundMark x1="35742" y1="15114" x2="18945" y2="25466"/>
                        <a14:foregroundMark x1="18945" y1="25466" x2="18555" y2="59213"/>
                        <a14:foregroundMark x1="18555" y1="59213" x2="22070" y2="65217"/>
                        <a14:foregroundMark x1="24805" y1="73085" x2="68164" y2="60663"/>
                        <a14:foregroundMark x1="68164" y1="60663" x2="70117" y2="59420"/>
                        <a14:foregroundMark x1="83398" y1="51760" x2="78516" y2="24224"/>
                        <a14:foregroundMark x1="73828" y1="21946" x2="72461" y2="48861"/>
                        <a14:foregroundMark x1="87500" y1="41201" x2="81055" y2="75362"/>
                        <a14:foregroundMark x1="81055" y1="75362" x2="62500" y2="88199"/>
                        <a14:foregroundMark x1="62500" y1="88199" x2="60156" y2="88406"/>
                        <a14:foregroundMark x1="61523" y1="91511" x2="55664" y2="91925"/>
                        <a14:foregroundMark x1="30273" y1="71636" x2="30273" y2="41615"/>
                        <a14:foregroundMark x1="30273" y1="41615" x2="30273" y2="41615"/>
                        <a14:foregroundMark x1="24609" y1="50311" x2="24805" y2="35818"/>
                        <a14:foregroundMark x1="26172" y1="60870" x2="17383" y2="44306"/>
                        <a14:foregroundMark x1="17383" y1="44306" x2="19141" y2="28986"/>
                        <a14:foregroundMark x1="16992" y1="27536" x2="11328" y2="52174"/>
                        <a14:foregroundMark x1="11328" y1="52174" x2="15234" y2="56108"/>
                        <a14:foregroundMark x1="15039" y1="53830" x2="13281" y2="36232"/>
                        <a14:foregroundMark x1="33398" y1="23188" x2="60547" y2="24431"/>
                        <a14:foregroundMark x1="60547" y1="24431" x2="86523" y2="72464"/>
                        <a14:foregroundMark x1="91602" y1="67702" x2="94141" y2="36439"/>
                        <a14:foregroundMark x1="94141" y1="36439" x2="87500" y2="24638"/>
                        <a14:foregroundMark x1="85742" y1="33333" x2="61523" y2="7453"/>
                        <a14:foregroundMark x1="61523" y1="7453" x2="57422" y2="5383"/>
                        <a14:foregroundMark x1="73438" y1="12836" x2="37109" y2="11387"/>
                        <a14:foregroundMark x1="29297" y1="12629" x2="21875" y2="18634"/>
                        <a14:foregroundMark x1="22461" y1="18634" x2="43945" y2="33333"/>
                        <a14:foregroundMark x1="76953" y1="68116" x2="48438" y2="86128"/>
                        <a14:foregroundMark x1="52930" y1="87578" x2="39648" y2="71429"/>
                        <a14:foregroundMark x1="39648" y1="71429" x2="48047" y2="67288"/>
                        <a14:foregroundMark x1="43750" y1="73085" x2="35547" y2="73085"/>
                        <a14:foregroundMark x1="32031" y1="69565" x2="23438" y2="61491"/>
                        <a14:foregroundMark x1="20508" y1="63354" x2="14648" y2="51346"/>
                        <a14:foregroundMark x1="12305" y1="53623" x2="23438" y2="67288"/>
                        <a14:foregroundMark x1="31055" y1="75983" x2="43359" y2="76812"/>
                        <a14:foregroundMark x1="75195" y1="54244" x2="83789" y2="39752"/>
                        <a14:foregroundMark x1="89844" y1="59627" x2="54883" y2="69565"/>
                        <a14:foregroundMark x1="78320" y1="63354" x2="65234" y2="71636"/>
                        <a14:foregroundMark x1="64648" y1="40787" x2="64648" y2="36439"/>
                        <a14:foregroundMark x1="64258" y1="38716" x2="61133" y2="48861"/>
                        <a14:foregroundMark x1="66602" y1="39130" x2="59766" y2="55072"/>
                        <a14:foregroundMark x1="91211" y1="44513" x2="83984" y2="26294"/>
                        <a14:foregroundMark x1="83984" y1="26294" x2="73828" y2="18427"/>
                        <a14:foregroundMark x1="63281" y1="21325" x2="70703" y2="23188"/>
                        <a14:foregroundMark x1="38867" y1="66253" x2="30273" y2="57971"/>
                        <a14:foregroundMark x1="50781" y1="66874" x2="51953" y2="62940"/>
                        <a14:foregroundMark x1="52148" y1="64803" x2="42578" y2="71222"/>
                        <a14:foregroundMark x1="43359" y1="71636" x2="67969" y2="59006"/>
                        <a14:foregroundMark x1="50195" y1="89027" x2="50195" y2="89027"/>
                        <a14:foregroundMark x1="50781" y1="88613" x2="56055" y2="81159"/>
                        <a14:foregroundMark x1="47070" y1="93375" x2="54688" y2="82816"/>
                        <a14:foregroundMark x1="10938" y1="39752" x2="13672" y2="31470"/>
                        <a14:foregroundMark x1="10547" y1="33954" x2="10547" y2="33954"/>
                        <a14:foregroundMark x1="8398" y1="34369" x2="8398" y2="34369"/>
                        <a14:foregroundMark x1="57422" y1="9731" x2="57422" y2="9731"/>
                        <a14:foregroundMark x1="51563" y1="8282" x2="51563" y2="8282"/>
                        <a14:foregroundMark x1="25195" y1="18012" x2="25195" y2="18012"/>
                        <a14:foregroundMark x1="28906" y1="16149" x2="28906" y2="16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98" y="709134"/>
            <a:ext cx="2701822" cy="2463741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B8A60BFA-D1E7-4C76-B485-3802CF2BF5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9" b="86389" l="17270" r="91727">
                        <a14:foregroundMark x1="59566" y1="7222" x2="59566" y2="7222"/>
                        <a14:foregroundMark x1="58842" y1="3519" x2="58842" y2="3519"/>
                        <a14:foregroundMark x1="58221" y1="45556" x2="58221" y2="45556"/>
                        <a14:foregroundMark x1="56877" y1="44444" x2="61634" y2="51852"/>
                        <a14:foregroundMark x1="30920" y1="58241" x2="50155" y2="71481"/>
                        <a14:foregroundMark x1="50155" y1="71481" x2="65047" y2="63611"/>
                        <a14:foregroundMark x1="39814" y1="71574" x2="39814" y2="71574"/>
                        <a14:foregroundMark x1="60910" y1="85370" x2="60910" y2="85370"/>
                        <a14:foregroundMark x1="60290" y1="83796" x2="88211" y2="80556"/>
                        <a14:foregroundMark x1="87487" y1="79537" x2="77249" y2="56667"/>
                        <a14:foregroundMark x1="78594" y1="58796" x2="90176" y2="71019"/>
                        <a14:foregroundMark x1="86763" y1="56111" x2="91727" y2="76111"/>
                        <a14:foregroundMark x1="91727" y1="76111" x2="81386" y2="86389"/>
                        <a14:foregroundMark x1="54085" y1="44444" x2="62254" y2="42870"/>
                        <a14:foregroundMark x1="62254" y1="42870" x2="62978" y2="52963"/>
                        <a14:foregroundMark x1="17270" y1="61944" x2="17270" y2="6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6" r="3985" b="14340"/>
          <a:stretch/>
        </p:blipFill>
        <p:spPr>
          <a:xfrm flipH="1">
            <a:off x="2550549" y="3172875"/>
            <a:ext cx="1780152" cy="2463741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3EFED35-C646-475A-8AE0-4D70FD5EA101}"/>
              </a:ext>
            </a:extLst>
          </p:cNvPr>
          <p:cNvSpPr txBox="1"/>
          <p:nvPr/>
        </p:nvSpPr>
        <p:spPr>
          <a:xfrm>
            <a:off x="4941184" y="3991696"/>
            <a:ext cx="3445328" cy="567071"/>
          </a:xfrm>
          <a:prstGeom prst="roundRect">
            <a:avLst>
              <a:gd name="adj" fmla="val 15303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احمرار البشرة والعين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17AF3BD-7033-495D-90C8-77A440215611}"/>
              </a:ext>
            </a:extLst>
          </p:cNvPr>
          <p:cNvSpPr txBox="1"/>
          <p:nvPr/>
        </p:nvSpPr>
        <p:spPr>
          <a:xfrm>
            <a:off x="4941183" y="5201144"/>
            <a:ext cx="3445329" cy="567071"/>
          </a:xfrm>
          <a:prstGeom prst="roundRect">
            <a:avLst>
              <a:gd name="adj" fmla="val 15303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ألم العضلات والمفاصل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A043A581-582C-43BC-BAC9-B82964898692}"/>
              </a:ext>
            </a:extLst>
          </p:cNvPr>
          <p:cNvSpPr txBox="1"/>
          <p:nvPr/>
        </p:nvSpPr>
        <p:spPr>
          <a:xfrm>
            <a:off x="4941184" y="4595062"/>
            <a:ext cx="3445328" cy="567071"/>
          </a:xfrm>
          <a:prstGeom prst="roundRect">
            <a:avLst>
              <a:gd name="adj" fmla="val 15303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القيء والإسهال السُّعال و الصُّداع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177C345-D394-48CC-B01B-5E1DA61A9463}"/>
              </a:ext>
            </a:extLst>
          </p:cNvPr>
          <p:cNvSpPr txBox="1"/>
          <p:nvPr/>
        </p:nvSpPr>
        <p:spPr>
          <a:xfrm>
            <a:off x="4941182" y="5802788"/>
            <a:ext cx="3445330" cy="567071"/>
          </a:xfrm>
          <a:prstGeom prst="roundRect">
            <a:avLst>
              <a:gd name="adj" fmla="val 15303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الشُّعور بالتَّعب والحاجة إلى الرَّاحة</a:t>
            </a:r>
            <a:r>
              <a:rPr lang="en-US" sz="24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</a:t>
            </a:r>
            <a:endParaRPr lang="en-US" sz="24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pic>
        <p:nvPicPr>
          <p:cNvPr id="2050" name="Picture 2" descr="Premium Vector | Young man having sore throat as symptom of viral infection  cough allergy influenza cold and fever">
            <a:extLst>
              <a:ext uri="{FF2B5EF4-FFF2-40B4-BE49-F238E27FC236}">
                <a16:creationId xmlns:a16="http://schemas.microsoft.com/office/drawing/2014/main" id="{3E130257-EA67-4E08-8D7A-A037CF1E6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4" b="97604" l="9743" r="89890">
                        <a14:foregroundMark x1="56801" y1="13099" x2="45588" y2="17891"/>
                        <a14:foregroundMark x1="45588" y1="17891" x2="43382" y2="27955"/>
                        <a14:foregroundMark x1="43382" y1="27955" x2="47059" y2="36581"/>
                        <a14:foregroundMark x1="47059" y1="36581" x2="47059" y2="36581"/>
                        <a14:foregroundMark x1="41360" y1="12460" x2="41360" y2="12460"/>
                        <a14:foregroundMark x1="36029" y1="30831" x2="36029" y2="30831"/>
                        <a14:foregroundMark x1="65993" y1="93770" x2="65993" y2="93770"/>
                        <a14:foregroundMark x1="58456" y1="93291" x2="58456" y2="93291"/>
                        <a14:foregroundMark x1="44853" y1="91054" x2="42647" y2="97604"/>
                        <a14:foregroundMark x1="52022" y1="49681" x2="48346" y2="51118"/>
                        <a14:foregroundMark x1="50919" y1="50319" x2="53309" y2="35144"/>
                        <a14:foregroundMark x1="64154" y1="42013" x2="64154" y2="42013"/>
                        <a14:foregroundMark x1="36581" y1="41214" x2="36581" y2="41214"/>
                        <a14:foregroundMark x1="64154" y1="44249" x2="64154" y2="44249"/>
                        <a14:foregroundMark x1="36949" y1="45367" x2="36949" y2="45367"/>
                        <a14:foregroundMark x1="36949" y1="43450" x2="36949" y2="43450"/>
                        <a14:foregroundMark x1="64338" y1="46645" x2="64338" y2="4664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025" y="1914839"/>
            <a:ext cx="3111690" cy="302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145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B5D7BBCF-2A52-415F-94DE-B9A2E7C3CB24}"/>
              </a:ext>
            </a:extLst>
          </p:cNvPr>
          <p:cNvSpPr txBox="1"/>
          <p:nvPr/>
        </p:nvSpPr>
        <p:spPr>
          <a:xfrm>
            <a:off x="3432617" y="2247900"/>
            <a:ext cx="5326766" cy="799975"/>
          </a:xfrm>
          <a:prstGeom prst="roundRect">
            <a:avLst>
              <a:gd name="adj" fmla="val 15303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36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نهاية الجزء الأول  من الدرس </a:t>
            </a:r>
            <a:endParaRPr lang="en-US" sz="36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8811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B5D7BBCF-2A52-415F-94DE-B9A2E7C3CB24}"/>
              </a:ext>
            </a:extLst>
          </p:cNvPr>
          <p:cNvSpPr txBox="1"/>
          <p:nvPr/>
        </p:nvSpPr>
        <p:spPr>
          <a:xfrm>
            <a:off x="3432617" y="2247900"/>
            <a:ext cx="5326766" cy="799975"/>
          </a:xfrm>
          <a:prstGeom prst="roundRect">
            <a:avLst>
              <a:gd name="adj" fmla="val 15303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36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نهاية الجزء الأول  من الدرس </a:t>
            </a:r>
            <a:endParaRPr lang="en-US" sz="36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0117BF1-B23A-4689-A28F-2EBD08E60D4E}"/>
              </a:ext>
            </a:extLst>
          </p:cNvPr>
          <p:cNvSpPr txBox="1"/>
          <p:nvPr/>
        </p:nvSpPr>
        <p:spPr>
          <a:xfrm>
            <a:off x="3432617" y="3429000"/>
            <a:ext cx="5326766" cy="799975"/>
          </a:xfrm>
          <a:prstGeom prst="roundRect">
            <a:avLst>
              <a:gd name="adj" fmla="val 15303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>
              <a:lnSpc>
                <a:spcPct val="115000"/>
              </a:lnSpc>
            </a:pPr>
            <a:r>
              <a:rPr lang="ar-SA" sz="3600" b="1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أ.يوسف سليمان البلوي </a:t>
            </a:r>
            <a:endParaRPr lang="en-US" sz="3600" b="1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71000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B33CA849-97A5-4177-8B37-1E60CD2FA44D}"/>
              </a:ext>
            </a:extLst>
          </p:cNvPr>
          <p:cNvSpPr txBox="1"/>
          <p:nvPr/>
        </p:nvSpPr>
        <p:spPr>
          <a:xfrm>
            <a:off x="6101620" y="2368490"/>
            <a:ext cx="5652003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يوضح ما هو المرض.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B8796C3-3960-4D5F-A49D-0B03EFDA96E2}"/>
              </a:ext>
            </a:extLst>
          </p:cNvPr>
          <p:cNvSpPr txBox="1"/>
          <p:nvPr/>
        </p:nvSpPr>
        <p:spPr>
          <a:xfrm>
            <a:off x="6115396" y="2985648"/>
            <a:ext cx="5652004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يقارن بين الأمراض المعدية والأمراض غير المعدية.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18CA024-2164-4896-ABE6-F6E517019111}"/>
              </a:ext>
            </a:extLst>
          </p:cNvPr>
          <p:cNvSpPr txBox="1"/>
          <p:nvPr/>
        </p:nvSpPr>
        <p:spPr>
          <a:xfrm>
            <a:off x="6115396" y="3623084"/>
            <a:ext cx="5652003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يفسر أسباب إصابة الإنسان بمرض السمنة.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3167FA6-353D-4422-ADEA-E7419C075DE2}"/>
              </a:ext>
            </a:extLst>
          </p:cNvPr>
          <p:cNvSpPr txBox="1"/>
          <p:nvPr/>
        </p:nvSpPr>
        <p:spPr>
          <a:xfrm>
            <a:off x="6115396" y="4217894"/>
            <a:ext cx="5652003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يصنف الأمراض الى معدي وغير معدي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59C7C01-3D41-4611-AD8A-A38532BB200F}"/>
              </a:ext>
            </a:extLst>
          </p:cNvPr>
          <p:cNvSpPr txBox="1"/>
          <p:nvPr/>
        </p:nvSpPr>
        <p:spPr>
          <a:xfrm>
            <a:off x="6115396" y="4829621"/>
            <a:ext cx="5652004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يوضح سبب الإصابة بمرض فقر الدم.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75165CD-195D-499F-8855-CC8383E4D9B4}"/>
              </a:ext>
            </a:extLst>
          </p:cNvPr>
          <p:cNvSpPr txBox="1"/>
          <p:nvPr/>
        </p:nvSpPr>
        <p:spPr>
          <a:xfrm>
            <a:off x="4871804" y="5446780"/>
            <a:ext cx="6895594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يذكر الأعراض التي يشعر بها الإنسان عند الإصابة بالمرض.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02013870-C4E0-4B60-A4A5-EF58F168361A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15BF77E6-9CF5-4EE9-B985-A08B37AE7AA4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8ECB996F-9B5B-4117-A52F-2F2B8C47DB13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7D80A47-0CDC-4C59-ACBC-2F57824F3F3D}"/>
              </a:ext>
            </a:extLst>
          </p:cNvPr>
          <p:cNvSpPr txBox="1"/>
          <p:nvPr/>
        </p:nvSpPr>
        <p:spPr>
          <a:xfrm>
            <a:off x="6225518" y="947750"/>
            <a:ext cx="5529153" cy="646986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الأهداف التعليمية ومخرجات التعلم</a:t>
            </a:r>
          </a:p>
        </p:txBody>
      </p:sp>
    </p:spTree>
    <p:extLst>
      <p:ext uri="{BB962C8B-B14F-4D97-AF65-F5344CB8AC3E}">
        <p14:creationId xmlns:p14="http://schemas.microsoft.com/office/powerpoint/2010/main" val="1226005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308BFF5-6524-4C2F-BCF5-17DFB22FC868}"/>
              </a:ext>
            </a:extLst>
          </p:cNvPr>
          <p:cNvSpPr txBox="1"/>
          <p:nvPr/>
        </p:nvSpPr>
        <p:spPr>
          <a:xfrm>
            <a:off x="5231567" y="4930088"/>
            <a:ext cx="6523105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يفسر سبب الإصابة بمرض السكري .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9235A96-F6DA-47D2-B598-373572793499}"/>
              </a:ext>
            </a:extLst>
          </p:cNvPr>
          <p:cNvSpPr txBox="1"/>
          <p:nvPr/>
        </p:nvSpPr>
        <p:spPr>
          <a:xfrm>
            <a:off x="5231567" y="2444195"/>
            <a:ext cx="6523105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يوضح الأعراض المصاحبة لمرض الكوليرا.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67129834-A847-47EC-9B10-C1C0E69124B4}"/>
              </a:ext>
            </a:extLst>
          </p:cNvPr>
          <p:cNvSpPr txBox="1"/>
          <p:nvPr/>
        </p:nvSpPr>
        <p:spPr>
          <a:xfrm>
            <a:off x="5231567" y="3060259"/>
            <a:ext cx="6523105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يصنف الأمراض المعدية حسب المسبب لها 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999C2D3-0158-4010-92DB-0C428BA02AF8}"/>
              </a:ext>
            </a:extLst>
          </p:cNvPr>
          <p:cNvSpPr txBox="1"/>
          <p:nvPr/>
        </p:nvSpPr>
        <p:spPr>
          <a:xfrm>
            <a:off x="5231570" y="3686930"/>
            <a:ext cx="6523105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يذكر أمثلة على الأمراض التي تسببها الفطريات الضارة .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C870504-6BFA-4D62-91EA-B4FBD8356CC9}"/>
              </a:ext>
            </a:extLst>
          </p:cNvPr>
          <p:cNvSpPr txBox="1"/>
          <p:nvPr/>
        </p:nvSpPr>
        <p:spPr>
          <a:xfrm>
            <a:off x="5231568" y="4303205"/>
            <a:ext cx="6523105" cy="578882"/>
          </a:xfrm>
          <a:prstGeom prst="roundRect">
            <a:avLst/>
          </a:prstGeom>
          <a:solidFill>
            <a:srgbClr val="68BAF6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يوضح الخطوات الواجب اتباعها عند الإصابة بالمرض.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ACA973F-978B-4888-AE30-69EC5BDAD7B8}"/>
              </a:ext>
            </a:extLst>
          </p:cNvPr>
          <p:cNvSpPr txBox="1"/>
          <p:nvPr/>
        </p:nvSpPr>
        <p:spPr>
          <a:xfrm>
            <a:off x="6225518" y="947750"/>
            <a:ext cx="5529153" cy="646986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الأهداف التعليمية ومخرجات التعلم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031ABEB0-3CCA-4803-A733-10082FCFF5EF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306000E-D684-42FF-A2BE-B2F9C6FE1CEA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AEEC6D8-9BC8-43D2-8E75-E489EC69734D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8782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1" grpId="0" animBg="1"/>
      <p:bldP spid="23" grpId="0" animBg="1"/>
      <p:bldP spid="25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9235A96-F6DA-47D2-B598-373572793499}"/>
              </a:ext>
            </a:extLst>
          </p:cNvPr>
          <p:cNvSpPr txBox="1"/>
          <p:nvPr/>
        </p:nvSpPr>
        <p:spPr>
          <a:xfrm>
            <a:off x="9797846" y="3388913"/>
            <a:ext cx="2263203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المعدية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67129834-A847-47EC-9B10-C1C0E69124B4}"/>
              </a:ext>
            </a:extLst>
          </p:cNvPr>
          <p:cNvSpPr txBox="1"/>
          <p:nvPr/>
        </p:nvSpPr>
        <p:spPr>
          <a:xfrm>
            <a:off x="9797846" y="3957743"/>
            <a:ext cx="2263203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غير المعدية</a:t>
            </a:r>
            <a:endParaRPr lang="ar-SA" sz="2400" dirty="0">
              <a:solidFill>
                <a:srgbClr val="C00000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999C2D3-0158-4010-92DB-0C428BA02AF8}"/>
              </a:ext>
            </a:extLst>
          </p:cNvPr>
          <p:cNvSpPr txBox="1"/>
          <p:nvPr/>
        </p:nvSpPr>
        <p:spPr>
          <a:xfrm>
            <a:off x="9797846" y="2820083"/>
            <a:ext cx="2263206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المرض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ACA973F-978B-4888-AE30-69EC5BDAD7B8}"/>
              </a:ext>
            </a:extLst>
          </p:cNvPr>
          <p:cNvSpPr txBox="1"/>
          <p:nvPr/>
        </p:nvSpPr>
        <p:spPr>
          <a:xfrm>
            <a:off x="9074658" y="974439"/>
            <a:ext cx="3061654" cy="578882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مفردات الفكرة العامة </a:t>
            </a:r>
          </a:p>
        </p:txBody>
      </p:sp>
      <p:pic>
        <p:nvPicPr>
          <p:cNvPr id="13" name="Picture 2" descr="ولد Png ، المتجهات ، PSD ، قصاصة فنية , تحميل مجاني | Pngtree">
            <a:extLst>
              <a:ext uri="{FF2B5EF4-FFF2-40B4-BE49-F238E27FC236}">
                <a16:creationId xmlns:a16="http://schemas.microsoft.com/office/drawing/2014/main" id="{853CAC85-FAFE-4628-8708-489FE9194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96667" l="9167" r="93889">
                        <a14:foregroundMark x1="50278" y1="6111" x2="50278" y2="6111"/>
                        <a14:foregroundMark x1="83333" y1="91111" x2="36111" y2="91944"/>
                        <a14:foregroundMark x1="36111" y1="91944" x2="28333" y2="90556"/>
                        <a14:foregroundMark x1="23889" y1="85000" x2="9167" y2="94722"/>
                        <a14:foregroundMark x1="3889" y1="95000" x2="83889" y2="96667"/>
                        <a14:foregroundMark x1="83889" y1="96667" x2="93889" y2="96111"/>
                        <a14:foregroundMark x1="70556" y1="92778" x2="53056" y2="94444"/>
                        <a14:foregroundMark x1="53056" y1="94444" x2="51667" y2="93889"/>
                        <a14:foregroundMark x1="48889" y1="93056" x2="44167" y2="93611"/>
                        <a14:foregroundMark x1="41667" y1="30278" x2="42778" y2="38056"/>
                        <a14:foregroundMark x1="70000" y1="20278" x2="70000" y2="20278"/>
                        <a14:foregroundMark x1="70000" y1="20278" x2="72778" y2="18056"/>
                        <a14:foregroundMark x1="71111" y1="13056" x2="68333" y2="13333"/>
                        <a14:foregroundMark x1="76667" y1="23611" x2="79167" y2="23333"/>
                        <a14:foregroundMark x1="76944" y1="28889" x2="72778" y2="29722"/>
                        <a14:foregroundMark x1="70833" y1="30556" x2="70833" y2="30556"/>
                        <a14:foregroundMark x1="66944" y1="25556" x2="66944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6372" y="-1813713"/>
            <a:ext cx="1832430" cy="307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5 اكتشافات علمية انقذت الملايين من الموت | المرسال">
            <a:extLst>
              <a:ext uri="{FF2B5EF4-FFF2-40B4-BE49-F238E27FC236}">
                <a16:creationId xmlns:a16="http://schemas.microsoft.com/office/drawing/2014/main" id="{700E0212-1BE6-42B0-A19A-2847C5A0E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57" b="98692" l="10000" r="90000">
                        <a14:foregroundMark x1="56708" y1="5857" x2="33875" y2="6293"/>
                        <a14:foregroundMark x1="55167" y1="91713" x2="37583" y2="94081"/>
                        <a14:foregroundMark x1="37583" y1="94081" x2="33250" y2="90966"/>
                        <a14:foregroundMark x1="43125" y1="98692" x2="43125" y2="9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7" r="21778"/>
          <a:stretch/>
        </p:blipFill>
        <p:spPr bwMode="auto">
          <a:xfrm>
            <a:off x="-2272109" y="-2696861"/>
            <a:ext cx="1543898" cy="141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C7E9F3A-7AEC-404A-9FC1-D5BC058E9B22}"/>
              </a:ext>
            </a:extLst>
          </p:cNvPr>
          <p:cNvSpPr txBox="1"/>
          <p:nvPr/>
        </p:nvSpPr>
        <p:spPr>
          <a:xfrm>
            <a:off x="2723419" y="2832050"/>
            <a:ext cx="6745162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حالة غير طبيعيَّة تؤثّر على جسم المخلوق الحيّ</a:t>
            </a:r>
            <a:r>
              <a:rPr lang="ar-SA" sz="2400" b="1" i="0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5B674F3-7626-4E1A-B338-1D3AD9D8D8DB}"/>
              </a:ext>
            </a:extLst>
          </p:cNvPr>
          <p:cNvSpPr txBox="1"/>
          <p:nvPr/>
        </p:nvSpPr>
        <p:spPr>
          <a:xfrm>
            <a:off x="2723420" y="3374099"/>
            <a:ext cx="6745162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هي الأمراض التي تنقلها المخلوقات الحية إلى الإنسان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03BC432-5AE9-454F-92A6-B8F9B5DE5C54}"/>
              </a:ext>
            </a:extLst>
          </p:cNvPr>
          <p:cNvSpPr txBox="1"/>
          <p:nvPr/>
        </p:nvSpPr>
        <p:spPr>
          <a:xfrm>
            <a:off x="2723419" y="3957743"/>
            <a:ext cx="6745161" cy="5107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التي لا </a:t>
            </a: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تنتقل من المخلوق الحي إلى </a:t>
            </a: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الإنسان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89D60CC-E75F-4EAA-A5B3-701A480BA47B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D31FB4D-CFB0-4C63-9EDC-593DB82E0718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AD232773-D2D0-4E84-9499-93C199702D18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5808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14" grpId="0" animBg="1"/>
      <p:bldP spid="16" grpId="0" animBg="1"/>
      <p:bldP spid="18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308BFF5-6524-4C2F-BCF5-17DFB22FC868}"/>
              </a:ext>
            </a:extLst>
          </p:cNvPr>
          <p:cNvSpPr txBox="1"/>
          <p:nvPr/>
        </p:nvSpPr>
        <p:spPr>
          <a:xfrm>
            <a:off x="9800792" y="3305260"/>
            <a:ext cx="2263206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البكتيريا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0C870504-6BFA-4D62-91EA-B4FBD8356CC9}"/>
              </a:ext>
            </a:extLst>
          </p:cNvPr>
          <p:cNvSpPr txBox="1"/>
          <p:nvPr/>
        </p:nvSpPr>
        <p:spPr>
          <a:xfrm>
            <a:off x="9800792" y="2162106"/>
            <a:ext cx="2263206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الفيروسات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ACA973F-978B-4888-AE30-69EC5BDAD7B8}"/>
              </a:ext>
            </a:extLst>
          </p:cNvPr>
          <p:cNvSpPr txBox="1"/>
          <p:nvPr/>
        </p:nvSpPr>
        <p:spPr>
          <a:xfrm>
            <a:off x="9074658" y="974439"/>
            <a:ext cx="3061654" cy="578882"/>
          </a:xfrm>
          <a:prstGeom prst="round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800" b="1" i="0" dirty="0">
                <a:solidFill>
                  <a:schemeClr val="bg1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مفردات الفكرة العامة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733D4B0-B252-408C-BC0A-A69C3CFB84BE}"/>
              </a:ext>
            </a:extLst>
          </p:cNvPr>
          <p:cNvSpPr txBox="1"/>
          <p:nvPr/>
        </p:nvSpPr>
        <p:spPr>
          <a:xfrm>
            <a:off x="9873106" y="4981482"/>
            <a:ext cx="2263206" cy="5107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i="0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cs typeface="Sakkal Majalla" panose="02000000000000000000" pitchFamily="2" charset="-78"/>
              </a:rPr>
              <a:t>الفطريات </a:t>
            </a:r>
          </a:p>
        </p:txBody>
      </p:sp>
      <p:pic>
        <p:nvPicPr>
          <p:cNvPr id="13" name="Picture 2" descr="ولد Png ، المتجهات ، PSD ، قصاصة فنية , تحميل مجاني | Pngtree">
            <a:extLst>
              <a:ext uri="{FF2B5EF4-FFF2-40B4-BE49-F238E27FC236}">
                <a16:creationId xmlns:a16="http://schemas.microsoft.com/office/drawing/2014/main" id="{853CAC85-FAFE-4628-8708-489FE9194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96667" l="9167" r="93889">
                        <a14:foregroundMark x1="50278" y1="6111" x2="50278" y2="6111"/>
                        <a14:foregroundMark x1="83333" y1="91111" x2="36111" y2="91944"/>
                        <a14:foregroundMark x1="36111" y1="91944" x2="28333" y2="90556"/>
                        <a14:foregroundMark x1="23889" y1="85000" x2="9167" y2="94722"/>
                        <a14:foregroundMark x1="3889" y1="95000" x2="83889" y2="96667"/>
                        <a14:foregroundMark x1="83889" y1="96667" x2="93889" y2="96111"/>
                        <a14:foregroundMark x1="70556" y1="92778" x2="53056" y2="94444"/>
                        <a14:foregroundMark x1="53056" y1="94444" x2="51667" y2="93889"/>
                        <a14:foregroundMark x1="48889" y1="93056" x2="44167" y2="93611"/>
                        <a14:foregroundMark x1="41667" y1="30278" x2="42778" y2="38056"/>
                        <a14:foregroundMark x1="70000" y1="20278" x2="70000" y2="20278"/>
                        <a14:foregroundMark x1="70000" y1="20278" x2="72778" y2="18056"/>
                        <a14:foregroundMark x1="71111" y1="13056" x2="68333" y2="13333"/>
                        <a14:foregroundMark x1="76667" y1="23611" x2="79167" y2="23333"/>
                        <a14:foregroundMark x1="76944" y1="28889" x2="72778" y2="29722"/>
                        <a14:foregroundMark x1="70833" y1="30556" x2="70833" y2="30556"/>
                        <a14:foregroundMark x1="66944" y1="25556" x2="66944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6372" y="-1813713"/>
            <a:ext cx="1832430" cy="307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5 اكتشافات علمية انقذت الملايين من الموت | المرسال">
            <a:extLst>
              <a:ext uri="{FF2B5EF4-FFF2-40B4-BE49-F238E27FC236}">
                <a16:creationId xmlns:a16="http://schemas.microsoft.com/office/drawing/2014/main" id="{700E0212-1BE6-42B0-A19A-2847C5A0E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57" b="98692" l="10000" r="90000">
                        <a14:foregroundMark x1="56708" y1="5857" x2="33875" y2="6293"/>
                        <a14:foregroundMark x1="55167" y1="91713" x2="37583" y2="94081"/>
                        <a14:foregroundMark x1="37583" y1="94081" x2="33250" y2="90966"/>
                        <a14:foregroundMark x1="43125" y1="98692" x2="43125" y2="9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7" r="21778"/>
          <a:stretch/>
        </p:blipFill>
        <p:spPr bwMode="auto">
          <a:xfrm>
            <a:off x="-2272109" y="-2696861"/>
            <a:ext cx="1543898" cy="141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D7316BBB-4F87-4AEE-82FE-A079AE1AE60B}"/>
              </a:ext>
            </a:extLst>
          </p:cNvPr>
          <p:cNvSpPr txBox="1"/>
          <p:nvPr/>
        </p:nvSpPr>
        <p:spPr>
          <a:xfrm>
            <a:off x="3143250" y="1957795"/>
            <a:ext cx="6402262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أجسام غير حية تسبب الأمراض و لها العديد من الأشكال </a:t>
            </a:r>
          </a:p>
          <a:p>
            <a:pPr algn="ctr"/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ترى بالمجهر و لا ترى بالعين المجردة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CF09294-B7A0-4C3D-BFD4-7F0C0A482980}"/>
              </a:ext>
            </a:extLst>
          </p:cNvPr>
          <p:cNvSpPr txBox="1"/>
          <p:nvPr/>
        </p:nvSpPr>
        <p:spPr>
          <a:xfrm>
            <a:off x="3143250" y="3149491"/>
            <a:ext cx="6402262" cy="10419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البكتيريا مخلوقات حيَّة وحيدة الخليَّة منها  ما هو ذاتي التغذية </a:t>
            </a:r>
          </a:p>
          <a:p>
            <a:pPr algn="ctr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 منها غير ذاتي التغذية ترى بالمجهر و لا ترى بالعين المجردة </a:t>
            </a:r>
            <a:endParaRPr lang="en-US" sz="2400" b="1" dirty="0">
              <a:solidFill>
                <a:srgbClr val="002060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B2B8B16-5CB7-41C7-BC77-C447FCE77FE2}"/>
              </a:ext>
            </a:extLst>
          </p:cNvPr>
          <p:cNvSpPr txBox="1"/>
          <p:nvPr/>
        </p:nvSpPr>
        <p:spPr>
          <a:xfrm>
            <a:off x="3143251" y="4715878"/>
            <a:ext cx="6402262" cy="10419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مخلوقات حيَّة غير ذاتي التغذية  واسعة الانتشار في الأوساط المختلفة </a:t>
            </a:r>
          </a:p>
          <a:p>
            <a:pPr algn="ctr">
              <a:lnSpc>
                <a:spcPct val="115000"/>
              </a:lnSpc>
            </a:pPr>
            <a:r>
              <a:rPr lang="ar-SA" sz="2400" b="1" dirty="0">
                <a:solidFill>
                  <a:srgbClr val="00206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 منها  النافع و الضار 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64C6860-77BF-4C1C-A906-437FA874FD4A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63936A82-1F47-42C5-94B1-250D6D2B52EB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10EDAD05-FFD1-4CCF-ABE7-1BEDDA54E234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937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14" grpId="0" animBg="1"/>
      <p:bldP spid="12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ولد Png ، المتجهات ، PSD ، قصاصة فنية , تحميل مجاني | Pngtree">
            <a:extLst>
              <a:ext uri="{FF2B5EF4-FFF2-40B4-BE49-F238E27FC236}">
                <a16:creationId xmlns:a16="http://schemas.microsoft.com/office/drawing/2014/main" id="{5E5FB68D-60FB-48A6-BC7B-9F6E34D07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96667" l="9167" r="93889">
                        <a14:foregroundMark x1="50278" y1="6111" x2="50278" y2="6111"/>
                        <a14:foregroundMark x1="83333" y1="91111" x2="36111" y2="91944"/>
                        <a14:foregroundMark x1="36111" y1="91944" x2="28333" y2="90556"/>
                        <a14:foregroundMark x1="23889" y1="85000" x2="9167" y2="94722"/>
                        <a14:foregroundMark x1="3889" y1="95000" x2="83889" y2="96667"/>
                        <a14:foregroundMark x1="83889" y1="96667" x2="93889" y2="96111"/>
                        <a14:foregroundMark x1="70556" y1="92778" x2="53056" y2="94444"/>
                        <a14:foregroundMark x1="53056" y1="94444" x2="51667" y2="93889"/>
                        <a14:foregroundMark x1="48889" y1="93056" x2="44167" y2="93611"/>
                        <a14:foregroundMark x1="41667" y1="30278" x2="42778" y2="38056"/>
                        <a14:foregroundMark x1="70000" y1="20278" x2="70000" y2="20278"/>
                        <a14:foregroundMark x1="70000" y1="20278" x2="72778" y2="18056"/>
                        <a14:foregroundMark x1="71111" y1="13056" x2="68333" y2="13333"/>
                        <a14:foregroundMark x1="76667" y1="23611" x2="79167" y2="23333"/>
                        <a14:foregroundMark x1="76944" y1="28889" x2="72778" y2="29722"/>
                        <a14:foregroundMark x1="70833" y1="30556" x2="70833" y2="30556"/>
                        <a14:foregroundMark x1="66944" y1="25556" x2="66944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5556" y="786469"/>
            <a:ext cx="3461301" cy="307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24522DC-6A96-4CCB-ABDE-2F5956F2BB09}"/>
              </a:ext>
            </a:extLst>
          </p:cNvPr>
          <p:cNvSpPr txBox="1"/>
          <p:nvPr/>
        </p:nvSpPr>
        <p:spPr>
          <a:xfrm>
            <a:off x="9911329" y="1201436"/>
            <a:ext cx="2036238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أنظر و أتساءل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BC07F6F-8D1D-472A-982D-C7147FA21174}"/>
              </a:ext>
            </a:extLst>
          </p:cNvPr>
          <p:cNvSpPr txBox="1"/>
          <p:nvPr/>
        </p:nvSpPr>
        <p:spPr>
          <a:xfrm>
            <a:off x="6952254" y="1955891"/>
            <a:ext cx="4329588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ترى في الصورة ؟ هل شاهدتها من قبل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4034FA9-4D17-493E-B42C-A21346E707F8}"/>
              </a:ext>
            </a:extLst>
          </p:cNvPr>
          <p:cNvSpPr txBox="1"/>
          <p:nvPr/>
        </p:nvSpPr>
        <p:spPr>
          <a:xfrm>
            <a:off x="6952252" y="4202462"/>
            <a:ext cx="4329588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كيف نحمي أنفسنا من خطر الإصابة بها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080" name="Picture 8" descr="5 اكتشافات علمية انقذت الملايين من الموت | المرسال">
            <a:extLst>
              <a:ext uri="{FF2B5EF4-FFF2-40B4-BE49-F238E27FC236}">
                <a16:creationId xmlns:a16="http://schemas.microsoft.com/office/drawing/2014/main" id="{436D82CD-3D78-4A33-838F-1EB7DC8F9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57" b="98692" l="10000" r="90000">
                        <a14:foregroundMark x1="56708" y1="5857" x2="33875" y2="6293"/>
                        <a14:foregroundMark x1="55167" y1="91713" x2="37583" y2="94081"/>
                        <a14:foregroundMark x1="37583" y1="94081" x2="33250" y2="90966"/>
                        <a14:foregroundMark x1="43125" y1="98692" x2="43125" y2="9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7" r="21778"/>
          <a:stretch/>
        </p:blipFill>
        <p:spPr bwMode="auto">
          <a:xfrm>
            <a:off x="1435366" y="976836"/>
            <a:ext cx="2938995" cy="269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89A1D7B-B965-47BE-A7B8-F4E9D95FC0D2}"/>
              </a:ext>
            </a:extLst>
          </p:cNvPr>
          <p:cNvSpPr txBox="1"/>
          <p:nvPr/>
        </p:nvSpPr>
        <p:spPr>
          <a:xfrm>
            <a:off x="6952254" y="2621425"/>
            <a:ext cx="4265451" cy="510778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فطريات و هي مخلوقات حية دقيقة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279D7277-6374-47A6-AF24-BE36C9994AEC}"/>
              </a:ext>
            </a:extLst>
          </p:cNvPr>
          <p:cNvSpPr txBox="1"/>
          <p:nvPr/>
        </p:nvSpPr>
        <p:spPr>
          <a:xfrm>
            <a:off x="6952254" y="3200402"/>
            <a:ext cx="4265451" cy="510778"/>
          </a:xfrm>
          <a:prstGeom prst="roundRect">
            <a:avLst/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يمكن مشاهدتها باستخدام المجهر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D2935A0-ED19-4BC6-AAE9-9918B3D9AF87}"/>
              </a:ext>
            </a:extLst>
          </p:cNvPr>
          <p:cNvSpPr txBox="1"/>
          <p:nvPr/>
        </p:nvSpPr>
        <p:spPr>
          <a:xfrm>
            <a:off x="6952252" y="4793420"/>
            <a:ext cx="4329589" cy="863144"/>
          </a:xfrm>
          <a:prstGeom prst="roundRect">
            <a:avLst>
              <a:gd name="adj" fmla="val 6577"/>
            </a:avLst>
          </a:prstGeom>
          <a:solidFill>
            <a:srgbClr val="68BAF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i="0" u="none" strike="noStrike" baseline="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لحماية أنفسنا لابد من تقوية مناعة أجسامنا</a:t>
            </a:r>
          </a:p>
          <a:p>
            <a:pPr algn="ctr"/>
            <a:r>
              <a:rPr lang="ar-SA" sz="2400" b="1" i="0" u="none" strike="noStrike" baseline="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وإتباع العادات الصحية السليمة </a:t>
            </a:r>
            <a:endParaRPr lang="ar-SA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0AB6668A-942C-451A-BC61-4FF5FD2B6F93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665A27D4-2F2B-44B3-97E1-328D4D5D5D2B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685E409A-1EEA-4257-8915-0BE0AEEAE7B7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" name="Picture 2" descr="ايجابيات وسلبيات الرسوم المتحركة على الاطفال">
            <a:extLst>
              <a:ext uri="{FF2B5EF4-FFF2-40B4-BE49-F238E27FC236}">
                <a16:creationId xmlns:a16="http://schemas.microsoft.com/office/drawing/2014/main" id="{F9333B75-8D63-4BC0-8946-241251643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344107" y="-517453"/>
            <a:ext cx="2036238" cy="106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694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2" grpId="0" animBg="1"/>
      <p:bldP spid="24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24522DC-6A96-4CCB-ABDE-2F5956F2BB09}"/>
              </a:ext>
            </a:extLst>
          </p:cNvPr>
          <p:cNvSpPr txBox="1"/>
          <p:nvPr/>
        </p:nvSpPr>
        <p:spPr>
          <a:xfrm>
            <a:off x="10100074" y="899606"/>
            <a:ext cx="2036238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شاهد الفيديو التالي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0AB6668A-942C-451A-BC61-4FF5FD2B6F93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665A27D4-2F2B-44B3-97E1-328D4D5D5D2B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685E409A-1EEA-4257-8915-0BE0AEEAE7B7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6" name="Picture 2" descr="ايجابيات وسلبيات الرسوم المتحركة على الاطفال">
            <a:extLst>
              <a:ext uri="{FF2B5EF4-FFF2-40B4-BE49-F238E27FC236}">
                <a16:creationId xmlns:a16="http://schemas.microsoft.com/office/drawing/2014/main" id="{A3CC8FD6-93F5-4AEB-BFAD-F29441D13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55762" y="1588400"/>
            <a:ext cx="2036238" cy="106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الأمراض غير المعدية - الصف الثاني متوسط">
            <a:hlinkClick r:id="" action="ppaction://media"/>
            <a:extLst>
              <a:ext uri="{FF2B5EF4-FFF2-40B4-BE49-F238E27FC236}">
                <a16:creationId xmlns:a16="http://schemas.microsoft.com/office/drawing/2014/main" id="{A3FE18D4-96C3-41EB-9FC9-5C73603CBDF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579" end="2049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7743" y="967710"/>
            <a:ext cx="7252331" cy="493824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C3816C0-A3C6-48EF-8EE4-85E472341A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29" b="95429" l="9111" r="90000">
                        <a14:foregroundMark x1="53000" y1="21143" x2="53000" y2="21143"/>
                        <a14:foregroundMark x1="53222" y1="23857" x2="53222" y2="23857"/>
                        <a14:foregroundMark x1="52667" y1="23857" x2="52667" y2="23857"/>
                        <a14:foregroundMark x1="54889" y1="21143" x2="54889" y2="21143"/>
                        <a14:foregroundMark x1="53000" y1="19429" x2="53000" y2="19429"/>
                        <a14:foregroundMark x1="78556" y1="95714" x2="78556" y2="95714"/>
                        <a14:foregroundMark x1="89778" y1="50429" x2="89778" y2="50429"/>
                        <a14:foregroundMark x1="36000" y1="7286" x2="36000" y2="7286"/>
                        <a14:foregroundMark x1="34667" y1="3429" x2="34667" y2="3429"/>
                        <a14:foregroundMark x1="9111" y1="33857" x2="9111" y2="33857"/>
                        <a14:foregroundMark x1="37111" y1="62429" x2="15222" y2="59429"/>
                        <a14:foregroundMark x1="16222" y1="40429" x2="37667" y2="58000"/>
                        <a14:foregroundMark x1="37667" y1="58000" x2="40000" y2="54429"/>
                        <a14:foregroundMark x1="24333" y1="5571" x2="24333" y2="5571"/>
                        <a14:foregroundMark x1="25222" y1="8000" x2="25222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2839561" y="-1265407"/>
            <a:ext cx="2772150" cy="181697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3B75E7-7A48-4B07-98FF-02CD599AAE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7"/>
          <a:stretch/>
        </p:blipFill>
        <p:spPr>
          <a:xfrm flipH="1">
            <a:off x="-2893260" y="-2363096"/>
            <a:ext cx="2114837" cy="333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56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652F2534-DE98-456D-AF4A-67C9031685AA}"/>
              </a:ext>
            </a:extLst>
          </p:cNvPr>
          <p:cNvSpPr txBox="1"/>
          <p:nvPr/>
        </p:nvSpPr>
        <p:spPr>
          <a:xfrm>
            <a:off x="5297828" y="1882894"/>
            <a:ext cx="6135756" cy="488454"/>
          </a:xfrm>
          <a:prstGeom prst="roundRect">
            <a:avLst>
              <a:gd name="adj" fmla="val 10598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يعرف </a:t>
            </a: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المرض</a:t>
            </a:r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على أنه حالة غير طبيعيَّة تؤثّر على جسم المخلوق الحيّ</a:t>
            </a:r>
            <a:endParaRPr lang="ar-SA" sz="2400" b="1" dirty="0"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2E7FF46B-57A0-4865-B604-E9275427028C}"/>
              </a:ext>
            </a:extLst>
          </p:cNvPr>
          <p:cNvSpPr txBox="1"/>
          <p:nvPr/>
        </p:nvSpPr>
        <p:spPr>
          <a:xfrm>
            <a:off x="10392780" y="970986"/>
            <a:ext cx="1743532" cy="515243"/>
          </a:xfrm>
          <a:prstGeom prst="roundRect">
            <a:avLst>
              <a:gd name="adj" fmla="val 19170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89535" indent="-89535" algn="ctr" rtl="1">
              <a:spcAft>
                <a:spcPts val="1000"/>
              </a:spcAft>
            </a:pPr>
            <a:r>
              <a:rPr lang="ar-SA" sz="2400" b="1" dirty="0">
                <a:solidFill>
                  <a:srgbClr val="00206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ما المرض </a:t>
            </a:r>
            <a:endParaRPr lang="en-US" sz="2400" b="1" dirty="0">
              <a:solidFill>
                <a:srgbClr val="002060"/>
              </a:solidFill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3874A05-432C-4FD3-837D-C40B597D47ED}"/>
              </a:ext>
            </a:extLst>
          </p:cNvPr>
          <p:cNvSpPr txBox="1"/>
          <p:nvPr/>
        </p:nvSpPr>
        <p:spPr>
          <a:xfrm>
            <a:off x="5353517" y="2465324"/>
            <a:ext cx="6080067" cy="483989"/>
          </a:xfrm>
          <a:prstGeom prst="roundRect">
            <a:avLst>
              <a:gd name="adj" fmla="val 8635"/>
            </a:avLst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ترتبط غالبا بأعراض وعلامات مختلفة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تنتج إِمَّا عن</a:t>
            </a:r>
            <a:endParaRPr lang="ar-SA" sz="2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489E3E71-FD97-41CC-BF86-E18001C104C6}"/>
              </a:ext>
            </a:extLst>
          </p:cNvPr>
          <p:cNvSpPr txBox="1"/>
          <p:nvPr/>
        </p:nvSpPr>
        <p:spPr>
          <a:xfrm>
            <a:off x="6351304" y="3949662"/>
            <a:ext cx="5082280" cy="506313"/>
          </a:xfrm>
          <a:prstGeom prst="roundRect">
            <a:avLst>
              <a:gd name="adj" fmla="val 15855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أو نتيجة مشكلات داخليَّة مثل </a:t>
            </a: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غير المعدية</a:t>
            </a:r>
            <a:endParaRPr lang="ar-SA" sz="2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6493559-DA0D-4AB8-826E-8E7EF0B9C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29" b="95429" l="9111" r="90000">
                        <a14:foregroundMark x1="53000" y1="21143" x2="53000" y2="21143"/>
                        <a14:foregroundMark x1="53222" y1="23857" x2="53222" y2="23857"/>
                        <a14:foregroundMark x1="52667" y1="23857" x2="52667" y2="23857"/>
                        <a14:foregroundMark x1="54889" y1="21143" x2="54889" y2="21143"/>
                        <a14:foregroundMark x1="53000" y1="19429" x2="53000" y2="19429"/>
                        <a14:foregroundMark x1="78556" y1="95714" x2="78556" y2="95714"/>
                        <a14:foregroundMark x1="89778" y1="50429" x2="89778" y2="50429"/>
                        <a14:foregroundMark x1="36000" y1="7286" x2="36000" y2="7286"/>
                        <a14:foregroundMark x1="34667" y1="3429" x2="34667" y2="3429"/>
                        <a14:foregroundMark x1="9111" y1="33857" x2="9111" y2="33857"/>
                        <a14:foregroundMark x1="37111" y1="62429" x2="15222" y2="59429"/>
                        <a14:foregroundMark x1="16222" y1="40429" x2="37667" y2="58000"/>
                        <a14:foregroundMark x1="37667" y1="58000" x2="40000" y2="54429"/>
                        <a14:foregroundMark x1="24333" y1="5571" x2="24333" y2="5571"/>
                        <a14:foregroundMark x1="25222" y1="8000" x2="25222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00507" y="1123940"/>
            <a:ext cx="2772150" cy="1816979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50AE730-6F85-468C-B98D-8DF03027A827}"/>
              </a:ext>
            </a:extLst>
          </p:cNvPr>
          <p:cNvSpPr txBox="1"/>
          <p:nvPr/>
        </p:nvSpPr>
        <p:spPr>
          <a:xfrm>
            <a:off x="9158315" y="40794"/>
            <a:ext cx="1699410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6488895-BA99-4C18-951D-FE1A9DF846F3}"/>
              </a:ext>
            </a:extLst>
          </p:cNvPr>
          <p:cNvSpPr txBox="1"/>
          <p:nvPr/>
        </p:nvSpPr>
        <p:spPr>
          <a:xfrm>
            <a:off x="28575" y="40794"/>
            <a:ext cx="3412050" cy="510778"/>
          </a:xfrm>
          <a:prstGeom prst="roundRect">
            <a:avLst/>
          </a:prstGeom>
          <a:solidFill>
            <a:srgbClr val="C5F2F3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علوم </a:t>
            </a:r>
            <a:r>
              <a:rPr lang="ar-BH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 الرابع   - الوحدة الثالثة صحة الانسان </a:t>
            </a:r>
            <a:endParaRPr lang="en-US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A" sz="1200" b="1" kern="1200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الفصل الرابع-  </a:t>
            </a:r>
            <a:r>
              <a:rPr lang="ar-SA" sz="1200" b="1" dirty="0">
                <a:solidFill>
                  <a:schemeClr val="tx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الأمراض و العدوى </a:t>
            </a:r>
            <a:endParaRPr lang="ar-BH" sz="1200" b="1" dirty="0">
              <a:solidFill>
                <a:schemeClr val="tx2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5045E32-082D-4901-99AF-207CE305B852}"/>
              </a:ext>
            </a:extLst>
          </p:cNvPr>
          <p:cNvSpPr txBox="1"/>
          <p:nvPr/>
        </p:nvSpPr>
        <p:spPr>
          <a:xfrm>
            <a:off x="10929448" y="40794"/>
            <a:ext cx="1206864" cy="442674"/>
          </a:xfrm>
          <a:prstGeom prst="roundRect">
            <a:avLst/>
          </a:prstGeom>
          <a:solidFill>
            <a:srgbClr val="C5F2F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</a:t>
            </a:r>
            <a:endParaRPr lang="en-US" sz="20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6331CAF-43D7-45A5-92A6-98C647B763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7"/>
          <a:stretch/>
        </p:blipFill>
        <p:spPr>
          <a:xfrm flipH="1">
            <a:off x="3437824" y="2587024"/>
            <a:ext cx="2114837" cy="3330806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C9F5FCE-02D2-475C-B2B1-F2317EAA613A}"/>
              </a:ext>
            </a:extLst>
          </p:cNvPr>
          <p:cNvSpPr txBox="1"/>
          <p:nvPr/>
        </p:nvSpPr>
        <p:spPr>
          <a:xfrm>
            <a:off x="6351304" y="3325142"/>
            <a:ext cx="5082280" cy="501848"/>
          </a:xfrm>
          <a:prstGeom prst="roundRect">
            <a:avLst>
              <a:gd name="adj" fmla="val 1411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أسباب خارجيَّة</a:t>
            </a:r>
            <a:r>
              <a:rPr lang="ar-SA" sz="24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مثل </a:t>
            </a:r>
            <a:r>
              <a:rPr lang="ar-SA" sz="2400" b="1" dirty="0">
                <a:solidFill>
                  <a:srgbClr val="C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الأمراض المعدية،</a:t>
            </a:r>
            <a:endParaRPr lang="ar-SA" sz="2400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F0075CEF-B493-4FB7-AC17-D2DD3748DE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096" r="-1"/>
          <a:stretch/>
        </p:blipFill>
        <p:spPr>
          <a:xfrm>
            <a:off x="14007537" y="-432326"/>
            <a:ext cx="855619" cy="86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80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4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1269</Words>
  <Application>Microsoft Office PowerPoint</Application>
  <PresentationFormat>شاشة عريضة</PresentationFormat>
  <Paragraphs>248</Paragraphs>
  <Slides>27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Sakkal Majalla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يوسف البلوي</dc:creator>
  <cp:lastModifiedBy>noura aloreek</cp:lastModifiedBy>
  <cp:revision>52</cp:revision>
  <dcterms:created xsi:type="dcterms:W3CDTF">2022-12-02T13:30:17Z</dcterms:created>
  <dcterms:modified xsi:type="dcterms:W3CDTF">2022-12-05T08:59:13Z</dcterms:modified>
</cp:coreProperties>
</file>