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93" r:id="rId2"/>
    <p:sldId id="294" r:id="rId3"/>
    <p:sldId id="295" r:id="rId4"/>
    <p:sldId id="309" r:id="rId5"/>
    <p:sldId id="256" r:id="rId6"/>
    <p:sldId id="320" r:id="rId7"/>
    <p:sldId id="310" r:id="rId8"/>
    <p:sldId id="311" r:id="rId9"/>
    <p:sldId id="312" r:id="rId10"/>
    <p:sldId id="313" r:id="rId11"/>
    <p:sldId id="314" r:id="rId12"/>
    <p:sldId id="315" r:id="rId13"/>
    <p:sldId id="316" r:id="rId14"/>
    <p:sldId id="317" r:id="rId15"/>
    <p:sldId id="318" r:id="rId16"/>
    <p:sldId id="334" r:id="rId17"/>
    <p:sldId id="319" r:id="rId18"/>
    <p:sldId id="321" r:id="rId19"/>
    <p:sldId id="335" r:id="rId20"/>
    <p:sldId id="588" r:id="rId21"/>
    <p:sldId id="322" r:id="rId22"/>
    <p:sldId id="323" r:id="rId23"/>
    <p:sldId id="324" r:id="rId24"/>
    <p:sldId id="325" r:id="rId25"/>
    <p:sldId id="328" r:id="rId26"/>
    <p:sldId id="326" r:id="rId27"/>
    <p:sldId id="582" r:id="rId28"/>
    <p:sldId id="327" r:id="rId29"/>
    <p:sldId id="329" r:id="rId30"/>
    <p:sldId id="330" r:id="rId31"/>
    <p:sldId id="583" r:id="rId32"/>
    <p:sldId id="331" r:id="rId33"/>
    <p:sldId id="332" r:id="rId34"/>
    <p:sldId id="333" r:id="rId35"/>
    <p:sldId id="589" r:id="rId36"/>
    <p:sldId id="584" r:id="rId37"/>
    <p:sldId id="585" r:id="rId38"/>
    <p:sldId id="586" r:id="rId39"/>
    <p:sldId id="587" r:id="rId40"/>
    <p:sldId id="580" r:id="rId41"/>
    <p:sldId id="581" r:id="rId42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7327E6E-EFE1-4489-9C74-D13F9B14C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8632FE6E-61EE-4050-A8C8-02DC724AB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25B49D0-ABAD-4B75-83AE-71BAAF3A3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DC2C084-FF97-44CD-9742-F2F8BC55A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CDCED89-98A7-4C86-9DFD-D58190366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530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2EA8FC-C6FF-4D60-AECB-41048F647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55351D94-7634-4A93-989B-4239F5EEA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D60171-3965-41EC-9B87-FE838AC97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808767C-B000-4E2F-9851-645D690B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2E5A642-2C5B-4A99-9696-FCFCD6013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651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7629FC56-0920-4775-BF04-84105F1A4A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301D1E8A-FF4C-4961-A6C8-19C239D6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720A436-615D-42DC-AA40-20FC9F007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94A1735-2F1C-47B5-AB43-554A4CA4E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73FCCDB-9FBC-4517-B9B4-FDB967187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51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6AC4CF-8A7C-4C00-9023-1EA92CF08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A01FC3F-905B-4E9E-B9DD-5C6394F91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5CC2B8A-9F13-42EE-A60C-71D37572C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7DAAF16-EE0C-44B9-B00C-99D9EAAD1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1FE4369-6622-4267-B4B9-02BFD1DD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1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527433E-DAEC-4FE3-BF7E-31389C471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B5B5A23-4DE1-4DF0-929B-6C9A377BC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FA6075-B3A8-4FE5-926B-4ABDA3BD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B657DE-5D39-4E17-8B83-627A75386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8587F1-AA4A-4637-A3CD-D7963BFBB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18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E317C6D-D462-4E2F-8799-DA7F981D1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DA53932-4843-47E6-AE1B-B16A0A7288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012505F-F27D-4110-A97F-629ABFE453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69C3CA0-846A-4A60-83AF-06FE0AB0D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34174EA-A54C-4F07-8098-5F98C1BC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4C02A41-8096-45CC-809D-25E3DD5DC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990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59AF7B-2E0F-4867-B09C-FC6EBC483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4C14FF5-8202-44E6-B9EC-B41F23A6B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5E12A40-4EBB-4E33-8FAC-35B6C6E062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18FC52B-1A03-4E30-B22E-F2B0EEF28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2367230E-294B-4C01-B87D-DA3A53B73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15C57E37-C913-4CEF-ADE4-C64A021FD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D9A417D4-03F5-451F-8B01-EC493B618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9C2A7E8-0CC5-4E69-9752-6CB00C8A1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44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F132CD2-A6B1-49F2-BD92-3F1E890C5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D2ADCAF9-B23E-42D4-8C22-99C30C064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11D83905-EC40-43DD-9E5F-55EAEFF7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2C4C951-4D08-45A0-AACB-762334A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8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9CE7D5F8-5C81-499C-87A9-D9A5E3243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7F1EB9A-F2B9-4EF1-B03B-ACFB69413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754B346-47E0-41CD-84D4-9321E6D3C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65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607EFD4-B0A8-4DBC-A081-F476CFA1A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876EC7D-8FEF-46E4-9309-FF9BD8222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602AAC0-46A9-4EA8-BC0C-73D73B410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B1FAA31-12EB-45C9-BDFB-C3C05CBB4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7536A79-A597-422F-A1A0-99BAC8F7C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2CF65FE-BB21-46C3-996E-6335ADBED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0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CB370DA-9774-4994-99D0-0DB555929D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CFF9D9F-82D0-4785-A694-7CE1E16159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C053F06-1426-4EF9-A089-8693CD0ED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حرر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DE76CAF9-193A-46AF-ABA9-ADB4334F7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BE71E41-BEBC-4ABE-A7A1-AF15A9680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B0EE706-F3A8-410C-860E-325CAC4FB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46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13FCFC9E-C998-4ABF-9C68-48E96B2B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6723A729-14E4-4C11-8853-9655ED650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حرر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0BC58CA-9875-4BAE-8574-AA96ABB14E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A5992-8382-40B5-9F15-41D4C8248186}" type="datetimeFigureOut">
              <a:rPr lang="en-US" smtClean="0"/>
              <a:t>9/11/2021</a:t>
            </a:fld>
            <a:endParaRPr lang="en-US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F85CACE-AE71-417A-84AC-C7B96FC58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0702F25-F37D-479F-9694-92E6F0CDD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6D493C-F103-4CC7-A723-044CA9A25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30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jpeg"/><Relationship Id="rId18" Type="http://schemas.openxmlformats.org/officeDocument/2006/relationships/image" Target="../media/image13.png"/><Relationship Id="rId26" Type="http://schemas.openxmlformats.org/officeDocument/2006/relationships/image" Target="../media/image20.png"/><Relationship Id="rId3" Type="http://schemas.microsoft.com/office/2007/relationships/hdphoto" Target="../media/hdphoto1.wdp"/><Relationship Id="rId21" Type="http://schemas.openxmlformats.org/officeDocument/2006/relationships/image" Target="../media/image16.png"/><Relationship Id="rId7" Type="http://schemas.openxmlformats.org/officeDocument/2006/relationships/image" Target="../media/image5.jpeg"/><Relationship Id="rId12" Type="http://schemas.openxmlformats.org/officeDocument/2006/relationships/hyperlink" Target="&#1575;&#1604;&#1575;&#1582;&#1578;&#1610;&#1575;&#1585;%20&#1575;&#1604;&#1593;&#1588;&#1608;&#1575;&#1574;&#1610;-11111.ppsx" TargetMode="External"/><Relationship Id="rId17" Type="http://schemas.openxmlformats.org/officeDocument/2006/relationships/image" Target="../media/image12.png"/><Relationship Id="rId25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slide" Target="slide2.xml"/><Relationship Id="rId20" Type="http://schemas.openxmlformats.org/officeDocument/2006/relationships/image" Target="../media/image15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slide" Target="slide30.xml"/><Relationship Id="rId24" Type="http://schemas.openxmlformats.org/officeDocument/2006/relationships/slide" Target="slide3.xml"/><Relationship Id="rId32" Type="http://schemas.microsoft.com/office/2007/relationships/hdphoto" Target="../media/hdphoto2.wdp"/><Relationship Id="rId5" Type="http://schemas.openxmlformats.org/officeDocument/2006/relationships/image" Target="../media/image3.jpg"/><Relationship Id="rId15" Type="http://schemas.openxmlformats.org/officeDocument/2006/relationships/image" Target="../media/image11.jpeg"/><Relationship Id="rId23" Type="http://schemas.openxmlformats.org/officeDocument/2006/relationships/image" Target="../media/image18.gif"/><Relationship Id="rId28" Type="http://schemas.openxmlformats.org/officeDocument/2006/relationships/image" Target="../media/image22.png"/><Relationship Id="rId10" Type="http://schemas.openxmlformats.org/officeDocument/2006/relationships/image" Target="../media/image8.png"/><Relationship Id="rId19" Type="http://schemas.openxmlformats.org/officeDocument/2006/relationships/image" Target="../media/image14.jpeg"/><Relationship Id="rId31" Type="http://schemas.openxmlformats.org/officeDocument/2006/relationships/image" Target="../media/image24.png"/><Relationship Id="rId4" Type="http://schemas.openxmlformats.org/officeDocument/2006/relationships/image" Target="../media/image2.jpg"/><Relationship Id="rId9" Type="http://schemas.openxmlformats.org/officeDocument/2006/relationships/image" Target="../media/image7.jpeg"/><Relationship Id="rId14" Type="http://schemas.openxmlformats.org/officeDocument/2006/relationships/image" Target="../media/image10.png"/><Relationship Id="rId22" Type="http://schemas.openxmlformats.org/officeDocument/2006/relationships/image" Target="../media/image17.png"/><Relationship Id="rId27" Type="http://schemas.openxmlformats.org/officeDocument/2006/relationships/image" Target="../media/image21.jpeg"/><Relationship Id="rId30" Type="http://schemas.openxmlformats.org/officeDocument/2006/relationships/slide" Target="slide4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6.wdp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hyperlink" Target="&#1575;&#1604;&#1605;&#1572;&#1602;&#1578;%20&#1583;&#1602;&#1610;&#1602;&#1577;%20&#1608;&#1575;&#1581;&#1583;&#1577;.mp4" TargetMode="External"/><Relationship Id="rId3" Type="http://schemas.microsoft.com/office/2007/relationships/hdphoto" Target="../media/hdphoto1.wdp"/><Relationship Id="rId7" Type="http://schemas.openxmlformats.org/officeDocument/2006/relationships/image" Target="../media/image20.png"/><Relationship Id="rId12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jpeg"/><Relationship Id="rId10" Type="http://schemas.microsoft.com/office/2007/relationships/hdphoto" Target="../media/hdphoto3.wdp"/><Relationship Id="rId4" Type="http://schemas.openxmlformats.org/officeDocument/2006/relationships/image" Target="../media/image2.jpg"/><Relationship Id="rId9" Type="http://schemas.openxmlformats.org/officeDocument/2006/relationships/image" Target="../media/image28.png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.jpg"/><Relationship Id="rId5" Type="http://schemas.openxmlformats.org/officeDocument/2006/relationships/image" Target="../media/image19.png"/><Relationship Id="rId15" Type="http://schemas.openxmlformats.org/officeDocument/2006/relationships/image" Target="../media/image21.jpe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hyperlink" Target="&#1575;&#1604;&#1605;&#1572;&#1602;&#1578;%20&#1583;&#1602;&#1610;&#1602;&#1577;%20&#1608;&#1575;&#1581;&#1583;&#1577;.mp4" TargetMode="External"/><Relationship Id="rId14" Type="http://schemas.microsoft.com/office/2007/relationships/hdphoto" Target="../media/hdphoto5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microsoft.com/office/2007/relationships/hdphoto" Target="../media/hdphoto1.wdp"/><Relationship Id="rId7" Type="http://schemas.openxmlformats.org/officeDocument/2006/relationships/image" Target="../media/image29.png"/><Relationship Id="rId12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.jpg"/><Relationship Id="rId5" Type="http://schemas.openxmlformats.org/officeDocument/2006/relationships/image" Target="../media/image19.png"/><Relationship Id="rId15" Type="http://schemas.openxmlformats.org/officeDocument/2006/relationships/image" Target="../media/image21.jpeg"/><Relationship Id="rId10" Type="http://schemas.openxmlformats.org/officeDocument/2006/relationships/image" Target="../media/image30.png"/><Relationship Id="rId4" Type="http://schemas.openxmlformats.org/officeDocument/2006/relationships/image" Target="../media/image26.png"/><Relationship Id="rId9" Type="http://schemas.openxmlformats.org/officeDocument/2006/relationships/hyperlink" Target="&#1575;&#1604;&#1605;&#1572;&#1602;&#1578;%20&#1583;&#1602;&#1610;&#1602;&#1577;%20&#1608;&#1575;&#1581;&#1583;&#1577;.mp4" TargetMode="External"/><Relationship Id="rId14" Type="http://schemas.microsoft.com/office/2007/relationships/hdphoto" Target="../media/hdphoto5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effectLst/>
              </a:rPr>
              <a:t>  </a:t>
            </a:r>
            <a:endParaRPr lang="ar-SA" b="1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effectLst/>
              </a:rPr>
              <a:t> </a:t>
            </a:r>
            <a:endParaRPr lang="ar-SA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>
                <a:effectLst/>
              </a:rPr>
              <a:t> </a:t>
            </a:r>
            <a:endParaRPr lang="ar-SA" b="1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1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1123" y="-60218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863802EB-32D8-4FD1-A0A2-19AA9E0C8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775690" y="254118"/>
            <a:ext cx="6156134" cy="2922333"/>
          </a:xfrm>
          <a:prstGeom prst="rect">
            <a:avLst/>
          </a:prstGeom>
        </p:spPr>
      </p:pic>
      <p:pic>
        <p:nvPicPr>
          <p:cNvPr id="14" name="صورة 13" descr="صورة تحتوي على منضدة, بساط, طوب&#10;&#10;تم إنشاء الوصف تلقائياً">
            <a:extLst>
              <a:ext uri="{FF2B5EF4-FFF2-40B4-BE49-F238E27FC236}">
                <a16:creationId xmlns:a16="http://schemas.microsoft.com/office/drawing/2014/main" id="{41682B97-E8DD-4495-AA2E-28F109FC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22" y="511839"/>
            <a:ext cx="3106767" cy="2503392"/>
          </a:xfrm>
          <a:prstGeom prst="rect">
            <a:avLst/>
          </a:prstGeom>
        </p:spPr>
      </p:pic>
      <p:pic>
        <p:nvPicPr>
          <p:cNvPr id="17" name="Picture 14" descr="مايكروسوفت تيمز | فيديو 4 | شرح ميزة رفع اليد - YouTube">
            <a:extLst>
              <a:ext uri="{FF2B5EF4-FFF2-40B4-BE49-F238E27FC236}">
                <a16:creationId xmlns:a16="http://schemas.microsoft.com/office/drawing/2014/main" id="{05CF4076-7296-4438-95C4-DD5015B879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 t="19748" r="74971" b="54263"/>
          <a:stretch/>
        </p:blipFill>
        <p:spPr bwMode="auto">
          <a:xfrm>
            <a:off x="1327413" y="1286742"/>
            <a:ext cx="829371" cy="7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قوانين التعليم عن بعد للاطفال">
            <a:extLst>
              <a:ext uri="{FF2B5EF4-FFF2-40B4-BE49-F238E27FC236}">
                <a16:creationId xmlns:a16="http://schemas.microsoft.com/office/drawing/2014/main" id="{90B452B8-4DEB-40C9-86BD-1B0568EDEB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97" t="27511" r="16331" b="58449"/>
          <a:stretch/>
        </p:blipFill>
        <p:spPr bwMode="auto">
          <a:xfrm flipH="1">
            <a:off x="396078" y="656280"/>
            <a:ext cx="807024" cy="856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عاد الغامدي בטוויטר: &amp;quot;قوانين التعلم عن بعد👍🏻 #قوانين التعلم عن بعد  #رياض_الأطفال #التعليم_عن_بعد… &amp;quot;">
            <a:extLst>
              <a:ext uri="{FF2B5EF4-FFF2-40B4-BE49-F238E27FC236}">
                <a16:creationId xmlns:a16="http://schemas.microsoft.com/office/drawing/2014/main" id="{08786EA8-E207-4B7F-828E-60C5DF688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76" t="42087" r="34548" b="32209"/>
          <a:stretch/>
        </p:blipFill>
        <p:spPr bwMode="auto">
          <a:xfrm>
            <a:off x="333213" y="1766370"/>
            <a:ext cx="1079703" cy="88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الحكومة تمنع الجمعيات من تصوير المنتفعين من الطرود :: وكالة نيروز الاخبارية">
            <a:extLst>
              <a:ext uri="{FF2B5EF4-FFF2-40B4-BE49-F238E27FC236}">
                <a16:creationId xmlns:a16="http://schemas.microsoft.com/office/drawing/2014/main" id="{7F7DD5C1-EFB0-46E4-A1D3-7E563D3BC6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clrChange>
              <a:clrFrom>
                <a:srgbClr val="FFFDF6"/>
              </a:clrFrom>
              <a:clrTo>
                <a:srgbClr val="FFFD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7" t="6053" r="14815" b="6575"/>
          <a:stretch/>
        </p:blipFill>
        <p:spPr bwMode="auto">
          <a:xfrm>
            <a:off x="2156784" y="1879270"/>
            <a:ext cx="753592" cy="73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بطاقات قوانين التعلم عن بعد للاطفال .. رسومات كرتون ملونة ⋆ بالعربي نتعلم">
            <a:extLst>
              <a:ext uri="{FF2B5EF4-FFF2-40B4-BE49-F238E27FC236}">
                <a16:creationId xmlns:a16="http://schemas.microsoft.com/office/drawing/2014/main" id="{5D2F6188-0753-4224-A130-53B66D0B7E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2" t="35747" r="25236" b="5581"/>
          <a:stretch/>
        </p:blipFill>
        <p:spPr bwMode="auto">
          <a:xfrm>
            <a:off x="2181850" y="774897"/>
            <a:ext cx="753592" cy="88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6B683E4-D5A4-4F64-90D1-02E0B746DC8D}"/>
              </a:ext>
            </a:extLst>
          </p:cNvPr>
          <p:cNvSpPr txBox="1"/>
          <p:nvPr/>
        </p:nvSpPr>
        <p:spPr>
          <a:xfrm>
            <a:off x="4609582" y="554481"/>
            <a:ext cx="28601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accent2">
                    <a:lumMod val="50000"/>
                  </a:schemeClr>
                </a:solidFill>
              </a:rPr>
              <a:t>العــــلوم 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C6B6545C-AF87-4C25-B825-D212A437D4B0}"/>
              </a:ext>
            </a:extLst>
          </p:cNvPr>
          <p:cNvSpPr txBox="1"/>
          <p:nvPr/>
        </p:nvSpPr>
        <p:spPr>
          <a:xfrm>
            <a:off x="7041823" y="1349882"/>
            <a:ext cx="231017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الوحدة: </a:t>
            </a:r>
            <a:r>
              <a:rPr lang="ar-SA" b="1" dirty="0">
                <a:solidFill>
                  <a:schemeClr val="accent1"/>
                </a:solidFill>
              </a:rPr>
              <a:t>النباتات والحيوانات</a:t>
            </a: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id="{0564EAD4-4627-43C6-821A-D503169E8CF1}"/>
              </a:ext>
            </a:extLst>
          </p:cNvPr>
          <p:cNvSpPr txBox="1"/>
          <p:nvPr/>
        </p:nvSpPr>
        <p:spPr>
          <a:xfrm>
            <a:off x="7041823" y="1879270"/>
            <a:ext cx="242015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الموضوع : </a:t>
            </a:r>
            <a:r>
              <a:rPr lang="ar-SA" b="1" dirty="0">
                <a:solidFill>
                  <a:schemeClr val="accent1"/>
                </a:solidFill>
              </a:rPr>
              <a:t>حاجات المخلوقات </a:t>
            </a:r>
            <a:r>
              <a:rPr lang="ar-SA" b="1" dirty="0">
                <a:solidFill>
                  <a:srgbClr val="FF0000"/>
                </a:solidFill>
              </a:rPr>
              <a:t>الحية</a:t>
            </a:r>
          </a:p>
        </p:txBody>
      </p:sp>
      <p:sp>
        <p:nvSpPr>
          <p:cNvPr id="36" name="مربع نص 35">
            <a:extLst>
              <a:ext uri="{FF2B5EF4-FFF2-40B4-BE49-F238E27FC236}">
                <a16:creationId xmlns:a16="http://schemas.microsoft.com/office/drawing/2014/main" id="{3E5F9B73-3283-4480-883D-82969CE508B7}"/>
              </a:ext>
            </a:extLst>
          </p:cNvPr>
          <p:cNvSpPr txBox="1"/>
          <p:nvPr/>
        </p:nvSpPr>
        <p:spPr>
          <a:xfrm>
            <a:off x="4283789" y="917410"/>
            <a:ext cx="117791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الواجب</a:t>
            </a:r>
            <a:endParaRPr lang="ar-SA" b="1" dirty="0">
              <a:solidFill>
                <a:srgbClr val="FF0000"/>
              </a:solidFill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C56BCD96-C41A-4B0E-82B5-FC1CF252EC83}"/>
              </a:ext>
            </a:extLst>
          </p:cNvPr>
          <p:cNvSpPr txBox="1"/>
          <p:nvPr/>
        </p:nvSpPr>
        <p:spPr>
          <a:xfrm>
            <a:off x="4546171" y="1841405"/>
            <a:ext cx="76483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التقويم</a:t>
            </a:r>
          </a:p>
        </p:txBody>
      </p:sp>
      <p:sp>
        <p:nvSpPr>
          <p:cNvPr id="38" name="مربع نص 37">
            <a:extLst>
              <a:ext uri="{FF2B5EF4-FFF2-40B4-BE49-F238E27FC236}">
                <a16:creationId xmlns:a16="http://schemas.microsoft.com/office/drawing/2014/main" id="{7D7C5C34-624B-4FE1-B8FF-C87FDA1A6142}"/>
              </a:ext>
            </a:extLst>
          </p:cNvPr>
          <p:cNvSpPr txBox="1"/>
          <p:nvPr/>
        </p:nvSpPr>
        <p:spPr>
          <a:xfrm>
            <a:off x="7173800" y="917410"/>
            <a:ext cx="217819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</a:rPr>
              <a:t>التاريخ</a:t>
            </a:r>
            <a:r>
              <a:rPr lang="ar-SA" b="1" dirty="0">
                <a:solidFill>
                  <a:schemeClr val="accent2">
                    <a:lumMod val="50000"/>
                  </a:schemeClr>
                </a:solidFill>
              </a:rPr>
              <a:t> :</a:t>
            </a:r>
            <a:r>
              <a:rPr lang="ar-SA" b="1" dirty="0">
                <a:solidFill>
                  <a:schemeClr val="accent1"/>
                </a:solidFill>
              </a:rPr>
              <a:t>29-1-1443</a:t>
            </a:r>
          </a:p>
        </p:txBody>
      </p:sp>
      <p:cxnSp>
        <p:nvCxnSpPr>
          <p:cNvPr id="39" name="رابط مستقيم 38">
            <a:extLst>
              <a:ext uri="{FF2B5EF4-FFF2-40B4-BE49-F238E27FC236}">
                <a16:creationId xmlns:a16="http://schemas.microsoft.com/office/drawing/2014/main" id="{3C7EC2F6-6B40-4B28-BB5D-578B5469D9DB}"/>
              </a:ext>
            </a:extLst>
          </p:cNvPr>
          <p:cNvCxnSpPr>
            <a:cxnSpLocks/>
          </p:cNvCxnSpPr>
          <p:nvPr/>
        </p:nvCxnSpPr>
        <p:spPr>
          <a:xfrm>
            <a:off x="6752669" y="1277793"/>
            <a:ext cx="0" cy="124529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7" name="Picture 10" descr="استراتيجية القرص الدوار للصف السادس 1 عام - عجلة عشوائية">
            <a:hlinkClick r:id="rId12" action="ppaction://hlinkpres?slideindex=1&amp;slidetitle="/>
            <a:extLst>
              <a:ext uri="{FF2B5EF4-FFF2-40B4-BE49-F238E27FC236}">
                <a16:creationId xmlns:a16="http://schemas.microsoft.com/office/drawing/2014/main" id="{0C274344-BD94-4F75-ADE8-950EBCF43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77" y="3278830"/>
            <a:ext cx="1365457" cy="1024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صورة 54">
            <a:extLst>
              <a:ext uri="{FF2B5EF4-FFF2-40B4-BE49-F238E27FC236}">
                <a16:creationId xmlns:a16="http://schemas.microsoft.com/office/drawing/2014/main" id="{6627A778-4ADC-4BFA-8EFD-73B06253D9B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476" t="20172" r="3835" b="19085"/>
          <a:stretch/>
        </p:blipFill>
        <p:spPr>
          <a:xfrm>
            <a:off x="10085379" y="480820"/>
            <a:ext cx="1655520" cy="1271245"/>
          </a:xfrm>
          <a:prstGeom prst="rect">
            <a:avLst/>
          </a:prstGeom>
        </p:spPr>
      </p:pic>
      <p:pic>
        <p:nvPicPr>
          <p:cNvPr id="54" name="Picture 4" descr="أفضل 5 تطبيقات للعصف الذهني والأفكار الخلاقة..بالصور | مجلة الرجل">
            <a:extLst>
              <a:ext uri="{FF2B5EF4-FFF2-40B4-BE49-F238E27FC236}">
                <a16:creationId xmlns:a16="http://schemas.microsoft.com/office/drawing/2014/main" id="{B2A56249-204B-4A0A-A135-79E619FA6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010101"/>
              </a:clrFrom>
              <a:clrTo>
                <a:srgbClr val="0101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1958" y="882866"/>
            <a:ext cx="1121862" cy="807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604D61B3-6579-4C00-89A3-BA8E62916A19}"/>
              </a:ext>
            </a:extLst>
          </p:cNvPr>
          <p:cNvSpPr txBox="1"/>
          <p:nvPr/>
        </p:nvSpPr>
        <p:spPr>
          <a:xfrm>
            <a:off x="10255589" y="656280"/>
            <a:ext cx="1292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chemeClr val="bg1"/>
                </a:solidFill>
                <a:hlinkClick r:id="rId16" action="ppaction://hlinksldjump"/>
              </a:rPr>
              <a:t>الاستراتيجيات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3" name="Google Shape;143;p18">
            <a:extLst>
              <a:ext uri="{FF2B5EF4-FFF2-40B4-BE49-F238E27FC236}">
                <a16:creationId xmlns:a16="http://schemas.microsoft.com/office/drawing/2014/main" id="{F53FFDC1-6EF2-49CC-9CFB-03021F917975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 r="6994"/>
          <a:stretch/>
        </p:blipFill>
        <p:spPr>
          <a:xfrm>
            <a:off x="129336" y="3615581"/>
            <a:ext cx="2292113" cy="2522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28;p14">
            <a:extLst>
              <a:ext uri="{FF2B5EF4-FFF2-40B4-BE49-F238E27FC236}">
                <a16:creationId xmlns:a16="http://schemas.microsoft.com/office/drawing/2014/main" id="{0ACBB9D3-725B-4CCC-9758-423E1D83E797}"/>
              </a:ext>
            </a:extLst>
          </p:cNvPr>
          <p:cNvPicPr preferRelativeResize="0"/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 flipH="1">
            <a:off x="-182272" y="4296289"/>
            <a:ext cx="3259388" cy="2720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Picture 40" descr="العلم السعودي بطباعة التوحيد بشكل نافر مع السارية مناسب لطاولة للمكتب:  اشتري اون لاين بأفضل الاسعار في السعودية - سوق.كوم الان اصبحت امازون  السعودية">
            <a:extLst>
              <a:ext uri="{FF2B5EF4-FFF2-40B4-BE49-F238E27FC236}">
                <a16:creationId xmlns:a16="http://schemas.microsoft.com/office/drawing/2014/main" id="{017ECBDD-7A5E-426F-BA66-3657B5D18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D8D8D8"/>
              </a:clrFrom>
              <a:clrTo>
                <a:srgbClr val="D8D8D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250" y="3061074"/>
            <a:ext cx="1418378" cy="189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Google Shape;96;p15">
            <a:extLst>
              <a:ext uri="{FF2B5EF4-FFF2-40B4-BE49-F238E27FC236}">
                <a16:creationId xmlns:a16="http://schemas.microsoft.com/office/drawing/2014/main" id="{BC8827F2-5ABE-4CB3-9BA4-F99791839539}"/>
              </a:ext>
            </a:extLst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215346" y="4383431"/>
            <a:ext cx="1267974" cy="89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4">
            <a:extLst>
              <a:ext uri="{FF2B5EF4-FFF2-40B4-BE49-F238E27FC236}">
                <a16:creationId xmlns:a16="http://schemas.microsoft.com/office/drawing/2014/main" id="{CE67576B-604F-4D83-9797-C2E7D1DF65B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64954" y="5468279"/>
            <a:ext cx="8763000" cy="1448846"/>
          </a:xfrm>
          <a:prstGeom prst="rect">
            <a:avLst/>
          </a:prstGeom>
        </p:spPr>
      </p:pic>
      <p:pic>
        <p:nvPicPr>
          <p:cNvPr id="66" name="Google Shape;113;p18">
            <a:extLst>
              <a:ext uri="{FF2B5EF4-FFF2-40B4-BE49-F238E27FC236}">
                <a16:creationId xmlns:a16="http://schemas.microsoft.com/office/drawing/2014/main" id="{5F5450E9-9FC3-47A5-88DD-7E1A0F047EC6}"/>
              </a:ext>
            </a:extLst>
          </p:cNvPr>
          <p:cNvPicPr preferRelativeResize="0"/>
          <p:nvPr/>
        </p:nvPicPr>
        <p:blipFill>
          <a:blip r:embed="rId22"/>
          <a:stretch>
            <a:fillRect/>
          </a:stretch>
        </p:blipFill>
        <p:spPr>
          <a:xfrm flipH="1">
            <a:off x="10972889" y="4520586"/>
            <a:ext cx="913200" cy="1281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Picture 6">
            <a:extLst>
              <a:ext uri="{FF2B5EF4-FFF2-40B4-BE49-F238E27FC236}">
                <a16:creationId xmlns:a16="http://schemas.microsoft.com/office/drawing/2014/main" id="{DDAB5F29-15EF-4815-BD00-B0FCB82347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712" y="3410599"/>
            <a:ext cx="1052485" cy="117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7CC55008-927F-4DFA-931E-E8A9410D9647}"/>
              </a:ext>
            </a:extLst>
          </p:cNvPr>
          <p:cNvSpPr txBox="1"/>
          <p:nvPr/>
        </p:nvSpPr>
        <p:spPr>
          <a:xfrm>
            <a:off x="7590509" y="2418419"/>
            <a:ext cx="1852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rgbClr val="FF0000"/>
                </a:solidFill>
                <a:hlinkClick r:id="rId2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الأهداف</a:t>
            </a:r>
            <a:r>
              <a:rPr lang="ar-SA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0" name="Google Shape;342;p22">
            <a:extLst>
              <a:ext uri="{FF2B5EF4-FFF2-40B4-BE49-F238E27FC236}">
                <a16:creationId xmlns:a16="http://schemas.microsoft.com/office/drawing/2014/main" id="{AD0E73CD-2909-4D72-A616-532FE24410FE}"/>
              </a:ext>
            </a:extLst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 flipH="1">
            <a:off x="8272344" y="4537149"/>
            <a:ext cx="2258466" cy="12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513;p26">
            <a:extLst>
              <a:ext uri="{FF2B5EF4-FFF2-40B4-BE49-F238E27FC236}">
                <a16:creationId xmlns:a16="http://schemas.microsoft.com/office/drawing/2014/main" id="{F5F5C1D6-4A61-49D8-8130-01C76C2BF18E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8474850" y="3746564"/>
            <a:ext cx="926727" cy="105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2" descr="حل اسئلة درس التغيرات في الأنظمة البيئية علوم الصف الرابع الإبتدائي الفصل  الاول 1438/1439 هـ - مؤسسة التحاضير الحديثة">
            <a:extLst>
              <a:ext uri="{FF2B5EF4-FFF2-40B4-BE49-F238E27FC236}">
                <a16:creationId xmlns:a16="http://schemas.microsoft.com/office/drawing/2014/main" id="{0C692958-2670-4334-AC82-3F372499F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17" y="4011788"/>
            <a:ext cx="930940" cy="7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hand pointer">
            <a:extLst>
              <a:ext uri="{FF2B5EF4-FFF2-40B4-BE49-F238E27FC236}">
                <a16:creationId xmlns:a16="http://schemas.microsoft.com/office/drawing/2014/main" id="{7878B6CE-038B-48FC-9B67-D0C23B8EB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5315" y="2024744"/>
            <a:ext cx="3790950" cy="500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B6670FA5-A536-470D-9184-4EC7341A38AC}"/>
              </a:ext>
            </a:extLst>
          </p:cNvPr>
          <p:cNvSpPr txBox="1"/>
          <p:nvPr/>
        </p:nvSpPr>
        <p:spPr>
          <a:xfrm>
            <a:off x="3761675" y="516210"/>
            <a:ext cx="17533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الصف : الثاني</a:t>
            </a:r>
            <a:endParaRPr lang="en-US" dirty="0"/>
          </a:p>
        </p:txBody>
      </p:sp>
      <p:pic>
        <p:nvPicPr>
          <p:cNvPr id="44" name="Google Shape;122;p26">
            <a:extLst>
              <a:ext uri="{FF2B5EF4-FFF2-40B4-BE49-F238E27FC236}">
                <a16:creationId xmlns:a16="http://schemas.microsoft.com/office/drawing/2014/main" id="{BD895C8F-C9C1-4BAD-BEE1-B1A3CA5FEB1C}"/>
              </a:ext>
            </a:extLst>
          </p:cNvPr>
          <p:cNvPicPr preferRelativeResize="0"/>
          <p:nvPr/>
        </p:nvPicPr>
        <p:blipFill>
          <a:blip r:embed="rId29"/>
          <a:stretch>
            <a:fillRect/>
          </a:stretch>
        </p:blipFill>
        <p:spPr>
          <a:xfrm>
            <a:off x="10269375" y="2526748"/>
            <a:ext cx="1447086" cy="706954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مربع نص 44">
            <a:extLst>
              <a:ext uri="{FF2B5EF4-FFF2-40B4-BE49-F238E27FC236}">
                <a16:creationId xmlns:a16="http://schemas.microsoft.com/office/drawing/2014/main" id="{595B5092-C17D-4408-8959-E68949745C5E}"/>
              </a:ext>
            </a:extLst>
          </p:cNvPr>
          <p:cNvSpPr txBox="1"/>
          <p:nvPr/>
        </p:nvSpPr>
        <p:spPr>
          <a:xfrm>
            <a:off x="10092973" y="1725329"/>
            <a:ext cx="1625852" cy="461665"/>
          </a:xfrm>
          <a:prstGeom prst="rect">
            <a:avLst/>
          </a:prstGeom>
          <a:noFill/>
        </p:spPr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ar-SA" sz="2400" b="1" u="sng" dirty="0">
                <a:ln/>
                <a:solidFill>
                  <a:srgbClr val="FF0000"/>
                </a:solidFill>
                <a:hlinkClick r:id="rId30" action="ppaction://hlinksldjump"/>
              </a:rPr>
              <a:t>نجمة الاسبوع</a:t>
            </a:r>
            <a:endParaRPr lang="ar-SA" sz="2400" b="1" u="sng" dirty="0">
              <a:ln/>
              <a:solidFill>
                <a:srgbClr val="FF0000"/>
              </a:solidFill>
            </a:endParaRPr>
          </a:p>
        </p:txBody>
      </p:sp>
      <p:pic>
        <p:nvPicPr>
          <p:cNvPr id="46" name="Picture 22" descr="lovepik- صورة الخلفية نجمة الذهب- صور نجمة الذهب 80000+">
            <a:hlinkClick r:id="rId30" action="ppaction://hlinksldjump"/>
            <a:extLst>
              <a:ext uri="{FF2B5EF4-FFF2-40B4-BE49-F238E27FC236}">
                <a16:creationId xmlns:a16="http://schemas.microsoft.com/office/drawing/2014/main" id="{7ECFBD5A-E784-48D2-B414-5AA9686F8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8052" y="2246698"/>
            <a:ext cx="740351" cy="74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88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125 L -0.00013 0.0125 C 0.00248 0.01135 0.00521 0.01019 0.00781 0.00926 C 0.0099 0.00857 0.01198 0.00857 0.01406 0.00764 C 0.03516 -0.00138 0.01797 0.00255 0.03815 -0.00023 C 0.04154 -0.00138 0.04479 -0.00254 0.04805 -0.00347 C 0.05222 -0.00462 0.05638 -0.00532 0.06055 -0.00671 C 0.07826 -0.01203 0.06055 -0.00833 0.07839 -0.01134 C 0.08112 -0.0125 0.08373 -0.01388 0.08646 -0.01458 C 0.09401 -0.01643 0.11537 -0.01759 0.1194 -0.01782 C 0.1306 -0.01967 0.13737 -0.02083 0.14987 -0.02083 C 0.17422 -0.02083 0.19857 -0.0199 0.22305 -0.01944 L 0.23998 -0.01782 C 0.24362 -0.01736 0.24714 -0.01666 0.25065 -0.0162 C 0.2569 -0.0155 0.26315 -0.01504 0.2694 -0.01458 C 0.27031 -0.01412 0.27123 -0.01342 0.27214 -0.01296 C 0.28307 -0.00856 0.30013 -0.01041 0.30781 -0.00972 C 0.3138 -0.00949 0.31979 -0.00879 0.32565 -0.00833 C 0.32656 -0.00763 0.32748 -0.00694 0.32839 -0.00671 C 0.33281 -0.00486 0.33737 -0.00347 0.3418 -0.00185 C 0.34362 -0.00138 0.34531 -0.00092 0.34714 -0.00023 C 0.35768 0.00348 0.34102 -0.00115 0.3569 0.00278 C 0.3586 0.00371 0.36172 0.00579 0.36315 0.00602 C 0.36862 0.00695 0.37396 0.00741 0.3793 0.00764 C 0.38438 0.00788 0.38945 0.00764 0.39453 0.00764 L 0.39453 0.00764 " pathEditMode="relative" ptsTypes="AAAAAAAAAAAAAAAAAAAAAAAAAA">
                                      <p:cBhvr>
                                        <p:cTn id="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AA70073-DC27-438E-B197-DA90C81718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42" t="33402" r="25696" b="17114"/>
          <a:stretch/>
        </p:blipFill>
        <p:spPr>
          <a:xfrm>
            <a:off x="0" y="0"/>
            <a:ext cx="12211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91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7074B1E3-5DD0-4EFB-9EA1-41CCD0B59A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33" t="31065" r="25696" b="19313"/>
          <a:stretch/>
        </p:blipFill>
        <p:spPr>
          <a:xfrm>
            <a:off x="15711" y="0"/>
            <a:ext cx="12253215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FF5B89D1-6F2F-4231-919E-8B6B90CDD0AA}"/>
              </a:ext>
            </a:extLst>
          </p:cNvPr>
          <p:cNvSpPr/>
          <p:nvPr/>
        </p:nvSpPr>
        <p:spPr>
          <a:xfrm>
            <a:off x="5495827" y="2130458"/>
            <a:ext cx="6117996" cy="407237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3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F374DB3-8412-4EAB-95E2-5F155BD62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5" t="28866" r="25696" b="211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3BF7A4E9-1F44-4B8D-A21C-902647825E43}"/>
              </a:ext>
            </a:extLst>
          </p:cNvPr>
          <p:cNvSpPr txBox="1"/>
          <p:nvPr/>
        </p:nvSpPr>
        <p:spPr>
          <a:xfrm>
            <a:off x="6551629" y="820132"/>
            <a:ext cx="1197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من يقرأ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4565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DF662B7-45B2-4D08-8F05-D49BF7CF06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8" t="26941" r="25540" b="24124"/>
          <a:stretch/>
        </p:blipFill>
        <p:spPr>
          <a:xfrm>
            <a:off x="15712" y="0"/>
            <a:ext cx="12194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906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3C7BFCE-F7C9-4B82-94B8-01A205CB47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516" t="24880" r="25850" b="26460"/>
          <a:stretch/>
        </p:blipFill>
        <p:spPr>
          <a:xfrm>
            <a:off x="0" y="0"/>
            <a:ext cx="12185547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FC6B4B5-FEBC-4AF3-8889-D3AA2501B912}"/>
              </a:ext>
            </a:extLst>
          </p:cNvPr>
          <p:cNvSpPr/>
          <p:nvPr/>
        </p:nvSpPr>
        <p:spPr>
          <a:xfrm>
            <a:off x="659876" y="2187019"/>
            <a:ext cx="4298623" cy="12419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75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9D1C2C8-F931-42DE-9220-974FF32B48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97" t="22131" r="25850" b="279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A861866-BA3E-414E-85AC-E20A4AF5D172}"/>
              </a:ext>
            </a:extLst>
          </p:cNvPr>
          <p:cNvSpPr/>
          <p:nvPr/>
        </p:nvSpPr>
        <p:spPr>
          <a:xfrm>
            <a:off x="2139885" y="2545237"/>
            <a:ext cx="1743958" cy="3044858"/>
          </a:xfrm>
          <a:prstGeom prst="rect">
            <a:avLst/>
          </a:prstGeom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29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0011B26-E2F9-4C45-A380-27E12299AF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10" t="21581" r="18737" b="8728"/>
          <a:stretch/>
        </p:blipFill>
        <p:spPr>
          <a:xfrm>
            <a:off x="0" y="-1"/>
            <a:ext cx="12192000" cy="705118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6D47706-2D61-484A-98B7-DF7C5BB8A705}"/>
              </a:ext>
            </a:extLst>
          </p:cNvPr>
          <p:cNvSpPr txBox="1"/>
          <p:nvPr/>
        </p:nvSpPr>
        <p:spPr>
          <a:xfrm>
            <a:off x="641023" y="395926"/>
            <a:ext cx="1150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2817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9C6E25B-030D-4EA7-9279-85A404ED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4" t="20069" r="26082" b="30996"/>
          <a:stretch/>
        </p:blipFill>
        <p:spPr>
          <a:xfrm>
            <a:off x="0" y="0"/>
            <a:ext cx="12192000" cy="6856800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1B931186-FF5A-4091-A89E-06A741089EEB}"/>
              </a:ext>
            </a:extLst>
          </p:cNvPr>
          <p:cNvSpPr/>
          <p:nvPr/>
        </p:nvSpPr>
        <p:spPr>
          <a:xfrm>
            <a:off x="772998" y="2394408"/>
            <a:ext cx="3487917" cy="8201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899EFEA2-520F-4974-B815-3E5AA9CD47F3}"/>
              </a:ext>
            </a:extLst>
          </p:cNvPr>
          <p:cNvSpPr/>
          <p:nvPr/>
        </p:nvSpPr>
        <p:spPr>
          <a:xfrm>
            <a:off x="433632" y="5401559"/>
            <a:ext cx="4166648" cy="12443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445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2EB9BAA-BCFA-45FE-8FB9-4945CFAF60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65" t="28316" r="26160" b="2453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203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6CF2E40D-C3DF-4ACD-A223-F144D6CB20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25105" y="632382"/>
            <a:ext cx="8455843" cy="4694549"/>
          </a:xfrm>
          <a:prstGeom prst="rect">
            <a:avLst/>
          </a:prstGeom>
        </p:spPr>
      </p:pic>
      <p:pic>
        <p:nvPicPr>
          <p:cNvPr id="1026" name="Picture 2" descr="إطار تلفزيون, التلفزيون, ريترو, الإطار PNG وملف PSD للتحميل مجانا">
            <a:extLst>
              <a:ext uri="{FF2B5EF4-FFF2-40B4-BE49-F238E27FC236}">
                <a16:creationId xmlns:a16="http://schemas.microsoft.com/office/drawing/2014/main" id="{B31444ED-D2DD-4196-B2D7-5690FBC91F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33" b="93778" l="9778" r="89778">
                        <a14:foregroundMark x1="72444" y1="92889" x2="69333" y2="92889"/>
                        <a14:foregroundMark x1="35556" y1="94222" x2="35111" y2="94222"/>
                        <a14:foregroundMark x1="35111" y1="94222" x2="35111" y2="94222"/>
                        <a14:foregroundMark x1="64000" y1="5333" x2="50667" y2="18222"/>
                        <a14:foregroundMark x1="42667" y1="18667" x2="34667" y2="11556"/>
                        <a14:foregroundMark x1="10222" y1="26667" x2="10222" y2="85778"/>
                        <a14:foregroundMark x1="88000" y1="42222" x2="8933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64" y="-1054280"/>
            <a:ext cx="12226564" cy="7799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829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 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clrChange>
              <a:clrFrom>
                <a:srgbClr val="AE81BA"/>
              </a:clrFrom>
              <a:clrTo>
                <a:srgbClr val="AE81BA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صورة 11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863802EB-32D8-4FD1-A0A2-19AA9E0C80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441651" y="161001"/>
            <a:ext cx="6156134" cy="2922333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06B683E4-D5A4-4F64-90D1-02E0B746DC8D}"/>
              </a:ext>
            </a:extLst>
          </p:cNvPr>
          <p:cNvSpPr txBox="1"/>
          <p:nvPr/>
        </p:nvSpPr>
        <p:spPr>
          <a:xfrm>
            <a:off x="4665921" y="478534"/>
            <a:ext cx="286015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>
                <a:solidFill>
                  <a:schemeClr val="bg2">
                    <a:lumMod val="10000"/>
                  </a:schemeClr>
                </a:solidFill>
              </a:rPr>
              <a:t>الاستراتيجيات</a:t>
            </a:r>
          </a:p>
        </p:txBody>
      </p:sp>
      <p:pic>
        <p:nvPicPr>
          <p:cNvPr id="20" name="Google Shape;130;p17">
            <a:extLst>
              <a:ext uri="{FF2B5EF4-FFF2-40B4-BE49-F238E27FC236}">
                <a16:creationId xmlns:a16="http://schemas.microsoft.com/office/drawing/2014/main" id="{7AD0B210-FD47-41E4-A937-FA534800738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5795" t="21646" r="23909" b="15282"/>
          <a:stretch/>
        </p:blipFill>
        <p:spPr>
          <a:xfrm>
            <a:off x="9867390" y="3429000"/>
            <a:ext cx="2224891" cy="250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42;p22">
            <a:extLst>
              <a:ext uri="{FF2B5EF4-FFF2-40B4-BE49-F238E27FC236}">
                <a16:creationId xmlns:a16="http://schemas.microsoft.com/office/drawing/2014/main" id="{7BB0B5DC-63C3-47B8-9F9A-DAA1EE6FA66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790420" y="4599014"/>
            <a:ext cx="2258466" cy="12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13;p26">
            <a:extLst>
              <a:ext uri="{FF2B5EF4-FFF2-40B4-BE49-F238E27FC236}">
                <a16:creationId xmlns:a16="http://schemas.microsoft.com/office/drawing/2014/main" id="{41469248-BA7A-4F83-9D9B-B180C7E3018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2926" y="3808429"/>
            <a:ext cx="926727" cy="105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طريقة العصف الذهني في التعليم">
            <a:extLst>
              <a:ext uri="{FF2B5EF4-FFF2-40B4-BE49-F238E27FC236}">
                <a16:creationId xmlns:a16="http://schemas.microsoft.com/office/drawing/2014/main" id="{D46F86FB-17CD-4BDD-AB78-99BC4ECD9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7381" y="228143"/>
            <a:ext cx="1431847" cy="1438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إدراك | دورة التفكير الناقد">
            <a:extLst>
              <a:ext uri="{FF2B5EF4-FFF2-40B4-BE49-F238E27FC236}">
                <a16:creationId xmlns:a16="http://schemas.microsoft.com/office/drawing/2014/main" id="{774F1DE6-C433-41C8-A88A-EAD2CF437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6" y="298245"/>
            <a:ext cx="3004714" cy="1271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3755B13-124E-415B-B2EE-81141EE9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39" y="4756263"/>
            <a:ext cx="1054283" cy="10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hlinkClick r:id="rId13" action="ppaction://hlinkfile"/>
            <a:extLst>
              <a:ext uri="{FF2B5EF4-FFF2-40B4-BE49-F238E27FC236}">
                <a16:creationId xmlns:a16="http://schemas.microsoft.com/office/drawing/2014/main" id="{86B04975-F638-4F2C-9288-D11EE9F3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79" y="3974363"/>
            <a:ext cx="787401" cy="9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فوائد وإجراءات ومعوقات استراتيجية العصف الذهني">
            <a:extLst>
              <a:ext uri="{FF2B5EF4-FFF2-40B4-BE49-F238E27FC236}">
                <a16:creationId xmlns:a16="http://schemas.microsoft.com/office/drawing/2014/main" id="{735BDC03-BAD8-4AF0-89E8-3D4EAAD5D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AE81BA"/>
              </a:clrFrom>
              <a:clrTo>
                <a:srgbClr val="AE81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r="-19364" b="25456"/>
          <a:stretch/>
        </p:blipFill>
        <p:spPr bwMode="auto">
          <a:xfrm>
            <a:off x="3516198" y="247364"/>
            <a:ext cx="2374466" cy="11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5C0F81A-B714-4811-A106-6CE5DFD244F2}"/>
              </a:ext>
            </a:extLst>
          </p:cNvPr>
          <p:cNvSpPr txBox="1"/>
          <p:nvPr/>
        </p:nvSpPr>
        <p:spPr>
          <a:xfrm>
            <a:off x="5399297" y="1287212"/>
            <a:ext cx="23744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400" dirty="0"/>
              <a:t>قراءة الصورة </a:t>
            </a:r>
          </a:p>
          <a:p>
            <a:pPr algn="ctr"/>
            <a:r>
              <a:rPr lang="ar-SA" sz="2400" dirty="0"/>
              <a:t>مخطط فن </a:t>
            </a:r>
          </a:p>
          <a:p>
            <a:pPr algn="ctr"/>
            <a:r>
              <a:rPr lang="ar-SA" sz="2400" dirty="0"/>
              <a:t>الدقيقة الواحدة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5865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0431C84-B6F8-4039-B82D-E47CCE37D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38" t="19381" r="19278" b="556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358DD59-95E2-4050-8843-088484D77CE2}"/>
              </a:ext>
            </a:extLst>
          </p:cNvPr>
          <p:cNvSpPr txBox="1"/>
          <p:nvPr/>
        </p:nvSpPr>
        <p:spPr>
          <a:xfrm>
            <a:off x="735291" y="754144"/>
            <a:ext cx="1112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33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160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D19723D-9B79-4A92-AE89-6A5FB48C5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42" t="44536" r="25541" b="5979"/>
          <a:stretch/>
        </p:blipFill>
        <p:spPr>
          <a:xfrm>
            <a:off x="34564" y="0"/>
            <a:ext cx="12157436" cy="680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47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C9DDB62-3F06-482B-8598-4B1FDD9819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9" t="16357" r="13170" b="8866"/>
          <a:stretch/>
        </p:blipFill>
        <p:spPr>
          <a:xfrm>
            <a:off x="0" y="0"/>
            <a:ext cx="12177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534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2CAC4AD-83C8-4994-B389-0B2492687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31" t="18420" r="13247" b="6804"/>
          <a:stretch/>
        </p:blipFill>
        <p:spPr>
          <a:xfrm>
            <a:off x="-1" y="0"/>
            <a:ext cx="12215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32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53D5707-B09C-42BB-820F-A79FF9763D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9" t="20206" r="13325" b="5843"/>
          <a:stretch/>
        </p:blipFill>
        <p:spPr>
          <a:xfrm>
            <a:off x="0" y="0"/>
            <a:ext cx="12288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412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92FA5AB-2998-49B8-897C-D77FDA1232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1" t="19794" r="25773" b="30859"/>
          <a:stretch/>
        </p:blipFill>
        <p:spPr>
          <a:xfrm>
            <a:off x="0" y="0"/>
            <a:ext cx="12359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6833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2F041E09-290E-4D0D-8391-F1D5348D3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1" t="23643" r="25850" b="27148"/>
          <a:stretch/>
        </p:blipFill>
        <p:spPr>
          <a:xfrm>
            <a:off x="6285" y="0"/>
            <a:ext cx="12375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50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ED725F9-ED1E-4888-989D-DB6E5E5A14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80" t="20619" r="17576" b="23574"/>
          <a:stretch/>
        </p:blipFill>
        <p:spPr>
          <a:xfrm>
            <a:off x="84840" y="0"/>
            <a:ext cx="12024748" cy="575035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F0D1C30-DBAE-4BEC-9CF2-24AF6EB3D25F}"/>
              </a:ext>
            </a:extLst>
          </p:cNvPr>
          <p:cNvSpPr txBox="1"/>
          <p:nvPr/>
        </p:nvSpPr>
        <p:spPr>
          <a:xfrm>
            <a:off x="4996206" y="6363093"/>
            <a:ext cx="1583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34</a:t>
            </a:r>
            <a:endParaRPr lang="en-US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3A6B36C-BC85-4E17-AB9C-6F66099149EE}"/>
              </a:ext>
            </a:extLst>
          </p:cNvPr>
          <p:cNvSpPr txBox="1"/>
          <p:nvPr/>
        </p:nvSpPr>
        <p:spPr>
          <a:xfrm>
            <a:off x="1838227" y="4826524"/>
            <a:ext cx="485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dirty="0">
                <a:solidFill>
                  <a:srgbClr val="FF0000"/>
                </a:solidFill>
              </a:rPr>
              <a:t>في أي جزء يتم صنع الغذاء ؟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36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B03F385-3B90-42E5-A438-7AADF68D3D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4" t="32165" r="25464" b="18076"/>
          <a:stretch/>
        </p:blipFill>
        <p:spPr>
          <a:xfrm>
            <a:off x="0" y="16497"/>
            <a:ext cx="12192000" cy="688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83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FBF3E8C1-6FF5-4612-9FB2-DCD2D54E7A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77" t="27491" r="25774" b="22887"/>
          <a:stretch/>
        </p:blipFill>
        <p:spPr>
          <a:xfrm>
            <a:off x="-1" y="0"/>
            <a:ext cx="122722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73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 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clrChange>
              <a:clrFrom>
                <a:srgbClr val="AE81BA"/>
              </a:clrFrom>
              <a:clrTo>
                <a:srgbClr val="AE81BA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9428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;p17">
            <a:extLst>
              <a:ext uri="{FF2B5EF4-FFF2-40B4-BE49-F238E27FC236}">
                <a16:creationId xmlns:a16="http://schemas.microsoft.com/office/drawing/2014/main" id="{7AD0B210-FD47-41E4-A937-FA5348007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795" t="21646" r="23909" b="15282"/>
          <a:stretch/>
        </p:blipFill>
        <p:spPr>
          <a:xfrm>
            <a:off x="9867390" y="3429000"/>
            <a:ext cx="2224891" cy="250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42;p22">
            <a:extLst>
              <a:ext uri="{FF2B5EF4-FFF2-40B4-BE49-F238E27FC236}">
                <a16:creationId xmlns:a16="http://schemas.microsoft.com/office/drawing/2014/main" id="{7BB0B5DC-63C3-47B8-9F9A-DAA1EE6FA66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0420" y="4599014"/>
            <a:ext cx="2258466" cy="12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13;p26">
            <a:extLst>
              <a:ext uri="{FF2B5EF4-FFF2-40B4-BE49-F238E27FC236}">
                <a16:creationId xmlns:a16="http://schemas.microsoft.com/office/drawing/2014/main" id="{41469248-BA7A-4F83-9D9B-B180C7E3018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2926" y="3808429"/>
            <a:ext cx="926727" cy="105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3755B13-124E-415B-B2EE-81141EE9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39" y="4756263"/>
            <a:ext cx="1054283" cy="10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hlinkClick r:id="rId9" action="ppaction://hlinkfile"/>
            <a:extLst>
              <a:ext uri="{FF2B5EF4-FFF2-40B4-BE49-F238E27FC236}">
                <a16:creationId xmlns:a16="http://schemas.microsoft.com/office/drawing/2014/main" id="{86B04975-F638-4F2C-9288-D11EE9F3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79" y="3974363"/>
            <a:ext cx="787401" cy="9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FB7CD5E4-3671-4E02-B316-EF7D0603A1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350890" y="344679"/>
            <a:ext cx="6156134" cy="2922333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31A65B0-FD2D-427F-B6AE-2B8EC51209CF}"/>
              </a:ext>
            </a:extLst>
          </p:cNvPr>
          <p:cNvSpPr txBox="1"/>
          <p:nvPr/>
        </p:nvSpPr>
        <p:spPr>
          <a:xfrm>
            <a:off x="4866151" y="1344181"/>
            <a:ext cx="33540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1تمييز المخلوقات الحية عن الغير حية </a:t>
            </a:r>
          </a:p>
          <a:p>
            <a:pPr marL="285750" indent="-285750">
              <a:buFontTx/>
              <a:buChar char="-"/>
            </a:pPr>
            <a:r>
              <a:rPr lang="ar-SA" dirty="0"/>
              <a:t>ان تقارن بين الحيوانات والنباتات</a:t>
            </a:r>
          </a:p>
          <a:p>
            <a:pPr marL="285750" indent="-285750">
              <a:buFontTx/>
              <a:buChar char="-"/>
            </a:pPr>
            <a:r>
              <a:rPr lang="ar-SA" dirty="0"/>
              <a:t>ان تطبق مهارات الاستقصاء </a:t>
            </a:r>
            <a:endParaRPr lang="en-US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F27FCC4-9F6C-4CA0-A577-2E49876E57C0}"/>
              </a:ext>
            </a:extLst>
          </p:cNvPr>
          <p:cNvSpPr txBox="1"/>
          <p:nvPr/>
        </p:nvSpPr>
        <p:spPr>
          <a:xfrm>
            <a:off x="5344998" y="622169"/>
            <a:ext cx="2007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dirty="0">
                <a:solidFill>
                  <a:srgbClr val="C00000"/>
                </a:solidFill>
              </a:rPr>
              <a:t>الأهداف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26" name="Google Shape;125;p18">
            <a:extLst>
              <a:ext uri="{FF2B5EF4-FFF2-40B4-BE49-F238E27FC236}">
                <a16:creationId xmlns:a16="http://schemas.microsoft.com/office/drawing/2014/main" id="{13000BE0-0445-4E6C-AC3C-0FA46B089AD9}"/>
              </a:ext>
            </a:extLst>
          </p:cNvPr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10529519" y="471498"/>
            <a:ext cx="848100" cy="981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" descr="المعنى كيف ضوء الشمس لوحة لمختبر العلوم - izzyafrozenicecreamcustard.com">
            <a:extLst>
              <a:ext uri="{FF2B5EF4-FFF2-40B4-BE49-F238E27FC236}">
                <a16:creationId xmlns:a16="http://schemas.microsoft.com/office/drawing/2014/main" id="{323B58D8-902E-4140-BDC0-42985E8B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1" b="93413" l="9967" r="89701">
                        <a14:foregroundMark x1="67442" y1="73653" x2="61462" y2="73054"/>
                        <a14:foregroundMark x1="47841" y1="72455" x2="50166" y2="67066"/>
                        <a14:foregroundMark x1="41528" y1="77844" x2="45183" y2="76647"/>
                        <a14:foregroundMark x1="34219" y1="54491" x2="28571" y2="83234"/>
                        <a14:foregroundMark x1="28571" y1="83234" x2="28571" y2="83234"/>
                        <a14:foregroundMark x1="34884" y1="19760" x2="28904" y2="35928"/>
                        <a14:foregroundMark x1="68439" y1="32934" x2="67110" y2="22754"/>
                        <a14:foregroundMark x1="68439" y1="73653" x2="67442" y2="76048"/>
                        <a14:foregroundMark x1="45515" y1="81437" x2="45515" y2="93413"/>
                        <a14:foregroundMark x1="50498" y1="38323" x2="53821" y2="32934"/>
                        <a14:foregroundMark x1="51495" y1="33533" x2="44518" y2="35329"/>
                        <a14:foregroundMark x1="53156" y1="34132" x2="57475" y2="30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5" y="235791"/>
            <a:ext cx="2618878" cy="14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حل اسئلة درس التغيرات في الأنظمة البيئية علوم الصف الرابع الإبتدائي الفصل  الاول 1438/1439 هـ - مؤسسة التحاضير الحديثة">
            <a:extLst>
              <a:ext uri="{FF2B5EF4-FFF2-40B4-BE49-F238E27FC236}">
                <a16:creationId xmlns:a16="http://schemas.microsoft.com/office/drawing/2014/main" id="{94CFB774-732B-4B9B-8B4E-E076A36D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93" y="4073653"/>
            <a:ext cx="930940" cy="7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285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98221D51-2083-440B-ACFC-0DB4C0328F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974" t="25430" r="26005" b="25498"/>
          <a:stretch/>
        </p:blipFill>
        <p:spPr>
          <a:xfrm>
            <a:off x="0" y="0"/>
            <a:ext cx="121791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01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50C0EE6-06FB-479F-BC11-E0FB31F1D1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87" t="17457" r="20747" b="6667"/>
          <a:stretch/>
        </p:blipFill>
        <p:spPr>
          <a:xfrm>
            <a:off x="65988" y="65989"/>
            <a:ext cx="11745797" cy="6363091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31770E91-C65D-43F2-985C-B8FA197311DA}"/>
              </a:ext>
            </a:extLst>
          </p:cNvPr>
          <p:cNvSpPr txBox="1"/>
          <p:nvPr/>
        </p:nvSpPr>
        <p:spPr>
          <a:xfrm>
            <a:off x="5561814" y="6504495"/>
            <a:ext cx="725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dirty="0"/>
              <a:t>34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753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B8C9E8B4-F4EE-4C89-BBF1-49DFA09B2D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52" t="32715" r="26005" b="16839"/>
          <a:stretch/>
        </p:blipFill>
        <p:spPr>
          <a:xfrm>
            <a:off x="-1" y="-1"/>
            <a:ext cx="12192001" cy="69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9082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AEDCE89-159C-42E8-8161-70ED702AB0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25" t="20481" r="25541" b="29347"/>
          <a:stretch/>
        </p:blipFill>
        <p:spPr>
          <a:xfrm>
            <a:off x="0" y="0"/>
            <a:ext cx="12192000" cy="6843274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B002A5A7-6F01-4740-8D9D-9FB35877AAAA}"/>
              </a:ext>
            </a:extLst>
          </p:cNvPr>
          <p:cNvSpPr/>
          <p:nvPr/>
        </p:nvSpPr>
        <p:spPr>
          <a:xfrm>
            <a:off x="8229600" y="197963"/>
            <a:ext cx="2318994" cy="20739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>
                <a:solidFill>
                  <a:srgbClr val="FF0000"/>
                </a:solidFill>
              </a:rPr>
              <a:t>استراتيجية مخطط فن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609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7766D6B-0029-4C84-9F6B-CB84C2B07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29" t="44399" r="25618" b="5842"/>
          <a:stretch/>
        </p:blipFill>
        <p:spPr>
          <a:xfrm>
            <a:off x="-1" y="0"/>
            <a:ext cx="12192001" cy="688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7766D6B-0029-4C84-9F6B-CB84C2B07E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29" t="44399" r="25618" b="5842"/>
          <a:stretch/>
        </p:blipFill>
        <p:spPr>
          <a:xfrm>
            <a:off x="-1" y="0"/>
            <a:ext cx="12192001" cy="6883932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6DE639E2-64EF-4302-A448-3904C24FBDC3}"/>
              </a:ext>
            </a:extLst>
          </p:cNvPr>
          <p:cNvSpPr/>
          <p:nvPr/>
        </p:nvSpPr>
        <p:spPr>
          <a:xfrm>
            <a:off x="1253765" y="603315"/>
            <a:ext cx="4487159" cy="32805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800" b="1" dirty="0">
                <a:solidFill>
                  <a:schemeClr val="tx1"/>
                </a:solidFill>
              </a:rPr>
              <a:t>ورقة عمل </a:t>
            </a:r>
          </a:p>
          <a:p>
            <a:pPr algn="ctr"/>
            <a:endParaRPr lang="ar-SA" dirty="0"/>
          </a:p>
          <a:p>
            <a:pPr algn="ctr"/>
            <a:r>
              <a:rPr lang="en-US" dirty="0"/>
              <a:t>https://es.liveworksheets.com/2-dk1065768du</a:t>
            </a:r>
          </a:p>
        </p:txBody>
      </p:sp>
    </p:spTree>
    <p:extLst>
      <p:ext uri="{BB962C8B-B14F-4D97-AF65-F5344CB8AC3E}">
        <p14:creationId xmlns:p14="http://schemas.microsoft.com/office/powerpoint/2010/main" val="4287024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34E61E4-F3F2-4F05-9DFB-5CF5CD2D7C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99" t="27767" r="46031" b="31134"/>
          <a:stretch/>
        </p:blipFill>
        <p:spPr>
          <a:xfrm>
            <a:off x="0" y="0"/>
            <a:ext cx="12192000" cy="6930435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573E114E-0F35-412A-9558-E92895073560}"/>
              </a:ext>
            </a:extLst>
          </p:cNvPr>
          <p:cNvSpPr/>
          <p:nvPr/>
        </p:nvSpPr>
        <p:spPr>
          <a:xfrm>
            <a:off x="1046374" y="1951348"/>
            <a:ext cx="5467547" cy="387441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9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869D93A5-2A58-4CAC-89C0-F3E1D6731D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53" t="27904" r="45645" b="31271"/>
          <a:stretch/>
        </p:blipFill>
        <p:spPr>
          <a:xfrm>
            <a:off x="0" y="-1"/>
            <a:ext cx="12192000" cy="6845039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14DAABA3-0F29-4EB7-9FED-11E3874FE237}"/>
              </a:ext>
            </a:extLst>
          </p:cNvPr>
          <p:cNvSpPr txBox="1"/>
          <p:nvPr/>
        </p:nvSpPr>
        <p:spPr>
          <a:xfrm>
            <a:off x="6504496" y="3086435"/>
            <a:ext cx="24981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>
                <a:solidFill>
                  <a:schemeClr val="accent6">
                    <a:lumMod val="75000"/>
                  </a:schemeClr>
                </a:solidFill>
              </a:rPr>
              <a:t>زهرة لونها ابيض 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557E5482-64EF-48EF-B0FF-27853B68FB2E}"/>
              </a:ext>
            </a:extLst>
          </p:cNvPr>
          <p:cNvSpPr txBox="1"/>
          <p:nvPr/>
        </p:nvSpPr>
        <p:spPr>
          <a:xfrm>
            <a:off x="6947556" y="4374037"/>
            <a:ext cx="2055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b="1" dirty="0">
                <a:solidFill>
                  <a:schemeClr val="accent6">
                    <a:lumMod val="75000"/>
                  </a:schemeClr>
                </a:solidFill>
              </a:rPr>
              <a:t>لا اسمع شيئا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521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E4A383C-14AF-437B-9C01-14DA74D17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63" t="28041" r="45644" b="31684"/>
          <a:stretch/>
        </p:blipFill>
        <p:spPr>
          <a:xfrm>
            <a:off x="0" y="-1"/>
            <a:ext cx="12161543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7255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A5DBEF63-56DF-45DB-9E49-91F852ABD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31" t="27904" r="46340" b="31821"/>
          <a:stretch/>
        </p:blipFill>
        <p:spPr>
          <a:xfrm>
            <a:off x="0" y="0"/>
            <a:ext cx="12147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24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5442E412-C42F-434C-A6C5-86727A40F2E8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 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B152DCF6-E768-4E19-B504-05465E857D96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4E9168C-7CBD-42EC-8C1D-263CF417BC5A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6D196BDE-6D1B-43A0-8B97-CF34A6AC2027}"/>
              </a:ext>
            </a:extLst>
          </p:cNvPr>
          <p:cNvSpPr txBox="1"/>
          <p:nvPr/>
        </p:nvSpPr>
        <p:spPr>
          <a:xfrm>
            <a:off x="3048886" y="3244334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 </a:t>
            </a:r>
          </a:p>
        </p:txBody>
      </p:sp>
      <p:pic>
        <p:nvPicPr>
          <p:cNvPr id="6" name="Google Shape;238;p17">
            <a:extLst>
              <a:ext uri="{FF2B5EF4-FFF2-40B4-BE49-F238E27FC236}">
                <a16:creationId xmlns:a16="http://schemas.microsoft.com/office/drawing/2014/main" id="{6D7E3661-0ADC-4CB0-8112-FF74F7073E97}"/>
              </a:ext>
            </a:extLst>
          </p:cNvPr>
          <p:cNvPicPr preferRelativeResize="0"/>
          <p:nvPr/>
        </p:nvPicPr>
        <p:blipFill>
          <a:blip r:embed="rId2">
            <a:clrChange>
              <a:clrFrom>
                <a:srgbClr val="AE81BA"/>
              </a:clrFrom>
              <a:clrTo>
                <a:srgbClr val="AE81BA">
                  <a:alpha val="0"/>
                </a:srgbClr>
              </a:clrTo>
            </a:clrChange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9428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30;p17">
            <a:extLst>
              <a:ext uri="{FF2B5EF4-FFF2-40B4-BE49-F238E27FC236}">
                <a16:creationId xmlns:a16="http://schemas.microsoft.com/office/drawing/2014/main" id="{7AD0B210-FD47-41E4-A937-FA534800738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5795" t="21646" r="23909" b="15282"/>
          <a:stretch/>
        </p:blipFill>
        <p:spPr>
          <a:xfrm>
            <a:off x="9867390" y="3429000"/>
            <a:ext cx="2224891" cy="2502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42;p22">
            <a:extLst>
              <a:ext uri="{FF2B5EF4-FFF2-40B4-BE49-F238E27FC236}">
                <a16:creationId xmlns:a16="http://schemas.microsoft.com/office/drawing/2014/main" id="{7BB0B5DC-63C3-47B8-9F9A-DAA1EE6FA66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790420" y="4599014"/>
            <a:ext cx="2258466" cy="127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513;p26">
            <a:extLst>
              <a:ext uri="{FF2B5EF4-FFF2-40B4-BE49-F238E27FC236}">
                <a16:creationId xmlns:a16="http://schemas.microsoft.com/office/drawing/2014/main" id="{41469248-BA7A-4F83-9D9B-B180C7E30185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92926" y="3808429"/>
            <a:ext cx="926727" cy="105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93755B13-124E-415B-B2EE-81141EE92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439" y="4756263"/>
            <a:ext cx="1054283" cy="1054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>
            <a:hlinkClick r:id="rId9" action="ppaction://hlinkfile"/>
            <a:extLst>
              <a:ext uri="{FF2B5EF4-FFF2-40B4-BE49-F238E27FC236}">
                <a16:creationId xmlns:a16="http://schemas.microsoft.com/office/drawing/2014/main" id="{86B04975-F638-4F2C-9288-D11EE9F3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879" y="3974363"/>
            <a:ext cx="787401" cy="996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صورة 17" descr="صورة تحتوي على نص, سبورة بيضاء&#10;&#10;تم إنشاء الوصف تلقائياً">
            <a:extLst>
              <a:ext uri="{FF2B5EF4-FFF2-40B4-BE49-F238E27FC236}">
                <a16:creationId xmlns:a16="http://schemas.microsoft.com/office/drawing/2014/main" id="{FB7CD5E4-3671-4E02-B316-EF7D0603A11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1" t="11203" r="7603" b="12088"/>
          <a:stretch/>
        </p:blipFill>
        <p:spPr>
          <a:xfrm>
            <a:off x="3350890" y="344679"/>
            <a:ext cx="6156134" cy="2922333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731A65B0-FD2D-427F-B6AE-2B8EC51209CF}"/>
              </a:ext>
            </a:extLst>
          </p:cNvPr>
          <p:cNvSpPr txBox="1"/>
          <p:nvPr/>
        </p:nvSpPr>
        <p:spPr>
          <a:xfrm>
            <a:off x="3535052" y="1344181"/>
            <a:ext cx="5476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/>
              <a:t>اسأل سؤالاً عن الدرس الماضي</a:t>
            </a:r>
            <a:endParaRPr lang="en-US" sz="3600" b="1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F27FCC4-9F6C-4CA0-A577-2E49876E57C0}"/>
              </a:ext>
            </a:extLst>
          </p:cNvPr>
          <p:cNvSpPr txBox="1"/>
          <p:nvPr/>
        </p:nvSpPr>
        <p:spPr>
          <a:xfrm>
            <a:off x="5344998" y="622169"/>
            <a:ext cx="2007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400" dirty="0">
                <a:solidFill>
                  <a:srgbClr val="C00000"/>
                </a:solidFill>
              </a:rPr>
              <a:t>التقويم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26" name="Google Shape;125;p18">
            <a:extLst>
              <a:ext uri="{FF2B5EF4-FFF2-40B4-BE49-F238E27FC236}">
                <a16:creationId xmlns:a16="http://schemas.microsoft.com/office/drawing/2014/main" id="{13000BE0-0445-4E6C-AC3C-0FA46B089AD9}"/>
              </a:ext>
            </a:extLst>
          </p:cNvPr>
          <p:cNvPicPr preferRelativeResize="0"/>
          <p:nvPr/>
        </p:nvPicPr>
        <p:blipFill>
          <a:blip r:embed="rId12"/>
          <a:stretch>
            <a:fillRect/>
          </a:stretch>
        </p:blipFill>
        <p:spPr>
          <a:xfrm>
            <a:off x="10529519" y="471498"/>
            <a:ext cx="848100" cy="9815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" descr="المعنى كيف ضوء الشمس لوحة لمختبر العلوم - izzyafrozenicecreamcustard.com">
            <a:extLst>
              <a:ext uri="{FF2B5EF4-FFF2-40B4-BE49-F238E27FC236}">
                <a16:creationId xmlns:a16="http://schemas.microsoft.com/office/drawing/2014/main" id="{323B58D8-902E-4140-BDC0-42985E8BC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581" b="93413" l="9967" r="89701">
                        <a14:foregroundMark x1="67442" y1="73653" x2="61462" y2="73054"/>
                        <a14:foregroundMark x1="47841" y1="72455" x2="50166" y2="67066"/>
                        <a14:foregroundMark x1="41528" y1="77844" x2="45183" y2="76647"/>
                        <a14:foregroundMark x1="34219" y1="54491" x2="28571" y2="83234"/>
                        <a14:foregroundMark x1="28571" y1="83234" x2="28571" y2="83234"/>
                        <a14:foregroundMark x1="34884" y1="19760" x2="28904" y2="35928"/>
                        <a14:foregroundMark x1="68439" y1="32934" x2="67110" y2="22754"/>
                        <a14:foregroundMark x1="68439" y1="73653" x2="67442" y2="76048"/>
                        <a14:foregroundMark x1="45515" y1="81437" x2="45515" y2="93413"/>
                        <a14:foregroundMark x1="50498" y1="38323" x2="53821" y2="32934"/>
                        <a14:foregroundMark x1="51495" y1="33533" x2="44518" y2="35329"/>
                        <a14:foregroundMark x1="53156" y1="34132" x2="57475" y2="305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45" y="235791"/>
            <a:ext cx="2618878" cy="14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حل اسئلة درس التغيرات في الأنظمة البيئية علوم الصف الرابع الإبتدائي الفصل  الاول 1438/1439 هـ - مؤسسة التحاضير الحديثة">
            <a:extLst>
              <a:ext uri="{FF2B5EF4-FFF2-40B4-BE49-F238E27FC236}">
                <a16:creationId xmlns:a16="http://schemas.microsoft.com/office/drawing/2014/main" id="{94CFB774-732B-4B9B-8B4E-E076A36D5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EFA"/>
              </a:clrFrom>
              <a:clrTo>
                <a:srgbClr val="FFFEF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293" y="4073653"/>
            <a:ext cx="930940" cy="7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5388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C5086938-4C89-4740-88BF-02BD49938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7" t="16082" r="44639" b="19175"/>
          <a:stretch/>
        </p:blipFill>
        <p:spPr>
          <a:xfrm>
            <a:off x="2224726" y="311085"/>
            <a:ext cx="6495068" cy="4440025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199E3D6C-6AA9-4E38-B6BF-4E3B7FEDF5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3" t="54570" r="63660" b="25499"/>
          <a:stretch/>
        </p:blipFill>
        <p:spPr>
          <a:xfrm>
            <a:off x="3808429" y="5491112"/>
            <a:ext cx="4053526" cy="136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0437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B728CD2-826B-4CD3-8430-2A93A9F6A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60" t="32615" r="62157" b="29616"/>
          <a:stretch/>
        </p:blipFill>
        <p:spPr>
          <a:xfrm>
            <a:off x="3572759" y="1159497"/>
            <a:ext cx="4383464" cy="49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627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7F0732D-9021-4CFE-946A-60A2A17300A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2CE9E7E-5D19-4CC8-8365-2701E31D7C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1F30949-5570-4BAB-AAA9-828DD537AA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4" t="16366" r="12499" b="8729"/>
          <a:stretch/>
        </p:blipFill>
        <p:spPr>
          <a:xfrm>
            <a:off x="-1" y="0"/>
            <a:ext cx="12286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587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EF26879-1D65-4222-99EF-B2279994E1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98" t="17320" r="13015" b="6667"/>
          <a:stretch/>
        </p:blipFill>
        <p:spPr>
          <a:xfrm>
            <a:off x="0" y="-1"/>
            <a:ext cx="12192000" cy="691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28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C1A413FB-E1FC-4EF6-B62A-FBC16436B5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75" t="20756" r="13247" b="5842"/>
          <a:stretch/>
        </p:blipFill>
        <p:spPr>
          <a:xfrm>
            <a:off x="0" y="0"/>
            <a:ext cx="12187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606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D738EA44-201C-461A-8692-F21A5D36A3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53" t="15945" r="13557" b="13814"/>
          <a:stretch/>
        </p:blipFill>
        <p:spPr>
          <a:xfrm>
            <a:off x="0" y="-1"/>
            <a:ext cx="12207064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36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347CE1BA-EADD-449E-839A-B41EB7992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01" t="35326" r="25464" b="14364"/>
          <a:stretch/>
        </p:blipFill>
        <p:spPr>
          <a:xfrm>
            <a:off x="0" y="0"/>
            <a:ext cx="12192000" cy="685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1902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104</Words>
  <Application>Microsoft Office PowerPoint</Application>
  <PresentationFormat>شاشة عريضة</PresentationFormat>
  <Paragraphs>48</Paragraphs>
  <Slides>41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غدير بن عتيق</dc:creator>
  <cp:lastModifiedBy>غدير بن عتيق</cp:lastModifiedBy>
  <cp:revision>30</cp:revision>
  <dcterms:created xsi:type="dcterms:W3CDTF">2021-09-04T19:13:53Z</dcterms:created>
  <dcterms:modified xsi:type="dcterms:W3CDTF">2021-09-10T21:14:12Z</dcterms:modified>
</cp:coreProperties>
</file>