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3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5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6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7" name="phonto.png" descr="phonto.png"/>
          <p:cNvPicPr>
            <a:picLocks noChangeAspect="1"/>
          </p:cNvPicPr>
          <p:nvPr/>
        </p:nvPicPr>
        <p:blipFill>
          <a:blip r:embed="rId2">
            <a:alphaModFix amt="77168"/>
            <a:extLst/>
          </a:blip>
          <a:srcRect l="36631" t="43689" r="29778" b="39443"/>
          <a:stretch>
            <a:fillRect/>
          </a:stretch>
        </p:blipFill>
        <p:spPr>
          <a:xfrm>
            <a:off x="219040" y="4622410"/>
            <a:ext cx="1097840" cy="2432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3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Google Shape;71;p4"/>
          <p:cNvSpPr/>
          <p:nvPr/>
        </p:nvSpPr>
        <p:spPr>
          <a:xfrm flipH="1">
            <a:off x="207592" y="170170"/>
            <a:ext cx="8676948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phonto.png" descr="phonto.png"/>
          <p:cNvPicPr>
            <a:picLocks noChangeAspect="1"/>
          </p:cNvPicPr>
          <p:nvPr/>
        </p:nvPicPr>
        <p:blipFill>
          <a:blip r:embed="rId2">
            <a:alphaModFix amt="69863"/>
            <a:extLst/>
          </a:blip>
          <a:srcRect l="34041" t="40323" r="27636" b="40323"/>
          <a:stretch>
            <a:fillRect/>
          </a:stretch>
        </p:blipFill>
        <p:spPr>
          <a:xfrm>
            <a:off x="274937" y="4499664"/>
            <a:ext cx="1390235" cy="309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G_1539.png" descr="IMG_1539.png"/>
          <p:cNvPicPr>
            <a:picLocks noChangeAspect="1"/>
          </p:cNvPicPr>
          <p:nvPr/>
        </p:nvPicPr>
        <p:blipFill>
          <a:blip r:embed="rId3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6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0" name="phonto.png" descr="phonto.png"/>
          <p:cNvPicPr>
            <a:picLocks noChangeAspect="1"/>
          </p:cNvPicPr>
          <p:nvPr/>
        </p:nvPicPr>
        <p:blipFill>
          <a:blip r:embed="rId2">
            <a:extLst/>
          </a:blip>
          <a:srcRect l="36448" t="35650" r="28235" b="35649"/>
          <a:stretch>
            <a:fillRect/>
          </a:stretch>
        </p:blipFill>
        <p:spPr>
          <a:xfrm>
            <a:off x="7813240" y="4525047"/>
            <a:ext cx="1105087" cy="396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3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slide" Target="slide1.xml"/><Relationship Id="rId4" Type="http://schemas.openxmlformats.org/officeDocument/2006/relationships/image" Target="../media/image18.png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slide" Target="slide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1.xml"/><Relationship Id="rId5" Type="http://schemas.openxmlformats.org/officeDocument/2006/relationships/image" Target="../media/image11.png"/><Relationship Id="rId6" Type="http://schemas.openxmlformats.org/officeDocument/2006/relationships/slide" Target="slide3.xml"/><Relationship Id="rId7" Type="http://schemas.openxmlformats.org/officeDocument/2006/relationships/slide" Target="slide9.xml"/><Relationship Id="rId8" Type="http://schemas.openxmlformats.org/officeDocument/2006/relationships/slide" Target="slide6.xml"/><Relationship Id="rId9" Type="http://schemas.openxmlformats.org/officeDocument/2006/relationships/slide" Target="slide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2.png"/><Relationship Id="rId6" Type="http://schemas.openxmlformats.org/officeDocument/2006/relationships/slide" Target="slide9.xml"/><Relationship Id="rId7" Type="http://schemas.openxmlformats.org/officeDocument/2006/relationships/slide" Target="slide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3.png"/><Relationship Id="rId6" Type="http://schemas.openxmlformats.org/officeDocument/2006/relationships/slide" Target="slide9.xml"/><Relationship Id="rId7" Type="http://schemas.openxmlformats.org/officeDocument/2006/relationships/slide" Target="slide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4.png"/><Relationship Id="rId6" Type="http://schemas.openxmlformats.org/officeDocument/2006/relationships/slide" Target="slide9.xml"/><Relationship Id="rId7" Type="http://schemas.openxmlformats.org/officeDocument/2006/relationships/slide" Target="slide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5.png"/><Relationship Id="rId6" Type="http://schemas.openxmlformats.org/officeDocument/2006/relationships/slide" Target="slide3.xml"/><Relationship Id="rId7" Type="http://schemas.openxmlformats.org/officeDocument/2006/relationships/slide" Target="slide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9.xml"/><Relationship Id="rId7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12.xml"/><Relationship Id="rId4" Type="http://schemas.openxmlformats.org/officeDocument/2006/relationships/slide" Target="slide1.xml"/><Relationship Id="rId5" Type="http://schemas.openxmlformats.org/officeDocument/2006/relationships/image" Target="../media/image17.png"/><Relationship Id="rId6" Type="http://schemas.openxmlformats.org/officeDocument/2006/relationships/slide" Target="slide3.xml"/><Relationship Id="rId7" Type="http://schemas.openxmlformats.org/officeDocument/2006/relationships/slide" Target="slide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09318"/>
            <a:ext cx="4603277" cy="3324827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196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٥٣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الفصل الرابع : القسمة"/>
          <p:cNvSpPr txBox="1"/>
          <p:nvPr>
            <p:ph type="body" sz="quarter" idx="1"/>
          </p:nvPr>
        </p:nvSpPr>
        <p:spPr>
          <a:xfrm>
            <a:off x="4401973" y="3063835"/>
            <a:ext cx="3645254" cy="751244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marL="0" indent="0" algn="ctr" defTabSz="832104">
              <a:lnSpc>
                <a:spcPct val="90000"/>
              </a:lnSpc>
              <a:spcBef>
                <a:spcPts val="900"/>
              </a:spcBef>
              <a:buSzTx/>
              <a:buNone/>
              <a:defRPr sz="182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الثاني:الإحصاء والتمثيلات البيانية</a:t>
            </a:r>
          </a:p>
        </p:txBody>
      </p:sp>
      <p:sp>
        <p:nvSpPr>
          <p:cNvPr id="230" name="٤-٥ خطة تمثيل المعطيات"/>
          <p:cNvSpPr txBox="1"/>
          <p:nvPr/>
        </p:nvSpPr>
        <p:spPr>
          <a:xfrm>
            <a:off x="4201301" y="3656555"/>
            <a:ext cx="4164390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914400" rtl="0">
              <a:lnSpc>
                <a:spcPct val="90000"/>
              </a:lnSpc>
              <a:spcBef>
                <a:spcPts val="1000"/>
              </a:spcBef>
              <a:defRPr sz="21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٢-١</a:t>
            </a:r>
            <a:r>
              <a:t> خطة حل المسألة إنشاء جدول</a:t>
            </a:r>
          </a:p>
        </p:txBody>
      </p:sp>
      <p:sp>
        <p:nvSpPr>
          <p:cNvPr id="231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23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  <p:sp>
        <p:nvSpPr>
          <p:cNvPr id="233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619955" y="2124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4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  <p:bldP build="whole" bldLvl="1" animBg="1" rev="0" advAuto="0" spid="23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46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44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42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3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5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557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47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5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48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9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0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6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59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0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561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2" name="Google Shape;145;p11"/>
          <p:cNvSpPr txBox="1"/>
          <p:nvPr/>
        </p:nvSpPr>
        <p:spPr>
          <a:xfrm>
            <a:off x="7986592" y="3830053"/>
            <a:ext cx="636228" cy="62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2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6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4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6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58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578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566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77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567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5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68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69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0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1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3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4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6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79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81" name="مسألة  ٥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sp>
        <p:nvSpPr>
          <p:cNvPr id="582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  <p:sp>
        <p:nvSpPr>
          <p:cNvPr id="583" name="مربع نص 48"/>
          <p:cNvSpPr txBox="1"/>
          <p:nvPr/>
        </p:nvSpPr>
        <p:spPr>
          <a:xfrm>
            <a:off x="1226245" y="1499344"/>
            <a:ext cx="6760348" cy="18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ماذا أعرف عن المسألة؟</a:t>
            </a:r>
            <a:r>
              <a:t> </a:t>
            </a:r>
          </a:p>
          <a:p>
            <a:pPr algn="r" rtl="0">
              <a:lnSpc>
                <a:spcPct val="125000"/>
              </a:lnSpc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تضم مدرسة متوسطة ١٥٠ طالباً هواية ٥٥ طالبا منهم القراءة و ٧٥ الرياضة و ٢٥ من الفئتين يشتركون في الهوايتين معاً</a:t>
            </a:r>
          </a:p>
          <a:p>
            <a:pPr algn="r" rtl="0">
              <a:lnSpc>
                <a:spcPct val="125000"/>
              </a:lnSpc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17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ما المطلوب مني؟ </a:t>
            </a:r>
          </a:p>
          <a:p>
            <a:pPr algn="r" rtl="0">
              <a:lnSpc>
                <a:spcPct val="125000"/>
              </a:lnSpc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ما عدد الطلاب الذين لا يمارسون أيا من هاتين الهوايتين؟</a:t>
            </a:r>
          </a:p>
        </p:txBody>
      </p:sp>
      <p:sp>
        <p:nvSpPr>
          <p:cNvPr id="584" name="استعمل خطة رسم شكل لحل المسألة"/>
          <p:cNvSpPr txBox="1"/>
          <p:nvPr/>
        </p:nvSpPr>
        <p:spPr>
          <a:xfrm>
            <a:off x="4973874" y="4075108"/>
            <a:ext cx="3006198" cy="31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استعمل خطة رسم شكل لحل المسألة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2" grpId="4"/>
      <p:bldP build="whole" bldLvl="1" animBg="1" rev="0" advAuto="0" spid="561" grpId="3"/>
      <p:bldP build="whole" bldLvl="1" animBg="1" rev="0" advAuto="0" spid="560" grpId="2"/>
      <p:bldP build="whole" bldLvl="1" animBg="1" rev="0" advAuto="0" spid="559" grpId="1"/>
      <p:bldP build="whole" bldLvl="1" animBg="1" rev="0" advAuto="0" spid="580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590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588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86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87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89" name="١٠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601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91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9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92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3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4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5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7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8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0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3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4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05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6" name="Google Shape;145;p11"/>
          <p:cNvSpPr txBox="1"/>
          <p:nvPr/>
        </p:nvSpPr>
        <p:spPr>
          <a:xfrm>
            <a:off x="7992771" y="3921619"/>
            <a:ext cx="671008" cy="49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60089">
              <a:lnSpc>
                <a:spcPct val="103500"/>
              </a:lnSpc>
              <a:spcBef>
                <a:spcPts val="1400"/>
              </a:spcBef>
              <a:defRPr sz="1843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07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08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09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0" name="مسألة  ٥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sp>
        <p:nvSpPr>
          <p:cNvPr id="611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  <p:sp>
        <p:nvSpPr>
          <p:cNvPr id="612" name="مربع نص 48"/>
          <p:cNvSpPr txBox="1"/>
          <p:nvPr/>
        </p:nvSpPr>
        <p:spPr>
          <a:xfrm>
            <a:off x="4231455" y="1706101"/>
            <a:ext cx="3337701" cy="31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١٥٠ - ( ٣٠ + ٢٥ + ٥٠ ) = </a:t>
            </a:r>
            <a:r>
              <a:rPr>
                <a:solidFill>
                  <a:srgbClr val="831100"/>
                </a:solidFill>
              </a:rPr>
              <a:t>٤٥ طالباً</a:t>
            </a:r>
          </a:p>
        </p:txBody>
      </p:sp>
      <p:sp>
        <p:nvSpPr>
          <p:cNvPr id="613" name="مربع نص 48"/>
          <p:cNvSpPr txBox="1"/>
          <p:nvPr/>
        </p:nvSpPr>
        <p:spPr>
          <a:xfrm>
            <a:off x="3520645" y="3941283"/>
            <a:ext cx="4302449" cy="31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١٥٠ - ٥٥ - ٧٥ + ٢٥ = </a:t>
            </a:r>
            <a:r>
              <a:rPr>
                <a:solidFill>
                  <a:srgbClr val="831100"/>
                </a:solidFill>
              </a:rPr>
              <a:t>٤٥ طالباً   ، </a:t>
            </a:r>
            <a:r>
              <a:t>الإجابة معقولة</a:t>
            </a:r>
          </a:p>
        </p:txBody>
      </p:sp>
      <p:grpSp>
        <p:nvGrpSpPr>
          <p:cNvPr id="616" name="تجميع"/>
          <p:cNvGrpSpPr/>
          <p:nvPr/>
        </p:nvGrpSpPr>
        <p:grpSpPr>
          <a:xfrm>
            <a:off x="3686547" y="2149358"/>
            <a:ext cx="3233882" cy="1234399"/>
            <a:chOff x="0" y="0"/>
            <a:chExt cx="3233880" cy="1234397"/>
          </a:xfrm>
        </p:grpSpPr>
        <p:sp>
          <p:nvSpPr>
            <p:cNvPr id="614" name="بيضاوي"/>
            <p:cNvSpPr/>
            <p:nvPr/>
          </p:nvSpPr>
          <p:spPr>
            <a:xfrm>
              <a:off x="1245734" y="0"/>
              <a:ext cx="1988147" cy="1234398"/>
            </a:xfrm>
            <a:prstGeom prst="ellipse">
              <a:avLst/>
            </a:prstGeom>
            <a:noFill/>
            <a:ln w="12700" cap="flat">
              <a:solidFill>
                <a:srgbClr val="333333"/>
              </a:solidFill>
              <a:prstDash val="solid"/>
              <a:round/>
            </a:ln>
            <a:effectLst>
              <a:outerShdw sx="100000" sy="100000" kx="0" ky="0" algn="b" rotWithShape="0" blurRad="254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  <p:sp>
          <p:nvSpPr>
            <p:cNvPr id="615" name="بيضاوي"/>
            <p:cNvSpPr/>
            <p:nvPr/>
          </p:nvSpPr>
          <p:spPr>
            <a:xfrm>
              <a:off x="0" y="0"/>
              <a:ext cx="1988147" cy="1234398"/>
            </a:xfrm>
            <a:prstGeom prst="ellipse">
              <a:avLst/>
            </a:prstGeom>
            <a:noFill/>
            <a:ln w="12700" cap="flat">
              <a:solidFill>
                <a:srgbClr val="333333"/>
              </a:solidFill>
              <a:prstDash val="solid"/>
              <a:round/>
            </a:ln>
            <a:effectLst>
              <a:outerShdw sx="100000" sy="100000" kx="0" ky="0" algn="b" rotWithShape="0" blurRad="25400" dist="12700" dir="540000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/>
            </a:p>
          </p:txBody>
        </p:sp>
      </p:grpSp>
      <p:sp>
        <p:nvSpPr>
          <p:cNvPr id="617" name="مربع نص 48"/>
          <p:cNvSpPr txBox="1"/>
          <p:nvPr/>
        </p:nvSpPr>
        <p:spPr>
          <a:xfrm>
            <a:off x="5737101" y="2420201"/>
            <a:ext cx="867227" cy="718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rtl="0">
              <a:defRPr b="1" sz="2200">
                <a:solidFill>
                  <a:srgbClr val="4E7A2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٣٠ </a:t>
            </a:r>
          </a:p>
          <a:p>
            <a:pPr algn="ctr" rtl="0">
              <a:defRPr b="1" sz="2200">
                <a:solidFill>
                  <a:srgbClr val="4E7A2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قراءة </a:t>
            </a:r>
          </a:p>
        </p:txBody>
      </p:sp>
      <p:sp>
        <p:nvSpPr>
          <p:cNvPr id="618" name="مربع نص 48"/>
          <p:cNvSpPr txBox="1"/>
          <p:nvPr/>
        </p:nvSpPr>
        <p:spPr>
          <a:xfrm>
            <a:off x="3979460" y="2418003"/>
            <a:ext cx="867228" cy="718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rtl="0">
              <a:defRPr b="1" sz="2200">
                <a:solidFill>
                  <a:srgbClr val="A67B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٥٠ </a:t>
            </a:r>
          </a:p>
          <a:p>
            <a:pPr algn="ctr" rtl="0">
              <a:defRPr b="1" sz="2200">
                <a:solidFill>
                  <a:srgbClr val="A67B0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رياضة </a:t>
            </a:r>
          </a:p>
        </p:txBody>
      </p:sp>
      <p:sp>
        <p:nvSpPr>
          <p:cNvPr id="619" name="مربع نص 48"/>
          <p:cNvSpPr txBox="1"/>
          <p:nvPr/>
        </p:nvSpPr>
        <p:spPr>
          <a:xfrm>
            <a:off x="4869874" y="2420201"/>
            <a:ext cx="867228" cy="718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rtl="0">
              <a:defRPr b="1" sz="2200">
                <a:solidFill>
                  <a:srgbClr val="7A219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٢٥</a:t>
            </a:r>
          </a:p>
          <a:p>
            <a:pPr algn="ctr" rtl="0">
              <a:defRPr b="1" sz="2200">
                <a:solidFill>
                  <a:srgbClr val="7A219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معاً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6" grpId="4"/>
      <p:bldP build="whole" bldLvl="1" animBg="1" rev="0" advAuto="0" spid="604" grpId="2"/>
      <p:bldP build="whole" bldLvl="1" animBg="1" rev="0" advAuto="0" spid="603" grpId="1"/>
      <p:bldP build="whole" bldLvl="1" animBg="1" rev="0" advAuto="0" spid="605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إنّ النجاح هو محصِّلة اجتهادات صغيرة تتراكم يوماً بعد يوم."/>
          <p:cNvSpPr txBox="1"/>
          <p:nvPr/>
        </p:nvSpPr>
        <p:spPr>
          <a:xfrm>
            <a:off x="3521838" y="3956184"/>
            <a:ext cx="4674128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  <a:latin typeface="Dubai Regular"/>
                <a:ea typeface="Dubai Regular"/>
                <a:cs typeface="Dubai Regular"/>
                <a:sym typeface="Dubai Regular"/>
              </a:defRPr>
            </a:lvl1pPr>
          </a:lstStyle>
          <a:p>
            <a:pPr rtl="0">
              <a:defRPr/>
            </a:pPr>
            <a:r>
              <a:t>"جذور التعليم مريرة، لكن ثمراتها حلوة."</a:t>
            </a:r>
          </a:p>
        </p:txBody>
      </p:sp>
      <p:sp>
        <p:nvSpPr>
          <p:cNvPr id="622" name="ختاماً"/>
          <p:cNvSpPr txBox="1"/>
          <p:nvPr/>
        </p:nvSpPr>
        <p:spPr>
          <a:xfrm>
            <a:off x="7190567" y="3290783"/>
            <a:ext cx="1741991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  <a:latin typeface="Farisi Regular"/>
                <a:ea typeface="Farisi Regular"/>
                <a:cs typeface="Farisi Regular"/>
                <a:sym typeface="Farisi Regular"/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62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4" name="المنزل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629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627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625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26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28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630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55752" y="1000830"/>
            <a:ext cx="815573" cy="700970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3" name="التاريخ"/>
          <p:cNvSpPr txBox="1"/>
          <p:nvPr/>
        </p:nvSpPr>
        <p:spPr>
          <a:xfrm>
            <a:off x="6706511" y="2506894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سؤال </a:t>
            </a:r>
          </a:p>
        </p:txBody>
      </p:sp>
      <p:sp>
        <p:nvSpPr>
          <p:cNvPr id="634" name="Google Shape;1337;p51"/>
          <p:cNvSpPr txBox="1"/>
          <p:nvPr/>
        </p:nvSpPr>
        <p:spPr>
          <a:xfrm>
            <a:off x="5696568" y="2260223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35472">
              <a:defRPr sz="3648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٨ ، ١٢</a:t>
            </a:r>
          </a:p>
        </p:txBody>
      </p:sp>
      <p:sp>
        <p:nvSpPr>
          <p:cNvPr id="635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6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7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638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٥٥</a:t>
            </a:r>
          </a:p>
        </p:txBody>
      </p:sp>
      <p:sp>
        <p:nvSpPr>
          <p:cNvPr id="639" name="سهم: لليسار واليمين والأعلى 57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40" name="مسألة  ٥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sp>
        <p:nvSpPr>
          <p:cNvPr id="641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642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9" grpId="3"/>
      <p:bldP build="whole" bldLvl="1" animBg="1" rev="0" advAuto="0" spid="622" grpId="1"/>
      <p:bldP build="whole" bldLvl="1" animBg="1" rev="0" advAuto="0" spid="62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4383" y="1904686"/>
            <a:ext cx="5033620" cy="2969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G_3273.png" descr="IMG_3273.png"/>
          <p:cNvPicPr>
            <a:picLocks noChangeAspect="1"/>
          </p:cNvPicPr>
          <p:nvPr/>
        </p:nvPicPr>
        <p:blipFill>
          <a:blip r:embed="rId3">
            <a:extLst/>
          </a:blip>
          <a:srcRect l="27000" t="0" r="0" b="50000"/>
          <a:stretch>
            <a:fillRect/>
          </a:stretch>
        </p:blipFill>
        <p:spPr>
          <a:xfrm>
            <a:off x="2769478" y="638544"/>
            <a:ext cx="3250497" cy="6310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40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256" name="IMG_1687.png" descr="IMG_1687.png"/>
          <p:cNvPicPr>
            <a:picLocks noChangeAspect="1"/>
          </p:cNvPicPr>
          <p:nvPr/>
        </p:nvPicPr>
        <p:blipFill>
          <a:blip r:embed="rId5">
            <a:extLst/>
          </a:blip>
          <a:srcRect l="0" t="57045" r="27956" b="7865"/>
          <a:stretch>
            <a:fillRect/>
          </a:stretch>
        </p:blipFill>
        <p:spPr>
          <a:xfrm>
            <a:off x="1467293" y="1346167"/>
            <a:ext cx="4626040" cy="629416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مسألة  ٥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sp>
        <p:nvSpPr>
          <p:cNvPr id="258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259" name="مسألة  ٦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  <p:sp>
        <p:nvSpPr>
          <p:cNvPr id="260" name="الواجب">
            <a:hlinkClick r:id="rId9" invalidUrl="" action="ppaction://hlinksldjump" tgtFrame="" tooltip="" history="1" highlightClick="0" endSnd="0"/>
          </p:cNvPr>
          <p:cNvSpPr txBox="1"/>
          <p:nvPr/>
        </p:nvSpPr>
        <p:spPr>
          <a:xfrm>
            <a:off x="7619955" y="2124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6" grpId="4"/>
      <p:bldP build="whole" bldLvl="1" animBg="1" rev="0" advAuto="0" spid="254" grpId="3"/>
      <p:bldP build="whole" bldLvl="1" animBg="1" rev="0" advAuto="0" spid="253" grpId="2"/>
      <p:bldP build="whole" bldLvl="1" animBg="1" rev="0" advAuto="0" spid="237" grpId="1"/>
      <p:bldP build="whole" bldLvl="1" animBg="1" rev="0" advAuto="0" spid="256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4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2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3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3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1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4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5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6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2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5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1" name="تجميع"/>
          <p:cNvGrpSpPr/>
          <p:nvPr/>
        </p:nvGrpSpPr>
        <p:grpSpPr>
          <a:xfrm>
            <a:off x="7559160" y="935233"/>
            <a:ext cx="1122281" cy="657278"/>
            <a:chOff x="0" y="0"/>
            <a:chExt cx="1122280" cy="657277"/>
          </a:xfrm>
        </p:grpSpPr>
        <p:grpSp>
          <p:nvGrpSpPr>
            <p:cNvPr id="279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277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78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0" name="٥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297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282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5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288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283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4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5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1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289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292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6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9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99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0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301" name="IMG_1691.png" descr="IMG_1691.png"/>
          <p:cNvPicPr>
            <a:picLocks noChangeAspect="1"/>
          </p:cNvPicPr>
          <p:nvPr/>
        </p:nvPicPr>
        <p:blipFill>
          <a:blip r:embed="rId5">
            <a:extLst/>
          </a:blip>
          <a:srcRect l="0" t="0" r="19183" b="52784"/>
          <a:stretch>
            <a:fillRect/>
          </a:stretch>
        </p:blipFill>
        <p:spPr>
          <a:xfrm>
            <a:off x="3632075" y="913740"/>
            <a:ext cx="3918625" cy="2021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1691.png" descr="IMG_1691.png"/>
          <p:cNvPicPr>
            <a:picLocks noChangeAspect="1"/>
          </p:cNvPicPr>
          <p:nvPr/>
        </p:nvPicPr>
        <p:blipFill>
          <a:blip r:embed="rId5">
            <a:extLst/>
          </a:blip>
          <a:srcRect l="20319" t="52330" r="18522" b="8940"/>
          <a:stretch>
            <a:fillRect/>
          </a:stretch>
        </p:blipFill>
        <p:spPr>
          <a:xfrm>
            <a:off x="2731680" y="2727136"/>
            <a:ext cx="3116446" cy="1520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G_1691.png" descr="IMG_1691.png"/>
          <p:cNvPicPr>
            <a:picLocks noChangeAspect="1"/>
          </p:cNvPicPr>
          <p:nvPr/>
        </p:nvPicPr>
        <p:blipFill>
          <a:blip r:embed="rId5">
            <a:extLst/>
          </a:blip>
          <a:srcRect l="23350" t="89619" r="23350" b="1576"/>
          <a:stretch>
            <a:fillRect/>
          </a:stretch>
        </p:blipFill>
        <p:spPr>
          <a:xfrm>
            <a:off x="2368098" y="4247961"/>
            <a:ext cx="4940043" cy="628869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964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305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1" grpId="1"/>
      <p:bldP build="whole" bldLvl="1" animBg="1" rev="0" advAuto="0" spid="276" grpId="2"/>
      <p:bldP build="whole" bldLvl="1" animBg="1" rev="0" advAuto="0" spid="301" grpId="3"/>
      <p:bldP build="whole" bldLvl="1" animBg="1" rev="0" advAuto="0" spid="303" grpId="5"/>
      <p:bldP build="whole" bldLvl="1" animBg="1" rev="0" advAuto="0" spid="30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تجميع"/>
          <p:cNvGrpSpPr/>
          <p:nvPr/>
        </p:nvGrpSpPr>
        <p:grpSpPr>
          <a:xfrm>
            <a:off x="7614936" y="615361"/>
            <a:ext cx="1222693" cy="754403"/>
            <a:chOff x="0" y="0"/>
            <a:chExt cx="1222691" cy="754401"/>
          </a:xfrm>
        </p:grpSpPr>
        <p:grpSp>
          <p:nvGrpSpPr>
            <p:cNvPr id="311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09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07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8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0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322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12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13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8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9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1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4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5" name="Google Shape;145;p11"/>
          <p:cNvSpPr txBox="1"/>
          <p:nvPr/>
        </p:nvSpPr>
        <p:spPr>
          <a:xfrm>
            <a:off x="78518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26" name="مستطيل"/>
          <p:cNvSpPr/>
          <p:nvPr/>
        </p:nvSpPr>
        <p:spPr>
          <a:xfrm>
            <a:off x="7852660" y="3923013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7" name="Google Shape;145;p11"/>
          <p:cNvSpPr txBox="1"/>
          <p:nvPr/>
        </p:nvSpPr>
        <p:spPr>
          <a:xfrm>
            <a:off x="7851895" y="3932532"/>
            <a:ext cx="597104" cy="567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771420">
              <a:lnSpc>
                <a:spcPct val="115000"/>
              </a:lnSpc>
              <a:spcBef>
                <a:spcPts val="1300"/>
              </a:spcBef>
              <a:defRPr sz="2262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40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28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9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29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7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30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5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6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8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41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4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6" name="مربع نص 1"/>
          <p:cNvSpPr txBox="1"/>
          <p:nvPr/>
        </p:nvSpPr>
        <p:spPr>
          <a:xfrm>
            <a:off x="1207022" y="1470055"/>
            <a:ext cx="6644875" cy="1783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المعطيات:</a:t>
            </a:r>
            <a:r>
              <a:t> </a:t>
            </a:r>
          </a:p>
          <a:p>
            <a:pPr marL="180473" indent="-180473" algn="r" rtl="0">
              <a:buSzPct val="60000"/>
              <a:buBlip>
                <a:blip r:embed="rId5"/>
              </a:buBlip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جدول يوضح الألوان المفضلة لطلاب أحد فصول الصف السادس</a:t>
            </a:r>
          </a:p>
          <a:p>
            <a:pPr rtl="0">
              <a:defRPr b="1" sz="1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18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المطلوب:</a:t>
            </a:r>
            <a:r>
              <a:t> </a:t>
            </a:r>
          </a:p>
          <a:p>
            <a:pPr marL="180473" indent="-180473" algn="r" rtl="0">
              <a:buSzPct val="60000"/>
              <a:buBlip>
                <a:blip r:embed="rId5"/>
              </a:buBlip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تكوين جدول تكراري للبيانات وتحديد زيادة عدد الطلاب الذين يفضلون اللون البني على الذين يفضلون اللون الاخضر</a:t>
            </a:r>
          </a:p>
        </p:txBody>
      </p:sp>
      <p:sp>
        <p:nvSpPr>
          <p:cNvPr id="347" name="مربع نص 48"/>
          <p:cNvSpPr txBox="1"/>
          <p:nvPr/>
        </p:nvSpPr>
        <p:spPr>
          <a:xfrm>
            <a:off x="4080949" y="4057863"/>
            <a:ext cx="3533988" cy="310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استعمل خطة إنشاء جدول لحل المسألة</a:t>
            </a:r>
          </a:p>
        </p:txBody>
      </p:sp>
      <p:sp>
        <p:nvSpPr>
          <p:cNvPr id="348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456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349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" grpId="4"/>
      <p:bldP build="whole" bldLvl="1" animBg="1" rev="0" advAuto="0" spid="342" grpId="5"/>
      <p:bldP build="whole" bldLvl="1" animBg="1" rev="0" advAuto="0" spid="324" grpId="1"/>
      <p:bldP build="whole" bldLvl="1" animBg="1" rev="0" advAuto="0" spid="325" grpId="2"/>
      <p:bldP build="whole" bldLvl="1" animBg="1" rev="0" advAuto="0" spid="326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تجميع"/>
          <p:cNvGrpSpPr/>
          <p:nvPr/>
        </p:nvGrpSpPr>
        <p:grpSpPr>
          <a:xfrm>
            <a:off x="7644435" y="607584"/>
            <a:ext cx="1222693" cy="754403"/>
            <a:chOff x="0" y="0"/>
            <a:chExt cx="1222691" cy="754401"/>
          </a:xfrm>
        </p:grpSpPr>
        <p:grpSp>
          <p:nvGrpSpPr>
            <p:cNvPr id="355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353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51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2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4" name="٥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366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56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4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57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8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5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68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69" name="Google Shape;145;p11"/>
          <p:cNvSpPr txBox="1"/>
          <p:nvPr/>
        </p:nvSpPr>
        <p:spPr>
          <a:xfrm>
            <a:off x="78645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0" name="مستطيل"/>
          <p:cNvSpPr/>
          <p:nvPr/>
        </p:nvSpPr>
        <p:spPr>
          <a:xfrm>
            <a:off x="7919842" y="4005003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1" name="Google Shape;145;p11"/>
          <p:cNvSpPr txBox="1"/>
          <p:nvPr/>
        </p:nvSpPr>
        <p:spPr>
          <a:xfrm>
            <a:off x="7940296" y="4021944"/>
            <a:ext cx="545008" cy="53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718218">
              <a:lnSpc>
                <a:spcPct val="115000"/>
              </a:lnSpc>
              <a:spcBef>
                <a:spcPts val="1200"/>
              </a:spcBef>
              <a:defRPr sz="1862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3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pic>
        <p:nvPicPr>
          <p:cNvPr id="375" name="IMG_1698.png" descr="IMG_1698.png"/>
          <p:cNvPicPr>
            <a:picLocks noChangeAspect="1"/>
          </p:cNvPicPr>
          <p:nvPr/>
        </p:nvPicPr>
        <p:blipFill>
          <a:blip r:embed="rId5">
            <a:extLst/>
          </a:blip>
          <a:srcRect l="0" t="57669" r="67515" b="15732"/>
          <a:stretch>
            <a:fillRect/>
          </a:stretch>
        </p:blipFill>
        <p:spPr>
          <a:xfrm>
            <a:off x="631127" y="1684444"/>
            <a:ext cx="2181370" cy="129659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376" name="مربع نص 75"/>
          <p:cNvSpPr txBox="1"/>
          <p:nvPr/>
        </p:nvSpPr>
        <p:spPr>
          <a:xfrm>
            <a:off x="2876449" y="1628189"/>
            <a:ext cx="5019993" cy="1621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ارسم جدولا من ثلاثة أعمدة واكتب الألوان الأربعة في العمود الأول</a:t>
            </a:r>
          </a:p>
          <a:p>
            <a:pPr algn="r" rtl="0"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ثم اكمل الجدول بكتابة الإشارات و التكرارات المقابلة</a:t>
            </a:r>
          </a:p>
          <a:p>
            <a:pPr algn="r" rtl="0"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يفضل ٧ طلاب اللون الأزرق, ويفضل ٤ طلاب اللون الأصفر,</a:t>
            </a:r>
          </a:p>
          <a:p>
            <a:pPr algn="r" rtl="0"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ويفضل ٦ طلاب اللون البني, ويفضل ٤ طلاب اللون الأخضر</a:t>
            </a:r>
          </a:p>
          <a:p>
            <a:pPr algn="r" rtl="0"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إذن زيادة عدد الطلاب الذين يفضلون اللون البني على الذين يفضلون </a:t>
            </a:r>
          </a:p>
          <a:p>
            <a:pPr algn="r" rtl="0"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اللون الأخضر= ٦ -٤ = ٢    </a:t>
            </a:r>
          </a:p>
        </p:txBody>
      </p:sp>
      <p:sp>
        <p:nvSpPr>
          <p:cNvPr id="377" name="مربع نص 76"/>
          <p:cNvSpPr txBox="1"/>
          <p:nvPr/>
        </p:nvSpPr>
        <p:spPr>
          <a:xfrm>
            <a:off x="756456" y="4021944"/>
            <a:ext cx="7108140" cy="554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اذا عدنا الى القائمة نجد ان ٦ طلاب يفضلون اللون البني و ٤ طلاب يفضلون اللون الأخضر أي ان الزيادة طالبان لذا فالاجابة صحيحة.</a:t>
            </a:r>
          </a:p>
        </p:txBody>
      </p:sp>
      <p:sp>
        <p:nvSpPr>
          <p:cNvPr id="378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379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5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9" grpId="2"/>
      <p:bldP build="whole" bldLvl="1" animBg="1" rev="0" advAuto="0" spid="368" grpId="1"/>
      <p:bldP build="whole" bldLvl="1" animBg="1" rev="0" advAuto="0" spid="370" grpId="3"/>
      <p:bldP build="whole" bldLvl="1" animBg="1" rev="0" advAuto="0" spid="375" grpId="5"/>
      <p:bldP build="whole" bldLvl="1" animBg="1" rev="0" advAuto="0" spid="371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تجميع"/>
          <p:cNvGrpSpPr/>
          <p:nvPr/>
        </p:nvGrpSpPr>
        <p:grpSpPr>
          <a:xfrm>
            <a:off x="7830819" y="810667"/>
            <a:ext cx="1122281" cy="657279"/>
            <a:chOff x="0" y="0"/>
            <a:chExt cx="1122280" cy="657277"/>
          </a:xfrm>
        </p:grpSpPr>
        <p:grpSp>
          <p:nvGrpSpPr>
            <p:cNvPr id="383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381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2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4" name="٦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</p:grpSp>
      <p:grpSp>
        <p:nvGrpSpPr>
          <p:cNvPr id="401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386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399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392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387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8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89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5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393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4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8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396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0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0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3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4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19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17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05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6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06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4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07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8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09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0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2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3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5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18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420" name="IMG_1692.png" descr="IMG_1692.png"/>
          <p:cNvPicPr>
            <a:picLocks noChangeAspect="1"/>
          </p:cNvPicPr>
          <p:nvPr/>
        </p:nvPicPr>
        <p:blipFill>
          <a:blip r:embed="rId5">
            <a:extLst/>
          </a:blip>
          <a:srcRect l="0" t="3257" r="11390" b="58881"/>
          <a:stretch>
            <a:fillRect/>
          </a:stretch>
        </p:blipFill>
        <p:spPr>
          <a:xfrm>
            <a:off x="2442672" y="836067"/>
            <a:ext cx="5532964" cy="1504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IMG_1692.png" descr="IMG_1692.png"/>
          <p:cNvPicPr>
            <a:picLocks noChangeAspect="1"/>
          </p:cNvPicPr>
          <p:nvPr/>
        </p:nvPicPr>
        <p:blipFill>
          <a:blip r:embed="rId5">
            <a:extLst/>
          </a:blip>
          <a:srcRect l="20471" t="42492" r="11776" b="5739"/>
          <a:stretch>
            <a:fillRect/>
          </a:stretch>
        </p:blipFill>
        <p:spPr>
          <a:xfrm>
            <a:off x="2919573" y="2571750"/>
            <a:ext cx="3377501" cy="1642796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مسألة  ٥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sp>
        <p:nvSpPr>
          <p:cNvPr id="423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  <p:bldP build="whole" bldLvl="1" animBg="1" rev="0" advAuto="0" spid="419" grpId="2"/>
      <p:bldP build="whole" bldLvl="1" animBg="1" rev="0" advAuto="0" spid="420" grpId="3"/>
      <p:bldP build="whole" bldLvl="1" animBg="1" rev="0" advAuto="0" spid="421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29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27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25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6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8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440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30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8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31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2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9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2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3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6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44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5" name="Google Shape;145;p11"/>
          <p:cNvSpPr txBox="1"/>
          <p:nvPr/>
        </p:nvSpPr>
        <p:spPr>
          <a:xfrm>
            <a:off x="7980071" y="36564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58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46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7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47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5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48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49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6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59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6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2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3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4" name="مسألة  ٥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sp>
        <p:nvSpPr>
          <p:cNvPr id="465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466" name="مربع نص 48"/>
          <p:cNvSpPr txBox="1"/>
          <p:nvPr/>
        </p:nvSpPr>
        <p:spPr>
          <a:xfrm>
            <a:off x="4252890" y="3904873"/>
            <a:ext cx="3533988" cy="310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استعمل خطة إنشاء جدول لحل المسألة</a:t>
            </a:r>
          </a:p>
        </p:txBody>
      </p:sp>
      <p:sp>
        <p:nvSpPr>
          <p:cNvPr id="467" name="مربع نص 48"/>
          <p:cNvSpPr txBox="1"/>
          <p:nvPr/>
        </p:nvSpPr>
        <p:spPr>
          <a:xfrm>
            <a:off x="1191826" y="1602533"/>
            <a:ext cx="6760348" cy="151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lnSpc>
                <a:spcPct val="125000"/>
              </a:lnSpc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B51A00"/>
                </a:solidFill>
              </a:rPr>
              <a:t>ماذا أعرف عن المسألة؟</a:t>
            </a:r>
            <a:r>
              <a:t> </a:t>
            </a:r>
          </a:p>
          <a:p>
            <a:pPr algn="r" rtl="0">
              <a:lnSpc>
                <a:spcPct val="125000"/>
              </a:lnSpc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جدول يوضح درجات عدد من طلاب الصف السادس في اختبار مادة الرياضيات. </a:t>
            </a:r>
          </a:p>
          <a:p>
            <a:pPr algn="r" rtl="0">
              <a:lnSpc>
                <a:spcPct val="125000"/>
              </a:lnSpc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17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ما المطلوب مني؟ </a:t>
            </a:r>
          </a:p>
          <a:p>
            <a:pPr algn="r" rtl="0">
              <a:lnSpc>
                <a:spcPct val="125000"/>
              </a:lnSpc>
              <a:defRPr b="1" sz="17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كم طالباً حصل على درجة ٧ على الأقل؟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2" grpId="1"/>
      <p:bldP build="whole" bldLvl="1" animBg="1" rev="0" advAuto="0" spid="460" grpId="5"/>
      <p:bldP build="whole" bldLvl="1" animBg="1" rev="0" advAuto="0" spid="443" grpId="2"/>
      <p:bldP build="whole" bldLvl="1" animBg="1" rev="0" advAuto="0" spid="444" grpId="3"/>
      <p:bldP build="whole" bldLvl="1" animBg="1" rev="0" advAuto="0" spid="445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تجميع"/>
          <p:cNvGrpSpPr/>
          <p:nvPr/>
        </p:nvGrpSpPr>
        <p:grpSpPr>
          <a:xfrm>
            <a:off x="7730411" y="607584"/>
            <a:ext cx="1222693" cy="754403"/>
            <a:chOff x="0" y="0"/>
            <a:chExt cx="1222692" cy="754401"/>
          </a:xfrm>
        </p:grpSpPr>
        <p:grpSp>
          <p:nvGrpSpPr>
            <p:cNvPr id="473" name="تجميع"/>
            <p:cNvGrpSpPr/>
            <p:nvPr/>
          </p:nvGrpSpPr>
          <p:grpSpPr>
            <a:xfrm>
              <a:off x="0" y="97123"/>
              <a:ext cx="1122281" cy="657279"/>
              <a:chOff x="0" y="0"/>
              <a:chExt cx="1122280" cy="657277"/>
            </a:xfrm>
          </p:grpSpPr>
          <p:grpSp>
            <p:nvGrpSpPr>
              <p:cNvPr id="471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69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0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2" name="٦"/>
              <p:cNvSpPr txBox="1"/>
              <p:nvPr/>
            </p:nvSpPr>
            <p:spPr>
              <a:xfrm>
                <a:off x="0" y="9577"/>
                <a:ext cx="1122281" cy="6477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  <a:latin typeface="Noto Naskh Arabic"/>
                    <a:ea typeface="Noto Naskh Arabic"/>
                    <a:cs typeface="Noto Naskh Arabic"/>
                    <a:sym typeface="Noto Naskh Arabic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484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74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2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75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6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7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8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3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6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7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88" name="مستطيل"/>
          <p:cNvSpPr/>
          <p:nvPr/>
        </p:nvSpPr>
        <p:spPr>
          <a:xfrm>
            <a:off x="8035318" y="3959659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89" name="Google Shape;145;p11"/>
          <p:cNvSpPr txBox="1"/>
          <p:nvPr/>
        </p:nvSpPr>
        <p:spPr>
          <a:xfrm>
            <a:off x="8033730" y="3943591"/>
            <a:ext cx="589090" cy="630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42355">
              <a:lnSpc>
                <a:spcPct val="103500"/>
              </a:lnSpc>
              <a:spcBef>
                <a:spcPts val="1400"/>
              </a:spcBef>
              <a:defRPr sz="2090"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1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3" name="مسألة  ٥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sp>
        <p:nvSpPr>
          <p:cNvPr id="494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495" name="IMG_3600.png" descr="IMG_3600.png"/>
          <p:cNvPicPr>
            <a:picLocks noChangeAspect="1"/>
          </p:cNvPicPr>
          <p:nvPr/>
        </p:nvPicPr>
        <p:blipFill>
          <a:blip r:embed="rId7">
            <a:extLst/>
          </a:blip>
          <a:srcRect l="11016" t="5215" r="9547" b="60237"/>
          <a:stretch>
            <a:fillRect/>
          </a:stretch>
        </p:blipFill>
        <p:spPr>
          <a:xfrm>
            <a:off x="2425966" y="1764907"/>
            <a:ext cx="5120647" cy="918569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496" name="مربع نص 48"/>
          <p:cNvSpPr txBox="1"/>
          <p:nvPr/>
        </p:nvSpPr>
        <p:spPr>
          <a:xfrm>
            <a:off x="2804001" y="2902804"/>
            <a:ext cx="3890134" cy="31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r" rtl="0">
              <a:defRPr b="1" sz="2000">
                <a:solidFill>
                  <a:srgbClr val="B51A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١٦ طالباً  </a:t>
            </a:r>
            <a:r>
              <a:rPr>
                <a:solidFill>
                  <a:srgbClr val="0042A9"/>
                </a:solidFill>
              </a:rPr>
              <a:t>حصل على درجة ٧ على الأقل .</a:t>
            </a:r>
            <a:r>
              <a:t> </a:t>
            </a:r>
          </a:p>
        </p:txBody>
      </p:sp>
      <p:sp>
        <p:nvSpPr>
          <p:cNvPr id="497" name="مربع نص 48"/>
          <p:cNvSpPr txBox="1"/>
          <p:nvPr/>
        </p:nvSpPr>
        <p:spPr>
          <a:xfrm>
            <a:off x="696237" y="4120773"/>
            <a:ext cx="7230320" cy="310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r">
              <a:defRPr b="1" sz="1800">
                <a:solidFill>
                  <a:srgbClr val="0042A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إذا عدت إلى القائمة ستجد أن ١٦ طالباً حصل على درجة ٧ على الأقل لذا فالإجابة الصحيحة.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1"/>
      <p:bldP build="whole" bldLvl="1" animBg="1" rev="0" advAuto="0" spid="487" grpId="2"/>
      <p:bldP build="whole" bldLvl="1" animBg="1" rev="0" advAuto="0" spid="488" grpId="3"/>
      <p:bldP build="whole" bldLvl="1" animBg="1" rev="0" advAuto="0" spid="489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499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2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505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500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1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2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3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08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506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7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1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509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0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3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19" name="تجميع"/>
          <p:cNvGrpSpPr/>
          <p:nvPr/>
        </p:nvGrpSpPr>
        <p:grpSpPr>
          <a:xfrm>
            <a:off x="7728599" y="711201"/>
            <a:ext cx="1122281" cy="657279"/>
            <a:chOff x="0" y="0"/>
            <a:chExt cx="1122280" cy="657277"/>
          </a:xfrm>
        </p:grpSpPr>
        <p:grpSp>
          <p:nvGrpSpPr>
            <p:cNvPr id="517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515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16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518" name="١٠"/>
            <p:cNvSpPr txBox="1"/>
            <p:nvPr/>
          </p:nvSpPr>
          <p:spPr>
            <a:xfrm>
              <a:off x="0" y="9577"/>
              <a:ext cx="112228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sp>
        <p:nvSpPr>
          <p:cNvPr id="52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21" name="الواجب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53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535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523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4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524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2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25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6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7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8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3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6" name="الحل"/>
            <p:cNvSpPr txBox="1"/>
            <p:nvPr/>
          </p:nvSpPr>
          <p:spPr>
            <a:xfrm>
              <a:off x="5096" y="244302"/>
              <a:ext cx="1122278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  <a:latin typeface="Noto Naskh Arabic"/>
                  <a:ea typeface="Noto Naskh Arabic"/>
                  <a:cs typeface="Noto Naskh Arabic"/>
                  <a:sym typeface="Noto Naskh Arabic"/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538" name="IMG_1693.png" descr="IMG_1693.png"/>
          <p:cNvPicPr>
            <a:picLocks noChangeAspect="1"/>
          </p:cNvPicPr>
          <p:nvPr/>
        </p:nvPicPr>
        <p:blipFill>
          <a:blip r:embed="rId5">
            <a:extLst/>
          </a:blip>
          <a:srcRect l="1673" t="0" r="9439" b="9277"/>
          <a:stretch>
            <a:fillRect/>
          </a:stretch>
        </p:blipFill>
        <p:spPr>
          <a:xfrm>
            <a:off x="2154366" y="1039840"/>
            <a:ext cx="5847088" cy="2446873"/>
          </a:xfrm>
          <a:prstGeom prst="rect">
            <a:avLst/>
          </a:prstGeom>
          <a:ln w="12700">
            <a:miter lim="400000"/>
          </a:ln>
        </p:spPr>
      </p:pic>
      <p:sp>
        <p:nvSpPr>
          <p:cNvPr id="539" name="مسألة  ٥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٤</a:t>
            </a:r>
          </a:p>
        </p:txBody>
      </p:sp>
      <p:sp>
        <p:nvSpPr>
          <p:cNvPr id="540" name="مسألة  ٦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 </a:t>
            </a: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7" grpId="2"/>
      <p:bldP build="whole" bldLvl="1" animBg="1" rev="0" advAuto="0" spid="538" grpId="3"/>
      <p:bldP build="whole" bldLvl="1" animBg="1" rev="0" advAuto="0" spid="51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