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8" r:id="rId11"/>
    <p:sldId id="264" r:id="rId12"/>
    <p:sldId id="265" r:id="rId13"/>
    <p:sldId id="266" r:id="rId14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0EB4E8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319D7-DE88-44B9-9C7D-A5713CEA29A2}" type="datetimeFigureOut">
              <a:rPr lang="ar-SA" smtClean="0"/>
              <a:t>02/02/42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2E2DF-5486-477B-A2A9-D3CD720AF79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96956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319D7-DE88-44B9-9C7D-A5713CEA29A2}" type="datetimeFigureOut">
              <a:rPr lang="ar-SA" smtClean="0"/>
              <a:t>02/02/42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2E2DF-5486-477B-A2A9-D3CD720AF79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45603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319D7-DE88-44B9-9C7D-A5713CEA29A2}" type="datetimeFigureOut">
              <a:rPr lang="ar-SA" smtClean="0"/>
              <a:t>02/02/42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2E2DF-5486-477B-A2A9-D3CD720AF79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07028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319D7-DE88-44B9-9C7D-A5713CEA29A2}" type="datetimeFigureOut">
              <a:rPr lang="ar-SA" smtClean="0"/>
              <a:t>02/02/42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2E2DF-5486-477B-A2A9-D3CD720AF79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32344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319D7-DE88-44B9-9C7D-A5713CEA29A2}" type="datetimeFigureOut">
              <a:rPr lang="ar-SA" smtClean="0"/>
              <a:t>02/02/42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2E2DF-5486-477B-A2A9-D3CD720AF79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07438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319D7-DE88-44B9-9C7D-A5713CEA29A2}" type="datetimeFigureOut">
              <a:rPr lang="ar-SA" smtClean="0"/>
              <a:t>02/02/42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2E2DF-5486-477B-A2A9-D3CD720AF79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9974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319D7-DE88-44B9-9C7D-A5713CEA29A2}" type="datetimeFigureOut">
              <a:rPr lang="ar-SA" smtClean="0"/>
              <a:t>02/02/42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2E2DF-5486-477B-A2A9-D3CD720AF79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70961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319D7-DE88-44B9-9C7D-A5713CEA29A2}" type="datetimeFigureOut">
              <a:rPr lang="ar-SA" smtClean="0"/>
              <a:t>02/02/42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2E2DF-5486-477B-A2A9-D3CD720AF79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27866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319D7-DE88-44B9-9C7D-A5713CEA29A2}" type="datetimeFigureOut">
              <a:rPr lang="ar-SA" smtClean="0"/>
              <a:t>02/02/42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2E2DF-5486-477B-A2A9-D3CD720AF79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97120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319D7-DE88-44B9-9C7D-A5713CEA29A2}" type="datetimeFigureOut">
              <a:rPr lang="ar-SA" smtClean="0"/>
              <a:t>02/02/42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2E2DF-5486-477B-A2A9-D3CD720AF79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79909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319D7-DE88-44B9-9C7D-A5713CEA29A2}" type="datetimeFigureOut">
              <a:rPr lang="ar-SA" smtClean="0"/>
              <a:t>02/02/42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2E2DF-5486-477B-A2A9-D3CD720AF79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98252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8000"/>
            <a:lum/>
          </a:blip>
          <a:srcRect/>
          <a:stretch>
            <a:fillRect t="-108000" b="-10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319D7-DE88-44B9-9C7D-A5713CEA29A2}" type="datetimeFigureOut">
              <a:rPr lang="ar-SA" smtClean="0"/>
              <a:t>02/02/42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2E2DF-5486-477B-A2A9-D3CD720AF79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8395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12: form , meaning and function</a:t>
            </a:r>
            <a:endParaRPr lang="ar-SA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 smtClean="0"/>
              <a:t>Super goal 5</a:t>
            </a:r>
          </a:p>
          <a:p>
            <a:pPr algn="l"/>
            <a:r>
              <a:rPr lang="en-US" dirty="0" smtClean="0"/>
              <a:t>Unit : 1</a:t>
            </a:r>
          </a:p>
          <a:p>
            <a:pPr algn="l"/>
            <a:r>
              <a:rPr lang="en-US" dirty="0" err="1" smtClean="0"/>
              <a:t>Tr</a:t>
            </a:r>
            <a:r>
              <a:rPr lang="en-US" dirty="0" smtClean="0"/>
              <a:t>: </a:t>
            </a:r>
            <a:r>
              <a:rPr lang="en-US" dirty="0" err="1" smtClean="0">
                <a:latin typeface="Comic Sans MS" panose="030F0702030302020204" pitchFamily="66" charset="0"/>
              </a:rPr>
              <a:t>Kholoud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latin typeface="Comic Sans MS" panose="030F0702030302020204" pitchFamily="66" charset="0"/>
              </a:rPr>
              <a:t>AlGhamdi</a:t>
            </a:r>
            <a:endParaRPr lang="ar-SA" dirty="0">
              <a:latin typeface="Comic Sans MS" panose="030F0702030302020204" pitchFamily="66" charset="0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350" y="2880213"/>
            <a:ext cx="2044700" cy="144365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150" y="4278878"/>
            <a:ext cx="2692400" cy="1957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4785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55600" y="2143125"/>
            <a:ext cx="6537854" cy="1325563"/>
          </a:xfrm>
        </p:spPr>
        <p:txBody>
          <a:bodyPr>
            <a:normAutofit/>
          </a:bodyPr>
          <a:lstStyle/>
          <a:p>
            <a:pPr algn="l"/>
            <a:r>
              <a:rPr lang="en-US" sz="4000" u="sng" dirty="0" smtClean="0">
                <a:latin typeface="Comic Sans MS" panose="030F0702030302020204" pitchFamily="66" charset="0"/>
              </a:rPr>
              <a:t>Use all / be angry</a:t>
            </a:r>
            <a:br>
              <a:rPr lang="en-US" sz="4000" u="sng" dirty="0" smtClean="0">
                <a:latin typeface="Comic Sans MS" panose="030F0702030302020204" pitchFamily="66" charset="0"/>
              </a:rPr>
            </a:br>
            <a:r>
              <a:rPr lang="en-US" sz="2700" dirty="0" smtClean="0"/>
              <a:t>……………………………………………</a:t>
            </a:r>
            <a:endParaRPr lang="ar-SA" sz="2700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054" y="1549401"/>
            <a:ext cx="4003146" cy="475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مربع نص 4"/>
          <p:cNvSpPr txBox="1"/>
          <p:nvPr/>
        </p:nvSpPr>
        <p:spPr>
          <a:xfrm>
            <a:off x="533400" y="4406900"/>
            <a:ext cx="62738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3600" u="sng" dirty="0" smtClean="0">
                <a:latin typeface="Comic Sans MS" panose="030F0702030302020204" pitchFamily="66" charset="0"/>
              </a:rPr>
              <a:t>Use none/ play</a:t>
            </a:r>
          </a:p>
          <a:p>
            <a:pPr algn="l"/>
            <a:endParaRPr lang="en-US" dirty="0">
              <a:latin typeface="Comic Sans MS" panose="030F0702030302020204" pitchFamily="66" charset="0"/>
            </a:endParaRPr>
          </a:p>
          <a:p>
            <a:pPr algn="l"/>
            <a:r>
              <a:rPr lang="en-US" dirty="0" smtClean="0">
                <a:latin typeface="Comic Sans MS" panose="030F0702030302020204" pitchFamily="66" charset="0"/>
              </a:rPr>
              <a:t>……………………………………………………………………………..</a:t>
            </a:r>
            <a:endParaRPr lang="ar-SA" dirty="0">
              <a:latin typeface="Comic Sans MS" panose="030F0702030302020204" pitchFamily="66" charset="0"/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3482">
            <a:off x="1298575" y="406705"/>
            <a:ext cx="2295525" cy="11426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7476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7075"/>
          </a:xfrm>
        </p:spPr>
        <p:txBody>
          <a:bodyPr/>
          <a:lstStyle/>
          <a:p>
            <a:pPr algn="ctr"/>
            <a:r>
              <a:rPr lang="en-US" dirty="0" smtClean="0"/>
              <a:t>Open your book .. p 11</a:t>
            </a:r>
            <a:endParaRPr lang="ar-SA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1" y="1257300"/>
            <a:ext cx="11201400" cy="4587081"/>
          </a:xfrm>
        </p:spPr>
      </p:pic>
      <p:sp>
        <p:nvSpPr>
          <p:cNvPr id="5" name="مربع نص 4"/>
          <p:cNvSpPr txBox="1"/>
          <p:nvPr/>
        </p:nvSpPr>
        <p:spPr>
          <a:xfrm>
            <a:off x="2171700" y="4292600"/>
            <a:ext cx="83566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000" b="1" dirty="0" smtClean="0">
                <a:latin typeface="Comic Sans MS" panose="030F0702030302020204" pitchFamily="66" charset="0"/>
              </a:rPr>
              <a:t>Neither of them is vegetarian</a:t>
            </a:r>
            <a:endParaRPr lang="ar-SA" sz="2000" b="1" dirty="0">
              <a:latin typeface="Comic Sans MS" panose="030F0702030302020204" pitchFamily="66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 rot="521197">
            <a:off x="279400" y="443765"/>
            <a:ext cx="22733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 smtClean="0">
                <a:solidFill>
                  <a:srgbClr val="0EB4E8"/>
                </a:solidFill>
                <a:latin typeface="Comic Sans MS" panose="030F0702030302020204" pitchFamily="66" charset="0"/>
              </a:rPr>
              <a:t>2 yes both</a:t>
            </a:r>
          </a:p>
          <a:p>
            <a:pPr algn="ctr"/>
            <a:r>
              <a:rPr lang="en-US" sz="2400" dirty="0" smtClean="0">
                <a:solidFill>
                  <a:srgbClr val="0EB4E8"/>
                </a:solidFill>
                <a:latin typeface="Comic Sans MS" panose="030F0702030302020204" pitchFamily="66" charset="0"/>
              </a:rPr>
              <a:t>2 no neither </a:t>
            </a:r>
            <a:endParaRPr lang="ar-SA" sz="2400" dirty="0">
              <a:solidFill>
                <a:srgbClr val="0EB4E8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4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 rot="911498">
            <a:off x="838200" y="365125"/>
            <a:ext cx="2413000" cy="1336675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0EB4E8"/>
                </a:solidFill>
              </a:rPr>
              <a:t>3</a:t>
            </a:r>
            <a:r>
              <a:rPr lang="en-US" sz="3100" dirty="0" smtClean="0">
                <a:solidFill>
                  <a:srgbClr val="0EB4E8"/>
                </a:solidFill>
              </a:rPr>
              <a:t> yes </a:t>
            </a:r>
            <a:r>
              <a:rPr lang="en-US" sz="3100" u="sng" dirty="0" smtClean="0">
                <a:solidFill>
                  <a:srgbClr val="0EB4E8"/>
                </a:solidFill>
              </a:rPr>
              <a:t>all</a:t>
            </a:r>
            <a:r>
              <a:rPr lang="en-US" sz="3100" dirty="0" smtClean="0">
                <a:solidFill>
                  <a:srgbClr val="0EB4E8"/>
                </a:solidFill>
              </a:rPr>
              <a:t/>
            </a:r>
            <a:br>
              <a:rPr lang="en-US" sz="3100" dirty="0" smtClean="0">
                <a:solidFill>
                  <a:srgbClr val="0EB4E8"/>
                </a:solidFill>
              </a:rPr>
            </a:br>
            <a:r>
              <a:rPr lang="en-US" sz="3100" dirty="0" smtClean="0">
                <a:solidFill>
                  <a:srgbClr val="0EB4E8"/>
                </a:solidFill>
              </a:rPr>
              <a:t>3 no </a:t>
            </a:r>
            <a:r>
              <a:rPr lang="en-US" sz="3100" u="sng" dirty="0" smtClean="0">
                <a:solidFill>
                  <a:srgbClr val="0EB4E8"/>
                </a:solidFill>
              </a:rPr>
              <a:t>none</a:t>
            </a:r>
            <a:endParaRPr lang="ar-SA" sz="3100" u="sng" dirty="0">
              <a:solidFill>
                <a:srgbClr val="0EB4E8"/>
              </a:solidFill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044700"/>
            <a:ext cx="9296400" cy="4038600"/>
          </a:xfrm>
        </p:spPr>
      </p:pic>
      <p:sp>
        <p:nvSpPr>
          <p:cNvPr id="5" name="مربع نص 4"/>
          <p:cNvSpPr txBox="1"/>
          <p:nvPr/>
        </p:nvSpPr>
        <p:spPr>
          <a:xfrm>
            <a:off x="2444750" y="2819400"/>
            <a:ext cx="73025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3600" dirty="0" smtClean="0"/>
              <a:t>None of them are vegetarian</a:t>
            </a:r>
            <a:endParaRPr lang="ar-SA" sz="3600" dirty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650" y="646993"/>
            <a:ext cx="1740607" cy="1740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0115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2079625"/>
            <a:ext cx="6438900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Have a nice day</a:t>
            </a:r>
            <a:r>
              <a:rPr lang="en-US" dirty="0" smtClean="0">
                <a:latin typeface="Comic Sans MS" panose="030F0702030302020204" pitchFamily="66" charset="0"/>
              </a:rPr>
              <a:t>…</a:t>
            </a:r>
            <a:br>
              <a:rPr lang="en-US" dirty="0" smtClean="0">
                <a:latin typeface="Comic Sans MS" panose="030F0702030302020204" pitchFamily="66" charset="0"/>
              </a:rPr>
            </a:br>
            <a:r>
              <a:rPr lang="en-US" dirty="0" err="1" smtClean="0">
                <a:latin typeface="Comic Sans MS" panose="030F0702030302020204" pitchFamily="66" charset="0"/>
              </a:rPr>
              <a:t>Tr</a:t>
            </a:r>
            <a:r>
              <a:rPr lang="en-US" dirty="0" smtClean="0">
                <a:latin typeface="Comic Sans MS" panose="030F0702030302020204" pitchFamily="66" charset="0"/>
              </a:rPr>
              <a:t> : </a:t>
            </a:r>
            <a:r>
              <a:rPr lang="en-US" dirty="0" err="1" smtClean="0">
                <a:solidFill>
                  <a:srgbClr val="D60093"/>
                </a:solidFill>
                <a:latin typeface="Comic Sans MS" panose="030F0702030302020204" pitchFamily="66" charset="0"/>
              </a:rPr>
              <a:t>Kholoud</a:t>
            </a:r>
            <a:r>
              <a:rPr lang="en-US" dirty="0" smtClean="0">
                <a:solidFill>
                  <a:srgbClr val="D60093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solidFill>
                  <a:srgbClr val="D60093"/>
                </a:solidFill>
                <a:latin typeface="Comic Sans MS" panose="030F0702030302020204" pitchFamily="66" charset="0"/>
              </a:rPr>
              <a:t>AlGhamdi</a:t>
            </a:r>
            <a:endParaRPr lang="ar-SA" dirty="0">
              <a:solidFill>
                <a:srgbClr val="D60093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550" y="3171825"/>
            <a:ext cx="4762500" cy="3686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148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1 - Both  and neither</a:t>
            </a:r>
            <a:b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en-US" sz="2800" dirty="0" smtClean="0">
                <a:solidFill>
                  <a:srgbClr val="0EB4E8"/>
                </a:solidFill>
                <a:latin typeface="Comic Sans MS" panose="030F0702030302020204" pitchFamily="66" charset="0"/>
              </a:rPr>
              <a:t>( tow people or things)</a:t>
            </a:r>
            <a:endParaRPr lang="ar-SA" sz="2800" dirty="0">
              <a:solidFill>
                <a:srgbClr val="0EB4E8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3200" dirty="0" smtClean="0">
                <a:solidFill>
                  <a:srgbClr val="D60093"/>
                </a:solidFill>
                <a:latin typeface="Comic Sans MS" panose="030F0702030302020204" pitchFamily="66" charset="0"/>
              </a:rPr>
              <a:t>How many girls in this picture ?</a:t>
            </a:r>
            <a:endParaRPr lang="ar-SA" sz="3200" dirty="0">
              <a:solidFill>
                <a:srgbClr val="D60093"/>
              </a:solidFill>
              <a:latin typeface="Comic Sans MS" panose="030F0702030302020204" pitchFamily="66" charset="0"/>
            </a:endParaRPr>
          </a:p>
          <a:p>
            <a:pPr marL="0" indent="0" algn="l">
              <a:buNone/>
            </a:pPr>
            <a:endParaRPr lang="ar-SA" sz="3200" dirty="0" smtClean="0">
              <a:solidFill>
                <a:srgbClr val="D60093"/>
              </a:solidFill>
              <a:latin typeface="Comic Sans MS" panose="030F0702030302020204" pitchFamily="66" charset="0"/>
            </a:endParaRPr>
          </a:p>
          <a:p>
            <a:pPr marL="0" indent="0" algn="l">
              <a:buNone/>
            </a:pPr>
            <a:r>
              <a:rPr lang="en-US" sz="3200" dirty="0" smtClean="0">
                <a:solidFill>
                  <a:srgbClr val="D60093"/>
                </a:solidFill>
                <a:latin typeface="Comic Sans MS" panose="030F0702030302020204" pitchFamily="66" charset="0"/>
              </a:rPr>
              <a:t>What are they doing ?</a:t>
            </a:r>
            <a:endParaRPr lang="ar-SA" sz="3200" dirty="0" smtClean="0">
              <a:solidFill>
                <a:srgbClr val="D60093"/>
              </a:solidFill>
              <a:latin typeface="Comic Sans MS" panose="030F0702030302020204" pitchFamily="66" charset="0"/>
            </a:endParaRPr>
          </a:p>
          <a:p>
            <a:pPr marL="0" indent="0" algn="l">
              <a:buNone/>
            </a:pPr>
            <a:endParaRPr lang="ar-SA" sz="3200" dirty="0">
              <a:solidFill>
                <a:srgbClr val="D60093"/>
              </a:solidFill>
              <a:latin typeface="Comic Sans MS" panose="030F0702030302020204" pitchFamily="66" charset="0"/>
            </a:endParaRPr>
          </a:p>
          <a:p>
            <a:pPr marL="0" indent="0" algn="l">
              <a:buNone/>
            </a:pPr>
            <a:r>
              <a:rPr lang="en-US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Both of 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them </a:t>
            </a:r>
            <a:r>
              <a:rPr lang="en-US" sz="3200" dirty="0" smtClean="0">
                <a:solidFill>
                  <a:srgbClr val="0EB4E8"/>
                </a:solidFill>
                <a:latin typeface="Comic Sans MS" panose="030F0702030302020204" pitchFamily="66" charset="0"/>
              </a:rPr>
              <a:t>read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 a book.</a:t>
            </a:r>
          </a:p>
          <a:p>
            <a:pPr marL="0" indent="0" algn="l">
              <a:buNone/>
            </a:pPr>
            <a:r>
              <a:rPr lang="en-US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Both of 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the girls </a:t>
            </a:r>
            <a:r>
              <a:rPr lang="en-US" sz="3200" dirty="0" smtClean="0">
                <a:solidFill>
                  <a:srgbClr val="0EB4E8"/>
                </a:solidFill>
                <a:latin typeface="Comic Sans MS" panose="030F0702030302020204" pitchFamily="66" charset="0"/>
              </a:rPr>
              <a:t>are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 happy.</a:t>
            </a:r>
            <a:endParaRPr lang="ar-SA" sz="3200" dirty="0">
              <a:solidFill>
                <a:schemeClr val="bg2">
                  <a:lumMod val="2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068" y="2084467"/>
            <a:ext cx="3585432" cy="38336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سهم للأسفل 4"/>
          <p:cNvSpPr/>
          <p:nvPr/>
        </p:nvSpPr>
        <p:spPr>
          <a:xfrm>
            <a:off x="1104900" y="5054600"/>
            <a:ext cx="330200" cy="444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/>
          <p:cNvSpPr txBox="1"/>
          <p:nvPr/>
        </p:nvSpPr>
        <p:spPr>
          <a:xfrm>
            <a:off x="838200" y="5634037"/>
            <a:ext cx="8001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/>
              <a:t>Two </a:t>
            </a:r>
            <a:endParaRPr lang="ar-SA" b="1" dirty="0"/>
          </a:p>
        </p:txBody>
      </p:sp>
    </p:spTree>
    <p:extLst>
      <p:ext uri="{BB962C8B-B14F-4D97-AF65-F5344CB8AC3E}">
        <p14:creationId xmlns:p14="http://schemas.microsoft.com/office/powerpoint/2010/main" val="151555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06400" y="365125"/>
            <a:ext cx="7759700" cy="3203575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Both of </a:t>
            </a:r>
            <a:r>
              <a:rPr lang="en-US" dirty="0" smtClean="0">
                <a:latin typeface="Comic Sans MS" panose="030F0702030302020204" pitchFamily="66" charset="0"/>
              </a:rPr>
              <a:t>them </a:t>
            </a:r>
            <a:r>
              <a:rPr lang="en-US" dirty="0" smtClean="0">
                <a:solidFill>
                  <a:srgbClr val="0EB4E8"/>
                </a:solidFill>
                <a:latin typeface="Comic Sans MS" panose="030F0702030302020204" pitchFamily="66" charset="0"/>
              </a:rPr>
              <a:t>drink </a:t>
            </a:r>
            <a:r>
              <a:rPr lang="en-US" dirty="0" smtClean="0">
                <a:latin typeface="Comic Sans MS" panose="030F0702030302020204" pitchFamily="66" charset="0"/>
              </a:rPr>
              <a:t>tea ..</a:t>
            </a:r>
            <a:br>
              <a:rPr lang="en-US" dirty="0" smtClean="0">
                <a:latin typeface="Comic Sans MS" panose="030F0702030302020204" pitchFamily="66" charset="0"/>
              </a:rPr>
            </a:b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both of </a:t>
            </a:r>
            <a:r>
              <a:rPr lang="en-US" dirty="0" smtClean="0">
                <a:latin typeface="Comic Sans MS" panose="030F0702030302020204" pitchFamily="66" charset="0"/>
              </a:rPr>
              <a:t>them </a:t>
            </a:r>
            <a:r>
              <a:rPr lang="en-US" dirty="0" smtClean="0">
                <a:solidFill>
                  <a:srgbClr val="0EB4E8"/>
                </a:solidFill>
                <a:latin typeface="Comic Sans MS" panose="030F0702030302020204" pitchFamily="66" charset="0"/>
              </a:rPr>
              <a:t>are</a:t>
            </a:r>
            <a:r>
              <a:rPr lang="en-US" dirty="0" smtClean="0">
                <a:latin typeface="Comic Sans MS" panose="030F0702030302020204" pitchFamily="66" charset="0"/>
              </a:rPr>
              <a:t> women..</a:t>
            </a:r>
            <a:br>
              <a:rPr lang="en-US" dirty="0" smtClean="0">
                <a:latin typeface="Comic Sans MS" panose="030F0702030302020204" pitchFamily="66" charset="0"/>
              </a:rPr>
            </a:b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Both of </a:t>
            </a:r>
            <a:r>
              <a:rPr lang="en-US" dirty="0" smtClean="0">
                <a:latin typeface="Comic Sans MS" panose="030F0702030302020204" pitchFamily="66" charset="0"/>
              </a:rPr>
              <a:t>them </a:t>
            </a:r>
            <a:r>
              <a:rPr lang="en-US" dirty="0" smtClean="0">
                <a:solidFill>
                  <a:srgbClr val="0EB4E8"/>
                </a:solidFill>
                <a:latin typeface="Comic Sans MS" panose="030F0702030302020204" pitchFamily="66" charset="0"/>
              </a:rPr>
              <a:t>talk</a:t>
            </a:r>
            <a:r>
              <a:rPr lang="en-US" dirty="0" smtClean="0">
                <a:latin typeface="Comic Sans MS" panose="030F0702030302020204" pitchFamily="66" charset="0"/>
              </a:rPr>
              <a:t> fast.</a:t>
            </a:r>
            <a:endParaRPr lang="ar-SA" dirty="0">
              <a:latin typeface="Comic Sans MS" panose="030F0702030302020204" pitchFamily="66" charset="0"/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00" y="653257"/>
            <a:ext cx="3400243" cy="2915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مربع نص 4"/>
          <p:cNvSpPr txBox="1"/>
          <p:nvPr/>
        </p:nvSpPr>
        <p:spPr>
          <a:xfrm>
            <a:off x="1727200" y="4038600"/>
            <a:ext cx="89789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32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Both </a:t>
            </a:r>
            <a:r>
              <a:rPr lang="en-US" sz="3200" u="sng" dirty="0" smtClean="0">
                <a:latin typeface="Comic Sans MS" panose="030F0702030302020204" pitchFamily="66" charset="0"/>
              </a:rPr>
              <a:t>of </a:t>
            </a:r>
            <a:r>
              <a:rPr lang="en-US" sz="4000" b="1" u="sng" dirty="0" smtClean="0">
                <a:latin typeface="Comic Sans MS" panose="030F0702030302020204" pitchFamily="66" charset="0"/>
              </a:rPr>
              <a:t>+</a:t>
            </a:r>
            <a:r>
              <a:rPr lang="en-US" sz="3200" u="sng" dirty="0" smtClean="0">
                <a:latin typeface="Comic Sans MS" panose="030F0702030302020204" pitchFamily="66" charset="0"/>
              </a:rPr>
              <a:t> them </a:t>
            </a:r>
            <a:r>
              <a:rPr lang="en-US" sz="4800" u="sng" dirty="0" smtClean="0">
                <a:latin typeface="Comic Sans MS" panose="030F0702030302020204" pitchFamily="66" charset="0"/>
              </a:rPr>
              <a:t>+</a:t>
            </a:r>
            <a:r>
              <a:rPr lang="en-US" sz="3200" u="sng" dirty="0" smtClean="0">
                <a:latin typeface="Comic Sans MS" panose="030F0702030302020204" pitchFamily="66" charset="0"/>
              </a:rPr>
              <a:t> </a:t>
            </a:r>
            <a:r>
              <a:rPr lang="en-US" sz="4000" u="sng" dirty="0" smtClean="0">
                <a:solidFill>
                  <a:srgbClr val="0EB4E8"/>
                </a:solidFill>
                <a:latin typeface="Comic Sans MS" panose="030F0702030302020204" pitchFamily="66" charset="0"/>
              </a:rPr>
              <a:t>v</a:t>
            </a:r>
            <a:r>
              <a:rPr lang="en-US" sz="3200" b="1" u="sng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/be </a:t>
            </a:r>
            <a:r>
              <a:rPr lang="en-US" sz="2400" b="1" u="sng" dirty="0" smtClean="0">
                <a:latin typeface="Comic Sans MS" panose="030F0702030302020204" pitchFamily="66" charset="0"/>
              </a:rPr>
              <a:t>(plural</a:t>
            </a:r>
            <a:r>
              <a:rPr lang="en-US" b="1" u="sng" dirty="0" smtClean="0">
                <a:latin typeface="Comic Sans MS" panose="030F0702030302020204" pitchFamily="66" charset="0"/>
              </a:rPr>
              <a:t>)</a:t>
            </a:r>
            <a:endParaRPr lang="en-US" u="sng" dirty="0" smtClean="0">
              <a:latin typeface="Comic Sans MS" panose="030F0702030302020204" pitchFamily="66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1390650" y="5515928"/>
            <a:ext cx="17399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يعامل معاملة الجمع</a:t>
            </a:r>
            <a:endParaRPr lang="ar-SA" dirty="0"/>
          </a:p>
        </p:txBody>
      </p:sp>
      <p:sp>
        <p:nvSpPr>
          <p:cNvPr id="8" name="سهم للأسفل 7"/>
          <p:cNvSpPr/>
          <p:nvPr/>
        </p:nvSpPr>
        <p:spPr>
          <a:xfrm>
            <a:off x="2057400" y="4961930"/>
            <a:ext cx="406400" cy="5371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586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7000" y="365125"/>
            <a:ext cx="8229599" cy="5781675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Are they look happy ?</a:t>
            </a:r>
            <a:r>
              <a:rPr lang="ar-SA" sz="3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/>
            </a:r>
            <a:br>
              <a:rPr lang="ar-SA" sz="3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en-US" sz="3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Are they talking together?</a:t>
            </a:r>
            <a:r>
              <a:rPr lang="ar-SA" sz="3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/>
            </a:r>
            <a:br>
              <a:rPr lang="ar-SA" sz="3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ar-SA" sz="3600" dirty="0">
                <a:solidFill>
                  <a:srgbClr val="002060"/>
                </a:solidFill>
                <a:latin typeface="Comic Sans MS" panose="030F0702030302020204" pitchFamily="66" charset="0"/>
              </a:rPr>
              <a:t/>
            </a:r>
            <a:br>
              <a:rPr lang="ar-SA" sz="3600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en-US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Neither of </a:t>
            </a:r>
            <a:r>
              <a:rPr lang="en-US" sz="3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them </a:t>
            </a:r>
            <a:r>
              <a:rPr lang="en-US" sz="3600" dirty="0" smtClean="0">
                <a:solidFill>
                  <a:srgbClr val="0EB4E8"/>
                </a:solidFill>
                <a:latin typeface="Comic Sans MS" panose="030F0702030302020204" pitchFamily="66" charset="0"/>
              </a:rPr>
              <a:t>is</a:t>
            </a:r>
            <a:r>
              <a:rPr lang="en-US" sz="3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happy.</a:t>
            </a:r>
            <a:br>
              <a:rPr lang="en-US" sz="3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en-US" sz="3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Neither of </a:t>
            </a:r>
            <a:r>
              <a:rPr lang="en-US" sz="3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them </a:t>
            </a:r>
            <a:r>
              <a:rPr lang="en-US" sz="3600" dirty="0" smtClean="0">
                <a:solidFill>
                  <a:srgbClr val="0EB4E8"/>
                </a:solidFill>
                <a:latin typeface="Comic Sans MS" panose="030F0702030302020204" pitchFamily="66" charset="0"/>
              </a:rPr>
              <a:t>talks</a:t>
            </a:r>
            <a:r>
              <a:rPr lang="en-US" sz="3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to each other</a:t>
            </a:r>
            <a:endParaRPr lang="ar-SA" sz="36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599" y="1901825"/>
            <a:ext cx="3636169" cy="36361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5881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0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.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Neither of 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them </a:t>
            </a:r>
            <a:r>
              <a:rPr lang="en-US" sz="3600" dirty="0" smtClean="0">
                <a:solidFill>
                  <a:srgbClr val="0EB4E8"/>
                </a:solidFill>
                <a:latin typeface="Comic Sans MS" panose="030F0702030302020204" pitchFamily="66" charset="0"/>
              </a:rPr>
              <a:t>studies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hard.</a:t>
            </a:r>
          </a:p>
          <a:p>
            <a:pPr marL="0" indent="0" algn="l">
              <a:buNone/>
            </a:pPr>
            <a:r>
              <a:rPr lang="en-US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Neither of 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them </a:t>
            </a:r>
            <a:r>
              <a:rPr lang="en-US" sz="3600" dirty="0" smtClean="0">
                <a:solidFill>
                  <a:srgbClr val="0EB4E8"/>
                </a:solidFill>
                <a:latin typeface="Comic Sans MS" panose="030F0702030302020204" pitchFamily="66" charset="0"/>
              </a:rPr>
              <a:t>is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awake .</a:t>
            </a:r>
            <a:endParaRPr lang="ar-SA" sz="36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753" y="1805812"/>
            <a:ext cx="4149247" cy="1682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376" y="3630241"/>
            <a:ext cx="2627600" cy="219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مربع نص 5"/>
          <p:cNvSpPr txBox="1"/>
          <p:nvPr/>
        </p:nvSpPr>
        <p:spPr>
          <a:xfrm>
            <a:off x="635000" y="4572000"/>
            <a:ext cx="71501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u="sng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Neither</a:t>
            </a:r>
            <a:r>
              <a:rPr lang="en-US" sz="3200" u="sng" dirty="0" smtClean="0">
                <a:latin typeface="Comic Sans MS" panose="030F0702030302020204" pitchFamily="66" charset="0"/>
              </a:rPr>
              <a:t> of + them + </a:t>
            </a:r>
            <a:r>
              <a:rPr lang="en-US" sz="3200" u="sng" dirty="0" smtClean="0">
                <a:solidFill>
                  <a:srgbClr val="0EB4E8"/>
                </a:solidFill>
                <a:latin typeface="Comic Sans MS" panose="030F0702030302020204" pitchFamily="66" charset="0"/>
              </a:rPr>
              <a:t>v</a:t>
            </a:r>
            <a:r>
              <a:rPr lang="en-US" sz="1600" u="sng" dirty="0" smtClean="0">
                <a:solidFill>
                  <a:srgbClr val="0EB4E8"/>
                </a:solidFill>
                <a:latin typeface="Comic Sans MS" panose="030F0702030302020204" pitchFamily="66" charset="0"/>
              </a:rPr>
              <a:t>-s</a:t>
            </a:r>
            <a:r>
              <a:rPr lang="en-US" sz="3200" u="sng" dirty="0" smtClean="0">
                <a:latin typeface="Comic Sans MS" panose="030F0702030302020204" pitchFamily="66" charset="0"/>
              </a:rPr>
              <a:t> /be(singular)</a:t>
            </a:r>
            <a:r>
              <a:rPr lang="en-US" dirty="0" smtClean="0"/>
              <a:t> </a:t>
            </a:r>
            <a:endParaRPr lang="ar-SA" dirty="0"/>
          </a:p>
        </p:txBody>
      </p:sp>
      <p:sp>
        <p:nvSpPr>
          <p:cNvPr id="7" name="سهم للأسفل 6"/>
          <p:cNvSpPr/>
          <p:nvPr/>
        </p:nvSpPr>
        <p:spPr>
          <a:xfrm>
            <a:off x="939800" y="5181600"/>
            <a:ext cx="393700" cy="660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/>
          <p:cNvSpPr txBox="1"/>
          <p:nvPr/>
        </p:nvSpPr>
        <p:spPr>
          <a:xfrm>
            <a:off x="546100" y="5796666"/>
            <a:ext cx="12319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/>
              <a:t>معاملة المفرد</a:t>
            </a:r>
            <a:endParaRPr lang="ar-SA" b="1" dirty="0"/>
          </a:p>
        </p:txBody>
      </p:sp>
      <p:sp>
        <p:nvSpPr>
          <p:cNvPr id="9" name="سهم للأسفل 8"/>
          <p:cNvSpPr/>
          <p:nvPr/>
        </p:nvSpPr>
        <p:spPr>
          <a:xfrm>
            <a:off x="1333500" y="2870200"/>
            <a:ext cx="546100" cy="444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635000" y="3492500"/>
            <a:ext cx="13970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/>
              <a:t>Not one</a:t>
            </a:r>
            <a:endParaRPr lang="ar-SA" b="1" dirty="0"/>
          </a:p>
        </p:txBody>
      </p:sp>
    </p:spTree>
    <p:extLst>
      <p:ext uri="{BB962C8B-B14F-4D97-AF65-F5344CB8AC3E}">
        <p14:creationId xmlns:p14="http://schemas.microsoft.com/office/powerpoint/2010/main" val="205771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22375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2- All and None</a:t>
            </a:r>
            <a:br>
              <a:rPr lang="en-US" sz="4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en-US" sz="3100" dirty="0" smtClean="0">
                <a:solidFill>
                  <a:srgbClr val="0EB4E8"/>
                </a:solidFill>
                <a:latin typeface="Comic Sans MS" panose="030F0702030302020204" pitchFamily="66" charset="0"/>
              </a:rPr>
              <a:t>( three or more )</a:t>
            </a:r>
            <a:endParaRPr lang="ar-SA" sz="3100" dirty="0">
              <a:solidFill>
                <a:srgbClr val="0EB4E8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3600" dirty="0" smtClean="0">
                <a:solidFill>
                  <a:srgbClr val="D60093"/>
                </a:solidFill>
                <a:latin typeface="Comic Sans MS" panose="030F0702030302020204" pitchFamily="66" charset="0"/>
              </a:rPr>
              <a:t>How many kids are there ?</a:t>
            </a:r>
          </a:p>
          <a:p>
            <a:pPr marL="0" indent="0" algn="l">
              <a:buNone/>
            </a:pPr>
            <a:r>
              <a:rPr lang="en-US" sz="3600" dirty="0" smtClean="0">
                <a:solidFill>
                  <a:srgbClr val="D60093"/>
                </a:solidFill>
                <a:latin typeface="Comic Sans MS" panose="030F0702030302020204" pitchFamily="66" charset="0"/>
              </a:rPr>
              <a:t>What are they doing?</a:t>
            </a:r>
          </a:p>
          <a:p>
            <a:pPr marL="0" indent="0" algn="l">
              <a:buNone/>
            </a:pPr>
            <a:endParaRPr lang="en-US" sz="3600" dirty="0">
              <a:latin typeface="Comic Sans MS" panose="030F0702030302020204" pitchFamily="66" charset="0"/>
            </a:endParaRPr>
          </a:p>
          <a:p>
            <a:pPr marL="0" indent="0" algn="l">
              <a:buNone/>
            </a:pPr>
            <a:r>
              <a:rPr lang="en-US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All of </a:t>
            </a:r>
            <a:r>
              <a:rPr lang="en-US" sz="3600" dirty="0" smtClean="0">
                <a:latin typeface="Comic Sans MS" panose="030F0702030302020204" pitchFamily="66" charset="0"/>
              </a:rPr>
              <a:t>them </a:t>
            </a:r>
            <a:r>
              <a:rPr lang="en-US" sz="3600" dirty="0" smtClean="0">
                <a:solidFill>
                  <a:srgbClr val="0EB4E8"/>
                </a:solidFill>
                <a:latin typeface="Comic Sans MS" panose="030F0702030302020204" pitchFamily="66" charset="0"/>
              </a:rPr>
              <a:t>eat</a:t>
            </a:r>
            <a:r>
              <a:rPr lang="en-US" sz="3600" dirty="0" smtClean="0">
                <a:latin typeface="Comic Sans MS" panose="030F0702030302020204" pitchFamily="66" charset="0"/>
              </a:rPr>
              <a:t> Pizza </a:t>
            </a:r>
          </a:p>
          <a:p>
            <a:pPr marL="0" indent="0" algn="l">
              <a:buNone/>
            </a:pPr>
            <a:r>
              <a:rPr lang="en-US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All of </a:t>
            </a:r>
            <a:r>
              <a:rPr lang="en-US" sz="3600" dirty="0" smtClean="0">
                <a:latin typeface="Comic Sans MS" panose="030F0702030302020204" pitchFamily="66" charset="0"/>
              </a:rPr>
              <a:t>them </a:t>
            </a:r>
            <a:r>
              <a:rPr lang="en-US" sz="3600" dirty="0" smtClean="0">
                <a:solidFill>
                  <a:srgbClr val="0EB4E8"/>
                </a:solidFill>
                <a:latin typeface="Comic Sans MS" panose="030F0702030302020204" pitchFamily="66" charset="0"/>
              </a:rPr>
              <a:t>are</a:t>
            </a:r>
            <a:r>
              <a:rPr lang="en-US" sz="3600" dirty="0" smtClean="0">
                <a:latin typeface="Comic Sans MS" panose="030F0702030302020204" pitchFamily="66" charset="0"/>
              </a:rPr>
              <a:t> hungry.</a:t>
            </a:r>
            <a:endParaRPr lang="ar-SA" sz="3600" dirty="0">
              <a:latin typeface="Comic Sans MS" panose="030F0702030302020204" pitchFamily="66" charset="0"/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401" y="1825625"/>
            <a:ext cx="3708400" cy="2751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8346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985500" y="614681"/>
            <a:ext cx="368300" cy="4571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.</a:t>
            </a:r>
            <a:endParaRPr lang="ar-SA" dirty="0"/>
          </a:p>
        </p:txBody>
      </p:sp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>
          <a:xfrm>
            <a:off x="838200" y="914401"/>
            <a:ext cx="6883400" cy="267970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All</a:t>
            </a:r>
            <a:r>
              <a:rPr lang="en-US" sz="4000" dirty="0" smtClean="0">
                <a:latin typeface="Comic Sans MS" panose="030F0702030302020204" pitchFamily="66" charset="0"/>
              </a:rPr>
              <a:t> of them </a:t>
            </a:r>
            <a:r>
              <a:rPr lang="en-US" sz="4000" dirty="0" smtClean="0">
                <a:solidFill>
                  <a:srgbClr val="0EB4E8"/>
                </a:solidFill>
                <a:latin typeface="Comic Sans MS" panose="030F0702030302020204" pitchFamily="66" charset="0"/>
              </a:rPr>
              <a:t>read</a:t>
            </a:r>
            <a:r>
              <a:rPr lang="en-US" sz="4000" dirty="0" smtClean="0">
                <a:latin typeface="Comic Sans MS" panose="030F0702030302020204" pitchFamily="66" charset="0"/>
              </a:rPr>
              <a:t> books.</a:t>
            </a:r>
          </a:p>
          <a:p>
            <a:pPr marL="0" indent="0" algn="l">
              <a:buNone/>
            </a:pPr>
            <a:r>
              <a:rPr lang="en-US" sz="4000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All </a:t>
            </a:r>
            <a:r>
              <a:rPr lang="en-US" sz="4000" dirty="0" smtClean="0">
                <a:latin typeface="Comic Sans MS" panose="030F0702030302020204" pitchFamily="66" charset="0"/>
              </a:rPr>
              <a:t>of them </a:t>
            </a:r>
            <a:r>
              <a:rPr lang="en-US" sz="4000" dirty="0" smtClean="0">
                <a:solidFill>
                  <a:srgbClr val="0EB4E8"/>
                </a:solidFill>
                <a:latin typeface="Comic Sans MS" panose="030F0702030302020204" pitchFamily="66" charset="0"/>
              </a:rPr>
              <a:t>are</a:t>
            </a:r>
            <a:r>
              <a:rPr lang="en-US" sz="4000" dirty="0" smtClean="0">
                <a:latin typeface="Comic Sans MS" panose="030F0702030302020204" pitchFamily="66" charset="0"/>
              </a:rPr>
              <a:t> busy .</a:t>
            </a:r>
            <a:endParaRPr lang="ar-SA" sz="4000" dirty="0">
              <a:latin typeface="Comic Sans MS" panose="030F0702030302020204" pitchFamily="66" charset="0"/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605" y="614681"/>
            <a:ext cx="4603395" cy="4019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سهم للأسفل 6"/>
          <p:cNvSpPr/>
          <p:nvPr/>
        </p:nvSpPr>
        <p:spPr>
          <a:xfrm>
            <a:off x="1155700" y="2197100"/>
            <a:ext cx="330200" cy="698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/>
          <p:cNvSpPr txBox="1"/>
          <p:nvPr/>
        </p:nvSpPr>
        <p:spPr>
          <a:xfrm>
            <a:off x="355600" y="3086100"/>
            <a:ext cx="15113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معاملة الجمع</a:t>
            </a:r>
            <a:endParaRPr lang="ar-SA" dirty="0"/>
          </a:p>
        </p:txBody>
      </p:sp>
      <p:sp>
        <p:nvSpPr>
          <p:cNvPr id="10" name="مربع نص 9"/>
          <p:cNvSpPr txBox="1"/>
          <p:nvPr/>
        </p:nvSpPr>
        <p:spPr>
          <a:xfrm>
            <a:off x="723900" y="4634231"/>
            <a:ext cx="686470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u="sng" dirty="0" smtClean="0">
                <a:solidFill>
                  <a:srgbClr val="FF0000"/>
                </a:solidFill>
              </a:rPr>
              <a:t>all of </a:t>
            </a:r>
            <a:r>
              <a:rPr lang="en-US" sz="4000" u="sng" dirty="0" smtClean="0">
                <a:solidFill>
                  <a:schemeClr val="accent6">
                    <a:lumMod val="75000"/>
                  </a:schemeClr>
                </a:solidFill>
              </a:rPr>
              <a:t>+</a:t>
            </a:r>
            <a:r>
              <a:rPr lang="en-US" sz="4000" u="sng" dirty="0" smtClean="0"/>
              <a:t> them </a:t>
            </a:r>
            <a:r>
              <a:rPr lang="en-US" sz="4000" u="sng" dirty="0" smtClean="0">
                <a:solidFill>
                  <a:schemeClr val="accent6">
                    <a:lumMod val="75000"/>
                  </a:schemeClr>
                </a:solidFill>
              </a:rPr>
              <a:t>+</a:t>
            </a:r>
            <a:r>
              <a:rPr lang="en-US" sz="4000" u="sng" dirty="0" smtClean="0"/>
              <a:t> </a:t>
            </a:r>
            <a:r>
              <a:rPr lang="en-US" sz="4000" u="sng" dirty="0" smtClean="0">
                <a:solidFill>
                  <a:srgbClr val="00B0F0"/>
                </a:solidFill>
              </a:rPr>
              <a:t>v</a:t>
            </a:r>
            <a:r>
              <a:rPr lang="en-US" sz="4000" u="sng" dirty="0" smtClean="0"/>
              <a:t> /</a:t>
            </a:r>
            <a:r>
              <a:rPr lang="en-US" sz="4000" u="sng" dirty="0" smtClean="0">
                <a:solidFill>
                  <a:srgbClr val="00B0F0"/>
                </a:solidFill>
              </a:rPr>
              <a:t>be </a:t>
            </a:r>
            <a:r>
              <a:rPr lang="en-US" sz="2800" u="sng" dirty="0" smtClean="0"/>
              <a:t>(plural)</a:t>
            </a:r>
            <a:endParaRPr lang="ar-SA" sz="2800" u="sng" dirty="0"/>
          </a:p>
        </p:txBody>
      </p:sp>
    </p:spTree>
    <p:extLst>
      <p:ext uri="{BB962C8B-B14F-4D97-AF65-F5344CB8AC3E}">
        <p14:creationId xmlns:p14="http://schemas.microsoft.com/office/powerpoint/2010/main" val="209956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794500" y="365125"/>
            <a:ext cx="767031" cy="2825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..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None </a:t>
            </a:r>
            <a:r>
              <a:rPr lang="en-US" sz="36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of them </a:t>
            </a:r>
            <a:r>
              <a:rPr lang="en-US" sz="36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like</a:t>
            </a:r>
            <a:r>
              <a:rPr lang="en-US" sz="36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salad.</a:t>
            </a:r>
          </a:p>
          <a:p>
            <a:pPr marL="0" indent="0" algn="l">
              <a:buNone/>
            </a:pPr>
            <a:r>
              <a:rPr lang="en-US" sz="3600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None</a:t>
            </a:r>
            <a:r>
              <a:rPr lang="en-US" sz="36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of them </a:t>
            </a:r>
            <a:r>
              <a:rPr lang="en-US" sz="36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are</a:t>
            </a:r>
            <a:r>
              <a:rPr lang="en-US" sz="36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healthy .</a:t>
            </a:r>
            <a:endParaRPr lang="ar-SA" sz="36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300" y="1690688"/>
            <a:ext cx="3009900" cy="3009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900" y="1690688"/>
            <a:ext cx="2994562" cy="29968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531" y="4292600"/>
            <a:ext cx="3022601" cy="25781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مربع نص 7"/>
          <p:cNvSpPr txBox="1"/>
          <p:nvPr/>
        </p:nvSpPr>
        <p:spPr>
          <a:xfrm>
            <a:off x="355600" y="4700588"/>
            <a:ext cx="60833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u="sng" dirty="0" smtClean="0">
                <a:solidFill>
                  <a:srgbClr val="FF0000"/>
                </a:solidFill>
              </a:rPr>
              <a:t>None of </a:t>
            </a:r>
            <a:r>
              <a:rPr lang="en-US" sz="4000" u="sng" dirty="0" smtClean="0"/>
              <a:t>+ them + </a:t>
            </a:r>
            <a:r>
              <a:rPr lang="en-US" sz="4000" u="sng" dirty="0" smtClean="0">
                <a:solidFill>
                  <a:srgbClr val="0EB4E8"/>
                </a:solidFill>
              </a:rPr>
              <a:t>v</a:t>
            </a:r>
            <a:r>
              <a:rPr lang="en-US" sz="4000" u="sng" dirty="0" smtClean="0"/>
              <a:t> /be</a:t>
            </a:r>
            <a:r>
              <a:rPr lang="en-US" sz="2400" u="sng" dirty="0" smtClean="0"/>
              <a:t>(plural</a:t>
            </a:r>
            <a:r>
              <a:rPr lang="en-US" u="sng" dirty="0" smtClean="0"/>
              <a:t>)</a:t>
            </a:r>
            <a:r>
              <a:rPr lang="en-US" sz="4000" u="sng" dirty="0" smtClean="0"/>
              <a:t> </a:t>
            </a:r>
            <a:endParaRPr lang="ar-SA" sz="4000" u="sng" dirty="0"/>
          </a:p>
        </p:txBody>
      </p:sp>
      <p:sp>
        <p:nvSpPr>
          <p:cNvPr id="9" name="سهم للأسفل 8"/>
          <p:cNvSpPr/>
          <p:nvPr/>
        </p:nvSpPr>
        <p:spPr>
          <a:xfrm>
            <a:off x="1333500" y="2908300"/>
            <a:ext cx="237466" cy="5461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355600" y="3708400"/>
            <a:ext cx="15367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معاملة الجمع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63221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Let’s make sentences!!!</a:t>
            </a:r>
            <a:endParaRPr lang="ar-SA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316" y="1444228"/>
            <a:ext cx="2429812" cy="2496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مربع نص 4"/>
          <p:cNvSpPr txBox="1"/>
          <p:nvPr/>
        </p:nvSpPr>
        <p:spPr>
          <a:xfrm>
            <a:off x="215900" y="2692400"/>
            <a:ext cx="7302500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800" u="sng" dirty="0" smtClean="0"/>
              <a:t>Use </a:t>
            </a:r>
            <a:r>
              <a:rPr lang="en-US" sz="2800" u="sng" dirty="0" smtClean="0">
                <a:solidFill>
                  <a:schemeClr val="accent6">
                    <a:lumMod val="50000"/>
                  </a:schemeClr>
                </a:solidFill>
              </a:rPr>
              <a:t>Neither</a:t>
            </a:r>
            <a:r>
              <a:rPr lang="en-US" sz="2800" u="sng" dirty="0" smtClean="0"/>
              <a:t>/</a:t>
            </a:r>
            <a:r>
              <a:rPr lang="en-US" sz="2800" u="sng" dirty="0" smtClean="0">
                <a:solidFill>
                  <a:schemeClr val="accent6">
                    <a:lumMod val="50000"/>
                  </a:schemeClr>
                </a:solidFill>
              </a:rPr>
              <a:t>understand</a:t>
            </a:r>
            <a:r>
              <a:rPr lang="en-US" sz="2800" u="sng" dirty="0" smtClean="0"/>
              <a:t> </a:t>
            </a:r>
            <a:r>
              <a:rPr lang="en-US" dirty="0" smtClean="0"/>
              <a:t>.</a:t>
            </a:r>
            <a:endParaRPr lang="ar-SA" dirty="0" smtClean="0"/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……………………………………………………………………………..</a:t>
            </a:r>
            <a:endParaRPr lang="ar-SA" dirty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222" y="4394200"/>
            <a:ext cx="2713555" cy="226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مربع نص 6"/>
          <p:cNvSpPr txBox="1"/>
          <p:nvPr/>
        </p:nvSpPr>
        <p:spPr>
          <a:xfrm>
            <a:off x="1193800" y="4660900"/>
            <a:ext cx="6972300" cy="135421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3200" u="sng" dirty="0" smtClean="0"/>
              <a:t>Use </a:t>
            </a:r>
            <a:r>
              <a:rPr lang="en-US" sz="3200" u="sng" dirty="0" smtClean="0">
                <a:solidFill>
                  <a:schemeClr val="accent6">
                    <a:lumMod val="50000"/>
                  </a:schemeClr>
                </a:solidFill>
              </a:rPr>
              <a:t>Both </a:t>
            </a:r>
            <a:r>
              <a:rPr lang="en-US" sz="3200" u="sng" dirty="0" smtClean="0"/>
              <a:t>/ </a:t>
            </a:r>
            <a:r>
              <a:rPr lang="en-US" sz="3200" u="sng" dirty="0" smtClean="0">
                <a:solidFill>
                  <a:schemeClr val="accent6">
                    <a:lumMod val="50000"/>
                  </a:schemeClr>
                </a:solidFill>
              </a:rPr>
              <a:t>eat</a:t>
            </a:r>
            <a:r>
              <a:rPr lang="en-US" sz="3200" u="sng" dirty="0" smtClean="0"/>
              <a:t>:</a:t>
            </a:r>
            <a:endParaRPr lang="ar-SA" sz="3200" u="sng" dirty="0" smtClean="0"/>
          </a:p>
          <a:p>
            <a:pPr algn="l"/>
            <a:endParaRPr lang="en-US" sz="3200" u="sng" dirty="0" smtClean="0"/>
          </a:p>
          <a:p>
            <a:pPr algn="l"/>
            <a:r>
              <a:rPr lang="en-US" dirty="0" smtClean="0"/>
              <a:t>…………………………………………………………………………………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82709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223</Words>
  <Application>Microsoft Office PowerPoint</Application>
  <PresentationFormat>ملء الشاشة</PresentationFormat>
  <Paragraphs>56</Paragraphs>
  <Slides>13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Comic Sans MS</vt:lpstr>
      <vt:lpstr>Times New Roman</vt:lpstr>
      <vt:lpstr>نسق Office</vt:lpstr>
      <vt:lpstr>12: form , meaning and function</vt:lpstr>
      <vt:lpstr>1 - Both  and neither ( tow people or things)</vt:lpstr>
      <vt:lpstr>Both of them drink tea .. both of them are women.. Both of them talk fast.</vt:lpstr>
      <vt:lpstr> Are they look happy ? Are they talking together?  Neither of them is happy.  Neither of them talks to each other</vt:lpstr>
      <vt:lpstr>.</vt:lpstr>
      <vt:lpstr>2- All and None ( three or more )</vt:lpstr>
      <vt:lpstr>.</vt:lpstr>
      <vt:lpstr>..</vt:lpstr>
      <vt:lpstr>Let’s make sentences!!!</vt:lpstr>
      <vt:lpstr>Use all / be angry ……………………………………………</vt:lpstr>
      <vt:lpstr>Open your book .. p 11</vt:lpstr>
      <vt:lpstr>3 yes all 3 no none</vt:lpstr>
      <vt:lpstr>Have a nice day… Tr : Kholoud AlGhamdi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12: form , meaning and function</dc:title>
  <dc:creator>Win10</dc:creator>
  <cp:lastModifiedBy>Win10</cp:lastModifiedBy>
  <cp:revision>14</cp:revision>
  <dcterms:created xsi:type="dcterms:W3CDTF">2020-09-19T00:44:13Z</dcterms:created>
  <dcterms:modified xsi:type="dcterms:W3CDTF">2020-09-19T02:36:29Z</dcterms:modified>
</cp:coreProperties>
</file>