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sldIdLst>
    <p:sldId id="283" r:id="rId4"/>
    <p:sldId id="263" r:id="rId5"/>
    <p:sldId id="261" r:id="rId6"/>
    <p:sldId id="260" r:id="rId7"/>
    <p:sldId id="257" r:id="rId8"/>
    <p:sldId id="284" r:id="rId9"/>
    <p:sldId id="290" r:id="rId10"/>
    <p:sldId id="286" r:id="rId11"/>
    <p:sldId id="267" r:id="rId12"/>
    <p:sldId id="294" r:id="rId13"/>
    <p:sldId id="309" r:id="rId14"/>
    <p:sldId id="276" r:id="rId15"/>
    <p:sldId id="277" r:id="rId16"/>
    <p:sldId id="278" r:id="rId17"/>
    <p:sldId id="279" r:id="rId18"/>
    <p:sldId id="280" r:id="rId19"/>
    <p:sldId id="281" r:id="rId20"/>
    <p:sldId id="282" r:id="rId21"/>
  </p:sldIdLst>
  <p:sldSz cx="122047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FFFF"/>
    <a:srgbClr val="9966FF"/>
    <a:srgbClr val="FF0066"/>
    <a:srgbClr val="FF00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71" autoAdjust="0"/>
    <p:restoredTop sz="94660" autoAdjust="0"/>
  </p:normalViewPr>
  <p:slideViewPr>
    <p:cSldViewPr>
      <p:cViewPr>
        <p:scale>
          <a:sx n="81" d="100"/>
          <a:sy n="81" d="100"/>
        </p:scale>
        <p:origin x="-594" y="-36"/>
      </p:cViewPr>
      <p:guideLst>
        <p:guide orient="horz" pos="2160"/>
        <p:guide pos="384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5354" y="1122363"/>
            <a:ext cx="10373995"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5589"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419732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0441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3992" y="365125"/>
            <a:ext cx="2631638"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9076" y="365125"/>
            <a:ext cx="7742357"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33941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3DD8A11-7A53-FD4F-782E-A65A85DDB434}"/>
              </a:ext>
            </a:extLst>
          </p:cNvPr>
          <p:cNvSpPr>
            <a:spLocks noGrp="1"/>
          </p:cNvSpPr>
          <p:nvPr>
            <p:ph type="ctrTitle"/>
          </p:nvPr>
        </p:nvSpPr>
        <p:spPr>
          <a:xfrm>
            <a:off x="1525588" y="1122363"/>
            <a:ext cx="9153525"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 xmlns:a16="http://schemas.microsoft.com/office/drawing/2014/main" id="{58DEE035-6645-CF99-C5AD-62DF6FFEA173}"/>
              </a:ext>
            </a:extLst>
          </p:cNvPr>
          <p:cNvSpPr>
            <a:spLocks noGrp="1"/>
          </p:cNvSpPr>
          <p:nvPr>
            <p:ph type="subTitle" idx="1"/>
          </p:nvPr>
        </p:nvSpPr>
        <p:spPr>
          <a:xfrm>
            <a:off x="1525588"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 xmlns:a16="http://schemas.microsoft.com/office/drawing/2014/main"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11B4ECF3-D026-82DF-5C65-34A3C5CD1817}"/>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983212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207CFDE8-E086-6916-91C8-95C0FF8188E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73065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AA53936-E66A-F5B5-40C7-8691776988D4}"/>
              </a:ext>
            </a:extLst>
          </p:cNvPr>
          <p:cNvSpPr>
            <a:spLocks noGrp="1"/>
          </p:cNvSpPr>
          <p:nvPr>
            <p:ph type="title"/>
          </p:nvPr>
        </p:nvSpPr>
        <p:spPr>
          <a:xfrm>
            <a:off x="832717" y="1709740"/>
            <a:ext cx="10526554"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09B79FCF-2269-BAA8-26F6-768C76FEE52A}"/>
              </a:ext>
            </a:extLst>
          </p:cNvPr>
          <p:cNvSpPr>
            <a:spLocks noGrp="1"/>
          </p:cNvSpPr>
          <p:nvPr>
            <p:ph type="body" idx="1"/>
          </p:nvPr>
        </p:nvSpPr>
        <p:spPr>
          <a:xfrm>
            <a:off x="832717" y="4589465"/>
            <a:ext cx="1052655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5A3A15ED-B294-D2B3-3A82-433AFD87A454}"/>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32011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C1EFC717-27F3-5855-6937-D705DF960CEA}"/>
              </a:ext>
            </a:extLst>
          </p:cNvPr>
          <p:cNvSpPr>
            <a:spLocks noGrp="1"/>
          </p:cNvSpPr>
          <p:nvPr>
            <p:ph sz="half" idx="1"/>
          </p:nvPr>
        </p:nvSpPr>
        <p:spPr>
          <a:xfrm>
            <a:off x="839073"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 xmlns:a16="http://schemas.microsoft.com/office/drawing/2014/main" id="{98E215F5-AA01-1A2D-26AF-559BE02220A9}"/>
              </a:ext>
            </a:extLst>
          </p:cNvPr>
          <p:cNvSpPr>
            <a:spLocks noGrp="1"/>
          </p:cNvSpPr>
          <p:nvPr>
            <p:ph sz="half" idx="2"/>
          </p:nvPr>
        </p:nvSpPr>
        <p:spPr>
          <a:xfrm>
            <a:off x="6178629"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 xmlns:a16="http://schemas.microsoft.com/office/drawing/2014/main"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7FB53BC-2BA9-6D05-2F3D-1C89DFEE6032}"/>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8290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0BEDB3-688F-1A2A-8406-C421038EDCCF}"/>
              </a:ext>
            </a:extLst>
          </p:cNvPr>
          <p:cNvSpPr>
            <a:spLocks noGrp="1"/>
          </p:cNvSpPr>
          <p:nvPr>
            <p:ph type="title"/>
          </p:nvPr>
        </p:nvSpPr>
        <p:spPr>
          <a:xfrm>
            <a:off x="840663" y="365127"/>
            <a:ext cx="10526554"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ECDA98DE-65A4-0D6C-8BE6-FA4BC1829A83}"/>
              </a:ext>
            </a:extLst>
          </p:cNvPr>
          <p:cNvSpPr>
            <a:spLocks noGrp="1"/>
          </p:cNvSpPr>
          <p:nvPr>
            <p:ph type="body" idx="1"/>
          </p:nvPr>
        </p:nvSpPr>
        <p:spPr>
          <a:xfrm>
            <a:off x="840664" y="1681163"/>
            <a:ext cx="5163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AE8107A8-B22F-111B-AA00-2B12D22F1F72}"/>
              </a:ext>
            </a:extLst>
          </p:cNvPr>
          <p:cNvSpPr>
            <a:spLocks noGrp="1"/>
          </p:cNvSpPr>
          <p:nvPr>
            <p:ph sz="half" idx="2"/>
          </p:nvPr>
        </p:nvSpPr>
        <p:spPr>
          <a:xfrm>
            <a:off x="840664" y="2505075"/>
            <a:ext cx="5163159"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 xmlns:a16="http://schemas.microsoft.com/office/drawing/2014/main" id="{BA4F2A1F-D083-7FAC-6F56-135B9128AE61}"/>
              </a:ext>
            </a:extLst>
          </p:cNvPr>
          <p:cNvSpPr>
            <a:spLocks noGrp="1"/>
          </p:cNvSpPr>
          <p:nvPr>
            <p:ph type="body" sz="quarter" idx="3"/>
          </p:nvPr>
        </p:nvSpPr>
        <p:spPr>
          <a:xfrm>
            <a:off x="6178630" y="1681163"/>
            <a:ext cx="5188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8B4523FE-02AB-ABFE-3B27-93FB65641218}"/>
              </a:ext>
            </a:extLst>
          </p:cNvPr>
          <p:cNvSpPr>
            <a:spLocks noGrp="1"/>
          </p:cNvSpPr>
          <p:nvPr>
            <p:ph sz="quarter" idx="4"/>
          </p:nvPr>
        </p:nvSpPr>
        <p:spPr>
          <a:xfrm>
            <a:off x="6178630" y="2505075"/>
            <a:ext cx="51885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 xmlns:a16="http://schemas.microsoft.com/office/drawing/2014/main"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8" name="عنصر نائب للتذييل 7">
            <a:extLst>
              <a:ext uri="{FF2B5EF4-FFF2-40B4-BE49-F238E27FC236}">
                <a16:creationId xmlns="" xmlns:a16="http://schemas.microsoft.com/office/drawing/2014/main" id="{B93BB63D-32CE-13B5-8548-2480D011F05E}"/>
              </a:ext>
            </a:extLst>
          </p:cNvPr>
          <p:cNvSpPr>
            <a:spLocks noGrp="1"/>
          </p:cNvSpPr>
          <p:nvPr>
            <p:ph type="ftr" sz="quarter" idx="11"/>
          </p:nvPr>
        </p:nvSpPr>
        <p:spPr/>
        <p:txBody>
          <a:bodyPr/>
          <a:lstStyle/>
          <a:p>
            <a:endParaRPr lang="ar-EG">
              <a:solidFill>
                <a:prstClr val="black">
                  <a:tint val="75000"/>
                </a:prstClr>
              </a:solidFill>
            </a:endParaRPr>
          </a:p>
        </p:txBody>
      </p:sp>
      <p:sp>
        <p:nvSpPr>
          <p:cNvPr id="9" name="عنصر نائب لرقم الشريحة 8">
            <a:extLst>
              <a:ext uri="{FF2B5EF4-FFF2-40B4-BE49-F238E27FC236}">
                <a16:creationId xmlns="" xmlns:a16="http://schemas.microsoft.com/office/drawing/2014/main"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30244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 xmlns:a16="http://schemas.microsoft.com/office/drawing/2014/main"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4" name="عنصر نائب للتذييل 3">
            <a:extLst>
              <a:ext uri="{FF2B5EF4-FFF2-40B4-BE49-F238E27FC236}">
                <a16:creationId xmlns="" xmlns:a16="http://schemas.microsoft.com/office/drawing/2014/main" id="{BC4A4E9A-2AF5-6086-C27E-A06AC8FD0304}"/>
              </a:ext>
            </a:extLst>
          </p:cNvPr>
          <p:cNvSpPr>
            <a:spLocks noGrp="1"/>
          </p:cNvSpPr>
          <p:nvPr>
            <p:ph type="ftr" sz="quarter" idx="11"/>
          </p:nvPr>
        </p:nvSpPr>
        <p:spPr/>
        <p:txBody>
          <a:bodyPr/>
          <a:lstStyle/>
          <a:p>
            <a:endParaRPr lang="ar-EG">
              <a:solidFill>
                <a:prstClr val="black">
                  <a:tint val="75000"/>
                </a:prstClr>
              </a:solidFill>
            </a:endParaRPr>
          </a:p>
        </p:txBody>
      </p:sp>
      <p:sp>
        <p:nvSpPr>
          <p:cNvPr id="5" name="عنصر نائب لرقم الشريحة 4">
            <a:extLst>
              <a:ext uri="{FF2B5EF4-FFF2-40B4-BE49-F238E27FC236}">
                <a16:creationId xmlns="" xmlns:a16="http://schemas.microsoft.com/office/drawing/2014/main"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97500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3" name="عنصر نائب للتذييل 2">
            <a:extLst>
              <a:ext uri="{FF2B5EF4-FFF2-40B4-BE49-F238E27FC236}">
                <a16:creationId xmlns="" xmlns:a16="http://schemas.microsoft.com/office/drawing/2014/main" id="{675747E2-D65D-CB0A-0152-8B4D58E58A29}"/>
              </a:ext>
            </a:extLst>
          </p:cNvPr>
          <p:cNvSpPr>
            <a:spLocks noGrp="1"/>
          </p:cNvSpPr>
          <p:nvPr>
            <p:ph type="ftr" sz="quarter" idx="11"/>
          </p:nvPr>
        </p:nvSpPr>
        <p:spPr/>
        <p:txBody>
          <a:bodyPr/>
          <a:lstStyle/>
          <a:p>
            <a:endParaRPr lang="ar-EG">
              <a:solidFill>
                <a:prstClr val="black">
                  <a:tint val="75000"/>
                </a:prstClr>
              </a:solidFill>
            </a:endParaRPr>
          </a:p>
        </p:txBody>
      </p:sp>
      <p:sp>
        <p:nvSpPr>
          <p:cNvPr id="4" name="عنصر نائب لرقم الشريحة 3">
            <a:extLst>
              <a:ext uri="{FF2B5EF4-FFF2-40B4-BE49-F238E27FC236}">
                <a16:creationId xmlns="" xmlns:a16="http://schemas.microsoft.com/office/drawing/2014/main"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33141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8BBF49C-7B30-A509-682A-AD084DB71924}"/>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DD1A44A1-F2F8-C2F5-252B-742861C505B8}"/>
              </a:ext>
            </a:extLst>
          </p:cNvPr>
          <p:cNvSpPr>
            <a:spLocks noGrp="1"/>
          </p:cNvSpPr>
          <p:nvPr>
            <p:ph idx="1"/>
          </p:nvPr>
        </p:nvSpPr>
        <p:spPr>
          <a:xfrm>
            <a:off x="5188587" y="987427"/>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 xmlns:a16="http://schemas.microsoft.com/office/drawing/2014/main" id="{CD25A246-8ADC-9AEF-EBAC-1384F7E5D1B1}"/>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598B9A3D-DE03-B05A-29E8-F422D1DD8E3E}"/>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6893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152480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7A8DD78-06AF-8C0A-B513-C364D20D3F8D}"/>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 xmlns:a16="http://schemas.microsoft.com/office/drawing/2014/main" id="{27BF9B71-B6F2-CE63-CB4B-4ABE7358F1F5}"/>
              </a:ext>
            </a:extLst>
          </p:cNvPr>
          <p:cNvSpPr>
            <a:spLocks noGrp="1"/>
          </p:cNvSpPr>
          <p:nvPr>
            <p:ph type="pic" idx="1"/>
          </p:nvPr>
        </p:nvSpPr>
        <p:spPr>
          <a:xfrm>
            <a:off x="5188587" y="987427"/>
            <a:ext cx="617862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 xmlns:a16="http://schemas.microsoft.com/office/drawing/2014/main" id="{D13B6A00-87EB-BF5D-5FB8-96301938C979}"/>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5B82486-B94C-75F1-FB88-C960CC7D0A39}"/>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47363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75F64456-1B5A-E34A-E414-BFD361A6C63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13224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B200894A-5664-D70F-30B5-9588F5CF7FD9}"/>
              </a:ext>
            </a:extLst>
          </p:cNvPr>
          <p:cNvSpPr>
            <a:spLocks noGrp="1"/>
          </p:cNvSpPr>
          <p:nvPr>
            <p:ph type="title" orient="vert"/>
          </p:nvPr>
        </p:nvSpPr>
        <p:spPr>
          <a:xfrm>
            <a:off x="8733989" y="365125"/>
            <a:ext cx="2631638"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33F3E632-78B8-4D7D-F81F-6A90DC4B1750}"/>
              </a:ext>
            </a:extLst>
          </p:cNvPr>
          <p:cNvSpPr>
            <a:spLocks noGrp="1"/>
          </p:cNvSpPr>
          <p:nvPr>
            <p:ph type="body" orient="vert" idx="1"/>
          </p:nvPr>
        </p:nvSpPr>
        <p:spPr>
          <a:xfrm>
            <a:off x="839074" y="365125"/>
            <a:ext cx="7742357"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687366A8-AF0D-165B-E93C-DCEB0E42A356}"/>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26533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3DD8A11-7A53-FD4F-782E-A65A85DDB434}"/>
              </a:ext>
            </a:extLst>
          </p:cNvPr>
          <p:cNvSpPr>
            <a:spLocks noGrp="1"/>
          </p:cNvSpPr>
          <p:nvPr>
            <p:ph type="ctrTitle"/>
          </p:nvPr>
        </p:nvSpPr>
        <p:spPr>
          <a:xfrm>
            <a:off x="1525588" y="1122363"/>
            <a:ext cx="9153525"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 xmlns:a16="http://schemas.microsoft.com/office/drawing/2014/main" id="{58DEE035-6645-CF99-C5AD-62DF6FFEA173}"/>
              </a:ext>
            </a:extLst>
          </p:cNvPr>
          <p:cNvSpPr>
            <a:spLocks noGrp="1"/>
          </p:cNvSpPr>
          <p:nvPr>
            <p:ph type="subTitle" idx="1"/>
          </p:nvPr>
        </p:nvSpPr>
        <p:spPr>
          <a:xfrm>
            <a:off x="1525588"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 xmlns:a16="http://schemas.microsoft.com/office/drawing/2014/main"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11B4ECF3-D026-82DF-5C65-34A3C5CD1817}"/>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983212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207CFDE8-E086-6916-91C8-95C0FF8188E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730650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AA53936-E66A-F5B5-40C7-8691776988D4}"/>
              </a:ext>
            </a:extLst>
          </p:cNvPr>
          <p:cNvSpPr>
            <a:spLocks noGrp="1"/>
          </p:cNvSpPr>
          <p:nvPr>
            <p:ph type="title"/>
          </p:nvPr>
        </p:nvSpPr>
        <p:spPr>
          <a:xfrm>
            <a:off x="832717" y="1709740"/>
            <a:ext cx="10526554"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09B79FCF-2269-BAA8-26F6-768C76FEE52A}"/>
              </a:ext>
            </a:extLst>
          </p:cNvPr>
          <p:cNvSpPr>
            <a:spLocks noGrp="1"/>
          </p:cNvSpPr>
          <p:nvPr>
            <p:ph type="body" idx="1"/>
          </p:nvPr>
        </p:nvSpPr>
        <p:spPr>
          <a:xfrm>
            <a:off x="832717" y="4589465"/>
            <a:ext cx="1052655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5A3A15ED-B294-D2B3-3A82-433AFD87A454}"/>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32011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C1EFC717-27F3-5855-6937-D705DF960CEA}"/>
              </a:ext>
            </a:extLst>
          </p:cNvPr>
          <p:cNvSpPr>
            <a:spLocks noGrp="1"/>
          </p:cNvSpPr>
          <p:nvPr>
            <p:ph sz="half" idx="1"/>
          </p:nvPr>
        </p:nvSpPr>
        <p:spPr>
          <a:xfrm>
            <a:off x="839073"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 xmlns:a16="http://schemas.microsoft.com/office/drawing/2014/main" id="{98E215F5-AA01-1A2D-26AF-559BE02220A9}"/>
              </a:ext>
            </a:extLst>
          </p:cNvPr>
          <p:cNvSpPr>
            <a:spLocks noGrp="1"/>
          </p:cNvSpPr>
          <p:nvPr>
            <p:ph sz="half" idx="2"/>
          </p:nvPr>
        </p:nvSpPr>
        <p:spPr>
          <a:xfrm>
            <a:off x="6178629"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 xmlns:a16="http://schemas.microsoft.com/office/drawing/2014/main"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7FB53BC-2BA9-6D05-2F3D-1C89DFEE6032}"/>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82902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0BEDB3-688F-1A2A-8406-C421038EDCCF}"/>
              </a:ext>
            </a:extLst>
          </p:cNvPr>
          <p:cNvSpPr>
            <a:spLocks noGrp="1"/>
          </p:cNvSpPr>
          <p:nvPr>
            <p:ph type="title"/>
          </p:nvPr>
        </p:nvSpPr>
        <p:spPr>
          <a:xfrm>
            <a:off x="840663" y="365127"/>
            <a:ext cx="10526554"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ECDA98DE-65A4-0D6C-8BE6-FA4BC1829A83}"/>
              </a:ext>
            </a:extLst>
          </p:cNvPr>
          <p:cNvSpPr>
            <a:spLocks noGrp="1"/>
          </p:cNvSpPr>
          <p:nvPr>
            <p:ph type="body" idx="1"/>
          </p:nvPr>
        </p:nvSpPr>
        <p:spPr>
          <a:xfrm>
            <a:off x="840664" y="1681163"/>
            <a:ext cx="5163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AE8107A8-B22F-111B-AA00-2B12D22F1F72}"/>
              </a:ext>
            </a:extLst>
          </p:cNvPr>
          <p:cNvSpPr>
            <a:spLocks noGrp="1"/>
          </p:cNvSpPr>
          <p:nvPr>
            <p:ph sz="half" idx="2"/>
          </p:nvPr>
        </p:nvSpPr>
        <p:spPr>
          <a:xfrm>
            <a:off x="840664" y="2505075"/>
            <a:ext cx="5163159"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 xmlns:a16="http://schemas.microsoft.com/office/drawing/2014/main" id="{BA4F2A1F-D083-7FAC-6F56-135B9128AE61}"/>
              </a:ext>
            </a:extLst>
          </p:cNvPr>
          <p:cNvSpPr>
            <a:spLocks noGrp="1"/>
          </p:cNvSpPr>
          <p:nvPr>
            <p:ph type="body" sz="quarter" idx="3"/>
          </p:nvPr>
        </p:nvSpPr>
        <p:spPr>
          <a:xfrm>
            <a:off x="6178630" y="1681163"/>
            <a:ext cx="5188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8B4523FE-02AB-ABFE-3B27-93FB65641218}"/>
              </a:ext>
            </a:extLst>
          </p:cNvPr>
          <p:cNvSpPr>
            <a:spLocks noGrp="1"/>
          </p:cNvSpPr>
          <p:nvPr>
            <p:ph sz="quarter" idx="4"/>
          </p:nvPr>
        </p:nvSpPr>
        <p:spPr>
          <a:xfrm>
            <a:off x="6178630" y="2505075"/>
            <a:ext cx="51885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 xmlns:a16="http://schemas.microsoft.com/office/drawing/2014/main"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8" name="عنصر نائب للتذييل 7">
            <a:extLst>
              <a:ext uri="{FF2B5EF4-FFF2-40B4-BE49-F238E27FC236}">
                <a16:creationId xmlns="" xmlns:a16="http://schemas.microsoft.com/office/drawing/2014/main" id="{B93BB63D-32CE-13B5-8548-2480D011F05E}"/>
              </a:ext>
            </a:extLst>
          </p:cNvPr>
          <p:cNvSpPr>
            <a:spLocks noGrp="1"/>
          </p:cNvSpPr>
          <p:nvPr>
            <p:ph type="ftr" sz="quarter" idx="11"/>
          </p:nvPr>
        </p:nvSpPr>
        <p:spPr/>
        <p:txBody>
          <a:bodyPr/>
          <a:lstStyle/>
          <a:p>
            <a:endParaRPr lang="ar-EG">
              <a:solidFill>
                <a:prstClr val="black">
                  <a:tint val="75000"/>
                </a:prstClr>
              </a:solidFill>
            </a:endParaRPr>
          </a:p>
        </p:txBody>
      </p:sp>
      <p:sp>
        <p:nvSpPr>
          <p:cNvPr id="9" name="عنصر نائب لرقم الشريحة 8">
            <a:extLst>
              <a:ext uri="{FF2B5EF4-FFF2-40B4-BE49-F238E27FC236}">
                <a16:creationId xmlns="" xmlns:a16="http://schemas.microsoft.com/office/drawing/2014/main"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30244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 xmlns:a16="http://schemas.microsoft.com/office/drawing/2014/main"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4" name="عنصر نائب للتذييل 3">
            <a:extLst>
              <a:ext uri="{FF2B5EF4-FFF2-40B4-BE49-F238E27FC236}">
                <a16:creationId xmlns="" xmlns:a16="http://schemas.microsoft.com/office/drawing/2014/main" id="{BC4A4E9A-2AF5-6086-C27E-A06AC8FD0304}"/>
              </a:ext>
            </a:extLst>
          </p:cNvPr>
          <p:cNvSpPr>
            <a:spLocks noGrp="1"/>
          </p:cNvSpPr>
          <p:nvPr>
            <p:ph type="ftr" sz="quarter" idx="11"/>
          </p:nvPr>
        </p:nvSpPr>
        <p:spPr/>
        <p:txBody>
          <a:bodyPr/>
          <a:lstStyle/>
          <a:p>
            <a:endParaRPr lang="ar-EG">
              <a:solidFill>
                <a:prstClr val="black">
                  <a:tint val="75000"/>
                </a:prstClr>
              </a:solidFill>
            </a:endParaRPr>
          </a:p>
        </p:txBody>
      </p:sp>
      <p:sp>
        <p:nvSpPr>
          <p:cNvPr id="5" name="عنصر نائب لرقم الشريحة 4">
            <a:extLst>
              <a:ext uri="{FF2B5EF4-FFF2-40B4-BE49-F238E27FC236}">
                <a16:creationId xmlns="" xmlns:a16="http://schemas.microsoft.com/office/drawing/2014/main"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975007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3" name="عنصر نائب للتذييل 2">
            <a:extLst>
              <a:ext uri="{FF2B5EF4-FFF2-40B4-BE49-F238E27FC236}">
                <a16:creationId xmlns="" xmlns:a16="http://schemas.microsoft.com/office/drawing/2014/main" id="{675747E2-D65D-CB0A-0152-8B4D58E58A29}"/>
              </a:ext>
            </a:extLst>
          </p:cNvPr>
          <p:cNvSpPr>
            <a:spLocks noGrp="1"/>
          </p:cNvSpPr>
          <p:nvPr>
            <p:ph type="ftr" sz="quarter" idx="11"/>
          </p:nvPr>
        </p:nvSpPr>
        <p:spPr/>
        <p:txBody>
          <a:bodyPr/>
          <a:lstStyle/>
          <a:p>
            <a:endParaRPr lang="ar-EG">
              <a:solidFill>
                <a:prstClr val="black">
                  <a:tint val="75000"/>
                </a:prstClr>
              </a:solidFill>
            </a:endParaRPr>
          </a:p>
        </p:txBody>
      </p:sp>
      <p:sp>
        <p:nvSpPr>
          <p:cNvPr id="4" name="عنصر نائب لرقم الشريحة 3">
            <a:extLst>
              <a:ext uri="{FF2B5EF4-FFF2-40B4-BE49-F238E27FC236}">
                <a16:creationId xmlns="" xmlns:a16="http://schemas.microsoft.com/office/drawing/2014/main"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3314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2717" y="1709744"/>
            <a:ext cx="10526554"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2717" y="4589469"/>
            <a:ext cx="1052655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ED65F6-77B9-463F-A5F2-44248DAD8E5A}"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1178791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8BBF49C-7B30-A509-682A-AD084DB71924}"/>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DD1A44A1-F2F8-C2F5-252B-742861C505B8}"/>
              </a:ext>
            </a:extLst>
          </p:cNvPr>
          <p:cNvSpPr>
            <a:spLocks noGrp="1"/>
          </p:cNvSpPr>
          <p:nvPr>
            <p:ph idx="1"/>
          </p:nvPr>
        </p:nvSpPr>
        <p:spPr>
          <a:xfrm>
            <a:off x="5188587" y="987427"/>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 xmlns:a16="http://schemas.microsoft.com/office/drawing/2014/main" id="{CD25A246-8ADC-9AEF-EBAC-1384F7E5D1B1}"/>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598B9A3D-DE03-B05A-29E8-F422D1DD8E3E}"/>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68930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7A8DD78-06AF-8C0A-B513-C364D20D3F8D}"/>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 xmlns:a16="http://schemas.microsoft.com/office/drawing/2014/main" id="{27BF9B71-B6F2-CE63-CB4B-4ABE7358F1F5}"/>
              </a:ext>
            </a:extLst>
          </p:cNvPr>
          <p:cNvSpPr>
            <a:spLocks noGrp="1"/>
          </p:cNvSpPr>
          <p:nvPr>
            <p:ph type="pic" idx="1"/>
          </p:nvPr>
        </p:nvSpPr>
        <p:spPr>
          <a:xfrm>
            <a:off x="5188587" y="987427"/>
            <a:ext cx="617862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 xmlns:a16="http://schemas.microsoft.com/office/drawing/2014/main" id="{D13B6A00-87EB-BF5D-5FB8-96301938C979}"/>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5B82486-B94C-75F1-FB88-C960CC7D0A39}"/>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47363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75F64456-1B5A-E34A-E414-BFD361A6C63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13224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B200894A-5664-D70F-30B5-9588F5CF7FD9}"/>
              </a:ext>
            </a:extLst>
          </p:cNvPr>
          <p:cNvSpPr>
            <a:spLocks noGrp="1"/>
          </p:cNvSpPr>
          <p:nvPr>
            <p:ph type="title" orient="vert"/>
          </p:nvPr>
        </p:nvSpPr>
        <p:spPr>
          <a:xfrm>
            <a:off x="8733989" y="365125"/>
            <a:ext cx="2631638"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33F3E632-78B8-4D7D-F81F-6A90DC4B1750}"/>
              </a:ext>
            </a:extLst>
          </p:cNvPr>
          <p:cNvSpPr>
            <a:spLocks noGrp="1"/>
          </p:cNvSpPr>
          <p:nvPr>
            <p:ph type="body" orient="vert" idx="1"/>
          </p:nvPr>
        </p:nvSpPr>
        <p:spPr>
          <a:xfrm>
            <a:off x="839074" y="365125"/>
            <a:ext cx="7742357"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687366A8-AF0D-165B-E93C-DCEB0E42A356}"/>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2653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9073"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8629"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ED65F6-77B9-463F-A5F2-44248DAD8E5A}"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17728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40663" y="365129"/>
            <a:ext cx="10526554"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40664" y="1681163"/>
            <a:ext cx="5163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40664" y="2505075"/>
            <a:ext cx="5163159"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8633" y="1681163"/>
            <a:ext cx="5188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8633" y="2505075"/>
            <a:ext cx="51885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ED65F6-77B9-463F-A5F2-44248DAD8E5A}" type="datetimeFigureOut">
              <a:rPr lang="en-US" smtClean="0"/>
              <a:pPr/>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4062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ED65F6-77B9-463F-A5F2-44248DAD8E5A}" type="datetimeFigureOut">
              <a:rPr lang="en-US" smtClean="0"/>
              <a:pPr/>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14040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65F6-77B9-463F-A5F2-44248DAD8E5A}" type="datetimeFigureOut">
              <a:rPr lang="en-US" smtClean="0"/>
              <a:pPr/>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55098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8587" y="987431"/>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5304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8587" y="987431"/>
            <a:ext cx="617862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5725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073" y="365129"/>
            <a:ext cx="10526554"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073" y="1825625"/>
            <a:ext cx="10526554"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9073" y="6356356"/>
            <a:ext cx="274605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65F6-77B9-463F-A5F2-44248DAD8E5A}" type="datetimeFigureOut">
              <a:rPr lang="en-US" smtClean="0"/>
              <a:pPr/>
              <a:t>8/30/2023</a:t>
            </a:fld>
            <a:endParaRPr lang="en-US"/>
          </a:p>
        </p:txBody>
      </p:sp>
      <p:sp>
        <p:nvSpPr>
          <p:cNvPr id="5" name="Footer Placeholder 4"/>
          <p:cNvSpPr>
            <a:spLocks noGrp="1"/>
          </p:cNvSpPr>
          <p:nvPr>
            <p:ph type="ftr" sz="quarter" idx="3"/>
          </p:nvPr>
        </p:nvSpPr>
        <p:spPr>
          <a:xfrm>
            <a:off x="4042807" y="6356356"/>
            <a:ext cx="41190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9569" y="6356356"/>
            <a:ext cx="274605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6BCB-B221-406A-BA2B-E14ABE2182F4}" type="slidenum">
              <a:rPr lang="en-US" smtClean="0"/>
              <a:pPr/>
              <a:t>‹#›</a:t>
            </a:fld>
            <a:endParaRPr lang="en-US"/>
          </a:p>
        </p:txBody>
      </p:sp>
    </p:spTree>
    <p:extLst>
      <p:ext uri="{BB962C8B-B14F-4D97-AF65-F5344CB8AC3E}">
        <p14:creationId xmlns:p14="http://schemas.microsoft.com/office/powerpoint/2010/main" val="28799047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BC530625-E612-8777-DBB2-F221A3EDA281}"/>
              </a:ext>
            </a:extLst>
          </p:cNvPr>
          <p:cNvSpPr>
            <a:spLocks noGrp="1"/>
          </p:cNvSpPr>
          <p:nvPr>
            <p:ph type="title"/>
          </p:nvPr>
        </p:nvSpPr>
        <p:spPr>
          <a:xfrm>
            <a:off x="839073" y="365127"/>
            <a:ext cx="10526554"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8B7D1E71-BBBA-F19D-FDDB-3B9BE797BF1D}"/>
              </a:ext>
            </a:extLst>
          </p:cNvPr>
          <p:cNvSpPr>
            <a:spLocks noGrp="1"/>
          </p:cNvSpPr>
          <p:nvPr>
            <p:ph type="body" idx="1"/>
          </p:nvPr>
        </p:nvSpPr>
        <p:spPr>
          <a:xfrm>
            <a:off x="839073" y="1825625"/>
            <a:ext cx="10526554"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0507C77F-14F8-C2A3-5B79-00E4B66CE693}"/>
              </a:ext>
            </a:extLst>
          </p:cNvPr>
          <p:cNvSpPr>
            <a:spLocks noGrp="1"/>
          </p:cNvSpPr>
          <p:nvPr>
            <p:ph type="dt" sz="half" idx="2"/>
          </p:nvPr>
        </p:nvSpPr>
        <p:spPr>
          <a:xfrm>
            <a:off x="8619569" y="6356352"/>
            <a:ext cx="2746058"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fontAlgn="auto">
              <a:spcBef>
                <a:spcPts val="0"/>
              </a:spcBef>
              <a:spcAft>
                <a:spcPts val="0"/>
              </a:spcAft>
            </a:pPr>
            <a:fld id="{D39E9ECD-9273-451E-9C1B-A270711DDA53}" type="datetimeFigureOut">
              <a:rPr lang="ar-EG" smtClean="0">
                <a:solidFill>
                  <a:prstClr val="black">
                    <a:tint val="75000"/>
                  </a:prstClr>
                </a:solidFill>
                <a:latin typeface="Calibri"/>
                <a:cs typeface="Arial"/>
              </a:rPr>
              <a:pPr rtl="1" fontAlgn="auto">
                <a:spcBef>
                  <a:spcPts val="0"/>
                </a:spcBef>
                <a:spcAft>
                  <a:spcPts val="0"/>
                </a:spcAft>
              </a:pPr>
              <a:t>14/02/1445</a:t>
            </a:fld>
            <a:endParaRPr lang="ar-EG">
              <a:solidFill>
                <a:prstClr val="black">
                  <a:tint val="75000"/>
                </a:prstClr>
              </a:solidFill>
              <a:latin typeface="Calibri"/>
              <a:cs typeface="Arial"/>
            </a:endParaRPr>
          </a:p>
        </p:txBody>
      </p:sp>
      <p:sp>
        <p:nvSpPr>
          <p:cNvPr id="5" name="عنصر نائب للتذييل 4">
            <a:extLst>
              <a:ext uri="{FF2B5EF4-FFF2-40B4-BE49-F238E27FC236}">
                <a16:creationId xmlns="" xmlns:a16="http://schemas.microsoft.com/office/drawing/2014/main" id="{3742ABFE-A2AE-2FC2-83B8-B4EC7537FF44}"/>
              </a:ext>
            </a:extLst>
          </p:cNvPr>
          <p:cNvSpPr>
            <a:spLocks noGrp="1"/>
          </p:cNvSpPr>
          <p:nvPr>
            <p:ph type="ftr" sz="quarter" idx="3"/>
          </p:nvPr>
        </p:nvSpPr>
        <p:spPr>
          <a:xfrm>
            <a:off x="4042807" y="6356352"/>
            <a:ext cx="4119086"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fontAlgn="auto">
              <a:spcBef>
                <a:spcPts val="0"/>
              </a:spcBef>
              <a:spcAft>
                <a:spcPts val="0"/>
              </a:spcAft>
            </a:pPr>
            <a:endParaRPr lang="ar-EG">
              <a:solidFill>
                <a:prstClr val="black">
                  <a:tint val="75000"/>
                </a:prstClr>
              </a:solidFill>
              <a:latin typeface="Calibri"/>
              <a:cs typeface="Arial"/>
            </a:endParaRPr>
          </a:p>
        </p:txBody>
      </p:sp>
      <p:sp>
        <p:nvSpPr>
          <p:cNvPr id="6" name="عنصر نائب لرقم الشريحة 5">
            <a:extLst>
              <a:ext uri="{FF2B5EF4-FFF2-40B4-BE49-F238E27FC236}">
                <a16:creationId xmlns="" xmlns:a16="http://schemas.microsoft.com/office/drawing/2014/main" id="{6983764A-8C7F-680D-E930-6EC8AC5E9E3F}"/>
              </a:ext>
            </a:extLst>
          </p:cNvPr>
          <p:cNvSpPr>
            <a:spLocks noGrp="1"/>
          </p:cNvSpPr>
          <p:nvPr>
            <p:ph type="sldNum" sz="quarter" idx="4"/>
          </p:nvPr>
        </p:nvSpPr>
        <p:spPr>
          <a:xfrm>
            <a:off x="839073" y="6356352"/>
            <a:ext cx="2746058"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fontAlgn="auto">
              <a:spcBef>
                <a:spcPts val="0"/>
              </a:spcBef>
              <a:spcAft>
                <a:spcPts val="0"/>
              </a:spcAft>
            </a:pPr>
            <a:fld id="{C2C0C65D-5F21-43FC-B3C2-31A1D756A6CA}" type="slidenum">
              <a:rPr lang="ar-EG" smtClean="0">
                <a:solidFill>
                  <a:prstClr val="black">
                    <a:tint val="75000"/>
                  </a:prstClr>
                </a:solidFill>
                <a:latin typeface="Calibri"/>
                <a:cs typeface="Arial"/>
              </a:rPr>
              <a:pPr rtl="1" fontAlgn="auto">
                <a:spcBef>
                  <a:spcPts val="0"/>
                </a:spcBef>
                <a:spcAft>
                  <a:spcPts val="0"/>
                </a:spcAft>
              </a:pPr>
              <a:t>‹#›</a:t>
            </a:fld>
            <a:endParaRPr lang="ar-EG">
              <a:solidFill>
                <a:prstClr val="black">
                  <a:tint val="75000"/>
                </a:prstClr>
              </a:solidFill>
              <a:latin typeface="Calibri"/>
              <a:cs typeface="Arial"/>
            </a:endParaRPr>
          </a:p>
        </p:txBody>
      </p:sp>
    </p:spTree>
    <p:extLst>
      <p:ext uri="{BB962C8B-B14F-4D97-AF65-F5344CB8AC3E}">
        <p14:creationId xmlns:p14="http://schemas.microsoft.com/office/powerpoint/2010/main" val="15607493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BC530625-E612-8777-DBB2-F221A3EDA281}"/>
              </a:ext>
            </a:extLst>
          </p:cNvPr>
          <p:cNvSpPr>
            <a:spLocks noGrp="1"/>
          </p:cNvSpPr>
          <p:nvPr>
            <p:ph type="title"/>
          </p:nvPr>
        </p:nvSpPr>
        <p:spPr>
          <a:xfrm>
            <a:off x="839073" y="365127"/>
            <a:ext cx="10526554"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8B7D1E71-BBBA-F19D-FDDB-3B9BE797BF1D}"/>
              </a:ext>
            </a:extLst>
          </p:cNvPr>
          <p:cNvSpPr>
            <a:spLocks noGrp="1"/>
          </p:cNvSpPr>
          <p:nvPr>
            <p:ph type="body" idx="1"/>
          </p:nvPr>
        </p:nvSpPr>
        <p:spPr>
          <a:xfrm>
            <a:off x="839073" y="1825625"/>
            <a:ext cx="10526554"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0507C77F-14F8-C2A3-5B79-00E4B66CE693}"/>
              </a:ext>
            </a:extLst>
          </p:cNvPr>
          <p:cNvSpPr>
            <a:spLocks noGrp="1"/>
          </p:cNvSpPr>
          <p:nvPr>
            <p:ph type="dt" sz="half" idx="2"/>
          </p:nvPr>
        </p:nvSpPr>
        <p:spPr>
          <a:xfrm>
            <a:off x="8619569" y="6356352"/>
            <a:ext cx="2746058"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fontAlgn="auto">
              <a:spcBef>
                <a:spcPts val="0"/>
              </a:spcBef>
              <a:spcAft>
                <a:spcPts val="0"/>
              </a:spcAft>
            </a:pPr>
            <a:fld id="{D39E9ECD-9273-451E-9C1B-A270711DDA53}" type="datetimeFigureOut">
              <a:rPr lang="ar-EG" smtClean="0">
                <a:solidFill>
                  <a:prstClr val="black">
                    <a:tint val="75000"/>
                  </a:prstClr>
                </a:solidFill>
                <a:latin typeface="Calibri"/>
                <a:cs typeface="Arial"/>
              </a:rPr>
              <a:pPr rtl="1" fontAlgn="auto">
                <a:spcBef>
                  <a:spcPts val="0"/>
                </a:spcBef>
                <a:spcAft>
                  <a:spcPts val="0"/>
                </a:spcAft>
              </a:pPr>
              <a:t>14/02/1445</a:t>
            </a:fld>
            <a:endParaRPr lang="ar-EG">
              <a:solidFill>
                <a:prstClr val="black">
                  <a:tint val="75000"/>
                </a:prstClr>
              </a:solidFill>
              <a:latin typeface="Calibri"/>
              <a:cs typeface="Arial"/>
            </a:endParaRPr>
          </a:p>
        </p:txBody>
      </p:sp>
      <p:sp>
        <p:nvSpPr>
          <p:cNvPr id="5" name="عنصر نائب للتذييل 4">
            <a:extLst>
              <a:ext uri="{FF2B5EF4-FFF2-40B4-BE49-F238E27FC236}">
                <a16:creationId xmlns="" xmlns:a16="http://schemas.microsoft.com/office/drawing/2014/main" id="{3742ABFE-A2AE-2FC2-83B8-B4EC7537FF44}"/>
              </a:ext>
            </a:extLst>
          </p:cNvPr>
          <p:cNvSpPr>
            <a:spLocks noGrp="1"/>
          </p:cNvSpPr>
          <p:nvPr>
            <p:ph type="ftr" sz="quarter" idx="3"/>
          </p:nvPr>
        </p:nvSpPr>
        <p:spPr>
          <a:xfrm>
            <a:off x="4042807" y="6356352"/>
            <a:ext cx="4119086"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fontAlgn="auto">
              <a:spcBef>
                <a:spcPts val="0"/>
              </a:spcBef>
              <a:spcAft>
                <a:spcPts val="0"/>
              </a:spcAft>
            </a:pPr>
            <a:endParaRPr lang="ar-EG">
              <a:solidFill>
                <a:prstClr val="black">
                  <a:tint val="75000"/>
                </a:prstClr>
              </a:solidFill>
              <a:latin typeface="Calibri"/>
              <a:cs typeface="Arial"/>
            </a:endParaRPr>
          </a:p>
        </p:txBody>
      </p:sp>
      <p:sp>
        <p:nvSpPr>
          <p:cNvPr id="6" name="عنصر نائب لرقم الشريحة 5">
            <a:extLst>
              <a:ext uri="{FF2B5EF4-FFF2-40B4-BE49-F238E27FC236}">
                <a16:creationId xmlns="" xmlns:a16="http://schemas.microsoft.com/office/drawing/2014/main" id="{6983764A-8C7F-680D-E930-6EC8AC5E9E3F}"/>
              </a:ext>
            </a:extLst>
          </p:cNvPr>
          <p:cNvSpPr>
            <a:spLocks noGrp="1"/>
          </p:cNvSpPr>
          <p:nvPr>
            <p:ph type="sldNum" sz="quarter" idx="4"/>
          </p:nvPr>
        </p:nvSpPr>
        <p:spPr>
          <a:xfrm>
            <a:off x="839073" y="6356352"/>
            <a:ext cx="2746058"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fontAlgn="auto">
              <a:spcBef>
                <a:spcPts val="0"/>
              </a:spcBef>
              <a:spcAft>
                <a:spcPts val="0"/>
              </a:spcAft>
            </a:pPr>
            <a:fld id="{C2C0C65D-5F21-43FC-B3C2-31A1D756A6CA}" type="slidenum">
              <a:rPr lang="ar-EG" smtClean="0">
                <a:solidFill>
                  <a:prstClr val="black">
                    <a:tint val="75000"/>
                  </a:prstClr>
                </a:solidFill>
                <a:latin typeface="Calibri"/>
                <a:cs typeface="Arial"/>
              </a:rPr>
              <a:pPr rtl="1" fontAlgn="auto">
                <a:spcBef>
                  <a:spcPts val="0"/>
                </a:spcBef>
                <a:spcAft>
                  <a:spcPts val="0"/>
                </a:spcAft>
              </a:pPr>
              <a:t>‹#›</a:t>
            </a:fld>
            <a:endParaRPr lang="ar-EG">
              <a:solidFill>
                <a:prstClr val="black">
                  <a:tint val="75000"/>
                </a:prstClr>
              </a:solidFill>
              <a:latin typeface="Calibri"/>
              <a:cs typeface="Arial"/>
            </a:endParaRPr>
          </a:p>
        </p:txBody>
      </p:sp>
    </p:spTree>
    <p:extLst>
      <p:ext uri="{BB962C8B-B14F-4D97-AF65-F5344CB8AC3E}">
        <p14:creationId xmlns:p14="http://schemas.microsoft.com/office/powerpoint/2010/main" val="15607493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 xmlns:a16="http://schemas.microsoft.com/office/drawing/2014/main" id="{CE575A27-EBBF-49C9-BDE2-04AE2282AF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2287" t="3145" r="-7742" b="62460"/>
          <a:stretch>
            <a:fillRect/>
          </a:stretch>
        </p:blipFill>
        <p:spPr bwMode="auto">
          <a:xfrm>
            <a:off x="5173656" y="1142984"/>
            <a:ext cx="647331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خطط انسيابي: معالجة متعاقبة 4">
            <a:extLst>
              <a:ext uri="{FF2B5EF4-FFF2-40B4-BE49-F238E27FC236}">
                <a16:creationId xmlns="" xmlns:a16="http://schemas.microsoft.com/office/drawing/2014/main" id="{52E8526E-16AE-4297-936A-AA6FA1ED9447}"/>
              </a:ext>
            </a:extLst>
          </p:cNvPr>
          <p:cNvSpPr/>
          <p:nvPr/>
        </p:nvSpPr>
        <p:spPr>
          <a:xfrm>
            <a:off x="5459408" y="1408940"/>
            <a:ext cx="3929090" cy="1091366"/>
          </a:xfrm>
          <a:prstGeom prst="flowChartAlternateProcess">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a:ea typeface="+mn-ea"/>
                <a:cs typeface="Arial" panose="020B0604020202020204" pitchFamily="34" charset="0"/>
              </a:rPr>
              <a:t>الوحدة الثانية</a:t>
            </a:r>
          </a:p>
        </p:txBody>
      </p:sp>
      <p:sp>
        <p:nvSpPr>
          <p:cNvPr id="7" name="متوازي أضلاع 6">
            <a:extLst>
              <a:ext uri="{FF2B5EF4-FFF2-40B4-BE49-F238E27FC236}">
                <a16:creationId xmlns="" xmlns:a16="http://schemas.microsoft.com/office/drawing/2014/main" id="{52E8526E-16AE-4297-936A-AA6FA1ED9447}"/>
              </a:ext>
            </a:extLst>
          </p:cNvPr>
          <p:cNvSpPr/>
          <p:nvPr/>
        </p:nvSpPr>
        <p:spPr>
          <a:xfrm>
            <a:off x="1482391" y="3726705"/>
            <a:ext cx="9239918" cy="1714512"/>
          </a:xfrm>
          <a:prstGeom prst="parallelogram">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solidFill>
                    <a:srgbClr val="C00000"/>
                  </a:solidFill>
                </a:ln>
                <a:solidFill>
                  <a:srgbClr val="FF0000"/>
                </a:solidFill>
                <a:effectLst/>
                <a:uLnTx/>
                <a:uFillTx/>
                <a:latin typeface="Calibri"/>
                <a:ea typeface="+mn-ea"/>
                <a:cs typeface="Arial" panose="020B0604020202020204" pitchFamily="34" charset="0"/>
              </a:rPr>
              <a:t>الإطار القانوني في المملكة العربية السعودية ومميزاته</a:t>
            </a: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62638726"/>
              </p:ext>
            </p:extLst>
          </p:nvPr>
        </p:nvGraphicFramePr>
        <p:xfrm>
          <a:off x="557734" y="692696"/>
          <a:ext cx="10688152" cy="4637781"/>
        </p:xfrm>
        <a:graphic>
          <a:graphicData uri="http://schemas.openxmlformats.org/drawingml/2006/table">
            <a:tbl>
              <a:tblPr rtl="1" firstRow="1" bandRow="1">
                <a:solidFill>
                  <a:schemeClr val="accent6">
                    <a:lumMod val="60000"/>
                    <a:lumOff val="40000"/>
                  </a:schemeClr>
                </a:solidFill>
                <a:effectLst>
                  <a:innerShdw blurRad="63500" dist="50800" dir="13500000">
                    <a:prstClr val="black">
                      <a:alpha val="50000"/>
                    </a:prstClr>
                  </a:innerShdw>
                </a:effectLst>
                <a:tableStyleId>{5C22544A-7EE6-4342-B048-85BDC9FD1C3A}</a:tableStyleId>
              </a:tblPr>
              <a:tblGrid>
                <a:gridCol w="1012484">
                  <a:extLst>
                    <a:ext uri="{9D8B030D-6E8A-4147-A177-3AD203B41FA5}">
                      <a16:colId xmlns="" xmlns:a16="http://schemas.microsoft.com/office/drawing/2014/main" val="20000"/>
                    </a:ext>
                  </a:extLst>
                </a:gridCol>
                <a:gridCol w="9675668">
                  <a:extLst>
                    <a:ext uri="{9D8B030D-6E8A-4147-A177-3AD203B41FA5}">
                      <a16:colId xmlns="" xmlns:a16="http://schemas.microsoft.com/office/drawing/2014/main" val="20001"/>
                    </a:ext>
                  </a:extLst>
                </a:gridCol>
              </a:tblGrid>
              <a:tr h="720080">
                <a:tc rowSpan="2">
                  <a:txBody>
                    <a:bodyPr/>
                    <a:lstStyle/>
                    <a:p>
                      <a:pPr algn="ctr" rtl="0"/>
                      <a:r>
                        <a:rPr lang="ar-EG" sz="2800" b="1" dirty="0">
                          <a:solidFill>
                            <a:srgbClr val="FF0000"/>
                          </a:solidFill>
                        </a:rPr>
                        <a:t>نشاط إثرائي</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solidFill>
                            <a:schemeClr val="accent6">
                              <a:lumMod val="50000"/>
                            </a:schemeClr>
                          </a:solidFill>
                        </a:rPr>
                        <a:t>           الصياغة القانونية</a:t>
                      </a:r>
                      <a:endParaRPr lang="ar-EG" sz="2800" b="1" u="sng" dirty="0">
                        <a:solidFill>
                          <a:schemeClr val="accent6">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917701">
                <a:tc vMerge="1">
                  <a:txBody>
                    <a:bodyPr/>
                    <a:lstStyle/>
                    <a:p>
                      <a:pPr rtl="1"/>
                      <a:endParaRPr lang="ar-EG" dirty="0"/>
                    </a:p>
                  </a:txBody>
                  <a:tcPr vert="vert270"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3600" b="1" dirty="0"/>
                        <a:t>اقرأ العبارات التالية ثم عدِّل صياغتها قانونيًّا:</a:t>
                      </a:r>
                    </a:p>
                    <a:p>
                      <a:pPr marL="0" marR="0" indent="0" algn="r" defTabSz="914400" rtl="1" eaLnBrk="1" fontAlgn="auto" latinLnBrk="0" hangingPunct="1">
                        <a:lnSpc>
                          <a:spcPct val="100000"/>
                        </a:lnSpc>
                        <a:spcBef>
                          <a:spcPts val="0"/>
                        </a:spcBef>
                        <a:spcAft>
                          <a:spcPts val="0"/>
                        </a:spcAft>
                        <a:buClrTx/>
                        <a:buSzTx/>
                        <a:buFontTx/>
                        <a:buNone/>
                        <a:tabLst/>
                        <a:defRPr/>
                      </a:pPr>
                      <a:r>
                        <a:rPr lang="ar-EG" sz="3600" b="1" dirty="0"/>
                        <a:t>1- لا يفترض العلم بالقاعدة القانونية، وعليه يعذر الناس بجهلهم بالقانون.</a:t>
                      </a:r>
                    </a:p>
                    <a:p>
                      <a:pPr marL="0" marR="0" indent="0" algn="r" defTabSz="914400" rtl="1" eaLnBrk="1" fontAlgn="auto" latinLnBrk="0" hangingPunct="1">
                        <a:lnSpc>
                          <a:spcPct val="100000"/>
                        </a:lnSpc>
                        <a:spcBef>
                          <a:spcPts val="0"/>
                        </a:spcBef>
                        <a:spcAft>
                          <a:spcPts val="0"/>
                        </a:spcAft>
                        <a:buClrTx/>
                        <a:buSzTx/>
                        <a:buFontTx/>
                        <a:buNone/>
                        <a:tabLst/>
                        <a:defRPr/>
                      </a:pPr>
                      <a:r>
                        <a:rPr lang="ar-EG" sz="3600" b="1" dirty="0"/>
                        <a:t>.................................................................</a:t>
                      </a:r>
                    </a:p>
                    <a:p>
                      <a:pPr marL="0" marR="0" indent="0" algn="r" defTabSz="914400" rtl="1" eaLnBrk="1" fontAlgn="auto" latinLnBrk="0" hangingPunct="1">
                        <a:lnSpc>
                          <a:spcPct val="100000"/>
                        </a:lnSpc>
                        <a:spcBef>
                          <a:spcPts val="0"/>
                        </a:spcBef>
                        <a:spcAft>
                          <a:spcPts val="0"/>
                        </a:spcAft>
                        <a:buClrTx/>
                        <a:buSzTx/>
                        <a:buFontTx/>
                        <a:buNone/>
                        <a:tabLst/>
                        <a:defRPr/>
                      </a:pPr>
                      <a:r>
                        <a:rPr lang="ar-EG" sz="3600" b="1" dirty="0"/>
                        <a:t>2- يجري العمل بالقاعدة القانونية بمجرد صدورها.</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3600"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pic>
        <p:nvPicPr>
          <p:cNvPr id="2" name="Picture 1">
            <a:extLst>
              <a:ext uri="{FF2B5EF4-FFF2-40B4-BE49-F238E27FC236}">
                <a16:creationId xmlns="" xmlns:a16="http://schemas.microsoft.com/office/drawing/2014/main" id="{D685B784-7686-4AA0-8BC1-F0EB58BEA63D}"/>
              </a:ext>
            </a:extLst>
          </p:cNvPr>
          <p:cNvPicPr>
            <a:picLocks noChangeAspect="1"/>
          </p:cNvPicPr>
          <p:nvPr/>
        </p:nvPicPr>
        <p:blipFill>
          <a:blip r:embed="rId2" cstate="print"/>
          <a:stretch>
            <a:fillRect/>
          </a:stretch>
        </p:blipFill>
        <p:spPr>
          <a:xfrm>
            <a:off x="9342710" y="764704"/>
            <a:ext cx="720080" cy="504056"/>
          </a:xfrm>
          <a:prstGeom prst="rect">
            <a:avLst/>
          </a:prstGeom>
        </p:spPr>
      </p:pic>
      <p:sp>
        <p:nvSpPr>
          <p:cNvPr id="7" name="مستطيل 4">
            <a:extLst>
              <a:ext uri="{FF2B5EF4-FFF2-40B4-BE49-F238E27FC236}">
                <a16:creationId xmlns="" xmlns:a16="http://schemas.microsoft.com/office/drawing/2014/main" id="{6C1E0F74-C3ED-44B7-A45E-7604A03ED026}"/>
              </a:ext>
            </a:extLst>
          </p:cNvPr>
          <p:cNvSpPr/>
          <p:nvPr/>
        </p:nvSpPr>
        <p:spPr>
          <a:xfrm>
            <a:off x="1493838" y="3198167"/>
            <a:ext cx="7848872" cy="461665"/>
          </a:xfrm>
          <a:prstGeom prst="rect">
            <a:avLst/>
          </a:prstGeom>
        </p:spPr>
        <p:txBody>
          <a:bodyPr wrap="square">
            <a:spAutoFit/>
          </a:bodyPr>
          <a:lstStyle/>
          <a:p>
            <a:pPr algn="r" rtl="1"/>
            <a:r>
              <a:rPr lang="ar-EG" sz="2400" b="1" dirty="0">
                <a:ln>
                  <a:solidFill>
                    <a:srgbClr val="0000FF"/>
                  </a:solidFill>
                </a:ln>
                <a:solidFill>
                  <a:srgbClr val="0000FF"/>
                </a:solidFill>
              </a:rPr>
              <a:t>يفترض العلم بالقاعدة القانونية وعليه لا يعذر الناس بجهلهم بالقانون</a:t>
            </a:r>
          </a:p>
        </p:txBody>
      </p:sp>
      <p:sp>
        <p:nvSpPr>
          <p:cNvPr id="8" name="مستطيل 4">
            <a:extLst>
              <a:ext uri="{FF2B5EF4-FFF2-40B4-BE49-F238E27FC236}">
                <a16:creationId xmlns="" xmlns:a16="http://schemas.microsoft.com/office/drawing/2014/main" id="{E958FC36-CF2C-44EE-9EE9-9FB1D1884FE3}"/>
              </a:ext>
            </a:extLst>
          </p:cNvPr>
          <p:cNvSpPr/>
          <p:nvPr/>
        </p:nvSpPr>
        <p:spPr>
          <a:xfrm>
            <a:off x="1493838" y="4407495"/>
            <a:ext cx="7848872" cy="461665"/>
          </a:xfrm>
          <a:prstGeom prst="rect">
            <a:avLst/>
          </a:prstGeom>
        </p:spPr>
        <p:txBody>
          <a:bodyPr wrap="square">
            <a:spAutoFit/>
          </a:bodyPr>
          <a:lstStyle/>
          <a:p>
            <a:pPr algn="r" rtl="1"/>
            <a:r>
              <a:rPr lang="ar-EG" sz="2400" b="1" dirty="0">
                <a:ln>
                  <a:solidFill>
                    <a:srgbClr val="0000FF"/>
                  </a:solidFill>
                </a:ln>
                <a:solidFill>
                  <a:srgbClr val="0000FF"/>
                </a:solidFill>
              </a:rPr>
              <a:t>بمجرد صدور القاعدة القانونية بجري العمل بها</a:t>
            </a:r>
          </a:p>
        </p:txBody>
      </p:sp>
    </p:spTree>
    <p:extLst>
      <p:ext uri="{BB962C8B-B14F-4D97-AF65-F5344CB8AC3E}">
        <p14:creationId xmlns:p14="http://schemas.microsoft.com/office/powerpoint/2010/main" val="36982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805510342"/>
              </p:ext>
            </p:extLst>
          </p:nvPr>
        </p:nvGraphicFramePr>
        <p:xfrm>
          <a:off x="557734" y="692696"/>
          <a:ext cx="10688152" cy="5069829"/>
        </p:xfrm>
        <a:graphic>
          <a:graphicData uri="http://schemas.openxmlformats.org/drawingml/2006/table">
            <a:tbl>
              <a:tblPr rtl="1" firstRow="1" bandRow="1">
                <a:solidFill>
                  <a:schemeClr val="accent6">
                    <a:lumMod val="60000"/>
                    <a:lumOff val="40000"/>
                  </a:schemeClr>
                </a:solidFill>
                <a:effectLst>
                  <a:innerShdw blurRad="63500" dist="50800" dir="13500000">
                    <a:prstClr val="black">
                      <a:alpha val="50000"/>
                    </a:prstClr>
                  </a:innerShdw>
                </a:effectLst>
                <a:tableStyleId>{5C22544A-7EE6-4342-B048-85BDC9FD1C3A}</a:tableStyleId>
              </a:tblPr>
              <a:tblGrid>
                <a:gridCol w="1012484">
                  <a:extLst>
                    <a:ext uri="{9D8B030D-6E8A-4147-A177-3AD203B41FA5}">
                      <a16:colId xmlns="" xmlns:a16="http://schemas.microsoft.com/office/drawing/2014/main" val="20000"/>
                    </a:ext>
                  </a:extLst>
                </a:gridCol>
                <a:gridCol w="9675668">
                  <a:extLst>
                    <a:ext uri="{9D8B030D-6E8A-4147-A177-3AD203B41FA5}">
                      <a16:colId xmlns="" xmlns:a16="http://schemas.microsoft.com/office/drawing/2014/main" val="20001"/>
                    </a:ext>
                  </a:extLst>
                </a:gridCol>
              </a:tblGrid>
              <a:tr h="1152128">
                <a:tc rowSpan="2">
                  <a:txBody>
                    <a:bodyPr/>
                    <a:lstStyle/>
                    <a:p>
                      <a:pPr algn="ctr" rtl="0"/>
                      <a:r>
                        <a:rPr lang="ar-EG" sz="2800" b="1" dirty="0">
                          <a:solidFill>
                            <a:srgbClr val="FF0000"/>
                          </a:solidFill>
                        </a:rPr>
                        <a:t>معلومة إثرائية</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solidFill>
                            <a:schemeClr val="accent6">
                              <a:lumMod val="50000"/>
                            </a:schemeClr>
                          </a:solidFill>
                        </a:rPr>
                        <a:t>            إثراء تاريخي</a:t>
                      </a:r>
                      <a:endParaRPr lang="ar-EG" sz="2800" b="1" u="sng" dirty="0">
                        <a:solidFill>
                          <a:schemeClr val="accent6">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917701">
                <a:tc vMerge="1">
                  <a:txBody>
                    <a:bodyPr/>
                    <a:lstStyle/>
                    <a:p>
                      <a:pPr rtl="1"/>
                      <a:endParaRPr lang="ar-EG" dirty="0"/>
                    </a:p>
                  </a:txBody>
                  <a:tcPr vert="vert270"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3600" b="1" dirty="0"/>
                        <a:t>أول نظام نشر في جريدة أم القرى هو "نظام تشكيلات القضاء" في العدد (64) من السنة الثانية للجريدة المنشور </a:t>
                      </a:r>
                    </a:p>
                    <a:p>
                      <a:pPr marL="0" marR="0" indent="0" algn="r" defTabSz="914400" rtl="1" eaLnBrk="1" fontAlgn="auto" latinLnBrk="0" hangingPunct="1">
                        <a:lnSpc>
                          <a:spcPct val="100000"/>
                        </a:lnSpc>
                        <a:spcBef>
                          <a:spcPts val="0"/>
                        </a:spcBef>
                        <a:spcAft>
                          <a:spcPts val="0"/>
                        </a:spcAft>
                        <a:buClrTx/>
                        <a:buSzTx/>
                        <a:buFontTx/>
                        <a:buNone/>
                        <a:tabLst/>
                        <a:defRPr/>
                      </a:pPr>
                      <a:r>
                        <a:rPr lang="ar-EG" sz="3600" b="1" dirty="0"/>
                        <a:t>بتاريخ 5/ 9 / 1344هـ ، ويعد النظام المؤقت لرئاسة القضاء في الحجاز آنذاك.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pic>
        <p:nvPicPr>
          <p:cNvPr id="5" name="Picture 4">
            <a:extLst>
              <a:ext uri="{FF2B5EF4-FFF2-40B4-BE49-F238E27FC236}">
                <a16:creationId xmlns="" xmlns:a16="http://schemas.microsoft.com/office/drawing/2014/main" id="{5B54DC98-0E86-4B1A-A8AE-D0F62856656A}"/>
              </a:ext>
            </a:extLst>
          </p:cNvPr>
          <p:cNvPicPr>
            <a:picLocks noChangeAspect="1"/>
          </p:cNvPicPr>
          <p:nvPr/>
        </p:nvPicPr>
        <p:blipFill>
          <a:blip r:embed="rId2" cstate="print"/>
          <a:stretch>
            <a:fillRect/>
          </a:stretch>
        </p:blipFill>
        <p:spPr>
          <a:xfrm>
            <a:off x="9054678" y="929671"/>
            <a:ext cx="958776" cy="767021"/>
          </a:xfrm>
          <a:prstGeom prst="rect">
            <a:avLst/>
          </a:prstGeom>
        </p:spPr>
      </p:pic>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546243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875" b="100000" l="10000" r="90000"/>
                    </a14:imgEffect>
                  </a14:imgLayer>
                </a14:imgProps>
              </a:ext>
            </a:extLst>
          </a:blip>
          <a:srcRect l="19996" t="1453" r="26872"/>
          <a:stretch/>
        </p:blipFill>
        <p:spPr>
          <a:xfrm>
            <a:off x="1744632" y="928670"/>
            <a:ext cx="8786874" cy="4844845"/>
          </a:xfrm>
          <a:prstGeom prst="rect">
            <a:avLst/>
          </a:prstGeom>
        </p:spPr>
      </p:pic>
      <p:sp>
        <p:nvSpPr>
          <p:cNvPr id="5"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3455336" y="2961687"/>
            <a:ext cx="6076038" cy="1538883"/>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9600" b="1" dirty="0">
                <a:ln>
                  <a:solidFill>
                    <a:schemeClr val="tx1"/>
                  </a:solidFill>
                </a:ln>
                <a:solidFill>
                  <a:srgbClr val="FF0000"/>
                </a:solidFill>
              </a:rPr>
              <a:t>التقويم</a:t>
            </a:r>
            <a:endParaRPr lang="en-US" sz="9600" dirty="0">
              <a:ln>
                <a:solidFill>
                  <a:srgbClr val="C00000"/>
                </a:solidFill>
              </a:ln>
              <a:solidFill>
                <a:srgbClr val="C00000"/>
              </a:solidFill>
            </a:endParaRPr>
          </a:p>
        </p:txBody>
      </p:sp>
      <p:pic>
        <p:nvPicPr>
          <p:cNvPr id="6" name="صورة 5"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 xmlns:a16="http://schemas.microsoft.com/office/drawing/2014/main" id="{B3234545-C0AB-43D9-B883-59F86BE8E7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73722" y="642918"/>
            <a:ext cx="4752212" cy="2021840"/>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ما الجريدة الرسمية للمملكة العربية السعودية؟</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7531110" y="107154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اتحقق</a:t>
            </a:r>
            <a:endParaRPr lang="en-US" sz="4000" dirty="0">
              <a:ln>
                <a:solidFill>
                  <a:srgbClr val="C00000"/>
                </a:solidFill>
              </a:ln>
              <a:solidFill>
                <a:srgbClr val="0000FF"/>
              </a:solidFill>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5292" y="332656"/>
            <a:ext cx="4009641" cy="2714620"/>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910094" y="2786058"/>
            <a:ext cx="10088800" cy="3523262"/>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marL="742950" indent="-742950" algn="r" rtl="1">
              <a:buFont typeface="+mj-lt"/>
              <a:buAutoNum type="arabicPeriod"/>
            </a:pPr>
            <a:r>
              <a:rPr lang="ar-EG" sz="3600" b="1" dirty="0">
                <a:solidFill>
                  <a:srgbClr val="0000FF"/>
                </a:solidFill>
              </a:rPr>
              <a:t>جريدة أم القرى</a:t>
            </a: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174052" y="1142984"/>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مواضيع للنقاش , ازاي تخلق حوار جيد - غدر و خيانة"/>
          <p:cNvPicPr>
            <a:picLocks noChangeAspect="1" noChangeArrowheads="1"/>
          </p:cNvPicPr>
          <p:nvPr/>
        </p:nvPicPr>
        <p:blipFill>
          <a:blip r:embed="rId2" cstate="print"/>
          <a:srcRect/>
          <a:stretch>
            <a:fillRect/>
          </a:stretch>
        </p:blipFill>
        <p:spPr bwMode="auto">
          <a:xfrm>
            <a:off x="4816466" y="642918"/>
            <a:ext cx="2928958" cy="1847851"/>
          </a:xfrm>
          <a:prstGeom prst="rect">
            <a:avLst/>
          </a:prstGeom>
          <a:ln>
            <a:noFill/>
          </a:ln>
          <a:effectLst>
            <a:softEdge rad="112500"/>
          </a:effectLst>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rgbClr val="373217"/>
                </a:solidFill>
                <a:latin typeface="BahijMuna-Bold"/>
              </a:rPr>
              <a:t>أين تكمن أهمية الجريدة الرسمية في المملكة العربية السعودية؟</a:t>
            </a:r>
            <a:endParaRPr lang="ar-EG" sz="3600" b="1" dirty="0">
              <a:solidFill>
                <a:schemeClr val="tx1"/>
              </a:solidFill>
            </a:endParaRP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7959738" y="1142984"/>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أناقش</a:t>
            </a:r>
            <a:endParaRPr lang="en-US" sz="4000" dirty="0">
              <a:ln>
                <a:solidFill>
                  <a:srgbClr val="C00000"/>
                </a:solidFill>
              </a:ln>
              <a:solidFill>
                <a:srgbClr val="0000FF"/>
              </a:solidFill>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0" y="285728"/>
            <a:ext cx="4009641" cy="1928826"/>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1061790" y="2248854"/>
            <a:ext cx="9861931" cy="389479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r" rtl="1"/>
            <a:r>
              <a:rPr lang="ar-EG" sz="3600" b="1" dirty="0">
                <a:ln>
                  <a:solidFill>
                    <a:srgbClr val="0000FF"/>
                  </a:solidFill>
                </a:ln>
                <a:solidFill>
                  <a:srgbClr val="0000FF"/>
                </a:solidFill>
              </a:rPr>
              <a:t>1- أن ننشر القواعد القانونية بعد قرينة حكمية على افتراض علم الناس بها وعدم جواز الإعتذار بالجهل بالقاعدة القانونية.</a:t>
            </a:r>
          </a:p>
          <a:p>
            <a:pPr algn="r" rtl="1"/>
            <a:r>
              <a:rPr lang="ar-EG" sz="3600" b="1" dirty="0">
                <a:ln>
                  <a:solidFill>
                    <a:srgbClr val="0000FF"/>
                  </a:solidFill>
                </a:ln>
                <a:solidFill>
                  <a:srgbClr val="0000FF"/>
                </a:solidFill>
              </a:rPr>
              <a:t>2- ان القاعدة القانونية تصبح ملزمة بعد نشرها في الجريدة الرسمية أو تاريخ العمل بها ولا تكون القاعدة ملزمة لو نشرت في وسائل نشر أخرى مالم تنشر في الجريدة الرسمية.</a:t>
            </a: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674118" y="71435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1277814" y="2786058"/>
            <a:ext cx="9626924"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ما النتائج المستفادة من معرفة الجريدة الرسمية؟</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6602416" y="1285860"/>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أستخلص:</a:t>
            </a:r>
            <a:endParaRPr lang="en-US" sz="4000" dirty="0">
              <a:ln>
                <a:solidFill>
                  <a:srgbClr val="C00000"/>
                </a:solidFill>
              </a:ln>
              <a:solidFill>
                <a:srgbClr val="0000FF"/>
              </a:solidFill>
            </a:endParaRPr>
          </a:p>
        </p:txBody>
      </p:sp>
      <p:pic>
        <p:nvPicPr>
          <p:cNvPr id="5" name="Picture 2" descr="الكرتون, كاريكاتير, الضوء صورة بابوا نيو غينيا">
            <a:extLst>
              <a:ext uri="{FF2B5EF4-FFF2-40B4-BE49-F238E27FC236}">
                <a16:creationId xmlns="" xmlns:a16="http://schemas.microsoft.com/office/drawing/2014/main" id="{F21679FD-D157-CD13-3084-E77FB496AB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5556" y="571480"/>
            <a:ext cx="2322428" cy="1928826"/>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0" y="285728"/>
            <a:ext cx="4009641" cy="1928826"/>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1530318" y="2500306"/>
            <a:ext cx="9644130" cy="3143272"/>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r" rtl="1"/>
            <a:r>
              <a:rPr lang="ar-EG" sz="3200" b="1" dirty="0">
                <a:solidFill>
                  <a:srgbClr val="0000FF"/>
                </a:solidFill>
              </a:rPr>
              <a:t>معرفة القواعد القانونية التي تصدر وتاريخ العمل بها.</a:t>
            </a:r>
          </a:p>
          <a:p>
            <a:pPr algn="r" rtl="1"/>
            <a:r>
              <a:rPr lang="ar-EG" sz="3200" b="1" dirty="0">
                <a:solidFill>
                  <a:srgbClr val="0000FF"/>
                </a:solidFill>
              </a:rPr>
              <a:t>هي الوسيلة الرسمية لإخبار المواطنين والمقيمين بمضمون القواعد القانونية.</a:t>
            </a: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674118" y="71435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تصميم\خاص شغلي\خلفيات\صور وخلفيات png\PPT-Border-PNG.png"/>
          <p:cNvPicPr>
            <a:picLocks noChangeAspect="1" noChangeArrowheads="1"/>
          </p:cNvPicPr>
          <p:nvPr/>
        </p:nvPicPr>
        <p:blipFill>
          <a:blip r:embed="rId2" cstate="print"/>
          <a:srcRect/>
          <a:stretch>
            <a:fillRect/>
          </a:stretch>
        </p:blipFill>
        <p:spPr bwMode="auto">
          <a:xfrm>
            <a:off x="0" y="0"/>
            <a:ext cx="12204700" cy="6858000"/>
          </a:xfrm>
          <a:prstGeom prst="rect">
            <a:avLst/>
          </a:prstGeom>
          <a:noFill/>
        </p:spPr>
      </p:pic>
      <p:sp>
        <p:nvSpPr>
          <p:cNvPr id="4" name="مستطيل 3">
            <a:extLst>
              <a:ext uri="{FF2B5EF4-FFF2-40B4-BE49-F238E27FC236}">
                <a16:creationId xmlns="" xmlns:a16="http://schemas.microsoft.com/office/drawing/2014/main" id="{69C86254-3A2B-4B8D-B032-DC3D388DB730}"/>
              </a:ext>
            </a:extLst>
          </p:cNvPr>
          <p:cNvSpPr/>
          <p:nvPr/>
        </p:nvSpPr>
        <p:spPr>
          <a:xfrm>
            <a:off x="1005718" y="1107264"/>
            <a:ext cx="10193263" cy="4914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أهداف الوحدة: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يتوقع من المتعلم بعد دراسة الوحدة أن يكون قادرا على:</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a:ln>
                  <a:solidFill>
                    <a:srgbClr val="0070C0"/>
                  </a:solidFill>
                </a:ln>
                <a:solidFill>
                  <a:prstClr val="black"/>
                </a:solidFill>
                <a:effectLst/>
                <a:uLnTx/>
                <a:uFillTx/>
                <a:latin typeface="Calibri"/>
                <a:ea typeface="+mn-ea"/>
                <a:cs typeface="Arial" panose="020B0604020202020204" pitchFamily="34" charset="0"/>
              </a:rPr>
              <a:t>استيعاب </a:t>
            </a: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الهيكل التنظيمي في المملكة العربية السعودية. </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فهم النُظم العامة للقانون السعودي. </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التمييز بين مصطلح القانون ومصطلح النظام.</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 بيان عدم مخالفة القواعد القانونية لأحكام الشريعة الإسلامية. </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التمييز بين القضاء العام والقضاء الإداري. </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تحديد الجريدة الرسمية لنشر القواعد القانونية في المملكة العربية السعودية</a:t>
            </a:r>
          </a:p>
        </p:txBody>
      </p:sp>
      <p:pic>
        <p:nvPicPr>
          <p:cNvPr id="7" name="صورة 2">
            <a:extLst>
              <a:ext uri="{FF2B5EF4-FFF2-40B4-BE49-F238E27FC236}">
                <a16:creationId xmlns="" xmlns:a16="http://schemas.microsoft.com/office/drawing/2014/main" id="{B71025F3-5316-4070-B5FA-9054DA3E21A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898064" y="836713"/>
            <a:ext cx="2278532" cy="1714488"/>
          </a:xfrm>
          <a:prstGeom prst="rect">
            <a:avLst/>
          </a:prstGeom>
        </p:spPr>
      </p:pic>
      <p:pic>
        <p:nvPicPr>
          <p:cNvPr id="5" name="صورة 4"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52A55BBF-8F35-4AA4-A1E4-9EF2BFF407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000" b="35300"/>
          <a:stretch/>
        </p:blipFill>
        <p:spPr>
          <a:xfrm>
            <a:off x="3870102" y="170737"/>
            <a:ext cx="7272382" cy="2448272"/>
          </a:xfrm>
          <a:prstGeom prst="rect">
            <a:avLst/>
          </a:prstGeom>
        </p:spPr>
      </p:pic>
      <p:pic>
        <p:nvPicPr>
          <p:cNvPr id="6" name="CB604AAD-F8D8-4A58-B0CD-EFEF454D7EAA-L0-001.gif" descr="CB604AAD-F8D8-4A58-B0CD-EFEF454D7EAA-L0-001.gif">
            <a:extLst>
              <a:ext uri="{FF2B5EF4-FFF2-40B4-BE49-F238E27FC236}">
                <a16:creationId xmlns="" xmlns:a16="http://schemas.microsoft.com/office/drawing/2014/main" id="{B2812F77-ADB7-481B-A234-13381A0FD2C4}"/>
              </a:ext>
            </a:extLst>
          </p:cNvPr>
          <p:cNvPicPr>
            <a:picLocks/>
          </p:cNvPicPr>
          <p:nvPr/>
        </p:nvPicPr>
        <p:blipFill rotWithShape="1">
          <a:blip r:embed="rId3" cstate="print">
            <a:duotone>
              <a:schemeClr val="accent6">
                <a:shade val="45000"/>
                <a:satMod val="135000"/>
              </a:schemeClr>
              <a:prstClr val="white"/>
            </a:duotone>
            <a:alphaModFix amt="70000"/>
          </a:blip>
          <a:srcRect l="19505" t="9734" r="19685" b="9569"/>
          <a:stretch/>
        </p:blipFill>
        <p:spPr>
          <a:xfrm>
            <a:off x="1207801" y="3140968"/>
            <a:ext cx="9289031" cy="2644775"/>
          </a:xfrm>
          <a:prstGeom prst="rect">
            <a:avLst/>
          </a:prstGeom>
          <a:ln w="12700">
            <a:miter lim="400000"/>
          </a:ln>
        </p:spPr>
      </p:pic>
      <p:sp>
        <p:nvSpPr>
          <p:cNvPr id="5" name="مخطط انسيابي: معالجة متعاقبة 4">
            <a:extLst>
              <a:ext uri="{FF2B5EF4-FFF2-40B4-BE49-F238E27FC236}">
                <a16:creationId xmlns="" xmlns:a16="http://schemas.microsoft.com/office/drawing/2014/main" id="{52E8526E-16AE-4297-936A-AA6FA1ED9447}"/>
              </a:ext>
            </a:extLst>
          </p:cNvPr>
          <p:cNvSpPr/>
          <p:nvPr/>
        </p:nvSpPr>
        <p:spPr>
          <a:xfrm>
            <a:off x="5166246" y="1072257"/>
            <a:ext cx="3929090" cy="1091366"/>
          </a:xfrm>
          <a:prstGeom prst="flowChartAlternateProcess">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panose="020B0604020202020204" pitchFamily="34" charset="0"/>
              </a:rPr>
              <a:t>الدرس السابع </a:t>
            </a:r>
          </a:p>
        </p:txBody>
      </p:sp>
      <p:sp>
        <p:nvSpPr>
          <p:cNvPr id="7" name="متوازي أضلاع 6">
            <a:extLst>
              <a:ext uri="{FF2B5EF4-FFF2-40B4-BE49-F238E27FC236}">
                <a16:creationId xmlns="" xmlns:a16="http://schemas.microsoft.com/office/drawing/2014/main" id="{52E8526E-16AE-4297-936A-AA6FA1ED9447}"/>
              </a:ext>
            </a:extLst>
          </p:cNvPr>
          <p:cNvSpPr/>
          <p:nvPr/>
        </p:nvSpPr>
        <p:spPr>
          <a:xfrm>
            <a:off x="1207801" y="3917672"/>
            <a:ext cx="8395010" cy="1091366"/>
          </a:xfrm>
          <a:prstGeom prst="parallelogram">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ar-EG" sz="5400" b="1" dirty="0">
                <a:ln>
                  <a:solidFill>
                    <a:prstClr val="black"/>
                  </a:solidFill>
                </a:ln>
                <a:solidFill>
                  <a:prstClr val="black"/>
                </a:solidFill>
                <a:effectLst>
                  <a:outerShdw blurRad="38100" dist="38100" dir="2700000" algn="tl">
                    <a:srgbClr val="000000">
                      <a:alpha val="43137"/>
                    </a:srgbClr>
                  </a:outerShdw>
                </a:effectLst>
              </a:rPr>
              <a:t>الجريدة الرسمية</a:t>
            </a:r>
            <a:endParaRPr kumimoji="0" lang="ar-EG" sz="5400" b="1"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p:txBody>
      </p:sp>
      <p:pic>
        <p:nvPicPr>
          <p:cNvPr id="9" name="صورة 8"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3359758-FD67-4D2F-B4E9-3783A9AB40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8265" y="980728"/>
            <a:ext cx="4349704" cy="5472607"/>
          </a:xfrm>
          <a:prstGeom prst="rect">
            <a:avLst/>
          </a:prstGeom>
        </p:spPr>
      </p:pic>
      <p:sp>
        <p:nvSpPr>
          <p:cNvPr id="6" name="عنوان 1">
            <a:extLst>
              <a:ext uri="{FF2B5EF4-FFF2-40B4-BE49-F238E27FC236}">
                <a16:creationId xmlns="" xmlns:a16="http://schemas.microsoft.com/office/drawing/2014/main" id="{33634818-CCB1-4B01-9AE4-101BDDF24770}"/>
              </a:ext>
            </a:extLst>
          </p:cNvPr>
          <p:cNvSpPr txBox="1">
            <a:spLocks/>
          </p:cNvSpPr>
          <p:nvPr/>
        </p:nvSpPr>
        <p:spPr>
          <a:xfrm>
            <a:off x="6648265" y="3304275"/>
            <a:ext cx="4180814" cy="82551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11500" b="1" dirty="0">
                <a:ln>
                  <a:solidFill>
                    <a:sysClr val="windowText" lastClr="000000"/>
                  </a:solidFill>
                </a:ln>
                <a:effectLst>
                  <a:outerShdw blurRad="38100" dist="38100" dir="2700000" algn="tl">
                    <a:srgbClr val="000000">
                      <a:alpha val="43137"/>
                    </a:srgbClr>
                  </a:outerShdw>
                </a:effectLst>
              </a:rPr>
              <a:t>تمهيد</a:t>
            </a:r>
          </a:p>
        </p:txBody>
      </p:sp>
      <p:sp>
        <p:nvSpPr>
          <p:cNvPr id="7" name="Rounded Rectangle 2">
            <a:extLst>
              <a:ext uri="{FF2B5EF4-FFF2-40B4-BE49-F238E27FC236}">
                <a16:creationId xmlns="" xmlns:a16="http://schemas.microsoft.com/office/drawing/2014/main" id="{06B2C852-66A1-41ED-9693-779556F1AB2A}"/>
              </a:ext>
            </a:extLst>
          </p:cNvPr>
          <p:cNvSpPr/>
          <p:nvPr/>
        </p:nvSpPr>
        <p:spPr bwMode="auto">
          <a:xfrm>
            <a:off x="1206731" y="980728"/>
            <a:ext cx="4895619" cy="4896544"/>
          </a:xfrm>
          <a:prstGeom prst="roundRect">
            <a:avLst>
              <a:gd name="adj" fmla="val 20919"/>
            </a:avLst>
          </a:prstGeom>
          <a:ln/>
        </p:spPr>
        <p:style>
          <a:lnRef idx="2">
            <a:schemeClr val="dk1"/>
          </a:lnRef>
          <a:fillRef idx="1">
            <a:schemeClr val="lt1"/>
          </a:fillRef>
          <a:effectRef idx="0">
            <a:schemeClr val="dk1"/>
          </a:effectRef>
          <a:fontRef idx="minor">
            <a:schemeClr val="dk1"/>
          </a:fontRef>
        </p:style>
        <p:txBody>
          <a:bodyPr rtlCol="1" anchor="ctr"/>
          <a:lstStyle/>
          <a:p>
            <a:pPr algn="ctr" rtl="1">
              <a:defRPr/>
            </a:pPr>
            <a:r>
              <a:rPr lang="ar-EG" sz="4000" b="1" dirty="0">
                <a:ln>
                  <a:solidFill>
                    <a:srgbClr val="0000FF"/>
                  </a:solidFill>
                </a:ln>
                <a:solidFill>
                  <a:srgbClr val="0000FF"/>
                </a:solidFill>
              </a:rPr>
              <a:t>بالحوار مع معلمك: ما الجوانب الإيجابية التي تحققها الدول عند نشر أنظمتها وقوانينها في الجرائد الرسمية؟</a:t>
            </a:r>
            <a:endParaRPr lang="en-US" sz="4000" b="1" dirty="0">
              <a:ln>
                <a:solidFill>
                  <a:srgbClr val="0000FF"/>
                </a:solidFill>
              </a:ln>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23259" y="1780094"/>
            <a:ext cx="10088800" cy="4185935"/>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ln>
                  <a:solidFill>
                    <a:srgbClr val="0000FF"/>
                  </a:solidFill>
                </a:ln>
                <a:solidFill>
                  <a:srgbClr val="0000FF"/>
                </a:solidFill>
              </a:rPr>
              <a:t>الجريدة الرسمية في المملكة العربية السعودية هي جريدة أم القرى؛ وفق ما نصت عليه المادة (34) من نظام المطبوعات والنشر، ومن ضمن أهدافها نشر الأنظمة بحيث تكون نافذة المفعول من تاريخ نشرها ما لم يُنص على تاريخ آخر. كذلك نص النظام الأساسي للحكم في المادة (71) ونظام مجلس الوزراء في المادة (23)على أن الأنظمة والمراسيم يجب أن تنشر في الجريدة الرسمية</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3042387" y="836712"/>
            <a:ext cx="7993762" cy="615553"/>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3600" b="1" dirty="0">
                <a:ln>
                  <a:solidFill>
                    <a:srgbClr val="C00000"/>
                  </a:solidFill>
                </a:ln>
                <a:solidFill>
                  <a:srgbClr val="FF0000"/>
                </a:solidFill>
              </a:rPr>
              <a:t>تحديد الجريدة الرسمية في المملكة العربية السعودية</a:t>
            </a:r>
            <a:endParaRPr lang="en-US" sz="3600" dirty="0">
              <a:ln>
                <a:solidFill>
                  <a:srgbClr val="C00000"/>
                </a:solidFill>
              </a:ln>
              <a:solidFill>
                <a:srgbClr val="FF0000"/>
              </a:solidFill>
            </a:endParaRPr>
          </a:p>
        </p:txBody>
      </p:sp>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7140B6C-8B47-49B3-971E-D77020A7A4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1" t="69339" r="-1951" b="9103"/>
          <a:stretch/>
        </p:blipFill>
        <p:spPr>
          <a:xfrm>
            <a:off x="701750" y="288033"/>
            <a:ext cx="10945216" cy="6165303"/>
          </a:xfrm>
          <a:prstGeom prst="rect">
            <a:avLst/>
          </a:prstGeom>
        </p:spPr>
      </p:pic>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1565846" y="1473750"/>
            <a:ext cx="8496944" cy="2831544"/>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rtl="1"/>
            <a:r>
              <a:rPr lang="ar-EG" sz="3600" b="1" dirty="0">
                <a:ln>
                  <a:solidFill>
                    <a:schemeClr val="tx1"/>
                  </a:solidFill>
                </a:ln>
              </a:rPr>
              <a:t>أمثلة لما نُشر من أنظمة في جريدة أم القرى:</a:t>
            </a:r>
          </a:p>
          <a:p>
            <a:pPr algn="ctr" rtl="1"/>
            <a:r>
              <a:rPr lang="ar-EG" sz="3600" dirty="0">
                <a:ln>
                  <a:solidFill>
                    <a:srgbClr val="C00000"/>
                  </a:solidFill>
                </a:ln>
              </a:rPr>
              <a:t>نظام مكافحة جرائم المعلوماتية الصادر في تاريخ 8 / 3 / 1428هـ، ونظام الحماية من الإيذاء الصادر في تاريخ 15/ 11 / 1434هـ، ونظام المعاملات المدنية الصادر في تاريخ 1/ 12 / 1444هـ.</a:t>
            </a:r>
            <a:endParaRPr lang="en-US" sz="3600" dirty="0">
              <a:ln>
                <a:solidFill>
                  <a:srgbClr val="C00000"/>
                </a:solidFill>
              </a:ln>
            </a:endParaRPr>
          </a:p>
        </p:txBody>
      </p:sp>
    </p:spTree>
    <p:extLst>
      <p:ext uri="{BB962C8B-B14F-4D97-AF65-F5344CB8AC3E}">
        <p14:creationId xmlns:p14="http://schemas.microsoft.com/office/powerpoint/2010/main" val="18291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293192852"/>
              </p:ext>
            </p:extLst>
          </p:nvPr>
        </p:nvGraphicFramePr>
        <p:xfrm>
          <a:off x="1065971" y="932522"/>
          <a:ext cx="10072758" cy="4871826"/>
        </p:xfrm>
        <a:graphic>
          <a:graphicData uri="http://schemas.openxmlformats.org/drawingml/2006/table">
            <a:tbl>
              <a:tblPr rtl="1" firstRow="1" bandRow="1">
                <a:solidFill>
                  <a:schemeClr val="accent6">
                    <a:lumMod val="60000"/>
                    <a:lumOff val="40000"/>
                  </a:schemeClr>
                </a:solidFill>
                <a:effectLst>
                  <a:innerShdw blurRad="63500" dist="50800" dir="13500000">
                    <a:prstClr val="black">
                      <a:alpha val="50000"/>
                    </a:prstClr>
                  </a:innerShdw>
                </a:effectLst>
                <a:tableStyleId>{5C22544A-7EE6-4342-B048-85BDC9FD1C3A}</a:tableStyleId>
              </a:tblPr>
              <a:tblGrid>
                <a:gridCol w="1087962">
                  <a:extLst>
                    <a:ext uri="{9D8B030D-6E8A-4147-A177-3AD203B41FA5}">
                      <a16:colId xmlns="" xmlns:a16="http://schemas.microsoft.com/office/drawing/2014/main" val="20000"/>
                    </a:ext>
                  </a:extLst>
                </a:gridCol>
                <a:gridCol w="8984796">
                  <a:extLst>
                    <a:ext uri="{9D8B030D-6E8A-4147-A177-3AD203B41FA5}">
                      <a16:colId xmlns="" xmlns:a16="http://schemas.microsoft.com/office/drawing/2014/main" val="20001"/>
                    </a:ext>
                  </a:extLst>
                </a:gridCol>
              </a:tblGrid>
              <a:tr h="1030135">
                <a:tc rowSpan="2">
                  <a:txBody>
                    <a:bodyPr/>
                    <a:lstStyle/>
                    <a:p>
                      <a:pPr algn="ctr" rtl="0"/>
                      <a:r>
                        <a:rPr lang="ar-EG" sz="2800" b="1" dirty="0">
                          <a:solidFill>
                            <a:srgbClr val="FF0000"/>
                          </a:solidFill>
                        </a:rPr>
                        <a:t>معلومات إثرائية</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solidFill>
                            <a:schemeClr val="accent6">
                              <a:lumMod val="50000"/>
                            </a:schemeClr>
                          </a:solidFill>
                        </a:rPr>
                        <a:t>           </a:t>
                      </a:r>
                      <a:r>
                        <a:rPr lang="ar-EG" sz="3600" b="1" u="sng" dirty="0">
                          <a:solidFill>
                            <a:schemeClr val="accent6">
                              <a:lumMod val="50000"/>
                            </a:schemeClr>
                          </a:solidFill>
                        </a:rPr>
                        <a:t>إثراء تاريخي</a:t>
                      </a:r>
                      <a:endParaRPr lang="ar-EG" sz="2800" b="1" u="sng" dirty="0">
                        <a:solidFill>
                          <a:schemeClr val="accent6">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841691">
                <a:tc vMerge="1">
                  <a:txBody>
                    <a:bodyPr/>
                    <a:lstStyle/>
                    <a:p>
                      <a:pPr rtl="1"/>
                      <a:endParaRPr lang="ar-EG" dirty="0"/>
                    </a:p>
                  </a:txBody>
                  <a:tcPr vert="vert270"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t>أمر جلالة الملك المؤسس عبدالعزيز بن عبدالرحمن آل سعود – طيب الله ثراه - بتأسيس جريدة أم القرى بعد دخوله مكة المكرمة في عام 1343هـ، وفي الصفحة الأولى من أول إصدار لها وردت الآية الكريمة: </a:t>
                      </a:r>
                      <a:r>
                        <a:rPr lang="ar-EG" sz="2800" b="1" dirty="0">
                          <a:ln>
                            <a:solidFill>
                              <a:schemeClr val="accent6">
                                <a:lumMod val="75000"/>
                              </a:schemeClr>
                            </a:solidFill>
                          </a:ln>
                          <a:solidFill>
                            <a:schemeClr val="accent6">
                              <a:lumMod val="75000"/>
                            </a:schemeClr>
                          </a:solidFill>
                        </a:rPr>
                        <a:t>( وَكَذَٰلِكَ أَوْحَيْنَآ إِلَيْكَ قُرْءَانًا عَرَبِيًّا لِّتُنذِرَ أُمَّ ٱلْقُرَىٰ وَمَنْ حَوْلَهَا </a:t>
                      </a:r>
                      <a:r>
                        <a:rPr lang="ar-EG" sz="2800" b="1" dirty="0"/>
                        <a:t>)1 وقد كان يُنشر في الجريدة كل ما يتعلق بسياسة الدولة، واتجاهاتها في الداخل والخارج، وخُطب جلالة الملك عبد العزيز – طيب الله ثراه - والمراسيم والأنظمة واللوائح.</a:t>
                      </a:r>
                    </a:p>
                    <a:p>
                      <a:pPr marL="0" marR="0" indent="0" algn="r" defTabSz="914400" rtl="1" eaLnBrk="1" fontAlgn="auto" latinLnBrk="0" hangingPunct="1">
                        <a:lnSpc>
                          <a:spcPct val="100000"/>
                        </a:lnSpc>
                        <a:spcBef>
                          <a:spcPts val="0"/>
                        </a:spcBef>
                        <a:spcAft>
                          <a:spcPts val="0"/>
                        </a:spcAft>
                        <a:buClrTx/>
                        <a:buSzTx/>
                        <a:buFontTx/>
                        <a:buNone/>
                        <a:tabLst/>
                        <a:defRPr/>
                      </a:pPr>
                      <a:endParaRPr lang="ar-EG" sz="2800" b="1" dirty="0"/>
                    </a:p>
                    <a:p>
                      <a:pPr marL="0" marR="0" indent="0" algn="r" defTabSz="914400" rtl="1" eaLnBrk="1" fontAlgn="auto" latinLnBrk="0" hangingPunct="1">
                        <a:lnSpc>
                          <a:spcPct val="100000"/>
                        </a:lnSpc>
                        <a:spcBef>
                          <a:spcPts val="0"/>
                        </a:spcBef>
                        <a:spcAft>
                          <a:spcPts val="0"/>
                        </a:spcAft>
                        <a:buClrTx/>
                        <a:buSzTx/>
                        <a:buFontTx/>
                        <a:buNone/>
                        <a:tabLst/>
                        <a:defRPr/>
                      </a:pPr>
                      <a:endParaRPr lang="ar-EG"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pic>
        <p:nvPicPr>
          <p:cNvPr id="2" name="Picture 1">
            <a:extLst>
              <a:ext uri="{FF2B5EF4-FFF2-40B4-BE49-F238E27FC236}">
                <a16:creationId xmlns="" xmlns:a16="http://schemas.microsoft.com/office/drawing/2014/main" id="{D685B784-7686-4AA0-8BC1-F0EB58BEA63D}"/>
              </a:ext>
            </a:extLst>
          </p:cNvPr>
          <p:cNvPicPr>
            <a:picLocks noChangeAspect="1"/>
          </p:cNvPicPr>
          <p:nvPr/>
        </p:nvPicPr>
        <p:blipFill>
          <a:blip r:embed="rId2" cstate="print"/>
          <a:stretch>
            <a:fillRect/>
          </a:stretch>
        </p:blipFill>
        <p:spPr>
          <a:xfrm>
            <a:off x="9126686" y="980728"/>
            <a:ext cx="720080" cy="774760"/>
          </a:xfrm>
          <a:prstGeom prst="rect">
            <a:avLst/>
          </a:prstGeom>
        </p:spPr>
      </p:pic>
      <p:sp>
        <p:nvSpPr>
          <p:cNvPr id="3" name="Rectangle 2">
            <a:extLst>
              <a:ext uri="{FF2B5EF4-FFF2-40B4-BE49-F238E27FC236}">
                <a16:creationId xmlns="" xmlns:a16="http://schemas.microsoft.com/office/drawing/2014/main" id="{26A9454B-BCA2-4848-BB50-57BB826719B7}"/>
              </a:ext>
            </a:extLst>
          </p:cNvPr>
          <p:cNvSpPr/>
          <p:nvPr/>
        </p:nvSpPr>
        <p:spPr>
          <a:xfrm>
            <a:off x="8688944" y="5804349"/>
            <a:ext cx="1874231" cy="369332"/>
          </a:xfrm>
          <a:prstGeom prst="rect">
            <a:avLst/>
          </a:prstGeom>
        </p:spPr>
        <p:txBody>
          <a:bodyPr wrap="none">
            <a:spAutoFit/>
          </a:bodyPr>
          <a:lstStyle/>
          <a:p>
            <a:r>
              <a:rPr lang="ar-EG" dirty="0">
                <a:latin typeface="BahijMuna"/>
              </a:rPr>
              <a:t>سورة الشورى آية (7)</a:t>
            </a:r>
            <a:r>
              <a:rPr lang="ar-EG" sz="800" dirty="0">
                <a:latin typeface="Calibri" panose="020F0502020204030204" pitchFamily="34" charset="0"/>
              </a:rPr>
              <a:t>7</a:t>
            </a:r>
            <a:endParaRPr lang="ar-EG" dirty="0"/>
          </a:p>
        </p:txBody>
      </p:sp>
      <p:pic>
        <p:nvPicPr>
          <p:cNvPr id="5" name="Picture 4">
            <a:extLst>
              <a:ext uri="{FF2B5EF4-FFF2-40B4-BE49-F238E27FC236}">
                <a16:creationId xmlns="" xmlns:a16="http://schemas.microsoft.com/office/drawing/2014/main" id="{BF6FC42E-27A2-4BED-A286-D02DD1D24C20}"/>
              </a:ext>
            </a:extLst>
          </p:cNvPr>
          <p:cNvPicPr>
            <a:picLocks noChangeAspect="1"/>
          </p:cNvPicPr>
          <p:nvPr/>
        </p:nvPicPr>
        <p:blipFill>
          <a:blip r:embed="rId3" cstate="print"/>
          <a:stretch>
            <a:fillRect/>
          </a:stretch>
        </p:blipFill>
        <p:spPr>
          <a:xfrm>
            <a:off x="2106535" y="4581128"/>
            <a:ext cx="3995815" cy="1151213"/>
          </a:xfrm>
          <a:prstGeom prst="rect">
            <a:avLst/>
          </a:prstGeom>
        </p:spPr>
      </p:pic>
    </p:spTree>
    <p:extLst>
      <p:ext uri="{BB962C8B-B14F-4D97-AF65-F5344CB8AC3E}">
        <p14:creationId xmlns:p14="http://schemas.microsoft.com/office/powerpoint/2010/main" val="416819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7140B6C-8B47-49B3-971E-D77020A7A4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1" t="69339" r="-1951" b="9103"/>
          <a:stretch/>
        </p:blipFill>
        <p:spPr>
          <a:xfrm>
            <a:off x="701750" y="288033"/>
            <a:ext cx="10945216" cy="6165303"/>
          </a:xfrm>
          <a:prstGeom prst="rect">
            <a:avLst/>
          </a:prstGeom>
        </p:spPr>
      </p:pic>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1421830" y="764704"/>
            <a:ext cx="8496944"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rtl="1"/>
            <a:r>
              <a:rPr lang="ar-EG" sz="5400" b="1" dirty="0">
                <a:ln>
                  <a:solidFill>
                    <a:srgbClr val="800000"/>
                  </a:solidFill>
                </a:ln>
                <a:solidFill>
                  <a:srgbClr val="800000"/>
                </a:solidFill>
              </a:rPr>
              <a:t>أهمية الجريدة الرسمية</a:t>
            </a:r>
            <a:endParaRPr lang="en-US" sz="5400" dirty="0">
              <a:ln>
                <a:solidFill>
                  <a:srgbClr val="800000"/>
                </a:solidFill>
              </a:ln>
              <a:solidFill>
                <a:srgbClr val="800000"/>
              </a:solidFill>
            </a:endParaRPr>
          </a:p>
        </p:txBody>
      </p:sp>
      <p:sp>
        <p:nvSpPr>
          <p:cNvPr id="5" name="Rectangle 1">
            <a:extLst>
              <a:ext uri="{FF2B5EF4-FFF2-40B4-BE49-F238E27FC236}">
                <a16:creationId xmlns="" xmlns:a16="http://schemas.microsoft.com/office/drawing/2014/main" id="{8CD44D38-4058-4730-A834-A42623E1D4D8}"/>
              </a:ext>
            </a:extLst>
          </p:cNvPr>
          <p:cNvSpPr>
            <a:spLocks noChangeArrowheads="1"/>
          </p:cNvSpPr>
          <p:nvPr/>
        </p:nvSpPr>
        <p:spPr bwMode="auto">
          <a:xfrm>
            <a:off x="1382433" y="1628800"/>
            <a:ext cx="8496944" cy="338554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rtl="1"/>
            <a:r>
              <a:rPr lang="ar-EG" sz="3600" b="1" dirty="0">
                <a:ln>
                  <a:solidFill>
                    <a:schemeClr val="tx1"/>
                  </a:solidFill>
                </a:ln>
              </a:rPr>
              <a:t>الجريدة الرسمية وسيلة دستورية لإخبار المواطنين والمقيمين بمضمون القواعد القانونية من خلال نشر الأوامر والمراسيم الملكية وقرارات مجلس الوزراء والأنظمة، وقرارات الجهات التشريعية، وقرارات الوزراء، وتكمن أهمية النشر في الجريدة الرسمية في أمرين:</a:t>
            </a:r>
            <a:endParaRPr lang="en-US" sz="3600" dirty="0">
              <a:ln>
                <a:solidFill>
                  <a:schemeClr val="tx1"/>
                </a:solidFill>
              </a:ln>
            </a:endParaRPr>
          </a:p>
        </p:txBody>
      </p:sp>
    </p:spTree>
    <p:extLst>
      <p:ext uri="{BB962C8B-B14F-4D97-AF65-F5344CB8AC3E}">
        <p14:creationId xmlns:p14="http://schemas.microsoft.com/office/powerpoint/2010/main" val="7419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1781870" y="980728"/>
            <a:ext cx="9433048"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rtl="1"/>
            <a:r>
              <a:rPr lang="ar-EG" sz="4000" b="1" dirty="0">
                <a:ln>
                  <a:solidFill>
                    <a:schemeClr val="tx1"/>
                  </a:solidFill>
                </a:ln>
                <a:solidFill>
                  <a:srgbClr val="FF0000"/>
                </a:solidFill>
              </a:rPr>
              <a:t>أهمية الجريدة الرسمية</a:t>
            </a:r>
            <a:endParaRPr lang="en-US" sz="4000" dirty="0">
              <a:ln>
                <a:solidFill>
                  <a:srgbClr val="C00000"/>
                </a:solidFill>
              </a:ln>
              <a:solidFill>
                <a:srgbClr val="FF0000"/>
              </a:solidFill>
            </a:endParaRPr>
          </a:p>
        </p:txBody>
      </p:sp>
      <p:sp>
        <p:nvSpPr>
          <p:cNvPr id="4" name="مستطيل 4">
            <a:extLst>
              <a:ext uri="{FF2B5EF4-FFF2-40B4-BE49-F238E27FC236}">
                <a16:creationId xmlns="" xmlns:a16="http://schemas.microsoft.com/office/drawing/2014/main" id="{030BD85C-0AA5-4B8A-BEF6-41BB8A2B654C}"/>
              </a:ext>
            </a:extLst>
          </p:cNvPr>
          <p:cNvSpPr/>
          <p:nvPr/>
        </p:nvSpPr>
        <p:spPr>
          <a:xfrm>
            <a:off x="1282711" y="1822823"/>
            <a:ext cx="9932207" cy="3694409"/>
          </a:xfrm>
          <a:prstGeom prst="rect">
            <a:avLst/>
          </a:prstGeom>
        </p:spPr>
        <p:txBody>
          <a:bodyPr wrap="square">
            <a:spAutoFit/>
          </a:bodyPr>
          <a:lstStyle/>
          <a:p>
            <a:pPr marL="514350" indent="-514350" algn="r" rtl="1">
              <a:lnSpc>
                <a:spcPct val="150000"/>
              </a:lnSpc>
              <a:buFont typeface="+mj-lt"/>
              <a:buAutoNum type="arabicPeriod"/>
            </a:pPr>
            <a:r>
              <a:rPr lang="ar-EG" sz="3200" b="1" dirty="0">
                <a:ln>
                  <a:solidFill>
                    <a:schemeClr val="tx1"/>
                  </a:solidFill>
                </a:ln>
              </a:rPr>
              <a:t>أن نشر القواعد القانونية يعد قرينة حُكمية على افتراض عِلْم الناس بها، وعدم جواز الاعتذار بالجهل بالقاعدة القانونية ) </a:t>
            </a:r>
          </a:p>
          <a:p>
            <a:pPr marL="514350" indent="-514350" algn="r" rtl="1">
              <a:lnSpc>
                <a:spcPct val="150000"/>
              </a:lnSpc>
              <a:buFont typeface="+mj-lt"/>
              <a:buAutoNum type="arabicPeriod"/>
            </a:pPr>
            <a:r>
              <a:rPr lang="ar-EG" sz="3200" b="1" dirty="0">
                <a:ln>
                  <a:solidFill>
                    <a:schemeClr val="tx1"/>
                  </a:solidFill>
                </a:ln>
              </a:rPr>
              <a:t>أن القاعدة القانونية تصبح ملزمة بعد نشرها في الجريدة الرسمية، أو تحديد تاريخ العمل بها. ولا تكون القاعدة القانونية ملزمة لو نشرت في وسائل نشر أخرى ما لم تنشر في الجريدة الرسمية.</a:t>
            </a:r>
          </a:p>
        </p:txBody>
      </p:sp>
      <p:pic>
        <p:nvPicPr>
          <p:cNvPr id="5" name="صورة 4" descr="62b1af9ca1b79.png"/>
          <p:cNvPicPr>
            <a:picLocks noChangeAspect="1"/>
          </p:cNvPicPr>
          <p:nvPr/>
        </p:nvPicPr>
        <p:blipFill>
          <a:blip r:embed="rId2"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780</TotalTime>
  <Words>618</Words>
  <Application>Microsoft Office PowerPoint</Application>
  <PresentationFormat>مخصص</PresentationFormat>
  <Paragraphs>65</Paragraphs>
  <Slides>18</Slides>
  <Notes>0</Notes>
  <HiddenSlides>0</HiddenSlides>
  <MMClips>0</MMClips>
  <ScaleCrop>false</ScaleCrop>
  <HeadingPairs>
    <vt:vector size="4" baseType="variant">
      <vt:variant>
        <vt:lpstr>نسق</vt:lpstr>
      </vt:variant>
      <vt:variant>
        <vt:i4>3</vt:i4>
      </vt:variant>
      <vt:variant>
        <vt:lpstr>عناوين الشرائح</vt:lpstr>
      </vt:variant>
      <vt:variant>
        <vt:i4>18</vt:i4>
      </vt:variant>
    </vt:vector>
  </HeadingPairs>
  <TitlesOfParts>
    <vt:vector size="21" baseType="lpstr">
      <vt:lpstr>نسق Office</vt:lpstr>
      <vt:lpstr>1_نسق Office</vt:lpstr>
      <vt:lpstr>2_نسق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win</dc:creator>
  <cp:lastModifiedBy>hp</cp:lastModifiedBy>
  <cp:revision>135</cp:revision>
  <dcterms:created xsi:type="dcterms:W3CDTF">2023-07-27T13:16:41Z</dcterms:created>
  <dcterms:modified xsi:type="dcterms:W3CDTF">2023-08-30T08:37:06Z</dcterms:modified>
</cp:coreProperties>
</file>