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3"/>
  </p:notesMasterIdLst>
  <p:sldIdLst>
    <p:sldId id="256" r:id="rId2"/>
    <p:sldId id="265" r:id="rId3"/>
    <p:sldId id="266" r:id="rId4"/>
    <p:sldId id="271" r:id="rId5"/>
    <p:sldId id="269" r:id="rId6"/>
    <p:sldId id="280" r:id="rId7"/>
    <p:sldId id="281" r:id="rId8"/>
    <p:sldId id="283" r:id="rId9"/>
    <p:sldId id="273" r:id="rId10"/>
    <p:sldId id="277" r:id="rId11"/>
    <p:sldId id="279" r:id="rId1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139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706" autoAdjust="0"/>
    <p:restoredTop sz="94660"/>
  </p:normalViewPr>
  <p:slideViewPr>
    <p:cSldViewPr>
      <p:cViewPr varScale="1">
        <p:scale>
          <a:sx n="66" d="100"/>
          <a:sy n="66" d="100"/>
        </p:scale>
        <p:origin x="-151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notesMaster" Target="notesMasters/notesMaster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viewProps" Target="view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E209116-EA73-4D95-935E-CB94EED66818}" type="datetimeFigureOut">
              <a:rPr lang="ar-SA" smtClean="0"/>
              <a:t>12/02/1445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39A4E87-A339-4B7F-B9BB-60FFF519632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3377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A4E87-A339-4B7F-B9BB-60FFF5196324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19913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12/02/1445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12/02/1445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12/02/1445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12/02/1445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12/02/1445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12/02/1445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12/02/1445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12/02/1445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12/02/1445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12/02/1445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12/02/1445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12/02/1445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Bu_Shahad_PowerPoint" TargetMode="External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pn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8.jpe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slide" Target="slide8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0.png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 /><Relationship Id="rId13" Type="http://schemas.openxmlformats.org/officeDocument/2006/relationships/slideLayout" Target="../slideLayouts/slideLayout2.xml" /><Relationship Id="rId18" Type="http://schemas.openxmlformats.org/officeDocument/2006/relationships/image" Target="../media/image9.png" /><Relationship Id="rId3" Type="http://schemas.microsoft.com/office/2007/relationships/media" Target="../media/media2.mp3" /><Relationship Id="rId21" Type="http://schemas.openxmlformats.org/officeDocument/2006/relationships/image" Target="../media/image12.jpg" /><Relationship Id="rId7" Type="http://schemas.microsoft.com/office/2007/relationships/media" Target="../media/media4.mp3" /><Relationship Id="rId12" Type="http://schemas.openxmlformats.org/officeDocument/2006/relationships/audio" Target="../media/media6.mp3" /><Relationship Id="rId17" Type="http://schemas.openxmlformats.org/officeDocument/2006/relationships/image" Target="../media/image8.png" /><Relationship Id="rId2" Type="http://schemas.openxmlformats.org/officeDocument/2006/relationships/audio" Target="../media/media1.mp3" /><Relationship Id="rId16" Type="http://schemas.openxmlformats.org/officeDocument/2006/relationships/image" Target="../media/image7.png" /><Relationship Id="rId20" Type="http://schemas.openxmlformats.org/officeDocument/2006/relationships/image" Target="../media/image11.jpg" /><Relationship Id="rId1" Type="http://schemas.microsoft.com/office/2007/relationships/media" Target="../media/media1.mp3" /><Relationship Id="rId6" Type="http://schemas.openxmlformats.org/officeDocument/2006/relationships/audio" Target="../media/media3.mp3" /><Relationship Id="rId11" Type="http://schemas.microsoft.com/office/2007/relationships/media" Target="../media/media6.mp3" /><Relationship Id="rId5" Type="http://schemas.microsoft.com/office/2007/relationships/media" Target="../media/media3.mp3" /><Relationship Id="rId15" Type="http://schemas.openxmlformats.org/officeDocument/2006/relationships/image" Target="../media/image6.jpeg" /><Relationship Id="rId10" Type="http://schemas.openxmlformats.org/officeDocument/2006/relationships/audio" Target="../media/media5.mp3" /><Relationship Id="rId19" Type="http://schemas.openxmlformats.org/officeDocument/2006/relationships/image" Target="../media/image10.jpg" /><Relationship Id="rId4" Type="http://schemas.openxmlformats.org/officeDocument/2006/relationships/audio" Target="../media/media2.mp3" /><Relationship Id="rId9" Type="http://schemas.microsoft.com/office/2007/relationships/media" Target="../media/media5.mp3" /><Relationship Id="rId14" Type="http://schemas.openxmlformats.org/officeDocument/2006/relationships/image" Target="../media/image5.png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1.xml" /><Relationship Id="rId7" Type="http://schemas.openxmlformats.org/officeDocument/2006/relationships/image" Target="../media/image9.png" /><Relationship Id="rId2" Type="http://schemas.openxmlformats.org/officeDocument/2006/relationships/slide" Target="slide10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2.jpg" /><Relationship Id="rId5" Type="http://schemas.openxmlformats.org/officeDocument/2006/relationships/image" Target="../media/image7.png" /><Relationship Id="rId4" Type="http://schemas.openxmlformats.org/officeDocument/2006/relationships/image" Target="../media/image8.png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755576" y="476672"/>
            <a:ext cx="763284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all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Super goal 3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899592" y="2132856"/>
            <a:ext cx="748883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Unit 1</a:t>
            </a:r>
          </a:p>
          <a:p>
            <a:pPr algn="ctr"/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Lesson 6  </a:t>
            </a:r>
            <a:r>
              <a:rPr lang="en-US" sz="2800" b="1" cap="all" dirty="0">
                <a:ln w="0"/>
                <a:solidFill>
                  <a:srgbClr val="92D050"/>
                </a:solidFill>
                <a:effectLst>
                  <a:reflection blurRad="12700" stA="50000" endPos="50000" dist="5000" dir="5400000" sy="-100000" rotWithShape="0"/>
                </a:effectLst>
              </a:rPr>
              <a:t>form </a:t>
            </a:r>
            <a:r>
              <a:rPr lang="en-US" sz="2800" b="1" cap="all" dirty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, </a:t>
            </a:r>
            <a:r>
              <a:rPr lang="en-US" sz="2800" b="1" cap="all" dirty="0">
                <a:ln w="0"/>
                <a:solidFill>
                  <a:srgbClr val="92D050"/>
                </a:solidFill>
                <a:effectLst>
                  <a:reflection blurRad="12700" stA="50000" endPos="50000" dist="5000" dir="5400000" sy="-100000" rotWithShape="0"/>
                </a:effectLst>
              </a:rPr>
              <a:t>meaning &amp; function 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2771800" y="5535408"/>
            <a:ext cx="382677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/>
              <a:t>اعداد المعلم / يحيى المنقري    متوسطة المأمون بالهفوف  </a:t>
            </a:r>
          </a:p>
        </p:txBody>
      </p:sp>
      <p:pic>
        <p:nvPicPr>
          <p:cNvPr id="8" name="صورة 7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945117"/>
            <a:ext cx="864096" cy="82942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937899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 descr="stock-illustration-thumbs-up-emoticon-vector-design-showing-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428604"/>
            <a:ext cx="1857388" cy="1714512"/>
          </a:xfrm>
          <a:prstGeom prst="rect">
            <a:avLst/>
          </a:prstGeom>
        </p:spPr>
      </p:pic>
      <p:sp>
        <p:nvSpPr>
          <p:cNvPr id="12" name="سهم إلى اليسار 11">
            <a:hlinkClick r:id="rId3" action="ppaction://hlinksldjump"/>
          </p:cNvPr>
          <p:cNvSpPr/>
          <p:nvPr/>
        </p:nvSpPr>
        <p:spPr>
          <a:xfrm>
            <a:off x="214282" y="5286388"/>
            <a:ext cx="1571636" cy="928694"/>
          </a:xfrm>
          <a:prstGeom prst="lef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>
            <a:hlinkClick r:id="rId3" action="ppaction://hlinksldjump"/>
          </p:cNvPr>
          <p:cNvSpPr/>
          <p:nvPr/>
        </p:nvSpPr>
        <p:spPr>
          <a:xfrm>
            <a:off x="-71438" y="5058237"/>
            <a:ext cx="242886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2800" b="1" cap="none" spc="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2800" b="1" cap="none" spc="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Back</a:t>
            </a:r>
          </a:p>
          <a:p>
            <a:pPr algn="ctr"/>
            <a:endParaRPr lang="ar-SA" sz="2800" b="1" cap="none" spc="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5" name="صورة 14" descr="imagewes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0298" y="1071546"/>
            <a:ext cx="5286412" cy="435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364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سهم إلى اليسار 11">
            <a:hlinkClick r:id="rId2" action="ppaction://hlinksldjump"/>
          </p:cNvPr>
          <p:cNvSpPr/>
          <p:nvPr/>
        </p:nvSpPr>
        <p:spPr>
          <a:xfrm>
            <a:off x="214282" y="5214950"/>
            <a:ext cx="1571636" cy="928694"/>
          </a:xfrm>
          <a:prstGeom prst="lef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>
            <a:hlinkClick r:id="rId2" action="ppaction://hlinksldjump"/>
          </p:cNvPr>
          <p:cNvSpPr/>
          <p:nvPr/>
        </p:nvSpPr>
        <p:spPr>
          <a:xfrm>
            <a:off x="-23796" y="4986799"/>
            <a:ext cx="221454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2800" b="1" cap="none" spc="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2800" b="1" cap="none" spc="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Back</a:t>
            </a:r>
          </a:p>
          <a:p>
            <a:pPr algn="ctr"/>
            <a:endParaRPr lang="ar-SA" sz="2800" b="1" cap="none" spc="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صورة 5" descr="x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DDDDDD"/>
              </a:clrFrom>
              <a:clrTo>
                <a:srgbClr val="DDDDD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3240" y="1857364"/>
            <a:ext cx="4310066" cy="3706657"/>
          </a:xfrm>
          <a:prstGeom prst="rect">
            <a:avLst/>
          </a:prstGeom>
        </p:spPr>
      </p:pic>
      <p:pic>
        <p:nvPicPr>
          <p:cNvPr id="8" name="صورة 7" descr="teary-eyed-emoticon-cryi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0750" y="1047750"/>
            <a:ext cx="1595432" cy="159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486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20180128135931-shutterstock-46671552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181" y="0"/>
            <a:ext cx="9170855" cy="6858000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899592" y="260648"/>
            <a:ext cx="4429156" cy="50006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en-US" altLang="ar-SA" sz="3600" b="1" i="1" dirty="0">
                <a:solidFill>
                  <a:srgbClr val="FF0000"/>
                </a:solidFill>
              </a:rPr>
              <a:t>Learning Objectives  </a:t>
            </a:r>
            <a:endParaRPr lang="ar-SA" sz="3600" b="1" i="1" dirty="0">
              <a:solidFill>
                <a:srgbClr val="FF0000"/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166670" y="1057271"/>
            <a:ext cx="5895000" cy="50006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/>
          <p:cNvSpPr txBox="1"/>
          <p:nvPr/>
        </p:nvSpPr>
        <p:spPr>
          <a:xfrm>
            <a:off x="30719" y="1076471"/>
            <a:ext cx="61813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l"/>
            <a:r>
              <a:rPr lang="en-US" sz="2400" b="1" i="1" dirty="0">
                <a:solidFill>
                  <a:schemeClr val="bg2">
                    <a:lumMod val="50000"/>
                  </a:schemeClr>
                </a:solidFill>
              </a:rPr>
              <a:t>*</a:t>
            </a:r>
            <a:r>
              <a:rPr lang="en-US" sz="2400" b="1" i="1" u="sng" dirty="0">
                <a:solidFill>
                  <a:schemeClr val="bg2">
                    <a:lumMod val="50000"/>
                  </a:schemeClr>
                </a:solidFill>
              </a:rPr>
              <a:t>By the end of this lesson, Ss will be able to: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-25333" y="2204864"/>
            <a:ext cx="6181380" cy="114307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150000"/>
              </a:lnSpc>
            </a:pPr>
            <a:r>
              <a:rPr lang="en-US" sz="2400" b="1" i="1" u="sng" dirty="0">
                <a:solidFill>
                  <a:schemeClr val="bg1"/>
                </a:solidFill>
              </a:rPr>
              <a:t>1- Practice describing a location.</a:t>
            </a:r>
          </a:p>
          <a:p>
            <a:pPr algn="l" rtl="0">
              <a:lnSpc>
                <a:spcPct val="150000"/>
              </a:lnSpc>
            </a:pPr>
            <a:r>
              <a:rPr lang="en-US" sz="2400" b="1" i="1" u="sng" dirty="0">
                <a:solidFill>
                  <a:schemeClr val="bg1"/>
                </a:solidFill>
              </a:rPr>
              <a:t>2- Ask for directions</a:t>
            </a:r>
          </a:p>
        </p:txBody>
      </p:sp>
    </p:spTree>
    <p:extLst>
      <p:ext uri="{BB962C8B-B14F-4D97-AF65-F5344CB8AC3E}">
        <p14:creationId xmlns:p14="http://schemas.microsoft.com/office/powerpoint/2010/main" val="2539738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Vocabula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40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n 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017133" y="2462674"/>
            <a:ext cx="609600" cy="609600"/>
          </a:xfrm>
          <a:prstGeom prst="rect">
            <a:avLst/>
          </a:prstGeom>
        </p:spPr>
      </p:pic>
      <p:pic>
        <p:nvPicPr>
          <p:cNvPr id="23" name="Next to 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635647" y="2247541"/>
            <a:ext cx="609600" cy="609600"/>
          </a:xfrm>
          <a:prstGeom prst="rect">
            <a:avLst/>
          </a:prstGeom>
        </p:spPr>
      </p:pic>
      <p:pic>
        <p:nvPicPr>
          <p:cNvPr id="22" name="Between 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634302" y="2236298"/>
            <a:ext cx="609600" cy="609600"/>
          </a:xfrm>
          <a:prstGeom prst="rect">
            <a:avLst/>
          </a:prstGeom>
        </p:spPr>
      </p:pic>
      <p:pic>
        <p:nvPicPr>
          <p:cNvPr id="24" name="Across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712333" y="5057237"/>
            <a:ext cx="609600" cy="609600"/>
          </a:xfrm>
          <a:prstGeom prst="rect">
            <a:avLst/>
          </a:prstGeom>
        </p:spPr>
      </p:pic>
      <p:pic>
        <p:nvPicPr>
          <p:cNvPr id="25" name="Near 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585107" y="5117197"/>
            <a:ext cx="609600" cy="609600"/>
          </a:xfrm>
          <a:prstGeom prst="rect">
            <a:avLst/>
          </a:prstGeom>
        </p:spPr>
      </p:pic>
      <p:pic>
        <p:nvPicPr>
          <p:cNvPr id="26" name="Far .mp3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887362" y="5160340"/>
            <a:ext cx="609600" cy="609600"/>
          </a:xfrm>
          <a:prstGeom prst="rect">
            <a:avLst/>
          </a:prstGeom>
        </p:spPr>
      </p:pic>
      <p:pic>
        <p:nvPicPr>
          <p:cNvPr id="4" name="صورة 3" descr="6866730-colourful-letters-making-a-border-on-a-white-background-alphabet-border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1628800"/>
            <a:ext cx="9144000" cy="5229200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1267582" y="1922093"/>
            <a:ext cx="278608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00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On </a:t>
            </a:r>
            <a:endParaRPr lang="ar-SA" sz="3200" b="1" cap="none" spc="0" dirty="0">
              <a:ln w="11430"/>
              <a:solidFill>
                <a:srgbClr val="0066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94809"/>
            <a:ext cx="1502229" cy="1371429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500263"/>
            <a:ext cx="1508166" cy="1371429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230" y="615917"/>
            <a:ext cx="1596033" cy="1129212"/>
          </a:xfrm>
          <a:prstGeom prst="rect">
            <a:avLst/>
          </a:prstGeom>
        </p:spPr>
      </p:pic>
      <p:pic>
        <p:nvPicPr>
          <p:cNvPr id="16" name="صورة 1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654" y="3260907"/>
            <a:ext cx="1434910" cy="1341646"/>
          </a:xfrm>
          <a:prstGeom prst="rect">
            <a:avLst/>
          </a:prstGeom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845898"/>
            <a:ext cx="1297822" cy="1756655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59" y="3119573"/>
            <a:ext cx="1820349" cy="1341646"/>
          </a:xfrm>
          <a:prstGeom prst="rect">
            <a:avLst/>
          </a:prstGeom>
        </p:spPr>
      </p:pic>
      <p:sp>
        <p:nvSpPr>
          <p:cNvPr id="10" name="مستطيل 9"/>
          <p:cNvSpPr/>
          <p:nvPr/>
        </p:nvSpPr>
        <p:spPr>
          <a:xfrm>
            <a:off x="4036703" y="1887080"/>
            <a:ext cx="278608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00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Between </a:t>
            </a:r>
            <a:endParaRPr lang="ar-SA" sz="3200" b="1" cap="none" spc="0" dirty="0">
              <a:ln w="11430"/>
              <a:solidFill>
                <a:srgbClr val="0066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6799121" y="1877899"/>
            <a:ext cx="278608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00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Next to </a:t>
            </a:r>
            <a:endParaRPr lang="ar-SA" sz="3200" b="1" cap="none" spc="0" dirty="0">
              <a:ln w="11430"/>
              <a:solidFill>
                <a:srgbClr val="0066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1681492" y="4461219"/>
            <a:ext cx="278608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00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Across</a:t>
            </a:r>
            <a:endParaRPr lang="ar-SA" sz="3200" b="1" cap="none" spc="0" dirty="0">
              <a:ln w="11430"/>
              <a:solidFill>
                <a:srgbClr val="0066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4381858" y="4504362"/>
            <a:ext cx="278608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00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Near </a:t>
            </a:r>
            <a:endParaRPr lang="ar-SA" sz="3200" b="1" cap="none" spc="0" dirty="0">
              <a:ln w="11430"/>
              <a:solidFill>
                <a:srgbClr val="0066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7068841" y="4504362"/>
            <a:ext cx="227419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00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Far </a:t>
            </a:r>
            <a:endParaRPr lang="ar-SA" sz="3200" b="1" cap="none" spc="0" dirty="0">
              <a:ln w="11430"/>
              <a:solidFill>
                <a:srgbClr val="0066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636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4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91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93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98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768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5" grpId="0"/>
      <p:bldP spid="10" grpId="0"/>
      <p:bldP spid="11" grpId="0"/>
      <p:bldP spid="12" grpId="0"/>
      <p:bldP spid="13" grpId="0" build="allAtOnce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4" name="رابط مستقيم 3"/>
          <p:cNvCxnSpPr/>
          <p:nvPr/>
        </p:nvCxnSpPr>
        <p:spPr>
          <a:xfrm>
            <a:off x="1043608" y="980728"/>
            <a:ext cx="22322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7807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صورة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861803" y="476672"/>
            <a:ext cx="3465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861803" y="859904"/>
            <a:ext cx="3465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e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910695" y="1180195"/>
            <a:ext cx="2824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f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895467" y="1585058"/>
            <a:ext cx="312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78635" y="1836966"/>
            <a:ext cx="3465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916811" y="2302192"/>
            <a:ext cx="3465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b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0" y="3789040"/>
            <a:ext cx="52596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B - Answers will vary. Sample answers: </a:t>
            </a:r>
          </a:p>
          <a:p>
            <a:pPr algn="l"/>
            <a:r>
              <a:rPr lang="en-US" sz="1600" b="1" dirty="0">
                <a:solidFill>
                  <a:srgbClr val="0066FF"/>
                </a:solidFill>
              </a:rPr>
              <a:t>1-The café is next to the hotel.</a:t>
            </a:r>
            <a:r>
              <a:rPr lang="en-US" sz="1600" b="1" dirty="0"/>
              <a:t> </a:t>
            </a:r>
            <a:endParaRPr lang="ar-SA" sz="1600" b="1" dirty="0"/>
          </a:p>
          <a:p>
            <a:pPr algn="l"/>
            <a:r>
              <a:rPr lang="en-US" sz="1600" b="1" dirty="0">
                <a:solidFill>
                  <a:srgbClr val="0066FF"/>
                </a:solidFill>
              </a:rPr>
              <a:t>2-The pizzeria is between the bank and the pharmacy. </a:t>
            </a:r>
          </a:p>
          <a:p>
            <a:pPr algn="l"/>
            <a:r>
              <a:rPr lang="en-US" sz="1600" b="1" dirty="0">
                <a:solidFill>
                  <a:srgbClr val="0066FF"/>
                </a:solidFill>
              </a:rPr>
              <a:t>3-The bus stop is across from the shopping mall.</a:t>
            </a:r>
          </a:p>
          <a:p>
            <a:pPr algn="l"/>
            <a:r>
              <a:rPr lang="en-US" sz="1600" b="1" dirty="0">
                <a:solidFill>
                  <a:srgbClr val="0066FF"/>
                </a:solidFill>
              </a:rPr>
              <a:t>4-The restaurant is near the hotel.  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3018792" y="6076078"/>
            <a:ext cx="1265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C- answers </a:t>
            </a:r>
            <a:endParaRPr lang="ar-SA" dirty="0"/>
          </a:p>
        </p:txBody>
      </p:sp>
      <p:cxnSp>
        <p:nvCxnSpPr>
          <p:cNvPr id="16" name="رابط كسهم مستقيم 15"/>
          <p:cNvCxnSpPr/>
          <p:nvPr/>
        </p:nvCxnSpPr>
        <p:spPr>
          <a:xfrm>
            <a:off x="4278580" y="6260744"/>
            <a:ext cx="0" cy="4086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560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51520" y="3789040"/>
            <a:ext cx="8352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rgbClr val="139D23"/>
                </a:solidFill>
              </a:rPr>
              <a:t>C- Answers will vary. Sample answers: </a:t>
            </a:r>
            <a:endParaRPr lang="en-US" sz="2400" dirty="0"/>
          </a:p>
          <a:p>
            <a:pPr algn="l"/>
            <a:r>
              <a:rPr lang="en-US" sz="2400" b="1" dirty="0">
                <a:solidFill>
                  <a:srgbClr val="FF0000"/>
                </a:solidFill>
              </a:rPr>
              <a:t>A: Can you tell me where the subway station is? </a:t>
            </a:r>
          </a:p>
          <a:p>
            <a:pPr algn="l"/>
            <a:r>
              <a:rPr lang="en-US" sz="2400" b="1" dirty="0">
                <a:solidFill>
                  <a:srgbClr val="0066FF"/>
                </a:solidFill>
              </a:rPr>
              <a:t>B: Go west on Park Street. Turn left onto Second Avenue. Go straight for two blocks. It’s next to the shopping mall.</a:t>
            </a:r>
            <a:r>
              <a:rPr lang="en-US" sz="2400" b="1" dirty="0"/>
              <a:t> </a:t>
            </a:r>
          </a:p>
          <a:p>
            <a:pPr algn="l"/>
            <a:endParaRPr lang="en-US" sz="2400" b="1" dirty="0"/>
          </a:p>
          <a:p>
            <a:pPr algn="l"/>
            <a:r>
              <a:rPr lang="en-US" sz="2400" b="1" dirty="0">
                <a:solidFill>
                  <a:srgbClr val="FF0000"/>
                </a:solidFill>
              </a:rPr>
              <a:t>A: Excuse me. Where is the History Museum? </a:t>
            </a:r>
          </a:p>
          <a:p>
            <a:pPr algn="l"/>
            <a:r>
              <a:rPr lang="en-US" sz="2400" b="1" dirty="0">
                <a:solidFill>
                  <a:srgbClr val="0066FF"/>
                </a:solidFill>
              </a:rPr>
              <a:t>B: Go straight on Third Avenue. Then turn right onto Oak Street.</a:t>
            </a:r>
            <a:endParaRPr lang="ar-SA" sz="2400" b="1" dirty="0">
              <a:solidFill>
                <a:srgbClr val="0066FF"/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16632"/>
            <a:ext cx="4648849" cy="339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79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مستطيل مستدير الزوايا 77">
            <a:hlinkClick r:id="rId2" action="ppaction://hlinksldjump"/>
          </p:cNvPr>
          <p:cNvSpPr/>
          <p:nvPr/>
        </p:nvSpPr>
        <p:spPr>
          <a:xfrm>
            <a:off x="6880498" y="3070888"/>
            <a:ext cx="1928826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7" name="مستطيل مستدير الزوايا 76">
            <a:hlinkClick r:id="rId3" action="ppaction://hlinksldjump"/>
          </p:cNvPr>
          <p:cNvSpPr/>
          <p:nvPr/>
        </p:nvSpPr>
        <p:spPr>
          <a:xfrm>
            <a:off x="6844779" y="2388157"/>
            <a:ext cx="1928826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6" name="مستطيل مستدير الزوايا 75">
            <a:hlinkClick r:id="rId3" action="ppaction://hlinksldjump"/>
          </p:cNvPr>
          <p:cNvSpPr/>
          <p:nvPr/>
        </p:nvSpPr>
        <p:spPr>
          <a:xfrm>
            <a:off x="1418063" y="3015928"/>
            <a:ext cx="1928826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5" name="مستطيل مستدير الزوايا 74">
            <a:hlinkClick r:id="rId2" action="ppaction://hlinksldjump"/>
          </p:cNvPr>
          <p:cNvSpPr/>
          <p:nvPr/>
        </p:nvSpPr>
        <p:spPr>
          <a:xfrm>
            <a:off x="1464663" y="2388157"/>
            <a:ext cx="1928826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428596" y="142852"/>
            <a:ext cx="5500726" cy="5715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428596" y="142852"/>
            <a:ext cx="55190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Choose the correct answer :</a:t>
            </a:r>
            <a:endParaRPr lang="ar-SA" sz="36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" name="مستطيل 29"/>
          <p:cNvSpPr/>
          <p:nvPr/>
        </p:nvSpPr>
        <p:spPr>
          <a:xfrm>
            <a:off x="538531" y="4375424"/>
            <a:ext cx="747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3-</a:t>
            </a:r>
            <a:endParaRPr lang="ar-SA" sz="54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4" name="مستطيل 33"/>
          <p:cNvSpPr/>
          <p:nvPr/>
        </p:nvSpPr>
        <p:spPr>
          <a:xfrm>
            <a:off x="5943841" y="4363058"/>
            <a:ext cx="747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4-</a:t>
            </a:r>
            <a:endParaRPr lang="ar-SA" sz="54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8" name="مستطيل مستدير الزوايا 37">
            <a:hlinkClick r:id="rId2" action="ppaction://hlinksldjump"/>
          </p:cNvPr>
          <p:cNvSpPr/>
          <p:nvPr/>
        </p:nvSpPr>
        <p:spPr>
          <a:xfrm>
            <a:off x="1285852" y="5572140"/>
            <a:ext cx="2000264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9" name="مستطيل مستدير الزوايا 38">
            <a:hlinkClick r:id="rId3" action="ppaction://hlinksldjump"/>
          </p:cNvPr>
          <p:cNvSpPr/>
          <p:nvPr/>
        </p:nvSpPr>
        <p:spPr>
          <a:xfrm>
            <a:off x="1252704" y="6237005"/>
            <a:ext cx="1928826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0" name="مستطيل مستدير الزوايا 39">
            <a:hlinkClick r:id="rId3" action="ppaction://hlinksldjump"/>
          </p:cNvPr>
          <p:cNvSpPr/>
          <p:nvPr/>
        </p:nvSpPr>
        <p:spPr>
          <a:xfrm>
            <a:off x="6715140" y="5572140"/>
            <a:ext cx="1857388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1" name="مستطيل مستدير الزوايا 40">
            <a:hlinkClick r:id="rId2" action="ppaction://hlinksldjump"/>
          </p:cNvPr>
          <p:cNvSpPr/>
          <p:nvPr/>
        </p:nvSpPr>
        <p:spPr>
          <a:xfrm>
            <a:off x="6715140" y="6215082"/>
            <a:ext cx="1857388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2" name="مستطيل 41">
            <a:hlinkClick r:id="rId2" action="ppaction://hlinksldjump"/>
          </p:cNvPr>
          <p:cNvSpPr/>
          <p:nvPr/>
        </p:nvSpPr>
        <p:spPr>
          <a:xfrm>
            <a:off x="1252704" y="5536410"/>
            <a:ext cx="200026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>
                  <a:noFill/>
                </a:ln>
                <a:solidFill>
                  <a:srgbClr val="7030A0"/>
                </a:solidFill>
              </a:rPr>
              <a:t>Across 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43" name="مستطيل 42">
            <a:hlinkClick r:id="rId3" action="ppaction://hlinksldjump"/>
          </p:cNvPr>
          <p:cNvSpPr/>
          <p:nvPr/>
        </p:nvSpPr>
        <p:spPr>
          <a:xfrm>
            <a:off x="1226379" y="6243373"/>
            <a:ext cx="192882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>
                  <a:noFill/>
                </a:ln>
                <a:solidFill>
                  <a:srgbClr val="7030A0"/>
                </a:solidFill>
              </a:rPr>
              <a:t>Behind 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44" name="مستطيل 43">
            <a:hlinkClick r:id="rId2" action="ppaction://hlinksldjump"/>
          </p:cNvPr>
          <p:cNvSpPr/>
          <p:nvPr/>
        </p:nvSpPr>
        <p:spPr>
          <a:xfrm>
            <a:off x="6748578" y="6190494"/>
            <a:ext cx="18573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>
                  <a:noFill/>
                </a:ln>
                <a:solidFill>
                  <a:srgbClr val="7030A0"/>
                </a:solidFill>
              </a:rPr>
              <a:t>Next to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45" name="مستطيل 44">
            <a:hlinkClick r:id="rId3" action="ppaction://hlinksldjump"/>
          </p:cNvPr>
          <p:cNvSpPr/>
          <p:nvPr/>
        </p:nvSpPr>
        <p:spPr>
          <a:xfrm>
            <a:off x="6628078" y="5558688"/>
            <a:ext cx="202285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>
                  <a:noFill/>
                </a:ln>
                <a:solidFill>
                  <a:srgbClr val="7030A0"/>
                </a:solidFill>
              </a:rPr>
              <a:t>Over 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48" name="مستطيل 47"/>
          <p:cNvSpPr/>
          <p:nvPr/>
        </p:nvSpPr>
        <p:spPr>
          <a:xfrm>
            <a:off x="7858148" y="5286388"/>
            <a:ext cx="214314" cy="7143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black"/>
              </a:solidFill>
            </a:endParaRPr>
          </a:p>
        </p:txBody>
      </p:sp>
      <p:sp>
        <p:nvSpPr>
          <p:cNvPr id="31" name="مستطيل 30"/>
          <p:cNvSpPr/>
          <p:nvPr/>
        </p:nvSpPr>
        <p:spPr>
          <a:xfrm>
            <a:off x="703890" y="1209307"/>
            <a:ext cx="747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1-</a:t>
            </a:r>
            <a:endParaRPr lang="ar-SA" sz="54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3" name="مستطيل 32"/>
          <p:cNvSpPr/>
          <p:nvPr/>
        </p:nvSpPr>
        <p:spPr>
          <a:xfrm>
            <a:off x="6109200" y="1196941"/>
            <a:ext cx="747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2-</a:t>
            </a:r>
            <a:endParaRPr lang="ar-SA" sz="54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5" name="مستطيل 34">
            <a:hlinkClick r:id="rId2" action="ppaction://hlinksldjump"/>
          </p:cNvPr>
          <p:cNvSpPr/>
          <p:nvPr/>
        </p:nvSpPr>
        <p:spPr>
          <a:xfrm>
            <a:off x="1428944" y="2355120"/>
            <a:ext cx="200026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>
                  <a:noFill/>
                </a:ln>
                <a:solidFill>
                  <a:srgbClr val="7030A0"/>
                </a:solidFill>
              </a:rPr>
              <a:t>Between 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36" name="مستطيل 35">
            <a:hlinkClick r:id="rId3" action="ppaction://hlinksldjump"/>
          </p:cNvPr>
          <p:cNvSpPr/>
          <p:nvPr/>
        </p:nvSpPr>
        <p:spPr>
          <a:xfrm>
            <a:off x="1437538" y="2982891"/>
            <a:ext cx="192882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>
                  <a:noFill/>
                </a:ln>
                <a:solidFill>
                  <a:srgbClr val="7030A0"/>
                </a:solidFill>
              </a:rPr>
              <a:t>Under 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37" name="مستطيل 36">
            <a:hlinkClick r:id="rId2" action="ppaction://hlinksldjump"/>
          </p:cNvPr>
          <p:cNvSpPr/>
          <p:nvPr/>
        </p:nvSpPr>
        <p:spPr>
          <a:xfrm>
            <a:off x="6913313" y="3054369"/>
            <a:ext cx="18573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>
                  <a:noFill/>
                </a:ln>
                <a:solidFill>
                  <a:srgbClr val="7030A0"/>
                </a:solidFill>
              </a:rPr>
              <a:t>on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56" name="مستطيل 55">
            <a:hlinkClick r:id="rId3" action="ppaction://hlinksldjump"/>
          </p:cNvPr>
          <p:cNvSpPr/>
          <p:nvPr/>
        </p:nvSpPr>
        <p:spPr>
          <a:xfrm>
            <a:off x="6795353" y="2371638"/>
            <a:ext cx="202285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>
                  <a:noFill/>
                </a:ln>
                <a:solidFill>
                  <a:srgbClr val="7030A0"/>
                </a:solidFill>
              </a:rPr>
              <a:t>in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pic>
        <p:nvPicPr>
          <p:cNvPr id="79" name="صورة 7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935" y="946774"/>
            <a:ext cx="1508166" cy="1371429"/>
          </a:xfrm>
          <a:prstGeom prst="rect">
            <a:avLst/>
          </a:prstGeom>
        </p:spPr>
      </p:pic>
      <p:pic>
        <p:nvPicPr>
          <p:cNvPr id="80" name="صورة 7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906" y="857330"/>
            <a:ext cx="1502229" cy="1371429"/>
          </a:xfrm>
          <a:prstGeom prst="rect">
            <a:avLst/>
          </a:prstGeom>
        </p:spPr>
      </p:pic>
      <p:pic>
        <p:nvPicPr>
          <p:cNvPr id="81" name="صورة 8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540" y="4011657"/>
            <a:ext cx="1820349" cy="1341646"/>
          </a:xfrm>
          <a:prstGeom prst="rect">
            <a:avLst/>
          </a:prstGeom>
        </p:spPr>
      </p:pic>
      <p:pic>
        <p:nvPicPr>
          <p:cNvPr id="82" name="صورة 8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595" y="4228614"/>
            <a:ext cx="1596033" cy="112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044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79334807-the-end-word-on-black-board-background-composed-from-colorful-abc-alphabet-block-wooden-letters-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21961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3688</TotalTime>
  <Words>199</Words>
  <Application>Microsoft Office PowerPoint</Application>
  <PresentationFormat>عرض على الشاشة (4:3)</PresentationFormat>
  <Paragraphs>50</Paragraphs>
  <Slides>11</Slides>
  <Notes>1</Notes>
  <HiddenSlides>0</HiddenSlides>
  <MMClips>6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N A</cp:lastModifiedBy>
  <cp:revision>43</cp:revision>
  <dcterms:created xsi:type="dcterms:W3CDTF">2020-08-04T01:19:29Z</dcterms:created>
  <dcterms:modified xsi:type="dcterms:W3CDTF">2023-08-28T10:46:00Z</dcterms:modified>
</cp:coreProperties>
</file>