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74" r:id="rId3"/>
    <p:sldId id="257" r:id="rId4"/>
    <p:sldId id="290" r:id="rId5"/>
    <p:sldId id="276" r:id="rId6"/>
    <p:sldId id="291" r:id="rId7"/>
    <p:sldId id="292" r:id="rId8"/>
    <p:sldId id="281" r:id="rId9"/>
    <p:sldId id="275" r:id="rId10"/>
    <p:sldId id="277" r:id="rId11"/>
    <p:sldId id="288" r:id="rId12"/>
    <p:sldId id="289" r:id="rId13"/>
    <p:sldId id="278" r:id="rId14"/>
    <p:sldId id="286" r:id="rId15"/>
    <p:sldId id="287" r:id="rId16"/>
    <p:sldId id="285" r:id="rId17"/>
    <p:sldId id="282" r:id="rId18"/>
    <p:sldId id="265" r:id="rId19"/>
    <p:sldId id="279" r:id="rId20"/>
    <p:sldId id="280" r:id="rId21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3"/>
      <p:bold r:id="rId24"/>
      <p:italic r:id="rId25"/>
      <p:boldItalic r:id="rId26"/>
    </p:embeddedFont>
    <p:embeddedFont>
      <p:font typeface="Amasis MT Pro Black" panose="02040A04050005020304" pitchFamily="18" charset="0"/>
      <p:bold r:id="rId27"/>
      <p:boldItalic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volini" panose="03000502040302020204" pitchFamily="66" charset="0"/>
      <p:regular r:id="rId31"/>
      <p:bold r:id="rId32"/>
      <p:italic r:id="rId33"/>
      <p:boldItalic r:id="rId34"/>
    </p:embeddedFont>
    <p:embeddedFont>
      <p:font typeface="Dela Gothic One" panose="020B0604020202020204" charset="0"/>
      <p:regular r:id="rId35"/>
    </p:embeddedFont>
    <p:embeddedFont>
      <p:font typeface="Handlee" panose="02000000000000000000" pitchFamily="2" charset="0"/>
      <p:regular r:id="rId36"/>
    </p:embeddedFont>
    <p:embeddedFont>
      <p:font typeface="Microsoft YaHei UI" panose="020B0503020204020204" pitchFamily="34" charset="-122"/>
      <p:regular r:id="rId37"/>
      <p:bold r:id="rId38"/>
    </p:embeddedFont>
    <p:embeddedFont>
      <p:font typeface="Narkisim" panose="020E0502050101010101" pitchFamily="34" charset="-79"/>
      <p:regular r:id="rId39"/>
    </p:embeddedFont>
    <p:embeddedFont>
      <p:font typeface="Nixie One" panose="020B0604020202020204" charset="0"/>
      <p:regular r:id="rId40"/>
    </p:embeddedFont>
    <p:embeddedFont>
      <p:font typeface="Varela Round" panose="00000500000000000000" pitchFamily="2" charset="-79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09D"/>
    <a:srgbClr val="CC0066"/>
    <a:srgbClr val="FFC611"/>
    <a:srgbClr val="BBD189"/>
    <a:srgbClr val="FFD243"/>
    <a:srgbClr val="2FBEBB"/>
    <a:srgbClr val="B9EDEC"/>
    <a:srgbClr val="FF6600"/>
    <a:srgbClr val="FFCC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7E21DD-8874-4797-84E2-5A43021BE674}">
  <a:tblStyle styleId="{647E21DD-8874-4797-84E2-5A43021BE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-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882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991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689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542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991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529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01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48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04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B599E49-C1ED-84AE-FDE4-00876A10F9B8}"/>
              </a:ext>
            </a:extLst>
          </p:cNvPr>
          <p:cNvSpPr txBox="1"/>
          <p:nvPr userDrawn="1"/>
        </p:nvSpPr>
        <p:spPr>
          <a:xfrm>
            <a:off x="0" y="5143500"/>
            <a:ext cx="248376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/>
              <a:t>Done by: </a:t>
            </a:r>
            <a:r>
              <a:rPr lang="en-US" sz="1100" dirty="0" err="1"/>
              <a:t>Entisar</a:t>
            </a:r>
            <a:r>
              <a:rPr lang="en-US" sz="1100" dirty="0"/>
              <a:t> Al-</a:t>
            </a:r>
            <a:r>
              <a:rPr lang="en-US" sz="1100" dirty="0" err="1"/>
              <a:t>Obaidallah</a:t>
            </a:r>
            <a:endParaRPr lang="ar-SA" sz="11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ctrTitle"/>
          </p:nvPr>
        </p:nvSpPr>
        <p:spPr>
          <a:xfrm>
            <a:off x="1403648" y="1991825"/>
            <a:ext cx="6336704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Amasis MT Pro Black" panose="02040A04050005020304" pitchFamily="18" charset="0"/>
              </a:rPr>
              <a:t>Unit 3</a:t>
            </a:r>
            <a:br>
              <a:rPr lang="en-US" b="1" dirty="0"/>
            </a:br>
            <a:r>
              <a:rPr lang="en-US" sz="4400" b="1" dirty="0">
                <a:solidFill>
                  <a:srgbClr val="FFC000"/>
                </a:solidFill>
              </a:rPr>
              <a:t>What Will Be , Will Be</a:t>
            </a:r>
            <a:br>
              <a:rPr lang="en-US" sz="4400" b="1" dirty="0">
                <a:solidFill>
                  <a:srgbClr val="FFC000"/>
                </a:solidFill>
              </a:rPr>
            </a:br>
            <a:br>
              <a:rPr lang="en-US" sz="1100" b="1" dirty="0">
                <a:solidFill>
                  <a:srgbClr val="FFC000"/>
                </a:solidFill>
              </a:rPr>
            </a:br>
            <a:r>
              <a:rPr lang="en-US" sz="1800" b="1" dirty="0">
                <a:solidFill>
                  <a:srgbClr val="2FBEBB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Language in context + Conversation</a:t>
            </a:r>
            <a:endParaRPr b="1" dirty="0">
              <a:solidFill>
                <a:srgbClr val="2FBEBB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2" name="Google Shape;200;p14">
            <a:extLst>
              <a:ext uri="{FF2B5EF4-FFF2-40B4-BE49-F238E27FC236}">
                <a16:creationId xmlns:a16="http://schemas.microsoft.com/office/drawing/2014/main" id="{476A5C6B-E608-BC7F-5256-91562A66586F}"/>
              </a:ext>
            </a:extLst>
          </p:cNvPr>
          <p:cNvSpPr txBox="1">
            <a:spLocks/>
          </p:cNvSpPr>
          <p:nvPr/>
        </p:nvSpPr>
        <p:spPr>
          <a:xfrm>
            <a:off x="2843808" y="123478"/>
            <a:ext cx="1708133" cy="418560"/>
          </a:xfrm>
          <a:prstGeom prst="rect">
            <a:avLst/>
          </a:prstGeom>
          <a:solidFill>
            <a:srgbClr val="FFC61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6000"/>
              <a:buFont typeface="Nixie One"/>
              <a:buNone/>
              <a:defRPr sz="60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</a:rPr>
              <a:t>Mega Goal 1.1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8F8367F-450F-ADDC-94DC-7C42AF728C6A}"/>
              </a:ext>
            </a:extLst>
          </p:cNvPr>
          <p:cNvSpPr txBox="1"/>
          <p:nvPr/>
        </p:nvSpPr>
        <p:spPr>
          <a:xfrm>
            <a:off x="3131840" y="4587974"/>
            <a:ext cx="4725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Done by: </a:t>
            </a:r>
            <a:r>
              <a:rPr lang="en-US" sz="2000" b="1" dirty="0" err="1">
                <a:solidFill>
                  <a:srgbClr val="92D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Entisar</a:t>
            </a:r>
            <a:r>
              <a:rPr lang="en-US" sz="2000" b="1" dirty="0">
                <a:solidFill>
                  <a:srgbClr val="92D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Al-</a:t>
            </a:r>
            <a:r>
              <a:rPr lang="en-US" sz="2000" b="1" dirty="0" err="1">
                <a:solidFill>
                  <a:srgbClr val="92D05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Obaidallah</a:t>
            </a:r>
            <a:endParaRPr lang="ar-SA" sz="20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E60F99A-E419-A72E-C181-F34B9B894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1" t="39174" r="15664" b="11582"/>
          <a:stretch/>
        </p:blipFill>
        <p:spPr>
          <a:xfrm>
            <a:off x="899592" y="1491630"/>
            <a:ext cx="733362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66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0" name="11">
            <a:extLst>
              <a:ext uri="{FF2B5EF4-FFF2-40B4-BE49-F238E27FC236}">
                <a16:creationId xmlns:a16="http://schemas.microsoft.com/office/drawing/2014/main" id="{CDD833F0-23FE-874B-12F8-1528FDF47836}"/>
              </a:ext>
            </a:extLst>
          </p:cNvPr>
          <p:cNvGrpSpPr/>
          <p:nvPr/>
        </p:nvGrpSpPr>
        <p:grpSpPr>
          <a:xfrm>
            <a:off x="0" y="123478"/>
            <a:ext cx="3114922" cy="539712"/>
            <a:chOff x="3562350" y="-2391420"/>
            <a:chExt cx="4033224" cy="1060705"/>
          </a:xfrm>
          <a:solidFill>
            <a:srgbClr val="FFCC00"/>
          </a:solidFill>
        </p:grpSpPr>
        <p:sp>
          <p:nvSpPr>
            <p:cNvPr id="11" name="流程图: 过程 35">
              <a:extLst>
                <a:ext uri="{FF2B5EF4-FFF2-40B4-BE49-F238E27FC236}">
                  <a16:creationId xmlns:a16="http://schemas.microsoft.com/office/drawing/2014/main" id="{E68DD0F5-03DF-3E8F-2F8D-E90365DF1735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baseline="-25000" dirty="0">
                <a:latin typeface="Calibri" panose="020F0502020204030204" pitchFamily="34" charset="0"/>
              </a:endParaRPr>
            </a:p>
          </p:txBody>
        </p:sp>
        <p:sp>
          <p:nvSpPr>
            <p:cNvPr id="12" name="等腰三角形 36">
              <a:extLst>
                <a:ext uri="{FF2B5EF4-FFF2-40B4-BE49-F238E27FC236}">
                  <a16:creationId xmlns:a16="http://schemas.microsoft.com/office/drawing/2014/main" id="{86F9697E-D70A-C1E6-AE4D-539F131E1699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3" name="Google Shape;1287;p46">
            <a:extLst>
              <a:ext uri="{FF2B5EF4-FFF2-40B4-BE49-F238E27FC236}">
                <a16:creationId xmlns:a16="http://schemas.microsoft.com/office/drawing/2014/main" id="{6922306E-0237-E1B4-E3F7-649DDD2100B9}"/>
              </a:ext>
            </a:extLst>
          </p:cNvPr>
          <p:cNvSpPr txBox="1">
            <a:spLocks/>
          </p:cNvSpPr>
          <p:nvPr/>
        </p:nvSpPr>
        <p:spPr>
          <a:xfrm>
            <a:off x="-468560" y="123478"/>
            <a:ext cx="3672689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</a:rPr>
              <a:t>Pair Work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8" descr="Download Organize - People With Talk Bubbles Clipart (#1934238) - PinClipart">
            <a:extLst>
              <a:ext uri="{FF2B5EF4-FFF2-40B4-BE49-F238E27FC236}">
                <a16:creationId xmlns:a16="http://schemas.microsoft.com/office/drawing/2014/main" id="{A6D98C6D-35B6-FD29-7688-7C7AD4B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478"/>
            <a:ext cx="2099063" cy="13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aq Button Images | Free Vectors, Stock Photos &amp; PSD">
            <a:extLst>
              <a:ext uri="{FF2B5EF4-FFF2-40B4-BE49-F238E27FC236}">
                <a16:creationId xmlns:a16="http://schemas.microsoft.com/office/drawing/2014/main" id="{A061B3E1-7558-E304-7C37-B8A8C165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9702"/>
            <a:ext cx="115212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0D7801-DA28-3BBA-F3F2-84DB53DE80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/>
          <a:stretch/>
        </p:blipFill>
        <p:spPr>
          <a:xfrm>
            <a:off x="323528" y="51470"/>
            <a:ext cx="4104456" cy="487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BEBB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animated transparent book gif - Clip Art Library">
            <a:extLst>
              <a:ext uri="{FF2B5EF4-FFF2-40B4-BE49-F238E27FC236}">
                <a16:creationId xmlns:a16="http://schemas.microsoft.com/office/drawing/2014/main" id="{6EEDCE2D-F671-0FF3-B098-F5EFE20AB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35646"/>
            <a:ext cx="285253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802;p59">
            <a:extLst>
              <a:ext uri="{FF2B5EF4-FFF2-40B4-BE49-F238E27FC236}">
                <a16:creationId xmlns:a16="http://schemas.microsoft.com/office/drawing/2014/main" id="{A8479AD8-193F-C462-69DC-38673B25F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6016" y="1203598"/>
            <a:ext cx="33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effectLst/>
              </a:rPr>
              <a:t>Book open p</a:t>
            </a:r>
            <a:r>
              <a:rPr lang="en" sz="2800" b="1" dirty="0">
                <a:solidFill>
                  <a:schemeClr val="accent4"/>
                </a:solidFill>
                <a:effectLst/>
              </a:rPr>
              <a:t>.(39)</a:t>
            </a:r>
            <a:endParaRPr sz="2800" b="1" dirty="0">
              <a:solidFill>
                <a:schemeClr val="accent4"/>
              </a:solidFill>
              <a:effectLst/>
            </a:endParaRPr>
          </a:p>
        </p:txBody>
      </p:sp>
      <p:pic>
        <p:nvPicPr>
          <p:cNvPr id="13" name="MG Bk 1 F-SA_'16_1-25.mp3">
            <a:hlinkClick r:id="" action="ppaction://media"/>
            <a:extLst>
              <a:ext uri="{FF2B5EF4-FFF2-40B4-BE49-F238E27FC236}">
                <a16:creationId xmlns:a16="http://schemas.microsoft.com/office/drawing/2014/main" id="{4A5E13F1-8CB8-C747-58F2-144DE7D64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8144" y="123478"/>
            <a:ext cx="825624" cy="82562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Google Shape;801;p72">
            <a:extLst>
              <a:ext uri="{FF2B5EF4-FFF2-40B4-BE49-F238E27FC236}">
                <a16:creationId xmlns:a16="http://schemas.microsoft.com/office/drawing/2014/main" id="{59681F94-BE1E-F773-B1B9-6F05FED93020}"/>
              </a:ext>
            </a:extLst>
          </p:cNvPr>
          <p:cNvSpPr/>
          <p:nvPr/>
        </p:nvSpPr>
        <p:spPr>
          <a:xfrm>
            <a:off x="4932040" y="3291830"/>
            <a:ext cx="3600400" cy="50200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33CCC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</a:rPr>
              <a:t>Read along as u listen</a:t>
            </a:r>
            <a:endParaRPr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0D7801-DA28-3BBA-F3F2-84DB53DE8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/>
          <a:stretch/>
        </p:blipFill>
        <p:spPr>
          <a:xfrm>
            <a:off x="179512" y="123478"/>
            <a:ext cx="4104456" cy="487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BEBB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45929146-FE07-4569-0B53-03D51F928B8F}"/>
              </a:ext>
            </a:extLst>
          </p:cNvPr>
          <p:cNvSpPr txBox="1"/>
          <p:nvPr/>
        </p:nvSpPr>
        <p:spPr>
          <a:xfrm>
            <a:off x="4644008" y="123478"/>
            <a:ext cx="2952327" cy="533337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  <a:sym typeface="Arial"/>
              </a:rPr>
              <a:t>What is the house like ?</a:t>
            </a:r>
          </a:p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CABD767-2A1D-5CB4-E3A1-49D73969FD30}"/>
              </a:ext>
            </a:extLst>
          </p:cNvPr>
          <p:cNvSpPr txBox="1"/>
          <p:nvPr/>
        </p:nvSpPr>
        <p:spPr>
          <a:xfrm>
            <a:off x="4644008" y="771550"/>
            <a:ext cx="2952327" cy="507940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r>
              <a:rPr lang="en-US" sz="1800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an intelligent house.</a:t>
            </a:r>
            <a:endParaRPr lang="en-US" sz="100" kern="0" dirty="0">
              <a:solidFill>
                <a:srgbClr val="FFFFFF"/>
              </a:solidFill>
              <a:latin typeface="Amasis MT Pro" panose="02040504050005020304" pitchFamily="18" charset="0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2A76743-A94F-EDF9-BFB4-38ADE3551BE0}"/>
              </a:ext>
            </a:extLst>
          </p:cNvPr>
          <p:cNvSpPr txBox="1"/>
          <p:nvPr/>
        </p:nvSpPr>
        <p:spPr>
          <a:xfrm>
            <a:off x="4572000" y="1419622"/>
            <a:ext cx="4320480" cy="552847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defRPr/>
            </a:pPr>
            <a:r>
              <a:rPr lang="en-US" sz="1500" b="1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What is the concept of intelligent buildings?</a:t>
            </a:r>
          </a:p>
          <a:p>
            <a:pPr lvl="0">
              <a:defRPr/>
            </a:pPr>
            <a:endParaRPr lang="en-US" sz="300" b="1" kern="0" dirty="0">
              <a:solidFill>
                <a:srgbClr val="FFFFFF"/>
              </a:solidFill>
              <a:latin typeface="Amasis MT Pro" panose="02040504050005020304" pitchFamily="18" charset="0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6FD8C0-5420-10F4-11B0-DDD35FD7EFD8}"/>
              </a:ext>
            </a:extLst>
          </p:cNvPr>
          <p:cNvSpPr txBox="1"/>
          <p:nvPr/>
        </p:nvSpPr>
        <p:spPr>
          <a:xfrm>
            <a:off x="4572000" y="2067694"/>
            <a:ext cx="4392488" cy="603925"/>
          </a:xfrm>
          <a:prstGeom prst="wedgeRoundRectCallout">
            <a:avLst>
              <a:gd name="adj1" fmla="val -55878"/>
              <a:gd name="adj2" fmla="val 144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V Boli" panose="02000500030200090000" pitchFamily="2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an integrated system that makes people’s lives easier</a:t>
            </a:r>
          </a:p>
          <a:p>
            <a:pPr lvl="0">
              <a:defRPr/>
            </a:pPr>
            <a:endParaRPr lang="en-US" sz="300" kern="0" dirty="0">
              <a:solidFill>
                <a:srgbClr val="FFFFFF"/>
              </a:solidFill>
              <a:latin typeface="Amasis MT Pro" panose="02040504050005020304" pitchFamily="18" charset="0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9863A91-A7E5-AD9E-4182-71ECE7F9A883}"/>
              </a:ext>
            </a:extLst>
          </p:cNvPr>
          <p:cNvSpPr txBox="1"/>
          <p:nvPr/>
        </p:nvSpPr>
        <p:spPr>
          <a:xfrm>
            <a:off x="4716016" y="2787774"/>
            <a:ext cx="3960440" cy="462893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How do you open the front door?</a:t>
            </a:r>
            <a:endParaRPr lang="en-US" sz="100" b="1" kern="0" dirty="0">
              <a:solidFill>
                <a:srgbClr val="FFFFFF"/>
              </a:solidFill>
              <a:latin typeface="Amasis MT Pro" panose="02040504050005020304" pitchFamily="18" charset="0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BFCD124-3D44-ABC3-5505-759375395524}"/>
              </a:ext>
            </a:extLst>
          </p:cNvPr>
          <p:cNvSpPr txBox="1"/>
          <p:nvPr/>
        </p:nvSpPr>
        <p:spPr>
          <a:xfrm>
            <a:off x="4788024" y="3363838"/>
            <a:ext cx="3888432" cy="488644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  <a:p>
            <a:pPr lvl="0" algn="ctr">
              <a:defRPr/>
            </a:pPr>
            <a:r>
              <a:rPr lang="en-US" sz="1600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The system reads your fingerprint</a:t>
            </a:r>
            <a:endParaRPr lang="en-US" sz="100" kern="0" dirty="0">
              <a:solidFill>
                <a:srgbClr val="FFFFFF"/>
              </a:solidFill>
              <a:latin typeface="Amasis MT Pro" panose="02040504050005020304" pitchFamily="18" charset="0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6A52707-03FC-89A9-A2A6-AC4CDB86391C}"/>
              </a:ext>
            </a:extLst>
          </p:cNvPr>
          <p:cNvSpPr txBox="1"/>
          <p:nvPr/>
        </p:nvSpPr>
        <p:spPr>
          <a:xfrm>
            <a:off x="4788024" y="3939902"/>
            <a:ext cx="4248472" cy="488432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What makes the refrigerator “smart”?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6E9ABEE-8ABA-5A84-83ED-844C1B8AF364}"/>
              </a:ext>
            </a:extLst>
          </p:cNvPr>
          <p:cNvSpPr txBox="1"/>
          <p:nvPr/>
        </p:nvSpPr>
        <p:spPr>
          <a:xfrm>
            <a:off x="4860032" y="4515966"/>
            <a:ext cx="3600400" cy="488432"/>
          </a:xfrm>
          <a:prstGeom prst="wedgeRoundRectCallout">
            <a:avLst>
              <a:gd name="adj1" fmla="val -58457"/>
              <a:gd name="adj2" fmla="val 198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>
                <a:srgbClr val="000000"/>
              </a:buClr>
              <a:defRPr/>
            </a:pPr>
            <a:endParaRPr lang="en-US" sz="100" b="1" kern="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Amasis MT Pro" panose="02040504050005020304" pitchFamily="18" charset="0"/>
                <a:ea typeface="Microsoft YaHei UI" panose="020B0503020204020204" pitchFamily="34" charset="-122"/>
                <a:cs typeface="MV Boli" panose="02000500030200090000" pitchFamily="2" charset="0"/>
              </a:rPr>
              <a:t>It can tell you what you need to buy.</a:t>
            </a:r>
            <a:endParaRPr lang="en-US" sz="100" kern="0" dirty="0">
              <a:solidFill>
                <a:srgbClr val="FFFFFF"/>
              </a:solidFill>
              <a:latin typeface="Amasis MT Pro" panose="02040504050005020304" pitchFamily="18" charset="0"/>
              <a:ea typeface="Microsoft YaHei UI" panose="020B0503020204020204" pitchFamily="34" charset="-122"/>
              <a:cs typeface="MV Boli" panose="0200050003020009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6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/>
          <p:nvPr/>
        </p:nvSpPr>
        <p:spPr>
          <a:xfrm>
            <a:off x="899592" y="195486"/>
            <a:ext cx="3312368" cy="4464496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33CCCC"/>
          </a:solidFill>
          <a:ln w="9525" cap="flat" cmpd="sng">
            <a:solidFill>
              <a:srgbClr val="A1BE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5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C31AC09-97A2-35CA-1B6E-10ADC28A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5526"/>
            <a:ext cx="273630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2BE39FEC-2CC1-86D4-7D53-FD92A509ADA1}"/>
              </a:ext>
            </a:extLst>
          </p:cNvPr>
          <p:cNvSpPr/>
          <p:nvPr/>
        </p:nvSpPr>
        <p:spPr>
          <a:xfrm>
            <a:off x="4716016" y="1059582"/>
            <a:ext cx="4104456" cy="1440160"/>
          </a:xfrm>
          <a:prstGeom prst="cloudCallout">
            <a:avLst>
              <a:gd name="adj1" fmla="val -62433"/>
              <a:gd name="adj2" fmla="val -380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Would you like to have a robot do your housework? </a:t>
            </a: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D15CED58-F88E-30D9-2302-FE04DD491E52}"/>
              </a:ext>
            </a:extLst>
          </p:cNvPr>
          <p:cNvSpPr/>
          <p:nvPr/>
        </p:nvSpPr>
        <p:spPr>
          <a:xfrm>
            <a:off x="4788024" y="2643758"/>
            <a:ext cx="4104456" cy="1440160"/>
          </a:xfrm>
          <a:prstGeom prst="cloudCallout">
            <a:avLst>
              <a:gd name="adj1" fmla="val -62433"/>
              <a:gd name="adj2" fmla="val -380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masis MT Pro" panose="02040504050005020304" pitchFamily="18" charset="0"/>
              </a:rPr>
              <a:t>What are the advantages and disadvantages?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70A297E-F290-266A-45A3-D9CC6D6EF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9"/>
          <a:stretch/>
        </p:blipFill>
        <p:spPr>
          <a:xfrm>
            <a:off x="1331640" y="411510"/>
            <a:ext cx="6341774" cy="1647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AD1EA71-4743-0B7E-5B7C-A73811FD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35846"/>
            <a:ext cx="3241496" cy="19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5F3029BE-CC4B-429D-1470-41F27C41511C}"/>
              </a:ext>
            </a:extLst>
          </p:cNvPr>
          <p:cNvSpPr/>
          <p:nvPr/>
        </p:nvSpPr>
        <p:spPr>
          <a:xfrm>
            <a:off x="3995936" y="2283718"/>
            <a:ext cx="3416034" cy="1179554"/>
          </a:xfrm>
          <a:prstGeom prst="cloudCallout">
            <a:avLst>
              <a:gd name="adj1" fmla="val 38296"/>
              <a:gd name="adj2" fmla="val 68181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certainly…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12D752A5-E2E5-DE63-27B3-C2A5FF85E9A3}"/>
              </a:ext>
            </a:extLst>
          </p:cNvPr>
          <p:cNvSpPr/>
          <p:nvPr/>
        </p:nvSpPr>
        <p:spPr>
          <a:xfrm>
            <a:off x="1475656" y="3507854"/>
            <a:ext cx="3057638" cy="987235"/>
          </a:xfrm>
          <a:prstGeom prst="cloudCallout">
            <a:avLst>
              <a:gd name="adj1" fmla="val 74518"/>
              <a:gd name="adj2" fmla="val 41234"/>
            </a:avLst>
          </a:prstGeom>
          <a:solidFill>
            <a:srgbClr val="B9EDEC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2B4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engineer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82B4F">
                  <a:lumMod val="75000"/>
                  <a:lumOff val="25000"/>
                </a:srgbClr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F56B057A-ED3B-CA49-8075-78EF0DC13974}"/>
              </a:ext>
            </a:extLst>
          </p:cNvPr>
          <p:cNvSpPr/>
          <p:nvPr/>
        </p:nvSpPr>
        <p:spPr>
          <a:xfrm>
            <a:off x="3995936" y="2283718"/>
            <a:ext cx="3416034" cy="1179554"/>
          </a:xfrm>
          <a:prstGeom prst="cloudCallout">
            <a:avLst>
              <a:gd name="adj1" fmla="val 38296"/>
              <a:gd name="adj2" fmla="val 68181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D6ED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says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buClrTx/>
            </a:pPr>
            <a:r>
              <a:rPr lang="en-US" sz="18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 kidding…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….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F87603D8-23C4-0D89-27AF-1B9222179EA6}"/>
              </a:ext>
            </a:extLst>
          </p:cNvPr>
          <p:cNvSpPr/>
          <p:nvPr/>
        </p:nvSpPr>
        <p:spPr>
          <a:xfrm>
            <a:off x="1475656" y="3507854"/>
            <a:ext cx="3057638" cy="987235"/>
          </a:xfrm>
          <a:prstGeom prst="cloudCallout">
            <a:avLst>
              <a:gd name="adj1" fmla="val 74518"/>
              <a:gd name="adj2" fmla="val 41234"/>
            </a:avLst>
          </a:prstGeom>
          <a:solidFill>
            <a:srgbClr val="B9EDEC"/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82B4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reporter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82B4F">
                  <a:lumMod val="75000"/>
                  <a:lumOff val="25000"/>
                </a:srgbClr>
              </a:solidFill>
              <a:effectLst/>
              <a:uLnTx/>
              <a:uFillTx/>
              <a:latin typeface="Handle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6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70A297E-F290-266A-45A3-D9CC6D6EF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9"/>
          <a:stretch/>
        </p:blipFill>
        <p:spPr>
          <a:xfrm>
            <a:off x="2123728" y="2067694"/>
            <a:ext cx="6341774" cy="1647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570;p47">
            <a:extLst>
              <a:ext uri="{FF2B5EF4-FFF2-40B4-BE49-F238E27FC236}">
                <a16:creationId xmlns:a16="http://schemas.microsoft.com/office/drawing/2014/main" id="{CDDEB906-EEC8-B962-2F9C-A1B8A1545211}"/>
              </a:ext>
            </a:extLst>
          </p:cNvPr>
          <p:cNvSpPr txBox="1">
            <a:spLocks/>
          </p:cNvSpPr>
          <p:nvPr/>
        </p:nvSpPr>
        <p:spPr>
          <a:xfrm>
            <a:off x="1331640" y="555526"/>
            <a:ext cx="6192688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chemeClr val="bg1"/>
                </a:solidFill>
              </a:rPr>
              <a:t>Read the phrases and their meaning:</a:t>
            </a:r>
          </a:p>
        </p:txBody>
      </p:sp>
      <p:sp>
        <p:nvSpPr>
          <p:cNvPr id="5" name="Google Shape;579;p47">
            <a:extLst>
              <a:ext uri="{FF2B5EF4-FFF2-40B4-BE49-F238E27FC236}">
                <a16:creationId xmlns:a16="http://schemas.microsoft.com/office/drawing/2014/main" id="{AAD9FBD9-EFDA-F45A-9939-B1F9527F1726}"/>
              </a:ext>
            </a:extLst>
          </p:cNvPr>
          <p:cNvSpPr/>
          <p:nvPr/>
        </p:nvSpPr>
        <p:spPr>
          <a:xfrm rot="4183063" flipH="1">
            <a:off x="606918" y="1901290"/>
            <a:ext cx="1837521" cy="502337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rgbClr val="28A09D"/>
          </a:solidFill>
          <a:ln w="19050" cap="flat" cmpd="sng">
            <a:solidFill>
              <a:srgbClr val="28A0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4E5A22-131F-D208-97BA-ED52CCDD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555526"/>
            <a:ext cx="568863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0BBED5C-3466-A90B-A530-A0223EE69FCB}"/>
              </a:ext>
            </a:extLst>
          </p:cNvPr>
          <p:cNvSpPr txBox="1"/>
          <p:nvPr/>
        </p:nvSpPr>
        <p:spPr>
          <a:xfrm>
            <a:off x="1187624" y="3003798"/>
            <a:ext cx="6934874" cy="1723549"/>
          </a:xfrm>
          <a:prstGeom prst="rect">
            <a:avLst/>
          </a:prstGeom>
          <a:solidFill>
            <a:srgbClr val="28A09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1- The intelligent house will monitor lighting, security, ventilation, heating, and </a:t>
            </a:r>
          </a:p>
          <a:p>
            <a:r>
              <a:rPr lang="en-US" dirty="0"/>
              <a:t>      audiovisual systems.</a:t>
            </a:r>
          </a:p>
          <a:p>
            <a:r>
              <a:rPr lang="en-US" dirty="0"/>
              <a:t>2. When someone enters the house, the lights will come on at night, the climate</a:t>
            </a:r>
          </a:p>
          <a:p>
            <a:r>
              <a:rPr lang="en-US" dirty="0"/>
              <a:t>      control will be activated, and surround sound will automatically play your favorite</a:t>
            </a:r>
          </a:p>
          <a:p>
            <a:r>
              <a:rPr lang="en-US" dirty="0"/>
              <a:t>       radio station.</a:t>
            </a:r>
          </a:p>
          <a:p>
            <a:r>
              <a:rPr lang="en-US" dirty="0"/>
              <a:t>3. You will be able to “call” your refrigerator and find out about the things in it.</a:t>
            </a:r>
          </a:p>
          <a:p>
            <a:r>
              <a:rPr lang="en-US" dirty="0"/>
              <a:t>4. The reporter would like a robot to do the cleaning, washing, and cooking</a:t>
            </a:r>
          </a:p>
          <a:p>
            <a:endParaRPr lang="ar-SA" sz="800" dirty="0"/>
          </a:p>
        </p:txBody>
      </p:sp>
      <p:pic>
        <p:nvPicPr>
          <p:cNvPr id="5" name="Picture 2" descr="Faq Button Images | Free Vectors, Stock Photos &amp; PSD">
            <a:extLst>
              <a:ext uri="{FF2B5EF4-FFF2-40B4-BE49-F238E27FC236}">
                <a16:creationId xmlns:a16="http://schemas.microsoft.com/office/drawing/2014/main" id="{8DAF6536-A45E-B989-A07D-E4FFA12C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91630"/>
            <a:ext cx="144016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0FA790AD-25E5-B8A6-A9B7-31C470526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11781"/>
          <a:stretch/>
        </p:blipFill>
        <p:spPr>
          <a:xfrm>
            <a:off x="2555776" y="1995686"/>
            <a:ext cx="5544616" cy="2451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2FBEBB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511A4D2-04D3-2E71-0A49-2C05FA2A6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699542"/>
            <a:ext cx="2016224" cy="15121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66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49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>
            <a:spLocks noGrp="1"/>
          </p:cNvSpPr>
          <p:nvPr>
            <p:ph type="title"/>
          </p:nvPr>
        </p:nvSpPr>
        <p:spPr>
          <a:xfrm>
            <a:off x="4572000" y="1366250"/>
            <a:ext cx="4032448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6600"/>
                </a:solidFill>
              </a:rPr>
              <a:t>Homework </a:t>
            </a:r>
            <a:endParaRPr sz="5400" b="1" dirty="0">
              <a:solidFill>
                <a:srgbClr val="FF6600"/>
              </a:solidFill>
            </a:endParaRPr>
          </a:p>
        </p:txBody>
      </p:sp>
      <p:sp>
        <p:nvSpPr>
          <p:cNvPr id="273" name="Google Shape;273;p22"/>
          <p:cNvSpPr txBox="1">
            <a:spLocks noGrp="1"/>
          </p:cNvSpPr>
          <p:nvPr>
            <p:ph type="body" idx="1"/>
          </p:nvPr>
        </p:nvSpPr>
        <p:spPr>
          <a:xfrm>
            <a:off x="4572000" y="1982951"/>
            <a:ext cx="3639600" cy="19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Workbook P</a:t>
            </a:r>
            <a:r>
              <a:rPr lang="en-US" dirty="0">
                <a:solidFill>
                  <a:srgbClr val="FFC000"/>
                </a:solidFill>
              </a:rPr>
              <a:t>.(102)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Exercise </a:t>
            </a:r>
            <a:r>
              <a:rPr lang="en-US" dirty="0">
                <a:solidFill>
                  <a:srgbClr val="33CCCC"/>
                </a:solidFill>
              </a:rPr>
              <a:t>(F)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.</a:t>
            </a:r>
            <a:endParaRPr dirty="0"/>
          </a:p>
        </p:txBody>
      </p:sp>
      <p:pic>
        <p:nvPicPr>
          <p:cNvPr id="274" name="Google Shape;274;p22" descr="coffe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000" y="1033650"/>
            <a:ext cx="3076200" cy="307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5" name="Google Shape;275;p22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/>
          <p:nvPr/>
        </p:nvSpPr>
        <p:spPr>
          <a:xfrm>
            <a:off x="2051720" y="1347614"/>
            <a:ext cx="4699257" cy="3658425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CC0066"/>
          </a:solidFill>
          <a:ln w="9525" cap="flat" cmpd="sng">
            <a:solidFill>
              <a:srgbClr val="A1BE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6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AC593A-394A-A318-C474-4B9968D82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7" r="8939" b="16618"/>
          <a:stretch/>
        </p:blipFill>
        <p:spPr>
          <a:xfrm>
            <a:off x="2267744" y="1563639"/>
            <a:ext cx="4320480" cy="273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A09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272;p22">
            <a:extLst>
              <a:ext uri="{FF2B5EF4-FFF2-40B4-BE49-F238E27FC236}">
                <a16:creationId xmlns:a16="http://schemas.microsoft.com/office/drawing/2014/main" id="{4D4F0447-0F9E-358B-6D32-137A09DC1D67}"/>
              </a:ext>
            </a:extLst>
          </p:cNvPr>
          <p:cNvSpPr txBox="1">
            <a:spLocks/>
          </p:cNvSpPr>
          <p:nvPr/>
        </p:nvSpPr>
        <p:spPr>
          <a:xfrm>
            <a:off x="1547664" y="483518"/>
            <a:ext cx="6984776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1" dirty="0">
                <a:solidFill>
                  <a:srgbClr val="28A09D"/>
                </a:solidFill>
              </a:rPr>
              <a:t>From the Holy QURAN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C0EC3E2-3401-88F6-3134-2C5FCB1940FA}"/>
              </a:ext>
            </a:extLst>
          </p:cNvPr>
          <p:cNvSpPr txBox="1"/>
          <p:nvPr/>
        </p:nvSpPr>
        <p:spPr>
          <a:xfrm>
            <a:off x="2915816" y="1563638"/>
            <a:ext cx="641314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asis MT Pro" panose="02040504050005020304" pitchFamily="18" charset="0"/>
              </a:rPr>
              <a:t>Write</a:t>
            </a:r>
            <a:r>
              <a:rPr lang="en-US" sz="2000" dirty="0">
                <a:latin typeface="Amasis MT Pro" panose="02040504050005020304" pitchFamily="18" charset="0"/>
              </a:rPr>
              <a:t> their own personal resolutions .</a:t>
            </a:r>
          </a:p>
          <a:p>
            <a:endParaRPr lang="en-US" sz="1050" dirty="0">
              <a:latin typeface="Amasis MT Pro" panose="02040504050005020304" pitchFamily="18" charset="0"/>
            </a:endParaRPr>
          </a:p>
          <a:p>
            <a:endParaRPr lang="en-US" sz="1050" dirty="0">
              <a:latin typeface="Amasis MT Pro" panose="02040504050005020304" pitchFamily="18" charset="0"/>
            </a:endParaRPr>
          </a:p>
          <a:p>
            <a:r>
              <a:rPr lang="en-US" sz="2400" b="1" dirty="0">
                <a:latin typeface="Amasis MT Pro" panose="02040504050005020304" pitchFamily="18" charset="0"/>
              </a:rPr>
              <a:t>Answer</a:t>
            </a:r>
            <a:r>
              <a:rPr lang="en-US" sz="2000" dirty="0">
                <a:latin typeface="Amasis MT Pro" panose="02040504050005020304" pitchFamily="18" charset="0"/>
              </a:rPr>
              <a:t> listening questions .</a:t>
            </a:r>
          </a:p>
          <a:p>
            <a:endParaRPr lang="en-US" sz="2000" dirty="0">
              <a:latin typeface="Amasis MT Pro" panose="02040504050005020304" pitchFamily="18" charset="0"/>
            </a:endParaRPr>
          </a:p>
          <a:p>
            <a:r>
              <a:rPr lang="en-US" sz="2400" b="1" dirty="0">
                <a:latin typeface="Amasis MT Pro" panose="02040504050005020304" pitchFamily="18" charset="0"/>
              </a:rPr>
              <a:t>Read</a:t>
            </a:r>
            <a:r>
              <a:rPr lang="en-US" sz="2000" dirty="0">
                <a:latin typeface="Amasis MT Pro" panose="02040504050005020304" pitchFamily="18" charset="0"/>
              </a:rPr>
              <a:t> words that are usually not stressed .</a:t>
            </a:r>
          </a:p>
          <a:p>
            <a:endParaRPr lang="en-US" sz="1100" dirty="0">
              <a:latin typeface="Amasis MT Pro" panose="02040504050005020304" pitchFamily="18" charset="0"/>
            </a:endParaRPr>
          </a:p>
          <a:p>
            <a:r>
              <a:rPr lang="en-US" sz="2400" b="1" dirty="0">
                <a:latin typeface="Amasis MT Pro" panose="02040504050005020304" pitchFamily="18" charset="0"/>
              </a:rPr>
              <a:t>Ask</a:t>
            </a:r>
            <a:r>
              <a:rPr lang="en-US" sz="2000" dirty="0">
                <a:latin typeface="Amasis MT Pro" panose="02040504050005020304" pitchFamily="18" charset="0"/>
              </a:rPr>
              <a:t> and answer questions in a conversation 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19" name="رسم 18" descr="شارة 1 مع تعبئة خالصة">
            <a:extLst>
              <a:ext uri="{FF2B5EF4-FFF2-40B4-BE49-F238E27FC236}">
                <a16:creationId xmlns:a16="http://schemas.microsoft.com/office/drawing/2014/main" id="{4AEC85F1-AE2F-67B1-C00E-6233D147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1760" y="1563638"/>
            <a:ext cx="576064" cy="576064"/>
          </a:xfrm>
          <a:prstGeom prst="rect">
            <a:avLst/>
          </a:prstGeom>
        </p:spPr>
      </p:pic>
      <p:pic>
        <p:nvPicPr>
          <p:cNvPr id="21" name="رسم 20" descr="شارة مع تعبئة خالصة">
            <a:extLst>
              <a:ext uri="{FF2B5EF4-FFF2-40B4-BE49-F238E27FC236}">
                <a16:creationId xmlns:a16="http://schemas.microsoft.com/office/drawing/2014/main" id="{6A178A44-954C-53CE-E297-CFACAE95E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1760" y="2211710"/>
            <a:ext cx="576064" cy="576064"/>
          </a:xfrm>
          <a:prstGeom prst="rect">
            <a:avLst/>
          </a:prstGeom>
        </p:spPr>
      </p:pic>
      <p:pic>
        <p:nvPicPr>
          <p:cNvPr id="23" name="رسم 22" descr="شارة 3 مع تعبئة خالصة">
            <a:extLst>
              <a:ext uri="{FF2B5EF4-FFF2-40B4-BE49-F238E27FC236}">
                <a16:creationId xmlns:a16="http://schemas.microsoft.com/office/drawing/2014/main" id="{F86329CF-2E33-CD09-ED71-B5BB9F14D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1760" y="2859782"/>
            <a:ext cx="576064" cy="504056"/>
          </a:xfrm>
          <a:prstGeom prst="rect">
            <a:avLst/>
          </a:prstGeom>
        </p:spPr>
      </p:pic>
      <p:pic>
        <p:nvPicPr>
          <p:cNvPr id="25" name="رسم 24" descr="شارة 4 مع تعبئة خالصة">
            <a:extLst>
              <a:ext uri="{FF2B5EF4-FFF2-40B4-BE49-F238E27FC236}">
                <a16:creationId xmlns:a16="http://schemas.microsoft.com/office/drawing/2014/main" id="{61696704-0006-7C73-27CF-7B97C867B5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3768" y="3435846"/>
            <a:ext cx="529208" cy="529208"/>
          </a:xfrm>
          <a:prstGeom prst="rect">
            <a:avLst/>
          </a:prstGeom>
        </p:spPr>
      </p:pic>
      <p:sp>
        <p:nvSpPr>
          <p:cNvPr id="26" name="Google Shape;218;p16">
            <a:extLst>
              <a:ext uri="{FF2B5EF4-FFF2-40B4-BE49-F238E27FC236}">
                <a16:creationId xmlns:a16="http://schemas.microsoft.com/office/drawing/2014/main" id="{05D3B361-C244-DFCD-1F5D-810D87636CFC}"/>
              </a:ext>
            </a:extLst>
          </p:cNvPr>
          <p:cNvSpPr txBox="1">
            <a:spLocks/>
          </p:cNvSpPr>
          <p:nvPr/>
        </p:nvSpPr>
        <p:spPr>
          <a:xfrm>
            <a:off x="2195736" y="33645"/>
            <a:ext cx="55965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Lesson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 txBox="1">
            <a:spLocks noGrp="1"/>
          </p:cNvSpPr>
          <p:nvPr>
            <p:ph type="ctrTitle" idx="4294967295"/>
          </p:nvPr>
        </p:nvSpPr>
        <p:spPr>
          <a:xfrm>
            <a:off x="611560" y="123478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Thanks!</a:t>
            </a:r>
            <a:endParaRPr sz="6000" b="1" dirty="0"/>
          </a:p>
        </p:txBody>
      </p:sp>
      <p:sp>
        <p:nvSpPr>
          <p:cNvPr id="436" name="Google Shape;436;p37"/>
          <p:cNvSpPr/>
          <p:nvPr/>
        </p:nvSpPr>
        <p:spPr>
          <a:xfrm>
            <a:off x="6156176" y="411510"/>
            <a:ext cx="720080" cy="648072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7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" name="Google Shape;436;p37">
            <a:extLst>
              <a:ext uri="{FF2B5EF4-FFF2-40B4-BE49-F238E27FC236}">
                <a16:creationId xmlns:a16="http://schemas.microsoft.com/office/drawing/2014/main" id="{28EB27AB-3130-DACB-BB2D-D9CEFAE766C0}"/>
              </a:ext>
            </a:extLst>
          </p:cNvPr>
          <p:cNvSpPr/>
          <p:nvPr/>
        </p:nvSpPr>
        <p:spPr>
          <a:xfrm>
            <a:off x="2195736" y="411510"/>
            <a:ext cx="720080" cy="648072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37CC6F-108A-5D7F-B151-CF32BE22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91630"/>
            <a:ext cx="4968552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9338E2A-868C-AB3D-C5D9-5B05B96AB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3540" t="15260" r="35044" b="13314"/>
          <a:stretch/>
        </p:blipFill>
        <p:spPr>
          <a:xfrm>
            <a:off x="4932040" y="627534"/>
            <a:ext cx="3491880" cy="4248472"/>
          </a:xfrm>
          <a:prstGeom prst="rect">
            <a:avLst/>
          </a:prstGeom>
          <a:ln w="127000" cap="rnd">
            <a:solidFill>
              <a:srgbClr val="CC006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Google Shape;165;p30">
            <a:extLst>
              <a:ext uri="{FF2B5EF4-FFF2-40B4-BE49-F238E27FC236}">
                <a16:creationId xmlns:a16="http://schemas.microsoft.com/office/drawing/2014/main" id="{E728AEAA-15E5-8B06-DE82-1614AFD921CC}"/>
              </a:ext>
            </a:extLst>
          </p:cNvPr>
          <p:cNvSpPr txBox="1">
            <a:spLocks/>
          </p:cNvSpPr>
          <p:nvPr/>
        </p:nvSpPr>
        <p:spPr>
          <a:xfrm>
            <a:off x="2195736" y="1347614"/>
            <a:ext cx="262201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ela Gothic One"/>
              <a:buNone/>
              <a:defRPr sz="4500" b="0" i="0" u="none" strike="noStrike" cap="none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4E9D"/>
              </a:buClr>
              <a:buSzPts val="3600"/>
              <a:buFont typeface="Dela Gothic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Dela Gothic One"/>
                <a:ea typeface="Dela Gothic One"/>
                <a:sym typeface="Dela Gothic One"/>
              </a:rPr>
              <a:t>Open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Dela Gothic One"/>
              <a:ea typeface="Dela Gothic One"/>
              <a:sym typeface="Dela Gothic One"/>
            </a:endParaRPr>
          </a:p>
        </p:txBody>
      </p:sp>
      <p:sp>
        <p:nvSpPr>
          <p:cNvPr id="14" name="Google Shape;166;p30">
            <a:extLst>
              <a:ext uri="{FF2B5EF4-FFF2-40B4-BE49-F238E27FC236}">
                <a16:creationId xmlns:a16="http://schemas.microsoft.com/office/drawing/2014/main" id="{10A24A9E-6C34-4354-9DB4-1E5BD941ED2E}"/>
              </a:ext>
            </a:extLst>
          </p:cNvPr>
          <p:cNvSpPr txBox="1">
            <a:spLocks/>
          </p:cNvSpPr>
          <p:nvPr/>
        </p:nvSpPr>
        <p:spPr>
          <a:xfrm>
            <a:off x="1907704" y="2715766"/>
            <a:ext cx="3139901" cy="52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◎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◉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￮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●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○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1800"/>
              <a:buFont typeface="Varela Round"/>
              <a:buChar char="■"/>
              <a:defRPr sz="1800" b="0" i="0" u="none" strike="noStrike" cap="non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>
              <a:spcBef>
                <a:spcPts val="0"/>
              </a:spcBef>
              <a:buFont typeface="Varela Round"/>
              <a:buNone/>
            </a:pPr>
            <a:r>
              <a:rPr lang="en-US" sz="1600" dirty="0"/>
              <a:t>Student’s book , page </a:t>
            </a:r>
            <a:r>
              <a:rPr lang="en-US" sz="1600" b="1" dirty="0">
                <a:solidFill>
                  <a:srgbClr val="00B050"/>
                </a:solidFill>
              </a:rPr>
              <a:t>(34)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02CF1F3-FA10-AAAB-DAE5-45E9F806F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4" t="31465" r="17257" b="35025"/>
          <a:stretch/>
        </p:blipFill>
        <p:spPr>
          <a:xfrm>
            <a:off x="611560" y="555526"/>
            <a:ext cx="7704856" cy="2736304"/>
          </a:xfrm>
          <a:prstGeom prst="rect">
            <a:avLst/>
          </a:prstGeom>
          <a:solidFill>
            <a:srgbClr val="FFD243"/>
          </a:solidFill>
          <a:ln w="190500" cap="rnd">
            <a:solidFill>
              <a:srgbClr val="CC0066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D214D41F-E13D-9C64-11C8-B562DB32BD26}"/>
              </a:ext>
            </a:extLst>
          </p:cNvPr>
          <p:cNvSpPr/>
          <p:nvPr/>
        </p:nvSpPr>
        <p:spPr>
          <a:xfrm>
            <a:off x="2483768" y="3579862"/>
            <a:ext cx="4608512" cy="1440160"/>
          </a:xfrm>
          <a:prstGeom prst="cloudCallout">
            <a:avLst>
              <a:gd name="adj1" fmla="val -61176"/>
              <a:gd name="adj2" fmla="val 1883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 resolution </a:t>
            </a:r>
            <a:r>
              <a:rPr lang="en-US" dirty="0"/>
              <a:t>is </a:t>
            </a:r>
            <a:r>
              <a:rPr lang="en-US" sz="1600" b="1" dirty="0"/>
              <a:t>a promise </a:t>
            </a:r>
            <a:r>
              <a:rPr lang="en-US" dirty="0"/>
              <a:t>you make to yourself.</a:t>
            </a:r>
          </a:p>
          <a:p>
            <a:pPr algn="ctr"/>
            <a:r>
              <a:rPr lang="en-US" dirty="0"/>
              <a:t> You promise to do something that will help you</a:t>
            </a:r>
            <a:endParaRPr lang="ar-SA" dirty="0"/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F8464D45-CA83-D93F-047D-76214CC79DA6}"/>
              </a:ext>
            </a:extLst>
          </p:cNvPr>
          <p:cNvSpPr/>
          <p:nvPr/>
        </p:nvSpPr>
        <p:spPr>
          <a:xfrm>
            <a:off x="4067944" y="2067694"/>
            <a:ext cx="3888432" cy="792088"/>
          </a:xfrm>
          <a:prstGeom prst="wedgeRoundRectCallout">
            <a:avLst>
              <a:gd name="adj1" fmla="val -58708"/>
              <a:gd name="adj2" fmla="val -22585"/>
              <a:gd name="adj3" fmla="val 16667"/>
            </a:avLst>
          </a:prstGeom>
          <a:solidFill>
            <a:srgbClr val="FFC61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These are personal </a:t>
            </a:r>
            <a:r>
              <a:rPr lang="en-US" sz="2200" b="1" dirty="0"/>
              <a:t>resolutions</a:t>
            </a:r>
            <a:endParaRPr lang="ar-SA" sz="2200" b="1" dirty="0"/>
          </a:p>
        </p:txBody>
      </p:sp>
    </p:spTree>
    <p:extLst>
      <p:ext uri="{BB962C8B-B14F-4D97-AF65-F5344CB8AC3E}">
        <p14:creationId xmlns:p14="http://schemas.microsoft.com/office/powerpoint/2010/main" val="15631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19EDCE-9396-A088-9FD9-B0D6AF1D7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4" t="31465" r="17257" b="35025"/>
          <a:stretch/>
        </p:blipFill>
        <p:spPr>
          <a:xfrm>
            <a:off x="683568" y="987574"/>
            <a:ext cx="77048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66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Premium Vector | Boy and girl talking in class talking | Student cartoon,  Girl talk, Kids cartoon characters">
            <a:extLst>
              <a:ext uri="{FF2B5EF4-FFF2-40B4-BE49-F238E27FC236}">
                <a16:creationId xmlns:a16="http://schemas.microsoft.com/office/drawing/2014/main" id="{F13BECC7-E9D9-A1F6-56A1-7C70E14AF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9782"/>
            <a:ext cx="2432685" cy="152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E0F3CD1C-F8CD-6E39-BE9F-F7632F7B4E75}"/>
              </a:ext>
            </a:extLst>
          </p:cNvPr>
          <p:cNvSpPr/>
          <p:nvPr/>
        </p:nvSpPr>
        <p:spPr>
          <a:xfrm>
            <a:off x="4860032" y="699542"/>
            <a:ext cx="3600400" cy="1080120"/>
          </a:xfrm>
          <a:prstGeom prst="cloudCallout">
            <a:avLst>
              <a:gd name="adj1" fmla="val -53450"/>
              <a:gd name="adj2" fmla="val 389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Write down own resolutions </a:t>
            </a:r>
            <a:endParaRPr lang="ar-SA" sz="1800" b="1" dirty="0"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41D654-9A23-0CE2-08A4-56CC36CC5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1" t="18722" r="17434" b="17821"/>
          <a:stretch/>
        </p:blipFill>
        <p:spPr>
          <a:xfrm>
            <a:off x="611560" y="1131590"/>
            <a:ext cx="6601571" cy="3263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BE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5B4D510-89E5-F3D0-9C8D-F4D830F4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57" t="21531" r="18053" b="7807"/>
          <a:stretch/>
        </p:blipFill>
        <p:spPr>
          <a:xfrm>
            <a:off x="7092280" y="1131590"/>
            <a:ext cx="1759253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BEB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listening">
            <a:hlinkClick r:id="" action="ppaction://media"/>
            <a:extLst>
              <a:ext uri="{FF2B5EF4-FFF2-40B4-BE49-F238E27FC236}">
                <a16:creationId xmlns:a16="http://schemas.microsoft.com/office/drawing/2014/main" id="{5FB8A4B6-960A-DF6A-AEA0-1840F1D51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87624" y="195486"/>
            <a:ext cx="737540" cy="74682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Google Shape;801;p72">
            <a:extLst>
              <a:ext uri="{FF2B5EF4-FFF2-40B4-BE49-F238E27FC236}">
                <a16:creationId xmlns:a16="http://schemas.microsoft.com/office/drawing/2014/main" id="{2CE7AE25-DE8D-5FCA-E868-18FB6A2E0D4C}"/>
              </a:ext>
            </a:extLst>
          </p:cNvPr>
          <p:cNvSpPr/>
          <p:nvPr/>
        </p:nvSpPr>
        <p:spPr>
          <a:xfrm>
            <a:off x="2123728" y="339502"/>
            <a:ext cx="3186794" cy="462690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B9EDEC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63E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Listen &amp; Complete: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163E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682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41D654-9A23-0CE2-08A4-56CC36CC5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3" t="45675" r="18986" b="19305"/>
          <a:stretch/>
        </p:blipFill>
        <p:spPr>
          <a:xfrm>
            <a:off x="611560" y="1131590"/>
            <a:ext cx="7905919" cy="2977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BEBB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5904344-52C0-3536-7294-8AE1409CF8FD}"/>
              </a:ext>
            </a:extLst>
          </p:cNvPr>
          <p:cNvSpPr txBox="1"/>
          <p:nvPr/>
        </p:nvSpPr>
        <p:spPr>
          <a:xfrm>
            <a:off x="2051720" y="1923678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BEBB"/>
                </a:solidFill>
              </a:rPr>
              <a:t>He was a good runner in school race.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80A669D-6E6B-AA3B-CEF7-152BA035002B}"/>
              </a:ext>
            </a:extLst>
          </p:cNvPr>
          <p:cNvSpPr txBox="1"/>
          <p:nvPr/>
        </p:nvSpPr>
        <p:spPr>
          <a:xfrm>
            <a:off x="1979712" y="2315703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He was captain of the debate team &amp; good at defending her point of view 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65CECC1-60B4-4AE1-CE2D-5E3204428A41}"/>
              </a:ext>
            </a:extLst>
          </p:cNvPr>
          <p:cNvSpPr txBox="1"/>
          <p:nvPr/>
        </p:nvSpPr>
        <p:spPr>
          <a:xfrm>
            <a:off x="2051720" y="2931791"/>
            <a:ext cx="2736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He had a great scientific mind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54925BA-E5DE-88D6-CA81-357E67813DD8}"/>
              </a:ext>
            </a:extLst>
          </p:cNvPr>
          <p:cNvSpPr txBox="1"/>
          <p:nvPr/>
        </p:nvSpPr>
        <p:spPr>
          <a:xfrm>
            <a:off x="1979712" y="3363838"/>
            <a:ext cx="3096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He raised money and worked for</a:t>
            </a:r>
          </a:p>
          <a:p>
            <a:pPr algn="ctr"/>
            <a:r>
              <a:rPr lang="en-US" dirty="0">
                <a:solidFill>
                  <a:srgbClr val="FF6600"/>
                </a:solidFill>
              </a:rPr>
              <a:t> good causes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FD6FF70-C6A8-7C64-5EA2-22FC8AF7FB72}"/>
              </a:ext>
            </a:extLst>
          </p:cNvPr>
          <p:cNvSpPr txBox="1"/>
          <p:nvPr/>
        </p:nvSpPr>
        <p:spPr>
          <a:xfrm>
            <a:off x="5076056" y="1923679"/>
            <a:ext cx="3312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He will be a physical education teacher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69B44C8-BCBB-F647-08C5-7A53BE70393A}"/>
              </a:ext>
            </a:extLst>
          </p:cNvPr>
          <p:cNvSpPr txBox="1"/>
          <p:nvPr/>
        </p:nvSpPr>
        <p:spPr>
          <a:xfrm>
            <a:off x="5148064" y="2427734"/>
            <a:ext cx="2952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He will be a lawyer 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073EA2E-E0A9-F2CD-9185-1EB73CD19C98}"/>
              </a:ext>
            </a:extLst>
          </p:cNvPr>
          <p:cNvSpPr txBox="1"/>
          <p:nvPr/>
        </p:nvSpPr>
        <p:spPr>
          <a:xfrm>
            <a:off x="5076056" y="2931790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A09D"/>
                </a:solidFill>
              </a:rPr>
              <a:t>He will become a science researcher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97F1AA1-FB2B-6F9C-5E83-22B0D9A468A9}"/>
              </a:ext>
            </a:extLst>
          </p:cNvPr>
          <p:cNvSpPr txBox="1"/>
          <p:nvPr/>
        </p:nvSpPr>
        <p:spPr>
          <a:xfrm>
            <a:off x="5148064" y="3435846"/>
            <a:ext cx="3096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He will be a social worker </a:t>
            </a:r>
            <a:endParaRPr lang="ar-SA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363C43-F4BC-4BB6-4DB0-6395A5AA3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91630"/>
            <a:ext cx="8027301" cy="2924841"/>
          </a:xfrm>
          <a:prstGeom prst="rect">
            <a:avLst/>
          </a:prstGeom>
          <a:ln w="190500" cap="sq">
            <a:solidFill>
              <a:srgbClr val="CC0066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ron">
            <a:hlinkClick r:id="" action="ppaction://media"/>
            <a:extLst>
              <a:ext uri="{FF2B5EF4-FFF2-40B4-BE49-F238E27FC236}">
                <a16:creationId xmlns:a16="http://schemas.microsoft.com/office/drawing/2014/main" id="{A215AAC5-EE91-2768-E6C8-AA1C11403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83968" y="267494"/>
            <a:ext cx="1095022" cy="90826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AF84BC8-6595-D59C-9F60-C7FFCCD9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03598"/>
            <a:ext cx="6186965" cy="3733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366783A-4543-E31A-BE51-B5750FB06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46" t="30269" r="20012" b="19292"/>
          <a:stretch/>
        </p:blipFill>
        <p:spPr>
          <a:xfrm>
            <a:off x="4427984" y="1203598"/>
            <a:ext cx="3835627" cy="3611507"/>
          </a:xfrm>
          <a:prstGeom prst="rect">
            <a:avLst/>
          </a:prstGeom>
          <a:ln w="76200"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48EA39F-1136-B175-14F2-1D1BA6CF7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5486"/>
            <a:ext cx="7776864" cy="705062"/>
          </a:xfrm>
          <a:prstGeom prst="rect">
            <a:avLst/>
          </a:prstGeom>
          <a:ln w="38100" cap="sq">
            <a:solidFill>
              <a:srgbClr val="CC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7DAD47DF-44F1-2D3E-C1B6-1A5EA3E43102}"/>
              </a:ext>
            </a:extLst>
          </p:cNvPr>
          <p:cNvSpPr/>
          <p:nvPr/>
        </p:nvSpPr>
        <p:spPr>
          <a:xfrm>
            <a:off x="6660233" y="1707654"/>
            <a:ext cx="288032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FB007FC8-2E27-EA6F-CABE-008EA1C187DE}"/>
              </a:ext>
            </a:extLst>
          </p:cNvPr>
          <p:cNvSpPr/>
          <p:nvPr/>
        </p:nvSpPr>
        <p:spPr>
          <a:xfrm>
            <a:off x="5292080" y="2355726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BC8A6F48-C9B1-D423-AF79-AB45FEFFB1C5}"/>
              </a:ext>
            </a:extLst>
          </p:cNvPr>
          <p:cNvSpPr/>
          <p:nvPr/>
        </p:nvSpPr>
        <p:spPr>
          <a:xfrm>
            <a:off x="4499992" y="2787774"/>
            <a:ext cx="288032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47D32B52-1627-5DA6-50FF-C45A1C82C67B}"/>
              </a:ext>
            </a:extLst>
          </p:cNvPr>
          <p:cNvSpPr/>
          <p:nvPr/>
        </p:nvSpPr>
        <p:spPr>
          <a:xfrm>
            <a:off x="5508104" y="2787774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A7EBF7E5-B073-D2A0-F085-6544A6124A31}"/>
              </a:ext>
            </a:extLst>
          </p:cNvPr>
          <p:cNvSpPr/>
          <p:nvPr/>
        </p:nvSpPr>
        <p:spPr>
          <a:xfrm>
            <a:off x="7092280" y="2715766"/>
            <a:ext cx="288032" cy="28803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: زوايا مستديرة 26">
            <a:extLst>
              <a:ext uri="{FF2B5EF4-FFF2-40B4-BE49-F238E27FC236}">
                <a16:creationId xmlns:a16="http://schemas.microsoft.com/office/drawing/2014/main" id="{DDF0DDEE-8AAE-2CF0-BF32-2E81799DF762}"/>
              </a:ext>
            </a:extLst>
          </p:cNvPr>
          <p:cNvSpPr/>
          <p:nvPr/>
        </p:nvSpPr>
        <p:spPr>
          <a:xfrm>
            <a:off x="5148064" y="3219822"/>
            <a:ext cx="216024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76819706-4B9C-5E30-4DA8-A970B1B28227}"/>
              </a:ext>
            </a:extLst>
          </p:cNvPr>
          <p:cNvSpPr/>
          <p:nvPr/>
        </p:nvSpPr>
        <p:spPr>
          <a:xfrm>
            <a:off x="6660232" y="3219822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34FCC3CF-03C8-BE03-1D35-702412B2576F}"/>
              </a:ext>
            </a:extLst>
          </p:cNvPr>
          <p:cNvSpPr/>
          <p:nvPr/>
        </p:nvSpPr>
        <p:spPr>
          <a:xfrm>
            <a:off x="7164288" y="3219822"/>
            <a:ext cx="216024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23E456F7-8459-EB01-4042-ECC0D1498CB7}"/>
              </a:ext>
            </a:extLst>
          </p:cNvPr>
          <p:cNvSpPr/>
          <p:nvPr/>
        </p:nvSpPr>
        <p:spPr>
          <a:xfrm>
            <a:off x="7092280" y="3435846"/>
            <a:ext cx="216024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A424938D-C575-D472-32F7-C97EC76E31EC}"/>
              </a:ext>
            </a:extLst>
          </p:cNvPr>
          <p:cNvSpPr/>
          <p:nvPr/>
        </p:nvSpPr>
        <p:spPr>
          <a:xfrm>
            <a:off x="7308304" y="3435846"/>
            <a:ext cx="144016" cy="216024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B4223D15-9E05-8A58-512A-48C45E24E5B1}"/>
              </a:ext>
            </a:extLst>
          </p:cNvPr>
          <p:cNvSpPr/>
          <p:nvPr/>
        </p:nvSpPr>
        <p:spPr>
          <a:xfrm>
            <a:off x="4499992" y="3795886"/>
            <a:ext cx="288032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1AF829A5-A429-D4EF-47F5-BD1A968DB882}"/>
              </a:ext>
            </a:extLst>
          </p:cNvPr>
          <p:cNvSpPr/>
          <p:nvPr/>
        </p:nvSpPr>
        <p:spPr>
          <a:xfrm>
            <a:off x="7092280" y="3651870"/>
            <a:ext cx="288032" cy="14401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id="{568607B3-BEE4-344D-0269-7EA27EDEC8B0}"/>
              </a:ext>
            </a:extLst>
          </p:cNvPr>
          <p:cNvSpPr/>
          <p:nvPr/>
        </p:nvSpPr>
        <p:spPr>
          <a:xfrm>
            <a:off x="5148064" y="4011910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8B2ECBC1-06DF-EC3A-DCF6-7A91A3A7F058}"/>
              </a:ext>
            </a:extLst>
          </p:cNvPr>
          <p:cNvSpPr/>
          <p:nvPr/>
        </p:nvSpPr>
        <p:spPr>
          <a:xfrm>
            <a:off x="5652120" y="4227934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D7F78B31-0088-919C-FA4A-200809F9D640}"/>
              </a:ext>
            </a:extLst>
          </p:cNvPr>
          <p:cNvSpPr/>
          <p:nvPr/>
        </p:nvSpPr>
        <p:spPr>
          <a:xfrm>
            <a:off x="4932040" y="4443958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51649D72-DD9E-C911-2128-1E2C82549FEF}"/>
              </a:ext>
            </a:extLst>
          </p:cNvPr>
          <p:cNvSpPr/>
          <p:nvPr/>
        </p:nvSpPr>
        <p:spPr>
          <a:xfrm>
            <a:off x="6660232" y="1995686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633AEE3B-C255-D84B-1C3D-779621BD2262}"/>
              </a:ext>
            </a:extLst>
          </p:cNvPr>
          <p:cNvSpPr/>
          <p:nvPr/>
        </p:nvSpPr>
        <p:spPr>
          <a:xfrm>
            <a:off x="7812360" y="2139702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75DF6318-93A1-8912-44DE-FED52F76B5D2}"/>
              </a:ext>
            </a:extLst>
          </p:cNvPr>
          <p:cNvSpPr/>
          <p:nvPr/>
        </p:nvSpPr>
        <p:spPr>
          <a:xfrm>
            <a:off x="4644008" y="3003798"/>
            <a:ext cx="144016" cy="21602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395</Words>
  <Application>Microsoft Office PowerPoint</Application>
  <PresentationFormat>عرض على الشاشة (16:9)</PresentationFormat>
  <Paragraphs>84</Paragraphs>
  <Slides>20</Slides>
  <Notes>20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2" baseType="lpstr">
      <vt:lpstr>Dela Gothic One</vt:lpstr>
      <vt:lpstr>Narkisim</vt:lpstr>
      <vt:lpstr>Amasis MT Pro</vt:lpstr>
      <vt:lpstr>Microsoft YaHei UI</vt:lpstr>
      <vt:lpstr>Varela Round</vt:lpstr>
      <vt:lpstr>Calibri</vt:lpstr>
      <vt:lpstr>Handlee</vt:lpstr>
      <vt:lpstr>Amasis MT Pro Black</vt:lpstr>
      <vt:lpstr>Cavolini</vt:lpstr>
      <vt:lpstr>Arial</vt:lpstr>
      <vt:lpstr>Nixie One</vt:lpstr>
      <vt:lpstr>Puck template</vt:lpstr>
      <vt:lpstr>Unit 3 What Will Be , Will Be  Language in context + Conversation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 p.(39)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 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ام الوليد</dc:creator>
  <cp:lastModifiedBy>انتصار بنت العبيدالله</cp:lastModifiedBy>
  <cp:revision>7</cp:revision>
  <dcterms:modified xsi:type="dcterms:W3CDTF">2022-10-05T23:57:51Z</dcterms:modified>
</cp:coreProperties>
</file>