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274" r:id="rId2"/>
    <p:sldId id="258" r:id="rId3"/>
    <p:sldId id="261" r:id="rId4"/>
    <p:sldId id="288" r:id="rId5"/>
    <p:sldId id="297" r:id="rId6"/>
    <p:sldId id="268" r:id="rId7"/>
    <p:sldId id="300" r:id="rId8"/>
    <p:sldId id="304" r:id="rId9"/>
    <p:sldId id="302" r:id="rId10"/>
    <p:sldId id="308" r:id="rId11"/>
    <p:sldId id="312" r:id="rId12"/>
    <p:sldId id="263" r:id="rId13"/>
    <p:sldId id="326" r:id="rId14"/>
    <p:sldId id="310" r:id="rId15"/>
    <p:sldId id="324" r:id="rId16"/>
    <p:sldId id="318" r:id="rId17"/>
    <p:sldId id="325" r:id="rId18"/>
    <p:sldId id="314" r:id="rId19"/>
    <p:sldId id="282" r:id="rId20"/>
    <p:sldId id="317" r:id="rId21"/>
    <p:sldId id="321" r:id="rId22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4"/>
      <p:bold r:id="rId25"/>
      <p:italic r:id="rId26"/>
      <p:boldItalic r:id="rId27"/>
    </p:embeddedFont>
    <p:embeddedFont>
      <p:font typeface="Amasis MT Pro Black" panose="02040A04050005020304" pitchFamily="18" charset="0"/>
      <p:bold r:id="rId28"/>
      <p:boldItalic r:id="rId29"/>
    </p:embeddedFont>
    <p:embeddedFont>
      <p:font typeface="Arial Rounded MT Bold" panose="020F0704030504030204" pitchFamily="34" charset="0"/>
      <p:regular r:id="rId30"/>
    </p:embeddedFont>
    <p:embeddedFont>
      <p:font typeface="Catamaran" panose="020B0604020202020204" charset="0"/>
      <p:regular r:id="rId31"/>
      <p:bold r:id="rId32"/>
    </p:embeddedFont>
    <p:embeddedFont>
      <p:font typeface="Chelsea Market" panose="020B0604020202020204" charset="0"/>
      <p:regular r:id="rId33"/>
    </p:embeddedFont>
    <p:embeddedFont>
      <p:font typeface="Coming Soon" panose="020B0604020202020204" charset="0"/>
      <p:regular r:id="rId34"/>
    </p:embeddedFont>
    <p:embeddedFont>
      <p:font typeface="Congenial" panose="02000503040000020004" pitchFamily="2" charset="0"/>
      <p:regular r:id="rId35"/>
      <p:bold r:id="rId36"/>
      <p:italic r:id="rId37"/>
      <p:boldItalic r:id="rId38"/>
    </p:embeddedFont>
    <p:embeddedFont>
      <p:font typeface="Congenial SemiBold" panose="02000503040000020004" pitchFamily="2" charset="0"/>
      <p:bold r:id="rId39"/>
      <p:boldItalic r:id="rId40"/>
    </p:embeddedFont>
    <p:embeddedFont>
      <p:font typeface="Cormorant Garamond" panose="020B0604020202020204" charset="0"/>
      <p:regular r:id="rId41"/>
      <p:bold r:id="rId42"/>
      <p:italic r:id="rId43"/>
      <p:boldItalic r:id="rId44"/>
    </p:embeddedFont>
    <p:embeddedFont>
      <p:font typeface="Footlight MT Light" panose="0204060206030A020304" pitchFamily="18" charset="0"/>
      <p:regular r:id="rId45"/>
    </p:embeddedFont>
    <p:embeddedFont>
      <p:font typeface="Gaegu" pitchFamily="2" charset="0"/>
      <p:regular r:id="rId46"/>
      <p:bold r:id="rId47"/>
    </p:embeddedFont>
    <p:embeddedFont>
      <p:font typeface="Patrick Hand" panose="00000500000000000000" pitchFamily="2" charset="0"/>
      <p:regular r:id="rId48"/>
    </p:embeddedFont>
    <p:embeddedFont>
      <p:font typeface="Roboto Condensed Light" panose="02000000000000000000" pitchFamily="2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1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2C5"/>
    <a:srgbClr val="FDE0D7"/>
    <a:srgbClr val="F8A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7A45E0-C047-4BA1-ADC8-B4A24051FED1}">
  <a:tblStyle styleId="{AF7A45E0-C047-4BA1-ADC8-B4A24051FE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271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10e9556494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10e9556494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bd6c00e73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bd6c00e73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d6c00e73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d6c00e73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153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10e9556494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10e9556494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d6fc454c64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d6fc454c64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d6c00e73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d6c00e73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d6c00e73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d6c00e73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287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gf8f549bcb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3" name="Google Shape;2553;gf8f549bcb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f8cf4f0f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f8cf4f0f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10e9556494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10e9556494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10e9556494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10e9556494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10e9556494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10e9556494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140900" y="738200"/>
            <a:ext cx="6862200" cy="366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246987" y="823332"/>
            <a:ext cx="6649800" cy="34971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038200" y="24524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067150" y="1323828"/>
            <a:ext cx="100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038200" y="3205150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5026775" y="1770938"/>
            <a:ext cx="323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1"/>
          </p:nvPr>
        </p:nvSpPr>
        <p:spPr>
          <a:xfrm>
            <a:off x="5026775" y="2550863"/>
            <a:ext cx="32358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 idx="2"/>
          </p:nvPr>
        </p:nvSpPr>
        <p:spPr>
          <a:xfrm>
            <a:off x="937700" y="14143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1031200" y="3719425"/>
            <a:ext cx="19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3"/>
          </p:nvPr>
        </p:nvSpPr>
        <p:spPr>
          <a:xfrm>
            <a:off x="3484419" y="14143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4"/>
          </p:nvPr>
        </p:nvSpPr>
        <p:spPr>
          <a:xfrm>
            <a:off x="3577825" y="3719425"/>
            <a:ext cx="19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5"/>
          </p:nvPr>
        </p:nvSpPr>
        <p:spPr>
          <a:xfrm>
            <a:off x="6031146" y="14143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6"/>
          </p:nvPr>
        </p:nvSpPr>
        <p:spPr>
          <a:xfrm>
            <a:off x="6124600" y="3719425"/>
            <a:ext cx="19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1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 idx="2"/>
          </p:nvPr>
        </p:nvSpPr>
        <p:spPr>
          <a:xfrm>
            <a:off x="937700" y="31871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1"/>
          </p:nvPr>
        </p:nvSpPr>
        <p:spPr>
          <a:xfrm>
            <a:off x="937700" y="3598600"/>
            <a:ext cx="21753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title" idx="3"/>
          </p:nvPr>
        </p:nvSpPr>
        <p:spPr>
          <a:xfrm>
            <a:off x="3484419" y="31871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4"/>
          </p:nvPr>
        </p:nvSpPr>
        <p:spPr>
          <a:xfrm>
            <a:off x="3484422" y="3598600"/>
            <a:ext cx="21753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title" idx="5"/>
          </p:nvPr>
        </p:nvSpPr>
        <p:spPr>
          <a:xfrm>
            <a:off x="6031146" y="31871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6"/>
          </p:nvPr>
        </p:nvSpPr>
        <p:spPr>
          <a:xfrm>
            <a:off x="6031150" y="3598600"/>
            <a:ext cx="21753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7" hasCustomPrompt="1"/>
          </p:nvPr>
        </p:nvSpPr>
        <p:spPr>
          <a:xfrm>
            <a:off x="1502000" y="2138804"/>
            <a:ext cx="10467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 idx="8" hasCustomPrompt="1"/>
          </p:nvPr>
        </p:nvSpPr>
        <p:spPr>
          <a:xfrm>
            <a:off x="4046975" y="2138804"/>
            <a:ext cx="10467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9" hasCustomPrompt="1"/>
          </p:nvPr>
        </p:nvSpPr>
        <p:spPr>
          <a:xfrm>
            <a:off x="6591950" y="2138804"/>
            <a:ext cx="10467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6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>
            <a:off x="2234025" y="399650"/>
            <a:ext cx="46758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2345850" y="500500"/>
            <a:ext cx="44526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3220300" y="3561000"/>
            <a:ext cx="270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1000" b="1">
                <a:solidFill>
                  <a:srgbClr val="191919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, and includes icons by </a:t>
            </a:r>
            <a:r>
              <a:rPr lang="en" sz="1000" b="1">
                <a:solidFill>
                  <a:srgbClr val="191919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 sz="1000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and infographics &amp; images by </a:t>
            </a:r>
            <a:r>
              <a:rPr lang="en" sz="1000" b="1">
                <a:solidFill>
                  <a:srgbClr val="191919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rgbClr val="191919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2854638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2854638" y="1498225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1359700" y="855125"/>
            <a:ext cx="6424500" cy="3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9"/>
          <p:cNvSpPr/>
          <p:nvPr/>
        </p:nvSpPr>
        <p:spPr>
          <a:xfrm>
            <a:off x="1459022" y="934828"/>
            <a:ext cx="6225900" cy="3273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/>
          <p:nvPr/>
        </p:nvSpPr>
        <p:spPr>
          <a:xfrm>
            <a:off x="2002700" y="970175"/>
            <a:ext cx="5138700" cy="27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0"/>
          <p:cNvSpPr/>
          <p:nvPr/>
        </p:nvSpPr>
        <p:spPr>
          <a:xfrm>
            <a:off x="2082141" y="1033923"/>
            <a:ext cx="4979400" cy="2618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/>
          <p:nvPr/>
        </p:nvSpPr>
        <p:spPr>
          <a:xfrm>
            <a:off x="2234025" y="399650"/>
            <a:ext cx="46758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1"/>
          <p:cNvSpPr/>
          <p:nvPr/>
        </p:nvSpPr>
        <p:spPr>
          <a:xfrm>
            <a:off x="2345850" y="500500"/>
            <a:ext cx="44526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2"/>
          </p:nvPr>
        </p:nvSpPr>
        <p:spPr>
          <a:xfrm>
            <a:off x="1568000" y="2626550"/>
            <a:ext cx="274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3"/>
          </p:nvPr>
        </p:nvSpPr>
        <p:spPr>
          <a:xfrm>
            <a:off x="4833399" y="2626550"/>
            <a:ext cx="274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951897" y="303797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1686500" y="303797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2"/>
          </p:nvPr>
        </p:nvSpPr>
        <p:spPr>
          <a:xfrm>
            <a:off x="1858127" y="1682850"/>
            <a:ext cx="2587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858127" y="2193175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3"/>
          </p:nvPr>
        </p:nvSpPr>
        <p:spPr>
          <a:xfrm>
            <a:off x="6136125" y="1682850"/>
            <a:ext cx="228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4"/>
          </p:nvPr>
        </p:nvSpPr>
        <p:spPr>
          <a:xfrm>
            <a:off x="6136127" y="2193175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5"/>
          </p:nvPr>
        </p:nvSpPr>
        <p:spPr>
          <a:xfrm>
            <a:off x="1858127" y="3221825"/>
            <a:ext cx="2587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6"/>
          </p:nvPr>
        </p:nvSpPr>
        <p:spPr>
          <a:xfrm>
            <a:off x="1858127" y="3732149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/>
          </p:nvPr>
        </p:nvSpPr>
        <p:spPr>
          <a:xfrm>
            <a:off x="6136125" y="3221825"/>
            <a:ext cx="228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8"/>
          </p:nvPr>
        </p:nvSpPr>
        <p:spPr>
          <a:xfrm>
            <a:off x="6136127" y="3732147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 hasCustomPrompt="1"/>
          </p:nvPr>
        </p:nvSpPr>
        <p:spPr>
          <a:xfrm>
            <a:off x="1095852" y="1895499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3" hasCustomPrompt="1"/>
          </p:nvPr>
        </p:nvSpPr>
        <p:spPr>
          <a:xfrm>
            <a:off x="1095852" y="3410024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4" hasCustomPrompt="1"/>
          </p:nvPr>
        </p:nvSpPr>
        <p:spPr>
          <a:xfrm>
            <a:off x="5373827" y="1895499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 hasCustomPrompt="1"/>
          </p:nvPr>
        </p:nvSpPr>
        <p:spPr>
          <a:xfrm>
            <a:off x="5373827" y="3410024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2002700" y="970175"/>
            <a:ext cx="5138700" cy="27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2082141" y="1033923"/>
            <a:ext cx="4979400" cy="2618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2512200" y="1328550"/>
            <a:ext cx="4119600" cy="12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2512200" y="2556750"/>
            <a:ext cx="41196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1359700" y="855125"/>
            <a:ext cx="6424500" cy="34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1459022" y="934828"/>
            <a:ext cx="6225900" cy="3273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2987550" y="29897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2355375" y="1511325"/>
            <a:ext cx="49923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507400" y="399650"/>
            <a:ext cx="8129100" cy="43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633075" y="500500"/>
            <a:ext cx="7877700" cy="41427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754800" y="1254038"/>
            <a:ext cx="44385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1"/>
          </p:nvPr>
        </p:nvSpPr>
        <p:spPr>
          <a:xfrm>
            <a:off x="3754800" y="2884763"/>
            <a:ext cx="38520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6" r:id="rId11"/>
    <p:sldLayoutId id="2147483667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freepik.com/free-vector/hand-painted-watercolor-abstract-watercolor-background_15441990.htm/?utm_source=slidesgo_template&amp;utm_medium=referral-link&amp;utm_campaign=sg_resources&amp;utm_content=freepik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0" name="Google Shape;590;p53"/>
          <p:cNvCxnSpPr>
            <a:cxnSpLocks/>
          </p:cNvCxnSpPr>
          <p:nvPr/>
        </p:nvCxnSpPr>
        <p:spPr>
          <a:xfrm>
            <a:off x="1519995" y="1279460"/>
            <a:ext cx="1385046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213;p35">
            <a:extLst>
              <a:ext uri="{FF2B5EF4-FFF2-40B4-BE49-F238E27FC236}">
                <a16:creationId xmlns:a16="http://schemas.microsoft.com/office/drawing/2014/main" id="{F9D53E52-4376-8B57-1E73-8DC414F4FD6E}"/>
              </a:ext>
            </a:extLst>
          </p:cNvPr>
          <p:cNvSpPr txBox="1">
            <a:spLocks/>
          </p:cNvSpPr>
          <p:nvPr/>
        </p:nvSpPr>
        <p:spPr>
          <a:xfrm>
            <a:off x="1813518" y="1359462"/>
            <a:ext cx="5420762" cy="2143410"/>
          </a:xfrm>
          <a:prstGeom prst="rect">
            <a:avLst/>
          </a:prstGeom>
          <a:noFill/>
          <a:ln w="57150"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pPr algn="ctr"/>
            <a:r>
              <a:rPr lang="en-US" sz="5400" b="1" dirty="0">
                <a:solidFill>
                  <a:schemeClr val="accent1"/>
                </a:solidFill>
                <a:latin typeface="Cormorant Garamond" panose="020B0604020202020204" charset="0"/>
                <a:ea typeface="Cormorant Garamond" panose="020B0604020202020204" charset="0"/>
              </a:rPr>
              <a:t>Unit 2 </a:t>
            </a:r>
          </a:p>
          <a:p>
            <a:pPr algn="ctr"/>
            <a:r>
              <a:rPr lang="en-US" sz="6000" b="1" dirty="0">
                <a:latin typeface="Congenial" panose="02000503040000020004" pitchFamily="2" charset="0"/>
              </a:rPr>
              <a:t>Careers</a:t>
            </a:r>
          </a:p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Form , Meaning &amp; Function</a:t>
            </a:r>
            <a:endParaRPr lang="en-US" sz="1000" b="1" dirty="0">
              <a:latin typeface="Amasis MT Pro" panose="02040504050005020304" pitchFamily="18" charset="0"/>
            </a:endParaRPr>
          </a:p>
        </p:txBody>
      </p:sp>
      <p:sp>
        <p:nvSpPr>
          <p:cNvPr id="8" name="Google Shape;211;p35">
            <a:extLst>
              <a:ext uri="{FF2B5EF4-FFF2-40B4-BE49-F238E27FC236}">
                <a16:creationId xmlns:a16="http://schemas.microsoft.com/office/drawing/2014/main" id="{B4368F42-54EA-10A8-65EE-F9A200AABFF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21950" y="3774592"/>
            <a:ext cx="3640096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1">
                    <a:lumMod val="75000"/>
                  </a:schemeClr>
                </a:solidFill>
              </a:rPr>
              <a:t>Done by: </a:t>
            </a:r>
            <a:r>
              <a:rPr lang="en" sz="2000" b="1" dirty="0">
                <a:solidFill>
                  <a:srgbClr val="F8A084"/>
                </a:solidFill>
                <a:latin typeface="Footlight MT Light" panose="0204060206030A020304" pitchFamily="18" charset="0"/>
              </a:rPr>
              <a:t>Entisar Al-Obaidallah</a:t>
            </a:r>
            <a:endParaRPr sz="1800" b="1" dirty="0">
              <a:solidFill>
                <a:srgbClr val="F8A084"/>
              </a:solidFill>
              <a:latin typeface="Footlight MT Light" panose="0204060206030A020304" pitchFamily="18" charset="0"/>
            </a:endParaRPr>
          </a:p>
        </p:txBody>
      </p:sp>
      <p:cxnSp>
        <p:nvCxnSpPr>
          <p:cNvPr id="10" name="Google Shape;590;p53">
            <a:extLst>
              <a:ext uri="{FF2B5EF4-FFF2-40B4-BE49-F238E27FC236}">
                <a16:creationId xmlns:a16="http://schemas.microsoft.com/office/drawing/2014/main" id="{F7EFA0DE-FD7E-3FBE-6268-4CAD124F782A}"/>
              </a:ext>
            </a:extLst>
          </p:cNvPr>
          <p:cNvCxnSpPr>
            <a:cxnSpLocks/>
          </p:cNvCxnSpPr>
          <p:nvPr/>
        </p:nvCxnSpPr>
        <p:spPr>
          <a:xfrm>
            <a:off x="3735864" y="3632895"/>
            <a:ext cx="1846291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0516917-2C86-993C-77DC-471931CE8B60}"/>
              </a:ext>
            </a:extLst>
          </p:cNvPr>
          <p:cNvSpPr txBox="1"/>
          <p:nvPr/>
        </p:nvSpPr>
        <p:spPr>
          <a:xfrm>
            <a:off x="1529393" y="971045"/>
            <a:ext cx="1820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Mega Goa</a:t>
            </a:r>
            <a:r>
              <a:rPr lang="en-US" sz="1600" b="1" dirty="0">
                <a:solidFill>
                  <a:schemeClr val="accent1"/>
                </a:solidFill>
              </a:rPr>
              <a:t>l </a:t>
            </a:r>
            <a:r>
              <a:rPr lang="en-US" sz="1600" b="1" dirty="0">
                <a:solidFill>
                  <a:schemeClr val="tx2"/>
                </a:solidFill>
              </a:rPr>
              <a:t>1.</a:t>
            </a:r>
            <a:r>
              <a:rPr lang="en-US" sz="1600" b="1" dirty="0">
                <a:solidFill>
                  <a:schemeClr val="accent1"/>
                </a:solidFill>
              </a:rPr>
              <a:t>1</a:t>
            </a:r>
          </a:p>
        </p:txBody>
      </p:sp>
      <p:pic>
        <p:nvPicPr>
          <p:cNvPr id="14" name="Google Shape;2563;p100">
            <a:extLst>
              <a:ext uri="{FF2B5EF4-FFF2-40B4-BE49-F238E27FC236}">
                <a16:creationId xmlns:a16="http://schemas.microsoft.com/office/drawing/2014/main" id="{B2392B45-5378-A74F-0632-88A628CD81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532" y="833005"/>
            <a:ext cx="1666323" cy="222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58;p100">
            <a:extLst>
              <a:ext uri="{FF2B5EF4-FFF2-40B4-BE49-F238E27FC236}">
                <a16:creationId xmlns:a16="http://schemas.microsoft.com/office/drawing/2014/main" id="{7B46DD16-FE55-DCE8-F662-04EDBFC222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407793" y="2673845"/>
            <a:ext cx="1839549" cy="158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29241D-DB3A-505F-DF11-840CF32C9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90"/>
          <a:stretch/>
        </p:blipFill>
        <p:spPr>
          <a:xfrm>
            <a:off x="1675052" y="566442"/>
            <a:ext cx="5575412" cy="396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89D7AC-5DF9-F2BD-BDDB-086953FAF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0" t="19666" r="12832" b="34080"/>
          <a:stretch/>
        </p:blipFill>
        <p:spPr>
          <a:xfrm>
            <a:off x="817296" y="914400"/>
            <a:ext cx="7436580" cy="321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FE821FF-364B-99B2-8C1C-832A72AA9434}"/>
              </a:ext>
            </a:extLst>
          </p:cNvPr>
          <p:cNvSpPr txBox="1"/>
          <p:nvPr/>
        </p:nvSpPr>
        <p:spPr>
          <a:xfrm>
            <a:off x="4572000" y="130267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does, do, writes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989D213-FBD1-F868-CD47-E9604A7EB804}"/>
              </a:ext>
            </a:extLst>
          </p:cNvPr>
          <p:cNvSpPr txBox="1"/>
          <p:nvPr/>
        </p:nvSpPr>
        <p:spPr>
          <a:xfrm>
            <a:off x="1864767" y="1873944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ngenial SemiBold" panose="02000503040000020004" pitchFamily="2" charset="0"/>
              </a:rPr>
              <a:t>does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ongenial SemiBold" panose="02000503040000020004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1B4B549-BA61-9F44-0117-9B83BE7D0703}"/>
              </a:ext>
            </a:extLst>
          </p:cNvPr>
          <p:cNvSpPr txBox="1"/>
          <p:nvPr/>
        </p:nvSpPr>
        <p:spPr>
          <a:xfrm>
            <a:off x="1757197" y="2089014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writes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F306764-345F-1295-9A76-1227F8CBCC2D}"/>
              </a:ext>
            </a:extLst>
          </p:cNvPr>
          <p:cNvSpPr txBox="1"/>
          <p:nvPr/>
        </p:nvSpPr>
        <p:spPr>
          <a:xfrm>
            <a:off x="3756954" y="1880688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ngenial SemiBold" panose="02000503040000020004" pitchFamily="2" charset="0"/>
              </a:rPr>
              <a:t>do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ongenial SemiBold" panose="02000503040000020004" pitchFamily="2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9FAC5EE-CE99-5D8B-529F-6F993A258E58}"/>
              </a:ext>
            </a:extLst>
          </p:cNvPr>
          <p:cNvSpPr txBox="1"/>
          <p:nvPr/>
        </p:nvSpPr>
        <p:spPr>
          <a:xfrm>
            <a:off x="2961562" y="2354702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drives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C8E5011-23A9-0795-35B8-6FBE99BF198F}"/>
              </a:ext>
            </a:extLst>
          </p:cNvPr>
          <p:cNvSpPr txBox="1"/>
          <p:nvPr/>
        </p:nvSpPr>
        <p:spPr>
          <a:xfrm>
            <a:off x="2266671" y="2542886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Congenial SemiBold" panose="02000503040000020004" pitchFamily="2" charset="0"/>
              </a:rPr>
              <a:t>at</a:t>
            </a:r>
            <a:endParaRPr lang="en-US" sz="2800" dirty="0">
              <a:solidFill>
                <a:schemeClr val="accent4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1619D11-8628-D961-3DD5-DC579D751D2B}"/>
              </a:ext>
            </a:extLst>
          </p:cNvPr>
          <p:cNvSpPr txBox="1"/>
          <p:nvPr/>
        </p:nvSpPr>
        <p:spPr>
          <a:xfrm>
            <a:off x="2064370" y="2818015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ngenial SemiBold" panose="02000503040000020004" pitchFamily="2" charset="0"/>
              </a:rPr>
              <a:t>do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ongenial SemiBold" panose="02000503040000020004" pitchFamily="2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C984A51-FE70-D670-F6E5-8E8BD492BE55}"/>
              </a:ext>
            </a:extLst>
          </p:cNvPr>
          <p:cNvSpPr txBox="1"/>
          <p:nvPr/>
        </p:nvSpPr>
        <p:spPr>
          <a:xfrm>
            <a:off x="3680404" y="2814599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work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5647EA43-93D7-4A29-4FE3-1A7272249D98}"/>
              </a:ext>
            </a:extLst>
          </p:cNvPr>
          <p:cNvSpPr txBox="1"/>
          <p:nvPr/>
        </p:nvSpPr>
        <p:spPr>
          <a:xfrm>
            <a:off x="5078978" y="2805158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work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9A1AE575-2DD2-97F9-2D58-F21BA7ACC68E}"/>
              </a:ext>
            </a:extLst>
          </p:cNvPr>
          <p:cNvSpPr txBox="1"/>
          <p:nvPr/>
        </p:nvSpPr>
        <p:spPr>
          <a:xfrm>
            <a:off x="3046528" y="3062754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writes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500B8815-B15E-B459-9152-E65708A5A86C}"/>
              </a:ext>
            </a:extLst>
          </p:cNvPr>
          <p:cNvSpPr txBox="1"/>
          <p:nvPr/>
        </p:nvSpPr>
        <p:spPr>
          <a:xfrm>
            <a:off x="5197660" y="3053313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works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0B511837-B637-EDEC-ADB2-8AD8D1EEDCCF}"/>
              </a:ext>
            </a:extLst>
          </p:cNvPr>
          <p:cNvSpPr txBox="1"/>
          <p:nvPr/>
        </p:nvSpPr>
        <p:spPr>
          <a:xfrm>
            <a:off x="2491899" y="3269820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Congenial SemiBold" panose="02000503040000020004" pitchFamily="2" charset="0"/>
              </a:rPr>
              <a:t>on</a:t>
            </a:r>
            <a:endParaRPr lang="en-US" sz="2800" dirty="0">
              <a:solidFill>
                <a:schemeClr val="accent4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EE8B383B-3875-BFB5-0334-009F05CD9B32}"/>
              </a:ext>
            </a:extLst>
          </p:cNvPr>
          <p:cNvSpPr txBox="1"/>
          <p:nvPr/>
        </p:nvSpPr>
        <p:spPr>
          <a:xfrm>
            <a:off x="5476511" y="3486956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Congenial SemiBold" panose="02000503040000020004" pitchFamily="2" charset="0"/>
              </a:rPr>
              <a:t>in</a:t>
            </a:r>
            <a:endParaRPr lang="en-US" sz="2800" dirty="0">
              <a:solidFill>
                <a:schemeClr val="accent4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59BC9107-0EF4-AD05-7C42-9E59373F13E8}"/>
              </a:ext>
            </a:extLst>
          </p:cNvPr>
          <p:cNvSpPr txBox="1"/>
          <p:nvPr/>
        </p:nvSpPr>
        <p:spPr>
          <a:xfrm>
            <a:off x="2618998" y="3509165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flies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7F5F6F8C-4458-875D-7DF4-A7CC2EED47F2}"/>
              </a:ext>
            </a:extLst>
          </p:cNvPr>
          <p:cNvSpPr txBox="1"/>
          <p:nvPr/>
        </p:nvSpPr>
        <p:spPr>
          <a:xfrm>
            <a:off x="6423280" y="3058078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Congenial SemiBold" panose="02000503040000020004" pitchFamily="2" charset="0"/>
              </a:rPr>
              <a:t>on</a:t>
            </a:r>
            <a:endParaRPr lang="en-US" sz="2800" dirty="0">
              <a:solidFill>
                <a:schemeClr val="accent4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DEB00C12-F6BC-AF76-D60A-AA68D0282FAD}"/>
              </a:ext>
            </a:extLst>
          </p:cNvPr>
          <p:cNvSpPr/>
          <p:nvPr/>
        </p:nvSpPr>
        <p:spPr>
          <a:xfrm>
            <a:off x="1097772" y="1124794"/>
            <a:ext cx="4631389" cy="218483"/>
          </a:xfrm>
          <a:prstGeom prst="roundRect">
            <a:avLst/>
          </a:prstGeom>
          <a:solidFill>
            <a:schemeClr val="bg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8CC4E70-030C-F1DF-4469-E5A571284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0" t="17306" r="35044" b="11740"/>
          <a:stretch/>
        </p:blipFill>
        <p:spPr>
          <a:xfrm>
            <a:off x="4709565" y="364142"/>
            <a:ext cx="3528128" cy="4118846"/>
          </a:xfrm>
          <a:prstGeom prst="rect">
            <a:avLst/>
          </a:prstGeom>
          <a:ln w="127000" cap="rnd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Google Shape;263;p40">
            <a:extLst>
              <a:ext uri="{FF2B5EF4-FFF2-40B4-BE49-F238E27FC236}">
                <a16:creationId xmlns:a16="http://schemas.microsoft.com/office/drawing/2014/main" id="{B768503C-B1C2-ED24-E457-31E54D6A84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573" y="1296182"/>
            <a:ext cx="4119600" cy="12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/>
              <a:t>Open</a:t>
            </a:r>
            <a:endParaRPr sz="8000" b="1" dirty="0"/>
          </a:p>
        </p:txBody>
      </p:sp>
      <p:sp>
        <p:nvSpPr>
          <p:cNvPr id="11" name="Google Shape;261;p40">
            <a:extLst>
              <a:ext uri="{FF2B5EF4-FFF2-40B4-BE49-F238E27FC236}">
                <a16:creationId xmlns:a16="http://schemas.microsoft.com/office/drawing/2014/main" id="{9D2289F6-2EBC-69F9-F25B-8E3421F033F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88595" y="2929317"/>
            <a:ext cx="4119600" cy="5821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S</a:t>
            </a:r>
            <a:r>
              <a:rPr lang="en" sz="1800" b="1" dirty="0"/>
              <a:t>tudent’s book , p</a:t>
            </a:r>
            <a:r>
              <a:rPr lang="en" sz="1800" b="1" dirty="0">
                <a:solidFill>
                  <a:schemeClr val="bg2">
                    <a:lumMod val="50000"/>
                  </a:schemeClr>
                </a:solidFill>
              </a:rPr>
              <a:t>.( 31)</a:t>
            </a:r>
            <a:endParaRPr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2" name="Google Shape;262;p40">
            <a:extLst>
              <a:ext uri="{FF2B5EF4-FFF2-40B4-BE49-F238E27FC236}">
                <a16:creationId xmlns:a16="http://schemas.microsoft.com/office/drawing/2014/main" id="{B7529586-6961-61D7-715D-C6F1E2136F02}"/>
              </a:ext>
            </a:extLst>
          </p:cNvPr>
          <p:cNvCxnSpPr/>
          <p:nvPr/>
        </p:nvCxnSpPr>
        <p:spPr>
          <a:xfrm>
            <a:off x="2098736" y="2807603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10E969D-2E11-531C-C098-0A2C15213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7" t="44680" r="27787" b="11426"/>
          <a:stretch/>
        </p:blipFill>
        <p:spPr>
          <a:xfrm>
            <a:off x="1294725" y="493614"/>
            <a:ext cx="6344157" cy="2031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9094E25-1273-431A-B883-EEBD7216EF5C}"/>
              </a:ext>
            </a:extLst>
          </p:cNvPr>
          <p:cNvSpPr/>
          <p:nvPr/>
        </p:nvSpPr>
        <p:spPr>
          <a:xfrm>
            <a:off x="1505130" y="679732"/>
            <a:ext cx="3439103" cy="2346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7B992B9-2985-A5CC-3977-05B375A690AA}"/>
              </a:ext>
            </a:extLst>
          </p:cNvPr>
          <p:cNvSpPr txBox="1"/>
          <p:nvPr/>
        </p:nvSpPr>
        <p:spPr>
          <a:xfrm>
            <a:off x="975091" y="3496276"/>
            <a:ext cx="112074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elsea Market"/>
                <a:sym typeface="Chelsea Market"/>
              </a:rPr>
              <a:t>which</a:t>
            </a:r>
            <a:endParaRPr lang="ar-SA" sz="1050" b="1" dirty="0">
              <a:solidFill>
                <a:schemeClr val="tx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4D88A42-7F6A-46DB-B71A-2968E174A8EB}"/>
              </a:ext>
            </a:extLst>
          </p:cNvPr>
          <p:cNvSpPr txBox="1"/>
          <p:nvPr/>
        </p:nvSpPr>
        <p:spPr>
          <a:xfrm>
            <a:off x="995322" y="4101830"/>
            <a:ext cx="111669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elsea Market"/>
                <a:sym typeface="Chelsea Market"/>
              </a:rPr>
              <a:t>that</a:t>
            </a:r>
            <a:endParaRPr lang="ar-SA" sz="1050" b="1" dirty="0">
              <a:solidFill>
                <a:schemeClr val="tx1"/>
              </a:solidFill>
            </a:endParaRPr>
          </a:p>
        </p:txBody>
      </p:sp>
      <p:pic>
        <p:nvPicPr>
          <p:cNvPr id="18" name="رسم 17" descr="سهم لأسفل مع تعبئة خالصة">
            <a:extLst>
              <a:ext uri="{FF2B5EF4-FFF2-40B4-BE49-F238E27FC236}">
                <a16:creationId xmlns:a16="http://schemas.microsoft.com/office/drawing/2014/main" id="{565167C3-0B26-F71B-814B-B8EF27B46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140344" y="2689084"/>
            <a:ext cx="914400" cy="914400"/>
          </a:xfrm>
          <a:prstGeom prst="rect">
            <a:avLst/>
          </a:prstGeom>
        </p:spPr>
      </p:pic>
      <p:pic>
        <p:nvPicPr>
          <p:cNvPr id="19" name="رسم 18" descr="سهم لأسفل مع تعبئة خالصة">
            <a:extLst>
              <a:ext uri="{FF2B5EF4-FFF2-40B4-BE49-F238E27FC236}">
                <a16:creationId xmlns:a16="http://schemas.microsoft.com/office/drawing/2014/main" id="{6853898B-A648-574D-E825-5245085BA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187548" y="3278453"/>
            <a:ext cx="914400" cy="914400"/>
          </a:xfrm>
          <a:prstGeom prst="rect">
            <a:avLst/>
          </a:prstGeom>
        </p:spPr>
      </p:pic>
      <p:pic>
        <p:nvPicPr>
          <p:cNvPr id="20" name="رسم 19" descr="سهم لأسفل مع تعبئة خالصة">
            <a:extLst>
              <a:ext uri="{FF2B5EF4-FFF2-40B4-BE49-F238E27FC236}">
                <a16:creationId xmlns:a16="http://schemas.microsoft.com/office/drawing/2014/main" id="{34671FD8-5BAD-3E8F-C531-6751BECA1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179456" y="3893449"/>
            <a:ext cx="914400" cy="914400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9C070C4-6C15-214F-29A8-E0E7F2CFBD3D}"/>
              </a:ext>
            </a:extLst>
          </p:cNvPr>
          <p:cNvSpPr txBox="1"/>
          <p:nvPr/>
        </p:nvSpPr>
        <p:spPr>
          <a:xfrm>
            <a:off x="949467" y="2863749"/>
            <a:ext cx="112074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elsea Market"/>
                <a:sym typeface="Chelsea Market"/>
              </a:rPr>
              <a:t>who</a:t>
            </a:r>
            <a:endParaRPr lang="ar-SA" sz="1050" b="1" dirty="0">
              <a:solidFill>
                <a:schemeClr val="tx1"/>
              </a:solidFill>
            </a:endParaRPr>
          </a:p>
        </p:txBody>
      </p:sp>
      <p:sp>
        <p:nvSpPr>
          <p:cNvPr id="22" name="Google Shape;280;p34">
            <a:extLst>
              <a:ext uri="{FF2B5EF4-FFF2-40B4-BE49-F238E27FC236}">
                <a16:creationId xmlns:a16="http://schemas.microsoft.com/office/drawing/2014/main" id="{A3126AD6-A464-0102-2E12-6FA2DC1663AD}"/>
              </a:ext>
            </a:extLst>
          </p:cNvPr>
          <p:cNvSpPr txBox="1">
            <a:spLocks/>
          </p:cNvSpPr>
          <p:nvPr/>
        </p:nvSpPr>
        <p:spPr>
          <a:xfrm>
            <a:off x="3220379" y="2961685"/>
            <a:ext cx="2647320" cy="43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Coming Soon"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Coming Soon"/>
              </a:rPr>
              <a:t>People ( persons)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EB21DE5-A4E4-FF91-35A1-0D3F6B945BB4}"/>
              </a:ext>
            </a:extLst>
          </p:cNvPr>
          <p:cNvSpPr txBox="1"/>
          <p:nvPr/>
        </p:nvSpPr>
        <p:spPr>
          <a:xfrm>
            <a:off x="3192308" y="3544173"/>
            <a:ext cx="2156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b="1" dirty="0"/>
              <a:t>Things &amp; animals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1EEA879-18EA-1320-5FC4-F9043259CAB4}"/>
              </a:ext>
            </a:extLst>
          </p:cNvPr>
          <p:cNvSpPr txBox="1"/>
          <p:nvPr/>
        </p:nvSpPr>
        <p:spPr>
          <a:xfrm>
            <a:off x="3174774" y="4125450"/>
            <a:ext cx="2732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b="1" dirty="0"/>
              <a:t>Both ( people and things )</a:t>
            </a:r>
          </a:p>
        </p:txBody>
      </p:sp>
      <p:pic>
        <p:nvPicPr>
          <p:cNvPr id="26" name="Picture 2" descr="أطفال سعداء قصاصات فنية مجانية ، تنزيل قصاصات فنية مجانية ، قصاصات فنية  مجانية - آخر">
            <a:extLst>
              <a:ext uri="{FF2B5EF4-FFF2-40B4-BE49-F238E27FC236}">
                <a16:creationId xmlns:a16="http://schemas.microsoft.com/office/drawing/2014/main" id="{877AC543-2F13-91AB-5B39-96BED3EE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02" y="2670372"/>
            <a:ext cx="1723604" cy="67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nnoying things about the new school year *rant* – thesecretblogofa30yearold">
            <a:extLst>
              <a:ext uri="{FF2B5EF4-FFF2-40B4-BE49-F238E27FC236}">
                <a16:creationId xmlns:a16="http://schemas.microsoft.com/office/drawing/2014/main" id="{1AEBB930-187F-9653-2176-99CC411D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45" y="3406747"/>
            <a:ext cx="1190532" cy="6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D9CCC4B-E054-EC1C-BB1A-C9AD691397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66" y="3422931"/>
            <a:ext cx="1270449" cy="692725"/>
          </a:xfrm>
          <a:prstGeom prst="rect">
            <a:avLst/>
          </a:prstGeom>
        </p:spPr>
      </p:pic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AB28EED3-7CD2-A7AA-7C76-AA3EA6F86281}"/>
              </a:ext>
            </a:extLst>
          </p:cNvPr>
          <p:cNvSpPr/>
          <p:nvPr/>
        </p:nvSpPr>
        <p:spPr>
          <a:xfrm>
            <a:off x="1559018" y="971045"/>
            <a:ext cx="4631389" cy="218483"/>
          </a:xfrm>
          <a:prstGeom prst="roundRect">
            <a:avLst/>
          </a:prstGeom>
          <a:solidFill>
            <a:schemeClr val="bg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042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21" grpId="0" animBg="1"/>
      <p:bldP spid="22" grpId="0"/>
      <p:bldP spid="24" grpId="0"/>
      <p:bldP spid="2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4720A0-270C-8BE9-C894-58401C994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1346"/>
          <a:stretch/>
        </p:blipFill>
        <p:spPr>
          <a:xfrm>
            <a:off x="1065402" y="1173431"/>
            <a:ext cx="7038362" cy="277778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3">
              <a:lumMod val="50000"/>
            </a:scheme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E8E9FE2-AB86-67F9-53BC-5C15376B7E06}"/>
              </a:ext>
            </a:extLst>
          </p:cNvPr>
          <p:cNvSpPr txBox="1"/>
          <p:nvPr/>
        </p:nvSpPr>
        <p:spPr>
          <a:xfrm>
            <a:off x="2738645" y="3139209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ngenial SemiBold" panose="02000503040000020004" pitchFamily="2" charset="0"/>
              </a:rPr>
              <a:t>who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ongenial SemiBold" panose="02000503040000020004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5F00E7C-74AB-D025-25B5-72E967191DEA}"/>
              </a:ext>
            </a:extLst>
          </p:cNvPr>
          <p:cNvSpPr txBox="1"/>
          <p:nvPr/>
        </p:nvSpPr>
        <p:spPr>
          <a:xfrm>
            <a:off x="3092382" y="2008094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that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8EEEBD9-C9D2-1EB3-DF71-EDE956AE1163}"/>
              </a:ext>
            </a:extLst>
          </p:cNvPr>
          <p:cNvSpPr txBox="1"/>
          <p:nvPr/>
        </p:nvSpPr>
        <p:spPr>
          <a:xfrm>
            <a:off x="4887625" y="2402376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ngenial SemiBold" panose="02000503040000020004" pitchFamily="2" charset="0"/>
              </a:rPr>
              <a:t>who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ongenial SemiBold" panose="02000503040000020004" pitchFamily="2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BED75FD-6DB6-1644-5586-612C402F86DB}"/>
              </a:ext>
            </a:extLst>
          </p:cNvPr>
          <p:cNvSpPr txBox="1"/>
          <p:nvPr/>
        </p:nvSpPr>
        <p:spPr>
          <a:xfrm>
            <a:off x="3159493" y="1647367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ongenial SemiBold" panose="02000503040000020004" pitchFamily="2" charset="0"/>
              </a:rPr>
              <a:t>who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Congenial SemiBold" panose="02000503040000020004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206272E-A76D-514E-9F9A-C53FA8A762DC}"/>
              </a:ext>
            </a:extLst>
          </p:cNvPr>
          <p:cNvSpPr txBox="1"/>
          <p:nvPr/>
        </p:nvSpPr>
        <p:spPr>
          <a:xfrm>
            <a:off x="3244782" y="2764502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that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FACF8CE-23F9-BF81-0510-C635B13D5C2B}"/>
              </a:ext>
            </a:extLst>
          </p:cNvPr>
          <p:cNvSpPr txBox="1"/>
          <p:nvPr/>
        </p:nvSpPr>
        <p:spPr>
          <a:xfrm>
            <a:off x="3311893" y="3502732"/>
            <a:ext cx="116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ngenial SemiBold" panose="02000503040000020004" pitchFamily="2" charset="0"/>
              </a:rPr>
              <a:t>that</a:t>
            </a:r>
            <a:endParaRPr lang="en-US" sz="2800" dirty="0">
              <a:solidFill>
                <a:schemeClr val="accent1"/>
              </a:solidFill>
              <a:latin typeface="Congenial SemiBold" panose="0200050304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CACED65-2069-6517-F929-096AFB9FF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4" t="32276" r="14336" b="38329"/>
          <a:stretch/>
        </p:blipFill>
        <p:spPr>
          <a:xfrm>
            <a:off x="1035780" y="760651"/>
            <a:ext cx="7169544" cy="220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4FC79101-F5D1-F808-1859-9217861C053D}"/>
              </a:ext>
            </a:extLst>
          </p:cNvPr>
          <p:cNvSpPr/>
          <p:nvPr/>
        </p:nvSpPr>
        <p:spPr>
          <a:xfrm>
            <a:off x="1421454" y="1229990"/>
            <a:ext cx="6007034" cy="372233"/>
          </a:xfrm>
          <a:prstGeom prst="roundRect">
            <a:avLst/>
          </a:prstGeom>
          <a:solidFill>
            <a:schemeClr val="bg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295415E-A4E8-8B31-13A9-1F67F2F50E14}"/>
              </a:ext>
            </a:extLst>
          </p:cNvPr>
          <p:cNvSpPr/>
          <p:nvPr/>
        </p:nvSpPr>
        <p:spPr>
          <a:xfrm>
            <a:off x="1440395" y="865848"/>
            <a:ext cx="2144377" cy="25894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0CEA60D-2F39-5D95-ABFB-6DFC99177961}"/>
              </a:ext>
            </a:extLst>
          </p:cNvPr>
          <p:cNvSpPr txBox="1"/>
          <p:nvPr/>
        </p:nvSpPr>
        <p:spPr>
          <a:xfrm>
            <a:off x="976954" y="3753072"/>
            <a:ext cx="6613375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While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</a:rPr>
              <a:t>was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work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</a:rPr>
              <a:t>ing</a:t>
            </a:r>
            <a:r>
              <a:rPr lang="en-US" sz="2000" b="1" u="sng" dirty="0">
                <a:solidFill>
                  <a:srgbClr val="8F5603"/>
                </a:solidFill>
              </a:rPr>
              <a:t> </a:t>
            </a:r>
            <a:r>
              <a:rPr lang="en-US" sz="2000" b="1" dirty="0">
                <a:solidFill>
                  <a:srgbClr val="8F5603"/>
                </a:solidFill>
              </a:rPr>
              <a:t>at a hospital, I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was</a:t>
            </a:r>
            <a:r>
              <a:rPr lang="en-US" sz="2000" b="1" dirty="0">
                <a:solidFill>
                  <a:srgbClr val="8F5603"/>
                </a:solidFill>
              </a:rPr>
              <a:t> sleep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ing</a:t>
            </a:r>
            <a:r>
              <a:rPr lang="en-US" sz="2000" b="1" dirty="0">
                <a:solidFill>
                  <a:srgbClr val="8F5603"/>
                </a:solidFill>
              </a:rPr>
              <a:t>.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9D9426-B2B8-EACC-A795-B36E9B94C6C6}"/>
              </a:ext>
            </a:extLst>
          </p:cNvPr>
          <p:cNvSpPr txBox="1"/>
          <p:nvPr/>
        </p:nvSpPr>
        <p:spPr>
          <a:xfrm>
            <a:off x="959421" y="4261520"/>
            <a:ext cx="6671368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Ali 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</a:rPr>
              <a:t>was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rgbClr val="8F5603"/>
                </a:solidFill>
              </a:rPr>
              <a:t>study</a:t>
            </a:r>
            <a:r>
              <a:rPr lang="en-US" sz="2000" b="1" u="sng" dirty="0">
                <a:solidFill>
                  <a:schemeClr val="tx2">
                    <a:lumMod val="75000"/>
                  </a:schemeClr>
                </a:solidFill>
              </a:rPr>
              <a:t>ing</a:t>
            </a:r>
            <a:r>
              <a:rPr lang="en-US" sz="2000" b="1" dirty="0">
                <a:solidFill>
                  <a:srgbClr val="8F5603"/>
                </a:solidFill>
              </a:rPr>
              <a:t>  </a:t>
            </a:r>
            <a:r>
              <a:rPr lang="en-US" sz="2000" b="1" u="sng" dirty="0">
                <a:solidFill>
                  <a:schemeClr val="bg2">
                    <a:lumMod val="50000"/>
                  </a:schemeClr>
                </a:solidFill>
              </a:rPr>
              <a:t>while</a:t>
            </a:r>
            <a:r>
              <a:rPr lang="en-US" sz="2000" b="1" dirty="0">
                <a:solidFill>
                  <a:srgbClr val="8F5603"/>
                </a:solidFill>
              </a:rPr>
              <a:t>  his friends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were</a:t>
            </a:r>
            <a:r>
              <a:rPr lang="en-US" sz="2000" b="1" dirty="0">
                <a:solidFill>
                  <a:srgbClr val="8F5603"/>
                </a:solidFill>
              </a:rPr>
              <a:t> play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ing</a:t>
            </a:r>
            <a:r>
              <a:rPr lang="en-US" sz="2000" b="1" dirty="0">
                <a:solidFill>
                  <a:srgbClr val="8F5603"/>
                </a:solidFill>
              </a:rPr>
              <a:t>. </a:t>
            </a:r>
          </a:p>
        </p:txBody>
      </p:sp>
      <p:sp>
        <p:nvSpPr>
          <p:cNvPr id="12" name="Google Shape;2105;p51">
            <a:extLst>
              <a:ext uri="{FF2B5EF4-FFF2-40B4-BE49-F238E27FC236}">
                <a16:creationId xmlns:a16="http://schemas.microsoft.com/office/drawing/2014/main" id="{EE05E4FA-CCD3-A4E8-9550-4253E56DF8B0}"/>
              </a:ext>
            </a:extLst>
          </p:cNvPr>
          <p:cNvSpPr txBox="1">
            <a:spLocks/>
          </p:cNvSpPr>
          <p:nvPr/>
        </p:nvSpPr>
        <p:spPr>
          <a:xfrm flipH="1">
            <a:off x="670680" y="3158733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75787949-641F-9810-D672-0C9D2D73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1050025" y="1026327"/>
            <a:ext cx="546053" cy="6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82D7B8E-934A-42A1-E8F5-46E2E438C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3" t="22183" r="12389" b="15359"/>
          <a:stretch/>
        </p:blipFill>
        <p:spPr>
          <a:xfrm>
            <a:off x="1221896" y="946767"/>
            <a:ext cx="6789219" cy="3212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9094E25-1273-431A-B883-EEBD7216EF5C}"/>
              </a:ext>
            </a:extLst>
          </p:cNvPr>
          <p:cNvSpPr/>
          <p:nvPr/>
        </p:nvSpPr>
        <p:spPr>
          <a:xfrm>
            <a:off x="1707432" y="1157161"/>
            <a:ext cx="2905028" cy="38032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82D7B8E-934A-42A1-E8F5-46E2E438C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3" t="46097" r="57433" b="15359"/>
          <a:stretch/>
        </p:blipFill>
        <p:spPr>
          <a:xfrm>
            <a:off x="979136" y="671640"/>
            <a:ext cx="2435704" cy="189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5F649-4316-5B9F-3C34-8768B5FE323A}"/>
              </a:ext>
            </a:extLst>
          </p:cNvPr>
          <p:cNvSpPr txBox="1"/>
          <p:nvPr/>
        </p:nvSpPr>
        <p:spPr>
          <a:xfrm>
            <a:off x="1654821" y="693250"/>
            <a:ext cx="5603735" cy="338554"/>
          </a:xfrm>
          <a:prstGeom prst="rect">
            <a:avLst/>
          </a:prstGeom>
          <a:solidFill>
            <a:srgbClr val="FDE0D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Faisal</a:t>
            </a:r>
            <a:r>
              <a:rPr lang="en-US" sz="1600" dirty="0"/>
              <a:t> 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</a:rPr>
              <a:t>was listening </a:t>
            </a:r>
            <a:r>
              <a:rPr lang="en-US" sz="1600" dirty="0">
                <a:solidFill>
                  <a:schemeClr val="tx1"/>
                </a:solidFill>
              </a:rPr>
              <a:t>to the football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while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/>
                </a:solidFill>
              </a:rPr>
              <a:t>he</a:t>
            </a:r>
            <a:r>
              <a:rPr lang="en-US" sz="1600" dirty="0"/>
              <a:t> 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</a:rPr>
              <a:t>was studying</a:t>
            </a:r>
            <a:endParaRPr lang="ar-SA" sz="16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BDF4E9-26E6-E7A3-8C7B-2811F4396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12" t="44523" r="36637" b="15359"/>
          <a:stretch/>
        </p:blipFill>
        <p:spPr>
          <a:xfrm>
            <a:off x="4928050" y="1513211"/>
            <a:ext cx="2144389" cy="2063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EBE8999-08CB-20A6-97E1-2C064F009B76}"/>
              </a:ext>
            </a:extLst>
          </p:cNvPr>
          <p:cNvSpPr txBox="1"/>
          <p:nvPr/>
        </p:nvSpPr>
        <p:spPr>
          <a:xfrm>
            <a:off x="3026422" y="2818929"/>
            <a:ext cx="602856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Fatima </a:t>
            </a:r>
            <a:r>
              <a:rPr lang="en-US" sz="1600" b="1" u="sng" dirty="0">
                <a:solidFill>
                  <a:schemeClr val="accent2"/>
                </a:solidFill>
              </a:rPr>
              <a:t>was talking </a:t>
            </a:r>
            <a:r>
              <a:rPr lang="en-US" sz="1600" dirty="0"/>
              <a:t>on her cell phone </a:t>
            </a:r>
            <a:r>
              <a:rPr lang="en-US" sz="1600" b="1" dirty="0">
                <a:solidFill>
                  <a:schemeClr val="accent2"/>
                </a:solidFill>
              </a:rPr>
              <a:t>while</a:t>
            </a:r>
            <a:r>
              <a:rPr lang="en-US" sz="1600" dirty="0"/>
              <a:t> she </a:t>
            </a:r>
            <a:r>
              <a:rPr lang="en-US" sz="1600" b="1" u="sng" dirty="0">
                <a:solidFill>
                  <a:schemeClr val="accent2"/>
                </a:solidFill>
              </a:rPr>
              <a:t>was</a:t>
            </a:r>
            <a:r>
              <a:rPr lang="en-US" sz="1600" dirty="0"/>
              <a:t> </a:t>
            </a:r>
            <a:r>
              <a:rPr lang="en-US" sz="1600" b="1" u="sng" dirty="0">
                <a:solidFill>
                  <a:schemeClr val="accent2"/>
                </a:solidFill>
              </a:rPr>
              <a:t>shopping</a:t>
            </a:r>
            <a:r>
              <a:rPr lang="en-US" sz="1600" dirty="0">
                <a:solidFill>
                  <a:schemeClr val="accent2"/>
                </a:solidFill>
              </a:rPr>
              <a:t>.</a:t>
            </a:r>
            <a:endParaRPr lang="ar-SA" sz="1600" dirty="0">
              <a:solidFill>
                <a:schemeClr val="accent2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5508A8D-9BCB-671E-5BD3-8A498A508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74" t="48456" r="14779" b="15359"/>
          <a:stretch/>
        </p:blipFill>
        <p:spPr>
          <a:xfrm>
            <a:off x="525983" y="2977869"/>
            <a:ext cx="2217218" cy="186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C8FC4C-5C95-FA18-0A59-8A7C666E0303}"/>
              </a:ext>
            </a:extLst>
          </p:cNvPr>
          <p:cNvSpPr txBox="1"/>
          <p:nvPr/>
        </p:nvSpPr>
        <p:spPr>
          <a:xfrm>
            <a:off x="2559780" y="3936807"/>
            <a:ext cx="583166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 people </a:t>
            </a:r>
            <a:r>
              <a:rPr lang="en-US" sz="1600" b="1" u="sng" dirty="0">
                <a:solidFill>
                  <a:schemeClr val="tx1"/>
                </a:solidFill>
              </a:rPr>
              <a:t>were talking </a:t>
            </a:r>
            <a:r>
              <a:rPr lang="en-US" sz="1600" b="1" dirty="0">
                <a:solidFill>
                  <a:schemeClr val="tx1"/>
                </a:solidFill>
              </a:rPr>
              <a:t>while</a:t>
            </a:r>
            <a:r>
              <a:rPr lang="en-US" sz="1600" dirty="0">
                <a:solidFill>
                  <a:schemeClr val="tx1"/>
                </a:solidFill>
              </a:rPr>
              <a:t> they </a:t>
            </a:r>
            <a:r>
              <a:rPr lang="en-US" sz="1600" b="1" u="sng" dirty="0">
                <a:solidFill>
                  <a:schemeClr val="tx1"/>
                </a:solidFill>
              </a:rPr>
              <a:t>were waiting </a:t>
            </a:r>
            <a:r>
              <a:rPr lang="en-US" sz="1600" dirty="0">
                <a:solidFill>
                  <a:schemeClr val="tx1"/>
                </a:solidFill>
              </a:rPr>
              <a:t>for a bus.</a:t>
            </a:r>
            <a:endParaRPr lang="ar-SA" sz="16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2" name="Google Shape;1632;p93"/>
          <p:cNvCxnSpPr/>
          <p:nvPr/>
        </p:nvCxnSpPr>
        <p:spPr>
          <a:xfrm>
            <a:off x="6137675" y="2471828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3" name="Google Shape;1633;p93"/>
          <p:cNvSpPr txBox="1">
            <a:spLocks noGrp="1"/>
          </p:cNvSpPr>
          <p:nvPr>
            <p:ph type="title"/>
          </p:nvPr>
        </p:nvSpPr>
        <p:spPr>
          <a:xfrm>
            <a:off x="1231610" y="549040"/>
            <a:ext cx="63352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masis MT Pro Black" panose="02040A04050005020304" pitchFamily="18" charset="0"/>
              </a:rPr>
              <a:t>From the Holy Qur'an</a:t>
            </a:r>
            <a:endParaRPr sz="4000" b="1" dirty="0">
              <a:latin typeface="Amasis MT Pro Black" panose="02040A04050005020304" pitchFamily="18" charset="0"/>
            </a:endParaRPr>
          </a:p>
        </p:txBody>
      </p:sp>
      <p:grpSp>
        <p:nvGrpSpPr>
          <p:cNvPr id="5" name="Google Shape;1627;p93">
            <a:extLst>
              <a:ext uri="{FF2B5EF4-FFF2-40B4-BE49-F238E27FC236}">
                <a16:creationId xmlns:a16="http://schemas.microsoft.com/office/drawing/2014/main" id="{619DE8EA-5694-8BC5-38C6-BF0AEE117E59}"/>
              </a:ext>
            </a:extLst>
          </p:cNvPr>
          <p:cNvGrpSpPr/>
          <p:nvPr/>
        </p:nvGrpSpPr>
        <p:grpSpPr>
          <a:xfrm>
            <a:off x="2206305" y="1434518"/>
            <a:ext cx="4764946" cy="3200375"/>
            <a:chOff x="990225" y="1184451"/>
            <a:chExt cx="3410334" cy="2926997"/>
          </a:xfrm>
        </p:grpSpPr>
        <p:sp>
          <p:nvSpPr>
            <p:cNvPr id="6" name="Google Shape;1628;p93">
              <a:extLst>
                <a:ext uri="{FF2B5EF4-FFF2-40B4-BE49-F238E27FC236}">
                  <a16:creationId xmlns:a16="http://schemas.microsoft.com/office/drawing/2014/main" id="{AE5AAE99-2431-5EDF-DDCA-3500743D90CC}"/>
                </a:ext>
              </a:extLst>
            </p:cNvPr>
            <p:cNvSpPr/>
            <p:nvPr/>
          </p:nvSpPr>
          <p:spPr>
            <a:xfrm>
              <a:off x="2123801" y="3698306"/>
              <a:ext cx="1143193" cy="413142"/>
            </a:xfrm>
            <a:custGeom>
              <a:avLst/>
              <a:gdLst/>
              <a:ahLst/>
              <a:cxnLst/>
              <a:rect l="l" t="t" r="r" b="b"/>
              <a:pathLst>
                <a:path w="55441" h="20036" extrusionOk="0">
                  <a:moveTo>
                    <a:pt x="0" y="20035"/>
                  </a:moveTo>
                  <a:lnTo>
                    <a:pt x="0" y="17982"/>
                  </a:lnTo>
                  <a:lnTo>
                    <a:pt x="6526" y="17184"/>
                  </a:lnTo>
                  <a:lnTo>
                    <a:pt x="11030" y="1"/>
                  </a:lnTo>
                  <a:lnTo>
                    <a:pt x="44410" y="1"/>
                  </a:lnTo>
                  <a:lnTo>
                    <a:pt x="48911" y="17184"/>
                  </a:lnTo>
                  <a:lnTo>
                    <a:pt x="55441" y="17982"/>
                  </a:lnTo>
                  <a:lnTo>
                    <a:pt x="55441" y="20035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29;p93">
              <a:extLst>
                <a:ext uri="{FF2B5EF4-FFF2-40B4-BE49-F238E27FC236}">
                  <a16:creationId xmlns:a16="http://schemas.microsoft.com/office/drawing/2014/main" id="{E3AED1C2-2726-5F50-F749-57EE9EF342A8}"/>
                </a:ext>
              </a:extLst>
            </p:cNvPr>
            <p:cNvSpPr/>
            <p:nvPr/>
          </p:nvSpPr>
          <p:spPr>
            <a:xfrm>
              <a:off x="990237" y="1184451"/>
              <a:ext cx="3410321" cy="2065402"/>
            </a:xfrm>
            <a:custGeom>
              <a:avLst/>
              <a:gdLst/>
              <a:ahLst/>
              <a:cxnLst/>
              <a:rect l="l" t="t" r="r" b="b"/>
              <a:pathLst>
                <a:path w="165389" h="100165" extrusionOk="0">
                  <a:moveTo>
                    <a:pt x="1" y="100165"/>
                  </a:moveTo>
                  <a:lnTo>
                    <a:pt x="1" y="3726"/>
                  </a:lnTo>
                  <a:cubicBezTo>
                    <a:pt x="1" y="1669"/>
                    <a:pt x="1670" y="0"/>
                    <a:pt x="3728" y="0"/>
                  </a:cubicBezTo>
                  <a:lnTo>
                    <a:pt x="161661" y="0"/>
                  </a:lnTo>
                  <a:cubicBezTo>
                    <a:pt x="163721" y="0"/>
                    <a:pt x="165388" y="1669"/>
                    <a:pt x="165388" y="3726"/>
                  </a:cubicBezTo>
                  <a:lnTo>
                    <a:pt x="165388" y="100165"/>
                  </a:lnTo>
                  <a:close/>
                </a:path>
              </a:pathLst>
            </a:custGeom>
            <a:noFill/>
            <a:ln w="38100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30;p93">
              <a:extLst>
                <a:ext uri="{FF2B5EF4-FFF2-40B4-BE49-F238E27FC236}">
                  <a16:creationId xmlns:a16="http://schemas.microsoft.com/office/drawing/2014/main" id="{E155A2D2-AFBA-FE81-93FA-DBCECD10A293}"/>
                </a:ext>
              </a:extLst>
            </p:cNvPr>
            <p:cNvSpPr/>
            <p:nvPr/>
          </p:nvSpPr>
          <p:spPr>
            <a:xfrm>
              <a:off x="990225" y="3250054"/>
              <a:ext cx="3410321" cy="383348"/>
            </a:xfrm>
            <a:custGeom>
              <a:avLst/>
              <a:gdLst/>
              <a:ahLst/>
              <a:cxnLst/>
              <a:rect l="l" t="t" r="r" b="b"/>
              <a:pathLst>
                <a:path w="165389" h="14909" extrusionOk="0">
                  <a:moveTo>
                    <a:pt x="161661" y="14908"/>
                  </a:moveTo>
                  <a:lnTo>
                    <a:pt x="3728" y="14908"/>
                  </a:lnTo>
                  <a:cubicBezTo>
                    <a:pt x="1670" y="14908"/>
                    <a:pt x="1" y="13241"/>
                    <a:pt x="1" y="11182"/>
                  </a:cubicBezTo>
                  <a:lnTo>
                    <a:pt x="1" y="1"/>
                  </a:lnTo>
                  <a:lnTo>
                    <a:pt x="165388" y="1"/>
                  </a:lnTo>
                  <a:lnTo>
                    <a:pt x="165388" y="11182"/>
                  </a:lnTo>
                  <a:cubicBezTo>
                    <a:pt x="165388" y="13241"/>
                    <a:pt x="163719" y="14908"/>
                    <a:pt x="161661" y="1490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1FACD492-F527-5C56-3536-B172EAB2C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37" b="36440"/>
          <a:stretch/>
        </p:blipFill>
        <p:spPr>
          <a:xfrm>
            <a:off x="2326309" y="1537486"/>
            <a:ext cx="4584289" cy="249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D581695-772B-CCA1-0739-365697576623}"/>
              </a:ext>
            </a:extLst>
          </p:cNvPr>
          <p:cNvSpPr/>
          <p:nvPr/>
        </p:nvSpPr>
        <p:spPr>
          <a:xfrm>
            <a:off x="4669105" y="3106131"/>
            <a:ext cx="412693" cy="19541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19E0F6F-D617-93C1-67D4-AF7A8880F650}"/>
              </a:ext>
            </a:extLst>
          </p:cNvPr>
          <p:cNvSpPr/>
          <p:nvPr/>
        </p:nvSpPr>
        <p:spPr>
          <a:xfrm>
            <a:off x="3251649" y="2886298"/>
            <a:ext cx="503055" cy="196768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2E6390C-99F5-7953-8157-EB7860B2FE6E}"/>
              </a:ext>
            </a:extLst>
          </p:cNvPr>
          <p:cNvSpPr/>
          <p:nvPr/>
        </p:nvSpPr>
        <p:spPr>
          <a:xfrm>
            <a:off x="5962482" y="2894390"/>
            <a:ext cx="412693" cy="19541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78E7DA7-02F4-DD93-1485-F2C56D8C9212}"/>
              </a:ext>
            </a:extLst>
          </p:cNvPr>
          <p:cNvSpPr/>
          <p:nvPr/>
        </p:nvSpPr>
        <p:spPr>
          <a:xfrm>
            <a:off x="2927968" y="3112875"/>
            <a:ext cx="632528" cy="172491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C563A2D-DD6B-623B-DAD8-5F79333C3857}"/>
              </a:ext>
            </a:extLst>
          </p:cNvPr>
          <p:cNvSpPr/>
          <p:nvPr/>
        </p:nvSpPr>
        <p:spPr>
          <a:xfrm>
            <a:off x="3389214" y="3315175"/>
            <a:ext cx="412693" cy="19541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1"/>
          <p:cNvSpPr/>
          <p:nvPr/>
        </p:nvSpPr>
        <p:spPr>
          <a:xfrm>
            <a:off x="830525" y="1043873"/>
            <a:ext cx="2657142" cy="3010237"/>
          </a:xfrm>
          <a:prstGeom prst="rect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61"/>
          <p:cNvSpPr txBox="1">
            <a:spLocks noGrp="1"/>
          </p:cNvSpPr>
          <p:nvPr>
            <p:ph type="subTitle" idx="1"/>
          </p:nvPr>
        </p:nvSpPr>
        <p:spPr>
          <a:xfrm>
            <a:off x="4102757" y="2561081"/>
            <a:ext cx="38520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  P.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( 97 )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1800" dirty="0"/>
              <a:t>exercise </a:t>
            </a:r>
            <a:r>
              <a:rPr lang="en-US" sz="1800" b="1" dirty="0">
                <a:solidFill>
                  <a:srgbClr val="F8A084"/>
                </a:solidFill>
              </a:rPr>
              <a:t>(  K  )</a:t>
            </a:r>
          </a:p>
        </p:txBody>
      </p:sp>
      <p:cxnSp>
        <p:nvCxnSpPr>
          <p:cNvPr id="821" name="Google Shape;821;p61"/>
          <p:cNvCxnSpPr/>
          <p:nvPr/>
        </p:nvCxnSpPr>
        <p:spPr>
          <a:xfrm>
            <a:off x="3843100" y="2914379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3" name="Google Shape;823;p61"/>
          <p:cNvSpPr txBox="1">
            <a:spLocks noGrp="1"/>
          </p:cNvSpPr>
          <p:nvPr>
            <p:ph type="title"/>
          </p:nvPr>
        </p:nvSpPr>
        <p:spPr>
          <a:xfrm>
            <a:off x="3754800" y="1254038"/>
            <a:ext cx="44385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Homework</a:t>
            </a:r>
            <a:endParaRPr sz="72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63823FB-F27F-196D-BF72-01A8856A4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9" t="18564" r="34159" b="9852"/>
          <a:stretch/>
        </p:blipFill>
        <p:spPr>
          <a:xfrm>
            <a:off x="979135" y="1205713"/>
            <a:ext cx="2379059" cy="275129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/>
          <p:nvPr/>
        </p:nvSpPr>
        <p:spPr>
          <a:xfrm>
            <a:off x="5340527" y="3352274"/>
            <a:ext cx="795600" cy="795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7"/>
          <p:cNvSpPr/>
          <p:nvPr/>
        </p:nvSpPr>
        <p:spPr>
          <a:xfrm>
            <a:off x="5340527" y="1837749"/>
            <a:ext cx="795600" cy="795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7"/>
          <p:cNvSpPr/>
          <p:nvPr/>
        </p:nvSpPr>
        <p:spPr>
          <a:xfrm>
            <a:off x="1062527" y="3352274"/>
            <a:ext cx="795600" cy="795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7"/>
          <p:cNvSpPr/>
          <p:nvPr/>
        </p:nvSpPr>
        <p:spPr>
          <a:xfrm>
            <a:off x="1062527" y="1837749"/>
            <a:ext cx="795600" cy="7956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title" idx="2"/>
          </p:nvPr>
        </p:nvSpPr>
        <p:spPr>
          <a:xfrm>
            <a:off x="1858127" y="1682850"/>
            <a:ext cx="2587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Use</a:t>
            </a:r>
            <a:endParaRPr b="1" dirty="0"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1858127" y="2193175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simple present tense in affirmative , negative sentences and questions</a:t>
            </a:r>
            <a:endParaRPr dirty="0"/>
          </a:p>
        </p:txBody>
      </p:sp>
      <p:sp>
        <p:nvSpPr>
          <p:cNvPr id="230" name="Google Shape;230;p37"/>
          <p:cNvSpPr txBox="1">
            <a:spLocks noGrp="1"/>
          </p:cNvSpPr>
          <p:nvPr>
            <p:ph type="title" idx="3"/>
          </p:nvPr>
        </p:nvSpPr>
        <p:spPr>
          <a:xfrm>
            <a:off x="6136125" y="1682850"/>
            <a:ext cx="228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Distinguish</a:t>
            </a:r>
            <a:endParaRPr b="1" dirty="0"/>
          </a:p>
        </p:txBody>
      </p:sp>
      <p:sp>
        <p:nvSpPr>
          <p:cNvPr id="231" name="Google Shape;231;p37"/>
          <p:cNvSpPr txBox="1">
            <a:spLocks noGrp="1"/>
          </p:cNvSpPr>
          <p:nvPr>
            <p:ph type="subTitle" idx="4"/>
          </p:nvPr>
        </p:nvSpPr>
        <p:spPr>
          <a:xfrm>
            <a:off x="6136127" y="2193175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Between the relative pronouns and their uses .</a:t>
            </a:r>
            <a:endParaRPr dirty="0"/>
          </a:p>
        </p:txBody>
      </p:sp>
      <p:sp>
        <p:nvSpPr>
          <p:cNvPr id="232" name="Google Shape;232;p37"/>
          <p:cNvSpPr txBox="1">
            <a:spLocks noGrp="1"/>
          </p:cNvSpPr>
          <p:nvPr>
            <p:ph type="title" idx="5"/>
          </p:nvPr>
        </p:nvSpPr>
        <p:spPr>
          <a:xfrm>
            <a:off x="1858127" y="3221825"/>
            <a:ext cx="2587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Use</a:t>
            </a:r>
            <a:endParaRPr b="1" dirty="0"/>
          </a:p>
        </p:txBody>
      </p:sp>
      <p:sp>
        <p:nvSpPr>
          <p:cNvPr id="233" name="Google Shape;233;p37"/>
          <p:cNvSpPr txBox="1">
            <a:spLocks noGrp="1"/>
          </p:cNvSpPr>
          <p:nvPr>
            <p:ph type="subTitle" idx="6"/>
          </p:nvPr>
        </p:nvSpPr>
        <p:spPr>
          <a:xfrm>
            <a:off x="1858127" y="3732149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Past progressive with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( while )</a:t>
            </a:r>
            <a:endParaRPr dirty="0"/>
          </a:p>
        </p:txBody>
      </p:sp>
      <p:sp>
        <p:nvSpPr>
          <p:cNvPr id="234" name="Google Shape;234;p37"/>
          <p:cNvSpPr txBox="1">
            <a:spLocks noGrp="1"/>
          </p:cNvSpPr>
          <p:nvPr>
            <p:ph type="title" idx="7"/>
          </p:nvPr>
        </p:nvSpPr>
        <p:spPr>
          <a:xfrm>
            <a:off x="6136125" y="3221825"/>
            <a:ext cx="228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Apply</a:t>
            </a:r>
            <a:endParaRPr b="1" dirty="0"/>
          </a:p>
        </p:txBody>
      </p:sp>
      <p:sp>
        <p:nvSpPr>
          <p:cNvPr id="235" name="Google Shape;235;p37"/>
          <p:cNvSpPr txBox="1">
            <a:spLocks noGrp="1"/>
          </p:cNvSpPr>
          <p:nvPr>
            <p:ph type="subTitle" idx="8"/>
          </p:nvPr>
        </p:nvSpPr>
        <p:spPr>
          <a:xfrm>
            <a:off x="6136127" y="3732147"/>
            <a:ext cx="2092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rules to do the exercises</a:t>
            </a:r>
            <a:endParaRPr dirty="0"/>
          </a:p>
        </p:txBody>
      </p:sp>
      <p:sp>
        <p:nvSpPr>
          <p:cNvPr id="236" name="Google Shape;236;p37"/>
          <p:cNvSpPr txBox="1">
            <a:spLocks noGrp="1"/>
          </p:cNvSpPr>
          <p:nvPr>
            <p:ph type="title" idx="9"/>
          </p:nvPr>
        </p:nvSpPr>
        <p:spPr>
          <a:xfrm>
            <a:off x="1095852" y="1895499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title" idx="13"/>
          </p:nvPr>
        </p:nvSpPr>
        <p:spPr>
          <a:xfrm>
            <a:off x="1095852" y="3410024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title" idx="14"/>
          </p:nvPr>
        </p:nvSpPr>
        <p:spPr>
          <a:xfrm>
            <a:off x="5373827" y="1895499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title" idx="15"/>
          </p:nvPr>
        </p:nvSpPr>
        <p:spPr>
          <a:xfrm>
            <a:off x="5373827" y="3410024"/>
            <a:ext cx="72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240" name="Google Shape;240;p37"/>
          <p:cNvCxnSpPr/>
          <p:nvPr/>
        </p:nvCxnSpPr>
        <p:spPr>
          <a:xfrm>
            <a:off x="4081284" y="1468731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37"/>
          <p:cNvSpPr txBox="1">
            <a:spLocks noGrp="1"/>
          </p:cNvSpPr>
          <p:nvPr>
            <p:ph type="title"/>
          </p:nvPr>
        </p:nvSpPr>
        <p:spPr>
          <a:xfrm>
            <a:off x="2208935" y="531308"/>
            <a:ext cx="4831136" cy="811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Lesson Objectives</a:t>
            </a:r>
            <a:endParaRPr sz="4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2" name="Google Shape;1652;p96"/>
          <p:cNvCxnSpPr/>
          <p:nvPr/>
        </p:nvCxnSpPr>
        <p:spPr>
          <a:xfrm>
            <a:off x="4048816" y="1336571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5" name="Google Shape;1665;p96"/>
          <p:cNvSpPr txBox="1">
            <a:spLocks noGrp="1"/>
          </p:cNvSpPr>
          <p:nvPr>
            <p:ph type="title"/>
          </p:nvPr>
        </p:nvSpPr>
        <p:spPr>
          <a:xfrm>
            <a:off x="2846545" y="426111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THANKS!</a:t>
            </a:r>
            <a:endParaRPr b="1" dirty="0"/>
          </a:p>
        </p:txBody>
      </p:sp>
      <p:pic>
        <p:nvPicPr>
          <p:cNvPr id="1026" name="Picture 2" descr="Have a Beautiful Day Vector Images (over 380)">
            <a:extLst>
              <a:ext uri="{FF2B5EF4-FFF2-40B4-BE49-F238E27FC236}">
                <a16:creationId xmlns:a16="http://schemas.microsoft.com/office/drawing/2014/main" id="{5C047CC1-792C-F0F0-244D-E32B206B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04" y="1424199"/>
            <a:ext cx="2622410" cy="304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100"/>
          <p:cNvSpPr txBox="1">
            <a:spLocks noGrp="1"/>
          </p:cNvSpPr>
          <p:nvPr>
            <p:ph type="body" idx="4294967295"/>
          </p:nvPr>
        </p:nvSpPr>
        <p:spPr>
          <a:xfrm>
            <a:off x="720000" y="1215750"/>
            <a:ext cx="77040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Here’s an assortment of alternative resources whose style fits that of this template: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</a:pPr>
            <a:r>
              <a:rPr lang="en" sz="1200">
                <a:uFill>
                  <a:noFill/>
                </a:uFill>
                <a:hlinkClick r:id="rId3"/>
              </a:rPr>
              <a:t>Hand painted watercolor abstract watercolor background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556" name="Google Shape;2556;p100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pic>
        <p:nvPicPr>
          <p:cNvPr id="2557" name="Google Shape;2557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500" y="3379526"/>
            <a:ext cx="2912276" cy="10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8" name="Google Shape;2558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16480" y="2795225"/>
            <a:ext cx="1839549" cy="158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9" name="Google Shape;2559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532531">
            <a:off x="1471209" y="1728774"/>
            <a:ext cx="1485288" cy="132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" name="Google Shape;2560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73342">
            <a:off x="2959963" y="1909975"/>
            <a:ext cx="1485286" cy="132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" name="Google Shape;2561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4462" y="1963687"/>
            <a:ext cx="1485286" cy="132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2" name="Google Shape;2562;p1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84830">
            <a:off x="3184025" y="3066888"/>
            <a:ext cx="1485286" cy="132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3" name="Google Shape;2563;p1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61201" y="1779773"/>
            <a:ext cx="1666323" cy="222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subTitle" idx="1"/>
          </p:nvPr>
        </p:nvSpPr>
        <p:spPr>
          <a:xfrm>
            <a:off x="1970033" y="2735108"/>
            <a:ext cx="4119600" cy="5821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S</a:t>
            </a:r>
            <a:r>
              <a:rPr lang="en" sz="1800" b="1" dirty="0"/>
              <a:t>tudent’s book , p</a:t>
            </a:r>
            <a:r>
              <a:rPr lang="en" sz="1800" b="1" dirty="0">
                <a:solidFill>
                  <a:schemeClr val="bg2">
                    <a:lumMod val="50000"/>
                  </a:schemeClr>
                </a:solidFill>
              </a:rPr>
              <a:t>.( 30)</a:t>
            </a:r>
            <a:endParaRPr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62" name="Google Shape;262;p40"/>
          <p:cNvCxnSpPr/>
          <p:nvPr/>
        </p:nvCxnSpPr>
        <p:spPr>
          <a:xfrm>
            <a:off x="3344909" y="2613395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40"/>
          <p:cNvSpPr txBox="1">
            <a:spLocks noGrp="1"/>
          </p:cNvSpPr>
          <p:nvPr>
            <p:ph type="title"/>
          </p:nvPr>
        </p:nvSpPr>
        <p:spPr>
          <a:xfrm>
            <a:off x="1889114" y="1247629"/>
            <a:ext cx="4119600" cy="12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Open</a:t>
            </a:r>
            <a:endParaRPr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DA2E249-AD0D-3DE5-E2EF-CA2ADFA2D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94" t="16362" r="35044" b="12842"/>
          <a:stretch/>
        </p:blipFill>
        <p:spPr>
          <a:xfrm>
            <a:off x="5356929" y="663548"/>
            <a:ext cx="2840304" cy="36414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97">
            <a:extLst>
              <a:ext uri="{FF2B5EF4-FFF2-40B4-BE49-F238E27FC236}">
                <a16:creationId xmlns:a16="http://schemas.microsoft.com/office/drawing/2014/main" id="{0F5B286F-99B4-03B2-C4AC-59473166782C}"/>
              </a:ext>
            </a:extLst>
          </p:cNvPr>
          <p:cNvSpPr txBox="1"/>
          <p:nvPr/>
        </p:nvSpPr>
        <p:spPr>
          <a:xfrm>
            <a:off x="825387" y="1597140"/>
            <a:ext cx="411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Nora ---------- in the school</a:t>
            </a:r>
            <a:endParaRPr lang="ar-SA" sz="1800" b="1" dirty="0">
              <a:solidFill>
                <a:schemeClr val="tx1"/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works">
            <a:extLst>
              <a:ext uri="{FF2B5EF4-FFF2-40B4-BE49-F238E27FC236}">
                <a16:creationId xmlns:a16="http://schemas.microsoft.com/office/drawing/2014/main" id="{0F30B2F5-2E23-593F-7855-AA145AA80DE2}"/>
              </a:ext>
            </a:extLst>
          </p:cNvPr>
          <p:cNvSpPr/>
          <p:nvPr/>
        </p:nvSpPr>
        <p:spPr>
          <a:xfrm>
            <a:off x="6232775" y="2143070"/>
            <a:ext cx="2118206" cy="67296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chemeClr val="tx1"/>
                </a:solidFill>
                <a:latin typeface="Congenial" panose="02000503040000020004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works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genial" panose="02000503040000020004" pitchFamily="2" charset="0"/>
              <a:cs typeface="MV Boli" panose="02000500030200090000" pitchFamily="2" charset="0"/>
            </a:endParaRPr>
          </a:p>
        </p:txBody>
      </p:sp>
      <p:sp>
        <p:nvSpPr>
          <p:cNvPr id="24" name="work">
            <a:extLst>
              <a:ext uri="{FF2B5EF4-FFF2-40B4-BE49-F238E27FC236}">
                <a16:creationId xmlns:a16="http://schemas.microsoft.com/office/drawing/2014/main" id="{3473E8DB-977E-2165-9351-B7DA9E20DE90}"/>
              </a:ext>
            </a:extLst>
          </p:cNvPr>
          <p:cNvSpPr/>
          <p:nvPr/>
        </p:nvSpPr>
        <p:spPr>
          <a:xfrm>
            <a:off x="925233" y="2146346"/>
            <a:ext cx="2141649" cy="685867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ngenial" panose="02000503040000020004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work</a:t>
            </a:r>
            <a:endParaRPr lang="ar-SA" sz="2000" b="1" kern="0" dirty="0">
              <a:solidFill>
                <a:schemeClr val="tx1"/>
              </a:solidFill>
              <a:latin typeface="Congenial" panose="02000503040000020004" pitchFamily="2" charset="0"/>
              <a:ea typeface="方正综艺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working">
            <a:extLst>
              <a:ext uri="{FF2B5EF4-FFF2-40B4-BE49-F238E27FC236}">
                <a16:creationId xmlns:a16="http://schemas.microsoft.com/office/drawing/2014/main" id="{4967F4DD-563A-9596-6C92-C8C7E8765D42}"/>
              </a:ext>
            </a:extLst>
          </p:cNvPr>
          <p:cNvSpPr/>
          <p:nvPr/>
        </p:nvSpPr>
        <p:spPr>
          <a:xfrm>
            <a:off x="3580630" y="2169729"/>
            <a:ext cx="2156622" cy="670576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000" b="1" kern="0" dirty="0">
                <a:solidFill>
                  <a:schemeClr val="tx1"/>
                </a:solidFill>
                <a:latin typeface="Congenial" panose="02000503040000020004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working</a:t>
            </a:r>
            <a:endParaRPr lang="ar-SA" sz="2000" b="1" kern="0" dirty="0">
              <a:solidFill>
                <a:schemeClr val="tx1"/>
              </a:solidFill>
              <a:latin typeface="Congenial" panose="02000503040000020004" pitchFamily="2" charset="0"/>
              <a:ea typeface="方正综艺简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X" descr="نتيجة بحث الصور عن yes no icon">
            <a:extLst>
              <a:ext uri="{FF2B5EF4-FFF2-40B4-BE49-F238E27FC236}">
                <a16:creationId xmlns:a16="http://schemas.microsoft.com/office/drawing/2014/main" id="{799CCE2A-51EF-59C4-C888-C4ECE4EC4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862279" y="1965030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rrect" descr="نتيجة بحث الصور عن yes no icon">
            <a:extLst>
              <a:ext uri="{FF2B5EF4-FFF2-40B4-BE49-F238E27FC236}">
                <a16:creationId xmlns:a16="http://schemas.microsoft.com/office/drawing/2014/main" id="{80143113-206F-B99E-6F74-6E3DBF3DD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6138725" y="2013899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X1" descr="نتيجة بحث الصور عن yes no icon">
            <a:extLst>
              <a:ext uri="{FF2B5EF4-FFF2-40B4-BE49-F238E27FC236}">
                <a16:creationId xmlns:a16="http://schemas.microsoft.com/office/drawing/2014/main" id="{DB7B3B18-ADB0-F012-CA4A-F6A507515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3480272" y="1990072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97">
            <a:extLst>
              <a:ext uri="{FF2B5EF4-FFF2-40B4-BE49-F238E27FC236}">
                <a16:creationId xmlns:a16="http://schemas.microsoft.com/office/drawing/2014/main" id="{D3300EE2-81A9-9CB3-F691-B2DB4FF8DF9B}"/>
              </a:ext>
            </a:extLst>
          </p:cNvPr>
          <p:cNvSpPr txBox="1"/>
          <p:nvPr/>
        </p:nvSpPr>
        <p:spPr>
          <a:xfrm>
            <a:off x="873583" y="3095050"/>
            <a:ext cx="284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  <a:cs typeface="Arial" panose="020B0604020202020204" pitchFamily="34" charset="0"/>
              </a:rPr>
              <a:t>They ………….football</a:t>
            </a:r>
            <a:endParaRPr lang="ar-SA" sz="1800" b="1" dirty="0">
              <a:solidFill>
                <a:schemeClr val="tx1"/>
              </a:solidFill>
              <a:latin typeface="Amasis MT Pro" panose="020405040500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coping with">
            <a:extLst>
              <a:ext uri="{FF2B5EF4-FFF2-40B4-BE49-F238E27FC236}">
                <a16:creationId xmlns:a16="http://schemas.microsoft.com/office/drawing/2014/main" id="{91C6AF15-8291-0D17-96CF-EED615ED1F59}"/>
              </a:ext>
            </a:extLst>
          </p:cNvPr>
          <p:cNvSpPr/>
          <p:nvPr/>
        </p:nvSpPr>
        <p:spPr>
          <a:xfrm>
            <a:off x="6321787" y="3655601"/>
            <a:ext cx="2045377" cy="657454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ngenial" panose="02000503040000020004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played</a:t>
            </a:r>
            <a:endParaRPr lang="ar-SA" sz="2400" b="1" kern="0" dirty="0">
              <a:solidFill>
                <a:schemeClr val="tx1"/>
              </a:solidFill>
              <a:latin typeface="Congenial" panose="02000503040000020004" pitchFamily="2" charset="0"/>
              <a:ea typeface="方正综艺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cope with">
            <a:extLst>
              <a:ext uri="{FF2B5EF4-FFF2-40B4-BE49-F238E27FC236}">
                <a16:creationId xmlns:a16="http://schemas.microsoft.com/office/drawing/2014/main" id="{346CC8F8-355D-88A0-D906-94122468A68E}"/>
              </a:ext>
            </a:extLst>
          </p:cNvPr>
          <p:cNvSpPr/>
          <p:nvPr/>
        </p:nvSpPr>
        <p:spPr>
          <a:xfrm>
            <a:off x="927016" y="3732704"/>
            <a:ext cx="2050853" cy="67745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ngenial" panose="02000503040000020004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play</a:t>
            </a:r>
            <a:endParaRPr lang="ar-SA" sz="2400" b="1" kern="0" dirty="0">
              <a:solidFill>
                <a:schemeClr val="tx1"/>
              </a:solidFill>
              <a:latin typeface="Congenial" panose="02000503040000020004" pitchFamily="2" charset="0"/>
              <a:ea typeface="方正综艺简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92" name="copes with">
            <a:extLst>
              <a:ext uri="{FF2B5EF4-FFF2-40B4-BE49-F238E27FC236}">
                <a16:creationId xmlns:a16="http://schemas.microsoft.com/office/drawing/2014/main" id="{45ED9A2B-43E9-4286-1182-7AB390F60306}"/>
              </a:ext>
            </a:extLst>
          </p:cNvPr>
          <p:cNvSpPr/>
          <p:nvPr/>
        </p:nvSpPr>
        <p:spPr>
          <a:xfrm>
            <a:off x="3703629" y="3665991"/>
            <a:ext cx="2074084" cy="66830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schemeClr val="tx1"/>
                </a:solidFill>
                <a:latin typeface="Congenial" panose="02000503040000020004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plays</a:t>
            </a:r>
            <a:endParaRPr lang="ar-SA" sz="2000" b="1" kern="0" dirty="0">
              <a:solidFill>
                <a:schemeClr val="tx1"/>
              </a:solidFill>
              <a:latin typeface="Congenial" panose="02000503040000020004" pitchFamily="2" charset="0"/>
              <a:ea typeface="方正综艺简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97" name="X4" descr="نتيجة بحث الصور عن yes no icon">
            <a:extLst>
              <a:ext uri="{FF2B5EF4-FFF2-40B4-BE49-F238E27FC236}">
                <a16:creationId xmlns:a16="http://schemas.microsoft.com/office/drawing/2014/main" id="{3EF4F010-5704-FA1D-513B-AB244650E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6222049" y="3500225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" name="Correct 1" descr="نتيجة بحث الصور عن yes no icon">
            <a:extLst>
              <a:ext uri="{FF2B5EF4-FFF2-40B4-BE49-F238E27FC236}">
                <a16:creationId xmlns:a16="http://schemas.microsoft.com/office/drawing/2014/main" id="{6179D67F-9747-89E4-2F44-A979C3395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848876" y="3627923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" name="X3" descr="نتيجة بحث الصور عن yes no icon">
            <a:extLst>
              <a:ext uri="{FF2B5EF4-FFF2-40B4-BE49-F238E27FC236}">
                <a16:creationId xmlns:a16="http://schemas.microsoft.com/office/drawing/2014/main" id="{6DAF05F7-8897-3824-83A2-15C8F56C2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3641129" y="3509698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B5A2F6EF-6053-6223-7B15-AA9CB1C7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04" y="191253"/>
            <a:ext cx="1494845" cy="173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4" name="فقاعة التفكير: على شكل سحابة 1003">
            <a:extLst>
              <a:ext uri="{FF2B5EF4-FFF2-40B4-BE49-F238E27FC236}">
                <a16:creationId xmlns:a16="http://schemas.microsoft.com/office/drawing/2014/main" id="{599313AF-0323-EF0D-87E5-FDFE408CA11B}"/>
              </a:ext>
            </a:extLst>
          </p:cNvPr>
          <p:cNvSpPr/>
          <p:nvPr/>
        </p:nvSpPr>
        <p:spPr>
          <a:xfrm>
            <a:off x="3066881" y="364654"/>
            <a:ext cx="4003235" cy="1180925"/>
          </a:xfrm>
          <a:prstGeom prst="cloudCallout">
            <a:avLst>
              <a:gd name="adj1" fmla="val 55683"/>
              <a:gd name="adj2" fmla="val -251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Choose the correct answer </a:t>
            </a:r>
          </a:p>
        </p:txBody>
      </p:sp>
      <p:sp>
        <p:nvSpPr>
          <p:cNvPr id="1005" name="Google Shape;409;p37">
            <a:extLst>
              <a:ext uri="{FF2B5EF4-FFF2-40B4-BE49-F238E27FC236}">
                <a16:creationId xmlns:a16="http://schemas.microsoft.com/office/drawing/2014/main" id="{B1907809-5C38-A274-326A-60BE04CEACC1}"/>
              </a:ext>
            </a:extLst>
          </p:cNvPr>
          <p:cNvSpPr/>
          <p:nvPr/>
        </p:nvSpPr>
        <p:spPr>
          <a:xfrm>
            <a:off x="776835" y="631179"/>
            <a:ext cx="1962878" cy="491778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bg1"/>
                </a:solidFill>
              </a:rPr>
              <a:t>Warm up</a:t>
            </a:r>
            <a:endParaRPr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  <p:bldP spid="992" grpId="0" animBg="1"/>
      <p:bldP spid="10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BA91B32-2C0D-E0F9-3675-EDA83263D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4" t="26588" r="16550" b="26529"/>
          <a:stretch/>
        </p:blipFill>
        <p:spPr>
          <a:xfrm>
            <a:off x="833481" y="1343278"/>
            <a:ext cx="7388028" cy="2411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08EA1EAC-BA2A-1194-7F3B-2751524D6743}"/>
              </a:ext>
            </a:extLst>
          </p:cNvPr>
          <p:cNvSpPr/>
          <p:nvPr/>
        </p:nvSpPr>
        <p:spPr>
          <a:xfrm>
            <a:off x="1335186" y="1448474"/>
            <a:ext cx="1812616" cy="24276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889EB26C-2A2C-7265-7690-0281A554D9A1}"/>
              </a:ext>
            </a:extLst>
          </p:cNvPr>
          <p:cNvSpPr/>
          <p:nvPr/>
        </p:nvSpPr>
        <p:spPr>
          <a:xfrm>
            <a:off x="1380993" y="1747881"/>
            <a:ext cx="5885655" cy="178023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DC924C1-0F26-B2D4-C280-3D97500D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851236" y="1539395"/>
            <a:ext cx="556567" cy="60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2" name="Google Shape;362;p47"/>
          <p:cNvCxnSpPr/>
          <p:nvPr/>
        </p:nvCxnSpPr>
        <p:spPr>
          <a:xfrm>
            <a:off x="4065100" y="3500551"/>
            <a:ext cx="10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2105;p51">
            <a:extLst>
              <a:ext uri="{FF2B5EF4-FFF2-40B4-BE49-F238E27FC236}">
                <a16:creationId xmlns:a16="http://schemas.microsoft.com/office/drawing/2014/main" id="{ABAF3C70-2673-7C34-BFA5-4A6B6809A902}"/>
              </a:ext>
            </a:extLst>
          </p:cNvPr>
          <p:cNvSpPr txBox="1">
            <a:spLocks/>
          </p:cNvSpPr>
          <p:nvPr/>
        </p:nvSpPr>
        <p:spPr>
          <a:xfrm flipH="1">
            <a:off x="155780" y="1319548"/>
            <a:ext cx="1187497" cy="471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Form: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Google Shape;1424;p47">
            <a:extLst>
              <a:ext uri="{FF2B5EF4-FFF2-40B4-BE49-F238E27FC236}">
                <a16:creationId xmlns:a16="http://schemas.microsoft.com/office/drawing/2014/main" id="{7F43A1BA-58BA-1A07-B03D-C2CFB25C1A9C}"/>
              </a:ext>
            </a:extLst>
          </p:cNvPr>
          <p:cNvSpPr txBox="1">
            <a:spLocks/>
          </p:cNvSpPr>
          <p:nvPr/>
        </p:nvSpPr>
        <p:spPr>
          <a:xfrm>
            <a:off x="558533" y="1968937"/>
            <a:ext cx="4321980" cy="49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 (</a:t>
            </a:r>
            <a:r>
              <a:rPr lang="en-US" sz="2000" b="1" dirty="0">
                <a:solidFill>
                  <a:schemeClr val="bg1"/>
                </a:solidFill>
              </a:rPr>
              <a:t>She-</a:t>
            </a:r>
            <a:r>
              <a:rPr lang="en-US" sz="2200" b="1" dirty="0">
                <a:solidFill>
                  <a:schemeClr val="bg1"/>
                </a:solidFill>
              </a:rPr>
              <a:t> He –It – 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Plus Sign 14">
            <a:extLst>
              <a:ext uri="{FF2B5EF4-FFF2-40B4-BE49-F238E27FC236}">
                <a16:creationId xmlns:a16="http://schemas.microsoft.com/office/drawing/2014/main" id="{AC0AD5CE-17DC-8CB9-5639-C6C0E24E3D02}"/>
              </a:ext>
            </a:extLst>
          </p:cNvPr>
          <p:cNvSpPr/>
          <p:nvPr/>
        </p:nvSpPr>
        <p:spPr>
          <a:xfrm>
            <a:off x="5002137" y="1935313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Google Shape;1424;p47">
            <a:extLst>
              <a:ext uri="{FF2B5EF4-FFF2-40B4-BE49-F238E27FC236}">
                <a16:creationId xmlns:a16="http://schemas.microsoft.com/office/drawing/2014/main" id="{AFBF77C3-C242-4723-CC7B-BAA1D9FCA30A}"/>
              </a:ext>
            </a:extLst>
          </p:cNvPr>
          <p:cNvSpPr txBox="1">
            <a:spLocks/>
          </p:cNvSpPr>
          <p:nvPr/>
        </p:nvSpPr>
        <p:spPr>
          <a:xfrm>
            <a:off x="5703347" y="1992026"/>
            <a:ext cx="2056787" cy="49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V ( s- es- </a:t>
            </a:r>
            <a:r>
              <a:rPr lang="en-US" sz="2200" b="1" dirty="0" err="1">
                <a:solidFill>
                  <a:schemeClr val="bg1"/>
                </a:solidFill>
              </a:rPr>
              <a:t>ies</a:t>
            </a:r>
            <a:r>
              <a:rPr lang="en-US" sz="22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6E9C6EC-5825-5348-258E-023F8F4727C3}"/>
              </a:ext>
            </a:extLst>
          </p:cNvPr>
          <p:cNvSpPr txBox="1"/>
          <p:nvPr/>
        </p:nvSpPr>
        <p:spPr>
          <a:xfrm>
            <a:off x="1654646" y="2700078"/>
            <a:ext cx="224436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clean</a:t>
            </a:r>
            <a:r>
              <a:rPr lang="en-US" sz="1700" b="1" u="sng" dirty="0">
                <a:solidFill>
                  <a:srgbClr val="FFFF00"/>
                </a:solidFill>
              </a:rPr>
              <a:t>s</a:t>
            </a:r>
            <a:r>
              <a:rPr lang="en-US" sz="1700" b="1" dirty="0">
                <a:solidFill>
                  <a:srgbClr val="8F5603"/>
                </a:solidFill>
              </a:rPr>
              <a:t> his room.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5B51BED-CCA9-F65B-F82D-A42BE6825AD0}"/>
              </a:ext>
            </a:extLst>
          </p:cNvPr>
          <p:cNvSpPr txBox="1"/>
          <p:nvPr/>
        </p:nvSpPr>
        <p:spPr>
          <a:xfrm>
            <a:off x="3999501" y="2684291"/>
            <a:ext cx="2805709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go</a:t>
            </a:r>
            <a:r>
              <a:rPr lang="en-US" sz="1700" b="1" u="sng" dirty="0">
                <a:solidFill>
                  <a:srgbClr val="FFFF00"/>
                </a:solidFill>
              </a:rPr>
              <a:t>es</a:t>
            </a:r>
            <a:r>
              <a:rPr lang="en-US" sz="17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097AF17-B3C5-A33D-6E22-B598C4B88DEF}"/>
              </a:ext>
            </a:extLst>
          </p:cNvPr>
          <p:cNvSpPr txBox="1"/>
          <p:nvPr/>
        </p:nvSpPr>
        <p:spPr>
          <a:xfrm>
            <a:off x="6873330" y="2683894"/>
            <a:ext cx="214530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stud</a:t>
            </a:r>
            <a:r>
              <a:rPr lang="en-US" sz="1700" b="1" u="sng" dirty="0">
                <a:solidFill>
                  <a:srgbClr val="FFFF00"/>
                </a:solidFill>
              </a:rPr>
              <a:t>ies</a:t>
            </a:r>
            <a:r>
              <a:rPr lang="en-US" sz="1700" b="1" dirty="0">
                <a:solidFill>
                  <a:srgbClr val="8F5603"/>
                </a:solidFill>
              </a:rPr>
              <a:t> English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EA5E0453-CA85-7B18-9F35-EA5EB778D76B}"/>
              </a:ext>
            </a:extLst>
          </p:cNvPr>
          <p:cNvSpPr txBox="1">
            <a:spLocks/>
          </p:cNvSpPr>
          <p:nvPr/>
        </p:nvSpPr>
        <p:spPr>
          <a:xfrm>
            <a:off x="631361" y="3402080"/>
            <a:ext cx="4321980" cy="4738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 -you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Plus Sign 14">
            <a:extLst>
              <a:ext uri="{FF2B5EF4-FFF2-40B4-BE49-F238E27FC236}">
                <a16:creationId xmlns:a16="http://schemas.microsoft.com/office/drawing/2014/main" id="{8233EAE5-1B79-6D22-ADBE-583B0B1A3940}"/>
              </a:ext>
            </a:extLst>
          </p:cNvPr>
          <p:cNvSpPr/>
          <p:nvPr/>
        </p:nvSpPr>
        <p:spPr>
          <a:xfrm>
            <a:off x="5056503" y="33684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40E59D7C-F91D-7748-5159-BD919A700A22}"/>
              </a:ext>
            </a:extLst>
          </p:cNvPr>
          <p:cNvSpPr txBox="1">
            <a:spLocks/>
          </p:cNvSpPr>
          <p:nvPr/>
        </p:nvSpPr>
        <p:spPr>
          <a:xfrm>
            <a:off x="5776492" y="3406778"/>
            <a:ext cx="1941447" cy="49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</a:rPr>
              <a:t>V ( infinitive)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A622006-5502-471E-4EDF-022417F6E296}"/>
              </a:ext>
            </a:extLst>
          </p:cNvPr>
          <p:cNvSpPr txBox="1"/>
          <p:nvPr/>
        </p:nvSpPr>
        <p:spPr>
          <a:xfrm>
            <a:off x="1715527" y="4145152"/>
            <a:ext cx="224436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I </a:t>
            </a:r>
            <a:r>
              <a:rPr lang="en-US" sz="1700" b="1" u="sng" dirty="0">
                <a:solidFill>
                  <a:srgbClr val="8F5603"/>
                </a:solidFill>
              </a:rPr>
              <a:t>clean</a:t>
            </a:r>
            <a:r>
              <a:rPr lang="en-US" sz="1700" b="1" dirty="0">
                <a:solidFill>
                  <a:srgbClr val="8F5603"/>
                </a:solidFill>
              </a:rPr>
              <a:t> my room.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A54D588-CE15-54CA-EDB3-CF3620D30E8A}"/>
              </a:ext>
            </a:extLst>
          </p:cNvPr>
          <p:cNvSpPr txBox="1"/>
          <p:nvPr/>
        </p:nvSpPr>
        <p:spPr>
          <a:xfrm>
            <a:off x="4059247" y="4137887"/>
            <a:ext cx="2567937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I </a:t>
            </a:r>
            <a:r>
              <a:rPr lang="en-US" sz="1700" b="1" u="sng" dirty="0">
                <a:solidFill>
                  <a:srgbClr val="8F5603"/>
                </a:solidFill>
              </a:rPr>
              <a:t>go</a:t>
            </a:r>
            <a:r>
              <a:rPr lang="en-US" sz="17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AF883DB-DFB7-5940-6E10-1EB2AA9D582A}"/>
              </a:ext>
            </a:extLst>
          </p:cNvPr>
          <p:cNvSpPr txBox="1"/>
          <p:nvPr/>
        </p:nvSpPr>
        <p:spPr>
          <a:xfrm>
            <a:off x="6747924" y="4129794"/>
            <a:ext cx="2145308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We </a:t>
            </a:r>
            <a:r>
              <a:rPr lang="en-US" sz="1700" b="1" u="sng" dirty="0">
                <a:solidFill>
                  <a:srgbClr val="8F5603"/>
                </a:solidFill>
              </a:rPr>
              <a:t>study</a:t>
            </a:r>
            <a:r>
              <a:rPr lang="en-US" sz="1700" b="1" dirty="0">
                <a:solidFill>
                  <a:srgbClr val="8F5603"/>
                </a:solidFill>
              </a:rPr>
              <a:t>  English</a:t>
            </a:r>
          </a:p>
        </p:txBody>
      </p:sp>
      <p:sp>
        <p:nvSpPr>
          <p:cNvPr id="29" name="Google Shape;2105;p51">
            <a:extLst>
              <a:ext uri="{FF2B5EF4-FFF2-40B4-BE49-F238E27FC236}">
                <a16:creationId xmlns:a16="http://schemas.microsoft.com/office/drawing/2014/main" id="{5E334ECA-352E-ADC7-7D76-AE37F3A815F7}"/>
              </a:ext>
            </a:extLst>
          </p:cNvPr>
          <p:cNvSpPr txBox="1">
            <a:spLocks/>
          </p:cNvSpPr>
          <p:nvPr/>
        </p:nvSpPr>
        <p:spPr>
          <a:xfrm flipH="1">
            <a:off x="71053" y="2635683"/>
            <a:ext cx="1475012" cy="471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Google Shape;2105;p51">
            <a:extLst>
              <a:ext uri="{FF2B5EF4-FFF2-40B4-BE49-F238E27FC236}">
                <a16:creationId xmlns:a16="http://schemas.microsoft.com/office/drawing/2014/main" id="{55C339F6-F5CD-CA44-D35E-95C4601FB41E}"/>
              </a:ext>
            </a:extLst>
          </p:cNvPr>
          <p:cNvSpPr txBox="1">
            <a:spLocks/>
          </p:cNvSpPr>
          <p:nvPr/>
        </p:nvSpPr>
        <p:spPr>
          <a:xfrm flipH="1">
            <a:off x="110164" y="4074717"/>
            <a:ext cx="1475012" cy="471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1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DEA3EEE3-94D3-DD0D-FEF5-2F1D25EF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20" y="166978"/>
            <a:ext cx="1494845" cy="173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" name="فقاعة التفكير: على شكل سحابة 351">
            <a:extLst>
              <a:ext uri="{FF2B5EF4-FFF2-40B4-BE49-F238E27FC236}">
                <a16:creationId xmlns:a16="http://schemas.microsoft.com/office/drawing/2014/main" id="{BDA7B9C8-AB93-E244-DC56-9576AFC4A7B8}"/>
              </a:ext>
            </a:extLst>
          </p:cNvPr>
          <p:cNvSpPr/>
          <p:nvPr/>
        </p:nvSpPr>
        <p:spPr>
          <a:xfrm>
            <a:off x="1335187" y="340377"/>
            <a:ext cx="5314144" cy="1180925"/>
          </a:xfrm>
          <a:prstGeom prst="cloudCallout">
            <a:avLst>
              <a:gd name="adj1" fmla="val 55683"/>
              <a:gd name="adj2" fmla="val -2511"/>
            </a:avLst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The structure of the Present Simple Tense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8CDBE97-5C66-B879-CC1E-BC36ABC2C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6" t="47198" r="23833" b="27473"/>
          <a:stretch/>
        </p:blipFill>
        <p:spPr>
          <a:xfrm>
            <a:off x="841572" y="1205714"/>
            <a:ext cx="7315201" cy="220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2C6957B-4DBC-B37A-453F-8ABE9531E0D3}"/>
              </a:ext>
            </a:extLst>
          </p:cNvPr>
          <p:cNvSpPr/>
          <p:nvPr/>
        </p:nvSpPr>
        <p:spPr>
          <a:xfrm>
            <a:off x="1343289" y="1383739"/>
            <a:ext cx="3010226" cy="35604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77B8168F-961B-77B0-88FE-87477473D6AE}"/>
              </a:ext>
            </a:extLst>
          </p:cNvPr>
          <p:cNvSpPr/>
          <p:nvPr/>
        </p:nvSpPr>
        <p:spPr>
          <a:xfrm>
            <a:off x="1300073" y="1950182"/>
            <a:ext cx="4631389" cy="218483"/>
          </a:xfrm>
          <a:prstGeom prst="roundRect">
            <a:avLst/>
          </a:prstGeom>
          <a:solidFill>
            <a:schemeClr val="bg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C2F5FDE-13C5-5899-19C9-95E61B57D5B2}"/>
              </a:ext>
            </a:extLst>
          </p:cNvPr>
          <p:cNvSpPr/>
          <p:nvPr/>
        </p:nvSpPr>
        <p:spPr>
          <a:xfrm>
            <a:off x="3016992" y="2379058"/>
            <a:ext cx="422123" cy="275130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DA74BA7-DC67-35B4-E2C3-65076BB3CF2C}"/>
              </a:ext>
            </a:extLst>
          </p:cNvPr>
          <p:cNvSpPr/>
          <p:nvPr/>
        </p:nvSpPr>
        <p:spPr>
          <a:xfrm>
            <a:off x="3938137" y="2427611"/>
            <a:ext cx="245445" cy="194208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B727497-1455-A5E5-49D6-FFD6B59FB79A}"/>
              </a:ext>
            </a:extLst>
          </p:cNvPr>
          <p:cNvSpPr/>
          <p:nvPr/>
        </p:nvSpPr>
        <p:spPr>
          <a:xfrm>
            <a:off x="3039920" y="2813332"/>
            <a:ext cx="998006" cy="221181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3501635-2D64-3540-F370-C856F8DC4825}"/>
              </a:ext>
            </a:extLst>
          </p:cNvPr>
          <p:cNvSpPr/>
          <p:nvPr/>
        </p:nvSpPr>
        <p:spPr>
          <a:xfrm>
            <a:off x="6412950" y="2423567"/>
            <a:ext cx="1282576" cy="222530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40C45AD-485B-DE8C-39D2-692FAA66EC55}"/>
              </a:ext>
            </a:extLst>
          </p:cNvPr>
          <p:cNvSpPr/>
          <p:nvPr/>
        </p:nvSpPr>
        <p:spPr>
          <a:xfrm>
            <a:off x="5247696" y="2779615"/>
            <a:ext cx="1136919" cy="271082"/>
          </a:xfrm>
          <a:prstGeom prst="rect">
            <a:avLst/>
          </a:prstGeom>
          <a:noFill/>
          <a:ln w="28575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AED897B1-B653-2FB7-FF5D-CFA97B7A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843020" y="1738846"/>
            <a:ext cx="523663" cy="5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13A4418-0135-E4F5-1366-6DCDB3498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r="5536"/>
          <a:stretch/>
        </p:blipFill>
        <p:spPr>
          <a:xfrm>
            <a:off x="372235" y="143411"/>
            <a:ext cx="7833088" cy="1622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1424;p47">
            <a:extLst>
              <a:ext uri="{FF2B5EF4-FFF2-40B4-BE49-F238E27FC236}">
                <a16:creationId xmlns:a16="http://schemas.microsoft.com/office/drawing/2014/main" id="{DDFE427A-B46F-6430-5351-B1DDC37DF132}"/>
              </a:ext>
            </a:extLst>
          </p:cNvPr>
          <p:cNvSpPr txBox="1">
            <a:spLocks/>
          </p:cNvSpPr>
          <p:nvPr/>
        </p:nvSpPr>
        <p:spPr>
          <a:xfrm>
            <a:off x="531503" y="2581359"/>
            <a:ext cx="933155" cy="5015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3" name="Plus Sign 14">
            <a:extLst>
              <a:ext uri="{FF2B5EF4-FFF2-40B4-BE49-F238E27FC236}">
                <a16:creationId xmlns:a16="http://schemas.microsoft.com/office/drawing/2014/main" id="{782F5D81-4B2C-5B9F-43C8-406E18E83EC7}"/>
              </a:ext>
            </a:extLst>
          </p:cNvPr>
          <p:cNvSpPr/>
          <p:nvPr/>
        </p:nvSpPr>
        <p:spPr>
          <a:xfrm>
            <a:off x="1487625" y="25756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1424;p47">
            <a:extLst>
              <a:ext uri="{FF2B5EF4-FFF2-40B4-BE49-F238E27FC236}">
                <a16:creationId xmlns:a16="http://schemas.microsoft.com/office/drawing/2014/main" id="{F4337F8F-99FF-55F1-B110-566D50F4687E}"/>
              </a:ext>
            </a:extLst>
          </p:cNvPr>
          <p:cNvSpPr txBox="1">
            <a:spLocks/>
          </p:cNvSpPr>
          <p:nvPr/>
        </p:nvSpPr>
        <p:spPr>
          <a:xfrm>
            <a:off x="2184565" y="2573266"/>
            <a:ext cx="1384022" cy="493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does - do</a:t>
            </a:r>
          </a:p>
        </p:txBody>
      </p:sp>
      <p:sp>
        <p:nvSpPr>
          <p:cNvPr id="6" name="Plus Sign 14">
            <a:extLst>
              <a:ext uri="{FF2B5EF4-FFF2-40B4-BE49-F238E27FC236}">
                <a16:creationId xmlns:a16="http://schemas.microsoft.com/office/drawing/2014/main" id="{D38AC741-A68B-8E13-627F-4B58C08A5E9F}"/>
              </a:ext>
            </a:extLst>
          </p:cNvPr>
          <p:cNvSpPr/>
          <p:nvPr/>
        </p:nvSpPr>
        <p:spPr>
          <a:xfrm>
            <a:off x="3598296" y="2517625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424;p47">
            <a:extLst>
              <a:ext uri="{FF2B5EF4-FFF2-40B4-BE49-F238E27FC236}">
                <a16:creationId xmlns:a16="http://schemas.microsoft.com/office/drawing/2014/main" id="{DD9FF38F-DE18-9709-49DB-AA69DC9124BC}"/>
              </a:ext>
            </a:extLst>
          </p:cNvPr>
          <p:cNvSpPr txBox="1">
            <a:spLocks/>
          </p:cNvSpPr>
          <p:nvPr/>
        </p:nvSpPr>
        <p:spPr>
          <a:xfrm>
            <a:off x="4298397" y="2524715"/>
            <a:ext cx="1212280" cy="4968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8" name="Plus Sign 14">
            <a:extLst>
              <a:ext uri="{FF2B5EF4-FFF2-40B4-BE49-F238E27FC236}">
                <a16:creationId xmlns:a16="http://schemas.microsoft.com/office/drawing/2014/main" id="{7AB770E9-D8D4-72AE-93E8-1709208B7EF0}"/>
              </a:ext>
            </a:extLst>
          </p:cNvPr>
          <p:cNvSpPr/>
          <p:nvPr/>
        </p:nvSpPr>
        <p:spPr>
          <a:xfrm>
            <a:off x="5587587" y="251627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1424;p47">
            <a:extLst>
              <a:ext uri="{FF2B5EF4-FFF2-40B4-BE49-F238E27FC236}">
                <a16:creationId xmlns:a16="http://schemas.microsoft.com/office/drawing/2014/main" id="{8C1D869A-3A56-F37C-BF34-599FDCDFAFF7}"/>
              </a:ext>
            </a:extLst>
          </p:cNvPr>
          <p:cNvSpPr txBox="1">
            <a:spLocks/>
          </p:cNvSpPr>
          <p:nvPr/>
        </p:nvSpPr>
        <p:spPr>
          <a:xfrm>
            <a:off x="6260133" y="2573266"/>
            <a:ext cx="1815717" cy="4747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10" name="Google Shape;2105;p51">
            <a:extLst>
              <a:ext uri="{FF2B5EF4-FFF2-40B4-BE49-F238E27FC236}">
                <a16:creationId xmlns:a16="http://schemas.microsoft.com/office/drawing/2014/main" id="{30A40DCC-7812-747B-10FD-54F13518BE8F}"/>
              </a:ext>
            </a:extLst>
          </p:cNvPr>
          <p:cNvSpPr txBox="1">
            <a:spLocks/>
          </p:cNvSpPr>
          <p:nvPr/>
        </p:nvSpPr>
        <p:spPr>
          <a:xfrm flipH="1">
            <a:off x="371275" y="3304389"/>
            <a:ext cx="1522262" cy="433712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Google Shape;2105;p51">
            <a:extLst>
              <a:ext uri="{FF2B5EF4-FFF2-40B4-BE49-F238E27FC236}">
                <a16:creationId xmlns:a16="http://schemas.microsoft.com/office/drawing/2014/main" id="{28A50C50-2E0C-8214-08E6-83BDE33A0A88}"/>
              </a:ext>
            </a:extLst>
          </p:cNvPr>
          <p:cNvSpPr txBox="1">
            <a:spLocks/>
          </p:cNvSpPr>
          <p:nvPr/>
        </p:nvSpPr>
        <p:spPr>
          <a:xfrm flipH="1">
            <a:off x="216177" y="1967853"/>
            <a:ext cx="1321309" cy="433712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Form: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F1F77E9-6186-6C0B-BFAF-9ED20D686CD3}"/>
              </a:ext>
            </a:extLst>
          </p:cNvPr>
          <p:cNvSpPr/>
          <p:nvPr/>
        </p:nvSpPr>
        <p:spPr>
          <a:xfrm>
            <a:off x="493626" y="372234"/>
            <a:ext cx="3471472" cy="35604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FD85683-0B44-5FF1-65F5-8316FB87C3A5}"/>
              </a:ext>
            </a:extLst>
          </p:cNvPr>
          <p:cNvSpPr txBox="1"/>
          <p:nvPr/>
        </p:nvSpPr>
        <p:spPr>
          <a:xfrm>
            <a:off x="649386" y="3867853"/>
            <a:ext cx="4632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Where </a:t>
            </a:r>
            <a:r>
              <a:rPr lang="en-US" sz="1800" b="1" u="sng" dirty="0">
                <a:solidFill>
                  <a:schemeClr val="tx2">
                    <a:lumMod val="90000"/>
                  </a:schemeClr>
                </a:solidFill>
                <a:latin typeface="Amasis MT Pro" panose="02040504050005020304" pitchFamily="18" charset="0"/>
              </a:rPr>
              <a:t>does</a:t>
            </a:r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1800" b="1" dirty="0">
                <a:solidFill>
                  <a:schemeClr val="accent5">
                    <a:lumMod val="90000"/>
                  </a:schemeClr>
                </a:solidFill>
                <a:latin typeface="Amasis MT Pro" panose="02040504050005020304" pitchFamily="18" charset="0"/>
              </a:rPr>
              <a:t>he</a:t>
            </a:r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 travel ?</a:t>
            </a:r>
          </a:p>
        </p:txBody>
      </p:sp>
      <p:pic>
        <p:nvPicPr>
          <p:cNvPr id="16" name="Picture 2" descr="Term 01 | Baamboozle">
            <a:extLst>
              <a:ext uri="{FF2B5EF4-FFF2-40B4-BE49-F238E27FC236}">
                <a16:creationId xmlns:a16="http://schemas.microsoft.com/office/drawing/2014/main" id="{93926F3C-036E-F9C2-D74A-1998560B01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24" y="3212538"/>
            <a:ext cx="1480842" cy="164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رسم 17" descr="علامة استفهام مع تعبئة خالصة">
            <a:extLst>
              <a:ext uri="{FF2B5EF4-FFF2-40B4-BE49-F238E27FC236}">
                <a16:creationId xmlns:a16="http://schemas.microsoft.com/office/drawing/2014/main" id="{982E937B-4821-4A77-C4DD-FE3BCBD1F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4700" y="2300666"/>
            <a:ext cx="914400" cy="91440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FC429E3-B25C-7844-B992-49E3237CB4F5}"/>
              </a:ext>
            </a:extLst>
          </p:cNvPr>
          <p:cNvSpPr txBox="1"/>
          <p:nvPr/>
        </p:nvSpPr>
        <p:spPr>
          <a:xfrm>
            <a:off x="649386" y="4272455"/>
            <a:ext cx="4632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What </a:t>
            </a:r>
            <a:r>
              <a:rPr lang="en-US" sz="1800" b="1" u="sng" dirty="0">
                <a:solidFill>
                  <a:schemeClr val="accent4">
                    <a:lumMod val="90000"/>
                  </a:schemeClr>
                </a:solidFill>
                <a:latin typeface="Amasis MT Pro" panose="02040504050005020304" pitchFamily="18" charset="0"/>
              </a:rPr>
              <a:t>do</a:t>
            </a:r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masis MT Pro" panose="02040504050005020304" pitchFamily="18" charset="0"/>
              </a:rPr>
              <a:t>you</a:t>
            </a:r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 study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9D6108B-EF41-8C70-F5F0-0BAF40E28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2" t="22969" r="39027" b="43835"/>
          <a:stretch/>
        </p:blipFill>
        <p:spPr>
          <a:xfrm>
            <a:off x="1092426" y="1238080"/>
            <a:ext cx="7072438" cy="2484256"/>
          </a:xfrm>
          <a:prstGeom prst="roundRect">
            <a:avLst>
              <a:gd name="adj" fmla="val 16667"/>
            </a:avLst>
          </a:prstGeom>
          <a:ln w="7620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1263948-4CEE-EB41-DD71-D77A65F19183}"/>
              </a:ext>
            </a:extLst>
          </p:cNvPr>
          <p:cNvSpPr/>
          <p:nvPr/>
        </p:nvSpPr>
        <p:spPr>
          <a:xfrm>
            <a:off x="1553682" y="1399922"/>
            <a:ext cx="4062191" cy="35604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1AEF688A-C430-C883-A7FB-52914ED82EB6}"/>
              </a:ext>
            </a:extLst>
          </p:cNvPr>
          <p:cNvSpPr/>
          <p:nvPr/>
        </p:nvSpPr>
        <p:spPr>
          <a:xfrm>
            <a:off x="1453821" y="2451887"/>
            <a:ext cx="4631389" cy="218483"/>
          </a:xfrm>
          <a:prstGeom prst="roundRect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34BEABCB-4C4E-3181-627F-719210CDC006}"/>
              </a:ext>
            </a:extLst>
          </p:cNvPr>
          <p:cNvSpPr/>
          <p:nvPr/>
        </p:nvSpPr>
        <p:spPr>
          <a:xfrm>
            <a:off x="1565761" y="2830864"/>
            <a:ext cx="2933411" cy="171281"/>
          </a:xfrm>
          <a:prstGeom prst="roundRect">
            <a:avLst/>
          </a:prstGeom>
          <a:solidFill>
            <a:schemeClr val="accent5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86598D89-112A-507B-740F-3DFEDACAD763}"/>
              </a:ext>
            </a:extLst>
          </p:cNvPr>
          <p:cNvSpPr/>
          <p:nvPr/>
        </p:nvSpPr>
        <p:spPr>
          <a:xfrm>
            <a:off x="1523952" y="3123527"/>
            <a:ext cx="6203942" cy="241412"/>
          </a:xfrm>
          <a:prstGeom prst="roundRect">
            <a:avLst/>
          </a:prstGeom>
          <a:solidFill>
            <a:schemeClr val="accent4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2022 Marketing Plan by Slidesgo">
  <a:themeElements>
    <a:clrScheme name="Simple Light">
      <a:dk1>
        <a:srgbClr val="313131"/>
      </a:dk1>
      <a:lt1>
        <a:srgbClr val="FFFFFF"/>
      </a:lt1>
      <a:dk2>
        <a:srgbClr val="A4DFCB"/>
      </a:dk2>
      <a:lt2>
        <a:srgbClr val="FABDAB"/>
      </a:lt2>
      <a:accent1>
        <a:srgbClr val="759FD3"/>
      </a:accent1>
      <a:accent2>
        <a:srgbClr val="EBD89E"/>
      </a:accent2>
      <a:accent3>
        <a:srgbClr val="A4DFCB"/>
      </a:accent3>
      <a:accent4>
        <a:srgbClr val="FABDAB"/>
      </a:accent4>
      <a:accent5>
        <a:srgbClr val="B7CEEB"/>
      </a:accent5>
      <a:accent6>
        <a:srgbClr val="EBD89E"/>
      </a:accent6>
      <a:hlink>
        <a:srgbClr val="B7CEE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335</Words>
  <Application>Microsoft Office PowerPoint</Application>
  <PresentationFormat>عرض على الشاشة (16:9)</PresentationFormat>
  <Paragraphs>105</Paragraphs>
  <Slides>21</Slides>
  <Notes>21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6" baseType="lpstr">
      <vt:lpstr>Amasis MT Pro Black</vt:lpstr>
      <vt:lpstr>Catamaran</vt:lpstr>
      <vt:lpstr>Congenial SemiBold</vt:lpstr>
      <vt:lpstr>Cormorant Garamond</vt:lpstr>
      <vt:lpstr>Gaegu</vt:lpstr>
      <vt:lpstr>Arial</vt:lpstr>
      <vt:lpstr>Footlight MT Light</vt:lpstr>
      <vt:lpstr>Amasis MT Pro</vt:lpstr>
      <vt:lpstr>Arial Rounded MT Bold</vt:lpstr>
      <vt:lpstr>Coming Soon</vt:lpstr>
      <vt:lpstr>Patrick Hand</vt:lpstr>
      <vt:lpstr>Chelsea Market</vt:lpstr>
      <vt:lpstr>Congenial</vt:lpstr>
      <vt:lpstr>Roboto Condensed Light</vt:lpstr>
      <vt:lpstr>2022 Marketing Plan by Slidesgo</vt:lpstr>
      <vt:lpstr>عرض تقديمي في PowerPoint</vt:lpstr>
      <vt:lpstr>Use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From the Holy Qur'an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انتصار بنت العبيدالله</cp:lastModifiedBy>
  <cp:revision>10</cp:revision>
  <dcterms:modified xsi:type="dcterms:W3CDTF">2022-09-27T21:57:29Z</dcterms:modified>
</cp:coreProperties>
</file>