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8" r:id="rId2"/>
    <p:sldId id="353" r:id="rId3"/>
    <p:sldId id="344" r:id="rId4"/>
    <p:sldId id="361" r:id="rId5"/>
    <p:sldId id="351" r:id="rId6"/>
    <p:sldId id="335" r:id="rId7"/>
    <p:sldId id="349" r:id="rId8"/>
    <p:sldId id="258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14" r:id="rId17"/>
    <p:sldId id="366" r:id="rId18"/>
    <p:sldId id="362" r:id="rId19"/>
    <p:sldId id="291" r:id="rId20"/>
    <p:sldId id="367" r:id="rId21"/>
    <p:sldId id="368" r:id="rId22"/>
    <p:sldId id="317" r:id="rId23"/>
    <p:sldId id="354" r:id="rId24"/>
    <p:sldId id="299" r:id="rId25"/>
    <p:sldId id="369" r:id="rId26"/>
    <p:sldId id="321" r:id="rId27"/>
    <p:sldId id="334" r:id="rId28"/>
    <p:sldId id="319" r:id="rId29"/>
    <p:sldId id="356" r:id="rId30"/>
    <p:sldId id="357" r:id="rId31"/>
    <p:sldId id="358" r:id="rId32"/>
    <p:sldId id="350" r:id="rId33"/>
    <p:sldId id="269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787A9-5C09-468B-B54C-9849E46F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C26870-1038-4F76-A1D0-D19625126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27B1D3-12FE-452A-999B-CFCCFF5A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7D306-99B5-45DB-AAD4-EC308BAE2FC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1C6518-847E-4A6B-816F-69AABC6A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73E3B2-C591-4E4D-9E00-1014CC93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F55F6F-0458-4A52-B703-C7EA03D433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47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FF370F-49A8-46AD-835E-B4563987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918746-56E0-4316-AD23-F23AFE3C3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9E83E6-FCF9-4449-B609-559015ED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7D306-99B5-45DB-AAD4-EC308BAE2FC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A3AAEB-0A5F-40FC-A6F7-3C3549DD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7711A9-2FCF-4B67-BD31-61009DD8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F55F6F-0458-4A52-B703-C7EA03D433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135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1394034-0A9A-4470-8338-330844AA8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FD8BC2-8EBF-41F7-8C9E-672A98A62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9539D3-24E2-44AF-B93D-A3AAB1B8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7D306-99B5-45DB-AAD4-EC308BAE2FC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F8215A-8604-4221-B960-1EFF6F59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FD2D87-E17E-469D-9339-252F1E4F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F55F6F-0458-4A52-B703-C7EA03D433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49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139A06-6895-4A23-8EC7-1D584BCF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A36D9B-842C-4769-A412-A00B4D1F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080684-4CAE-4824-A9E6-7C0E59F1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7D306-99B5-45DB-AAD4-EC308BAE2FC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135940-B0A7-4851-8A94-E8A8572B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D6D244-AC83-4C34-8890-F96BB189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F55F6F-0458-4A52-B703-C7EA03D433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56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641103-3A86-42C0-99FD-A134C5DB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6A673E2-E688-42AD-9F6E-ABE3596BD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6BB1BE-57CD-496C-8F8D-CB5B0173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7D306-99B5-45DB-AAD4-EC308BAE2FC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42B548-B79D-4C32-BADC-F6F66DC0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84511-12E4-42C2-AA2E-A21199D1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F55F6F-0458-4A52-B703-C7EA03D433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59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E8A33A-4C10-4B27-88B4-4D29647E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521682-7509-4077-806C-FAFAD78F5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1AD56FC-6AE7-4E82-8656-6DB9885AD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B83B90-0577-4AAA-8D2B-227F8217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7D306-99B5-45DB-AAD4-EC308BAE2FC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1ABCC75-C9B4-4751-8D46-EEE88CD8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433751C-0084-4083-BD0E-0544D35D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F55F6F-0458-4A52-B703-C7EA03D433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344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3FC4DF-6F4B-4683-AA80-B917A277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435995C-E59D-4ACF-A654-D2C139532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549556-9085-497D-B3F4-6A1E7EDA8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27CED12-DC2B-4313-9858-F2CF4F2B1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BF6F3C3-E714-449C-896D-CCE7C607C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9951637-C75F-413B-99FD-7F9FAA9C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7D306-99B5-45DB-AAD4-EC308BAE2FC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F778DA2-6E0D-431A-8970-87F4C4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F399858-2019-4723-9781-965E48E9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F55F6F-0458-4A52-B703-C7EA03D433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990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A0018E-C009-4EAF-B180-92C0474A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27ED907-9E0C-4C6C-836C-08666156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7D306-99B5-45DB-AAD4-EC308BAE2FC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405BE7F-CE1A-4B92-BDE2-BD45B288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A02FAAA-FA9D-4116-90B1-720AC2FB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F55F6F-0458-4A52-B703-C7EA03D433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845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28AB89F-4703-4ED1-89B7-F20396C0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7D306-99B5-45DB-AAD4-EC308BAE2FC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4790E9F-DC00-4FA5-A8B7-940777AD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433BCC6-03E2-4E07-AB92-1E49AD70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F55F6F-0458-4A52-B703-C7EA03D433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5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3BD45C-AF80-4CF3-B1ED-AD17F475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D79EE2-21B1-4B42-A4E4-B1FE061A4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F767CB-18FC-439D-B1A3-B523A30C4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704CB6-A45B-4E35-A0E4-A9906AD9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7D306-99B5-45DB-AAD4-EC308BAE2FC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D0E52B9-1AA0-4D84-9C11-6754F084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BF1B81-1A28-4CDE-B9F5-12CA48F3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F55F6F-0458-4A52-B703-C7EA03D433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414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6C1462-490F-4F5C-A449-52A44AF9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397057E-05FB-482D-B1F8-082A640CB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4FCB8A-AAE4-4363-A044-F7C236A43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2892BF-C9BB-4888-9764-D287EBE5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7D306-99B5-45DB-AAD4-EC308BAE2FC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1AD1B2A-ABED-4138-9072-C45614B5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793E8C-C72E-41EF-B0A8-6054D47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F55F6F-0458-4A52-B703-C7EA03D4333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777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2CA14B-25FF-4CCC-9D61-75DC908461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14.png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5DB5DB9-2CBC-4AC2-B628-3E26BBD8DE8C}"/>
              </a:ext>
            </a:extLst>
          </p:cNvPr>
          <p:cNvSpPr txBox="1"/>
          <p:nvPr/>
        </p:nvSpPr>
        <p:spPr>
          <a:xfrm>
            <a:off x="7315616" y="1018906"/>
            <a:ext cx="265168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ar-SA" sz="3600" dirty="0">
                <a:cs typeface="(AH) Manal High" pitchFamily="2" charset="-78"/>
              </a:rPr>
              <a:t>المرحلة/الصف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0DC644C-48C2-4C3D-8077-C77F4AC3135E}"/>
              </a:ext>
            </a:extLst>
          </p:cNvPr>
          <p:cNvSpPr/>
          <p:nvPr/>
        </p:nvSpPr>
        <p:spPr>
          <a:xfrm>
            <a:off x="1832747" y="1018904"/>
            <a:ext cx="5182009" cy="7053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7030A0"/>
                </a:solidFill>
                <a:cs typeface="(AH) Manal High" pitchFamily="2" charset="-78"/>
              </a:rPr>
              <a:t>الرابع الابتدائي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C630800-C13D-4234-9EA9-54C66B188BD9}"/>
              </a:ext>
            </a:extLst>
          </p:cNvPr>
          <p:cNvSpPr/>
          <p:nvPr/>
        </p:nvSpPr>
        <p:spPr>
          <a:xfrm>
            <a:off x="1832747" y="1928948"/>
            <a:ext cx="5182009" cy="7053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7030A0"/>
                </a:solidFill>
                <a:cs typeface="(AH) Manal High" pitchFamily="2" charset="-78"/>
              </a:rPr>
              <a:t>الأول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0B453E6-F90C-40AD-9732-A8EC577CBEDF}"/>
              </a:ext>
            </a:extLst>
          </p:cNvPr>
          <p:cNvSpPr/>
          <p:nvPr/>
        </p:nvSpPr>
        <p:spPr>
          <a:xfrm>
            <a:off x="1832747" y="2887075"/>
            <a:ext cx="5182009" cy="7053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7030A0"/>
                </a:solidFill>
                <a:cs typeface="(AH) Manal High" pitchFamily="2" charset="-78"/>
              </a:rPr>
              <a:t>رياضيات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00ABEBC-3702-4179-919A-70F8A9AF4BFC}"/>
              </a:ext>
            </a:extLst>
          </p:cNvPr>
          <p:cNvSpPr/>
          <p:nvPr/>
        </p:nvSpPr>
        <p:spPr>
          <a:xfrm>
            <a:off x="1832747" y="3810182"/>
            <a:ext cx="5182009" cy="7053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7030A0"/>
                </a:solidFill>
                <a:cs typeface="(AH) Manal High" pitchFamily="2" charset="-78"/>
              </a:rPr>
              <a:t>تمثيل الكسور العشرية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33E9B72-CA6C-459C-B62E-4346EBF2F551}"/>
              </a:ext>
            </a:extLst>
          </p:cNvPr>
          <p:cNvSpPr txBox="1"/>
          <p:nvPr/>
        </p:nvSpPr>
        <p:spPr>
          <a:xfrm>
            <a:off x="7315616" y="1907181"/>
            <a:ext cx="281519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ar-SA" sz="3600" dirty="0">
                <a:cs typeface="(AH) Manal High" pitchFamily="2" charset="-78"/>
              </a:rPr>
              <a:t>الفصل الدراسي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14DA2EE-1987-4EB4-9967-D5DA47C7A731}"/>
              </a:ext>
            </a:extLst>
          </p:cNvPr>
          <p:cNvSpPr txBox="1"/>
          <p:nvPr/>
        </p:nvSpPr>
        <p:spPr>
          <a:xfrm>
            <a:off x="7267525" y="3011038"/>
            <a:ext cx="237276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ar-SA" sz="3600" dirty="0">
                <a:cs typeface="(AH) Manal High" pitchFamily="2" charset="-78"/>
              </a:rPr>
              <a:t>المـــــــــــــــــــادة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38BBF4A-938A-4022-B6CC-37FF8F2ABA26}"/>
              </a:ext>
            </a:extLst>
          </p:cNvPr>
          <p:cNvSpPr txBox="1"/>
          <p:nvPr/>
        </p:nvSpPr>
        <p:spPr>
          <a:xfrm>
            <a:off x="7350645" y="3849554"/>
            <a:ext cx="266771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ar-SA" sz="3600" dirty="0">
                <a:cs typeface="(AH) Manal High" pitchFamily="2" charset="-78"/>
              </a:rPr>
              <a:t>موضوع الدرس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E63BC02-A229-40DD-8BF8-EF956327B78F}"/>
              </a:ext>
            </a:extLst>
          </p:cNvPr>
          <p:cNvSpPr txBox="1"/>
          <p:nvPr/>
        </p:nvSpPr>
        <p:spPr>
          <a:xfrm>
            <a:off x="7359697" y="4755067"/>
            <a:ext cx="255230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ar-SA" sz="3600" dirty="0">
                <a:cs typeface="(AH) Manal High" pitchFamily="2" charset="-78"/>
              </a:rPr>
              <a:t>إعداد وتقديم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ECA4363-70B4-417E-B3B2-D520355E561C}"/>
              </a:ext>
            </a:extLst>
          </p:cNvPr>
          <p:cNvSpPr/>
          <p:nvPr/>
        </p:nvSpPr>
        <p:spPr>
          <a:xfrm>
            <a:off x="1832747" y="4755251"/>
            <a:ext cx="5182009" cy="7053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7030A0"/>
                </a:solidFill>
                <a:cs typeface="(AH) Manal High" pitchFamily="2" charset="-78"/>
              </a:rPr>
              <a:t>أحمد جمعان </a:t>
            </a:r>
            <a:r>
              <a:rPr lang="ar-SA" sz="3200" dirty="0" err="1">
                <a:solidFill>
                  <a:srgbClr val="7030A0"/>
                </a:solidFill>
                <a:cs typeface="(AH) Manal High" pitchFamily="2" charset="-78"/>
              </a:rPr>
              <a:t>الهريري</a:t>
            </a:r>
            <a:endParaRPr lang="ar-SA" sz="3200" dirty="0">
              <a:solidFill>
                <a:srgbClr val="7030A0"/>
              </a:solidFill>
              <a:cs typeface="(AH) Manal High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84A998D-02EB-4B16-B12C-ACCF26DC7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6" y="155061"/>
            <a:ext cx="1720846" cy="10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76" y="928676"/>
            <a:ext cx="8529100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427" y="611932"/>
            <a:ext cx="1578960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16632"/>
            <a:ext cx="3438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714204"/>
            <a:ext cx="6553201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4859734" y="566124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0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5838818" y="566124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8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6774922" y="566124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182" y="2464307"/>
            <a:ext cx="1748773" cy="62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42" y="981430"/>
            <a:ext cx="8529100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81" y="611932"/>
            <a:ext cx="1578960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16632"/>
            <a:ext cx="3438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4781408" y="3404372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4766894" y="3404372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5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2512022"/>
            <a:ext cx="1748773" cy="62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6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17" y="1051770"/>
            <a:ext cx="8529100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751" y="692697"/>
            <a:ext cx="1578960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16632"/>
            <a:ext cx="3438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714204"/>
            <a:ext cx="6553201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4859734" y="566124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0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5838818" y="566124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0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6774922" y="566124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492896"/>
            <a:ext cx="1764112" cy="72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34" y="1139694"/>
            <a:ext cx="8529100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799" y="717442"/>
            <a:ext cx="1578960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16632"/>
            <a:ext cx="3438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4925424" y="3260356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4910910" y="3260356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5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492896"/>
            <a:ext cx="1764112" cy="72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42" y="911094"/>
            <a:ext cx="8529100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520" y="692697"/>
            <a:ext cx="1578960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16632"/>
            <a:ext cx="3438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714204"/>
            <a:ext cx="6553201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4859734" y="566124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5838818" y="566124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6774922" y="566124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76" y="2492897"/>
            <a:ext cx="1822405" cy="69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2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6" y="1104524"/>
            <a:ext cx="8529100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598" y="692697"/>
            <a:ext cx="1578960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16632"/>
            <a:ext cx="3438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76" y="2492897"/>
            <a:ext cx="1822405" cy="69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جدول 14"/>
          <p:cNvGraphicFramePr>
            <a:graphicFrameLocks noGrp="1"/>
          </p:cNvGraphicFramePr>
          <p:nvPr/>
        </p:nvGraphicFramePr>
        <p:xfrm>
          <a:off x="7698626" y="3484016"/>
          <a:ext cx="2538730" cy="2609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جدول 15"/>
          <p:cNvGraphicFramePr>
            <a:graphicFrameLocks noGrp="1"/>
          </p:cNvGraphicFramePr>
          <p:nvPr/>
        </p:nvGraphicFramePr>
        <p:xfrm>
          <a:off x="4818306" y="3501008"/>
          <a:ext cx="2538730" cy="2609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" name="جدول 16"/>
          <p:cNvGraphicFramePr>
            <a:graphicFrameLocks noGrp="1"/>
          </p:cNvGraphicFramePr>
          <p:nvPr/>
        </p:nvGraphicFramePr>
        <p:xfrm>
          <a:off x="1919536" y="3501008"/>
          <a:ext cx="2538730" cy="2609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8" name="جدول 17"/>
          <p:cNvGraphicFramePr>
            <a:graphicFrameLocks noGrp="1"/>
          </p:cNvGraphicFramePr>
          <p:nvPr/>
        </p:nvGraphicFramePr>
        <p:xfrm>
          <a:off x="7680176" y="3467024"/>
          <a:ext cx="2538730" cy="2609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جدول 18"/>
          <p:cNvGraphicFramePr>
            <a:graphicFrameLocks noGrp="1"/>
          </p:cNvGraphicFramePr>
          <p:nvPr/>
        </p:nvGraphicFramePr>
        <p:xfrm>
          <a:off x="4799856" y="3484016"/>
          <a:ext cx="2538730" cy="2609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1919536" y="3501008"/>
          <a:ext cx="2538730" cy="2609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38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28"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tc>
                  <a:txBody>
                    <a:bodyPr/>
                    <a:lstStyle/>
                    <a:p>
                      <a:pPr rtl="1"/>
                      <a:endParaRPr lang="ar-SA" sz="1300" dirty="0"/>
                    </a:p>
                  </a:txBody>
                  <a:tcPr marL="62807" marR="62807" marT="31404" marB="314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3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كتاب رياضيات سادس ف1 مطور_Page_0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00" t="63830" r="9450" b="23445"/>
          <a:stretch>
            <a:fillRect/>
          </a:stretch>
        </p:blipFill>
        <p:spPr bwMode="auto">
          <a:xfrm>
            <a:off x="8834619" y="2216591"/>
            <a:ext cx="2951953" cy="2424818"/>
          </a:xfrm>
          <a:prstGeom prst="rect">
            <a:avLst/>
          </a:prstGeom>
          <a:noFill/>
        </p:spPr>
      </p:pic>
      <p:pic>
        <p:nvPicPr>
          <p:cNvPr id="9" name="Picture 2" descr="كتاب رياضيات سادس ف1 مطور_Page_0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1" t="65490" r="33075" b="6294"/>
          <a:stretch>
            <a:fillRect/>
          </a:stretch>
        </p:blipFill>
        <p:spPr bwMode="auto">
          <a:xfrm>
            <a:off x="317503" y="512675"/>
            <a:ext cx="8487085" cy="518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F220EAA-12CC-4EEA-AB22-D09F8E35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991" y="360961"/>
            <a:ext cx="6009898" cy="51424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91C08CC-2EDA-46D3-9C9A-1B3FB0E76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312" y="1479783"/>
            <a:ext cx="3050490" cy="314078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57B1F13-8A71-4D60-BBFA-0D5210218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474" y="1010493"/>
            <a:ext cx="6190391" cy="6307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3DEE6F31-9D8A-4952-AF51-DE4F4F562B94}"/>
              </a:ext>
            </a:extLst>
          </p:cNvPr>
          <p:cNvCxnSpPr>
            <a:cxnSpLocks/>
          </p:cNvCxnSpPr>
          <p:nvPr/>
        </p:nvCxnSpPr>
        <p:spPr>
          <a:xfrm>
            <a:off x="8582188" y="862115"/>
            <a:ext cx="0" cy="535580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5">
            <a:extLst>
              <a:ext uri="{FF2B5EF4-FFF2-40B4-BE49-F238E27FC236}">
                <a16:creationId xmlns:a16="http://schemas.microsoft.com/office/drawing/2014/main" id="{88688B68-E365-49F7-8131-F94AF6098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17" y="1776540"/>
            <a:ext cx="6553201" cy="260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76FF439-7FBA-40A6-A28C-5872A5754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547" y="4816428"/>
            <a:ext cx="2216799" cy="51698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6DE7A55-45BE-4C96-8FBC-3AF0444FA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82" y="4719030"/>
            <a:ext cx="5522439" cy="6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C442E293-6794-4430-BC01-4B502BF2F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184" y="159854"/>
            <a:ext cx="3220162" cy="90199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EAFD994-0731-489F-88A4-1F2B0B16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048" y="1207558"/>
            <a:ext cx="6930345" cy="81526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F2A1050-95E9-4BBF-A3E6-D9B2C1A41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854" y="2418611"/>
            <a:ext cx="2456423" cy="88152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105E67E-8560-4BB0-99AB-4691BCA52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810" y="3557866"/>
            <a:ext cx="2710536" cy="6926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D3ED91-DF20-4F03-A80E-B5CF80842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810" y="4750522"/>
            <a:ext cx="2710536" cy="692627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BAAEFC6-6BAB-4F89-8744-EDE547215F4E}"/>
              </a:ext>
            </a:extLst>
          </p:cNvPr>
          <p:cNvSpPr txBox="1"/>
          <p:nvPr/>
        </p:nvSpPr>
        <p:spPr>
          <a:xfrm>
            <a:off x="2458389" y="2448203"/>
            <a:ext cx="64609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</a:rPr>
              <a:t>ثمان مئة وخمسة وعشرون من ألف.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9F34ED5-65E8-452F-8B21-AC64AA9A70DA}"/>
              </a:ext>
            </a:extLst>
          </p:cNvPr>
          <p:cNvSpPr txBox="1"/>
          <p:nvPr/>
        </p:nvSpPr>
        <p:spPr>
          <a:xfrm>
            <a:off x="2458389" y="3600414"/>
            <a:ext cx="64609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 </a:t>
            </a:r>
            <a:r>
              <a:rPr lang="ar-SA" sz="3600" b="1" dirty="0">
                <a:solidFill>
                  <a:srgbClr val="0000CC"/>
                </a:solidFill>
              </a:rPr>
              <a:t>ستة عشر وَ ثمانية من مئة.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A9266A2-2C3C-4609-87E0-4CEF20043B53}"/>
              </a:ext>
            </a:extLst>
          </p:cNvPr>
          <p:cNvSpPr txBox="1"/>
          <p:nvPr/>
        </p:nvSpPr>
        <p:spPr>
          <a:xfrm>
            <a:off x="1622263" y="4725229"/>
            <a:ext cx="72971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</a:rPr>
              <a:t>مئة واثنان وأربعون  وَ ستة من عشرة.</a:t>
            </a:r>
          </a:p>
        </p:txBody>
      </p:sp>
    </p:spTree>
    <p:extLst>
      <p:ext uri="{BB962C8B-B14F-4D97-AF65-F5344CB8AC3E}">
        <p14:creationId xmlns:p14="http://schemas.microsoft.com/office/powerpoint/2010/main" val="32805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09398CB-30DF-4215-B513-786FA72C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8" y="1332491"/>
            <a:ext cx="11690583" cy="4163039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44BA6E50-D3F6-4281-A144-31DCE57560D3}"/>
              </a:ext>
            </a:extLst>
          </p:cNvPr>
          <p:cNvSpPr/>
          <p:nvPr/>
        </p:nvSpPr>
        <p:spPr>
          <a:xfrm>
            <a:off x="3119026" y="1362469"/>
            <a:ext cx="6192688" cy="736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B9FC0DF-B7DB-4007-B3B8-D9DDAFDE69D5}"/>
              </a:ext>
            </a:extLst>
          </p:cNvPr>
          <p:cNvSpPr/>
          <p:nvPr/>
        </p:nvSpPr>
        <p:spPr>
          <a:xfrm>
            <a:off x="250708" y="3589080"/>
            <a:ext cx="11481689" cy="2092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EB71E2B-8868-4524-8B20-C75F8FE4B4B2}"/>
              </a:ext>
            </a:extLst>
          </p:cNvPr>
          <p:cNvSpPr/>
          <p:nvPr/>
        </p:nvSpPr>
        <p:spPr>
          <a:xfrm>
            <a:off x="3076993" y="2119968"/>
            <a:ext cx="6192688" cy="681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0CDE01E-5D34-43F7-BD5B-E75F705938EE}"/>
              </a:ext>
            </a:extLst>
          </p:cNvPr>
          <p:cNvSpPr/>
          <p:nvPr/>
        </p:nvSpPr>
        <p:spPr>
          <a:xfrm>
            <a:off x="1416035" y="2801604"/>
            <a:ext cx="7778696" cy="851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4613944" y="2950398"/>
            <a:ext cx="3282256" cy="862035"/>
            <a:chOff x="5292080" y="1849645"/>
            <a:chExt cx="3282256" cy="862035"/>
          </a:xfrm>
        </p:grpSpPr>
        <p:sp>
          <p:nvSpPr>
            <p:cNvPr id="7" name="مستطيل 6"/>
            <p:cNvSpPr/>
            <p:nvPr/>
          </p:nvSpPr>
          <p:spPr>
            <a:xfrm>
              <a:off x="5868144" y="1915718"/>
              <a:ext cx="2706192" cy="7200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3200" dirty="0">
                  <a:solidFill>
                    <a:schemeClr val="bg1"/>
                  </a:solidFill>
                  <a:cs typeface="Khalid Art bold" pitchFamily="2" charset="-78"/>
                </a:rPr>
                <a:t>  فكرةُ الدرس</a:t>
              </a:r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5292080" y="1849645"/>
              <a:ext cx="862034" cy="862035"/>
            </a:xfrm>
            <a:prstGeom prst="ellipse">
              <a:avLst/>
            </a:prstGeom>
            <a:solidFill>
              <a:srgbClr val="92D050"/>
            </a:solid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سهم إلى اليسار 8"/>
            <p:cNvSpPr/>
            <p:nvPr/>
          </p:nvSpPr>
          <p:spPr>
            <a:xfrm rot="16200000">
              <a:off x="5392664" y="2006742"/>
              <a:ext cx="648072" cy="613729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1" name="Rounded Rectangle 18"/>
          <p:cNvSpPr/>
          <p:nvPr/>
        </p:nvSpPr>
        <p:spPr>
          <a:xfrm>
            <a:off x="3287688" y="1129874"/>
            <a:ext cx="5832648" cy="1291014"/>
          </a:xfrm>
          <a:prstGeom prst="roundRect">
            <a:avLst>
              <a:gd name="adj" fmla="val 27334"/>
            </a:avLst>
          </a:prstGeom>
          <a:solidFill>
            <a:srgbClr val="74057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24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raditional Arabic" pitchFamily="2" charset="-78"/>
              </a:rPr>
              <a:t> تمثيل الكسور العشرية</a:t>
            </a:r>
            <a:endParaRPr lang="ar-JO" sz="5400" b="1" dirty="0">
              <a:solidFill>
                <a:srgbClr val="0024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1991544" y="4449306"/>
            <a:ext cx="82089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أُمثل الكسور العشرية بالصيغ اللفظية والقياسية والتحليلية. </a:t>
            </a:r>
            <a:endParaRPr lang="ar-JO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pic>
        <p:nvPicPr>
          <p:cNvPr id="14" name="Picture 6" descr="عنوان الدر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26" y="456854"/>
            <a:ext cx="2914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0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BC80F6-3DFB-4B2E-ACE4-2DDA3847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71" y="242671"/>
            <a:ext cx="6995089" cy="5864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D7DC53C-5059-46BE-8A57-DD01C6DCC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98" y="911817"/>
            <a:ext cx="10627803" cy="11669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9AFAA1B-51E9-42C6-95C7-10F588973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731" y="1674175"/>
            <a:ext cx="6132537" cy="32398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7947666-94FE-4BC8-98BF-B5D949289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396" y="4882778"/>
            <a:ext cx="3702664" cy="60209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BA407D1-C5AB-47FB-A7C2-3EC80A53A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8379" y="5568900"/>
            <a:ext cx="2256311" cy="60209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6EF3556-E352-4C6D-BC89-56448E1B785A}"/>
              </a:ext>
            </a:extLst>
          </p:cNvPr>
          <p:cNvSpPr txBox="1"/>
          <p:nvPr/>
        </p:nvSpPr>
        <p:spPr>
          <a:xfrm>
            <a:off x="2526386" y="5658446"/>
            <a:ext cx="70519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rgbClr val="0000CC"/>
                </a:solidFill>
              </a:rPr>
              <a:t>( 3 × 10 ) + ( 5 × 1 ) + ( 9 × 0</a:t>
            </a:r>
            <a:r>
              <a:rPr lang="ar-SA" sz="2400" b="1" dirty="0">
                <a:solidFill>
                  <a:srgbClr val="0000CC"/>
                </a:solidFill>
                <a:latin typeface="رموز الرياضيات العربية" pitchFamily="18" charset="0"/>
                <a:cs typeface="رموز الرياضيات العربية" pitchFamily="18" charset="0"/>
              </a:rPr>
              <a:t>.</a:t>
            </a:r>
            <a:r>
              <a:rPr lang="ar-SA" sz="2400" b="1" dirty="0">
                <a:solidFill>
                  <a:srgbClr val="0000CC"/>
                </a:solidFill>
              </a:rPr>
              <a:t>001 ) + ( 6 × 0</a:t>
            </a:r>
            <a:r>
              <a:rPr lang="ar-SA" sz="2400" b="1" dirty="0">
                <a:solidFill>
                  <a:srgbClr val="0000CC"/>
                </a:solidFill>
                <a:latin typeface="رموز الرياضيات العربية" pitchFamily="18" charset="0"/>
                <a:cs typeface="رموز الرياضيات العربية" pitchFamily="18" charset="0"/>
              </a:rPr>
              <a:t>.</a:t>
            </a:r>
            <a:r>
              <a:rPr lang="ar-SA" sz="2400" b="1" dirty="0">
                <a:solidFill>
                  <a:srgbClr val="0000CC"/>
                </a:solidFill>
              </a:rPr>
              <a:t>0001 )</a:t>
            </a:r>
          </a:p>
        </p:txBody>
      </p:sp>
    </p:spTree>
    <p:extLst>
      <p:ext uri="{BB962C8B-B14F-4D97-AF65-F5344CB8AC3E}">
        <p14:creationId xmlns:p14="http://schemas.microsoft.com/office/powerpoint/2010/main" val="20097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0F33498-BDDC-4E13-9C50-B84E3E9F4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11" y="352041"/>
            <a:ext cx="11550576" cy="237640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18C8DCD-6683-4063-AFD9-6BD1DC8CED0A}"/>
              </a:ext>
            </a:extLst>
          </p:cNvPr>
          <p:cNvSpPr txBox="1"/>
          <p:nvPr/>
        </p:nvSpPr>
        <p:spPr>
          <a:xfrm>
            <a:off x="8450003" y="3176555"/>
            <a:ext cx="28803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الصيغة القياسية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1DE6A1B-8AA9-4A9B-AC9A-7B4665E55A1F}"/>
              </a:ext>
            </a:extLst>
          </p:cNvPr>
          <p:cNvSpPr txBox="1"/>
          <p:nvPr/>
        </p:nvSpPr>
        <p:spPr>
          <a:xfrm>
            <a:off x="7730331" y="4256675"/>
            <a:ext cx="367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الصيغة التحليلية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: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6A3B337-9077-49CC-BF2A-BCD7E2817F80}"/>
              </a:ext>
            </a:extLst>
          </p:cNvPr>
          <p:cNvSpPr txBox="1"/>
          <p:nvPr/>
        </p:nvSpPr>
        <p:spPr>
          <a:xfrm>
            <a:off x="6289763" y="3065638"/>
            <a:ext cx="19518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3,085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3333BB6-4130-4170-881E-A44D6A816906}"/>
              </a:ext>
            </a:extLst>
          </p:cNvPr>
          <p:cNvSpPr txBox="1"/>
          <p:nvPr/>
        </p:nvSpPr>
        <p:spPr>
          <a:xfrm>
            <a:off x="2194655" y="4256674"/>
            <a:ext cx="62553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( 3×1 ) + ( 8×0,01 ) + ( 5×0,001 )</a:t>
            </a:r>
          </a:p>
        </p:txBody>
      </p:sp>
    </p:spTree>
    <p:extLst>
      <p:ext uri="{BB962C8B-B14F-4D97-AF65-F5344CB8AC3E}">
        <p14:creationId xmlns:p14="http://schemas.microsoft.com/office/powerpoint/2010/main" val="37113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6FD53AF-0A53-41B2-92C4-64551514A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886" y="116265"/>
            <a:ext cx="8746212" cy="89922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63AA052-FC72-4862-BD9E-D5526F6E8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90" y="1015493"/>
            <a:ext cx="5727558" cy="71677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F125E3E-04C9-4D39-AB35-5FEDBFE60C9F}"/>
              </a:ext>
            </a:extLst>
          </p:cNvPr>
          <p:cNvSpPr txBox="1"/>
          <p:nvPr/>
        </p:nvSpPr>
        <p:spPr>
          <a:xfrm>
            <a:off x="7681065" y="2289647"/>
            <a:ext cx="27921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سبعة من عشرة</a:t>
            </a:r>
          </a:p>
        </p:txBody>
      </p:sp>
      <p:pic>
        <p:nvPicPr>
          <p:cNvPr id="15" name="Picture 2" descr="كتاب رياضيات سادس ف1 مطور_Page_066">
            <a:extLst>
              <a:ext uri="{FF2B5EF4-FFF2-40B4-BE49-F238E27FC236}">
                <a16:creationId xmlns:a16="http://schemas.microsoft.com/office/drawing/2014/main" id="{D0AA5AA2-ADF2-451F-9F17-C6BB3E3B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90" t="14871" r="26489" b="82647"/>
          <a:stretch>
            <a:fillRect/>
          </a:stretch>
        </p:blipFill>
        <p:spPr bwMode="auto">
          <a:xfrm>
            <a:off x="10750381" y="2067991"/>
            <a:ext cx="1054270" cy="862584"/>
          </a:xfrm>
          <a:prstGeom prst="rect">
            <a:avLst/>
          </a:prstGeom>
          <a:noFill/>
        </p:spPr>
      </p:pic>
      <p:pic>
        <p:nvPicPr>
          <p:cNvPr id="16" name="Picture 2" descr="كتاب رياضيات سادس ف1 مطور_Page_066">
            <a:extLst>
              <a:ext uri="{FF2B5EF4-FFF2-40B4-BE49-F238E27FC236}">
                <a16:creationId xmlns:a16="http://schemas.microsoft.com/office/drawing/2014/main" id="{F3467C79-295F-475B-80BD-FD81C89D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073" t="14871" r="53373" b="82647"/>
          <a:stretch>
            <a:fillRect/>
          </a:stretch>
        </p:blipFill>
        <p:spPr bwMode="auto">
          <a:xfrm>
            <a:off x="10498606" y="3537768"/>
            <a:ext cx="1341797" cy="862584"/>
          </a:xfrm>
          <a:prstGeom prst="rect">
            <a:avLst/>
          </a:prstGeom>
          <a:noFill/>
        </p:spPr>
      </p:pic>
      <p:pic>
        <p:nvPicPr>
          <p:cNvPr id="17" name="Picture 2" descr="كتاب رياضيات سادس ف1 مطور_Page_066">
            <a:extLst>
              <a:ext uri="{FF2B5EF4-FFF2-40B4-BE49-F238E27FC236}">
                <a16:creationId xmlns:a16="http://schemas.microsoft.com/office/drawing/2014/main" id="{6E883E3C-1669-4E7D-AC93-1828DA60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1" t="14871" r="76590" b="82647"/>
          <a:stretch>
            <a:fillRect/>
          </a:stretch>
        </p:blipFill>
        <p:spPr bwMode="auto">
          <a:xfrm>
            <a:off x="10078979" y="4977928"/>
            <a:ext cx="1821010" cy="862584"/>
          </a:xfrm>
          <a:prstGeom prst="rect">
            <a:avLst/>
          </a:prstGeom>
          <a:noFill/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5A4F00D-5B1F-454F-8F48-E0E4B3887280}"/>
              </a:ext>
            </a:extLst>
          </p:cNvPr>
          <p:cNvSpPr txBox="1"/>
          <p:nvPr/>
        </p:nvSpPr>
        <p:spPr>
          <a:xfrm>
            <a:off x="7909133" y="3759424"/>
            <a:ext cx="24198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ثمانية من مئة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395F3DA-18EF-4F83-B223-7CBF1BF7209F}"/>
              </a:ext>
            </a:extLst>
          </p:cNvPr>
          <p:cNvSpPr txBox="1"/>
          <p:nvPr/>
        </p:nvSpPr>
        <p:spPr>
          <a:xfrm>
            <a:off x="5696263" y="5157193"/>
            <a:ext cx="45605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خمسة واثنان وثلاثون من مئة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كتاب رياضيات سادس ف1 مطور_Page_0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35" t="18180" r="26489" b="79338"/>
          <a:stretch>
            <a:fillRect/>
          </a:stretch>
        </p:blipFill>
        <p:spPr bwMode="auto">
          <a:xfrm>
            <a:off x="10201610" y="1881584"/>
            <a:ext cx="1533483" cy="862584"/>
          </a:xfrm>
          <a:prstGeom prst="rect">
            <a:avLst/>
          </a:prstGeom>
          <a:noFill/>
        </p:spPr>
      </p:pic>
      <p:pic>
        <p:nvPicPr>
          <p:cNvPr id="22" name="Picture 2" descr="كتاب رياضيات سادس ف1 مطور_Page_0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29" t="18180" r="53373" b="79338"/>
          <a:stretch>
            <a:fillRect/>
          </a:stretch>
        </p:blipFill>
        <p:spPr bwMode="auto">
          <a:xfrm>
            <a:off x="10068040" y="3249736"/>
            <a:ext cx="1725167" cy="862584"/>
          </a:xfrm>
          <a:prstGeom prst="rect">
            <a:avLst/>
          </a:prstGeom>
          <a:noFill/>
        </p:spPr>
      </p:pic>
      <p:pic>
        <p:nvPicPr>
          <p:cNvPr id="24" name="Picture 2" descr="كتاب رياضيات سادس ف1 مطور_Page_0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1" t="18180" r="77201" b="79338"/>
          <a:stretch>
            <a:fillRect/>
          </a:stretch>
        </p:blipFill>
        <p:spPr bwMode="auto">
          <a:xfrm>
            <a:off x="10068040" y="4617888"/>
            <a:ext cx="1725167" cy="862584"/>
          </a:xfrm>
          <a:prstGeom prst="rect">
            <a:avLst/>
          </a:prstGeom>
          <a:noFill/>
        </p:spPr>
      </p:pic>
      <p:sp>
        <p:nvSpPr>
          <p:cNvPr id="27" name="مربع نص 26"/>
          <p:cNvSpPr txBox="1"/>
          <p:nvPr/>
        </p:nvSpPr>
        <p:spPr>
          <a:xfrm>
            <a:off x="6804181" y="2031232"/>
            <a:ext cx="32403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اثنان وعشرون من ألف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3381407" y="3356993"/>
            <a:ext cx="64808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أربعة وثلاثون وخمسمئة واثنان وأربعون من ألف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2520673" y="4797153"/>
            <a:ext cx="73421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ثمانية وستة آلاف ومئتان وأربعة </a:t>
            </a:r>
            <a:r>
              <a:rPr lang="ar-SA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وثمانمون</a:t>
            </a:r>
            <a:r>
              <a:rPr lang="ar-SA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عشرة آلاف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870E558-7459-4788-AD4A-F2728C10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886" y="116265"/>
            <a:ext cx="8746212" cy="89922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FC06DE7-243A-4413-B871-AE57B13B3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90" y="1015493"/>
            <a:ext cx="5727558" cy="7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03CAB8AF-50CA-49B5-917B-79705EEE9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886" y="116265"/>
            <a:ext cx="8746212" cy="79813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D789A09-F99B-42B4-B258-07015D9C0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008" y="1019763"/>
            <a:ext cx="8145861" cy="7411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C77FD2-AC01-41EF-9E04-B9693AE00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171" y="1866276"/>
            <a:ext cx="3054698" cy="819994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24EE3F8-0FE3-46E3-938A-632ADED3F39A}"/>
              </a:ext>
            </a:extLst>
          </p:cNvPr>
          <p:cNvSpPr txBox="1"/>
          <p:nvPr/>
        </p:nvSpPr>
        <p:spPr>
          <a:xfrm>
            <a:off x="6389364" y="2009994"/>
            <a:ext cx="223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= </a:t>
            </a:r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0,9 </a:t>
            </a:r>
            <a:endParaRPr lang="ar-SA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udir MT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2308E15-73D2-4BF3-8A71-102B86EF6DED}"/>
              </a:ext>
            </a:extLst>
          </p:cNvPr>
          <p:cNvSpPr txBox="1"/>
          <p:nvPr/>
        </p:nvSpPr>
        <p:spPr>
          <a:xfrm>
            <a:off x="6389364" y="2947840"/>
            <a:ext cx="2232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=  9 × 0,1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2BB513-9230-4D30-BE51-43CA918DA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051" y="3995701"/>
            <a:ext cx="3309255" cy="725379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77E79A4-FB32-4899-B992-EF86EB7A2529}"/>
              </a:ext>
            </a:extLst>
          </p:cNvPr>
          <p:cNvSpPr txBox="1"/>
          <p:nvPr/>
        </p:nvSpPr>
        <p:spPr>
          <a:xfrm>
            <a:off x="6110353" y="4029585"/>
            <a:ext cx="240954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=  </a:t>
            </a:r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0,012</a:t>
            </a:r>
            <a:r>
              <a:rPr lang="ar-SA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F5CB65A-3737-4EE5-A29F-8CF060C7184B}"/>
              </a:ext>
            </a:extLst>
          </p:cNvPr>
          <p:cNvSpPr txBox="1"/>
          <p:nvPr/>
        </p:nvSpPr>
        <p:spPr>
          <a:xfrm>
            <a:off x="3177913" y="4934332"/>
            <a:ext cx="52501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= 2 × 0,001    +     1 × 0,01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E4F5C2-EE59-4A02-BB7E-5B6E3F213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852" y="1177582"/>
            <a:ext cx="2240113" cy="81526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95EC489-E28E-4D85-A171-C960F9F74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886" y="116265"/>
            <a:ext cx="8746212" cy="7981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0F56FB3-9E3E-40D2-9F30-338A8E0EB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09" y="2097549"/>
            <a:ext cx="11620583" cy="95403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0C79639-0B0F-484F-89F3-E3FA94FE8917}"/>
              </a:ext>
            </a:extLst>
          </p:cNvPr>
          <p:cNvSpPr txBox="1"/>
          <p:nvPr/>
        </p:nvSpPr>
        <p:spPr>
          <a:xfrm>
            <a:off x="8844194" y="3434976"/>
            <a:ext cx="29208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الصيغة اللفظية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9EBDAF-9A81-46E5-BFAD-0971CBC1E160}"/>
              </a:ext>
            </a:extLst>
          </p:cNvPr>
          <p:cNvSpPr txBox="1"/>
          <p:nvPr/>
        </p:nvSpPr>
        <p:spPr>
          <a:xfrm>
            <a:off x="8844194" y="4587104"/>
            <a:ext cx="29208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الصيغة التحليلية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: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FAC26E2-1506-4050-90F1-19299D5B68EC}"/>
              </a:ext>
            </a:extLst>
          </p:cNvPr>
          <p:cNvSpPr txBox="1"/>
          <p:nvPr/>
        </p:nvSpPr>
        <p:spPr>
          <a:xfrm>
            <a:off x="3265982" y="3494937"/>
            <a:ext cx="56158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cs typeface="Mudir MT" pitchFamily="2" charset="-78"/>
              </a:rPr>
              <a:t>ثمانية عشر, وخمس وسبعون من مئة.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35274C-25CF-44DD-BD21-E29E2FA0F96F}"/>
              </a:ext>
            </a:extLst>
          </p:cNvPr>
          <p:cNvSpPr txBox="1"/>
          <p:nvPr/>
        </p:nvSpPr>
        <p:spPr>
          <a:xfrm>
            <a:off x="2746936" y="4595963"/>
            <a:ext cx="60654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cs typeface="Mudir MT" pitchFamily="2" charset="-78"/>
              </a:rPr>
              <a:t>   5×0,01   +    7×0,1   +   8   +   1 × 10</a:t>
            </a:r>
          </a:p>
        </p:txBody>
      </p:sp>
    </p:spTree>
    <p:extLst>
      <p:ext uri="{BB962C8B-B14F-4D97-AF65-F5344CB8AC3E}">
        <p14:creationId xmlns:p14="http://schemas.microsoft.com/office/powerpoint/2010/main" val="3453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كتاب رياضيات سادس ف1 مطور_Page_0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75" t="38712" r="26531" b="58997"/>
          <a:stretch>
            <a:fillRect/>
          </a:stretch>
        </p:blipFill>
        <p:spPr bwMode="auto">
          <a:xfrm>
            <a:off x="3547209" y="1079786"/>
            <a:ext cx="7906350" cy="737989"/>
          </a:xfrm>
          <a:prstGeom prst="rect">
            <a:avLst/>
          </a:prstGeom>
          <a:noFill/>
        </p:spPr>
      </p:pic>
      <p:pic>
        <p:nvPicPr>
          <p:cNvPr id="5" name="Picture 2" descr="كتاب رياضيات سادس ف1 مطور_Page_06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11" t="41985" r="26531" b="55724"/>
          <a:stretch>
            <a:fillRect/>
          </a:stretch>
        </p:blipFill>
        <p:spPr bwMode="auto">
          <a:xfrm>
            <a:off x="8184232" y="2091045"/>
            <a:ext cx="1944216" cy="689883"/>
          </a:xfrm>
          <a:prstGeom prst="rect">
            <a:avLst/>
          </a:prstGeom>
          <a:noFill/>
        </p:spPr>
      </p:pic>
      <p:sp>
        <p:nvSpPr>
          <p:cNvPr id="22" name="مربع نص 21"/>
          <p:cNvSpPr txBox="1"/>
          <p:nvPr/>
        </p:nvSpPr>
        <p:spPr>
          <a:xfrm>
            <a:off x="5650072" y="2204865"/>
            <a:ext cx="23901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cs typeface="Mudir MT" pitchFamily="2" charset="-78"/>
              </a:rPr>
              <a:t>أربعة من عشرة</a:t>
            </a:r>
          </a:p>
        </p:txBody>
      </p:sp>
      <p:pic>
        <p:nvPicPr>
          <p:cNvPr id="7" name="Picture 2" descr="كتاب رياضيات سادس ف1 مطور_Page_06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37" t="41985" r="45507" b="55724"/>
          <a:stretch>
            <a:fillRect/>
          </a:stretch>
        </p:blipFill>
        <p:spPr bwMode="auto">
          <a:xfrm>
            <a:off x="8363864" y="3140968"/>
            <a:ext cx="1728192" cy="72008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4223792" y="3284985"/>
            <a:ext cx="41400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cs typeface="Mudir MT" pitchFamily="2" charset="-78"/>
              </a:rPr>
              <a:t>ثلاثة و ستة وخمسون من مئة</a:t>
            </a:r>
          </a:p>
        </p:txBody>
      </p:sp>
      <p:pic>
        <p:nvPicPr>
          <p:cNvPr id="11" name="Picture 2" descr="كتاب رياضيات سادس ف1 مطور_Page_06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24" t="41985" r="61320" b="55724"/>
          <a:stretch>
            <a:fillRect/>
          </a:stretch>
        </p:blipFill>
        <p:spPr bwMode="auto">
          <a:xfrm>
            <a:off x="8400256" y="4221088"/>
            <a:ext cx="1656184" cy="864096"/>
          </a:xfrm>
          <a:prstGeom prst="rect">
            <a:avLst/>
          </a:prstGeom>
          <a:noFill/>
        </p:spPr>
      </p:pic>
      <p:sp>
        <p:nvSpPr>
          <p:cNvPr id="12" name="مربع نص 11"/>
          <p:cNvSpPr txBox="1"/>
          <p:nvPr/>
        </p:nvSpPr>
        <p:spPr>
          <a:xfrm>
            <a:off x="3790446" y="4407496"/>
            <a:ext cx="46098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cs typeface="Mudir MT" pitchFamily="2" charset="-78"/>
              </a:rPr>
              <a:t>واحد و ثلاثة من مئة</a:t>
            </a:r>
          </a:p>
        </p:txBody>
      </p:sp>
      <p:pic>
        <p:nvPicPr>
          <p:cNvPr id="13" name="Picture 2" descr="كتاب رياضيات سادس ف1 مطور_Page_06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78" t="41985" r="77134" b="55724"/>
          <a:stretch>
            <a:fillRect/>
          </a:stretch>
        </p:blipFill>
        <p:spPr bwMode="auto">
          <a:xfrm>
            <a:off x="8291856" y="5373216"/>
            <a:ext cx="1800200" cy="864096"/>
          </a:xfrm>
          <a:prstGeom prst="rect">
            <a:avLst/>
          </a:prstGeom>
          <a:noFill/>
        </p:spPr>
      </p:pic>
      <p:sp>
        <p:nvSpPr>
          <p:cNvPr id="14" name="مربع نص 13"/>
          <p:cNvSpPr txBox="1"/>
          <p:nvPr/>
        </p:nvSpPr>
        <p:spPr>
          <a:xfrm>
            <a:off x="5005408" y="5589241"/>
            <a:ext cx="32864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cs typeface="Mudir MT" pitchFamily="2" charset="-78"/>
              </a:rPr>
              <a:t>ثمانية وستون من ألف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AB2978-7CC6-4A37-966A-75E87F4AC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70" y="207247"/>
            <a:ext cx="9105262" cy="689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3864064" y="2721114"/>
            <a:ext cx="44638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udir MT" pitchFamily="2" charset="-78"/>
              </a:rPr>
              <a:t>اثنان وخمسون من مئة.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45" y="1153390"/>
            <a:ext cx="8835288" cy="83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7B2D2F4-3C0F-42E2-B352-556B880B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70" y="207247"/>
            <a:ext cx="9105262" cy="689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8A416D-061F-48B2-9D35-40936E43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2" y="2311730"/>
            <a:ext cx="11623416" cy="21445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8DC75B4-F0B8-4AD0-8F2E-2C66568D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015" y="350494"/>
            <a:ext cx="3850193" cy="124023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9B29BD0-95AC-4ED5-B3F9-0350968444C1}"/>
              </a:ext>
            </a:extLst>
          </p:cNvPr>
          <p:cNvSpPr txBox="1"/>
          <p:nvPr/>
        </p:nvSpPr>
        <p:spPr>
          <a:xfrm>
            <a:off x="2173571" y="5312704"/>
            <a:ext cx="7028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cs typeface="Mudir MT" pitchFamily="2" charset="-78"/>
              </a:rPr>
              <a:t>لأنها تمثل </a:t>
            </a:r>
            <a:r>
              <a:rPr lang="ar-SA" sz="3200" b="1" dirty="0" err="1">
                <a:solidFill>
                  <a:srgbClr val="0000CC"/>
                </a:solidFill>
                <a:cs typeface="Mudir MT" pitchFamily="2" charset="-78"/>
              </a:rPr>
              <a:t>3,04 </a:t>
            </a:r>
            <a:r>
              <a:rPr lang="ar-SA" sz="3200" b="1" dirty="0">
                <a:solidFill>
                  <a:srgbClr val="0000CC"/>
                </a:solidFill>
                <a:cs typeface="Mudir MT" pitchFamily="2" charset="-78"/>
              </a:rPr>
              <a:t>, بينما بقية الأعداد </a:t>
            </a:r>
            <a:r>
              <a:rPr lang="ar-SA" sz="3200" b="1" dirty="0" err="1">
                <a:solidFill>
                  <a:srgbClr val="0000CC"/>
                </a:solidFill>
                <a:cs typeface="Mudir MT" pitchFamily="2" charset="-78"/>
              </a:rPr>
              <a:t>ثمثل</a:t>
            </a:r>
            <a:r>
              <a:rPr lang="ar-SA" sz="3200" b="1" dirty="0">
                <a:solidFill>
                  <a:srgbClr val="0000CC"/>
                </a:solidFill>
                <a:cs typeface="Mudir MT" pitchFamily="2" charset="-78"/>
              </a:rPr>
              <a:t> 0,34</a:t>
            </a:r>
          </a:p>
        </p:txBody>
      </p:sp>
      <p:sp>
        <p:nvSpPr>
          <p:cNvPr id="16" name="مستطيل مستدير الزوايا 3">
            <a:extLst>
              <a:ext uri="{FF2B5EF4-FFF2-40B4-BE49-F238E27FC236}">
                <a16:creationId xmlns:a16="http://schemas.microsoft.com/office/drawing/2014/main" id="{96BE5158-308F-4237-A248-92193168D4E0}"/>
              </a:ext>
            </a:extLst>
          </p:cNvPr>
          <p:cNvSpPr/>
          <p:nvPr/>
        </p:nvSpPr>
        <p:spPr>
          <a:xfrm>
            <a:off x="2563317" y="3182443"/>
            <a:ext cx="2539835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19" y="1166432"/>
            <a:ext cx="7680765" cy="471084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151" y="149736"/>
            <a:ext cx="3767630" cy="831105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3503712" y="3501008"/>
            <a:ext cx="5832648" cy="72008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03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ania.OBEIKAN\Desktop\New Folder\Picture2.png">
            <a:hlinkClick r:id="rId2" action="ppaction://hlinksldjump"/>
          </p:cNvPr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876" y="429024"/>
            <a:ext cx="2569504" cy="98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5"/>
          <p:cNvSpPr/>
          <p:nvPr/>
        </p:nvSpPr>
        <p:spPr>
          <a:xfrm>
            <a:off x="4355976" y="1763776"/>
            <a:ext cx="3540224" cy="32494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410957"/>
            </a:solidFill>
          </a:ln>
          <a:effectLst/>
          <a:scene3d>
            <a:camera prst="perspectiveContrastingLeftFacing">
              <a:rot lat="600000" lon="1800000" rev="21386789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ar-SA" sz="3200" b="1" dirty="0">
                <a:solidFill>
                  <a:srgbClr val="002060"/>
                </a:solidFill>
                <a:cs typeface="Traditional Arabic" pitchFamily="2" charset="-78"/>
              </a:rPr>
              <a:t>الكسور العشرية</a:t>
            </a:r>
          </a:p>
          <a:p>
            <a:pPr algn="ctr">
              <a:lnSpc>
                <a:spcPts val="3000"/>
              </a:lnSpc>
            </a:pPr>
            <a:endParaRPr lang="ar-SA" sz="3200" b="1" dirty="0">
              <a:solidFill>
                <a:srgbClr val="002060"/>
              </a:solidFill>
              <a:cs typeface="Traditional Arabic" pitchFamily="2" charset="-78"/>
            </a:endParaRPr>
          </a:p>
          <a:p>
            <a:pPr algn="ctr">
              <a:lnSpc>
                <a:spcPts val="3000"/>
              </a:lnSpc>
            </a:pPr>
            <a:r>
              <a:rPr lang="ar-SA" sz="3200" b="1" dirty="0">
                <a:solidFill>
                  <a:srgbClr val="002060"/>
                </a:solidFill>
                <a:cs typeface="Traditional Arabic" pitchFamily="2" charset="-78"/>
              </a:rPr>
              <a:t>الصيغة اللفظية</a:t>
            </a:r>
          </a:p>
          <a:p>
            <a:pPr algn="ctr">
              <a:lnSpc>
                <a:spcPts val="3000"/>
              </a:lnSpc>
            </a:pPr>
            <a:endParaRPr lang="ar-SA" sz="3200" b="1" dirty="0">
              <a:solidFill>
                <a:srgbClr val="002060"/>
              </a:solidFill>
              <a:cs typeface="Traditional Arabic" pitchFamily="2" charset="-78"/>
            </a:endParaRPr>
          </a:p>
          <a:p>
            <a:pPr algn="ctr">
              <a:lnSpc>
                <a:spcPts val="3000"/>
              </a:lnSpc>
            </a:pPr>
            <a:r>
              <a:rPr lang="ar-SA" sz="3200" b="1" dirty="0">
                <a:solidFill>
                  <a:srgbClr val="002060"/>
                </a:solidFill>
                <a:cs typeface="Traditional Arabic" pitchFamily="2" charset="-78"/>
              </a:rPr>
              <a:t>الصيغة القياسية</a:t>
            </a:r>
          </a:p>
          <a:p>
            <a:pPr algn="ctr">
              <a:lnSpc>
                <a:spcPts val="3000"/>
              </a:lnSpc>
            </a:pPr>
            <a:endParaRPr lang="ar-SA" sz="3200" b="1" dirty="0">
              <a:solidFill>
                <a:srgbClr val="002060"/>
              </a:solidFill>
              <a:cs typeface="Traditional Arabic" pitchFamily="2" charset="-78"/>
            </a:endParaRPr>
          </a:p>
          <a:p>
            <a:pPr algn="ctr">
              <a:lnSpc>
                <a:spcPts val="3000"/>
              </a:lnSpc>
            </a:pPr>
            <a:r>
              <a:rPr lang="ar-SA" sz="3200" b="1" dirty="0">
                <a:solidFill>
                  <a:srgbClr val="002060"/>
                </a:solidFill>
                <a:cs typeface="Traditional Arabic" pitchFamily="2" charset="-78"/>
              </a:rPr>
              <a:t>الصيغة التحليلية</a:t>
            </a:r>
            <a:endParaRPr lang="ar-JO" sz="3200" b="1" dirty="0">
              <a:solidFill>
                <a:srgbClr val="002060"/>
              </a:solidFill>
              <a:cs typeface="Traditional Arabic" pitchFamily="2" charset="-78"/>
            </a:endParaRPr>
          </a:p>
        </p:txBody>
      </p:sp>
      <p:grpSp>
        <p:nvGrpSpPr>
          <p:cNvPr id="4" name="Group 16"/>
          <p:cNvGrpSpPr/>
          <p:nvPr/>
        </p:nvGrpSpPr>
        <p:grpSpPr>
          <a:xfrm rot="13980025">
            <a:off x="3831914" y="2394121"/>
            <a:ext cx="829154" cy="2317266"/>
            <a:chOff x="5860328" y="2561085"/>
            <a:chExt cx="905999" cy="2389733"/>
          </a:xfrm>
        </p:grpSpPr>
        <p:grpSp>
          <p:nvGrpSpPr>
            <p:cNvPr id="5" name="Group 40"/>
            <p:cNvGrpSpPr/>
            <p:nvPr/>
          </p:nvGrpSpPr>
          <p:grpSpPr>
            <a:xfrm rot="21007417">
              <a:off x="6063882" y="2607786"/>
              <a:ext cx="702445" cy="2343032"/>
              <a:chOff x="2984499" y="2276872"/>
              <a:chExt cx="702445" cy="2343032"/>
            </a:xfrm>
          </p:grpSpPr>
          <p:grpSp>
            <p:nvGrpSpPr>
              <p:cNvPr id="7" name="Group 36"/>
              <p:cNvGrpSpPr/>
              <p:nvPr/>
            </p:nvGrpSpPr>
            <p:grpSpPr>
              <a:xfrm>
                <a:off x="2986969" y="4019727"/>
                <a:ext cx="694941" cy="600177"/>
                <a:chOff x="1885110" y="4732464"/>
                <a:chExt cx="644995" cy="694416"/>
              </a:xfrm>
            </p:grpSpPr>
            <p:sp>
              <p:nvSpPr>
                <p:cNvPr id="13" name="Isosceles Triangle 30"/>
                <p:cNvSpPr/>
                <p:nvPr/>
              </p:nvSpPr>
              <p:spPr>
                <a:xfrm flipV="1">
                  <a:off x="1885110" y="4732464"/>
                  <a:ext cx="644995" cy="6525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JO"/>
                </a:p>
              </p:txBody>
            </p:sp>
            <p:sp>
              <p:nvSpPr>
                <p:cNvPr id="14" name="Isosceles Triangle 31"/>
                <p:cNvSpPr/>
                <p:nvPr/>
              </p:nvSpPr>
              <p:spPr>
                <a:xfrm flipV="1">
                  <a:off x="2125275" y="5232064"/>
                  <a:ext cx="148207" cy="19481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206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JO"/>
                </a:p>
              </p:txBody>
            </p:sp>
          </p:grpSp>
          <p:grpSp>
            <p:nvGrpSpPr>
              <p:cNvPr id="8" name="Group 25"/>
              <p:cNvGrpSpPr/>
              <p:nvPr/>
            </p:nvGrpSpPr>
            <p:grpSpPr>
              <a:xfrm>
                <a:off x="2984499" y="2276872"/>
                <a:ext cx="702445" cy="1800200"/>
                <a:chOff x="1547664" y="1484784"/>
                <a:chExt cx="720080" cy="1800200"/>
              </a:xfrm>
            </p:grpSpPr>
            <p:sp>
              <p:nvSpPr>
                <p:cNvPr id="9" name="Can 26"/>
                <p:cNvSpPr/>
                <p:nvPr/>
              </p:nvSpPr>
              <p:spPr>
                <a:xfrm>
                  <a:off x="1547664" y="1484784"/>
                  <a:ext cx="720080" cy="1800200"/>
                </a:xfrm>
                <a:prstGeom prst="can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JO"/>
                </a:p>
              </p:txBody>
            </p:sp>
            <p:cxnSp>
              <p:nvCxnSpPr>
                <p:cNvPr id="10" name="Straight Connector 27"/>
                <p:cNvCxnSpPr/>
                <p:nvPr/>
              </p:nvCxnSpPr>
              <p:spPr>
                <a:xfrm rot="5400000">
                  <a:off x="1342374" y="2457754"/>
                  <a:ext cx="1572581" cy="9872"/>
                </a:xfrm>
                <a:prstGeom prst="line">
                  <a:avLst/>
                </a:prstGeom>
                <a:ln>
                  <a:solidFill>
                    <a:srgbClr val="C89800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28"/>
                <p:cNvCxnSpPr/>
                <p:nvPr/>
              </p:nvCxnSpPr>
              <p:spPr>
                <a:xfrm rot="16200000" flipH="1">
                  <a:off x="881590" y="2438890"/>
                  <a:ext cx="1620180" cy="0"/>
                </a:xfrm>
                <a:prstGeom prst="line">
                  <a:avLst/>
                </a:prstGeom>
                <a:ln>
                  <a:solidFill>
                    <a:srgbClr val="C89800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29"/>
                <p:cNvCxnSpPr>
                  <a:stCxn id="9" idx="0"/>
                  <a:endCxn id="9" idx="3"/>
                </p:cNvCxnSpPr>
                <p:nvPr/>
              </p:nvCxnSpPr>
              <p:spPr>
                <a:xfrm rot="16200000" flipH="1">
                  <a:off x="1097614" y="2474894"/>
                  <a:ext cx="1620180" cy="0"/>
                </a:xfrm>
                <a:prstGeom prst="line">
                  <a:avLst/>
                </a:prstGeom>
                <a:ln>
                  <a:solidFill>
                    <a:srgbClr val="C89800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Oval 23"/>
            <p:cNvSpPr/>
            <p:nvPr/>
          </p:nvSpPr>
          <p:spPr>
            <a:xfrm rot="21069614">
              <a:off x="5860328" y="2561085"/>
              <a:ext cx="700825" cy="264797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341635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81 0.09351 C 0.08351 0.07847 0.08073 0.06504 0.07118 0.05439 C 0.06198 0.04375 0.03959 0.03958 0.02865 0.02662 C 0.01841 0.01597 0.01285 0.00023 0.00782 -0.01551 " pathEditMode="relative" rAng="480000" ptsTypes="AA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79" y="1497730"/>
            <a:ext cx="8448842" cy="19312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9" y="162793"/>
            <a:ext cx="3766608" cy="83088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755470" y="3933057"/>
            <a:ext cx="3212739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000" dirty="0">
                <a:solidFill>
                  <a:srgbClr val="0000CC"/>
                </a:solidFill>
              </a:rPr>
              <a:t>284</a:t>
            </a:r>
            <a:r>
              <a:rPr lang="ar-SA" sz="8000" dirty="0">
                <a:solidFill>
                  <a:srgbClr val="0000CC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.</a:t>
            </a:r>
            <a:r>
              <a:rPr lang="ar-SA" sz="8000" dirty="0">
                <a:solidFill>
                  <a:srgbClr val="0000CC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154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631" y="914425"/>
            <a:ext cx="5863863" cy="528345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243" y="187513"/>
            <a:ext cx="3425118" cy="75555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2783632" y="5661248"/>
            <a:ext cx="5688632" cy="64807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2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fld id="{C5850275-2B5A-4F29-B0C0-33C4BE08CEB4}" type="slidenum">
              <a:rPr lang="ar-SA" smtClean="0"/>
              <a:t>32</a:t>
            </a:fld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954279" y="2132856"/>
            <a:ext cx="101284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FF0000"/>
                </a:solidFill>
                <a:cs typeface="ABO SLMAN Alomar النسخ4" pitchFamily="2" charset="-78"/>
              </a:rPr>
              <a:t>اكتب الكسر التالي بالصيغة اللفظية:  0.73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967282" y="356464"/>
            <a:ext cx="1972015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7200" u="sng" dirty="0">
                <a:solidFill>
                  <a:srgbClr val="009900"/>
                </a:solidFill>
                <a:cs typeface="ABO SLMAN Alomar النسخ4" pitchFamily="2" charset="-78"/>
              </a:rPr>
              <a:t>التقويم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929064" y="4221089"/>
            <a:ext cx="540244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>
                <a:solidFill>
                  <a:srgbClr val="0000CC"/>
                </a:solidFill>
                <a:cs typeface="ABO SLMAN Alomar النسخ4" pitchFamily="2" charset="-78"/>
              </a:rPr>
              <a:t>ثلاثة وسبعون من مئة</a:t>
            </a:r>
          </a:p>
        </p:txBody>
      </p:sp>
    </p:spTree>
    <p:extLst>
      <p:ext uri="{BB962C8B-B14F-4D97-AF65-F5344CB8AC3E}">
        <p14:creationId xmlns:p14="http://schemas.microsoft.com/office/powerpoint/2010/main" val="15350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5B1D4FA7-C7ED-4986-B741-DAB212D8D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282" y="1881874"/>
            <a:ext cx="87154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ArchDownPour">
              <a:avLst>
                <a:gd name="adj1" fmla="val 517491"/>
                <a:gd name="adj2" fmla="val 38450"/>
              </a:avLst>
            </a:prstTxWarp>
            <a:spAutoFit/>
          </a:bodyPr>
          <a:lstStyle/>
          <a:p>
            <a:pPr algn="ctr">
              <a:defRPr/>
            </a:pPr>
            <a:r>
              <a:rPr lang="ar-SA" sz="4400" dirty="0">
                <a:solidFill>
                  <a:srgbClr val="0033CC"/>
                </a:solidFill>
                <a:cs typeface="MCS Taybah S_U normal." pitchFamily="2" charset="-78"/>
              </a:rPr>
              <a:t>مع تمنياتي لكم بالتوفيق والنجاح</a:t>
            </a:r>
          </a:p>
          <a:p>
            <a:pPr algn="ctr">
              <a:defRPr/>
            </a:pPr>
            <a:r>
              <a:rPr lang="ar-SA" sz="4400" dirty="0">
                <a:solidFill>
                  <a:srgbClr val="C00000"/>
                </a:solidFill>
                <a:cs typeface="MCS Taybah S_U normal." pitchFamily="2" charset="-78"/>
              </a:rPr>
              <a:t>الأستاذ / أحمد جمعان الهريري الزهراني</a:t>
            </a:r>
            <a:endParaRPr lang="en-US" sz="4400" dirty="0">
              <a:solidFill>
                <a:srgbClr val="C00000"/>
              </a:solidFill>
              <a:cs typeface="MCS Taybah S_U normal." pitchFamily="2" charset="-78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93C5528-ECBE-4DF1-B7F1-56D5E3BFDBC8}"/>
              </a:ext>
            </a:extLst>
          </p:cNvPr>
          <p:cNvSpPr/>
          <p:nvPr/>
        </p:nvSpPr>
        <p:spPr>
          <a:xfrm>
            <a:off x="3719736" y="260648"/>
            <a:ext cx="4464496" cy="23762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glow rad="101600">
              <a:srgbClr val="410957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19499970" lon="0" rev="21599978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13800" b="1" dirty="0">
                <a:solidFill>
                  <a:srgbClr val="0024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النهاية</a:t>
            </a:r>
            <a:endParaRPr lang="ar-SA" sz="3600" b="1" dirty="0">
              <a:solidFill>
                <a:srgbClr val="0024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8" name="Flowchart: Alternate Process 2">
            <a:extLst>
              <a:ext uri="{FF2B5EF4-FFF2-40B4-BE49-F238E27FC236}">
                <a16:creationId xmlns:a16="http://schemas.microsoft.com/office/drawing/2014/main" id="{25D0FB48-E10D-49AF-9784-E56F89FCDDF7}"/>
              </a:ext>
            </a:extLst>
          </p:cNvPr>
          <p:cNvSpPr/>
          <p:nvPr/>
        </p:nvSpPr>
        <p:spPr>
          <a:xfrm>
            <a:off x="3432385" y="2780928"/>
            <a:ext cx="5357850" cy="178595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sx="116000" sy="116000" algn="ctr">
              <a:srgbClr val="FFC000">
                <a:alpha val="7000"/>
              </a:srgbClr>
            </a:outerShdw>
          </a:effectLst>
          <a:scene3d>
            <a:camera prst="perspectiveAbove"/>
            <a:lightRig rig="brightRoom" dir="t"/>
          </a:scene3d>
          <a:sp3d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raditional Arabic" pitchFamily="2" charset="-78"/>
              </a:rPr>
              <a:t>شكرًا على حسنِ مشاركتكم</a:t>
            </a:r>
            <a:b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imes New Roman"/>
                <a:cs typeface="Traditional Arabic" pitchFamily="2" charset="-78"/>
              </a:rPr>
            </a:br>
            <a:r>
              <a:rPr lang="ar-SA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raditional Arabic" pitchFamily="2" charset="-78"/>
              </a:rPr>
              <a:t>ووفقكُم اللهُ</a:t>
            </a:r>
            <a:endParaRPr lang="ar-JO" b="1" i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lonna MT" pitchFamily="82" charset="0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/>
          <p:nvPr/>
        </p:nvSpPr>
        <p:spPr>
          <a:xfrm>
            <a:off x="2783632" y="208397"/>
            <a:ext cx="90774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تمهيد</a:t>
            </a:r>
            <a:r>
              <a:rPr lang="ar-SA" sz="4000" b="1" dirty="0">
                <a:solidFill>
                  <a:srgbClr val="002060"/>
                </a:solidFill>
                <a:cs typeface="Traditional Arabic" pitchFamily="2" charset="-78"/>
              </a:rPr>
              <a:t> / أقرأ الأعداد الآتية، ثم سم منزلة الرقم الذي تحته خط: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3866129-CE48-4834-ACA8-374238F298D3}"/>
              </a:ext>
            </a:extLst>
          </p:cNvPr>
          <p:cNvGrpSpPr/>
          <p:nvPr/>
        </p:nvGrpSpPr>
        <p:grpSpPr>
          <a:xfrm>
            <a:off x="7896200" y="1916833"/>
            <a:ext cx="1694084" cy="629661"/>
            <a:chOff x="6372200" y="1916832"/>
            <a:chExt cx="1694084" cy="629661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1291A0A-5E31-4741-BB2A-D234BE719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2200" y="1916832"/>
              <a:ext cx="1694084" cy="629661"/>
            </a:xfrm>
            <a:prstGeom prst="rect">
              <a:avLst/>
            </a:prstGeom>
          </p:spPr>
        </p:pic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14E461B5-9017-4B14-927C-778A6199F929}"/>
                </a:ext>
              </a:extLst>
            </p:cNvPr>
            <p:cNvCxnSpPr/>
            <p:nvPr/>
          </p:nvCxnSpPr>
          <p:spPr>
            <a:xfrm>
              <a:off x="7452320" y="2492896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1790C77-D38F-4F5C-98FA-BF18E6F80CEC}"/>
              </a:ext>
            </a:extLst>
          </p:cNvPr>
          <p:cNvGrpSpPr/>
          <p:nvPr/>
        </p:nvGrpSpPr>
        <p:grpSpPr>
          <a:xfrm>
            <a:off x="8065610" y="3140968"/>
            <a:ext cx="1524675" cy="713616"/>
            <a:chOff x="6541609" y="3291448"/>
            <a:chExt cx="1524675" cy="713616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8F02FD44-5DE7-4E7C-AB1D-B9A0AF4E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1609" y="3291448"/>
              <a:ext cx="1524675" cy="713616"/>
            </a:xfrm>
            <a:prstGeom prst="rect">
              <a:avLst/>
            </a:prstGeom>
          </p:spPr>
        </p:pic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E316342A-C078-4C96-BE9F-7A02E6599D04}"/>
                </a:ext>
              </a:extLst>
            </p:cNvPr>
            <p:cNvCxnSpPr/>
            <p:nvPr/>
          </p:nvCxnSpPr>
          <p:spPr>
            <a:xfrm>
              <a:off x="7267360" y="3861048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9809C37C-AC84-4041-8D44-487687AB4779}"/>
              </a:ext>
            </a:extLst>
          </p:cNvPr>
          <p:cNvGrpSpPr/>
          <p:nvPr/>
        </p:nvGrpSpPr>
        <p:grpSpPr>
          <a:xfrm>
            <a:off x="8065610" y="4437112"/>
            <a:ext cx="1524675" cy="596532"/>
            <a:chOff x="6541609" y="4488652"/>
            <a:chExt cx="1524675" cy="596532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32329680-D458-44C0-ABF2-D11A55A1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1609" y="4488652"/>
              <a:ext cx="1524675" cy="587686"/>
            </a:xfrm>
            <a:prstGeom prst="rect">
              <a:avLst/>
            </a:prstGeom>
          </p:spPr>
        </p:pic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13F4B7DF-E097-495F-834B-1B01BD38D595}"/>
                </a:ext>
              </a:extLst>
            </p:cNvPr>
            <p:cNvCxnSpPr/>
            <p:nvPr/>
          </p:nvCxnSpPr>
          <p:spPr>
            <a:xfrm>
              <a:off x="6876256" y="5085184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A72B2A78-8A14-4FD5-BE7F-14583E61C14A}"/>
              </a:ext>
            </a:extLst>
          </p:cNvPr>
          <p:cNvGrpSpPr/>
          <p:nvPr/>
        </p:nvGrpSpPr>
        <p:grpSpPr>
          <a:xfrm>
            <a:off x="8388311" y="5559927"/>
            <a:ext cx="980049" cy="589765"/>
            <a:chOff x="6864310" y="5559926"/>
            <a:chExt cx="980049" cy="589765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48173B24-851E-4AA6-AE09-859A786D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4310" y="5559926"/>
              <a:ext cx="980049" cy="589765"/>
            </a:xfrm>
            <a:prstGeom prst="rect">
              <a:avLst/>
            </a:prstGeom>
          </p:spPr>
        </p:pic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2981BCE7-D5BA-4AA3-94C5-BDABAAD8A0AA}"/>
                </a:ext>
              </a:extLst>
            </p:cNvPr>
            <p:cNvCxnSpPr/>
            <p:nvPr/>
          </p:nvCxnSpPr>
          <p:spPr>
            <a:xfrm>
              <a:off x="7452320" y="6093296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39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/>
          <p:nvPr/>
        </p:nvSpPr>
        <p:spPr>
          <a:xfrm>
            <a:off x="2783632" y="4021322"/>
            <a:ext cx="604802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- - - </a:t>
            </a:r>
            <a:r>
              <a:rPr lang="ar-SA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. </a:t>
            </a:r>
            <a:r>
              <a:rPr lang="ar-S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- -</a:t>
            </a:r>
            <a:endParaRPr lang="ar-JO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3288012" y="4318409"/>
            <a:ext cx="7194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7</a:t>
            </a:r>
            <a:endParaRPr lang="ar-JO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4799856" y="492929"/>
            <a:ext cx="525658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  <a:cs typeface="Traditional Arabic" pitchFamily="2" charset="-78"/>
              </a:rPr>
              <a:t>نشاط / اكتب العدد التالي:</a:t>
            </a:r>
          </a:p>
          <a:p>
            <a:pPr marL="1171575" indent="-457200">
              <a:buFontTx/>
              <a:buChar char="-"/>
            </a:pPr>
            <a:r>
              <a:rPr lang="ar-SA" sz="3600" b="1" dirty="0">
                <a:solidFill>
                  <a:srgbClr val="002060"/>
                </a:solidFill>
                <a:cs typeface="Traditional Arabic" pitchFamily="2" charset="-78"/>
              </a:rPr>
              <a:t>7 في منزلة العشرات</a:t>
            </a:r>
          </a:p>
          <a:p>
            <a:pPr marL="1171575" indent="-457200">
              <a:buFontTx/>
              <a:buChar char="-"/>
            </a:pPr>
            <a:r>
              <a:rPr lang="ar-SA" sz="3600" b="1" dirty="0">
                <a:solidFill>
                  <a:srgbClr val="002060"/>
                </a:solidFill>
                <a:cs typeface="Traditional Arabic" pitchFamily="2" charset="-78"/>
              </a:rPr>
              <a:t>2 في منزلة أجزاء الألف</a:t>
            </a:r>
          </a:p>
          <a:p>
            <a:pPr marL="1171575" indent="-457200">
              <a:buFontTx/>
              <a:buChar char="-"/>
            </a:pPr>
            <a:r>
              <a:rPr lang="ar-SA" sz="3600" b="1" dirty="0">
                <a:solidFill>
                  <a:srgbClr val="002060"/>
                </a:solidFill>
                <a:cs typeface="Traditional Arabic" pitchFamily="2" charset="-78"/>
              </a:rPr>
              <a:t>5 في منزلة الآحاد</a:t>
            </a:r>
          </a:p>
          <a:p>
            <a:pPr marL="1171575" indent="-457200">
              <a:buFontTx/>
              <a:buChar char="-"/>
            </a:pPr>
            <a:r>
              <a:rPr lang="ar-SA" sz="3600" b="1" dirty="0">
                <a:solidFill>
                  <a:srgbClr val="002060"/>
                </a:solidFill>
                <a:cs typeface="Traditional Arabic" pitchFamily="2" charset="-78"/>
              </a:rPr>
              <a:t>3 في منزلة أجزاء العشرة</a:t>
            </a:r>
          </a:p>
          <a:p>
            <a:pPr marL="1171575" indent="-457200">
              <a:buFontTx/>
              <a:buChar char="-"/>
            </a:pPr>
            <a:r>
              <a:rPr lang="ar-SA" sz="3600" b="1" dirty="0">
                <a:solidFill>
                  <a:srgbClr val="002060"/>
                </a:solidFill>
                <a:cs typeface="Traditional Arabic" pitchFamily="2" charset="-78"/>
              </a:rPr>
              <a:t>9 في منزلة أجزاء المئة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8040864" y="4365105"/>
            <a:ext cx="7194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2</a:t>
            </a:r>
            <a:endParaRPr lang="ar-JO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4224440" y="4365105"/>
            <a:ext cx="7194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5</a:t>
            </a:r>
            <a:endParaRPr lang="ar-JO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6168008" y="4365105"/>
            <a:ext cx="7194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3</a:t>
            </a:r>
            <a:endParaRPr lang="ar-JO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7032104" y="4365105"/>
            <a:ext cx="7194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9</a:t>
            </a:r>
            <a:endParaRPr lang="ar-JO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15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364" y="621257"/>
            <a:ext cx="1578960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55" y="1177773"/>
            <a:ext cx="7363252" cy="7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02344"/>
            <a:ext cx="3438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2708920"/>
            <a:ext cx="6553201" cy="352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5723830" y="551836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702914" y="551836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7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7639018" y="551836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4871864" y="2185701"/>
            <a:ext cx="250260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جدول المنازل العشرية</a:t>
            </a:r>
          </a:p>
        </p:txBody>
      </p:sp>
    </p:spTree>
    <p:extLst>
      <p:ext uri="{BB962C8B-B14F-4D97-AF65-F5344CB8AC3E}">
        <p14:creationId xmlns:p14="http://schemas.microsoft.com/office/powerpoint/2010/main" val="38016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80" y="621257"/>
            <a:ext cx="1578960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41" y="1188383"/>
            <a:ext cx="8909535" cy="89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02344"/>
            <a:ext cx="3438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4854486" y="2268162"/>
            <a:ext cx="237597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نموذج الكسر العشري</a:t>
            </a:r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6149560" y="2924944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2981208" y="2927503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6149560" y="2924944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/>
        </p:nvGraphicFramePr>
        <p:xfrm>
          <a:off x="2963358" y="2924944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5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مربع نص 12"/>
          <p:cNvSpPr txBox="1"/>
          <p:nvPr/>
        </p:nvSpPr>
        <p:spPr>
          <a:xfrm>
            <a:off x="7392145" y="5805265"/>
            <a:ext cx="71686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واحد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3458536" y="5805265"/>
            <a:ext cx="184537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75 جزء من مئة</a:t>
            </a:r>
          </a:p>
        </p:txBody>
      </p:sp>
    </p:spTree>
    <p:extLst>
      <p:ext uri="{BB962C8B-B14F-4D97-AF65-F5344CB8AC3E}">
        <p14:creationId xmlns:p14="http://schemas.microsoft.com/office/powerpoint/2010/main" val="17566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60" y="968158"/>
            <a:ext cx="7753727" cy="118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751" y="549817"/>
            <a:ext cx="1578960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02344"/>
            <a:ext cx="3438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20" y="2132856"/>
            <a:ext cx="1702752" cy="75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88" y="2354164"/>
            <a:ext cx="6553201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5075285" y="530120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6054369" y="530120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6990473" y="5301208"/>
            <a:ext cx="47320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00CC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42" y="1086940"/>
            <a:ext cx="8529100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857" y="692697"/>
            <a:ext cx="1578960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16632"/>
            <a:ext cx="3438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20" y="2492896"/>
            <a:ext cx="1702752" cy="75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5933536" y="3257797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2765184" y="3260356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/>
        </p:nvGraphicFramePr>
        <p:xfrm>
          <a:off x="5933536" y="3257797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2750670" y="3260356"/>
          <a:ext cx="2826760" cy="28329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5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26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4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 marL="69933" marR="69933" marT="34967" marB="3496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4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329</Words>
  <Application>Microsoft Office PowerPoint</Application>
  <PresentationFormat>شاشة عريضة</PresentationFormat>
  <Paragraphs>89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3" baseType="lpstr">
      <vt:lpstr>Adobe Arabic</vt:lpstr>
      <vt:lpstr>Arial</vt:lpstr>
      <vt:lpstr>Calibri</vt:lpstr>
      <vt:lpstr>Calibri Light</vt:lpstr>
      <vt:lpstr>Colonna MT</vt:lpstr>
      <vt:lpstr>Informal Roman</vt:lpstr>
      <vt:lpstr>Tahoma</vt:lpstr>
      <vt:lpstr>Times New Roman</vt:lpstr>
      <vt:lpstr>رموز الرياضيات العربية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Al-Horari</cp:lastModifiedBy>
  <cp:revision>20</cp:revision>
  <dcterms:created xsi:type="dcterms:W3CDTF">2020-03-03T13:54:23Z</dcterms:created>
  <dcterms:modified xsi:type="dcterms:W3CDTF">2021-10-10T00:31:06Z</dcterms:modified>
</cp:coreProperties>
</file>