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ink/ink10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21"/>
  </p:notesMasterIdLst>
  <p:sldIdLst>
    <p:sldId id="273" r:id="rId2"/>
    <p:sldId id="379" r:id="rId3"/>
    <p:sldId id="360" r:id="rId4"/>
    <p:sldId id="258" r:id="rId5"/>
    <p:sldId id="350" r:id="rId6"/>
    <p:sldId id="380" r:id="rId7"/>
    <p:sldId id="383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82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</p14:sldIdLst>
        </p14:section>
        <p14:section name="سبوره" id="{D768A564-C0C9-8243-A2F1-EE51E648924B}">
          <p14:sldIdLst>
            <p14:sldId id="379"/>
            <p14:sldId id="360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380"/>
            <p14:sldId id="383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FFCC"/>
    <a:srgbClr val="CAFFE3"/>
    <a:srgbClr val="A5FFD8"/>
    <a:srgbClr val="E3E0FF"/>
    <a:srgbClr val="FFA8AE"/>
    <a:srgbClr val="FFD8F4"/>
    <a:srgbClr val="FFC8BC"/>
    <a:srgbClr val="FF7E79"/>
    <a:srgbClr val="FFBBC0"/>
    <a:srgbClr val="FFC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451"/>
  </p:normalViewPr>
  <p:slideViewPr>
    <p:cSldViewPr snapToGrid="0" snapToObjects="1">
      <p:cViewPr varScale="1">
        <p:scale>
          <a:sx n="93" d="100"/>
          <a:sy n="93" d="100"/>
        </p:scale>
        <p:origin x="21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8 ربيع الثاني،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151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4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ربيع الثاني،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ربيع الثاني،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ربيع الثاني،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ربيع الثاني،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ربيع الثاني،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ربيع الثاني،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ربيع الثاني،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ربيع الثاني،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ربيع الثاني،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ربيع الثاني،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ربيع الثاني،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E7E1-B92B-5141-B702-144F26AEDDBB}" type="datetimeFigureOut">
              <a:rPr lang="ar-SA" smtClean="0"/>
              <a:t>8 ربيع الثاني،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0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Z6_2EU6xx68Vdfcr373yIeifJFYWKUx2/view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1.jpe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hyperlink" Target="http://commons.wikimedia.org/wiki/File:Basmala.svg" TargetMode="External"/><Relationship Id="rId9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2695849" y="5277050"/>
            <a:ext cx="672730" cy="901596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DD09D8A-5FFD-9843-F8F1-66E714B47EA2}"/>
              </a:ext>
            </a:extLst>
          </p:cNvPr>
          <p:cNvGrpSpPr>
            <a:grpSpLocks/>
          </p:cNvGrpSpPr>
          <p:nvPr/>
        </p:nvGrpSpPr>
        <p:grpSpPr bwMode="auto">
          <a:xfrm>
            <a:off x="5125824" y="215069"/>
            <a:ext cx="2808287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196EB1C2-E5B0-2D18-AE19-E5C2AF6D8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0763A1B4-EA82-8DF1-DB44-9886B9C1C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 dirty="0"/>
                <a:t>التكبير والتصغير</a:t>
              </a:r>
              <a:endParaRPr lang="en-US" altLang="en-US" sz="3200" b="1" dirty="0"/>
            </a:p>
          </p:txBody>
        </p:sp>
      </p:grpSp>
      <p:sp>
        <p:nvSpPr>
          <p:cNvPr id="11" name="AutoShape 8">
            <a:extLst>
              <a:ext uri="{FF2B5EF4-FFF2-40B4-BE49-F238E27FC236}">
                <a16:creationId xmlns:a16="http://schemas.microsoft.com/office/drawing/2014/main" id="{AA07A58D-8862-4C5A-2AF3-CAFA83863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1568" y="972634"/>
            <a:ext cx="7272338" cy="82867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/>
              <a:t>أوجد إحداثيات الصورة الممثلة للمثلث جـ ك ل . </a:t>
            </a:r>
          </a:p>
          <a:p>
            <a:r>
              <a:rPr lang="ar-SA" altLang="en-US" sz="2400" b="1" dirty="0"/>
              <a:t>بعد إجراء تمدد عامل مقياسه = ٣</a:t>
            </a:r>
            <a:endParaRPr lang="en-US" altLang="en-US" sz="2400" b="1" dirty="0"/>
          </a:p>
        </p:txBody>
      </p:sp>
      <p:pic>
        <p:nvPicPr>
          <p:cNvPr id="13" name="Picture 64">
            <a:extLst>
              <a:ext uri="{FF2B5EF4-FFF2-40B4-BE49-F238E27FC236}">
                <a16:creationId xmlns:a16="http://schemas.microsoft.com/office/drawing/2014/main" id="{23C48B19-0A2E-E846-7737-89C994B4F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118" y="2052134"/>
            <a:ext cx="453707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65">
            <a:extLst>
              <a:ext uri="{FF2B5EF4-FFF2-40B4-BE49-F238E27FC236}">
                <a16:creationId xmlns:a16="http://schemas.microsoft.com/office/drawing/2014/main" id="{B4589D0B-3D1E-1078-3063-AFE4494BF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4043" y="2520446"/>
            <a:ext cx="1433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ل ( ٨ ، ٢ )</a:t>
            </a:r>
            <a:endParaRPr lang="en-US" altLang="en-US" sz="2400" b="1" dirty="0"/>
          </a:p>
        </p:txBody>
      </p:sp>
      <p:sp>
        <p:nvSpPr>
          <p:cNvPr id="16" name="AutoShape 66">
            <a:extLst>
              <a:ext uri="{FF2B5EF4-FFF2-40B4-BE49-F238E27FC236}">
                <a16:creationId xmlns:a16="http://schemas.microsoft.com/office/drawing/2014/main" id="{582E28C1-D6C3-D022-1559-65DF7F7DE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5731" y="2556959"/>
            <a:ext cx="469900" cy="396875"/>
          </a:xfrm>
          <a:prstGeom prst="leftArrow">
            <a:avLst>
              <a:gd name="adj1" fmla="val 50000"/>
              <a:gd name="adj2" fmla="val 296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67">
            <a:extLst>
              <a:ext uri="{FF2B5EF4-FFF2-40B4-BE49-F238E27FC236}">
                <a16:creationId xmlns:a16="http://schemas.microsoft.com/office/drawing/2014/main" id="{44FC9BB5-C68D-FEBC-8D61-5C02B371EF7F}"/>
              </a:ext>
            </a:extLst>
          </p:cNvPr>
          <p:cNvGrpSpPr>
            <a:grpSpLocks/>
          </p:cNvGrpSpPr>
          <p:nvPr/>
        </p:nvGrpSpPr>
        <p:grpSpPr bwMode="auto">
          <a:xfrm>
            <a:off x="6529968" y="2520446"/>
            <a:ext cx="1574800" cy="457200"/>
            <a:chOff x="1797" y="2160"/>
            <a:chExt cx="834" cy="288"/>
          </a:xfrm>
        </p:grpSpPr>
        <p:sp>
          <p:nvSpPr>
            <p:cNvPr id="18" name="Text Box 68">
              <a:extLst>
                <a:ext uri="{FF2B5EF4-FFF2-40B4-BE49-F238E27FC236}">
                  <a16:creationId xmlns:a16="http://schemas.microsoft.com/office/drawing/2014/main" id="{F2FCAB79-85A9-799D-03F6-AA6BA4EA68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" y="2160"/>
              <a:ext cx="8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/>
                <a:t>ل ( ٢٤، ٦ )</a:t>
              </a:r>
              <a:endParaRPr lang="en-US" altLang="en-US" sz="2400" b="1" dirty="0"/>
            </a:p>
          </p:txBody>
        </p:sp>
        <p:sp>
          <p:nvSpPr>
            <p:cNvPr id="19" name="Line 69">
              <a:extLst>
                <a:ext uri="{FF2B5EF4-FFF2-40B4-BE49-F238E27FC236}">
                  <a16:creationId xmlns:a16="http://schemas.microsoft.com/office/drawing/2014/main" id="{A95D9B46-C663-5A3B-0446-9127784374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76" y="2178"/>
              <a:ext cx="90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Text Box 70">
            <a:extLst>
              <a:ext uri="{FF2B5EF4-FFF2-40B4-BE49-F238E27FC236}">
                <a16:creationId xmlns:a16="http://schemas.microsoft.com/office/drawing/2014/main" id="{5F23A27E-46EA-7031-376A-898259A44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3068" y="3287209"/>
            <a:ext cx="1614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ك ( ١٠ ، ٦ )</a:t>
            </a:r>
            <a:endParaRPr lang="en-US" altLang="en-US" sz="2400" b="1" dirty="0"/>
          </a:p>
        </p:txBody>
      </p:sp>
      <p:sp>
        <p:nvSpPr>
          <p:cNvPr id="21" name="AutoShape 71">
            <a:extLst>
              <a:ext uri="{FF2B5EF4-FFF2-40B4-BE49-F238E27FC236}">
                <a16:creationId xmlns:a16="http://schemas.microsoft.com/office/drawing/2014/main" id="{C3B1FD73-6329-5303-C43E-94FE4CF00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6343" y="3323721"/>
            <a:ext cx="469900" cy="396875"/>
          </a:xfrm>
          <a:prstGeom prst="leftArrow">
            <a:avLst>
              <a:gd name="adj1" fmla="val 50000"/>
              <a:gd name="adj2" fmla="val 296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72">
            <a:extLst>
              <a:ext uri="{FF2B5EF4-FFF2-40B4-BE49-F238E27FC236}">
                <a16:creationId xmlns:a16="http://schemas.microsoft.com/office/drawing/2014/main" id="{C306DB78-B8B9-CC6B-6EE5-8FE4836185B5}"/>
              </a:ext>
            </a:extLst>
          </p:cNvPr>
          <p:cNvGrpSpPr>
            <a:grpSpLocks/>
          </p:cNvGrpSpPr>
          <p:nvPr/>
        </p:nvGrpSpPr>
        <p:grpSpPr bwMode="auto">
          <a:xfrm>
            <a:off x="6241043" y="3287209"/>
            <a:ext cx="1684338" cy="457200"/>
            <a:chOff x="1797" y="2160"/>
            <a:chExt cx="834" cy="288"/>
          </a:xfrm>
        </p:grpSpPr>
        <p:sp>
          <p:nvSpPr>
            <p:cNvPr id="23" name="Text Box 73">
              <a:extLst>
                <a:ext uri="{FF2B5EF4-FFF2-40B4-BE49-F238E27FC236}">
                  <a16:creationId xmlns:a16="http://schemas.microsoft.com/office/drawing/2014/main" id="{5DE08A10-8CAF-BD4B-7FF0-3030FF881D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" y="2160"/>
              <a:ext cx="8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/>
                <a:t>ك ( ٣٠، ١٨ )</a:t>
              </a:r>
              <a:endParaRPr lang="en-US" altLang="en-US" sz="2400" b="1" dirty="0"/>
            </a:p>
          </p:txBody>
        </p:sp>
        <p:sp>
          <p:nvSpPr>
            <p:cNvPr id="24" name="Line 74">
              <a:extLst>
                <a:ext uri="{FF2B5EF4-FFF2-40B4-BE49-F238E27FC236}">
                  <a16:creationId xmlns:a16="http://schemas.microsoft.com/office/drawing/2014/main" id="{73B1DE52-DDA3-4E1D-0D75-439E9F491B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76" y="2178"/>
              <a:ext cx="90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Text Box 75">
            <a:extLst>
              <a:ext uri="{FF2B5EF4-FFF2-40B4-BE49-F238E27FC236}">
                <a16:creationId xmlns:a16="http://schemas.microsoft.com/office/drawing/2014/main" id="{961E0C62-45BE-40E3-2A05-5E4AEB267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5118" y="4007934"/>
            <a:ext cx="1722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جـ ( ٣ ، ٨ )</a:t>
            </a:r>
            <a:endParaRPr lang="en-US" altLang="en-US" sz="2400" b="1" dirty="0"/>
          </a:p>
        </p:txBody>
      </p:sp>
      <p:sp>
        <p:nvSpPr>
          <p:cNvPr id="26" name="AutoShape 76">
            <a:extLst>
              <a:ext uri="{FF2B5EF4-FFF2-40B4-BE49-F238E27FC236}">
                <a16:creationId xmlns:a16="http://schemas.microsoft.com/office/drawing/2014/main" id="{A202F729-072E-9152-BE2F-1F7C37AA2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3168" y="4044446"/>
            <a:ext cx="469900" cy="396875"/>
          </a:xfrm>
          <a:prstGeom prst="leftArrow">
            <a:avLst>
              <a:gd name="adj1" fmla="val 50000"/>
              <a:gd name="adj2" fmla="val 296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" name="Group 77">
            <a:extLst>
              <a:ext uri="{FF2B5EF4-FFF2-40B4-BE49-F238E27FC236}">
                <a16:creationId xmlns:a16="http://schemas.microsoft.com/office/drawing/2014/main" id="{F9492BA9-1376-A2B3-B7B1-3533FEE2FF8B}"/>
              </a:ext>
            </a:extLst>
          </p:cNvPr>
          <p:cNvGrpSpPr>
            <a:grpSpLocks/>
          </p:cNvGrpSpPr>
          <p:nvPr/>
        </p:nvGrpSpPr>
        <p:grpSpPr bwMode="auto">
          <a:xfrm>
            <a:off x="6314068" y="4007934"/>
            <a:ext cx="1611313" cy="457200"/>
            <a:chOff x="1797" y="2160"/>
            <a:chExt cx="834" cy="288"/>
          </a:xfrm>
        </p:grpSpPr>
        <p:sp>
          <p:nvSpPr>
            <p:cNvPr id="28" name="Text Box 78">
              <a:extLst>
                <a:ext uri="{FF2B5EF4-FFF2-40B4-BE49-F238E27FC236}">
                  <a16:creationId xmlns:a16="http://schemas.microsoft.com/office/drawing/2014/main" id="{5271F459-50DC-1E79-95FB-AED42CEDA9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" y="2160"/>
              <a:ext cx="8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/>
                <a:t>جـ ( ٩، ٢٤ )</a:t>
              </a:r>
              <a:endParaRPr lang="en-US" altLang="en-US" sz="2400" b="1" dirty="0"/>
            </a:p>
          </p:txBody>
        </p:sp>
        <p:sp>
          <p:nvSpPr>
            <p:cNvPr id="29" name="Line 79">
              <a:extLst>
                <a:ext uri="{FF2B5EF4-FFF2-40B4-BE49-F238E27FC236}">
                  <a16:creationId xmlns:a16="http://schemas.microsoft.com/office/drawing/2014/main" id="{8DEE5A5F-A791-C8F6-03FB-A61E3051B7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76" y="2178"/>
              <a:ext cx="90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80">
            <a:extLst>
              <a:ext uri="{FF2B5EF4-FFF2-40B4-BE49-F238E27FC236}">
                <a16:creationId xmlns:a16="http://schemas.microsoft.com/office/drawing/2014/main" id="{7EC596CF-DEDB-9D91-422E-D39E0FB94FFB}"/>
              </a:ext>
            </a:extLst>
          </p:cNvPr>
          <p:cNvGrpSpPr>
            <a:grpSpLocks/>
          </p:cNvGrpSpPr>
          <p:nvPr/>
        </p:nvGrpSpPr>
        <p:grpSpPr bwMode="auto">
          <a:xfrm>
            <a:off x="2180218" y="2221996"/>
            <a:ext cx="747713" cy="457200"/>
            <a:chOff x="2404" y="3680"/>
            <a:chExt cx="380" cy="288"/>
          </a:xfrm>
        </p:grpSpPr>
        <p:sp>
          <p:nvSpPr>
            <p:cNvPr id="31" name="Text Box 81">
              <a:extLst>
                <a:ext uri="{FF2B5EF4-FFF2-40B4-BE49-F238E27FC236}">
                  <a16:creationId xmlns:a16="http://schemas.microsoft.com/office/drawing/2014/main" id="{0E6AE88A-EB9B-EB42-B32D-98AF2C03D5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4" y="3680"/>
              <a:ext cx="3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  <a:r>
                <a:rPr lang="ar-SA" altLang="en-US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ar-SA" altLang="en-US" sz="2400" b="1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جـ</a:t>
              </a:r>
              <a:r>
                <a:rPr lang="ar-SA" altLang="en-US" sz="2400" b="1"/>
                <a:t> </a:t>
              </a:r>
              <a:endParaRPr lang="en-US" altLang="en-US" sz="2400" b="1"/>
            </a:p>
          </p:txBody>
        </p:sp>
        <p:sp>
          <p:nvSpPr>
            <p:cNvPr id="32" name="Line 82">
              <a:extLst>
                <a:ext uri="{FF2B5EF4-FFF2-40B4-BE49-F238E27FC236}">
                  <a16:creationId xmlns:a16="http://schemas.microsoft.com/office/drawing/2014/main" id="{FE342DA0-D500-6F57-7E99-AAE38A09B2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4" y="3725"/>
              <a:ext cx="90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83">
            <a:extLst>
              <a:ext uri="{FF2B5EF4-FFF2-40B4-BE49-F238E27FC236}">
                <a16:creationId xmlns:a16="http://schemas.microsoft.com/office/drawing/2014/main" id="{1E1BC38F-25A9-C1E7-BBF6-CF88F9D183B3}"/>
              </a:ext>
            </a:extLst>
          </p:cNvPr>
          <p:cNvGrpSpPr>
            <a:grpSpLocks/>
          </p:cNvGrpSpPr>
          <p:nvPr/>
        </p:nvGrpSpPr>
        <p:grpSpPr bwMode="auto">
          <a:xfrm>
            <a:off x="4542418" y="4742946"/>
            <a:ext cx="649288" cy="457200"/>
            <a:chOff x="1288" y="2409"/>
            <a:chExt cx="409" cy="288"/>
          </a:xfrm>
        </p:grpSpPr>
        <p:sp>
          <p:nvSpPr>
            <p:cNvPr id="34" name="Line 84">
              <a:extLst>
                <a:ext uri="{FF2B5EF4-FFF2-40B4-BE49-F238E27FC236}">
                  <a16:creationId xmlns:a16="http://schemas.microsoft.com/office/drawing/2014/main" id="{4EA6A06B-C57F-5840-C316-604A588F09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97" y="2455"/>
              <a:ext cx="90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85">
              <a:extLst>
                <a:ext uri="{FF2B5EF4-FFF2-40B4-BE49-F238E27FC236}">
                  <a16:creationId xmlns:a16="http://schemas.microsoft.com/office/drawing/2014/main" id="{169D3BCB-58AF-E570-F3F9-98833C57A2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8" y="2409"/>
              <a:ext cx="40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ل </a:t>
              </a:r>
              <a:r>
                <a:rPr lang="en-US" altLang="en-US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</p:grpSp>
      <p:grpSp>
        <p:nvGrpSpPr>
          <p:cNvPr id="36" name="Group 86">
            <a:extLst>
              <a:ext uri="{FF2B5EF4-FFF2-40B4-BE49-F238E27FC236}">
                <a16:creationId xmlns:a16="http://schemas.microsoft.com/office/drawing/2014/main" id="{3AAB3992-B806-1BE7-8AD9-C87DF50B2E78}"/>
              </a:ext>
            </a:extLst>
          </p:cNvPr>
          <p:cNvGrpSpPr>
            <a:grpSpLocks/>
          </p:cNvGrpSpPr>
          <p:nvPr/>
        </p:nvGrpSpPr>
        <p:grpSpPr bwMode="auto">
          <a:xfrm>
            <a:off x="5377443" y="3050671"/>
            <a:ext cx="649288" cy="457200"/>
            <a:chOff x="1288" y="2409"/>
            <a:chExt cx="409" cy="288"/>
          </a:xfrm>
        </p:grpSpPr>
        <p:sp>
          <p:nvSpPr>
            <p:cNvPr id="37" name="Line 87">
              <a:extLst>
                <a:ext uri="{FF2B5EF4-FFF2-40B4-BE49-F238E27FC236}">
                  <a16:creationId xmlns:a16="http://schemas.microsoft.com/office/drawing/2014/main" id="{7227C868-E9F7-ABE4-C08F-A1AD29F587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97" y="2455"/>
              <a:ext cx="90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 Box 88">
              <a:extLst>
                <a:ext uri="{FF2B5EF4-FFF2-40B4-BE49-F238E27FC236}">
                  <a16:creationId xmlns:a16="http://schemas.microsoft.com/office/drawing/2014/main" id="{BA617399-7B87-5732-F0F9-26CB490C48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8" y="2409"/>
              <a:ext cx="40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ك </a:t>
              </a:r>
              <a:r>
                <a:rPr lang="en-US" altLang="en-US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</p:grpSp>
      <p:grpSp>
        <p:nvGrpSpPr>
          <p:cNvPr id="39" name="Group 92">
            <a:extLst>
              <a:ext uri="{FF2B5EF4-FFF2-40B4-BE49-F238E27FC236}">
                <a16:creationId xmlns:a16="http://schemas.microsoft.com/office/drawing/2014/main" id="{A57D861D-837A-BBDA-200A-BE242BD4ADDC}"/>
              </a:ext>
            </a:extLst>
          </p:cNvPr>
          <p:cNvGrpSpPr>
            <a:grpSpLocks/>
          </p:cNvGrpSpPr>
          <p:nvPr/>
        </p:nvGrpSpPr>
        <p:grpSpPr bwMode="auto">
          <a:xfrm>
            <a:off x="2748543" y="2485521"/>
            <a:ext cx="2881313" cy="2519363"/>
            <a:chOff x="1020" y="1412"/>
            <a:chExt cx="1815" cy="1587"/>
          </a:xfrm>
        </p:grpSpPr>
        <p:sp>
          <p:nvSpPr>
            <p:cNvPr id="40" name="Line 89">
              <a:extLst>
                <a:ext uri="{FF2B5EF4-FFF2-40B4-BE49-F238E27FC236}">
                  <a16:creationId xmlns:a16="http://schemas.microsoft.com/office/drawing/2014/main" id="{E156B641-2B6B-CED9-16A0-286222670D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13" y="1933"/>
              <a:ext cx="522" cy="106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90">
              <a:extLst>
                <a:ext uri="{FF2B5EF4-FFF2-40B4-BE49-F238E27FC236}">
                  <a16:creationId xmlns:a16="http://schemas.microsoft.com/office/drawing/2014/main" id="{D6715F7C-6A99-7D17-9B18-C23EC6DD0C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20" y="1412"/>
              <a:ext cx="1815" cy="52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91">
              <a:extLst>
                <a:ext uri="{FF2B5EF4-FFF2-40B4-BE49-F238E27FC236}">
                  <a16:creationId xmlns:a16="http://schemas.microsoft.com/office/drawing/2014/main" id="{F6E59342-5D7E-5FD1-6AF4-8F3E70BCBC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43" y="1434"/>
              <a:ext cx="1270" cy="156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1470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20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79AE60-CC12-0688-E55A-B1C08AE66854}"/>
              </a:ext>
            </a:extLst>
          </p:cNvPr>
          <p:cNvGrpSpPr>
            <a:grpSpLocks/>
          </p:cNvGrpSpPr>
          <p:nvPr/>
        </p:nvGrpSpPr>
        <p:grpSpPr bwMode="auto">
          <a:xfrm>
            <a:off x="4913686" y="271888"/>
            <a:ext cx="2808287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FBAB1423-BF4F-048D-57AA-BE87E026B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5EFB921B-8FF8-F7DF-EA33-1650B6B031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 dirty="0"/>
                <a:t>التكبير والتصغير</a:t>
              </a:r>
              <a:endParaRPr lang="en-US" altLang="en-US" sz="3200" b="1" dirty="0"/>
            </a:p>
          </p:txBody>
        </p:sp>
      </p:grpSp>
      <p:sp>
        <p:nvSpPr>
          <p:cNvPr id="11" name="AutoShape 6">
            <a:extLst>
              <a:ext uri="{FF2B5EF4-FFF2-40B4-BE49-F238E27FC236}">
                <a16:creationId xmlns:a16="http://schemas.microsoft.com/office/drawing/2014/main" id="{98E81A61-0E4B-43B1-86DA-118CD159E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6440" y="1030037"/>
            <a:ext cx="7272338" cy="82867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/>
              <a:t>المثلث أَ بَ جـَ هو تمدد للمثلث أ ب جـ ، جد عامل مقياس التمدد </a:t>
            </a:r>
          </a:p>
          <a:p>
            <a:r>
              <a:rPr lang="ar-SA" altLang="en-US" sz="2400" b="1"/>
              <a:t>وصنفه فيما إذا كان تكبيرا أم تصغيرا .</a:t>
            </a:r>
            <a:r>
              <a:rPr lang="ar-SA" altLang="en-US" sz="2400"/>
              <a:t> </a:t>
            </a:r>
            <a:endParaRPr lang="en-US" altLang="en-US" sz="2400"/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FDBB8646-6733-F435-86E3-903857F7D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4060" y="3250832"/>
            <a:ext cx="1577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أ ( -٣ ، -٣ )</a:t>
            </a:r>
            <a:endParaRPr lang="en-US" altLang="en-US" sz="2400" b="1" dirty="0"/>
          </a:p>
        </p:txBody>
      </p:sp>
      <p:grpSp>
        <p:nvGrpSpPr>
          <p:cNvPr id="14" name="Group 37">
            <a:extLst>
              <a:ext uri="{FF2B5EF4-FFF2-40B4-BE49-F238E27FC236}">
                <a16:creationId xmlns:a16="http://schemas.microsoft.com/office/drawing/2014/main" id="{87973570-80FA-4769-62DF-889C1955467F}"/>
              </a:ext>
            </a:extLst>
          </p:cNvPr>
          <p:cNvGrpSpPr>
            <a:grpSpLocks/>
          </p:cNvGrpSpPr>
          <p:nvPr/>
        </p:nvGrpSpPr>
        <p:grpSpPr bwMode="auto">
          <a:xfrm>
            <a:off x="7877547" y="2541219"/>
            <a:ext cx="1611313" cy="457200"/>
            <a:chOff x="4626" y="1933"/>
            <a:chExt cx="1015" cy="288"/>
          </a:xfrm>
        </p:grpSpPr>
        <p:sp>
          <p:nvSpPr>
            <p:cNvPr id="16" name="Text Box 21">
              <a:extLst>
                <a:ext uri="{FF2B5EF4-FFF2-40B4-BE49-F238E27FC236}">
                  <a16:creationId xmlns:a16="http://schemas.microsoft.com/office/drawing/2014/main" id="{ED918F7F-4F50-F3A7-AFAF-BD274C9863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6" y="1933"/>
              <a:ext cx="10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/>
                <a:t>أ ( -٢، -٢ )</a:t>
              </a:r>
              <a:endParaRPr lang="en-US" altLang="en-US" sz="2400" b="1" dirty="0"/>
            </a:p>
          </p:txBody>
        </p:sp>
        <p:sp>
          <p:nvSpPr>
            <p:cNvPr id="17" name="Line 22">
              <a:extLst>
                <a:ext uri="{FF2B5EF4-FFF2-40B4-BE49-F238E27FC236}">
                  <a16:creationId xmlns:a16="http://schemas.microsoft.com/office/drawing/2014/main" id="{BEA8C2C1-6A84-86BA-AEF9-F502BC3473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52" y="1933"/>
              <a:ext cx="110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" name="Picture 36">
            <a:extLst>
              <a:ext uri="{FF2B5EF4-FFF2-40B4-BE49-F238E27FC236}">
                <a16:creationId xmlns:a16="http://schemas.microsoft.com/office/drawing/2014/main" id="{140DFB49-7242-D50C-92F6-4DBE044C1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35" y="2277694"/>
            <a:ext cx="31686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38">
            <a:extLst>
              <a:ext uri="{FF2B5EF4-FFF2-40B4-BE49-F238E27FC236}">
                <a16:creationId xmlns:a16="http://schemas.microsoft.com/office/drawing/2014/main" id="{F6E13BF6-5E69-316B-1C5B-E2E20A133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1647" y="4089032"/>
            <a:ext cx="1830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عامل المقياس =</a:t>
            </a:r>
            <a:endParaRPr lang="en-US" altLang="en-US" sz="2400" b="1"/>
          </a:p>
        </p:txBody>
      </p:sp>
      <p:grpSp>
        <p:nvGrpSpPr>
          <p:cNvPr id="20" name="Group 51">
            <a:extLst>
              <a:ext uri="{FF2B5EF4-FFF2-40B4-BE49-F238E27FC236}">
                <a16:creationId xmlns:a16="http://schemas.microsoft.com/office/drawing/2014/main" id="{3CFF0F58-20F2-69CB-F153-9C8EF7667E80}"/>
              </a:ext>
            </a:extLst>
          </p:cNvPr>
          <p:cNvGrpSpPr>
            <a:grpSpLocks/>
          </p:cNvGrpSpPr>
          <p:nvPr/>
        </p:nvGrpSpPr>
        <p:grpSpPr bwMode="auto">
          <a:xfrm>
            <a:off x="6474197" y="3933457"/>
            <a:ext cx="601663" cy="801687"/>
            <a:chOff x="4620" y="1344"/>
            <a:chExt cx="379" cy="505"/>
          </a:xfrm>
        </p:grpSpPr>
        <p:sp>
          <p:nvSpPr>
            <p:cNvPr id="21" name="Text Box 52">
              <a:extLst>
                <a:ext uri="{FF2B5EF4-FFF2-40B4-BE49-F238E27FC236}">
                  <a16:creationId xmlns:a16="http://schemas.microsoft.com/office/drawing/2014/main" id="{46082437-28A5-0F57-5EBA-166D122DC3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1" y="1344"/>
              <a:ext cx="37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٢</a:t>
              </a:r>
              <a:endParaRPr lang="en-US" altLang="en-US" sz="2400" b="1" dirty="0"/>
            </a:p>
          </p:txBody>
        </p:sp>
        <p:sp>
          <p:nvSpPr>
            <p:cNvPr id="22" name="Line 53">
              <a:extLst>
                <a:ext uri="{FF2B5EF4-FFF2-40B4-BE49-F238E27FC236}">
                  <a16:creationId xmlns:a16="http://schemas.microsoft.com/office/drawing/2014/main" id="{2D1C6047-572B-DF58-03FC-D2473FB7CE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32" y="1581"/>
              <a:ext cx="1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54">
              <a:extLst>
                <a:ext uri="{FF2B5EF4-FFF2-40B4-BE49-F238E27FC236}">
                  <a16:creationId xmlns:a16="http://schemas.microsoft.com/office/drawing/2014/main" id="{6311F777-065A-83D5-BD27-FA5909A7DD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0" y="1561"/>
              <a:ext cx="37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٣</a:t>
              </a:r>
              <a:endParaRPr lang="en-US" altLang="en-US" sz="2400" b="1" dirty="0"/>
            </a:p>
          </p:txBody>
        </p:sp>
      </p:grpSp>
      <p:grpSp>
        <p:nvGrpSpPr>
          <p:cNvPr id="24" name="Group 56">
            <a:extLst>
              <a:ext uri="{FF2B5EF4-FFF2-40B4-BE49-F238E27FC236}">
                <a16:creationId xmlns:a16="http://schemas.microsoft.com/office/drawing/2014/main" id="{D5895EB3-3703-0409-F84F-7609F5951DE5}"/>
              </a:ext>
            </a:extLst>
          </p:cNvPr>
          <p:cNvGrpSpPr>
            <a:grpSpLocks/>
          </p:cNvGrpSpPr>
          <p:nvPr/>
        </p:nvGrpSpPr>
        <p:grpSpPr bwMode="auto">
          <a:xfrm>
            <a:off x="6913935" y="3933457"/>
            <a:ext cx="809625" cy="801687"/>
            <a:chOff x="4019" y="2341"/>
            <a:chExt cx="510" cy="505"/>
          </a:xfrm>
        </p:grpSpPr>
        <p:grpSp>
          <p:nvGrpSpPr>
            <p:cNvPr id="25" name="Group 40">
              <a:extLst>
                <a:ext uri="{FF2B5EF4-FFF2-40B4-BE49-F238E27FC236}">
                  <a16:creationId xmlns:a16="http://schemas.microsoft.com/office/drawing/2014/main" id="{32C64D9C-7269-358A-B437-E04003BA3E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0" y="2341"/>
              <a:ext cx="379" cy="505"/>
              <a:chOff x="4620" y="1344"/>
              <a:chExt cx="379" cy="505"/>
            </a:xfrm>
          </p:grpSpPr>
          <p:sp>
            <p:nvSpPr>
              <p:cNvPr id="27" name="Text Box 41">
                <a:extLst>
                  <a:ext uri="{FF2B5EF4-FFF2-40B4-BE49-F238E27FC236}">
                    <a16:creationId xmlns:a16="http://schemas.microsoft.com/office/drawing/2014/main" id="{7381AC3E-397C-0984-D4BB-CC049AD739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1" y="1344"/>
                <a:ext cx="37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-٢</a:t>
                </a:r>
                <a:endParaRPr lang="en-US" altLang="en-US" sz="2400" b="1" dirty="0"/>
              </a:p>
            </p:txBody>
          </p:sp>
          <p:sp>
            <p:nvSpPr>
              <p:cNvPr id="28" name="Line 42">
                <a:extLst>
                  <a:ext uri="{FF2B5EF4-FFF2-40B4-BE49-F238E27FC236}">
                    <a16:creationId xmlns:a16="http://schemas.microsoft.com/office/drawing/2014/main" id="{D6FE41BE-7286-A7D9-660A-6E13903D65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32" y="1581"/>
                <a:ext cx="17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 Box 43">
                <a:extLst>
                  <a:ext uri="{FF2B5EF4-FFF2-40B4-BE49-F238E27FC236}">
                    <a16:creationId xmlns:a16="http://schemas.microsoft.com/office/drawing/2014/main" id="{96B896A9-199E-768C-08D7-2587C77D6E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0" y="1561"/>
                <a:ext cx="37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-٣</a:t>
                </a:r>
                <a:endParaRPr lang="en-US" altLang="en-US" sz="2400" b="1" dirty="0"/>
              </a:p>
            </p:txBody>
          </p:sp>
        </p:grpSp>
        <p:sp>
          <p:nvSpPr>
            <p:cNvPr id="26" name="Text Box 55">
              <a:extLst>
                <a:ext uri="{FF2B5EF4-FFF2-40B4-BE49-F238E27FC236}">
                  <a16:creationId xmlns:a16="http://schemas.microsoft.com/office/drawing/2014/main" id="{AF3CAB35-0EC5-BAC6-9EC9-07263A7DA1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9" y="2432"/>
              <a:ext cx="2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30" name="Text Box 57">
            <a:extLst>
              <a:ext uri="{FF2B5EF4-FFF2-40B4-BE49-F238E27FC236}">
                <a16:creationId xmlns:a16="http://schemas.microsoft.com/office/drawing/2014/main" id="{D2D030CB-CFE2-8A7D-AC3B-3FE2EDBB9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1897" y="5159007"/>
            <a:ext cx="1728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يقع بين ٠ ، ١</a:t>
            </a:r>
            <a:endParaRPr lang="en-US" altLang="en-US" sz="2400" b="1" dirty="0"/>
          </a:p>
        </p:txBody>
      </p:sp>
      <p:grpSp>
        <p:nvGrpSpPr>
          <p:cNvPr id="31" name="Group 58">
            <a:extLst>
              <a:ext uri="{FF2B5EF4-FFF2-40B4-BE49-F238E27FC236}">
                <a16:creationId xmlns:a16="http://schemas.microsoft.com/office/drawing/2014/main" id="{62F7C537-FF2C-A551-341D-65E521EDB9CA}"/>
              </a:ext>
            </a:extLst>
          </p:cNvPr>
          <p:cNvGrpSpPr>
            <a:grpSpLocks/>
          </p:cNvGrpSpPr>
          <p:nvPr/>
        </p:nvGrpSpPr>
        <p:grpSpPr bwMode="auto">
          <a:xfrm>
            <a:off x="8885610" y="5014544"/>
            <a:ext cx="601662" cy="801688"/>
            <a:chOff x="4620" y="1344"/>
            <a:chExt cx="379" cy="505"/>
          </a:xfrm>
        </p:grpSpPr>
        <p:sp>
          <p:nvSpPr>
            <p:cNvPr id="32" name="Text Box 59">
              <a:extLst>
                <a:ext uri="{FF2B5EF4-FFF2-40B4-BE49-F238E27FC236}">
                  <a16:creationId xmlns:a16="http://schemas.microsoft.com/office/drawing/2014/main" id="{2A7140CC-3CBB-3F69-98F4-D864E49878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1" y="1344"/>
              <a:ext cx="37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٢</a:t>
              </a:r>
              <a:endParaRPr lang="en-US" altLang="en-US" sz="2400" b="1" dirty="0"/>
            </a:p>
          </p:txBody>
        </p:sp>
        <p:sp>
          <p:nvSpPr>
            <p:cNvPr id="33" name="Line 60">
              <a:extLst>
                <a:ext uri="{FF2B5EF4-FFF2-40B4-BE49-F238E27FC236}">
                  <a16:creationId xmlns:a16="http://schemas.microsoft.com/office/drawing/2014/main" id="{D611AD44-1B9D-1E29-042F-1091774C5B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32" y="1581"/>
              <a:ext cx="1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 Box 61">
              <a:extLst>
                <a:ext uri="{FF2B5EF4-FFF2-40B4-BE49-F238E27FC236}">
                  <a16:creationId xmlns:a16="http://schemas.microsoft.com/office/drawing/2014/main" id="{EE01C9EF-777D-EC9F-72BD-5A1CD0B309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0" y="1561"/>
              <a:ext cx="37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٣</a:t>
              </a:r>
              <a:endParaRPr lang="en-US" altLang="en-US" sz="2400" b="1" dirty="0"/>
            </a:p>
          </p:txBody>
        </p:sp>
      </p:grpSp>
      <p:sp>
        <p:nvSpPr>
          <p:cNvPr id="35" name="AutoShape 62">
            <a:extLst>
              <a:ext uri="{FF2B5EF4-FFF2-40B4-BE49-F238E27FC236}">
                <a16:creationId xmlns:a16="http://schemas.microsoft.com/office/drawing/2014/main" id="{6F02F941-6A0A-261A-1270-28D42D26E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3435" y="5222507"/>
            <a:ext cx="469900" cy="396875"/>
          </a:xfrm>
          <a:prstGeom prst="leftArrow">
            <a:avLst>
              <a:gd name="adj1" fmla="val 50000"/>
              <a:gd name="adj2" fmla="val 296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63">
            <a:extLst>
              <a:ext uri="{FF2B5EF4-FFF2-40B4-BE49-F238E27FC236}">
                <a16:creationId xmlns:a16="http://schemas.microsoft.com/office/drawing/2014/main" id="{9811D53C-F316-12E5-8066-2CAD8886A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872" y="5159007"/>
            <a:ext cx="1728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التمدد تصغير</a:t>
            </a:r>
            <a:endParaRPr lang="en-US" altLang="en-US" sz="2400" b="1"/>
          </a:p>
        </p:txBody>
      </p:sp>
    </p:spTree>
    <p:extLst>
      <p:ext uri="{BB962C8B-B14F-4D97-AF65-F5344CB8AC3E}">
        <p14:creationId xmlns:p14="http://schemas.microsoft.com/office/powerpoint/2010/main" val="605842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9" grpId="0"/>
      <p:bldP spid="30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0EDA7C2-4149-BDB2-2337-7A538E9CD8AF}"/>
              </a:ext>
            </a:extLst>
          </p:cNvPr>
          <p:cNvGrpSpPr>
            <a:grpSpLocks/>
          </p:cNvGrpSpPr>
          <p:nvPr/>
        </p:nvGrpSpPr>
        <p:grpSpPr bwMode="auto">
          <a:xfrm>
            <a:off x="4031929" y="480760"/>
            <a:ext cx="2808287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90EBD687-D6CB-9D74-C571-D10D1EF3D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9A5CA23B-F815-66C6-FA6F-C9C80E2CBF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/>
                <a:t>التكبير والتصغير</a:t>
              </a:r>
              <a:endParaRPr lang="en-US" altLang="en-US" sz="3200" b="1"/>
            </a:p>
          </p:txBody>
        </p:sp>
      </p:grpSp>
      <p:grpSp>
        <p:nvGrpSpPr>
          <p:cNvPr id="8" name="Group 75">
            <a:extLst>
              <a:ext uri="{FF2B5EF4-FFF2-40B4-BE49-F238E27FC236}">
                <a16:creationId xmlns:a16="http://schemas.microsoft.com/office/drawing/2014/main" id="{7306D4CF-6956-AEA8-0A69-286B04E49F03}"/>
              </a:ext>
            </a:extLst>
          </p:cNvPr>
          <p:cNvGrpSpPr>
            <a:grpSpLocks/>
          </p:cNvGrpSpPr>
          <p:nvPr/>
        </p:nvGrpSpPr>
        <p:grpSpPr bwMode="auto">
          <a:xfrm>
            <a:off x="2665091" y="1168148"/>
            <a:ext cx="7272338" cy="1152525"/>
            <a:chOff x="1066" y="459"/>
            <a:chExt cx="4581" cy="726"/>
          </a:xfrm>
        </p:grpSpPr>
        <p:sp>
          <p:nvSpPr>
            <p:cNvPr id="11" name="AutoShape 8">
              <a:extLst>
                <a:ext uri="{FF2B5EF4-FFF2-40B4-BE49-F238E27FC236}">
                  <a16:creationId xmlns:a16="http://schemas.microsoft.com/office/drawing/2014/main" id="{8A0C3ACE-D6B9-D9BB-26BB-DD29BCC63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459"/>
              <a:ext cx="4581" cy="658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CC99FF"/>
                </a:gs>
                <a:gs pos="50000">
                  <a:schemeClr val="bg1"/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/>
                <a:t>ارسم صورة المثلث أ ب جـ بعد إجراء تمدد حسب المعلومات التالية :</a:t>
              </a:r>
              <a:endParaRPr lang="en-US" altLang="en-US" sz="2400" b="1"/>
            </a:p>
            <a:p>
              <a:r>
                <a:rPr lang="ar-SA" altLang="en-US" sz="2400" b="1"/>
                <a:t>المركز أ ،  وعامل التمدد</a:t>
              </a:r>
              <a:r>
                <a:rPr lang="ar-SA" altLang="en-US" sz="2400"/>
                <a:t> </a:t>
              </a:r>
              <a:r>
                <a:rPr lang="en-US" altLang="en-US" sz="2400"/>
                <a:t> </a:t>
              </a:r>
            </a:p>
          </p:txBody>
        </p:sp>
        <p:grpSp>
          <p:nvGrpSpPr>
            <p:cNvPr id="13" name="Group 9">
              <a:extLst>
                <a:ext uri="{FF2B5EF4-FFF2-40B4-BE49-F238E27FC236}">
                  <a16:creationId xmlns:a16="http://schemas.microsoft.com/office/drawing/2014/main" id="{66CB427E-B0E3-3A3F-6917-B7C7EA2947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3" y="680"/>
              <a:ext cx="379" cy="505"/>
              <a:chOff x="4620" y="1344"/>
              <a:chExt cx="379" cy="505"/>
            </a:xfrm>
          </p:grpSpPr>
          <p:sp>
            <p:nvSpPr>
              <p:cNvPr id="14" name="Text Box 10">
                <a:extLst>
                  <a:ext uri="{FF2B5EF4-FFF2-40B4-BE49-F238E27FC236}">
                    <a16:creationId xmlns:a16="http://schemas.microsoft.com/office/drawing/2014/main" id="{96753DEA-3206-73FF-EB10-2C9FDBB78C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1" y="1344"/>
                <a:ext cx="37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  <p:sp>
            <p:nvSpPr>
              <p:cNvPr id="16" name="Line 11">
                <a:extLst>
                  <a:ext uri="{FF2B5EF4-FFF2-40B4-BE49-F238E27FC236}">
                    <a16:creationId xmlns:a16="http://schemas.microsoft.com/office/drawing/2014/main" id="{F11870AF-F9ED-1B66-CC54-BE529EA889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32" y="1581"/>
                <a:ext cx="17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 Box 12">
                <a:extLst>
                  <a:ext uri="{FF2B5EF4-FFF2-40B4-BE49-F238E27FC236}">
                    <a16:creationId xmlns:a16="http://schemas.microsoft.com/office/drawing/2014/main" id="{FF2E1655-4ED8-74CC-9A00-F199DF906C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0" y="1561"/>
                <a:ext cx="37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٢</a:t>
                </a:r>
                <a:endParaRPr lang="en-US" altLang="en-US" sz="2400" b="1" dirty="0"/>
              </a:p>
            </p:txBody>
          </p:sp>
        </p:grpSp>
      </p:grpSp>
      <p:sp>
        <p:nvSpPr>
          <p:cNvPr id="18" name="Text Box 13">
            <a:extLst>
              <a:ext uri="{FF2B5EF4-FFF2-40B4-BE49-F238E27FC236}">
                <a16:creationId xmlns:a16="http://schemas.microsoft.com/office/drawing/2014/main" id="{68A8921B-295F-7B64-4DAA-020554F6F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616" y="3092198"/>
            <a:ext cx="1541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ب ( ٥ ، ٤ )</a:t>
            </a:r>
            <a:endParaRPr lang="en-US" altLang="en-US" sz="2400" b="1" dirty="0"/>
          </a:p>
        </p:txBody>
      </p:sp>
      <p:sp>
        <p:nvSpPr>
          <p:cNvPr id="19" name="AutoShape 14">
            <a:extLst>
              <a:ext uri="{FF2B5EF4-FFF2-40B4-BE49-F238E27FC236}">
                <a16:creationId xmlns:a16="http://schemas.microsoft.com/office/drawing/2014/main" id="{CA080C7B-9FCB-CA54-E860-354D1FEB6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2741" y="3163635"/>
            <a:ext cx="469900" cy="396875"/>
          </a:xfrm>
          <a:prstGeom prst="leftArrow">
            <a:avLst>
              <a:gd name="adj1" fmla="val 50000"/>
              <a:gd name="adj2" fmla="val 296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16">
            <a:extLst>
              <a:ext uri="{FF2B5EF4-FFF2-40B4-BE49-F238E27FC236}">
                <a16:creationId xmlns:a16="http://schemas.microsoft.com/office/drawing/2014/main" id="{32B3735E-D782-AB87-6C10-7DA2E0018309}"/>
              </a:ext>
            </a:extLst>
          </p:cNvPr>
          <p:cNvGrpSpPr>
            <a:grpSpLocks/>
          </p:cNvGrpSpPr>
          <p:nvPr/>
        </p:nvGrpSpPr>
        <p:grpSpPr bwMode="auto">
          <a:xfrm>
            <a:off x="6084566" y="3139823"/>
            <a:ext cx="1836738" cy="457200"/>
            <a:chOff x="1797" y="2160"/>
            <a:chExt cx="834" cy="288"/>
          </a:xfrm>
        </p:grpSpPr>
        <p:sp>
          <p:nvSpPr>
            <p:cNvPr id="21" name="Text Box 17">
              <a:extLst>
                <a:ext uri="{FF2B5EF4-FFF2-40B4-BE49-F238E27FC236}">
                  <a16:creationId xmlns:a16="http://schemas.microsoft.com/office/drawing/2014/main" id="{356E7DD5-9948-F038-2097-9338D5CBC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" y="2160"/>
              <a:ext cx="8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/>
                <a:t>ب ( ٢.٥، ٢ )</a:t>
              </a:r>
              <a:endParaRPr lang="en-US" altLang="en-US" sz="2400" b="1" dirty="0"/>
            </a:p>
          </p:txBody>
        </p:sp>
        <p:sp>
          <p:nvSpPr>
            <p:cNvPr id="22" name="Line 18">
              <a:extLst>
                <a:ext uri="{FF2B5EF4-FFF2-40B4-BE49-F238E27FC236}">
                  <a16:creationId xmlns:a16="http://schemas.microsoft.com/office/drawing/2014/main" id="{76F9CB11-DD24-E5A7-DA5B-7311376C01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76" y="2178"/>
              <a:ext cx="90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 Box 31">
            <a:extLst>
              <a:ext uri="{FF2B5EF4-FFF2-40B4-BE49-F238E27FC236}">
                <a16:creationId xmlns:a16="http://schemas.microsoft.com/office/drawing/2014/main" id="{2AA006EC-E049-E8C4-A6F9-D8E67AF56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3104" y="4263773"/>
            <a:ext cx="1577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جـ ( ٥، ٠ )</a:t>
            </a:r>
            <a:endParaRPr lang="en-US" altLang="en-US" sz="2400" b="1" dirty="0"/>
          </a:p>
        </p:txBody>
      </p:sp>
      <p:sp>
        <p:nvSpPr>
          <p:cNvPr id="24" name="AutoShape 32">
            <a:extLst>
              <a:ext uri="{FF2B5EF4-FFF2-40B4-BE49-F238E27FC236}">
                <a16:creationId xmlns:a16="http://schemas.microsoft.com/office/drawing/2014/main" id="{B5768DDC-6764-8CAA-E4AF-4BFCDD11D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4791" y="4335210"/>
            <a:ext cx="469900" cy="396875"/>
          </a:xfrm>
          <a:prstGeom prst="leftArrow">
            <a:avLst>
              <a:gd name="adj1" fmla="val 50000"/>
              <a:gd name="adj2" fmla="val 296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34">
            <a:extLst>
              <a:ext uri="{FF2B5EF4-FFF2-40B4-BE49-F238E27FC236}">
                <a16:creationId xmlns:a16="http://schemas.microsoft.com/office/drawing/2014/main" id="{58991993-A186-43E6-E8C9-5CCC1ADE8345}"/>
              </a:ext>
            </a:extLst>
          </p:cNvPr>
          <p:cNvGrpSpPr>
            <a:grpSpLocks/>
          </p:cNvGrpSpPr>
          <p:nvPr/>
        </p:nvGrpSpPr>
        <p:grpSpPr bwMode="auto">
          <a:xfrm>
            <a:off x="6121079" y="4311398"/>
            <a:ext cx="1692275" cy="457200"/>
            <a:chOff x="1797" y="2160"/>
            <a:chExt cx="834" cy="288"/>
          </a:xfrm>
        </p:grpSpPr>
        <p:sp>
          <p:nvSpPr>
            <p:cNvPr id="26" name="Text Box 35">
              <a:extLst>
                <a:ext uri="{FF2B5EF4-FFF2-40B4-BE49-F238E27FC236}">
                  <a16:creationId xmlns:a16="http://schemas.microsoft.com/office/drawing/2014/main" id="{51EA0212-F0CC-3BED-0B7D-81C1B580DD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" y="2160"/>
              <a:ext cx="8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/>
                <a:t>جـ ( ٢.٥، ٠ )</a:t>
              </a:r>
              <a:endParaRPr lang="en-US" altLang="en-US" sz="2400" b="1" dirty="0"/>
            </a:p>
          </p:txBody>
        </p:sp>
        <p:sp>
          <p:nvSpPr>
            <p:cNvPr id="27" name="Line 36">
              <a:extLst>
                <a:ext uri="{FF2B5EF4-FFF2-40B4-BE49-F238E27FC236}">
                  <a16:creationId xmlns:a16="http://schemas.microsoft.com/office/drawing/2014/main" id="{2DAFD356-0666-9CA8-0700-9D27B49CC3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76" y="2178"/>
              <a:ext cx="90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8" name="Picture 64">
            <a:extLst>
              <a:ext uri="{FF2B5EF4-FFF2-40B4-BE49-F238E27FC236}">
                <a16:creationId xmlns:a16="http://schemas.microsoft.com/office/drawing/2014/main" id="{8BB46A1B-12C8-6254-0F25-B802F71BE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16" y="2931860"/>
            <a:ext cx="2951163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Line 65">
            <a:extLst>
              <a:ext uri="{FF2B5EF4-FFF2-40B4-BE49-F238E27FC236}">
                <a16:creationId xmlns:a16="http://schemas.microsoft.com/office/drawing/2014/main" id="{2D0ED5B1-3EA9-951A-FE33-6D1882720A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2679" y="4927348"/>
            <a:ext cx="16922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66">
            <a:extLst>
              <a:ext uri="{FF2B5EF4-FFF2-40B4-BE49-F238E27FC236}">
                <a16:creationId xmlns:a16="http://schemas.microsoft.com/office/drawing/2014/main" id="{D2A3F540-BF7C-0F78-C3F2-82F4852C77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26966" y="3054098"/>
            <a:ext cx="0" cy="18732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" name="Group 67">
            <a:extLst>
              <a:ext uri="{FF2B5EF4-FFF2-40B4-BE49-F238E27FC236}">
                <a16:creationId xmlns:a16="http://schemas.microsoft.com/office/drawing/2014/main" id="{0CD4808F-28C2-3E88-480C-6E135A786B10}"/>
              </a:ext>
            </a:extLst>
          </p:cNvPr>
          <p:cNvGrpSpPr>
            <a:grpSpLocks/>
          </p:cNvGrpSpPr>
          <p:nvPr/>
        </p:nvGrpSpPr>
        <p:grpSpPr bwMode="auto">
          <a:xfrm>
            <a:off x="2341241" y="4747960"/>
            <a:ext cx="849313" cy="687388"/>
            <a:chOff x="2449" y="3657"/>
            <a:chExt cx="380" cy="433"/>
          </a:xfrm>
        </p:grpSpPr>
        <p:sp>
          <p:nvSpPr>
            <p:cNvPr id="32" name="Text Box 68">
              <a:extLst>
                <a:ext uri="{FF2B5EF4-FFF2-40B4-BE49-F238E27FC236}">
                  <a16:creationId xmlns:a16="http://schemas.microsoft.com/office/drawing/2014/main" id="{0B018E50-A982-15D3-5EF2-1DA50A3D04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9" y="3657"/>
              <a:ext cx="3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  <a:endParaRPr lang="en-US" altLang="en-US" sz="2400" b="1"/>
            </a:p>
          </p:txBody>
        </p:sp>
        <p:sp>
          <p:nvSpPr>
            <p:cNvPr id="33" name="Line 69">
              <a:extLst>
                <a:ext uri="{FF2B5EF4-FFF2-40B4-BE49-F238E27FC236}">
                  <a16:creationId xmlns:a16="http://schemas.microsoft.com/office/drawing/2014/main" id="{ADEC8EB7-04AA-7F09-E1B7-E05EA9AA62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53" y="3861"/>
              <a:ext cx="90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 Box 70">
              <a:extLst>
                <a:ext uri="{FF2B5EF4-FFF2-40B4-BE49-F238E27FC236}">
                  <a16:creationId xmlns:a16="http://schemas.microsoft.com/office/drawing/2014/main" id="{6F13309D-2590-57E6-56AB-589FA7228E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8" y="3802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جـ</a:t>
              </a:r>
              <a:endParaRPr lang="en-US" altLang="en-US" sz="2400" b="1"/>
            </a:p>
          </p:txBody>
        </p:sp>
      </p:grpSp>
      <p:grpSp>
        <p:nvGrpSpPr>
          <p:cNvPr id="35" name="Group 71">
            <a:extLst>
              <a:ext uri="{FF2B5EF4-FFF2-40B4-BE49-F238E27FC236}">
                <a16:creationId xmlns:a16="http://schemas.microsoft.com/office/drawing/2014/main" id="{05ACB312-91F9-893A-C938-6A6C016E863D}"/>
              </a:ext>
            </a:extLst>
          </p:cNvPr>
          <p:cNvGrpSpPr>
            <a:grpSpLocks/>
          </p:cNvGrpSpPr>
          <p:nvPr/>
        </p:nvGrpSpPr>
        <p:grpSpPr bwMode="auto">
          <a:xfrm>
            <a:off x="2434904" y="4184398"/>
            <a:ext cx="747712" cy="457200"/>
            <a:chOff x="2404" y="3680"/>
            <a:chExt cx="380" cy="288"/>
          </a:xfrm>
        </p:grpSpPr>
        <p:sp>
          <p:nvSpPr>
            <p:cNvPr id="36" name="Text Box 72">
              <a:extLst>
                <a:ext uri="{FF2B5EF4-FFF2-40B4-BE49-F238E27FC236}">
                  <a16:creationId xmlns:a16="http://schemas.microsoft.com/office/drawing/2014/main" id="{4CE3B638-23A6-D1D9-7438-71C6C86330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4" y="3680"/>
              <a:ext cx="3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  <a:r>
                <a:rPr lang="ar-SA" altLang="en-US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ar-SA" altLang="en-US" sz="2400" b="1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ب</a:t>
              </a:r>
              <a:r>
                <a:rPr lang="ar-SA" altLang="en-US" sz="2400" b="1"/>
                <a:t> </a:t>
              </a:r>
              <a:endParaRPr lang="en-US" altLang="en-US" sz="2400" b="1"/>
            </a:p>
          </p:txBody>
        </p:sp>
        <p:sp>
          <p:nvSpPr>
            <p:cNvPr id="37" name="Line 73">
              <a:extLst>
                <a:ext uri="{FF2B5EF4-FFF2-40B4-BE49-F238E27FC236}">
                  <a16:creationId xmlns:a16="http://schemas.microsoft.com/office/drawing/2014/main" id="{543B5B54-4557-7BAF-A774-1E030C661C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4" y="3725"/>
              <a:ext cx="90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AutoShape 74">
            <a:extLst>
              <a:ext uri="{FF2B5EF4-FFF2-40B4-BE49-F238E27FC236}">
                <a16:creationId xmlns:a16="http://schemas.microsoft.com/office/drawing/2014/main" id="{EBC75603-7D4B-77D4-FACA-A885D2280F2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412679" y="4422523"/>
            <a:ext cx="612775" cy="503237"/>
          </a:xfrm>
          <a:prstGeom prst="rtTriangle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31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96D52A-CEDE-E5BC-EA50-F49033802E84}"/>
              </a:ext>
            </a:extLst>
          </p:cNvPr>
          <p:cNvGrpSpPr>
            <a:grpSpLocks/>
          </p:cNvGrpSpPr>
          <p:nvPr/>
        </p:nvGrpSpPr>
        <p:grpSpPr bwMode="auto">
          <a:xfrm>
            <a:off x="4031929" y="776642"/>
            <a:ext cx="2808287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4ACD2E26-7CE9-58E4-DC91-EFF1BBA82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F349A7BF-111F-235C-DA83-BDD31BD5AD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/>
                <a:t>التكبير والتصغير</a:t>
              </a:r>
              <a:endParaRPr lang="en-US" altLang="en-US" sz="3200" b="1"/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4E711018-11ED-89D1-29CA-0F8F7959F0AD}"/>
              </a:ext>
            </a:extLst>
          </p:cNvPr>
          <p:cNvGrpSpPr>
            <a:grpSpLocks/>
          </p:cNvGrpSpPr>
          <p:nvPr/>
        </p:nvGrpSpPr>
        <p:grpSpPr bwMode="auto">
          <a:xfrm>
            <a:off x="2665091" y="1464030"/>
            <a:ext cx="7272338" cy="1152525"/>
            <a:chOff x="1066" y="459"/>
            <a:chExt cx="4581" cy="726"/>
          </a:xfrm>
        </p:grpSpPr>
        <p:sp>
          <p:nvSpPr>
            <p:cNvPr id="11" name="AutoShape 6">
              <a:extLst>
                <a:ext uri="{FF2B5EF4-FFF2-40B4-BE49-F238E27FC236}">
                  <a16:creationId xmlns:a16="http://schemas.microsoft.com/office/drawing/2014/main" id="{0AF86D23-E0B9-02D8-1653-00CCC6D0B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459"/>
              <a:ext cx="4581" cy="658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CC99FF"/>
                </a:gs>
                <a:gs pos="50000">
                  <a:schemeClr val="bg1"/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/>
                <a:t>ارسم صورة المثلث أ ب جـ بعد إجراء تمدد حسب المعلومات التالية :</a:t>
              </a:r>
              <a:endParaRPr lang="en-US" altLang="en-US" sz="2400" b="1"/>
            </a:p>
            <a:p>
              <a:r>
                <a:rPr lang="ar-SA" altLang="en-US" sz="2400" b="1"/>
                <a:t>المركز جـ ، وعامل التمدد</a:t>
              </a:r>
              <a:r>
                <a:rPr lang="ar-SA" altLang="en-US" sz="2400"/>
                <a:t> </a:t>
              </a:r>
              <a:endParaRPr lang="en-US" altLang="en-US" sz="2400"/>
            </a:p>
          </p:txBody>
        </p:sp>
        <p:grpSp>
          <p:nvGrpSpPr>
            <p:cNvPr id="13" name="Group 7">
              <a:extLst>
                <a:ext uri="{FF2B5EF4-FFF2-40B4-BE49-F238E27FC236}">
                  <a16:creationId xmlns:a16="http://schemas.microsoft.com/office/drawing/2014/main" id="{C0072766-2F81-23BA-F721-827DE469DF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3" y="680"/>
              <a:ext cx="379" cy="505"/>
              <a:chOff x="4620" y="1344"/>
              <a:chExt cx="379" cy="505"/>
            </a:xfrm>
          </p:grpSpPr>
          <p:sp>
            <p:nvSpPr>
              <p:cNvPr id="14" name="Text Box 8">
                <a:extLst>
                  <a:ext uri="{FF2B5EF4-FFF2-40B4-BE49-F238E27FC236}">
                    <a16:creationId xmlns:a16="http://schemas.microsoft.com/office/drawing/2014/main" id="{789C322F-5D5C-E323-89ED-F19B6B77B4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1" y="1344"/>
                <a:ext cx="37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  <p:sp>
            <p:nvSpPr>
              <p:cNvPr id="16" name="Line 9">
                <a:extLst>
                  <a:ext uri="{FF2B5EF4-FFF2-40B4-BE49-F238E27FC236}">
                    <a16:creationId xmlns:a16="http://schemas.microsoft.com/office/drawing/2014/main" id="{802CA6E8-C47B-17C9-E22F-F164F12771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32" y="1581"/>
                <a:ext cx="17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 Box 10">
                <a:extLst>
                  <a:ext uri="{FF2B5EF4-FFF2-40B4-BE49-F238E27FC236}">
                    <a16:creationId xmlns:a16="http://schemas.microsoft.com/office/drawing/2014/main" id="{B4F9AC96-AFA1-0E0F-5382-0F7690C412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0" y="1561"/>
                <a:ext cx="37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٢</a:t>
                </a:r>
                <a:endParaRPr lang="en-US" altLang="en-US" sz="2400" b="1" dirty="0"/>
              </a:p>
            </p:txBody>
          </p:sp>
        </p:grpSp>
      </p:grpSp>
      <p:sp>
        <p:nvSpPr>
          <p:cNvPr id="18" name="Text Box 11">
            <a:extLst>
              <a:ext uri="{FF2B5EF4-FFF2-40B4-BE49-F238E27FC236}">
                <a16:creationId xmlns:a16="http://schemas.microsoft.com/office/drawing/2014/main" id="{B10785F1-8588-CCE1-7975-04B55C9A7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616" y="3388080"/>
            <a:ext cx="1541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ب ( ٠ ، ٤ )</a:t>
            </a:r>
            <a:endParaRPr lang="en-US" altLang="en-US" sz="2400" b="1" dirty="0"/>
          </a:p>
        </p:txBody>
      </p:sp>
      <p:sp>
        <p:nvSpPr>
          <p:cNvPr id="19" name="AutoShape 12">
            <a:extLst>
              <a:ext uri="{FF2B5EF4-FFF2-40B4-BE49-F238E27FC236}">
                <a16:creationId xmlns:a16="http://schemas.microsoft.com/office/drawing/2014/main" id="{F69A010C-8D01-BC8B-76D3-A80489AB7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2741" y="3459517"/>
            <a:ext cx="469900" cy="396875"/>
          </a:xfrm>
          <a:prstGeom prst="leftArrow">
            <a:avLst>
              <a:gd name="adj1" fmla="val 50000"/>
              <a:gd name="adj2" fmla="val 296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13">
            <a:extLst>
              <a:ext uri="{FF2B5EF4-FFF2-40B4-BE49-F238E27FC236}">
                <a16:creationId xmlns:a16="http://schemas.microsoft.com/office/drawing/2014/main" id="{F5474A7A-0B2B-0D61-3B8F-BCF41DB9B7E4}"/>
              </a:ext>
            </a:extLst>
          </p:cNvPr>
          <p:cNvGrpSpPr>
            <a:grpSpLocks/>
          </p:cNvGrpSpPr>
          <p:nvPr/>
        </p:nvGrpSpPr>
        <p:grpSpPr bwMode="auto">
          <a:xfrm>
            <a:off x="6084566" y="3435705"/>
            <a:ext cx="1836738" cy="457200"/>
            <a:chOff x="1797" y="2160"/>
            <a:chExt cx="834" cy="288"/>
          </a:xfrm>
        </p:grpSpPr>
        <p:sp>
          <p:nvSpPr>
            <p:cNvPr id="21" name="Text Box 14">
              <a:extLst>
                <a:ext uri="{FF2B5EF4-FFF2-40B4-BE49-F238E27FC236}">
                  <a16:creationId xmlns:a16="http://schemas.microsoft.com/office/drawing/2014/main" id="{B4441732-5A72-D45D-3655-46347FD175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" y="2160"/>
              <a:ext cx="8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/>
                <a:t>ب ( ٠، ٦ )</a:t>
              </a:r>
              <a:endParaRPr lang="en-US" altLang="en-US" sz="2400" b="1" dirty="0"/>
            </a:p>
          </p:txBody>
        </p:sp>
        <p:sp>
          <p:nvSpPr>
            <p:cNvPr id="22" name="Line 15">
              <a:extLst>
                <a:ext uri="{FF2B5EF4-FFF2-40B4-BE49-F238E27FC236}">
                  <a16:creationId xmlns:a16="http://schemas.microsoft.com/office/drawing/2014/main" id="{B8132649-5576-CA1D-47A9-816A3EBF64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76" y="2178"/>
              <a:ext cx="90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 Box 16">
            <a:extLst>
              <a:ext uri="{FF2B5EF4-FFF2-40B4-BE49-F238E27FC236}">
                <a16:creationId xmlns:a16="http://schemas.microsoft.com/office/drawing/2014/main" id="{FE502154-3A1D-06A3-D19C-ABD663AC3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3104" y="4559655"/>
            <a:ext cx="1577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أ ( -٥، ٠ )</a:t>
            </a:r>
            <a:endParaRPr lang="en-US" altLang="en-US" sz="2400" b="1" dirty="0"/>
          </a:p>
        </p:txBody>
      </p:sp>
      <p:sp>
        <p:nvSpPr>
          <p:cNvPr id="24" name="AutoShape 17">
            <a:extLst>
              <a:ext uri="{FF2B5EF4-FFF2-40B4-BE49-F238E27FC236}">
                <a16:creationId xmlns:a16="http://schemas.microsoft.com/office/drawing/2014/main" id="{F6D15D8A-B5B8-4AC6-18F7-4B74420AF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4791" y="4631092"/>
            <a:ext cx="469900" cy="396875"/>
          </a:xfrm>
          <a:prstGeom prst="leftArrow">
            <a:avLst>
              <a:gd name="adj1" fmla="val 50000"/>
              <a:gd name="adj2" fmla="val 296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34">
            <a:extLst>
              <a:ext uri="{FF2B5EF4-FFF2-40B4-BE49-F238E27FC236}">
                <a16:creationId xmlns:a16="http://schemas.microsoft.com/office/drawing/2014/main" id="{9767BB03-73F1-BF20-D6B5-9BDD84307F46}"/>
              </a:ext>
            </a:extLst>
          </p:cNvPr>
          <p:cNvGrpSpPr>
            <a:grpSpLocks/>
          </p:cNvGrpSpPr>
          <p:nvPr/>
        </p:nvGrpSpPr>
        <p:grpSpPr bwMode="auto">
          <a:xfrm>
            <a:off x="6121079" y="4596167"/>
            <a:ext cx="1692275" cy="468313"/>
            <a:chOff x="3243" y="2432"/>
            <a:chExt cx="1066" cy="295"/>
          </a:xfrm>
        </p:grpSpPr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id="{DC71ACDF-85C6-78CC-A7AE-A02F64D705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2439"/>
              <a:ext cx="10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/>
                <a:t>أ ( -٧.٥، ٠ )</a:t>
              </a:r>
              <a:endParaRPr lang="en-US" altLang="en-US" sz="2400" b="1" dirty="0"/>
            </a:p>
          </p:txBody>
        </p:sp>
        <p:sp>
          <p:nvSpPr>
            <p:cNvPr id="27" name="Line 20">
              <a:extLst>
                <a:ext uri="{FF2B5EF4-FFF2-40B4-BE49-F238E27FC236}">
                  <a16:creationId xmlns:a16="http://schemas.microsoft.com/office/drawing/2014/main" id="{80889008-B691-737C-5D47-5A4C097311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26" y="2432"/>
              <a:ext cx="115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8" name="Picture 21">
            <a:extLst>
              <a:ext uri="{FF2B5EF4-FFF2-40B4-BE49-F238E27FC236}">
                <a16:creationId xmlns:a16="http://schemas.microsoft.com/office/drawing/2014/main" id="{7D8BA108-C60E-9493-4E53-B438B712E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16" y="3227742"/>
            <a:ext cx="2951163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Line 22">
            <a:extLst>
              <a:ext uri="{FF2B5EF4-FFF2-40B4-BE49-F238E27FC236}">
                <a16:creationId xmlns:a16="http://schemas.microsoft.com/office/drawing/2014/main" id="{F2EC0EA0-CDC5-42F0-3BA5-6FC5A91281B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55416" y="5223230"/>
            <a:ext cx="2159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23">
            <a:extLst>
              <a:ext uri="{FF2B5EF4-FFF2-40B4-BE49-F238E27FC236}">
                <a16:creationId xmlns:a16="http://schemas.microsoft.com/office/drawing/2014/main" id="{2E2DFDD1-30FB-7518-0FB0-4EE09F3CBE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08066" y="3192817"/>
            <a:ext cx="0" cy="20542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" name="Group 24">
            <a:extLst>
              <a:ext uri="{FF2B5EF4-FFF2-40B4-BE49-F238E27FC236}">
                <a16:creationId xmlns:a16="http://schemas.microsoft.com/office/drawing/2014/main" id="{7553F451-2188-68E0-EDA6-04146F098254}"/>
              </a:ext>
            </a:extLst>
          </p:cNvPr>
          <p:cNvGrpSpPr>
            <a:grpSpLocks/>
          </p:cNvGrpSpPr>
          <p:nvPr/>
        </p:nvGrpSpPr>
        <p:grpSpPr bwMode="auto">
          <a:xfrm>
            <a:off x="1166491" y="5027967"/>
            <a:ext cx="849313" cy="687388"/>
            <a:chOff x="2449" y="3657"/>
            <a:chExt cx="380" cy="433"/>
          </a:xfrm>
        </p:grpSpPr>
        <p:sp>
          <p:nvSpPr>
            <p:cNvPr id="32" name="Text Box 25">
              <a:extLst>
                <a:ext uri="{FF2B5EF4-FFF2-40B4-BE49-F238E27FC236}">
                  <a16:creationId xmlns:a16="http://schemas.microsoft.com/office/drawing/2014/main" id="{F826CD6B-32F5-DDB1-B718-4E9AFCE89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9" y="3657"/>
              <a:ext cx="3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  <a:endParaRPr lang="en-US" altLang="en-US" sz="2400" b="1"/>
            </a:p>
          </p:txBody>
        </p:sp>
        <p:sp>
          <p:nvSpPr>
            <p:cNvPr id="33" name="Line 26">
              <a:extLst>
                <a:ext uri="{FF2B5EF4-FFF2-40B4-BE49-F238E27FC236}">
                  <a16:creationId xmlns:a16="http://schemas.microsoft.com/office/drawing/2014/main" id="{FA9E4A1C-0CEC-9FCF-AFAC-EDDDEC7635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53" y="3861"/>
              <a:ext cx="90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 Box 27">
              <a:extLst>
                <a:ext uri="{FF2B5EF4-FFF2-40B4-BE49-F238E27FC236}">
                  <a16:creationId xmlns:a16="http://schemas.microsoft.com/office/drawing/2014/main" id="{D288E7FE-442C-2272-E232-6F7F8421B2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8" y="3802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جـ</a:t>
              </a:r>
              <a:endParaRPr lang="en-US" altLang="en-US" sz="2400" b="1"/>
            </a:p>
          </p:txBody>
        </p:sp>
      </p:grpSp>
      <p:grpSp>
        <p:nvGrpSpPr>
          <p:cNvPr id="35" name="Group 28">
            <a:extLst>
              <a:ext uri="{FF2B5EF4-FFF2-40B4-BE49-F238E27FC236}">
                <a16:creationId xmlns:a16="http://schemas.microsoft.com/office/drawing/2014/main" id="{0ADBE6F9-F4A2-45AB-AF5E-00DEA5060B11}"/>
              </a:ext>
            </a:extLst>
          </p:cNvPr>
          <p:cNvGrpSpPr>
            <a:grpSpLocks/>
          </p:cNvGrpSpPr>
          <p:nvPr/>
        </p:nvGrpSpPr>
        <p:grpSpPr bwMode="auto">
          <a:xfrm>
            <a:off x="3025454" y="3494442"/>
            <a:ext cx="747712" cy="457200"/>
            <a:chOff x="2404" y="3680"/>
            <a:chExt cx="380" cy="288"/>
          </a:xfrm>
        </p:grpSpPr>
        <p:sp>
          <p:nvSpPr>
            <p:cNvPr id="36" name="Text Box 29">
              <a:extLst>
                <a:ext uri="{FF2B5EF4-FFF2-40B4-BE49-F238E27FC236}">
                  <a16:creationId xmlns:a16="http://schemas.microsoft.com/office/drawing/2014/main" id="{08FC5C37-A82C-EB00-4465-E7B25ABE9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4" y="3680"/>
              <a:ext cx="3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  <a:r>
                <a:rPr lang="ar-SA" altLang="en-US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ar-SA" altLang="en-US" sz="2400" b="1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ب</a:t>
              </a:r>
              <a:r>
                <a:rPr lang="ar-SA" altLang="en-US" sz="2400" b="1"/>
                <a:t> </a:t>
              </a:r>
              <a:endParaRPr lang="en-US" altLang="en-US" sz="2400" b="1"/>
            </a:p>
          </p:txBody>
        </p:sp>
        <p:sp>
          <p:nvSpPr>
            <p:cNvPr id="37" name="Line 30">
              <a:extLst>
                <a:ext uri="{FF2B5EF4-FFF2-40B4-BE49-F238E27FC236}">
                  <a16:creationId xmlns:a16="http://schemas.microsoft.com/office/drawing/2014/main" id="{B5455DCA-1AF6-64DD-6F58-C2DBDAA0C6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4" y="3725"/>
              <a:ext cx="90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AutoShape 35">
            <a:extLst>
              <a:ext uri="{FF2B5EF4-FFF2-40B4-BE49-F238E27FC236}">
                <a16:creationId xmlns:a16="http://schemas.microsoft.com/office/drawing/2014/main" id="{306C1C24-A562-E3BA-ED81-2A640B819CB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822129" y="3746855"/>
            <a:ext cx="1800225" cy="1476375"/>
          </a:xfrm>
          <a:prstGeom prst="rtTriangle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29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8BB683-49D5-83D1-B458-33A8782CE936}"/>
              </a:ext>
            </a:extLst>
          </p:cNvPr>
          <p:cNvGrpSpPr>
            <a:grpSpLocks/>
          </p:cNvGrpSpPr>
          <p:nvPr/>
        </p:nvGrpSpPr>
        <p:grpSpPr bwMode="auto">
          <a:xfrm>
            <a:off x="5758333" y="398800"/>
            <a:ext cx="2808287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15FD4E27-5728-9CBF-233D-6E9C8C92D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C12CF9BE-7A3D-C84E-9260-685B16C6A4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 dirty="0"/>
                <a:t>التكبير والتصغير</a:t>
              </a:r>
              <a:endParaRPr lang="en-US" altLang="en-US" sz="3200" b="1" dirty="0"/>
            </a:p>
          </p:txBody>
        </p:sp>
      </p:grpSp>
      <p:sp>
        <p:nvSpPr>
          <p:cNvPr id="8" name="AutoShape 6">
            <a:extLst>
              <a:ext uri="{FF2B5EF4-FFF2-40B4-BE49-F238E27FC236}">
                <a16:creationId xmlns:a16="http://schemas.microsoft.com/office/drawing/2014/main" id="{7E78FDC2-DCB6-B373-D231-7EEEBCCFF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464" y="1126585"/>
            <a:ext cx="7272338" cy="82867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/>
              <a:t>في الشكل المجاور إذا كان  أَ بَ تمدداً لـ  أ ب . فجد مقياس التمدد</a:t>
            </a:r>
          </a:p>
          <a:p>
            <a:r>
              <a:rPr lang="ar-SA" altLang="en-US" sz="2400" b="1"/>
              <a:t>وصنفه فيما إذا كان تكبيرا أم تصغيرا .</a:t>
            </a:r>
            <a:r>
              <a:rPr lang="ar-SA" altLang="en-US" sz="2400"/>
              <a:t> </a:t>
            </a:r>
            <a:endParaRPr lang="en-US" altLang="en-US" sz="2400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9020D283-90B9-26BA-30AF-01D0769F5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8477" y="3431635"/>
            <a:ext cx="1577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أ (  ٠ ،  ١ )</a:t>
            </a:r>
            <a:endParaRPr lang="en-US" altLang="en-US" sz="2400" b="1" dirty="0"/>
          </a:p>
        </p:txBody>
      </p:sp>
      <p:grpSp>
        <p:nvGrpSpPr>
          <p:cNvPr id="13" name="Group 8">
            <a:extLst>
              <a:ext uri="{FF2B5EF4-FFF2-40B4-BE49-F238E27FC236}">
                <a16:creationId xmlns:a16="http://schemas.microsoft.com/office/drawing/2014/main" id="{236E4B62-B2EE-11DF-9683-E30F58442A26}"/>
              </a:ext>
            </a:extLst>
          </p:cNvPr>
          <p:cNvGrpSpPr>
            <a:grpSpLocks/>
          </p:cNvGrpSpPr>
          <p:nvPr/>
        </p:nvGrpSpPr>
        <p:grpSpPr bwMode="auto">
          <a:xfrm>
            <a:off x="8591964" y="2722022"/>
            <a:ext cx="1611313" cy="457200"/>
            <a:chOff x="4626" y="1933"/>
            <a:chExt cx="1015" cy="288"/>
          </a:xfrm>
        </p:grpSpPr>
        <p:sp>
          <p:nvSpPr>
            <p:cNvPr id="14" name="Text Box 9">
              <a:extLst>
                <a:ext uri="{FF2B5EF4-FFF2-40B4-BE49-F238E27FC236}">
                  <a16:creationId xmlns:a16="http://schemas.microsoft.com/office/drawing/2014/main" id="{EFF613D7-9904-F622-418E-AAD1D8924B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6" y="1933"/>
              <a:ext cx="10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/>
                <a:t>أ ( ٠،  ٣ )</a:t>
              </a:r>
              <a:endParaRPr lang="en-US" altLang="en-US" sz="2400" b="1" dirty="0"/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F635CDDF-3FA9-C9EA-27C9-17565BFCC9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52" y="1933"/>
              <a:ext cx="110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 Box 12">
            <a:extLst>
              <a:ext uri="{FF2B5EF4-FFF2-40B4-BE49-F238E27FC236}">
                <a16:creationId xmlns:a16="http://schemas.microsoft.com/office/drawing/2014/main" id="{BD5EC5DD-7616-E413-A254-4BE4120B4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6064" y="4269835"/>
            <a:ext cx="1830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عامل المقياس =</a:t>
            </a:r>
            <a:endParaRPr lang="en-US" altLang="en-US" sz="2400" b="1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111D47-7E71-7FA0-7038-52D7FBD04472}"/>
              </a:ext>
            </a:extLst>
          </p:cNvPr>
          <p:cNvGrpSpPr>
            <a:grpSpLocks/>
          </p:cNvGrpSpPr>
          <p:nvPr/>
        </p:nvGrpSpPr>
        <p:grpSpPr bwMode="auto">
          <a:xfrm>
            <a:off x="7628352" y="4114260"/>
            <a:ext cx="809625" cy="801687"/>
            <a:chOff x="4019" y="2341"/>
            <a:chExt cx="510" cy="50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538A7EC-E3C0-79A5-4624-4859F66892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0" y="2341"/>
              <a:ext cx="379" cy="505"/>
              <a:chOff x="4620" y="1344"/>
              <a:chExt cx="379" cy="505"/>
            </a:xfrm>
          </p:grpSpPr>
          <p:sp>
            <p:nvSpPr>
              <p:cNvPr id="21" name="Text Box 19">
                <a:extLst>
                  <a:ext uri="{FF2B5EF4-FFF2-40B4-BE49-F238E27FC236}">
                    <a16:creationId xmlns:a16="http://schemas.microsoft.com/office/drawing/2014/main" id="{D2B2AC8A-05A3-4A4A-B4AF-77206BF6F6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1" y="1344"/>
                <a:ext cx="37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  <p:sp>
            <p:nvSpPr>
              <p:cNvPr id="22" name="Line 20">
                <a:extLst>
                  <a:ext uri="{FF2B5EF4-FFF2-40B4-BE49-F238E27FC236}">
                    <a16:creationId xmlns:a16="http://schemas.microsoft.com/office/drawing/2014/main" id="{2C64D065-31B0-A158-2DDA-04091E848C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32" y="1581"/>
                <a:ext cx="17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 Box 21">
                <a:extLst>
                  <a:ext uri="{FF2B5EF4-FFF2-40B4-BE49-F238E27FC236}">
                    <a16:creationId xmlns:a16="http://schemas.microsoft.com/office/drawing/2014/main" id="{B188B1FE-B9D4-3B0C-57FF-2523F5FF1C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0" y="1561"/>
                <a:ext cx="37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</p:grpSp>
        <p:sp>
          <p:nvSpPr>
            <p:cNvPr id="20" name="Text Box 22">
              <a:extLst>
                <a:ext uri="{FF2B5EF4-FFF2-40B4-BE49-F238E27FC236}">
                  <a16:creationId xmlns:a16="http://schemas.microsoft.com/office/drawing/2014/main" id="{14AED669-9797-A37C-FC99-6541FD0F6C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9" y="2432"/>
              <a:ext cx="2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24" name="Text Box 23">
            <a:extLst>
              <a:ext uri="{FF2B5EF4-FFF2-40B4-BE49-F238E27FC236}">
                <a16:creationId xmlns:a16="http://schemas.microsoft.com/office/drawing/2014/main" id="{2C8DDDE7-8652-1A5D-7344-93FEAE80E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6314" y="5339810"/>
            <a:ext cx="1728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٣ أكبر من ١</a:t>
            </a:r>
            <a:endParaRPr lang="en-US" altLang="en-US" sz="2400" b="1" dirty="0"/>
          </a:p>
        </p:txBody>
      </p:sp>
      <p:sp>
        <p:nvSpPr>
          <p:cNvPr id="25" name="AutoShape 28">
            <a:extLst>
              <a:ext uri="{FF2B5EF4-FFF2-40B4-BE49-F238E27FC236}">
                <a16:creationId xmlns:a16="http://schemas.microsoft.com/office/drawing/2014/main" id="{D7E1DB55-47BB-1841-F2E8-65C7F197E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7852" y="5403310"/>
            <a:ext cx="469900" cy="396875"/>
          </a:xfrm>
          <a:prstGeom prst="leftArrow">
            <a:avLst>
              <a:gd name="adj1" fmla="val 50000"/>
              <a:gd name="adj2" fmla="val 296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29">
            <a:extLst>
              <a:ext uri="{FF2B5EF4-FFF2-40B4-BE49-F238E27FC236}">
                <a16:creationId xmlns:a16="http://schemas.microsoft.com/office/drawing/2014/main" id="{12A02268-B9CC-B4A8-3ABD-7F1DFFCE1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4289" y="5339810"/>
            <a:ext cx="1728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التمدد تكبير</a:t>
            </a:r>
            <a:endParaRPr lang="en-US" altLang="en-US" sz="2400" b="1"/>
          </a:p>
        </p:txBody>
      </p:sp>
      <p:pic>
        <p:nvPicPr>
          <p:cNvPr id="27" name="Picture 30">
            <a:extLst>
              <a:ext uri="{FF2B5EF4-FFF2-40B4-BE49-F238E27FC236}">
                <a16:creationId xmlns:a16="http://schemas.microsoft.com/office/drawing/2014/main" id="{6A82A56A-AED5-C36D-4E27-00944FACA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639" y="2602960"/>
            <a:ext cx="3006725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31">
            <a:extLst>
              <a:ext uri="{FF2B5EF4-FFF2-40B4-BE49-F238E27FC236}">
                <a16:creationId xmlns:a16="http://schemas.microsoft.com/office/drawing/2014/main" id="{C51EE54E-F363-2004-19CD-125F6EF68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3077" y="4295235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٣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67466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7" grpId="0"/>
      <p:bldP spid="24" grpId="0"/>
      <p:bldP spid="26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921540-EEA7-DA09-E736-C7BD2C7A842F}"/>
              </a:ext>
            </a:extLst>
          </p:cNvPr>
          <p:cNvGrpSpPr>
            <a:grpSpLocks/>
          </p:cNvGrpSpPr>
          <p:nvPr/>
        </p:nvGrpSpPr>
        <p:grpSpPr bwMode="auto">
          <a:xfrm>
            <a:off x="3627810" y="120806"/>
            <a:ext cx="2808287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056BAB40-8B10-818B-2B6A-4476DE42C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F691AE75-CE25-6A07-05F7-40DB3E3178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/>
                <a:t>التكبير والتصغير</a:t>
              </a:r>
              <a:endParaRPr lang="en-US" altLang="en-US" sz="3200" b="1"/>
            </a:p>
          </p:txBody>
        </p:sp>
      </p:grpSp>
      <p:sp>
        <p:nvSpPr>
          <p:cNvPr id="8" name="AutoShape 6">
            <a:extLst>
              <a:ext uri="{FF2B5EF4-FFF2-40B4-BE49-F238E27FC236}">
                <a16:creationId xmlns:a16="http://schemas.microsoft.com/office/drawing/2014/main" id="{628F7D3D-710C-7EDF-C3AC-8D211632D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0972" y="808194"/>
            <a:ext cx="7272338" cy="75565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/>
              <a:t>ارسم تمددا للشكل المقابل مركزه ل وعامل مقياسه ٢</a:t>
            </a:r>
            <a:endParaRPr lang="en-US" altLang="en-US" sz="2400" b="1" dirty="0"/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7D2905CF-62B7-ADD0-1125-28D6D2D7F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497" y="2213131"/>
            <a:ext cx="1541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م ( ٠ ، ٤ )</a:t>
            </a:r>
            <a:endParaRPr lang="en-US" altLang="en-US" sz="2400" b="1" dirty="0"/>
          </a:p>
        </p:txBody>
      </p:sp>
      <p:sp>
        <p:nvSpPr>
          <p:cNvPr id="13" name="AutoShape 12">
            <a:extLst>
              <a:ext uri="{FF2B5EF4-FFF2-40B4-BE49-F238E27FC236}">
                <a16:creationId xmlns:a16="http://schemas.microsoft.com/office/drawing/2014/main" id="{D5606071-2A38-F3AE-BF26-58016C612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622" y="2284569"/>
            <a:ext cx="469900" cy="396875"/>
          </a:xfrm>
          <a:prstGeom prst="leftArrow">
            <a:avLst>
              <a:gd name="adj1" fmla="val 50000"/>
              <a:gd name="adj2" fmla="val 296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E9C67AC-776E-C933-E4CB-1A7FEB16CE9C}"/>
              </a:ext>
            </a:extLst>
          </p:cNvPr>
          <p:cNvGrpSpPr>
            <a:grpSpLocks/>
          </p:cNvGrpSpPr>
          <p:nvPr/>
        </p:nvGrpSpPr>
        <p:grpSpPr bwMode="auto">
          <a:xfrm>
            <a:off x="5680447" y="2260756"/>
            <a:ext cx="1836738" cy="457200"/>
            <a:chOff x="1797" y="2160"/>
            <a:chExt cx="834" cy="288"/>
          </a:xfrm>
        </p:grpSpPr>
        <p:sp>
          <p:nvSpPr>
            <p:cNvPr id="16" name="Text Box 14">
              <a:extLst>
                <a:ext uri="{FF2B5EF4-FFF2-40B4-BE49-F238E27FC236}">
                  <a16:creationId xmlns:a16="http://schemas.microsoft.com/office/drawing/2014/main" id="{DD282D4D-5686-B136-0F00-8185CC59B5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" y="2160"/>
              <a:ext cx="8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/>
                <a:t>م  ( ٠ ،  ٨ )</a:t>
              </a:r>
              <a:endParaRPr lang="en-US" altLang="en-US" sz="2400" b="1" dirty="0"/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id="{C1BDACF7-86AF-2DA9-ED80-703CECDA0C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76" y="2178"/>
              <a:ext cx="90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 Box 16">
            <a:extLst>
              <a:ext uri="{FF2B5EF4-FFF2-40B4-BE49-F238E27FC236}">
                <a16:creationId xmlns:a16="http://schemas.microsoft.com/office/drawing/2014/main" id="{BA94DC8E-861A-B042-CCB2-451A06B08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8985" y="3384706"/>
            <a:ext cx="1577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ن ( ٣ ، ٤ )</a:t>
            </a:r>
            <a:endParaRPr lang="en-US" altLang="en-US" sz="2400" b="1" dirty="0"/>
          </a:p>
        </p:txBody>
      </p:sp>
      <p:sp>
        <p:nvSpPr>
          <p:cNvPr id="19" name="AutoShape 17">
            <a:extLst>
              <a:ext uri="{FF2B5EF4-FFF2-40B4-BE49-F238E27FC236}">
                <a16:creationId xmlns:a16="http://schemas.microsoft.com/office/drawing/2014/main" id="{9CD58248-C1D3-0084-15BE-EAA49CD7B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7035" y="3456144"/>
            <a:ext cx="469900" cy="396875"/>
          </a:xfrm>
          <a:prstGeom prst="leftArrow">
            <a:avLst>
              <a:gd name="adj1" fmla="val 50000"/>
              <a:gd name="adj2" fmla="val 296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18">
            <a:extLst>
              <a:ext uri="{FF2B5EF4-FFF2-40B4-BE49-F238E27FC236}">
                <a16:creationId xmlns:a16="http://schemas.microsoft.com/office/drawing/2014/main" id="{3BC729A9-0F2C-BC37-FCA3-9A1BC020795E}"/>
              </a:ext>
            </a:extLst>
          </p:cNvPr>
          <p:cNvGrpSpPr>
            <a:grpSpLocks/>
          </p:cNvGrpSpPr>
          <p:nvPr/>
        </p:nvGrpSpPr>
        <p:grpSpPr bwMode="auto">
          <a:xfrm>
            <a:off x="5823322" y="3432331"/>
            <a:ext cx="1692275" cy="457200"/>
            <a:chOff x="1797" y="2160"/>
            <a:chExt cx="834" cy="288"/>
          </a:xfrm>
        </p:grpSpPr>
        <p:sp>
          <p:nvSpPr>
            <p:cNvPr id="21" name="Text Box 19">
              <a:extLst>
                <a:ext uri="{FF2B5EF4-FFF2-40B4-BE49-F238E27FC236}">
                  <a16:creationId xmlns:a16="http://schemas.microsoft.com/office/drawing/2014/main" id="{8ABE3BB6-7ED9-624C-3DC5-EB8D103F71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" y="2160"/>
              <a:ext cx="8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/>
                <a:t>ن ( ٦ ،  ٨ )</a:t>
              </a:r>
              <a:endParaRPr lang="en-US" altLang="en-US" sz="2400" b="1" dirty="0"/>
            </a:p>
          </p:txBody>
        </p:sp>
        <p:sp>
          <p:nvSpPr>
            <p:cNvPr id="22" name="Line 20">
              <a:extLst>
                <a:ext uri="{FF2B5EF4-FFF2-40B4-BE49-F238E27FC236}">
                  <a16:creationId xmlns:a16="http://schemas.microsoft.com/office/drawing/2014/main" id="{D46233D3-22B5-C455-7F7C-AC4BE0999A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76" y="2178"/>
              <a:ext cx="90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 Box 35">
            <a:extLst>
              <a:ext uri="{FF2B5EF4-FFF2-40B4-BE49-F238E27FC236}">
                <a16:creationId xmlns:a16="http://schemas.microsoft.com/office/drawing/2014/main" id="{6D257C75-425D-6003-10E8-F2F000A26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497" y="4388006"/>
            <a:ext cx="1541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ب ( ٥ ، ٢ )</a:t>
            </a:r>
            <a:endParaRPr lang="en-US" altLang="en-US" sz="2400" b="1" dirty="0"/>
          </a:p>
        </p:txBody>
      </p:sp>
      <p:sp>
        <p:nvSpPr>
          <p:cNvPr id="25" name="AutoShape 36">
            <a:extLst>
              <a:ext uri="{FF2B5EF4-FFF2-40B4-BE49-F238E27FC236}">
                <a16:creationId xmlns:a16="http://schemas.microsoft.com/office/drawing/2014/main" id="{DF8057F4-4548-D5E9-2B31-C6E690BAC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622" y="4459444"/>
            <a:ext cx="469900" cy="396875"/>
          </a:xfrm>
          <a:prstGeom prst="leftArrow">
            <a:avLst>
              <a:gd name="adj1" fmla="val 50000"/>
              <a:gd name="adj2" fmla="val 296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" name="Group 37">
            <a:extLst>
              <a:ext uri="{FF2B5EF4-FFF2-40B4-BE49-F238E27FC236}">
                <a16:creationId xmlns:a16="http://schemas.microsoft.com/office/drawing/2014/main" id="{4876E3C2-AD9D-F426-0F1C-94E3989D0B1F}"/>
              </a:ext>
            </a:extLst>
          </p:cNvPr>
          <p:cNvGrpSpPr>
            <a:grpSpLocks/>
          </p:cNvGrpSpPr>
          <p:nvPr/>
        </p:nvGrpSpPr>
        <p:grpSpPr bwMode="auto">
          <a:xfrm>
            <a:off x="5680447" y="4435631"/>
            <a:ext cx="1836738" cy="457200"/>
            <a:chOff x="1797" y="2160"/>
            <a:chExt cx="834" cy="288"/>
          </a:xfrm>
        </p:grpSpPr>
        <p:sp>
          <p:nvSpPr>
            <p:cNvPr id="27" name="Text Box 38">
              <a:extLst>
                <a:ext uri="{FF2B5EF4-FFF2-40B4-BE49-F238E27FC236}">
                  <a16:creationId xmlns:a16="http://schemas.microsoft.com/office/drawing/2014/main" id="{D0853E55-8333-E152-EEBE-FB80EEA4B2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" y="2160"/>
              <a:ext cx="8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/>
                <a:t>ب ( ١٠ ،  ٤ )</a:t>
              </a:r>
              <a:endParaRPr lang="en-US" altLang="en-US" sz="2400" b="1" dirty="0"/>
            </a:p>
          </p:txBody>
        </p:sp>
        <p:sp>
          <p:nvSpPr>
            <p:cNvPr id="28" name="Line 39">
              <a:extLst>
                <a:ext uri="{FF2B5EF4-FFF2-40B4-BE49-F238E27FC236}">
                  <a16:creationId xmlns:a16="http://schemas.microsoft.com/office/drawing/2014/main" id="{C8D66DC4-E32F-0EAA-C964-9EA722B820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76" y="2178"/>
              <a:ext cx="90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Text Box 40">
            <a:extLst>
              <a:ext uri="{FF2B5EF4-FFF2-40B4-BE49-F238E27FC236}">
                <a16:creationId xmlns:a16="http://schemas.microsoft.com/office/drawing/2014/main" id="{CD897286-B618-219A-7D42-ADC743B2D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8985" y="5559581"/>
            <a:ext cx="1577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ر ( ٤، ٠ )</a:t>
            </a:r>
            <a:endParaRPr lang="en-US" altLang="en-US" sz="2400" b="1" dirty="0"/>
          </a:p>
        </p:txBody>
      </p:sp>
      <p:sp>
        <p:nvSpPr>
          <p:cNvPr id="30" name="AutoShape 41">
            <a:extLst>
              <a:ext uri="{FF2B5EF4-FFF2-40B4-BE49-F238E27FC236}">
                <a16:creationId xmlns:a16="http://schemas.microsoft.com/office/drawing/2014/main" id="{415C9FB6-12D0-718C-4675-E78B0C94E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7035" y="5631019"/>
            <a:ext cx="469900" cy="396875"/>
          </a:xfrm>
          <a:prstGeom prst="leftArrow">
            <a:avLst>
              <a:gd name="adj1" fmla="val 50000"/>
              <a:gd name="adj2" fmla="val 296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" name="Group 42">
            <a:extLst>
              <a:ext uri="{FF2B5EF4-FFF2-40B4-BE49-F238E27FC236}">
                <a16:creationId xmlns:a16="http://schemas.microsoft.com/office/drawing/2014/main" id="{E1803EDF-B531-31E7-28E1-DDCB4E62EDDD}"/>
              </a:ext>
            </a:extLst>
          </p:cNvPr>
          <p:cNvGrpSpPr>
            <a:grpSpLocks/>
          </p:cNvGrpSpPr>
          <p:nvPr/>
        </p:nvGrpSpPr>
        <p:grpSpPr bwMode="auto">
          <a:xfrm>
            <a:off x="5823322" y="5607206"/>
            <a:ext cx="1692275" cy="457200"/>
            <a:chOff x="1797" y="2160"/>
            <a:chExt cx="834" cy="288"/>
          </a:xfrm>
        </p:grpSpPr>
        <p:sp>
          <p:nvSpPr>
            <p:cNvPr id="32" name="Text Box 43">
              <a:extLst>
                <a:ext uri="{FF2B5EF4-FFF2-40B4-BE49-F238E27FC236}">
                  <a16:creationId xmlns:a16="http://schemas.microsoft.com/office/drawing/2014/main" id="{4D2DCD1A-360D-6EC0-CC4B-A809BF4D97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" y="2160"/>
              <a:ext cx="8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/>
                <a:t>ر  (  ٨ ، ٠ )</a:t>
              </a:r>
              <a:endParaRPr lang="en-US" altLang="en-US" sz="2400" b="1" dirty="0"/>
            </a:p>
          </p:txBody>
        </p:sp>
        <p:sp>
          <p:nvSpPr>
            <p:cNvPr id="33" name="Line 44">
              <a:extLst>
                <a:ext uri="{FF2B5EF4-FFF2-40B4-BE49-F238E27FC236}">
                  <a16:creationId xmlns:a16="http://schemas.microsoft.com/office/drawing/2014/main" id="{3518EA0C-A531-DCB5-F4C8-0767F458F5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76" y="2178"/>
              <a:ext cx="90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59">
            <a:extLst>
              <a:ext uri="{FF2B5EF4-FFF2-40B4-BE49-F238E27FC236}">
                <a16:creationId xmlns:a16="http://schemas.microsoft.com/office/drawing/2014/main" id="{F60A095B-4743-8E44-E7BE-2FA6F4E994CC}"/>
              </a:ext>
            </a:extLst>
          </p:cNvPr>
          <p:cNvGrpSpPr>
            <a:grpSpLocks/>
          </p:cNvGrpSpPr>
          <p:nvPr/>
        </p:nvGrpSpPr>
        <p:grpSpPr bwMode="auto">
          <a:xfrm>
            <a:off x="1611685" y="2860831"/>
            <a:ext cx="2989262" cy="2627313"/>
            <a:chOff x="657" y="1752"/>
            <a:chExt cx="1883" cy="1655"/>
          </a:xfrm>
        </p:grpSpPr>
        <p:pic>
          <p:nvPicPr>
            <p:cNvPr id="35" name="Picture 45">
              <a:extLst>
                <a:ext uri="{FF2B5EF4-FFF2-40B4-BE49-F238E27FC236}">
                  <a16:creationId xmlns:a16="http://schemas.microsoft.com/office/drawing/2014/main" id="{33D486DE-4D21-2098-64BA-D9607B0D2C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1752"/>
              <a:ext cx="1883" cy="1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Text Box 46">
              <a:extLst>
                <a:ext uri="{FF2B5EF4-FFF2-40B4-BE49-F238E27FC236}">
                  <a16:creationId xmlns:a16="http://schemas.microsoft.com/office/drawing/2014/main" id="{2D9080EC-C81B-A3E7-45BA-22917229AD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" y="2999"/>
              <a:ext cx="2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ل</a:t>
              </a:r>
              <a:endParaRPr lang="en-US" altLang="en-US" sz="2400" b="1"/>
            </a:p>
          </p:txBody>
        </p:sp>
        <p:sp>
          <p:nvSpPr>
            <p:cNvPr id="37" name="Text Box 47">
              <a:extLst>
                <a:ext uri="{FF2B5EF4-FFF2-40B4-BE49-F238E27FC236}">
                  <a16:creationId xmlns:a16="http://schemas.microsoft.com/office/drawing/2014/main" id="{67AD8FDF-51D6-22BD-F3E4-567F56CB49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" y="2378"/>
              <a:ext cx="2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م</a:t>
              </a:r>
              <a:endParaRPr lang="en-US" altLang="en-US" sz="2400" b="1"/>
            </a:p>
          </p:txBody>
        </p:sp>
        <p:sp>
          <p:nvSpPr>
            <p:cNvPr id="38" name="Text Box 48">
              <a:extLst>
                <a:ext uri="{FF2B5EF4-FFF2-40B4-BE49-F238E27FC236}">
                  <a16:creationId xmlns:a16="http://schemas.microsoft.com/office/drawing/2014/main" id="{84774A44-88DD-6AEF-29DD-40BBAD2A9F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2" y="2319"/>
              <a:ext cx="2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ن</a:t>
              </a:r>
              <a:endParaRPr lang="en-US" altLang="en-US" sz="2400" b="1"/>
            </a:p>
          </p:txBody>
        </p:sp>
        <p:sp>
          <p:nvSpPr>
            <p:cNvPr id="39" name="Text Box 49">
              <a:extLst>
                <a:ext uri="{FF2B5EF4-FFF2-40B4-BE49-F238E27FC236}">
                  <a16:creationId xmlns:a16="http://schemas.microsoft.com/office/drawing/2014/main" id="{C4C6E26F-4BB5-8762-24DB-8D253A8051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7" y="2664"/>
              <a:ext cx="2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ب</a:t>
              </a:r>
              <a:endParaRPr lang="en-US" altLang="en-US" sz="2400" b="1"/>
            </a:p>
          </p:txBody>
        </p:sp>
        <p:sp>
          <p:nvSpPr>
            <p:cNvPr id="40" name="Text Box 50">
              <a:extLst>
                <a:ext uri="{FF2B5EF4-FFF2-40B4-BE49-F238E27FC236}">
                  <a16:creationId xmlns:a16="http://schemas.microsoft.com/office/drawing/2014/main" id="{9FB8215E-F80D-8F3A-1BC9-5DC655009E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2999"/>
              <a:ext cx="2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ر</a:t>
              </a:r>
              <a:endParaRPr lang="en-US" altLang="en-US" sz="2400" b="1"/>
            </a:p>
          </p:txBody>
        </p:sp>
      </p:grpSp>
      <p:sp>
        <p:nvSpPr>
          <p:cNvPr id="41" name="Line 54">
            <a:extLst>
              <a:ext uri="{FF2B5EF4-FFF2-40B4-BE49-F238E27FC236}">
                <a16:creationId xmlns:a16="http://schemas.microsoft.com/office/drawing/2014/main" id="{86379FA1-EC77-092D-97E6-B083EB9062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73647" y="2932269"/>
            <a:ext cx="0" cy="20891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55">
            <a:extLst>
              <a:ext uri="{FF2B5EF4-FFF2-40B4-BE49-F238E27FC236}">
                <a16:creationId xmlns:a16="http://schemas.microsoft.com/office/drawing/2014/main" id="{B22E8652-5DFD-FA16-6DD1-7674450148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9997" y="5027769"/>
            <a:ext cx="248443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3" name="Group 56">
            <a:extLst>
              <a:ext uri="{FF2B5EF4-FFF2-40B4-BE49-F238E27FC236}">
                <a16:creationId xmlns:a16="http://schemas.microsoft.com/office/drawing/2014/main" id="{7FA7B901-E116-0386-31B8-041D60618E11}"/>
              </a:ext>
            </a:extLst>
          </p:cNvPr>
          <p:cNvGrpSpPr>
            <a:grpSpLocks/>
          </p:cNvGrpSpPr>
          <p:nvPr/>
        </p:nvGrpSpPr>
        <p:grpSpPr bwMode="auto">
          <a:xfrm>
            <a:off x="3462710" y="4761069"/>
            <a:ext cx="649287" cy="457200"/>
            <a:chOff x="1288" y="2409"/>
            <a:chExt cx="409" cy="288"/>
          </a:xfrm>
        </p:grpSpPr>
        <p:sp>
          <p:nvSpPr>
            <p:cNvPr id="44" name="Line 57">
              <a:extLst>
                <a:ext uri="{FF2B5EF4-FFF2-40B4-BE49-F238E27FC236}">
                  <a16:creationId xmlns:a16="http://schemas.microsoft.com/office/drawing/2014/main" id="{9AD239A3-E649-5DA6-6E6C-CE799F8E70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97" y="2455"/>
              <a:ext cx="90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 Box 58">
              <a:extLst>
                <a:ext uri="{FF2B5EF4-FFF2-40B4-BE49-F238E27FC236}">
                  <a16:creationId xmlns:a16="http://schemas.microsoft.com/office/drawing/2014/main" id="{82DBEA15-384E-A583-F9E7-89A970186D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8" y="2409"/>
              <a:ext cx="40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ر </a:t>
              </a:r>
              <a:r>
                <a:rPr lang="en-US" altLang="en-US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</p:grpSp>
      <p:grpSp>
        <p:nvGrpSpPr>
          <p:cNvPr id="46" name="Group 51">
            <a:extLst>
              <a:ext uri="{FF2B5EF4-FFF2-40B4-BE49-F238E27FC236}">
                <a16:creationId xmlns:a16="http://schemas.microsoft.com/office/drawing/2014/main" id="{0EDFB5BD-ECA4-2627-386F-87E8268FE954}"/>
              </a:ext>
            </a:extLst>
          </p:cNvPr>
          <p:cNvGrpSpPr>
            <a:grpSpLocks/>
          </p:cNvGrpSpPr>
          <p:nvPr/>
        </p:nvGrpSpPr>
        <p:grpSpPr bwMode="auto">
          <a:xfrm>
            <a:off x="1475160" y="3076731"/>
            <a:ext cx="747712" cy="457200"/>
            <a:chOff x="2404" y="3680"/>
            <a:chExt cx="380" cy="288"/>
          </a:xfrm>
        </p:grpSpPr>
        <p:sp>
          <p:nvSpPr>
            <p:cNvPr id="47" name="Text Box 52">
              <a:extLst>
                <a:ext uri="{FF2B5EF4-FFF2-40B4-BE49-F238E27FC236}">
                  <a16:creationId xmlns:a16="http://schemas.microsoft.com/office/drawing/2014/main" id="{4F568058-CE6B-1356-937C-69440E4948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4" y="3680"/>
              <a:ext cx="3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  <a:r>
                <a:rPr lang="ar-SA" altLang="en-US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ar-SA" altLang="en-US" sz="2400" b="1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م</a:t>
              </a:r>
              <a:r>
                <a:rPr lang="ar-SA" altLang="en-US" sz="2400" b="1"/>
                <a:t> </a:t>
              </a:r>
              <a:endParaRPr lang="en-US" altLang="en-US" sz="2400" b="1"/>
            </a:p>
          </p:txBody>
        </p:sp>
        <p:sp>
          <p:nvSpPr>
            <p:cNvPr id="48" name="Line 53">
              <a:extLst>
                <a:ext uri="{FF2B5EF4-FFF2-40B4-BE49-F238E27FC236}">
                  <a16:creationId xmlns:a16="http://schemas.microsoft.com/office/drawing/2014/main" id="{287F1931-8E59-5C7C-442E-D833BF048D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4" y="3725"/>
              <a:ext cx="90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" name="Group 60">
            <a:extLst>
              <a:ext uri="{FF2B5EF4-FFF2-40B4-BE49-F238E27FC236}">
                <a16:creationId xmlns:a16="http://schemas.microsoft.com/office/drawing/2014/main" id="{3E8661A7-C187-2D22-DB37-2BB6BC8FB6A3}"/>
              </a:ext>
            </a:extLst>
          </p:cNvPr>
          <p:cNvGrpSpPr>
            <a:grpSpLocks/>
          </p:cNvGrpSpPr>
          <p:nvPr/>
        </p:nvGrpSpPr>
        <p:grpSpPr bwMode="auto">
          <a:xfrm>
            <a:off x="3938960" y="3903819"/>
            <a:ext cx="649287" cy="457200"/>
            <a:chOff x="1288" y="2409"/>
            <a:chExt cx="409" cy="288"/>
          </a:xfrm>
        </p:grpSpPr>
        <p:sp>
          <p:nvSpPr>
            <p:cNvPr id="50" name="Line 61">
              <a:extLst>
                <a:ext uri="{FF2B5EF4-FFF2-40B4-BE49-F238E27FC236}">
                  <a16:creationId xmlns:a16="http://schemas.microsoft.com/office/drawing/2014/main" id="{6CAD1150-0139-29E5-3861-5EDF718BBF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97" y="2455"/>
              <a:ext cx="90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 Box 62">
              <a:extLst>
                <a:ext uri="{FF2B5EF4-FFF2-40B4-BE49-F238E27FC236}">
                  <a16:creationId xmlns:a16="http://schemas.microsoft.com/office/drawing/2014/main" id="{EDE50379-BD67-62F8-B099-BC78D74C75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8" y="2409"/>
              <a:ext cx="40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ب </a:t>
              </a:r>
              <a:r>
                <a:rPr lang="en-US" altLang="en-US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</p:grpSp>
      <p:grpSp>
        <p:nvGrpSpPr>
          <p:cNvPr id="52" name="Group 63">
            <a:extLst>
              <a:ext uri="{FF2B5EF4-FFF2-40B4-BE49-F238E27FC236}">
                <a16:creationId xmlns:a16="http://schemas.microsoft.com/office/drawing/2014/main" id="{7C4971DD-EADB-51E0-85B3-B246AF4190EC}"/>
              </a:ext>
            </a:extLst>
          </p:cNvPr>
          <p:cNvGrpSpPr>
            <a:grpSpLocks/>
          </p:cNvGrpSpPr>
          <p:nvPr/>
        </p:nvGrpSpPr>
        <p:grpSpPr bwMode="auto">
          <a:xfrm>
            <a:off x="3081710" y="3062444"/>
            <a:ext cx="649287" cy="457200"/>
            <a:chOff x="1288" y="2409"/>
            <a:chExt cx="409" cy="288"/>
          </a:xfrm>
        </p:grpSpPr>
        <p:sp>
          <p:nvSpPr>
            <p:cNvPr id="53" name="Line 64">
              <a:extLst>
                <a:ext uri="{FF2B5EF4-FFF2-40B4-BE49-F238E27FC236}">
                  <a16:creationId xmlns:a16="http://schemas.microsoft.com/office/drawing/2014/main" id="{21AC391E-A47E-3FFE-2B6F-165E38EC80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97" y="2455"/>
              <a:ext cx="90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Text Box 65">
              <a:extLst>
                <a:ext uri="{FF2B5EF4-FFF2-40B4-BE49-F238E27FC236}">
                  <a16:creationId xmlns:a16="http://schemas.microsoft.com/office/drawing/2014/main" id="{CA6F7B77-3E48-C5A2-3099-9092D70A3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8" y="2409"/>
              <a:ext cx="40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ن </a:t>
              </a:r>
              <a:r>
                <a:rPr lang="en-US" altLang="en-US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</p:grpSp>
      <p:grpSp>
        <p:nvGrpSpPr>
          <p:cNvPr id="55" name="Group 71">
            <a:extLst>
              <a:ext uri="{FF2B5EF4-FFF2-40B4-BE49-F238E27FC236}">
                <a16:creationId xmlns:a16="http://schemas.microsoft.com/office/drawing/2014/main" id="{3F490975-B8C1-5C37-2A96-4DE43EA77782}"/>
              </a:ext>
            </a:extLst>
          </p:cNvPr>
          <p:cNvGrpSpPr>
            <a:grpSpLocks/>
          </p:cNvGrpSpPr>
          <p:nvPr/>
        </p:nvGrpSpPr>
        <p:grpSpPr bwMode="auto">
          <a:xfrm>
            <a:off x="2045072" y="3329144"/>
            <a:ext cx="2087563" cy="1692275"/>
            <a:chOff x="930" y="2047"/>
            <a:chExt cx="1315" cy="1066"/>
          </a:xfrm>
        </p:grpSpPr>
        <p:sp>
          <p:nvSpPr>
            <p:cNvPr id="56" name="Line 66">
              <a:extLst>
                <a:ext uri="{FF2B5EF4-FFF2-40B4-BE49-F238E27FC236}">
                  <a16:creationId xmlns:a16="http://schemas.microsoft.com/office/drawing/2014/main" id="{8D263332-4CCA-393D-767D-A3DD3D18F3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2047"/>
              <a:ext cx="816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67">
              <a:extLst>
                <a:ext uri="{FF2B5EF4-FFF2-40B4-BE49-F238E27FC236}">
                  <a16:creationId xmlns:a16="http://schemas.microsoft.com/office/drawing/2014/main" id="{480B50CA-FFE1-39F5-1B93-7B9C2F38D1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6" y="2047"/>
              <a:ext cx="499" cy="521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68">
              <a:extLst>
                <a:ext uri="{FF2B5EF4-FFF2-40B4-BE49-F238E27FC236}">
                  <a16:creationId xmlns:a16="http://schemas.microsoft.com/office/drawing/2014/main" id="{8BF6E345-55CB-5260-4599-7590D2421D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95" y="2568"/>
              <a:ext cx="250" cy="545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69">
              <a:extLst>
                <a:ext uri="{FF2B5EF4-FFF2-40B4-BE49-F238E27FC236}">
                  <a16:creationId xmlns:a16="http://schemas.microsoft.com/office/drawing/2014/main" id="{B3322C68-53CA-B04B-7F36-BE425CF3BB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2" y="3113"/>
              <a:ext cx="1043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70">
              <a:extLst>
                <a:ext uri="{FF2B5EF4-FFF2-40B4-BE49-F238E27FC236}">
                  <a16:creationId xmlns:a16="http://schemas.microsoft.com/office/drawing/2014/main" id="{35B8E64C-1523-46FB-0C76-1F71EB7C7B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8" y="2047"/>
              <a:ext cx="0" cy="106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6035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8" grpId="0"/>
      <p:bldP spid="24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CC8EB8-DBF9-9365-B31C-A3D60EAAB66A}"/>
              </a:ext>
            </a:extLst>
          </p:cNvPr>
          <p:cNvGrpSpPr>
            <a:grpSpLocks/>
          </p:cNvGrpSpPr>
          <p:nvPr/>
        </p:nvGrpSpPr>
        <p:grpSpPr bwMode="auto">
          <a:xfrm>
            <a:off x="5397361" y="-38694"/>
            <a:ext cx="2808287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59C1ED59-7596-052D-FCFF-B53568F4C6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AC24BE69-0404-8490-3229-0013AD1BD3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/>
                <a:t>التكبير والتصغير</a:t>
              </a:r>
              <a:endParaRPr lang="en-US" altLang="en-US" sz="3200" b="1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15026D85-8094-E986-5D92-211FE7B69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522" y="555031"/>
            <a:ext cx="8713788" cy="1620837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/>
              <a:t>جد إحداثيات رؤوس المضلع هـَ جَ كَ لَ الناتج عن تمدد المضلع هـ ج ك ل حيث :</a:t>
            </a:r>
          </a:p>
          <a:p>
            <a:r>
              <a:rPr lang="ar-SA" altLang="en-US" sz="2400" b="1" dirty="0"/>
              <a:t>هـ ( ٠ ، ٢ )   ،   ج ( ٣ ، ١ )   ،   ك ( ٠ ، - ٤ )  ،  ل ( - ٢ ، - ٣ )</a:t>
            </a:r>
          </a:p>
          <a:p>
            <a:r>
              <a:rPr lang="ar-SA" altLang="en-US" sz="2400" b="1" dirty="0"/>
              <a:t>باستعمال عامل مقياس = ٣</a:t>
            </a:r>
            <a:r>
              <a:rPr lang="en-US" altLang="en-US" sz="2400" dirty="0"/>
              <a:t> 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DDF1EB6C-332C-D9B4-0DAE-CF5169CCB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9497" y="2498131"/>
            <a:ext cx="1541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هـ ( ٠ ، ٢ )</a:t>
            </a:r>
            <a:endParaRPr lang="en-US" altLang="en-US" sz="2400" b="1" dirty="0"/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38849B00-C198-73A8-6A29-0AB702E57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622" y="2569568"/>
            <a:ext cx="469900" cy="396875"/>
          </a:xfrm>
          <a:prstGeom prst="leftArrow">
            <a:avLst>
              <a:gd name="adj1" fmla="val 50000"/>
              <a:gd name="adj2" fmla="val 296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73649150-5152-5DEF-1B7C-E826F019D5E4}"/>
              </a:ext>
            </a:extLst>
          </p:cNvPr>
          <p:cNvGrpSpPr>
            <a:grpSpLocks/>
          </p:cNvGrpSpPr>
          <p:nvPr/>
        </p:nvGrpSpPr>
        <p:grpSpPr bwMode="auto">
          <a:xfrm>
            <a:off x="6224447" y="2545756"/>
            <a:ext cx="1836738" cy="457200"/>
            <a:chOff x="1797" y="2160"/>
            <a:chExt cx="834" cy="288"/>
          </a:xfrm>
        </p:grpSpPr>
        <p:sp>
          <p:nvSpPr>
            <p:cNvPr id="16" name="Text Box 9">
              <a:extLst>
                <a:ext uri="{FF2B5EF4-FFF2-40B4-BE49-F238E27FC236}">
                  <a16:creationId xmlns:a16="http://schemas.microsoft.com/office/drawing/2014/main" id="{B63E9E9A-0C7C-9351-943D-2970845FB5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" y="2160"/>
              <a:ext cx="8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/>
                <a:t>هـ  ( ٠ ،  ٦ )</a:t>
              </a:r>
              <a:endParaRPr lang="en-US" altLang="en-US" sz="2400" b="1" dirty="0"/>
            </a:p>
          </p:txBody>
        </p:sp>
        <p:sp>
          <p:nvSpPr>
            <p:cNvPr id="17" name="Line 10">
              <a:extLst>
                <a:ext uri="{FF2B5EF4-FFF2-40B4-BE49-F238E27FC236}">
                  <a16:creationId xmlns:a16="http://schemas.microsoft.com/office/drawing/2014/main" id="{8F41D921-B509-D5D4-90B2-42E6FB8BB8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76" y="2178"/>
              <a:ext cx="90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 Box 11">
            <a:extLst>
              <a:ext uri="{FF2B5EF4-FFF2-40B4-BE49-F238E27FC236}">
                <a16:creationId xmlns:a16="http://schemas.microsoft.com/office/drawing/2014/main" id="{D12E2861-AE78-808E-4DE9-85D852812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2985" y="3398243"/>
            <a:ext cx="1577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ج ( ٣ ، ١ )</a:t>
            </a:r>
            <a:endParaRPr lang="en-US" altLang="en-US" sz="2400" b="1" dirty="0"/>
          </a:p>
        </p:txBody>
      </p:sp>
      <p:sp>
        <p:nvSpPr>
          <p:cNvPr id="19" name="AutoShape 12">
            <a:extLst>
              <a:ext uri="{FF2B5EF4-FFF2-40B4-BE49-F238E27FC236}">
                <a16:creationId xmlns:a16="http://schemas.microsoft.com/office/drawing/2014/main" id="{77BCD7E8-855D-EC19-CA9F-696441BE7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1035" y="3469681"/>
            <a:ext cx="469900" cy="396875"/>
          </a:xfrm>
          <a:prstGeom prst="leftArrow">
            <a:avLst>
              <a:gd name="adj1" fmla="val 50000"/>
              <a:gd name="adj2" fmla="val 296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13">
            <a:extLst>
              <a:ext uri="{FF2B5EF4-FFF2-40B4-BE49-F238E27FC236}">
                <a16:creationId xmlns:a16="http://schemas.microsoft.com/office/drawing/2014/main" id="{ADE680CA-335D-BDA4-C881-01E4A76F8802}"/>
              </a:ext>
            </a:extLst>
          </p:cNvPr>
          <p:cNvGrpSpPr>
            <a:grpSpLocks/>
          </p:cNvGrpSpPr>
          <p:nvPr/>
        </p:nvGrpSpPr>
        <p:grpSpPr bwMode="auto">
          <a:xfrm>
            <a:off x="6367322" y="3445868"/>
            <a:ext cx="1692275" cy="457200"/>
            <a:chOff x="1797" y="2160"/>
            <a:chExt cx="834" cy="288"/>
          </a:xfrm>
        </p:grpSpPr>
        <p:sp>
          <p:nvSpPr>
            <p:cNvPr id="21" name="Text Box 14">
              <a:extLst>
                <a:ext uri="{FF2B5EF4-FFF2-40B4-BE49-F238E27FC236}">
                  <a16:creationId xmlns:a16="http://schemas.microsoft.com/office/drawing/2014/main" id="{C314FB79-7FDB-E036-952F-BA4014E3B3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" y="2160"/>
              <a:ext cx="8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/>
                <a:t>ج ( ٩ ،  ٣ )</a:t>
              </a:r>
              <a:endParaRPr lang="en-US" altLang="en-US" sz="2400" b="1" dirty="0"/>
            </a:p>
          </p:txBody>
        </p:sp>
        <p:sp>
          <p:nvSpPr>
            <p:cNvPr id="22" name="Line 15">
              <a:extLst>
                <a:ext uri="{FF2B5EF4-FFF2-40B4-BE49-F238E27FC236}">
                  <a16:creationId xmlns:a16="http://schemas.microsoft.com/office/drawing/2014/main" id="{786E7537-E0CD-C89B-488E-C759C55D51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76" y="2178"/>
              <a:ext cx="90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 Box 17">
            <a:extLst>
              <a:ext uri="{FF2B5EF4-FFF2-40B4-BE49-F238E27FC236}">
                <a16:creationId xmlns:a16="http://schemas.microsoft.com/office/drawing/2014/main" id="{4578673E-17FE-DB24-01D2-A6B87749E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9497" y="4371381"/>
            <a:ext cx="1541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ك ( ٠ ، -٤ )</a:t>
            </a:r>
            <a:endParaRPr lang="en-US" altLang="en-US" sz="2400" b="1" dirty="0"/>
          </a:p>
        </p:txBody>
      </p:sp>
      <p:sp>
        <p:nvSpPr>
          <p:cNvPr id="25" name="AutoShape 18">
            <a:extLst>
              <a:ext uri="{FF2B5EF4-FFF2-40B4-BE49-F238E27FC236}">
                <a16:creationId xmlns:a16="http://schemas.microsoft.com/office/drawing/2014/main" id="{BD49CFBD-848A-5EB1-F269-C15851E03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622" y="4442818"/>
            <a:ext cx="469900" cy="396875"/>
          </a:xfrm>
          <a:prstGeom prst="leftArrow">
            <a:avLst>
              <a:gd name="adj1" fmla="val 50000"/>
              <a:gd name="adj2" fmla="val 296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" name="Group 19">
            <a:extLst>
              <a:ext uri="{FF2B5EF4-FFF2-40B4-BE49-F238E27FC236}">
                <a16:creationId xmlns:a16="http://schemas.microsoft.com/office/drawing/2014/main" id="{4595588D-6014-A902-55BD-453C1C8FDC9D}"/>
              </a:ext>
            </a:extLst>
          </p:cNvPr>
          <p:cNvGrpSpPr>
            <a:grpSpLocks/>
          </p:cNvGrpSpPr>
          <p:nvPr/>
        </p:nvGrpSpPr>
        <p:grpSpPr bwMode="auto">
          <a:xfrm>
            <a:off x="6224447" y="4419006"/>
            <a:ext cx="1836738" cy="457200"/>
            <a:chOff x="1797" y="2160"/>
            <a:chExt cx="834" cy="288"/>
          </a:xfrm>
        </p:grpSpPr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id="{68053396-2411-9822-299C-590EFD5FDC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" y="2160"/>
              <a:ext cx="8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/>
                <a:t>ك ( ٠ ،  -١٢ )</a:t>
              </a:r>
              <a:endParaRPr lang="en-US" altLang="en-US" sz="2400" b="1" dirty="0"/>
            </a:p>
          </p:txBody>
        </p:sp>
        <p:sp>
          <p:nvSpPr>
            <p:cNvPr id="28" name="Line 21">
              <a:extLst>
                <a:ext uri="{FF2B5EF4-FFF2-40B4-BE49-F238E27FC236}">
                  <a16:creationId xmlns:a16="http://schemas.microsoft.com/office/drawing/2014/main" id="{5A16074E-A07A-BA26-77A5-1C05566546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76" y="2178"/>
              <a:ext cx="90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Text Box 22">
            <a:extLst>
              <a:ext uri="{FF2B5EF4-FFF2-40B4-BE49-F238E27FC236}">
                <a16:creationId xmlns:a16="http://schemas.microsoft.com/office/drawing/2014/main" id="{A5E236C3-88CD-7C61-CDD7-B7D0AF580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2985" y="5306418"/>
            <a:ext cx="1577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ل ( -٢، -٣ )</a:t>
            </a:r>
            <a:endParaRPr lang="en-US" altLang="en-US" sz="2400" b="1" dirty="0"/>
          </a:p>
        </p:txBody>
      </p:sp>
      <p:sp>
        <p:nvSpPr>
          <p:cNvPr id="30" name="AutoShape 23">
            <a:extLst>
              <a:ext uri="{FF2B5EF4-FFF2-40B4-BE49-F238E27FC236}">
                <a16:creationId xmlns:a16="http://schemas.microsoft.com/office/drawing/2014/main" id="{CDCA5FF0-BBD1-CF88-AFE5-03B535CB0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1035" y="5377856"/>
            <a:ext cx="469900" cy="396875"/>
          </a:xfrm>
          <a:prstGeom prst="leftArrow">
            <a:avLst>
              <a:gd name="adj1" fmla="val 50000"/>
              <a:gd name="adj2" fmla="val 296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" name="Group 24">
            <a:extLst>
              <a:ext uri="{FF2B5EF4-FFF2-40B4-BE49-F238E27FC236}">
                <a16:creationId xmlns:a16="http://schemas.microsoft.com/office/drawing/2014/main" id="{99C6374C-FFF7-2064-26C4-613C9528A2A8}"/>
              </a:ext>
            </a:extLst>
          </p:cNvPr>
          <p:cNvGrpSpPr>
            <a:grpSpLocks/>
          </p:cNvGrpSpPr>
          <p:nvPr/>
        </p:nvGrpSpPr>
        <p:grpSpPr bwMode="auto">
          <a:xfrm>
            <a:off x="6260960" y="5354043"/>
            <a:ext cx="1798637" cy="457200"/>
            <a:chOff x="1797" y="2160"/>
            <a:chExt cx="834" cy="288"/>
          </a:xfrm>
        </p:grpSpPr>
        <p:sp>
          <p:nvSpPr>
            <p:cNvPr id="32" name="Text Box 25">
              <a:extLst>
                <a:ext uri="{FF2B5EF4-FFF2-40B4-BE49-F238E27FC236}">
                  <a16:creationId xmlns:a16="http://schemas.microsoft.com/office/drawing/2014/main" id="{81B71676-ED61-16CE-EF11-09017500D8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" y="2160"/>
              <a:ext cx="8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/>
                <a:t>ل  (  -٦ ، -٩ )</a:t>
              </a:r>
              <a:endParaRPr lang="en-US" altLang="en-US" sz="2400" b="1" dirty="0"/>
            </a:p>
          </p:txBody>
        </p:sp>
        <p:sp>
          <p:nvSpPr>
            <p:cNvPr id="33" name="Line 26">
              <a:extLst>
                <a:ext uri="{FF2B5EF4-FFF2-40B4-BE49-F238E27FC236}">
                  <a16:creationId xmlns:a16="http://schemas.microsoft.com/office/drawing/2014/main" id="{61F6E0C7-9882-8296-CE92-22B904438F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76" y="2178"/>
              <a:ext cx="90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4" name="Picture 54">
            <a:extLst>
              <a:ext uri="{FF2B5EF4-FFF2-40B4-BE49-F238E27FC236}">
                <a16:creationId xmlns:a16="http://schemas.microsoft.com/office/drawing/2014/main" id="{65701281-276C-7F32-15E4-181B5D472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522" y="2318743"/>
            <a:ext cx="482600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63">
            <a:extLst>
              <a:ext uri="{FF2B5EF4-FFF2-40B4-BE49-F238E27FC236}">
                <a16:creationId xmlns:a16="http://schemas.microsoft.com/office/drawing/2014/main" id="{356F8C78-3DEE-9909-54CC-E9F70DB16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7347" y="3726856"/>
            <a:ext cx="64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ج </a:t>
            </a:r>
            <a:r>
              <a:rPr lang="en-US" altLang="en-US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36" name="Text Box 64">
            <a:extLst>
              <a:ext uri="{FF2B5EF4-FFF2-40B4-BE49-F238E27FC236}">
                <a16:creationId xmlns:a16="http://schemas.microsoft.com/office/drawing/2014/main" id="{CADC6A4F-09AA-4FE3-2FF9-4FE9206CB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9247" y="4377731"/>
            <a:ext cx="747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r>
              <a:rPr lang="ar-SA" altLang="en-US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ar-SA" altLang="en-US" sz="2400" b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ل</a:t>
            </a:r>
            <a:r>
              <a:rPr lang="ar-SA" altLang="en-US" sz="2400" b="1"/>
              <a:t> </a:t>
            </a:r>
            <a:endParaRPr lang="en-US" altLang="en-US" sz="2400" b="1"/>
          </a:p>
        </p:txBody>
      </p:sp>
      <p:grpSp>
        <p:nvGrpSpPr>
          <p:cNvPr id="37" name="Group 73">
            <a:extLst>
              <a:ext uri="{FF2B5EF4-FFF2-40B4-BE49-F238E27FC236}">
                <a16:creationId xmlns:a16="http://schemas.microsoft.com/office/drawing/2014/main" id="{7297D8EB-A3BA-FF4B-0AD1-4B1498325AE0}"/>
              </a:ext>
            </a:extLst>
          </p:cNvPr>
          <p:cNvGrpSpPr>
            <a:grpSpLocks/>
          </p:cNvGrpSpPr>
          <p:nvPr/>
        </p:nvGrpSpPr>
        <p:grpSpPr bwMode="auto">
          <a:xfrm>
            <a:off x="3308210" y="3760193"/>
            <a:ext cx="971550" cy="1079500"/>
            <a:chOff x="1383" y="2478"/>
            <a:chExt cx="612" cy="680"/>
          </a:xfrm>
        </p:grpSpPr>
        <p:sp>
          <p:nvSpPr>
            <p:cNvPr id="38" name="Line 69">
              <a:extLst>
                <a:ext uri="{FF2B5EF4-FFF2-40B4-BE49-F238E27FC236}">
                  <a16:creationId xmlns:a16="http://schemas.microsoft.com/office/drawing/2014/main" id="{41AFF5F8-6AF1-F7AA-3308-89C94CF198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" y="2500"/>
              <a:ext cx="385" cy="114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70">
              <a:extLst>
                <a:ext uri="{FF2B5EF4-FFF2-40B4-BE49-F238E27FC236}">
                  <a16:creationId xmlns:a16="http://schemas.microsoft.com/office/drawing/2014/main" id="{BB2DC50F-85F9-EB0C-49DE-E6EC1638F7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10" y="2614"/>
              <a:ext cx="385" cy="544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71">
              <a:extLst>
                <a:ext uri="{FF2B5EF4-FFF2-40B4-BE49-F238E27FC236}">
                  <a16:creationId xmlns:a16="http://schemas.microsoft.com/office/drawing/2014/main" id="{2B8DF121-D7E3-0945-4F6B-C73B319C36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83" y="3045"/>
              <a:ext cx="227" cy="9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72">
              <a:extLst>
                <a:ext uri="{FF2B5EF4-FFF2-40B4-BE49-F238E27FC236}">
                  <a16:creationId xmlns:a16="http://schemas.microsoft.com/office/drawing/2014/main" id="{91B33232-DE3B-EE2E-672F-80E50D23BF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83" y="2478"/>
              <a:ext cx="227" cy="567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" name="Text Box 74">
            <a:extLst>
              <a:ext uri="{FF2B5EF4-FFF2-40B4-BE49-F238E27FC236}">
                <a16:creationId xmlns:a16="http://schemas.microsoft.com/office/drawing/2014/main" id="{259B89DB-143D-EE46-68F7-2B0FCD1ED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6322" y="4550768"/>
            <a:ext cx="64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ك </a:t>
            </a:r>
            <a:r>
              <a:rPr lang="en-US" altLang="en-US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43" name="Text Box 75">
            <a:extLst>
              <a:ext uri="{FF2B5EF4-FFF2-40B4-BE49-F238E27FC236}">
                <a16:creationId xmlns:a16="http://schemas.microsoft.com/office/drawing/2014/main" id="{C14D114F-D543-C548-AE75-CB85F9C02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4372" y="3550643"/>
            <a:ext cx="747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r>
              <a:rPr lang="ar-SA" altLang="en-US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ar-SA" altLang="en-US" sz="2400" b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هـ</a:t>
            </a:r>
            <a:r>
              <a:rPr lang="ar-SA" altLang="en-US" sz="2400" b="1"/>
              <a:t> </a:t>
            </a:r>
            <a:endParaRPr lang="en-US" altLang="en-US" sz="2400" b="1"/>
          </a:p>
        </p:txBody>
      </p:sp>
      <p:grpSp>
        <p:nvGrpSpPr>
          <p:cNvPr id="44" name="Group 76">
            <a:extLst>
              <a:ext uri="{FF2B5EF4-FFF2-40B4-BE49-F238E27FC236}">
                <a16:creationId xmlns:a16="http://schemas.microsoft.com/office/drawing/2014/main" id="{01C4EA85-EE0C-EA4F-5320-D83EC765C4B9}"/>
              </a:ext>
            </a:extLst>
          </p:cNvPr>
          <p:cNvGrpSpPr>
            <a:grpSpLocks/>
          </p:cNvGrpSpPr>
          <p:nvPr/>
        </p:nvGrpSpPr>
        <p:grpSpPr bwMode="auto">
          <a:xfrm>
            <a:off x="1962010" y="5373093"/>
            <a:ext cx="747712" cy="457200"/>
            <a:chOff x="2404" y="3680"/>
            <a:chExt cx="380" cy="288"/>
          </a:xfrm>
        </p:grpSpPr>
        <p:sp>
          <p:nvSpPr>
            <p:cNvPr id="45" name="Text Box 77">
              <a:extLst>
                <a:ext uri="{FF2B5EF4-FFF2-40B4-BE49-F238E27FC236}">
                  <a16:creationId xmlns:a16="http://schemas.microsoft.com/office/drawing/2014/main" id="{ED20A29D-5645-16BD-9468-99949BD88B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4" y="3680"/>
              <a:ext cx="3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  <a:r>
                <a:rPr lang="ar-SA" altLang="en-US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ar-SA" altLang="en-US" sz="2400" b="1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ل</a:t>
              </a:r>
              <a:r>
                <a:rPr lang="ar-SA" altLang="en-US" sz="2400" b="1"/>
                <a:t> </a:t>
              </a:r>
              <a:endParaRPr lang="en-US" altLang="en-US" sz="2400" b="1"/>
            </a:p>
          </p:txBody>
        </p:sp>
        <p:sp>
          <p:nvSpPr>
            <p:cNvPr id="46" name="Line 78">
              <a:extLst>
                <a:ext uri="{FF2B5EF4-FFF2-40B4-BE49-F238E27FC236}">
                  <a16:creationId xmlns:a16="http://schemas.microsoft.com/office/drawing/2014/main" id="{02B9CFA8-0400-BA1D-1816-A9A611BC4C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4" y="3725"/>
              <a:ext cx="90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" name="Group 79">
            <a:extLst>
              <a:ext uri="{FF2B5EF4-FFF2-40B4-BE49-F238E27FC236}">
                <a16:creationId xmlns:a16="http://schemas.microsoft.com/office/drawing/2014/main" id="{254ADAF2-97CB-0265-6785-A436BE63D05D}"/>
              </a:ext>
            </a:extLst>
          </p:cNvPr>
          <p:cNvGrpSpPr>
            <a:grpSpLocks/>
          </p:cNvGrpSpPr>
          <p:nvPr/>
        </p:nvGrpSpPr>
        <p:grpSpPr bwMode="auto">
          <a:xfrm>
            <a:off x="3489185" y="2902943"/>
            <a:ext cx="649287" cy="457200"/>
            <a:chOff x="1288" y="2409"/>
            <a:chExt cx="409" cy="288"/>
          </a:xfrm>
        </p:grpSpPr>
        <p:sp>
          <p:nvSpPr>
            <p:cNvPr id="48" name="Line 80">
              <a:extLst>
                <a:ext uri="{FF2B5EF4-FFF2-40B4-BE49-F238E27FC236}">
                  <a16:creationId xmlns:a16="http://schemas.microsoft.com/office/drawing/2014/main" id="{4C8E13BC-EE57-A64F-1AF2-CBC74699F9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97" y="2455"/>
              <a:ext cx="90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 Box 81">
              <a:extLst>
                <a:ext uri="{FF2B5EF4-FFF2-40B4-BE49-F238E27FC236}">
                  <a16:creationId xmlns:a16="http://schemas.microsoft.com/office/drawing/2014/main" id="{C42AB078-D34C-F872-E042-83E80AC19A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8" y="2409"/>
              <a:ext cx="40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هـ </a:t>
              </a:r>
              <a:r>
                <a:rPr lang="en-US" altLang="en-US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</p:grpSp>
      <p:grpSp>
        <p:nvGrpSpPr>
          <p:cNvPr id="50" name="Group 82">
            <a:extLst>
              <a:ext uri="{FF2B5EF4-FFF2-40B4-BE49-F238E27FC236}">
                <a16:creationId xmlns:a16="http://schemas.microsoft.com/office/drawing/2014/main" id="{7F99C63D-6DFF-0AA9-88C8-E94C5786F288}"/>
              </a:ext>
            </a:extLst>
          </p:cNvPr>
          <p:cNvGrpSpPr>
            <a:grpSpLocks/>
          </p:cNvGrpSpPr>
          <p:nvPr/>
        </p:nvGrpSpPr>
        <p:grpSpPr bwMode="auto">
          <a:xfrm>
            <a:off x="5175110" y="3391893"/>
            <a:ext cx="649287" cy="457200"/>
            <a:chOff x="1288" y="2409"/>
            <a:chExt cx="409" cy="288"/>
          </a:xfrm>
        </p:grpSpPr>
        <p:sp>
          <p:nvSpPr>
            <p:cNvPr id="51" name="Line 83">
              <a:extLst>
                <a:ext uri="{FF2B5EF4-FFF2-40B4-BE49-F238E27FC236}">
                  <a16:creationId xmlns:a16="http://schemas.microsoft.com/office/drawing/2014/main" id="{72564FDF-9033-779B-A486-C046EBAE54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97" y="2455"/>
              <a:ext cx="90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 Box 84">
              <a:extLst>
                <a:ext uri="{FF2B5EF4-FFF2-40B4-BE49-F238E27FC236}">
                  <a16:creationId xmlns:a16="http://schemas.microsoft.com/office/drawing/2014/main" id="{BA6DD9CE-9F38-70F3-4167-9DFF2FCBC8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8" y="2409"/>
              <a:ext cx="40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ج </a:t>
              </a:r>
              <a:r>
                <a:rPr lang="en-US" altLang="en-US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</p:grpSp>
      <p:grpSp>
        <p:nvGrpSpPr>
          <p:cNvPr id="53" name="Group 89">
            <a:extLst>
              <a:ext uri="{FF2B5EF4-FFF2-40B4-BE49-F238E27FC236}">
                <a16:creationId xmlns:a16="http://schemas.microsoft.com/office/drawing/2014/main" id="{D5FA618B-C0D9-B426-19CF-BF7F7673EE59}"/>
              </a:ext>
            </a:extLst>
          </p:cNvPr>
          <p:cNvGrpSpPr>
            <a:grpSpLocks/>
          </p:cNvGrpSpPr>
          <p:nvPr/>
        </p:nvGrpSpPr>
        <p:grpSpPr bwMode="auto">
          <a:xfrm>
            <a:off x="3452672" y="5868393"/>
            <a:ext cx="649288" cy="457200"/>
            <a:chOff x="1288" y="2409"/>
            <a:chExt cx="409" cy="288"/>
          </a:xfrm>
        </p:grpSpPr>
        <p:sp>
          <p:nvSpPr>
            <p:cNvPr id="54" name="Line 90">
              <a:extLst>
                <a:ext uri="{FF2B5EF4-FFF2-40B4-BE49-F238E27FC236}">
                  <a16:creationId xmlns:a16="http://schemas.microsoft.com/office/drawing/2014/main" id="{AACDE233-56BD-D8BD-38B5-6F1FA2160C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97" y="2455"/>
              <a:ext cx="90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 Box 91">
              <a:extLst>
                <a:ext uri="{FF2B5EF4-FFF2-40B4-BE49-F238E27FC236}">
                  <a16:creationId xmlns:a16="http://schemas.microsoft.com/office/drawing/2014/main" id="{5736B758-97A5-9605-F666-4B5247F396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8" y="2409"/>
              <a:ext cx="40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ك </a:t>
              </a:r>
              <a:r>
                <a:rPr lang="en-US" altLang="en-US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</p:grpSp>
      <p:grpSp>
        <p:nvGrpSpPr>
          <p:cNvPr id="56" name="Group 96">
            <a:extLst>
              <a:ext uri="{FF2B5EF4-FFF2-40B4-BE49-F238E27FC236}">
                <a16:creationId xmlns:a16="http://schemas.microsoft.com/office/drawing/2014/main" id="{70572D1A-7080-630E-9A20-5CFA61A220C9}"/>
              </a:ext>
            </a:extLst>
          </p:cNvPr>
          <p:cNvGrpSpPr>
            <a:grpSpLocks/>
          </p:cNvGrpSpPr>
          <p:nvPr/>
        </p:nvGrpSpPr>
        <p:grpSpPr bwMode="auto">
          <a:xfrm>
            <a:off x="2552560" y="3147418"/>
            <a:ext cx="2844800" cy="3024188"/>
            <a:chOff x="907" y="2092"/>
            <a:chExt cx="1792" cy="1905"/>
          </a:xfrm>
        </p:grpSpPr>
        <p:sp>
          <p:nvSpPr>
            <p:cNvPr id="57" name="Line 92">
              <a:extLst>
                <a:ext uri="{FF2B5EF4-FFF2-40B4-BE49-F238E27FC236}">
                  <a16:creationId xmlns:a16="http://schemas.microsoft.com/office/drawing/2014/main" id="{A41FCB50-A2B1-6AC5-0507-D6BEF0CE1D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10" y="2409"/>
              <a:ext cx="1089" cy="15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93">
              <a:extLst>
                <a:ext uri="{FF2B5EF4-FFF2-40B4-BE49-F238E27FC236}">
                  <a16:creationId xmlns:a16="http://schemas.microsoft.com/office/drawing/2014/main" id="{F904BA7F-21A5-BECE-2ED9-14F02C7009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07" y="3657"/>
              <a:ext cx="703" cy="34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94">
              <a:extLst>
                <a:ext uri="{FF2B5EF4-FFF2-40B4-BE49-F238E27FC236}">
                  <a16:creationId xmlns:a16="http://schemas.microsoft.com/office/drawing/2014/main" id="{9ACB8984-012D-1976-C8D2-88557FCFEA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7" y="2115"/>
              <a:ext cx="703" cy="156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95">
              <a:extLst>
                <a:ext uri="{FF2B5EF4-FFF2-40B4-BE49-F238E27FC236}">
                  <a16:creationId xmlns:a16="http://schemas.microsoft.com/office/drawing/2014/main" id="{2544B07B-983E-E691-93EC-00371F181C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" y="2092"/>
              <a:ext cx="1089" cy="31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1488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8" grpId="0"/>
      <p:bldP spid="24" grpId="0"/>
      <p:bldP spid="29" grpId="0"/>
      <p:bldP spid="35" grpId="0"/>
      <p:bldP spid="36" grpId="0"/>
      <p:bldP spid="42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6E5D77C-FC43-2A27-0957-0751AD790CB6}"/>
              </a:ext>
            </a:extLst>
          </p:cNvPr>
          <p:cNvGrpSpPr>
            <a:grpSpLocks/>
          </p:cNvGrpSpPr>
          <p:nvPr/>
        </p:nvGrpSpPr>
        <p:grpSpPr bwMode="auto">
          <a:xfrm>
            <a:off x="5156673" y="282709"/>
            <a:ext cx="2808287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8C963D25-4401-7122-4FCF-7BE7C3E0E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D7389138-EDC8-F570-D3FF-6AE4F75C01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/>
                <a:t>التكبير والتصغير</a:t>
              </a:r>
              <a:endParaRPr lang="en-US" altLang="en-US" sz="3200" b="1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7F99B094-EA8D-9790-F900-E9B895982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403" y="979804"/>
            <a:ext cx="7272338" cy="82867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/>
              <a:t>في الشكل المجاور : إذا علمت أن أحد المضلعين هو تمدد للآخر</a:t>
            </a:r>
            <a:r>
              <a:rPr lang="ar-SA" altLang="en-US" sz="2400"/>
              <a:t> </a:t>
            </a:r>
            <a:endParaRPr lang="ar-SA" altLang="en-US" sz="2400" b="1"/>
          </a:p>
          <a:p>
            <a:r>
              <a:rPr lang="ar-SA" altLang="en-US" sz="2400" b="1"/>
              <a:t>فجد عامل التمدد وصنفه فيما إذا كان تكبيرا أم تصغيرا .</a:t>
            </a:r>
            <a:r>
              <a:rPr lang="ar-SA" altLang="en-US" sz="2400"/>
              <a:t> </a:t>
            </a:r>
            <a:endParaRPr lang="en-US" altLang="en-US" sz="2400"/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CB3E1A5A-49D6-0709-5B06-FBE1E34DD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5953" y="3284854"/>
            <a:ext cx="1722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ب (  ١ ،  ٢ )</a:t>
            </a:r>
            <a:endParaRPr lang="en-US" altLang="en-US" sz="2400" b="1" dirty="0"/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0463B47A-D125-90CC-5CB3-860073280222}"/>
              </a:ext>
            </a:extLst>
          </p:cNvPr>
          <p:cNvGrpSpPr>
            <a:grpSpLocks/>
          </p:cNvGrpSpPr>
          <p:nvPr/>
        </p:nvGrpSpPr>
        <p:grpSpPr bwMode="auto">
          <a:xfrm>
            <a:off x="8403903" y="2575241"/>
            <a:ext cx="1611313" cy="457200"/>
            <a:chOff x="4626" y="1933"/>
            <a:chExt cx="1015" cy="288"/>
          </a:xfrm>
        </p:grpSpPr>
        <p:sp>
          <p:nvSpPr>
            <p:cNvPr id="14" name="Text Box 8">
              <a:extLst>
                <a:ext uri="{FF2B5EF4-FFF2-40B4-BE49-F238E27FC236}">
                  <a16:creationId xmlns:a16="http://schemas.microsoft.com/office/drawing/2014/main" id="{BB6BB3B8-8A0E-E848-886F-3782C0AF85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6" y="1933"/>
              <a:ext cx="10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/>
                <a:t>ب ( ٢،  ٤ )</a:t>
              </a:r>
              <a:endParaRPr lang="en-US" altLang="en-US" sz="2400" b="1" dirty="0"/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E401A137-4125-4718-09E4-360F86C94E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52" y="1933"/>
              <a:ext cx="110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 Box 10">
            <a:extLst>
              <a:ext uri="{FF2B5EF4-FFF2-40B4-BE49-F238E27FC236}">
                <a16:creationId xmlns:a16="http://schemas.microsoft.com/office/drawing/2014/main" id="{C1A1F6B8-3BF7-6E19-FE3D-CC80529D9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8003" y="4123054"/>
            <a:ext cx="1830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عامل المقياس =</a:t>
            </a:r>
            <a:endParaRPr lang="en-US" altLang="en-US" sz="2400" b="1"/>
          </a:p>
        </p:txBody>
      </p:sp>
      <p:grpSp>
        <p:nvGrpSpPr>
          <p:cNvPr id="18" name="Group 11">
            <a:extLst>
              <a:ext uri="{FF2B5EF4-FFF2-40B4-BE49-F238E27FC236}">
                <a16:creationId xmlns:a16="http://schemas.microsoft.com/office/drawing/2014/main" id="{41E4F041-9A02-6F0C-0185-35DD7395EA5D}"/>
              </a:ext>
            </a:extLst>
          </p:cNvPr>
          <p:cNvGrpSpPr>
            <a:grpSpLocks/>
          </p:cNvGrpSpPr>
          <p:nvPr/>
        </p:nvGrpSpPr>
        <p:grpSpPr bwMode="auto">
          <a:xfrm>
            <a:off x="7440291" y="3967479"/>
            <a:ext cx="809625" cy="801687"/>
            <a:chOff x="4019" y="2341"/>
            <a:chExt cx="510" cy="505"/>
          </a:xfrm>
        </p:grpSpPr>
        <p:grpSp>
          <p:nvGrpSpPr>
            <p:cNvPr id="19" name="Group 12">
              <a:extLst>
                <a:ext uri="{FF2B5EF4-FFF2-40B4-BE49-F238E27FC236}">
                  <a16:creationId xmlns:a16="http://schemas.microsoft.com/office/drawing/2014/main" id="{BAA83255-353B-407D-20BD-1A8240F01A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0" y="2341"/>
              <a:ext cx="379" cy="505"/>
              <a:chOff x="4620" y="1344"/>
              <a:chExt cx="379" cy="505"/>
            </a:xfrm>
          </p:grpSpPr>
          <p:sp>
            <p:nvSpPr>
              <p:cNvPr id="21" name="Text Box 13">
                <a:extLst>
                  <a:ext uri="{FF2B5EF4-FFF2-40B4-BE49-F238E27FC236}">
                    <a16:creationId xmlns:a16="http://schemas.microsoft.com/office/drawing/2014/main" id="{28528EA1-C0BF-8A94-A943-3B304B5385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1" y="1344"/>
                <a:ext cx="37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٤</a:t>
                </a:r>
                <a:endParaRPr lang="en-US" altLang="en-US" sz="2400" b="1" dirty="0"/>
              </a:p>
            </p:txBody>
          </p:sp>
          <p:sp>
            <p:nvSpPr>
              <p:cNvPr id="22" name="Line 14">
                <a:extLst>
                  <a:ext uri="{FF2B5EF4-FFF2-40B4-BE49-F238E27FC236}">
                    <a16:creationId xmlns:a16="http://schemas.microsoft.com/office/drawing/2014/main" id="{1AF94C7D-BD7A-6A14-50FD-3F86AD4053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32" y="1581"/>
                <a:ext cx="17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 Box 15">
                <a:extLst>
                  <a:ext uri="{FF2B5EF4-FFF2-40B4-BE49-F238E27FC236}">
                    <a16:creationId xmlns:a16="http://schemas.microsoft.com/office/drawing/2014/main" id="{78A88152-CB81-9074-9B91-B356E996AA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0" y="1561"/>
                <a:ext cx="37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٢</a:t>
                </a:r>
                <a:endParaRPr lang="en-US" altLang="en-US" sz="2400" b="1" dirty="0"/>
              </a:p>
            </p:txBody>
          </p:sp>
        </p:grpSp>
        <p:sp>
          <p:nvSpPr>
            <p:cNvPr id="20" name="Text Box 16">
              <a:extLst>
                <a:ext uri="{FF2B5EF4-FFF2-40B4-BE49-F238E27FC236}">
                  <a16:creationId xmlns:a16="http://schemas.microsoft.com/office/drawing/2014/main" id="{79AA12CA-A827-73F5-88EC-31319019C1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9" y="2432"/>
              <a:ext cx="2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24" name="Text Box 17">
            <a:extLst>
              <a:ext uri="{FF2B5EF4-FFF2-40B4-BE49-F238E27FC236}">
                <a16:creationId xmlns:a16="http://schemas.microsoft.com/office/drawing/2014/main" id="{9C48C135-24B8-542E-6560-080B91B1A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8253" y="5193029"/>
            <a:ext cx="1728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٢ أكبر من ١</a:t>
            </a:r>
            <a:endParaRPr lang="en-US" altLang="en-US" sz="2400" b="1" dirty="0"/>
          </a:p>
        </p:txBody>
      </p:sp>
      <p:sp>
        <p:nvSpPr>
          <p:cNvPr id="25" name="AutoShape 18">
            <a:extLst>
              <a:ext uri="{FF2B5EF4-FFF2-40B4-BE49-F238E27FC236}">
                <a16:creationId xmlns:a16="http://schemas.microsoft.com/office/drawing/2014/main" id="{B8096773-8102-9B9D-AFD6-5DB900CB8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9791" y="5256529"/>
            <a:ext cx="469900" cy="396875"/>
          </a:xfrm>
          <a:prstGeom prst="leftArrow">
            <a:avLst>
              <a:gd name="adj1" fmla="val 50000"/>
              <a:gd name="adj2" fmla="val 296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19">
            <a:extLst>
              <a:ext uri="{FF2B5EF4-FFF2-40B4-BE49-F238E27FC236}">
                <a16:creationId xmlns:a16="http://schemas.microsoft.com/office/drawing/2014/main" id="{C7144C52-DF24-EB91-E76F-2C0D748C1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228" y="5193029"/>
            <a:ext cx="1728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التمدد تكبير</a:t>
            </a:r>
            <a:endParaRPr lang="en-US" altLang="en-US" sz="2400" b="1"/>
          </a:p>
        </p:txBody>
      </p:sp>
      <p:sp>
        <p:nvSpPr>
          <p:cNvPr id="27" name="Text Box 21">
            <a:extLst>
              <a:ext uri="{FF2B5EF4-FFF2-40B4-BE49-F238E27FC236}">
                <a16:creationId xmlns:a16="http://schemas.microsoft.com/office/drawing/2014/main" id="{44613318-9E29-A96F-2C66-A312023DA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5016" y="4148454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٢</a:t>
            </a:r>
            <a:endParaRPr lang="en-US" altLang="en-US" sz="2400" b="1" dirty="0"/>
          </a:p>
        </p:txBody>
      </p:sp>
      <p:pic>
        <p:nvPicPr>
          <p:cNvPr id="29" name="Picture 24">
            <a:extLst>
              <a:ext uri="{FF2B5EF4-FFF2-40B4-BE49-F238E27FC236}">
                <a16:creationId xmlns:a16="http://schemas.microsoft.com/office/drawing/2014/main" id="{EBA167EF-E531-61C8-8261-28D2C5FA8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016" y="2419666"/>
            <a:ext cx="298926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241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7" grpId="0"/>
      <p:bldP spid="24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03BDD5-16A8-7E16-030B-D427DD01DF30}"/>
              </a:ext>
            </a:extLst>
          </p:cNvPr>
          <p:cNvGrpSpPr>
            <a:grpSpLocks/>
          </p:cNvGrpSpPr>
          <p:nvPr/>
        </p:nvGrpSpPr>
        <p:grpSpPr bwMode="auto">
          <a:xfrm>
            <a:off x="5275704" y="453520"/>
            <a:ext cx="2808287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EF01D7D8-11FA-10DE-037E-843C82524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3B988A68-9936-928C-0DA6-886DF12424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/>
                <a:t>التكبير والتصغير</a:t>
              </a:r>
              <a:endParaRPr lang="en-US" altLang="en-US" sz="3200" b="1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0062089F-A2D3-9DD3-6109-30CC0DB5C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2460" y="1168148"/>
            <a:ext cx="7272338" cy="82867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/>
              <a:t>في الشكل المجاور : إذا علمت أن أحد المضلعين هو تمدد للآخر</a:t>
            </a:r>
            <a:r>
              <a:rPr lang="ar-SA" altLang="en-US" sz="2400"/>
              <a:t> </a:t>
            </a:r>
            <a:endParaRPr lang="ar-SA" altLang="en-US" sz="2400" b="1"/>
          </a:p>
          <a:p>
            <a:r>
              <a:rPr lang="ar-SA" altLang="en-US" sz="2400" b="1"/>
              <a:t>فجد عامل التمدد وصنفه فيما إذا كان تكبيرا أم تصغيرا .</a:t>
            </a:r>
            <a:r>
              <a:rPr lang="ar-SA" altLang="en-US" sz="2400"/>
              <a:t> </a:t>
            </a:r>
            <a:endParaRPr lang="en-US" altLang="en-US" sz="2400"/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B7173F2C-FB64-376A-9C44-3D2553C7E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6010" y="3473198"/>
            <a:ext cx="1722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ب (  ٥ ،  ٥ )</a:t>
            </a:r>
            <a:endParaRPr lang="en-US" altLang="en-US" sz="2400" b="1" dirty="0"/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86B8DDE4-CCE5-B288-7CE3-336E46B28F15}"/>
              </a:ext>
            </a:extLst>
          </p:cNvPr>
          <p:cNvGrpSpPr>
            <a:grpSpLocks/>
          </p:cNvGrpSpPr>
          <p:nvPr/>
        </p:nvGrpSpPr>
        <p:grpSpPr bwMode="auto">
          <a:xfrm>
            <a:off x="7833960" y="2763585"/>
            <a:ext cx="1611313" cy="457200"/>
            <a:chOff x="4626" y="1933"/>
            <a:chExt cx="1015" cy="288"/>
          </a:xfrm>
        </p:grpSpPr>
        <p:sp>
          <p:nvSpPr>
            <p:cNvPr id="14" name="Text Box 8">
              <a:extLst>
                <a:ext uri="{FF2B5EF4-FFF2-40B4-BE49-F238E27FC236}">
                  <a16:creationId xmlns:a16="http://schemas.microsoft.com/office/drawing/2014/main" id="{EF4C4948-1E8A-5BD5-65F6-58FCB550BD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6" y="1933"/>
              <a:ext cx="10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/>
                <a:t>ب ( ٣،  ٣ )</a:t>
              </a:r>
              <a:endParaRPr lang="en-US" altLang="en-US" sz="2400" b="1" dirty="0"/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5A3A870B-D2E2-C439-857D-1866D99CC8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52" y="1933"/>
              <a:ext cx="110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 Box 10">
            <a:extLst>
              <a:ext uri="{FF2B5EF4-FFF2-40B4-BE49-F238E27FC236}">
                <a16:creationId xmlns:a16="http://schemas.microsoft.com/office/drawing/2014/main" id="{D935063A-70B9-32A0-DBF7-9989FE0D1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8060" y="4311398"/>
            <a:ext cx="1830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عامل المقياس =</a:t>
            </a:r>
            <a:endParaRPr lang="en-US" altLang="en-US" sz="2400" b="1"/>
          </a:p>
        </p:txBody>
      </p:sp>
      <p:grpSp>
        <p:nvGrpSpPr>
          <p:cNvPr id="18" name="Group 11">
            <a:extLst>
              <a:ext uri="{FF2B5EF4-FFF2-40B4-BE49-F238E27FC236}">
                <a16:creationId xmlns:a16="http://schemas.microsoft.com/office/drawing/2014/main" id="{E2176C8B-050D-D153-DC09-8B7DB1E620C6}"/>
              </a:ext>
            </a:extLst>
          </p:cNvPr>
          <p:cNvGrpSpPr>
            <a:grpSpLocks/>
          </p:cNvGrpSpPr>
          <p:nvPr/>
        </p:nvGrpSpPr>
        <p:grpSpPr bwMode="auto">
          <a:xfrm>
            <a:off x="6870348" y="4155823"/>
            <a:ext cx="809625" cy="801687"/>
            <a:chOff x="4019" y="2341"/>
            <a:chExt cx="510" cy="505"/>
          </a:xfrm>
        </p:grpSpPr>
        <p:grpSp>
          <p:nvGrpSpPr>
            <p:cNvPr id="19" name="Group 12">
              <a:extLst>
                <a:ext uri="{FF2B5EF4-FFF2-40B4-BE49-F238E27FC236}">
                  <a16:creationId xmlns:a16="http://schemas.microsoft.com/office/drawing/2014/main" id="{D6C5D555-6217-BD45-08B8-A8C43B8F49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0" y="2341"/>
              <a:ext cx="379" cy="505"/>
              <a:chOff x="4620" y="1344"/>
              <a:chExt cx="379" cy="505"/>
            </a:xfrm>
          </p:grpSpPr>
          <p:sp>
            <p:nvSpPr>
              <p:cNvPr id="21" name="Text Box 13">
                <a:extLst>
                  <a:ext uri="{FF2B5EF4-FFF2-40B4-BE49-F238E27FC236}">
                    <a16:creationId xmlns:a16="http://schemas.microsoft.com/office/drawing/2014/main" id="{30E25A1E-2E21-3852-5B80-5636950CE2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1" y="1344"/>
                <a:ext cx="37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  <p:sp>
            <p:nvSpPr>
              <p:cNvPr id="22" name="Line 14">
                <a:extLst>
                  <a:ext uri="{FF2B5EF4-FFF2-40B4-BE49-F238E27FC236}">
                    <a16:creationId xmlns:a16="http://schemas.microsoft.com/office/drawing/2014/main" id="{7805C6F9-1F99-FE15-AE04-E8D10265C3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32" y="1581"/>
                <a:ext cx="17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 Box 15">
                <a:extLst>
                  <a:ext uri="{FF2B5EF4-FFF2-40B4-BE49-F238E27FC236}">
                    <a16:creationId xmlns:a16="http://schemas.microsoft.com/office/drawing/2014/main" id="{B051C799-75B1-380C-016D-4AA41B0493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0" y="1561"/>
                <a:ext cx="37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٥</a:t>
                </a:r>
                <a:endParaRPr lang="en-US" altLang="en-US" sz="2400" b="1" dirty="0"/>
              </a:p>
            </p:txBody>
          </p:sp>
        </p:grpSp>
        <p:sp>
          <p:nvSpPr>
            <p:cNvPr id="20" name="Text Box 16">
              <a:extLst>
                <a:ext uri="{FF2B5EF4-FFF2-40B4-BE49-F238E27FC236}">
                  <a16:creationId xmlns:a16="http://schemas.microsoft.com/office/drawing/2014/main" id="{720C3962-3F43-6F42-75F2-8D9CD0529E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9" y="2432"/>
              <a:ext cx="2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en-US" sz="2400" b="1" dirty="0"/>
            </a:p>
          </p:txBody>
        </p:sp>
      </p:grpSp>
      <p:sp>
        <p:nvSpPr>
          <p:cNvPr id="24" name="Text Box 17">
            <a:extLst>
              <a:ext uri="{FF2B5EF4-FFF2-40B4-BE49-F238E27FC236}">
                <a16:creationId xmlns:a16="http://schemas.microsoft.com/office/drawing/2014/main" id="{F40AAFB2-4D36-7E1D-FBF6-0B2967418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3848" y="5381373"/>
            <a:ext cx="1908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يقع بين ٠ ، ١</a:t>
            </a:r>
            <a:endParaRPr lang="en-US" altLang="en-US" sz="2400" b="1" dirty="0"/>
          </a:p>
        </p:txBody>
      </p:sp>
      <p:sp>
        <p:nvSpPr>
          <p:cNvPr id="25" name="AutoShape 18">
            <a:extLst>
              <a:ext uri="{FF2B5EF4-FFF2-40B4-BE49-F238E27FC236}">
                <a16:creationId xmlns:a16="http://schemas.microsoft.com/office/drawing/2014/main" id="{7AFAB49E-D20D-F313-8006-9371ADC84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9848" y="5444873"/>
            <a:ext cx="469900" cy="396875"/>
          </a:xfrm>
          <a:prstGeom prst="leftArrow">
            <a:avLst>
              <a:gd name="adj1" fmla="val 50000"/>
              <a:gd name="adj2" fmla="val 296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19">
            <a:extLst>
              <a:ext uri="{FF2B5EF4-FFF2-40B4-BE49-F238E27FC236}">
                <a16:creationId xmlns:a16="http://schemas.microsoft.com/office/drawing/2014/main" id="{08C34C60-2383-DCB2-5FFC-0F0355D1B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285" y="5427410"/>
            <a:ext cx="1728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التمدد تصغير</a:t>
            </a:r>
            <a:endParaRPr lang="en-US" altLang="en-US" sz="2400" b="1"/>
          </a:p>
        </p:txBody>
      </p:sp>
      <p:pic>
        <p:nvPicPr>
          <p:cNvPr id="28" name="Picture 23">
            <a:extLst>
              <a:ext uri="{FF2B5EF4-FFF2-40B4-BE49-F238E27FC236}">
                <a16:creationId xmlns:a16="http://schemas.microsoft.com/office/drawing/2014/main" id="{7CF0C193-A445-4B5B-FFB5-1080C48E0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298" y="2536573"/>
            <a:ext cx="32766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24">
            <a:extLst>
              <a:ext uri="{FF2B5EF4-FFF2-40B4-BE49-F238E27FC236}">
                <a16:creationId xmlns:a16="http://schemas.microsoft.com/office/drawing/2014/main" id="{BC64028E-61C1-B7F4-B346-F14C9378B27E}"/>
              </a:ext>
            </a:extLst>
          </p:cNvPr>
          <p:cNvGrpSpPr>
            <a:grpSpLocks/>
          </p:cNvGrpSpPr>
          <p:nvPr/>
        </p:nvGrpSpPr>
        <p:grpSpPr bwMode="auto">
          <a:xfrm>
            <a:off x="8537223" y="5257548"/>
            <a:ext cx="809625" cy="801687"/>
            <a:chOff x="4019" y="2341"/>
            <a:chExt cx="510" cy="505"/>
          </a:xfrm>
        </p:grpSpPr>
        <p:grpSp>
          <p:nvGrpSpPr>
            <p:cNvPr id="30" name="Group 25">
              <a:extLst>
                <a:ext uri="{FF2B5EF4-FFF2-40B4-BE49-F238E27FC236}">
                  <a16:creationId xmlns:a16="http://schemas.microsoft.com/office/drawing/2014/main" id="{3DD84EE0-0A47-C968-39E5-AF956DE4D2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0" y="2341"/>
              <a:ext cx="379" cy="505"/>
              <a:chOff x="4620" y="1344"/>
              <a:chExt cx="379" cy="505"/>
            </a:xfrm>
          </p:grpSpPr>
          <p:sp>
            <p:nvSpPr>
              <p:cNvPr id="32" name="Text Box 26">
                <a:extLst>
                  <a:ext uri="{FF2B5EF4-FFF2-40B4-BE49-F238E27FC236}">
                    <a16:creationId xmlns:a16="http://schemas.microsoft.com/office/drawing/2014/main" id="{B601DC5F-FED4-28DC-0F8A-81287AE4F5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1" y="1344"/>
                <a:ext cx="37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  <p:sp>
            <p:nvSpPr>
              <p:cNvPr id="33" name="Line 27">
                <a:extLst>
                  <a:ext uri="{FF2B5EF4-FFF2-40B4-BE49-F238E27FC236}">
                    <a16:creationId xmlns:a16="http://schemas.microsoft.com/office/drawing/2014/main" id="{3F63AA05-46D1-287C-75BD-D9F7B030BB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32" y="1581"/>
                <a:ext cx="17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Text Box 28">
                <a:extLst>
                  <a:ext uri="{FF2B5EF4-FFF2-40B4-BE49-F238E27FC236}">
                    <a16:creationId xmlns:a16="http://schemas.microsoft.com/office/drawing/2014/main" id="{685674B3-3CBD-F07B-C74F-6554B17718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0" y="1561"/>
                <a:ext cx="37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٥</a:t>
                </a:r>
                <a:endParaRPr lang="en-US" altLang="en-US" sz="2400" b="1" dirty="0"/>
              </a:p>
            </p:txBody>
          </p:sp>
        </p:grpSp>
        <p:sp>
          <p:nvSpPr>
            <p:cNvPr id="31" name="Text Box 29">
              <a:extLst>
                <a:ext uri="{FF2B5EF4-FFF2-40B4-BE49-F238E27FC236}">
                  <a16:creationId xmlns:a16="http://schemas.microsoft.com/office/drawing/2014/main" id="{3F73A09F-B7F6-D8CA-DE33-13BFB6527D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9" y="2432"/>
              <a:ext cx="2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en-US" sz="2400" b="1"/>
            </a:p>
          </p:txBody>
        </p:sp>
      </p:grpSp>
    </p:spTree>
    <p:extLst>
      <p:ext uri="{BB962C8B-B14F-4D97-AF65-F5344CB8AC3E}">
        <p14:creationId xmlns:p14="http://schemas.microsoft.com/office/powerpoint/2010/main" val="1643984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7" grpId="0"/>
      <p:bldP spid="24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A5FFD8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1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33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70254" y="1346041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٣-٧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التكبير والتصغير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839" y="949448"/>
            <a:ext cx="4630161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التاريخ   </a:t>
            </a:r>
            <a:r>
              <a:rPr lang="ar-SA" altLang="ar-SA" sz="2800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رقم الصفحة :</a:t>
            </a:r>
            <a:endParaRPr lang="ar-SA" altLang="ar-SA" sz="2800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490111" y="2912152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36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ارسم صورة ناتج عن تكبير شكل أو تصغير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0" y="5610615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425437" y="3027123"/>
            <a:ext cx="5515243" cy="95525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3" name="الجدول">
            <a:extLst>
              <a:ext uri="{FF2B5EF4-FFF2-40B4-BE49-F238E27FC236}">
                <a16:creationId xmlns:a16="http://schemas.microsoft.com/office/drawing/2014/main" id="{50E2EA83-915A-7D45-9CF3-CBA29C42CD02}"/>
              </a:ext>
            </a:extLst>
          </p:cNvPr>
          <p:cNvGraphicFramePr/>
          <p:nvPr/>
        </p:nvGraphicFramePr>
        <p:xfrm>
          <a:off x="4214253" y="5132379"/>
          <a:ext cx="4205283" cy="1494352"/>
        </p:xfrm>
        <a:graphic>
          <a:graphicData uri="http://schemas.openxmlformats.org/drawingml/2006/table">
            <a:tbl>
              <a:tblPr rtl="1"/>
              <a:tblGrid>
                <a:gridCol w="140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7176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نعرف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FDB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سنتعلم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EFC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50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تعلمنا اليوم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176">
                <a:tc>
                  <a:txBody>
                    <a:bodyPr/>
                    <a:lstStyle/>
                    <a:p>
                      <a:pPr algn="ctr" rtl="0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4" name="تجميع">
            <a:extLst>
              <a:ext uri="{FF2B5EF4-FFF2-40B4-BE49-F238E27FC236}">
                <a16:creationId xmlns:a16="http://schemas.microsoft.com/office/drawing/2014/main" id="{B8063C16-92DD-3E43-B21A-1A2069489436}"/>
              </a:ext>
            </a:extLst>
          </p:cNvPr>
          <p:cNvGrpSpPr/>
          <p:nvPr/>
        </p:nvGrpSpPr>
        <p:grpSpPr>
          <a:xfrm>
            <a:off x="7652948" y="4446932"/>
            <a:ext cx="1859646" cy="536968"/>
            <a:chOff x="495148" y="-25400"/>
            <a:chExt cx="1859645" cy="536966"/>
          </a:xfrm>
        </p:grpSpPr>
        <p:pic>
          <p:nvPicPr>
            <p:cNvPr id="25" name="Google Shape;714;p59" descr="Google Shape;714;p59">
              <a:extLst>
                <a:ext uri="{FF2B5EF4-FFF2-40B4-BE49-F238E27FC236}">
                  <a16:creationId xmlns:a16="http://schemas.microsoft.com/office/drawing/2014/main" id="{1BA64C45-680F-1345-ADA8-36F0ADE43F5C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0800000">
              <a:off x="495148" y="-25400"/>
              <a:ext cx="1859645" cy="536966"/>
            </a:xfrm>
            <a:prstGeom prst="rect">
              <a:avLst/>
            </a:prstGeom>
            <a:effectLst>
              <a:outerShdw blurRad="190500" dist="12700" dir="5400000" rotWithShape="0">
                <a:srgbClr val="000000"/>
              </a:outerShdw>
            </a:effectLst>
          </p:spPr>
        </p:pic>
        <p:sp>
          <p:nvSpPr>
            <p:cNvPr id="26" name="جدول التعلم">
              <a:extLst>
                <a:ext uri="{FF2B5EF4-FFF2-40B4-BE49-F238E27FC236}">
                  <a16:creationId xmlns:a16="http://schemas.microsoft.com/office/drawing/2014/main" id="{28D1B47D-0CDF-494E-A180-6DE34C8159AE}"/>
                </a:ext>
              </a:extLst>
            </p:cNvPr>
            <p:cNvSpPr txBox="1"/>
            <p:nvPr/>
          </p:nvSpPr>
          <p:spPr>
            <a:xfrm>
              <a:off x="669117" y="99021"/>
              <a:ext cx="1251857" cy="2881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100">
                  <a:blipFill rotWithShape="1">
                    <a:blip r:embed="rId11"/>
                    <a:srcRect/>
                    <a:tile tx="0" ty="0" sx="100000" sy="100000" flip="none" algn="tl"/>
                  </a:blip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 rtl="0">
                <a:defRPr/>
              </a:pPr>
              <a:r>
                <a:rPr lang="ar-SA" dirty="0"/>
                <a:t>جدول التعلم</a:t>
              </a:r>
              <a:endParaRPr dirty="0"/>
            </a:p>
          </p:txBody>
        </p:sp>
      </p:grp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0336639B-2012-AD4A-BB89-1BF3C428435B}"/>
              </a:ext>
            </a:extLst>
          </p:cNvPr>
          <p:cNvSpPr/>
          <p:nvPr/>
        </p:nvSpPr>
        <p:spPr>
          <a:xfrm>
            <a:off x="7081034" y="5249370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0517DEDA-159A-E247-A127-A8E3A1287AD2}"/>
              </a:ext>
            </a:extLst>
          </p:cNvPr>
          <p:cNvSpPr/>
          <p:nvPr/>
        </p:nvSpPr>
        <p:spPr>
          <a:xfrm>
            <a:off x="5723016" y="5331336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F9C50EE5-0CFD-9B41-BDA8-CAC9AEC9B030}"/>
              </a:ext>
            </a:extLst>
          </p:cNvPr>
          <p:cNvSpPr/>
          <p:nvPr/>
        </p:nvSpPr>
        <p:spPr>
          <a:xfrm>
            <a:off x="4214251" y="5331335"/>
            <a:ext cx="133163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1958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A5FFD8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0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٣-٧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 err="1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االتكبير</a:t>
            </a: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 والتصغير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6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٥-١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النسبة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117744" y="4323765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اكتب النسبة على صورة كسرفي ابسط صورة واحدد النسب المتكافئة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117744" y="4453666"/>
            <a:ext cx="5463712" cy="179485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مستطيل 13">
            <a:extLst>
              <a:ext uri="{FF2B5EF4-FFF2-40B4-BE49-F238E27FC236}">
                <a16:creationId xmlns:a16="http://schemas.microsoft.com/office/drawing/2014/main" id="{ECAD43A7-36D9-E242-864E-BEBBFF962CB9}"/>
              </a:ext>
            </a:extLst>
          </p:cNvPr>
          <p:cNvSpPr/>
          <p:nvPr/>
        </p:nvSpPr>
        <p:spPr>
          <a:xfrm>
            <a:off x="8226265" y="4715437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المفردات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النسبة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 المكافئة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9335385" y="5044441"/>
            <a:ext cx="2504807" cy="127018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</p:spTree>
  </p:cSld>
  <p:clrMapOvr>
    <a:masterClrMapping/>
  </p:clrMapOvr>
  <p:transition spd="slow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502546" y="1706271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نشاط</a:t>
            </a:r>
          </a:p>
        </p:txBody>
      </p:sp>
      <p:sp>
        <p:nvSpPr>
          <p:cNvPr id="11" name="Google Shape;6416;p74">
            <a:extLst>
              <a:ext uri="{FF2B5EF4-FFF2-40B4-BE49-F238E27FC236}">
                <a16:creationId xmlns:a16="http://schemas.microsoft.com/office/drawing/2014/main" id="{2A43E3A1-42E5-29B6-22E5-C68F1CE05656}"/>
              </a:ext>
            </a:extLst>
          </p:cNvPr>
          <p:cNvSpPr/>
          <p:nvPr/>
        </p:nvSpPr>
        <p:spPr>
          <a:xfrm>
            <a:off x="1025868" y="2470879"/>
            <a:ext cx="79780" cy="79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29" y="0"/>
                </a:moveTo>
                <a:cubicBezTo>
                  <a:pt x="4840" y="0"/>
                  <a:pt x="0" y="4764"/>
                  <a:pt x="0" y="10771"/>
                </a:cubicBezTo>
                <a:cubicBezTo>
                  <a:pt x="0" y="16760"/>
                  <a:pt x="4840" y="21600"/>
                  <a:pt x="10829" y="21600"/>
                </a:cubicBezTo>
                <a:cubicBezTo>
                  <a:pt x="16760" y="21600"/>
                  <a:pt x="21600" y="16760"/>
                  <a:pt x="21600" y="10771"/>
                </a:cubicBezTo>
                <a:cubicBezTo>
                  <a:pt x="21600" y="4764"/>
                  <a:pt x="16760" y="0"/>
                  <a:pt x="10829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435D74"/>
                </a:solidFill>
              </a:defRPr>
            </a:pPr>
            <a:endParaRPr sz="2400"/>
          </a:p>
        </p:txBody>
      </p:sp>
      <p:sp>
        <p:nvSpPr>
          <p:cNvPr id="13" name="Google Shape;6417;p74">
            <a:extLst>
              <a:ext uri="{FF2B5EF4-FFF2-40B4-BE49-F238E27FC236}">
                <a16:creationId xmlns:a16="http://schemas.microsoft.com/office/drawing/2014/main" id="{FBBB546B-04B6-55EF-A516-A8C93AAA50BF}"/>
              </a:ext>
            </a:extLst>
          </p:cNvPr>
          <p:cNvSpPr/>
          <p:nvPr/>
        </p:nvSpPr>
        <p:spPr>
          <a:xfrm>
            <a:off x="826458" y="1678893"/>
            <a:ext cx="478811" cy="5509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2" y="0"/>
                </a:moveTo>
                <a:cubicBezTo>
                  <a:pt x="5461" y="0"/>
                  <a:pt x="0" y="3086"/>
                  <a:pt x="0" y="9150"/>
                </a:cubicBezTo>
                <a:cubicBezTo>
                  <a:pt x="0" y="10009"/>
                  <a:pt x="797" y="10710"/>
                  <a:pt x="1798" y="10710"/>
                </a:cubicBezTo>
                <a:cubicBezTo>
                  <a:pt x="2796" y="10710"/>
                  <a:pt x="3602" y="10009"/>
                  <a:pt x="3602" y="9150"/>
                </a:cubicBezTo>
                <a:cubicBezTo>
                  <a:pt x="3602" y="5729"/>
                  <a:pt x="6729" y="2937"/>
                  <a:pt x="10800" y="2937"/>
                </a:cubicBezTo>
                <a:cubicBezTo>
                  <a:pt x="14871" y="2937"/>
                  <a:pt x="18001" y="5721"/>
                  <a:pt x="18001" y="9150"/>
                </a:cubicBezTo>
                <a:cubicBezTo>
                  <a:pt x="18001" y="11486"/>
                  <a:pt x="16493" y="13630"/>
                  <a:pt x="14102" y="14708"/>
                </a:cubicBezTo>
                <a:cubicBezTo>
                  <a:pt x="11530" y="15865"/>
                  <a:pt x="9907" y="17550"/>
                  <a:pt x="9283" y="19711"/>
                </a:cubicBezTo>
                <a:cubicBezTo>
                  <a:pt x="9149" y="20179"/>
                  <a:pt x="9264" y="20680"/>
                  <a:pt x="9611" y="21054"/>
                </a:cubicBezTo>
                <a:cubicBezTo>
                  <a:pt x="9939" y="21428"/>
                  <a:pt x="10446" y="21600"/>
                  <a:pt x="10963" y="21600"/>
                </a:cubicBezTo>
                <a:cubicBezTo>
                  <a:pt x="11750" y="21600"/>
                  <a:pt x="12553" y="21196"/>
                  <a:pt x="12767" y="20495"/>
                </a:cubicBezTo>
                <a:cubicBezTo>
                  <a:pt x="13162" y="19212"/>
                  <a:pt x="14169" y="18193"/>
                  <a:pt x="15763" y="17483"/>
                </a:cubicBezTo>
                <a:cubicBezTo>
                  <a:pt x="19353" y="15865"/>
                  <a:pt x="21600" y="12655"/>
                  <a:pt x="21600" y="9150"/>
                </a:cubicBezTo>
                <a:cubicBezTo>
                  <a:pt x="21600" y="3017"/>
                  <a:pt x="16261" y="0"/>
                  <a:pt x="10892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435D74"/>
                </a:solidFill>
              </a:defRPr>
            </a:pPr>
            <a:endParaRPr sz="2400"/>
          </a:p>
        </p:txBody>
      </p:sp>
      <p:sp>
        <p:nvSpPr>
          <p:cNvPr id="14" name="Google Shape;6418;p74">
            <a:extLst>
              <a:ext uri="{FF2B5EF4-FFF2-40B4-BE49-F238E27FC236}">
                <a16:creationId xmlns:a16="http://schemas.microsoft.com/office/drawing/2014/main" id="{FA61ED7D-461D-20C3-252D-4C032A45AC0C}"/>
              </a:ext>
            </a:extLst>
          </p:cNvPr>
          <p:cNvSpPr/>
          <p:nvPr/>
        </p:nvSpPr>
        <p:spPr>
          <a:xfrm>
            <a:off x="384958" y="1430796"/>
            <a:ext cx="1361811" cy="1361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615"/>
                </a:moveTo>
                <a:cubicBezTo>
                  <a:pt x="13700" y="2615"/>
                  <a:pt x="15863" y="4893"/>
                  <a:pt x="15863" y="7637"/>
                </a:cubicBezTo>
                <a:cubicBezTo>
                  <a:pt x="15863" y="9527"/>
                  <a:pt x="14810" y="11262"/>
                  <a:pt x="13129" y="12133"/>
                </a:cubicBezTo>
                <a:cubicBezTo>
                  <a:pt x="12778" y="12312"/>
                  <a:pt x="12734" y="12487"/>
                  <a:pt x="12714" y="12554"/>
                </a:cubicBezTo>
                <a:cubicBezTo>
                  <a:pt x="12487" y="13401"/>
                  <a:pt x="11721" y="13958"/>
                  <a:pt x="10883" y="13958"/>
                </a:cubicBezTo>
                <a:cubicBezTo>
                  <a:pt x="10725" y="13958"/>
                  <a:pt x="10565" y="13939"/>
                  <a:pt x="10405" y="13898"/>
                </a:cubicBezTo>
                <a:cubicBezTo>
                  <a:pt x="9396" y="13638"/>
                  <a:pt x="8788" y="12612"/>
                  <a:pt x="9038" y="11602"/>
                </a:cubicBezTo>
                <a:cubicBezTo>
                  <a:pt x="9345" y="10377"/>
                  <a:pt x="10156" y="9396"/>
                  <a:pt x="11381" y="8761"/>
                </a:cubicBezTo>
                <a:cubicBezTo>
                  <a:pt x="12140" y="8366"/>
                  <a:pt x="12299" y="7347"/>
                  <a:pt x="11694" y="6743"/>
                </a:cubicBezTo>
                <a:cubicBezTo>
                  <a:pt x="11453" y="6501"/>
                  <a:pt x="11134" y="6387"/>
                  <a:pt x="10816" y="6387"/>
                </a:cubicBezTo>
                <a:cubicBezTo>
                  <a:pt x="10175" y="6387"/>
                  <a:pt x="9535" y="6846"/>
                  <a:pt x="9535" y="7637"/>
                </a:cubicBezTo>
                <a:cubicBezTo>
                  <a:pt x="9535" y="8684"/>
                  <a:pt x="8684" y="9533"/>
                  <a:pt x="7635" y="9533"/>
                </a:cubicBezTo>
                <a:cubicBezTo>
                  <a:pt x="6585" y="9533"/>
                  <a:pt x="5737" y="8684"/>
                  <a:pt x="5737" y="7637"/>
                </a:cubicBezTo>
                <a:cubicBezTo>
                  <a:pt x="5737" y="4917"/>
                  <a:pt x="7877" y="2615"/>
                  <a:pt x="10800" y="2615"/>
                </a:cubicBezTo>
                <a:close/>
                <a:moveTo>
                  <a:pt x="10800" y="15228"/>
                </a:moveTo>
                <a:cubicBezTo>
                  <a:pt x="11044" y="15228"/>
                  <a:pt x="11291" y="15275"/>
                  <a:pt x="11526" y="15373"/>
                </a:cubicBezTo>
                <a:cubicBezTo>
                  <a:pt x="12235" y="15667"/>
                  <a:pt x="12696" y="16358"/>
                  <a:pt x="12696" y="17128"/>
                </a:cubicBezTo>
                <a:cubicBezTo>
                  <a:pt x="12696" y="18177"/>
                  <a:pt x="11847" y="19024"/>
                  <a:pt x="10800" y="19028"/>
                </a:cubicBezTo>
                <a:cubicBezTo>
                  <a:pt x="10031" y="19028"/>
                  <a:pt x="9338" y="18562"/>
                  <a:pt x="9045" y="17853"/>
                </a:cubicBezTo>
                <a:cubicBezTo>
                  <a:pt x="8751" y="17145"/>
                  <a:pt x="8914" y="16328"/>
                  <a:pt x="9457" y="15784"/>
                </a:cubicBezTo>
                <a:cubicBezTo>
                  <a:pt x="9820" y="15421"/>
                  <a:pt x="10306" y="15228"/>
                  <a:pt x="10800" y="15228"/>
                </a:cubicBezTo>
                <a:close/>
                <a:moveTo>
                  <a:pt x="10800" y="0"/>
                </a:moveTo>
                <a:cubicBezTo>
                  <a:pt x="4853" y="0"/>
                  <a:pt x="0" y="4853"/>
                  <a:pt x="0" y="10800"/>
                </a:cubicBezTo>
                <a:cubicBezTo>
                  <a:pt x="0" y="16749"/>
                  <a:pt x="4853" y="21600"/>
                  <a:pt x="10800" y="21600"/>
                </a:cubicBezTo>
                <a:cubicBezTo>
                  <a:pt x="16744" y="21600"/>
                  <a:pt x="21600" y="16749"/>
                  <a:pt x="21600" y="10800"/>
                </a:cubicBezTo>
                <a:cubicBezTo>
                  <a:pt x="21600" y="4853"/>
                  <a:pt x="16747" y="0"/>
                  <a:pt x="10800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435D74"/>
                </a:solidFill>
              </a:defRPr>
            </a:pPr>
            <a:endParaRPr sz="2400"/>
          </a:p>
        </p:txBody>
      </p:sp>
      <p:pic>
        <p:nvPicPr>
          <p:cNvPr id="16" name="IMG_1794.png" descr="IMG_1794.png">
            <a:extLst>
              <a:ext uri="{FF2B5EF4-FFF2-40B4-BE49-F238E27FC236}">
                <a16:creationId xmlns:a16="http://schemas.microsoft.com/office/drawing/2014/main" id="{2BAB92D5-F560-AF97-76E2-B4F0FCAD1951}"/>
              </a:ext>
            </a:extLst>
          </p:cNvPr>
          <p:cNvPicPr>
            <a:picLocks/>
          </p:cNvPicPr>
          <p:nvPr/>
        </p:nvPicPr>
        <p:blipFill>
          <a:blip r:embed="rId6">
            <a:alphaModFix amt="91836"/>
          </a:blip>
          <a:srcRect l="5388" t="22803" r="33071" b="49172"/>
          <a:stretch>
            <a:fillRect/>
          </a:stretch>
        </p:blipFill>
        <p:spPr>
          <a:xfrm>
            <a:off x="2465509" y="1573124"/>
            <a:ext cx="7608437" cy="37917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55923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582637" y="181740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مفهوم</a:t>
            </a:r>
          </a:p>
        </p:txBody>
      </p:sp>
      <p:pic>
        <p:nvPicPr>
          <p:cNvPr id="3" name="IMG_1794.png" descr="IMG_1794.png">
            <a:extLst>
              <a:ext uri="{FF2B5EF4-FFF2-40B4-BE49-F238E27FC236}">
                <a16:creationId xmlns:a16="http://schemas.microsoft.com/office/drawing/2014/main" id="{AAB2146A-DCAB-C787-93CA-308F3D3E34E5}"/>
              </a:ext>
            </a:extLst>
          </p:cNvPr>
          <p:cNvPicPr>
            <a:picLocks/>
          </p:cNvPicPr>
          <p:nvPr/>
        </p:nvPicPr>
        <p:blipFill>
          <a:blip r:embed="rId6">
            <a:alphaModFix amt="91836"/>
          </a:blip>
          <a:srcRect l="9923" t="51557" r="29806" b="38980"/>
          <a:stretch>
            <a:fillRect/>
          </a:stretch>
        </p:blipFill>
        <p:spPr>
          <a:xfrm>
            <a:off x="1553369" y="2428739"/>
            <a:ext cx="9085247" cy="291059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79340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7FF47D7-77CE-9A8B-D525-DC4192F87ADC}"/>
              </a:ext>
            </a:extLst>
          </p:cNvPr>
          <p:cNvGrpSpPr>
            <a:grpSpLocks/>
          </p:cNvGrpSpPr>
          <p:nvPr/>
        </p:nvGrpSpPr>
        <p:grpSpPr bwMode="auto">
          <a:xfrm>
            <a:off x="5399732" y="-132357"/>
            <a:ext cx="2808287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77061E1A-322A-2737-0488-5B625654C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2E6027FE-3D7A-24E1-5317-86CE0CCC63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ar-SA" sz="3200" b="1"/>
                <a:t>التكبير والتصغير</a:t>
              </a:r>
              <a:endParaRPr lang="en" altLang="ar-SA" sz="3200" b="1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10A6BBBB-85CC-4174-1A1F-D584E231E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5957" y="504321"/>
            <a:ext cx="8567737" cy="133191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ar-SA" sz="2400" b="1">
                <a:solidFill>
                  <a:srgbClr val="0033CC"/>
                </a:solidFill>
              </a:rPr>
              <a:t>التمدد</a:t>
            </a:r>
            <a:r>
              <a:rPr lang="ar-SA" altLang="ar-SA" sz="2400" b="1"/>
              <a:t> : </a:t>
            </a:r>
            <a:r>
              <a:rPr lang="ar-SA" altLang="ar-SA" sz="2400" b="1">
                <a:solidFill>
                  <a:srgbClr val="008000"/>
                </a:solidFill>
              </a:rPr>
              <a:t>هو الصورة الناتجة عن تكبير أو تصغير شكل معطى .</a:t>
            </a:r>
          </a:p>
          <a:p>
            <a:r>
              <a:rPr lang="ar-SA" altLang="ar-SA" sz="2400" b="1">
                <a:solidFill>
                  <a:srgbClr val="0033CC"/>
                </a:solidFill>
              </a:rPr>
              <a:t>مركز التمدد</a:t>
            </a:r>
            <a:r>
              <a:rPr lang="ar-SA" altLang="ar-SA" sz="2400" b="1"/>
              <a:t> : </a:t>
            </a:r>
            <a:r>
              <a:rPr lang="ar-SA" altLang="ar-SA" sz="2400" b="1">
                <a:solidFill>
                  <a:srgbClr val="008000"/>
                </a:solidFill>
              </a:rPr>
              <a:t>هو النقطة الثابتة التي تستعمل في القياس عند تعديل قياسات الشكل .</a:t>
            </a:r>
          </a:p>
          <a:p>
            <a:r>
              <a:rPr lang="ar-SA" altLang="ar-SA" sz="2400" b="1">
                <a:solidFill>
                  <a:srgbClr val="0033CC"/>
                </a:solidFill>
              </a:rPr>
              <a:t>عامل مقياس التمدد</a:t>
            </a:r>
            <a:r>
              <a:rPr lang="ar-SA" altLang="ar-SA" sz="2400" b="1"/>
              <a:t> : </a:t>
            </a:r>
            <a:r>
              <a:rPr lang="ar-SA" altLang="ar-SA" sz="2400" b="1">
                <a:solidFill>
                  <a:srgbClr val="008000"/>
                </a:solidFill>
              </a:rPr>
              <a:t>هو النسبة بين طول الصورة إلى طول الشكل الأصلي .</a:t>
            </a:r>
            <a:endParaRPr lang="en-US" altLang="ar-SA" sz="2400" b="1">
              <a:solidFill>
                <a:srgbClr val="008000"/>
              </a:solidFill>
            </a:endParaRPr>
          </a:p>
        </p:txBody>
      </p:sp>
      <p:sp>
        <p:nvSpPr>
          <p:cNvPr id="11" name="AutoShape 251">
            <a:extLst>
              <a:ext uri="{FF2B5EF4-FFF2-40B4-BE49-F238E27FC236}">
                <a16:creationId xmlns:a16="http://schemas.microsoft.com/office/drawing/2014/main" id="{DF45532F-9829-C7C3-0615-FF151EABA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1857" y="1980696"/>
            <a:ext cx="7272337" cy="6858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ar-SA" sz="2400" b="1" dirty="0"/>
              <a:t>ارسم صورة للشكل المقابل باستعمال تمدد  </a:t>
            </a:r>
            <a:r>
              <a:rPr lang="ar-SA" altLang="ar-SA" sz="2400" b="1" dirty="0">
                <a:solidFill>
                  <a:srgbClr val="0033CC"/>
                </a:solidFill>
              </a:rPr>
              <a:t>مركزه </a:t>
            </a:r>
            <a:r>
              <a:rPr lang="ar-SA" altLang="ar-SA" sz="2400" b="1" dirty="0" err="1">
                <a:solidFill>
                  <a:srgbClr val="0033CC"/>
                </a:solidFill>
              </a:rPr>
              <a:t>أ</a:t>
            </a:r>
            <a:r>
              <a:rPr lang="ar-SA" altLang="ar-SA" sz="2400" b="1" dirty="0"/>
              <a:t>  و </a:t>
            </a:r>
            <a:r>
              <a:rPr lang="ar-SA" altLang="ar-SA" sz="2400" b="1" dirty="0">
                <a:solidFill>
                  <a:srgbClr val="0033CC"/>
                </a:solidFill>
              </a:rPr>
              <a:t>عامل مقياسه ٢</a:t>
            </a:r>
            <a:r>
              <a:rPr lang="en-US" altLang="ar-SA" sz="2400" dirty="0"/>
              <a:t> </a:t>
            </a:r>
          </a:p>
        </p:txBody>
      </p:sp>
      <p:sp>
        <p:nvSpPr>
          <p:cNvPr id="13" name="AutoShape 252">
            <a:extLst>
              <a:ext uri="{FF2B5EF4-FFF2-40B4-BE49-F238E27FC236}">
                <a16:creationId xmlns:a16="http://schemas.microsoft.com/office/drawing/2014/main" id="{1E4B3061-DA09-B3A1-3D5F-3BBA46866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5632" y="2004509"/>
            <a:ext cx="938212" cy="649287"/>
          </a:xfrm>
          <a:prstGeom prst="plus">
            <a:avLst>
              <a:gd name="adj" fmla="val 25000"/>
            </a:avLst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ar-SA" sz="2400" b="1"/>
              <a:t>مثال :</a:t>
            </a:r>
            <a:endParaRPr lang="en" altLang="ar-SA" sz="2400" b="1"/>
          </a:p>
        </p:txBody>
      </p:sp>
      <p:pic>
        <p:nvPicPr>
          <p:cNvPr id="14" name="Picture 253">
            <a:extLst>
              <a:ext uri="{FF2B5EF4-FFF2-40B4-BE49-F238E27FC236}">
                <a16:creationId xmlns:a16="http://schemas.microsoft.com/office/drawing/2014/main" id="{301C2C57-506F-0BD2-8AA5-147D5D98B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932" y="3528509"/>
            <a:ext cx="2303462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54">
            <a:extLst>
              <a:ext uri="{FF2B5EF4-FFF2-40B4-BE49-F238E27FC236}">
                <a16:creationId xmlns:a16="http://schemas.microsoft.com/office/drawing/2014/main" id="{98FF7328-7190-6DBA-2F90-B58110CC9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3832" y="4320671"/>
            <a:ext cx="1362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2400" b="1" dirty="0"/>
              <a:t>د ( ٢ ، ٠ )</a:t>
            </a:r>
            <a:endParaRPr lang="en-US" altLang="ar-SA" sz="2400" b="1" dirty="0"/>
          </a:p>
        </p:txBody>
      </p:sp>
      <p:sp>
        <p:nvSpPr>
          <p:cNvPr id="17" name="AutoShape 255">
            <a:extLst>
              <a:ext uri="{FF2B5EF4-FFF2-40B4-BE49-F238E27FC236}">
                <a16:creationId xmlns:a16="http://schemas.microsoft.com/office/drawing/2014/main" id="{AF547E32-0EEF-B09D-79E6-5B83807BD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3932" y="4392109"/>
            <a:ext cx="469900" cy="396875"/>
          </a:xfrm>
          <a:prstGeom prst="leftArrow">
            <a:avLst>
              <a:gd name="adj1" fmla="val 50000"/>
              <a:gd name="adj2" fmla="val 296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18" name="Group 268">
            <a:extLst>
              <a:ext uri="{FF2B5EF4-FFF2-40B4-BE49-F238E27FC236}">
                <a16:creationId xmlns:a16="http://schemas.microsoft.com/office/drawing/2014/main" id="{0BD71AD0-A86E-56D6-7967-21BE259450D1}"/>
              </a:ext>
            </a:extLst>
          </p:cNvPr>
          <p:cNvGrpSpPr>
            <a:grpSpLocks/>
          </p:cNvGrpSpPr>
          <p:nvPr/>
        </p:nvGrpSpPr>
        <p:grpSpPr bwMode="auto">
          <a:xfrm>
            <a:off x="6049019" y="4368296"/>
            <a:ext cx="2441575" cy="457200"/>
            <a:chOff x="2930" y="2160"/>
            <a:chExt cx="1538" cy="288"/>
          </a:xfrm>
        </p:grpSpPr>
        <p:sp>
          <p:nvSpPr>
            <p:cNvPr id="19" name="Text Box 256">
              <a:extLst>
                <a:ext uri="{FF2B5EF4-FFF2-40B4-BE49-F238E27FC236}">
                  <a16:creationId xmlns:a16="http://schemas.microsoft.com/office/drawing/2014/main" id="{8286C7F6-D52B-2872-C336-BCF5365389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0" y="2160"/>
              <a:ext cx="153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ar-SA" sz="2400" b="1" dirty="0"/>
                <a:t>د ( ٢ × </a:t>
              </a:r>
              <a:r>
                <a:rPr lang="ar-SA" altLang="ar-SA" sz="2400" b="1" dirty="0">
                  <a:solidFill>
                    <a:srgbClr val="0033CC"/>
                  </a:solidFill>
                </a:rPr>
                <a:t>٢</a:t>
              </a:r>
              <a:r>
                <a:rPr lang="ar-SA" altLang="ar-SA" sz="2400" b="1" dirty="0"/>
                <a:t> ، ٠ × </a:t>
              </a:r>
              <a:r>
                <a:rPr lang="ar-SA" altLang="ar-SA" sz="2400" b="1" dirty="0">
                  <a:solidFill>
                    <a:srgbClr val="0033CC"/>
                  </a:solidFill>
                </a:rPr>
                <a:t>٢</a:t>
              </a:r>
              <a:r>
                <a:rPr lang="ar-SA" altLang="ar-SA" sz="2400" b="1" dirty="0"/>
                <a:t> )</a:t>
              </a:r>
              <a:endParaRPr lang="en-US" altLang="ar-SA" sz="2400" b="1" dirty="0"/>
            </a:p>
          </p:txBody>
        </p:sp>
        <p:sp>
          <p:nvSpPr>
            <p:cNvPr id="20" name="Line 259">
              <a:extLst>
                <a:ext uri="{FF2B5EF4-FFF2-40B4-BE49-F238E27FC236}">
                  <a16:creationId xmlns:a16="http://schemas.microsoft.com/office/drawing/2014/main" id="{F700FD68-0C63-BB39-AB7E-354644521B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3" y="2183"/>
              <a:ext cx="90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1" name="AutoShape 261">
            <a:extLst>
              <a:ext uri="{FF2B5EF4-FFF2-40B4-BE49-F238E27FC236}">
                <a16:creationId xmlns:a16="http://schemas.microsoft.com/office/drawing/2014/main" id="{10523DB6-9465-B52A-10A6-EA4668252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7694" y="4392109"/>
            <a:ext cx="469900" cy="396875"/>
          </a:xfrm>
          <a:prstGeom prst="leftArrow">
            <a:avLst>
              <a:gd name="adj1" fmla="val 50000"/>
              <a:gd name="adj2" fmla="val 296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22" name="Group 267">
            <a:extLst>
              <a:ext uri="{FF2B5EF4-FFF2-40B4-BE49-F238E27FC236}">
                <a16:creationId xmlns:a16="http://schemas.microsoft.com/office/drawing/2014/main" id="{9699A49A-318A-1A3D-30BA-35813571ACFB}"/>
              </a:ext>
            </a:extLst>
          </p:cNvPr>
          <p:cNvGrpSpPr>
            <a:grpSpLocks/>
          </p:cNvGrpSpPr>
          <p:nvPr/>
        </p:nvGrpSpPr>
        <p:grpSpPr bwMode="auto">
          <a:xfrm>
            <a:off x="4250382" y="4368296"/>
            <a:ext cx="1323975" cy="457200"/>
            <a:chOff x="1797" y="2160"/>
            <a:chExt cx="834" cy="288"/>
          </a:xfrm>
        </p:grpSpPr>
        <p:sp>
          <p:nvSpPr>
            <p:cNvPr id="23" name="Text Box 263">
              <a:extLst>
                <a:ext uri="{FF2B5EF4-FFF2-40B4-BE49-F238E27FC236}">
                  <a16:creationId xmlns:a16="http://schemas.microsoft.com/office/drawing/2014/main" id="{D1CD38F2-0830-0A5F-662E-F096F6428D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" y="2160"/>
              <a:ext cx="8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ar-SA" sz="2400" b="1" dirty="0"/>
                <a:t>د ( ٤، ٠ )</a:t>
              </a:r>
              <a:endParaRPr lang="en-US" altLang="ar-SA" sz="2400" b="1" dirty="0"/>
            </a:p>
          </p:txBody>
        </p:sp>
        <p:sp>
          <p:nvSpPr>
            <p:cNvPr id="24" name="Line 266">
              <a:extLst>
                <a:ext uri="{FF2B5EF4-FFF2-40B4-BE49-F238E27FC236}">
                  <a16:creationId xmlns:a16="http://schemas.microsoft.com/office/drawing/2014/main" id="{72853457-EF1F-3A1A-AA1E-74ADAF0403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76" y="2178"/>
              <a:ext cx="90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5" name="Text Box 269">
            <a:extLst>
              <a:ext uri="{FF2B5EF4-FFF2-40B4-BE49-F238E27FC236}">
                <a16:creationId xmlns:a16="http://schemas.microsoft.com/office/drawing/2014/main" id="{1467294E-5CE0-F8FD-3137-C1D7621AF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5882" y="5039809"/>
            <a:ext cx="1470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2400" b="1" dirty="0"/>
              <a:t>ب ( ٠ ، ١ )</a:t>
            </a:r>
            <a:endParaRPr lang="en-US" altLang="ar-SA" sz="2400" b="1" dirty="0"/>
          </a:p>
        </p:txBody>
      </p:sp>
      <p:sp>
        <p:nvSpPr>
          <p:cNvPr id="26" name="AutoShape 270">
            <a:extLst>
              <a:ext uri="{FF2B5EF4-FFF2-40B4-BE49-F238E27FC236}">
                <a16:creationId xmlns:a16="http://schemas.microsoft.com/office/drawing/2014/main" id="{F3D4E784-B34E-F12F-CCB7-751C8395F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4082" y="5111246"/>
            <a:ext cx="469900" cy="396875"/>
          </a:xfrm>
          <a:prstGeom prst="leftArrow">
            <a:avLst>
              <a:gd name="adj1" fmla="val 50000"/>
              <a:gd name="adj2" fmla="val 296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27" name="Group 271">
            <a:extLst>
              <a:ext uri="{FF2B5EF4-FFF2-40B4-BE49-F238E27FC236}">
                <a16:creationId xmlns:a16="http://schemas.microsoft.com/office/drawing/2014/main" id="{B0DF0B32-C18B-2133-0BA1-F92F87828F2E}"/>
              </a:ext>
            </a:extLst>
          </p:cNvPr>
          <p:cNvGrpSpPr>
            <a:grpSpLocks/>
          </p:cNvGrpSpPr>
          <p:nvPr/>
        </p:nvGrpSpPr>
        <p:grpSpPr bwMode="auto">
          <a:xfrm>
            <a:off x="5898207" y="5087434"/>
            <a:ext cx="2520950" cy="457200"/>
            <a:chOff x="2930" y="2160"/>
            <a:chExt cx="1538" cy="288"/>
          </a:xfrm>
        </p:grpSpPr>
        <p:sp>
          <p:nvSpPr>
            <p:cNvPr id="28" name="Text Box 272">
              <a:extLst>
                <a:ext uri="{FF2B5EF4-FFF2-40B4-BE49-F238E27FC236}">
                  <a16:creationId xmlns:a16="http://schemas.microsoft.com/office/drawing/2014/main" id="{36276439-B40D-F7F2-8814-4F1CA16EE7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0" y="2160"/>
              <a:ext cx="153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ar-SA" sz="2400" b="1" dirty="0"/>
                <a:t>ب ( ٠ × </a:t>
              </a:r>
              <a:r>
                <a:rPr lang="ar-SA" altLang="ar-SA" sz="2400" b="1" dirty="0">
                  <a:solidFill>
                    <a:srgbClr val="0033CC"/>
                  </a:solidFill>
                </a:rPr>
                <a:t>٢</a:t>
              </a:r>
              <a:r>
                <a:rPr lang="ar-SA" altLang="ar-SA" sz="2400" b="1" dirty="0"/>
                <a:t> ، ١ × </a:t>
              </a:r>
              <a:r>
                <a:rPr lang="ar-SA" altLang="ar-SA" sz="2400" b="1" dirty="0">
                  <a:solidFill>
                    <a:srgbClr val="0033CC"/>
                  </a:solidFill>
                </a:rPr>
                <a:t>٢</a:t>
              </a:r>
              <a:r>
                <a:rPr lang="ar-SA" altLang="ar-SA" sz="2400" b="1" dirty="0"/>
                <a:t> )</a:t>
              </a:r>
              <a:endParaRPr lang="en-US" altLang="ar-SA" sz="2400" b="1" dirty="0"/>
            </a:p>
          </p:txBody>
        </p:sp>
        <p:sp>
          <p:nvSpPr>
            <p:cNvPr id="29" name="Line 273">
              <a:extLst>
                <a:ext uri="{FF2B5EF4-FFF2-40B4-BE49-F238E27FC236}">
                  <a16:creationId xmlns:a16="http://schemas.microsoft.com/office/drawing/2014/main" id="{67166116-2CE6-973D-3CF0-5928610193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3" y="2183"/>
              <a:ext cx="90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0" name="AutoShape 274">
            <a:extLst>
              <a:ext uri="{FF2B5EF4-FFF2-40B4-BE49-F238E27FC236}">
                <a16:creationId xmlns:a16="http://schemas.microsoft.com/office/drawing/2014/main" id="{C6F3FB95-B600-3CBF-B47E-3602675A3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4819" y="5111246"/>
            <a:ext cx="469900" cy="396875"/>
          </a:xfrm>
          <a:prstGeom prst="leftArrow">
            <a:avLst>
              <a:gd name="adj1" fmla="val 50000"/>
              <a:gd name="adj2" fmla="val 296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31" name="Group 275">
            <a:extLst>
              <a:ext uri="{FF2B5EF4-FFF2-40B4-BE49-F238E27FC236}">
                <a16:creationId xmlns:a16="http://schemas.microsoft.com/office/drawing/2014/main" id="{3E3B60FA-93A0-075E-92E8-D6F73CC8B860}"/>
              </a:ext>
            </a:extLst>
          </p:cNvPr>
          <p:cNvGrpSpPr>
            <a:grpSpLocks/>
          </p:cNvGrpSpPr>
          <p:nvPr/>
        </p:nvGrpSpPr>
        <p:grpSpPr bwMode="auto">
          <a:xfrm>
            <a:off x="4024957" y="5052509"/>
            <a:ext cx="1441450" cy="457200"/>
            <a:chOff x="1797" y="2160"/>
            <a:chExt cx="834" cy="288"/>
          </a:xfrm>
        </p:grpSpPr>
        <p:sp>
          <p:nvSpPr>
            <p:cNvPr id="32" name="Text Box 276">
              <a:extLst>
                <a:ext uri="{FF2B5EF4-FFF2-40B4-BE49-F238E27FC236}">
                  <a16:creationId xmlns:a16="http://schemas.microsoft.com/office/drawing/2014/main" id="{D6A48D69-6BFA-D8B6-B69E-0D238A18A5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" y="2160"/>
              <a:ext cx="8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ar-SA" sz="2400" b="1" dirty="0"/>
                <a:t>ب ( ٠، ٢ )</a:t>
              </a:r>
              <a:endParaRPr lang="en-US" altLang="ar-SA" sz="2400" b="1" dirty="0"/>
            </a:p>
          </p:txBody>
        </p:sp>
        <p:sp>
          <p:nvSpPr>
            <p:cNvPr id="33" name="Line 277">
              <a:extLst>
                <a:ext uri="{FF2B5EF4-FFF2-40B4-BE49-F238E27FC236}">
                  <a16:creationId xmlns:a16="http://schemas.microsoft.com/office/drawing/2014/main" id="{45AFCA91-2769-014D-E7E0-09B265854D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76" y="2178"/>
              <a:ext cx="90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4" name="Text Box 284">
            <a:extLst>
              <a:ext uri="{FF2B5EF4-FFF2-40B4-BE49-F238E27FC236}">
                <a16:creationId xmlns:a16="http://schemas.microsoft.com/office/drawing/2014/main" id="{C03275FF-EDA5-BAE6-8A6C-B74718F68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5882" y="5760534"/>
            <a:ext cx="1470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2400" b="1" dirty="0" err="1"/>
              <a:t>ج</a:t>
            </a:r>
            <a:r>
              <a:rPr lang="ar-SA" altLang="ar-SA" sz="2400" b="1" dirty="0"/>
              <a:t>ـ ( ٢ ، ٢ )</a:t>
            </a:r>
            <a:endParaRPr lang="en-US" altLang="ar-SA" sz="2400" b="1" dirty="0"/>
          </a:p>
        </p:txBody>
      </p:sp>
      <p:sp>
        <p:nvSpPr>
          <p:cNvPr id="35" name="AutoShape 285">
            <a:extLst>
              <a:ext uri="{FF2B5EF4-FFF2-40B4-BE49-F238E27FC236}">
                <a16:creationId xmlns:a16="http://schemas.microsoft.com/office/drawing/2014/main" id="{58EA903B-F9A0-7D7E-6AA4-1485A7E90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4082" y="5831971"/>
            <a:ext cx="469900" cy="396875"/>
          </a:xfrm>
          <a:prstGeom prst="leftArrow">
            <a:avLst>
              <a:gd name="adj1" fmla="val 50000"/>
              <a:gd name="adj2" fmla="val 296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36" name="Group 286">
            <a:extLst>
              <a:ext uri="{FF2B5EF4-FFF2-40B4-BE49-F238E27FC236}">
                <a16:creationId xmlns:a16="http://schemas.microsoft.com/office/drawing/2014/main" id="{A1D8B76B-3BFC-C2AD-347C-588B29FDC0A0}"/>
              </a:ext>
            </a:extLst>
          </p:cNvPr>
          <p:cNvGrpSpPr>
            <a:grpSpLocks/>
          </p:cNvGrpSpPr>
          <p:nvPr/>
        </p:nvGrpSpPr>
        <p:grpSpPr bwMode="auto">
          <a:xfrm>
            <a:off x="5898207" y="5808159"/>
            <a:ext cx="2520950" cy="457200"/>
            <a:chOff x="2930" y="2160"/>
            <a:chExt cx="1538" cy="288"/>
          </a:xfrm>
        </p:grpSpPr>
        <p:sp>
          <p:nvSpPr>
            <p:cNvPr id="37" name="Text Box 287">
              <a:extLst>
                <a:ext uri="{FF2B5EF4-FFF2-40B4-BE49-F238E27FC236}">
                  <a16:creationId xmlns:a16="http://schemas.microsoft.com/office/drawing/2014/main" id="{486FF59D-9F71-30A2-C0BD-0906C706E9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0" y="2160"/>
              <a:ext cx="153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ar-SA" sz="2400" b="1" dirty="0" err="1"/>
                <a:t>ج</a:t>
              </a:r>
              <a:r>
                <a:rPr lang="ar-SA" altLang="ar-SA" sz="2400" b="1" dirty="0"/>
                <a:t>ـ ( ٢ × </a:t>
              </a:r>
              <a:r>
                <a:rPr lang="ar-SA" altLang="ar-SA" sz="2400" b="1" dirty="0">
                  <a:solidFill>
                    <a:srgbClr val="0033CC"/>
                  </a:solidFill>
                </a:rPr>
                <a:t>٢</a:t>
              </a:r>
              <a:r>
                <a:rPr lang="ar-SA" altLang="ar-SA" sz="2400" b="1" dirty="0"/>
                <a:t> ، ٢ × </a:t>
              </a:r>
              <a:r>
                <a:rPr lang="ar-SA" altLang="ar-SA" sz="2400" b="1" dirty="0">
                  <a:solidFill>
                    <a:srgbClr val="0033CC"/>
                  </a:solidFill>
                </a:rPr>
                <a:t>٢</a:t>
              </a:r>
              <a:r>
                <a:rPr lang="ar-SA" altLang="ar-SA" sz="2400" b="1" dirty="0"/>
                <a:t> )</a:t>
              </a:r>
              <a:endParaRPr lang="en-US" altLang="ar-SA" sz="2400" b="1" dirty="0"/>
            </a:p>
          </p:txBody>
        </p:sp>
        <p:sp>
          <p:nvSpPr>
            <p:cNvPr id="38" name="Line 288">
              <a:extLst>
                <a:ext uri="{FF2B5EF4-FFF2-40B4-BE49-F238E27FC236}">
                  <a16:creationId xmlns:a16="http://schemas.microsoft.com/office/drawing/2014/main" id="{F6FF3527-07A4-6026-AFC6-D65484E720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3" y="2183"/>
              <a:ext cx="90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9" name="AutoShape 289">
            <a:extLst>
              <a:ext uri="{FF2B5EF4-FFF2-40B4-BE49-F238E27FC236}">
                <a16:creationId xmlns:a16="http://schemas.microsoft.com/office/drawing/2014/main" id="{88C7DE23-F3BB-9890-CA67-A713F889A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894" y="5831971"/>
            <a:ext cx="469900" cy="396875"/>
          </a:xfrm>
          <a:prstGeom prst="leftArrow">
            <a:avLst>
              <a:gd name="adj1" fmla="val 50000"/>
              <a:gd name="adj2" fmla="val 296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40" name="Group 290">
            <a:extLst>
              <a:ext uri="{FF2B5EF4-FFF2-40B4-BE49-F238E27FC236}">
                <a16:creationId xmlns:a16="http://schemas.microsoft.com/office/drawing/2014/main" id="{6B98EE25-D9D6-2B81-B3E2-C20AFC11DCA9}"/>
              </a:ext>
            </a:extLst>
          </p:cNvPr>
          <p:cNvGrpSpPr>
            <a:grpSpLocks/>
          </p:cNvGrpSpPr>
          <p:nvPr/>
        </p:nvGrpSpPr>
        <p:grpSpPr bwMode="auto">
          <a:xfrm>
            <a:off x="3990032" y="5773234"/>
            <a:ext cx="1441450" cy="457200"/>
            <a:chOff x="1797" y="2160"/>
            <a:chExt cx="834" cy="288"/>
          </a:xfrm>
        </p:grpSpPr>
        <p:sp>
          <p:nvSpPr>
            <p:cNvPr id="41" name="Text Box 291">
              <a:extLst>
                <a:ext uri="{FF2B5EF4-FFF2-40B4-BE49-F238E27FC236}">
                  <a16:creationId xmlns:a16="http://schemas.microsoft.com/office/drawing/2014/main" id="{D273C331-BF63-E4DE-F0F5-3D9FCC7899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" y="2160"/>
              <a:ext cx="8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ar-SA" sz="2400" b="1" dirty="0" err="1"/>
                <a:t>ح</a:t>
              </a:r>
              <a:r>
                <a:rPr lang="ar-SA" altLang="ar-SA" sz="2400" b="1" dirty="0"/>
                <a:t>ـ ( ٤، ٤ )</a:t>
              </a:r>
              <a:endParaRPr lang="en-US" altLang="ar-SA" sz="2400" b="1" dirty="0"/>
            </a:p>
          </p:txBody>
        </p:sp>
        <p:sp>
          <p:nvSpPr>
            <p:cNvPr id="42" name="Line 292">
              <a:extLst>
                <a:ext uri="{FF2B5EF4-FFF2-40B4-BE49-F238E27FC236}">
                  <a16:creationId xmlns:a16="http://schemas.microsoft.com/office/drawing/2014/main" id="{C40BA22F-81C3-FD29-6CD7-63EB2369E3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76" y="2178"/>
              <a:ext cx="90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43" name="Line 293">
            <a:extLst>
              <a:ext uri="{FF2B5EF4-FFF2-40B4-BE49-F238E27FC236}">
                <a16:creationId xmlns:a16="http://schemas.microsoft.com/office/drawing/2014/main" id="{DD1FB434-4C68-BCBA-E709-233A55052FC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5807" y="5257296"/>
            <a:ext cx="19081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4" name="Line 295">
            <a:extLst>
              <a:ext uri="{FF2B5EF4-FFF2-40B4-BE49-F238E27FC236}">
                <a16:creationId xmlns:a16="http://schemas.microsoft.com/office/drawing/2014/main" id="{B3602F34-F789-032F-DEDB-14FB80DE51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72319" y="3565021"/>
            <a:ext cx="0" cy="16922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45" name="Group 299">
            <a:extLst>
              <a:ext uri="{FF2B5EF4-FFF2-40B4-BE49-F238E27FC236}">
                <a16:creationId xmlns:a16="http://schemas.microsoft.com/office/drawing/2014/main" id="{09E07FC8-88DD-C086-1206-36B9A6A4E24C}"/>
              </a:ext>
            </a:extLst>
          </p:cNvPr>
          <p:cNvGrpSpPr>
            <a:grpSpLocks/>
          </p:cNvGrpSpPr>
          <p:nvPr/>
        </p:nvGrpSpPr>
        <p:grpSpPr bwMode="auto">
          <a:xfrm>
            <a:off x="1505594" y="4296859"/>
            <a:ext cx="603250" cy="457200"/>
            <a:chOff x="2404" y="3680"/>
            <a:chExt cx="380" cy="288"/>
          </a:xfrm>
        </p:grpSpPr>
        <p:sp>
          <p:nvSpPr>
            <p:cNvPr id="46" name="Text Box 297">
              <a:extLst>
                <a:ext uri="{FF2B5EF4-FFF2-40B4-BE49-F238E27FC236}">
                  <a16:creationId xmlns:a16="http://schemas.microsoft.com/office/drawing/2014/main" id="{E5D3920D-7471-6568-825E-E6CD26A6F9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4" y="3680"/>
              <a:ext cx="3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" altLang="ar-SA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  <a:r>
                <a:rPr lang="ar-SA" altLang="ar-SA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ar-SA" altLang="ar-SA" sz="2400" b="1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ب</a:t>
              </a:r>
              <a:r>
                <a:rPr lang="ar-SA" altLang="ar-SA" sz="2400" b="1"/>
                <a:t> </a:t>
              </a:r>
              <a:endParaRPr lang="en-US" altLang="ar-SA" sz="2400" b="1"/>
            </a:p>
          </p:txBody>
        </p:sp>
        <p:sp>
          <p:nvSpPr>
            <p:cNvPr id="47" name="Line 298">
              <a:extLst>
                <a:ext uri="{FF2B5EF4-FFF2-40B4-BE49-F238E27FC236}">
                  <a16:creationId xmlns:a16="http://schemas.microsoft.com/office/drawing/2014/main" id="{C88F8F63-3949-03FF-EBB4-9E67C41674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4" y="3725"/>
              <a:ext cx="90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8" name="Group 304">
            <a:extLst>
              <a:ext uri="{FF2B5EF4-FFF2-40B4-BE49-F238E27FC236}">
                <a16:creationId xmlns:a16="http://schemas.microsoft.com/office/drawing/2014/main" id="{6567227A-A828-9D69-CE91-9E0E9EFA5A7D}"/>
              </a:ext>
            </a:extLst>
          </p:cNvPr>
          <p:cNvGrpSpPr>
            <a:grpSpLocks/>
          </p:cNvGrpSpPr>
          <p:nvPr/>
        </p:nvGrpSpPr>
        <p:grpSpPr bwMode="auto">
          <a:xfrm>
            <a:off x="2974032" y="5077909"/>
            <a:ext cx="603250" cy="687387"/>
            <a:chOff x="2449" y="3657"/>
            <a:chExt cx="380" cy="433"/>
          </a:xfrm>
        </p:grpSpPr>
        <p:sp>
          <p:nvSpPr>
            <p:cNvPr id="49" name="Text Box 301">
              <a:extLst>
                <a:ext uri="{FF2B5EF4-FFF2-40B4-BE49-F238E27FC236}">
                  <a16:creationId xmlns:a16="http://schemas.microsoft.com/office/drawing/2014/main" id="{E8B8B5CC-FCFC-0A53-7236-A6944408A3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9" y="3657"/>
              <a:ext cx="3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ar-SA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  <a:endParaRPr lang="en-US" altLang="ar-SA" sz="2400" b="1"/>
            </a:p>
          </p:txBody>
        </p:sp>
        <p:sp>
          <p:nvSpPr>
            <p:cNvPr id="50" name="Line 302">
              <a:extLst>
                <a:ext uri="{FF2B5EF4-FFF2-40B4-BE49-F238E27FC236}">
                  <a16:creationId xmlns:a16="http://schemas.microsoft.com/office/drawing/2014/main" id="{823C65D0-DACB-E4BE-3D4F-50FB30B6D1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53" y="3861"/>
              <a:ext cx="90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Text Box 303">
              <a:extLst>
                <a:ext uri="{FF2B5EF4-FFF2-40B4-BE49-F238E27FC236}">
                  <a16:creationId xmlns:a16="http://schemas.microsoft.com/office/drawing/2014/main" id="{6539D0BC-E891-BF6C-B8EB-977F34318E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8" y="3802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ar-SA" sz="2400" b="1"/>
                <a:t>د</a:t>
              </a:r>
              <a:endParaRPr lang="en-US" altLang="ar-SA" sz="2400" b="1"/>
            </a:p>
          </p:txBody>
        </p:sp>
      </p:grpSp>
      <p:grpSp>
        <p:nvGrpSpPr>
          <p:cNvPr id="52" name="Group 310">
            <a:extLst>
              <a:ext uri="{FF2B5EF4-FFF2-40B4-BE49-F238E27FC236}">
                <a16:creationId xmlns:a16="http://schemas.microsoft.com/office/drawing/2014/main" id="{13CA44B3-1FF6-1E18-1AC8-1464C5CB2597}"/>
              </a:ext>
            </a:extLst>
          </p:cNvPr>
          <p:cNvGrpSpPr>
            <a:grpSpLocks/>
          </p:cNvGrpSpPr>
          <p:nvPr/>
        </p:nvGrpSpPr>
        <p:grpSpPr bwMode="auto">
          <a:xfrm>
            <a:off x="3224857" y="3636459"/>
            <a:ext cx="649287" cy="457200"/>
            <a:chOff x="1288" y="2409"/>
            <a:chExt cx="409" cy="288"/>
          </a:xfrm>
        </p:grpSpPr>
        <p:sp>
          <p:nvSpPr>
            <p:cNvPr id="53" name="Line 265">
              <a:extLst>
                <a:ext uri="{FF2B5EF4-FFF2-40B4-BE49-F238E27FC236}">
                  <a16:creationId xmlns:a16="http://schemas.microsoft.com/office/drawing/2014/main" id="{62B382A9-B92F-0673-23A6-1F5CB25047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97" y="2455"/>
              <a:ext cx="90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Text Box 306">
              <a:extLst>
                <a:ext uri="{FF2B5EF4-FFF2-40B4-BE49-F238E27FC236}">
                  <a16:creationId xmlns:a16="http://schemas.microsoft.com/office/drawing/2014/main" id="{82F0096C-668C-D244-6356-0884CD3981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8" y="2409"/>
              <a:ext cx="40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ar-SA" sz="2400" b="1"/>
                <a:t>حـ </a:t>
              </a:r>
              <a:r>
                <a:rPr lang="en" altLang="ar-SA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</p:grpSp>
      <p:sp>
        <p:nvSpPr>
          <p:cNvPr id="55" name="Line 308">
            <a:extLst>
              <a:ext uri="{FF2B5EF4-FFF2-40B4-BE49-F238E27FC236}">
                <a16:creationId xmlns:a16="http://schemas.microsoft.com/office/drawing/2014/main" id="{3E161D27-4BF4-2A3A-83F9-048D6387F83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12182" y="3925384"/>
            <a:ext cx="0" cy="133191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6" name="Line 309">
            <a:extLst>
              <a:ext uri="{FF2B5EF4-FFF2-40B4-BE49-F238E27FC236}">
                <a16:creationId xmlns:a16="http://schemas.microsoft.com/office/drawing/2014/main" id="{F862E731-AB9D-882E-8FD5-D0A05D82E3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64382" y="3911096"/>
            <a:ext cx="1441450" cy="6477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7" name="Text Box 311">
            <a:extLst>
              <a:ext uri="{FF2B5EF4-FFF2-40B4-BE49-F238E27FC236}">
                <a16:creationId xmlns:a16="http://schemas.microsoft.com/office/drawing/2014/main" id="{A5ECD4D4-4E03-A497-7BF6-B768957E0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2144" y="2953834"/>
            <a:ext cx="893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2400" b="1"/>
              <a:t>المركز</a:t>
            </a:r>
            <a:endParaRPr lang="en-US" altLang="ar-SA" sz="2400" b="1"/>
          </a:p>
        </p:txBody>
      </p:sp>
      <p:sp>
        <p:nvSpPr>
          <p:cNvPr id="58" name="AutoShape 312">
            <a:extLst>
              <a:ext uri="{FF2B5EF4-FFF2-40B4-BE49-F238E27FC236}">
                <a16:creationId xmlns:a16="http://schemas.microsoft.com/office/drawing/2014/main" id="{DD03243E-8EA3-E4EE-3EFC-50C2613D4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3832" y="3018921"/>
            <a:ext cx="469900" cy="396875"/>
          </a:xfrm>
          <a:prstGeom prst="leftArrow">
            <a:avLst>
              <a:gd name="adj1" fmla="val 50000"/>
              <a:gd name="adj2" fmla="val 296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9" name="Text Box 313">
            <a:extLst>
              <a:ext uri="{FF2B5EF4-FFF2-40B4-BE49-F238E27FC236}">
                <a16:creationId xmlns:a16="http://schemas.microsoft.com/office/drawing/2014/main" id="{1B01A317-ED1D-A811-D843-CDAF1885A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0607" y="3010984"/>
            <a:ext cx="282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2400" b="1">
                <a:solidFill>
                  <a:srgbClr val="0033CC"/>
                </a:solidFill>
              </a:rPr>
              <a:t>أ</a:t>
            </a:r>
            <a:endParaRPr lang="en-US" altLang="ar-SA" sz="2400" b="1">
              <a:solidFill>
                <a:srgbClr val="0033CC"/>
              </a:solidFill>
            </a:endParaRPr>
          </a:p>
        </p:txBody>
      </p:sp>
      <p:sp>
        <p:nvSpPr>
          <p:cNvPr id="60" name="Text Box 314">
            <a:extLst>
              <a:ext uri="{FF2B5EF4-FFF2-40B4-BE49-F238E27FC236}">
                <a16:creationId xmlns:a16="http://schemas.microsoft.com/office/drawing/2014/main" id="{37396598-2FA1-743E-EA1B-34374D519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6494" y="3542796"/>
            <a:ext cx="1649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2400" b="1"/>
              <a:t>عامل المقياس</a:t>
            </a:r>
            <a:endParaRPr lang="en-US" altLang="ar-SA" sz="2400" b="1"/>
          </a:p>
        </p:txBody>
      </p:sp>
      <p:sp>
        <p:nvSpPr>
          <p:cNvPr id="61" name="AutoShape 315">
            <a:extLst>
              <a:ext uri="{FF2B5EF4-FFF2-40B4-BE49-F238E27FC236}">
                <a16:creationId xmlns:a16="http://schemas.microsoft.com/office/drawing/2014/main" id="{85D9B3AE-AC77-766B-4DF1-09BBB4C2F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1044" y="3572959"/>
            <a:ext cx="469900" cy="396875"/>
          </a:xfrm>
          <a:prstGeom prst="leftArrow">
            <a:avLst>
              <a:gd name="adj1" fmla="val 50000"/>
              <a:gd name="adj2" fmla="val 296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2" name="Text Box 316">
            <a:extLst>
              <a:ext uri="{FF2B5EF4-FFF2-40B4-BE49-F238E27FC236}">
                <a16:creationId xmlns:a16="http://schemas.microsoft.com/office/drawing/2014/main" id="{1F236D7F-8FEA-5B77-D95D-55308BE7C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1144" y="3565021"/>
            <a:ext cx="390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ar-SA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٢</a:t>
            </a:r>
            <a:endParaRPr lang="en-US" altLang="ar-SA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Line 318">
            <a:extLst>
              <a:ext uri="{FF2B5EF4-FFF2-40B4-BE49-F238E27FC236}">
                <a16:creationId xmlns:a16="http://schemas.microsoft.com/office/drawing/2014/main" id="{A1B6CDA4-DE0E-F53F-48CB-92B2BCF0B87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93044" y="5257296"/>
            <a:ext cx="720725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4" name="Line 319">
            <a:extLst>
              <a:ext uri="{FF2B5EF4-FFF2-40B4-BE49-F238E27FC236}">
                <a16:creationId xmlns:a16="http://schemas.microsoft.com/office/drawing/2014/main" id="{9336FC75-B714-7A65-0E5D-DC44832AFC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73907" y="4501646"/>
            <a:ext cx="0" cy="4318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5" name="Text Box 317">
            <a:extLst>
              <a:ext uri="{FF2B5EF4-FFF2-40B4-BE49-F238E27FC236}">
                <a16:creationId xmlns:a16="http://schemas.microsoft.com/office/drawing/2014/main" id="{526F375F-949A-219F-FD47-D0293A7E2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357" y="5063621"/>
            <a:ext cx="390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ar-SA" b="1">
                <a:solidFill>
                  <a:srgbClr val="00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</p:spTree>
    <p:extLst>
      <p:ext uri="{BB962C8B-B14F-4D97-AF65-F5344CB8AC3E}">
        <p14:creationId xmlns:p14="http://schemas.microsoft.com/office/powerpoint/2010/main" val="735415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6" grpId="0"/>
      <p:bldP spid="25" grpId="0"/>
      <p:bldP spid="34" grpId="0"/>
      <p:bldP spid="57" grpId="0"/>
      <p:bldP spid="59" grpId="0"/>
      <p:bldP spid="60" grpId="0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4" name="Picture 246">
            <a:extLst>
              <a:ext uri="{FF2B5EF4-FFF2-40B4-BE49-F238E27FC236}">
                <a16:creationId xmlns:a16="http://schemas.microsoft.com/office/drawing/2014/main" id="{8E5524D0-1CEC-D4B6-F066-7A67DABAD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69" y="2124470"/>
            <a:ext cx="2262188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58">
            <a:extLst>
              <a:ext uri="{FF2B5EF4-FFF2-40B4-BE49-F238E27FC236}">
                <a16:creationId xmlns:a16="http://schemas.microsoft.com/office/drawing/2014/main" id="{36909C89-CFD0-2C5B-A767-D143165BDEB6}"/>
              </a:ext>
            </a:extLst>
          </p:cNvPr>
          <p:cNvGrpSpPr>
            <a:grpSpLocks/>
          </p:cNvGrpSpPr>
          <p:nvPr/>
        </p:nvGrpSpPr>
        <p:grpSpPr bwMode="auto">
          <a:xfrm>
            <a:off x="2584294" y="684608"/>
            <a:ext cx="7272338" cy="968375"/>
            <a:chOff x="1066" y="459"/>
            <a:chExt cx="4581" cy="610"/>
          </a:xfrm>
        </p:grpSpPr>
        <p:sp>
          <p:nvSpPr>
            <p:cNvPr id="8" name="AutoShape 6">
              <a:extLst>
                <a:ext uri="{FF2B5EF4-FFF2-40B4-BE49-F238E27FC236}">
                  <a16:creationId xmlns:a16="http://schemas.microsoft.com/office/drawing/2014/main" id="{2D6AFB6B-EFC3-31D0-2413-9FECC3C38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459"/>
              <a:ext cx="4581" cy="522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CC99FF"/>
                </a:gs>
                <a:gs pos="50000">
                  <a:schemeClr val="bg1"/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/>
                <a:t>على الشكل المقابل مثلث ع ل ز</a:t>
              </a:r>
            </a:p>
            <a:p>
              <a:r>
                <a:rPr lang="ar-SA" altLang="en-US" sz="2400" b="1"/>
                <a:t>ارسم صورة له بعد إجراء تمدد مركزه ع وعامل مقياسه</a:t>
              </a:r>
              <a:r>
                <a:rPr lang="ar-SA" altLang="en-US" sz="2400"/>
                <a:t> </a:t>
              </a:r>
              <a:endParaRPr lang="en-US" altLang="en-US" sz="2400"/>
            </a:p>
          </p:txBody>
        </p:sp>
        <p:grpSp>
          <p:nvGrpSpPr>
            <p:cNvPr id="11" name="Group 254">
              <a:extLst>
                <a:ext uri="{FF2B5EF4-FFF2-40B4-BE49-F238E27FC236}">
                  <a16:creationId xmlns:a16="http://schemas.microsoft.com/office/drawing/2014/main" id="{B4702968-B930-922E-A150-1F97162963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8" y="564"/>
              <a:ext cx="379" cy="505"/>
              <a:chOff x="4620" y="1344"/>
              <a:chExt cx="379" cy="505"/>
            </a:xfrm>
          </p:grpSpPr>
          <p:sp>
            <p:nvSpPr>
              <p:cNvPr id="13" name="Text Box 255">
                <a:extLst>
                  <a:ext uri="{FF2B5EF4-FFF2-40B4-BE49-F238E27FC236}">
                    <a16:creationId xmlns:a16="http://schemas.microsoft.com/office/drawing/2014/main" id="{BB946DF5-EE42-196B-2C79-795BF377D1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1" y="1344"/>
                <a:ext cx="37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  <p:sp>
            <p:nvSpPr>
              <p:cNvPr id="14" name="Line 256">
                <a:extLst>
                  <a:ext uri="{FF2B5EF4-FFF2-40B4-BE49-F238E27FC236}">
                    <a16:creationId xmlns:a16="http://schemas.microsoft.com/office/drawing/2014/main" id="{B32239C1-60A0-1CAE-5525-5212C55353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32" y="1581"/>
                <a:ext cx="17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 Box 257">
                <a:extLst>
                  <a:ext uri="{FF2B5EF4-FFF2-40B4-BE49-F238E27FC236}">
                    <a16:creationId xmlns:a16="http://schemas.microsoft.com/office/drawing/2014/main" id="{8A86B419-8E25-78F7-7A37-8846C5237C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0" y="1561"/>
                <a:ext cx="37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٤</a:t>
                </a:r>
                <a:endParaRPr lang="en-US" altLang="en-US" sz="2400" b="1" dirty="0"/>
              </a:p>
            </p:txBody>
          </p:sp>
        </p:grpSp>
      </p:grpSp>
      <p:sp>
        <p:nvSpPr>
          <p:cNvPr id="17" name="Text Box 259">
            <a:extLst>
              <a:ext uri="{FF2B5EF4-FFF2-40B4-BE49-F238E27FC236}">
                <a16:creationId xmlns:a16="http://schemas.microsoft.com/office/drawing/2014/main" id="{A6E9341E-4835-C577-3D4D-9BDBE012E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6769" y="2232420"/>
            <a:ext cx="1433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ز ( ٨ ، ٠ )</a:t>
            </a:r>
            <a:endParaRPr lang="en-US" altLang="en-US" sz="2400" b="1" dirty="0"/>
          </a:p>
        </p:txBody>
      </p:sp>
      <p:sp>
        <p:nvSpPr>
          <p:cNvPr id="18" name="AutoShape 260">
            <a:extLst>
              <a:ext uri="{FF2B5EF4-FFF2-40B4-BE49-F238E27FC236}">
                <a16:creationId xmlns:a16="http://schemas.microsoft.com/office/drawing/2014/main" id="{B6E321CF-9E39-1DC3-A5BF-66AD73ED0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8307" y="2303858"/>
            <a:ext cx="469900" cy="396875"/>
          </a:xfrm>
          <a:prstGeom prst="leftArrow">
            <a:avLst>
              <a:gd name="adj1" fmla="val 50000"/>
              <a:gd name="adj2" fmla="val 296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264">
            <a:extLst>
              <a:ext uri="{FF2B5EF4-FFF2-40B4-BE49-F238E27FC236}">
                <a16:creationId xmlns:a16="http://schemas.microsoft.com/office/drawing/2014/main" id="{4993F197-AD03-B85E-4EBE-A265EE274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644" y="2303858"/>
            <a:ext cx="469900" cy="396875"/>
          </a:xfrm>
          <a:prstGeom prst="leftArrow">
            <a:avLst>
              <a:gd name="adj1" fmla="val 50000"/>
              <a:gd name="adj2" fmla="val 296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265">
            <a:extLst>
              <a:ext uri="{FF2B5EF4-FFF2-40B4-BE49-F238E27FC236}">
                <a16:creationId xmlns:a16="http://schemas.microsoft.com/office/drawing/2014/main" id="{AE8889C7-3EB0-6A58-1875-70DC9086F89A}"/>
              </a:ext>
            </a:extLst>
          </p:cNvPr>
          <p:cNvGrpSpPr>
            <a:grpSpLocks/>
          </p:cNvGrpSpPr>
          <p:nvPr/>
        </p:nvGrpSpPr>
        <p:grpSpPr bwMode="auto">
          <a:xfrm>
            <a:off x="3519332" y="2280049"/>
            <a:ext cx="1323975" cy="461963"/>
            <a:chOff x="1797" y="2160"/>
            <a:chExt cx="834" cy="291"/>
          </a:xfrm>
        </p:grpSpPr>
        <p:sp>
          <p:nvSpPr>
            <p:cNvPr id="21" name="Text Box 266">
              <a:extLst>
                <a:ext uri="{FF2B5EF4-FFF2-40B4-BE49-F238E27FC236}">
                  <a16:creationId xmlns:a16="http://schemas.microsoft.com/office/drawing/2014/main" id="{CE462D9D-234D-337E-E1B2-AF525AF526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" y="2160"/>
              <a:ext cx="8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/>
                <a:t>ز ( ٢، ٠ )</a:t>
              </a:r>
              <a:endParaRPr lang="en-US" altLang="en-US" sz="2400" b="1" dirty="0"/>
            </a:p>
          </p:txBody>
        </p:sp>
        <p:sp>
          <p:nvSpPr>
            <p:cNvPr id="22" name="Line 267">
              <a:extLst>
                <a:ext uri="{FF2B5EF4-FFF2-40B4-BE49-F238E27FC236}">
                  <a16:creationId xmlns:a16="http://schemas.microsoft.com/office/drawing/2014/main" id="{D7147FA2-A119-88FE-550B-AFD9472927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76" y="2178"/>
              <a:ext cx="90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305">
            <a:extLst>
              <a:ext uri="{FF2B5EF4-FFF2-40B4-BE49-F238E27FC236}">
                <a16:creationId xmlns:a16="http://schemas.microsoft.com/office/drawing/2014/main" id="{99A4D264-789C-8ADA-9B39-DEA04790C77E}"/>
              </a:ext>
            </a:extLst>
          </p:cNvPr>
          <p:cNvGrpSpPr>
            <a:grpSpLocks/>
          </p:cNvGrpSpPr>
          <p:nvPr/>
        </p:nvGrpSpPr>
        <p:grpSpPr bwMode="auto">
          <a:xfrm>
            <a:off x="5278282" y="2124470"/>
            <a:ext cx="2665412" cy="809625"/>
            <a:chOff x="2763" y="1366"/>
            <a:chExt cx="1679" cy="510"/>
          </a:xfrm>
        </p:grpSpPr>
        <p:grpSp>
          <p:nvGrpSpPr>
            <p:cNvPr id="24" name="Group 253">
              <a:extLst>
                <a:ext uri="{FF2B5EF4-FFF2-40B4-BE49-F238E27FC236}">
                  <a16:creationId xmlns:a16="http://schemas.microsoft.com/office/drawing/2014/main" id="{F1267998-5E54-1C8A-7AFB-AF613CDB95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42" y="1371"/>
              <a:ext cx="379" cy="505"/>
              <a:chOff x="4620" y="1344"/>
              <a:chExt cx="379" cy="505"/>
            </a:xfrm>
          </p:grpSpPr>
          <p:sp>
            <p:nvSpPr>
              <p:cNvPr id="32" name="Text Box 249">
                <a:extLst>
                  <a:ext uri="{FF2B5EF4-FFF2-40B4-BE49-F238E27FC236}">
                    <a16:creationId xmlns:a16="http://schemas.microsoft.com/office/drawing/2014/main" id="{6623022D-5180-7705-0250-6F2A2CF313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1" y="1344"/>
                <a:ext cx="37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  <p:sp>
            <p:nvSpPr>
              <p:cNvPr id="33" name="Line 250">
                <a:extLst>
                  <a:ext uri="{FF2B5EF4-FFF2-40B4-BE49-F238E27FC236}">
                    <a16:creationId xmlns:a16="http://schemas.microsoft.com/office/drawing/2014/main" id="{A18E3A2F-E8D4-4765-6E73-975552F587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32" y="1581"/>
                <a:ext cx="17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Text Box 251">
                <a:extLst>
                  <a:ext uri="{FF2B5EF4-FFF2-40B4-BE49-F238E27FC236}">
                    <a16:creationId xmlns:a16="http://schemas.microsoft.com/office/drawing/2014/main" id="{05E69D33-5C61-76E4-1EF3-7BB45713CF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0" y="1561"/>
                <a:ext cx="37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٤</a:t>
                </a:r>
                <a:endParaRPr lang="en-US" altLang="en-US" sz="2400" b="1" dirty="0"/>
              </a:p>
            </p:txBody>
          </p:sp>
        </p:grpSp>
        <p:grpSp>
          <p:nvGrpSpPr>
            <p:cNvPr id="25" name="Group 261">
              <a:extLst>
                <a:ext uri="{FF2B5EF4-FFF2-40B4-BE49-F238E27FC236}">
                  <a16:creationId xmlns:a16="http://schemas.microsoft.com/office/drawing/2014/main" id="{1A4BAAAC-AB04-FE1E-9433-26B4675E02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63" y="1470"/>
              <a:ext cx="1679" cy="288"/>
              <a:chOff x="2907" y="2166"/>
              <a:chExt cx="1538" cy="288"/>
            </a:xfrm>
          </p:grpSpPr>
          <p:sp>
            <p:nvSpPr>
              <p:cNvPr id="30" name="Text Box 262">
                <a:extLst>
                  <a:ext uri="{FF2B5EF4-FFF2-40B4-BE49-F238E27FC236}">
                    <a16:creationId xmlns:a16="http://schemas.microsoft.com/office/drawing/2014/main" id="{445C76D8-352A-62D3-7CEB-ECF84CEFC7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07" y="2166"/>
                <a:ext cx="153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en-US" sz="2400" b="1" dirty="0"/>
                  <a:t>ز ( ٨ × </a:t>
                </a:r>
                <a:r>
                  <a:rPr lang="ar-SA" altLang="en-US" sz="2400" b="1" dirty="0">
                    <a:solidFill>
                      <a:srgbClr val="0033CC"/>
                    </a:solidFill>
                  </a:rPr>
                  <a:t>  </a:t>
                </a:r>
                <a:r>
                  <a:rPr lang="ar-SA" altLang="en-US" sz="2400" b="1" dirty="0"/>
                  <a:t>  ، ٠ ×  </a:t>
                </a:r>
                <a:r>
                  <a:rPr lang="ar-SA" altLang="en-US" sz="2400" b="1" dirty="0">
                    <a:solidFill>
                      <a:srgbClr val="0033CC"/>
                    </a:solidFill>
                  </a:rPr>
                  <a:t>   </a:t>
                </a:r>
                <a:r>
                  <a:rPr lang="ar-SA" altLang="en-US" sz="2400" b="1" dirty="0"/>
                  <a:t> )</a:t>
                </a:r>
                <a:endParaRPr lang="en-US" altLang="en-US" sz="2400" b="1" dirty="0"/>
              </a:p>
            </p:txBody>
          </p:sp>
          <p:sp>
            <p:nvSpPr>
              <p:cNvPr id="31" name="Line 263">
                <a:extLst>
                  <a:ext uri="{FF2B5EF4-FFF2-40B4-BE49-F238E27FC236}">
                    <a16:creationId xmlns:a16="http://schemas.microsoft.com/office/drawing/2014/main" id="{8B170D80-B5A8-2E9D-31DB-4FEE622CB4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3" y="2183"/>
                <a:ext cx="90" cy="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268">
              <a:extLst>
                <a:ext uri="{FF2B5EF4-FFF2-40B4-BE49-F238E27FC236}">
                  <a16:creationId xmlns:a16="http://schemas.microsoft.com/office/drawing/2014/main" id="{5A6C0951-4D9A-D4B0-8189-B3148A3E35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71" y="1366"/>
              <a:ext cx="379" cy="505"/>
              <a:chOff x="4620" y="1344"/>
              <a:chExt cx="379" cy="505"/>
            </a:xfrm>
          </p:grpSpPr>
          <p:sp>
            <p:nvSpPr>
              <p:cNvPr id="27" name="Text Box 269">
                <a:extLst>
                  <a:ext uri="{FF2B5EF4-FFF2-40B4-BE49-F238E27FC236}">
                    <a16:creationId xmlns:a16="http://schemas.microsoft.com/office/drawing/2014/main" id="{D78530ED-FEE8-6C5E-50F7-562F6D3D3A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1" y="1344"/>
                <a:ext cx="37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  <p:sp>
            <p:nvSpPr>
              <p:cNvPr id="28" name="Line 270">
                <a:extLst>
                  <a:ext uri="{FF2B5EF4-FFF2-40B4-BE49-F238E27FC236}">
                    <a16:creationId xmlns:a16="http://schemas.microsoft.com/office/drawing/2014/main" id="{3CEEA219-94A6-6E09-85A0-F1AFCB99A4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32" y="1581"/>
                <a:ext cx="17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 Box 271">
                <a:extLst>
                  <a:ext uri="{FF2B5EF4-FFF2-40B4-BE49-F238E27FC236}">
                    <a16:creationId xmlns:a16="http://schemas.microsoft.com/office/drawing/2014/main" id="{74DA4193-0AF9-41BD-07DB-71C84E4D73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0" y="1561"/>
                <a:ext cx="37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٤</a:t>
                </a:r>
                <a:endParaRPr lang="en-US" altLang="en-US" sz="2400" b="1" dirty="0"/>
              </a:p>
            </p:txBody>
          </p:sp>
        </p:grpSp>
      </p:grpSp>
      <p:sp>
        <p:nvSpPr>
          <p:cNvPr id="35" name="Text Box 276">
            <a:extLst>
              <a:ext uri="{FF2B5EF4-FFF2-40B4-BE49-F238E27FC236}">
                <a16:creationId xmlns:a16="http://schemas.microsoft.com/office/drawing/2014/main" id="{7242D292-8A8B-24C2-5A52-F2DEBFF32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2307" y="3403995"/>
            <a:ext cx="1577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ل ( ٠، ١٢ )</a:t>
            </a:r>
            <a:endParaRPr lang="en-US" altLang="en-US" sz="2400" b="1" dirty="0"/>
          </a:p>
        </p:txBody>
      </p:sp>
      <p:sp>
        <p:nvSpPr>
          <p:cNvPr id="36" name="AutoShape 277">
            <a:extLst>
              <a:ext uri="{FF2B5EF4-FFF2-40B4-BE49-F238E27FC236}">
                <a16:creationId xmlns:a16="http://schemas.microsoft.com/office/drawing/2014/main" id="{FC1F51FA-9643-8F35-7612-A7FF35E8B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8457" y="3475433"/>
            <a:ext cx="469900" cy="396875"/>
          </a:xfrm>
          <a:prstGeom prst="leftArrow">
            <a:avLst>
              <a:gd name="adj1" fmla="val 50000"/>
              <a:gd name="adj2" fmla="val 296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AutoShape 281">
            <a:extLst>
              <a:ext uri="{FF2B5EF4-FFF2-40B4-BE49-F238E27FC236}">
                <a16:creationId xmlns:a16="http://schemas.microsoft.com/office/drawing/2014/main" id="{737F11BD-309D-48A6-773C-B1E628C1C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419" y="3475433"/>
            <a:ext cx="469900" cy="396875"/>
          </a:xfrm>
          <a:prstGeom prst="leftArrow">
            <a:avLst>
              <a:gd name="adj1" fmla="val 50000"/>
              <a:gd name="adj2" fmla="val 296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" name="Group 282">
            <a:extLst>
              <a:ext uri="{FF2B5EF4-FFF2-40B4-BE49-F238E27FC236}">
                <a16:creationId xmlns:a16="http://schemas.microsoft.com/office/drawing/2014/main" id="{B852BD0F-99AF-2B70-B575-5A7717185EB4}"/>
              </a:ext>
            </a:extLst>
          </p:cNvPr>
          <p:cNvGrpSpPr>
            <a:grpSpLocks/>
          </p:cNvGrpSpPr>
          <p:nvPr/>
        </p:nvGrpSpPr>
        <p:grpSpPr bwMode="auto">
          <a:xfrm>
            <a:off x="3268507" y="3451620"/>
            <a:ext cx="1323975" cy="457200"/>
            <a:chOff x="1797" y="2160"/>
            <a:chExt cx="834" cy="288"/>
          </a:xfrm>
        </p:grpSpPr>
        <p:sp>
          <p:nvSpPr>
            <p:cNvPr id="39" name="Text Box 283">
              <a:extLst>
                <a:ext uri="{FF2B5EF4-FFF2-40B4-BE49-F238E27FC236}">
                  <a16:creationId xmlns:a16="http://schemas.microsoft.com/office/drawing/2014/main" id="{8726EC9C-E86F-CE48-FBE3-5D81C0E3ED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" y="2160"/>
              <a:ext cx="8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/>
                <a:t>ل ( ٠، ٣ )</a:t>
              </a:r>
              <a:endParaRPr lang="en-US" altLang="en-US" sz="2400" b="1" dirty="0"/>
            </a:p>
          </p:txBody>
        </p:sp>
        <p:sp>
          <p:nvSpPr>
            <p:cNvPr id="40" name="Line 284">
              <a:extLst>
                <a:ext uri="{FF2B5EF4-FFF2-40B4-BE49-F238E27FC236}">
                  <a16:creationId xmlns:a16="http://schemas.microsoft.com/office/drawing/2014/main" id="{A19115B9-A859-F364-D96C-CB61359C92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76" y="2178"/>
              <a:ext cx="90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" name="Group 306">
            <a:extLst>
              <a:ext uri="{FF2B5EF4-FFF2-40B4-BE49-F238E27FC236}">
                <a16:creationId xmlns:a16="http://schemas.microsoft.com/office/drawing/2014/main" id="{B9B1D456-4A90-B07F-C99B-E0DAA20CCBC5}"/>
              </a:ext>
            </a:extLst>
          </p:cNvPr>
          <p:cNvGrpSpPr>
            <a:grpSpLocks/>
          </p:cNvGrpSpPr>
          <p:nvPr/>
        </p:nvGrpSpPr>
        <p:grpSpPr bwMode="auto">
          <a:xfrm>
            <a:off x="5059207" y="3296045"/>
            <a:ext cx="2844800" cy="809625"/>
            <a:chOff x="2625" y="2104"/>
            <a:chExt cx="1792" cy="510"/>
          </a:xfrm>
        </p:grpSpPr>
        <p:grpSp>
          <p:nvGrpSpPr>
            <p:cNvPr id="42" name="Group 272">
              <a:extLst>
                <a:ext uri="{FF2B5EF4-FFF2-40B4-BE49-F238E27FC236}">
                  <a16:creationId xmlns:a16="http://schemas.microsoft.com/office/drawing/2014/main" id="{4425DBFF-5253-FEC6-67A9-5CFE89E1A2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22" y="2109"/>
              <a:ext cx="379" cy="505"/>
              <a:chOff x="4620" y="1344"/>
              <a:chExt cx="379" cy="505"/>
            </a:xfrm>
          </p:grpSpPr>
          <p:sp>
            <p:nvSpPr>
              <p:cNvPr id="50" name="Text Box 273">
                <a:extLst>
                  <a:ext uri="{FF2B5EF4-FFF2-40B4-BE49-F238E27FC236}">
                    <a16:creationId xmlns:a16="http://schemas.microsoft.com/office/drawing/2014/main" id="{F8CD6F03-AA54-295E-5682-D7BA256C34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1" y="1344"/>
                <a:ext cx="37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  <p:sp>
            <p:nvSpPr>
              <p:cNvPr id="51" name="Line 274">
                <a:extLst>
                  <a:ext uri="{FF2B5EF4-FFF2-40B4-BE49-F238E27FC236}">
                    <a16:creationId xmlns:a16="http://schemas.microsoft.com/office/drawing/2014/main" id="{F2DD2F6D-AF94-2344-D016-DD168F30A2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32" y="1581"/>
                <a:ext cx="17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Text Box 275">
                <a:extLst>
                  <a:ext uri="{FF2B5EF4-FFF2-40B4-BE49-F238E27FC236}">
                    <a16:creationId xmlns:a16="http://schemas.microsoft.com/office/drawing/2014/main" id="{144012C5-E8A1-FDD7-291D-57532B8E8C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0" y="1561"/>
                <a:ext cx="37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٤</a:t>
                </a:r>
                <a:endParaRPr lang="en-US" altLang="en-US" sz="2400" b="1" dirty="0"/>
              </a:p>
            </p:txBody>
          </p:sp>
        </p:grpSp>
        <p:grpSp>
          <p:nvGrpSpPr>
            <p:cNvPr id="43" name="Group 278">
              <a:extLst>
                <a:ext uri="{FF2B5EF4-FFF2-40B4-BE49-F238E27FC236}">
                  <a16:creationId xmlns:a16="http://schemas.microsoft.com/office/drawing/2014/main" id="{7F189F9C-A09A-643D-28A6-97E2AFAEC7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25" y="2223"/>
              <a:ext cx="1792" cy="288"/>
              <a:chOff x="2906" y="2181"/>
              <a:chExt cx="1538" cy="288"/>
            </a:xfrm>
          </p:grpSpPr>
          <p:sp>
            <p:nvSpPr>
              <p:cNvPr id="48" name="Text Box 279">
                <a:extLst>
                  <a:ext uri="{FF2B5EF4-FFF2-40B4-BE49-F238E27FC236}">
                    <a16:creationId xmlns:a16="http://schemas.microsoft.com/office/drawing/2014/main" id="{F42B2301-83F6-544B-2294-1E8899BFB3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06" y="2181"/>
                <a:ext cx="153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en-US" sz="2400" b="1" dirty="0"/>
                  <a:t>ل ( ٠ × </a:t>
                </a:r>
                <a:r>
                  <a:rPr lang="ar-SA" altLang="en-US" sz="2400" b="1" dirty="0">
                    <a:solidFill>
                      <a:srgbClr val="0033CC"/>
                    </a:solidFill>
                  </a:rPr>
                  <a:t>  </a:t>
                </a:r>
                <a:r>
                  <a:rPr lang="ar-SA" altLang="en-US" sz="2400" b="1" dirty="0"/>
                  <a:t>  ، ١٢ ×  </a:t>
                </a:r>
                <a:r>
                  <a:rPr lang="ar-SA" altLang="en-US" sz="2400" b="1" dirty="0">
                    <a:solidFill>
                      <a:srgbClr val="0033CC"/>
                    </a:solidFill>
                  </a:rPr>
                  <a:t>   </a:t>
                </a:r>
                <a:r>
                  <a:rPr lang="ar-SA" altLang="en-US" sz="2400" b="1" dirty="0"/>
                  <a:t> )</a:t>
                </a:r>
                <a:endParaRPr lang="en-US" altLang="en-US" sz="2400" b="1" dirty="0"/>
              </a:p>
            </p:txBody>
          </p:sp>
          <p:sp>
            <p:nvSpPr>
              <p:cNvPr id="49" name="Line 280">
                <a:extLst>
                  <a:ext uri="{FF2B5EF4-FFF2-40B4-BE49-F238E27FC236}">
                    <a16:creationId xmlns:a16="http://schemas.microsoft.com/office/drawing/2014/main" id="{DD566A65-497E-9DB2-62C0-F2C4579234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3" y="2183"/>
                <a:ext cx="90" cy="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" name="Group 285">
              <a:extLst>
                <a:ext uri="{FF2B5EF4-FFF2-40B4-BE49-F238E27FC236}">
                  <a16:creationId xmlns:a16="http://schemas.microsoft.com/office/drawing/2014/main" id="{114D7690-3793-648B-6447-EC67EAB70C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1" y="2104"/>
              <a:ext cx="379" cy="505"/>
              <a:chOff x="4620" y="1344"/>
              <a:chExt cx="379" cy="505"/>
            </a:xfrm>
          </p:grpSpPr>
          <p:sp>
            <p:nvSpPr>
              <p:cNvPr id="45" name="Text Box 286">
                <a:extLst>
                  <a:ext uri="{FF2B5EF4-FFF2-40B4-BE49-F238E27FC236}">
                    <a16:creationId xmlns:a16="http://schemas.microsoft.com/office/drawing/2014/main" id="{D008889A-1461-9D7E-CF40-EEC245C416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1" y="1344"/>
                <a:ext cx="37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  <p:sp>
            <p:nvSpPr>
              <p:cNvPr id="46" name="Line 287">
                <a:extLst>
                  <a:ext uri="{FF2B5EF4-FFF2-40B4-BE49-F238E27FC236}">
                    <a16:creationId xmlns:a16="http://schemas.microsoft.com/office/drawing/2014/main" id="{DF2A1E0A-B957-AAB2-FABD-CBABAC4316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32" y="1581"/>
                <a:ext cx="17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Text Box 288">
                <a:extLst>
                  <a:ext uri="{FF2B5EF4-FFF2-40B4-BE49-F238E27FC236}">
                    <a16:creationId xmlns:a16="http://schemas.microsoft.com/office/drawing/2014/main" id="{4A815725-0DCC-72C2-8022-F4E3C20DC9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0" y="1561"/>
                <a:ext cx="37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٤</a:t>
                </a:r>
                <a:endParaRPr lang="en-US" altLang="en-US" sz="2400" b="1" dirty="0"/>
              </a:p>
            </p:txBody>
          </p:sp>
        </p:grpSp>
      </p:grpSp>
      <p:sp>
        <p:nvSpPr>
          <p:cNvPr id="53" name="Line 297">
            <a:extLst>
              <a:ext uri="{FF2B5EF4-FFF2-40B4-BE49-F238E27FC236}">
                <a16:creationId xmlns:a16="http://schemas.microsoft.com/office/drawing/2014/main" id="{9D7E6ADA-1AD8-EDDF-440C-43E3B66FCC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1769" y="4356495"/>
            <a:ext cx="1871663" cy="3651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299">
            <a:extLst>
              <a:ext uri="{FF2B5EF4-FFF2-40B4-BE49-F238E27FC236}">
                <a16:creationId xmlns:a16="http://schemas.microsoft.com/office/drawing/2014/main" id="{2CA1869B-9C98-88AC-2949-4EA3D9B6F5F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431769" y="2197495"/>
            <a:ext cx="22225" cy="219551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AutoShape 296">
            <a:extLst>
              <a:ext uri="{FF2B5EF4-FFF2-40B4-BE49-F238E27FC236}">
                <a16:creationId xmlns:a16="http://schemas.microsoft.com/office/drawing/2014/main" id="{571F3287-A22C-C1F7-9A0C-098A7A70E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6057" y="3889770"/>
            <a:ext cx="360362" cy="479425"/>
          </a:xfrm>
          <a:prstGeom prst="rtTriangl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" name="Group 292">
            <a:extLst>
              <a:ext uri="{FF2B5EF4-FFF2-40B4-BE49-F238E27FC236}">
                <a16:creationId xmlns:a16="http://schemas.microsoft.com/office/drawing/2014/main" id="{5DB43581-797D-D56D-54C7-D303A8D20E93}"/>
              </a:ext>
            </a:extLst>
          </p:cNvPr>
          <p:cNvGrpSpPr>
            <a:grpSpLocks/>
          </p:cNvGrpSpPr>
          <p:nvPr/>
        </p:nvGrpSpPr>
        <p:grpSpPr bwMode="auto">
          <a:xfrm>
            <a:off x="1388907" y="4213620"/>
            <a:ext cx="603250" cy="687388"/>
            <a:chOff x="2449" y="3657"/>
            <a:chExt cx="380" cy="433"/>
          </a:xfrm>
        </p:grpSpPr>
        <p:sp>
          <p:nvSpPr>
            <p:cNvPr id="57" name="Text Box 293">
              <a:extLst>
                <a:ext uri="{FF2B5EF4-FFF2-40B4-BE49-F238E27FC236}">
                  <a16:creationId xmlns:a16="http://schemas.microsoft.com/office/drawing/2014/main" id="{4CE78FEE-882A-65C1-0EF9-6987931472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9" y="3657"/>
              <a:ext cx="3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  <a:endParaRPr lang="en-US" altLang="en-US" sz="2400" b="1"/>
            </a:p>
          </p:txBody>
        </p:sp>
        <p:sp>
          <p:nvSpPr>
            <p:cNvPr id="58" name="Line 294">
              <a:extLst>
                <a:ext uri="{FF2B5EF4-FFF2-40B4-BE49-F238E27FC236}">
                  <a16:creationId xmlns:a16="http://schemas.microsoft.com/office/drawing/2014/main" id="{DA92496E-587B-251B-892A-ADBEFC5BEE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53" y="3861"/>
              <a:ext cx="90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Text Box 295">
              <a:extLst>
                <a:ext uri="{FF2B5EF4-FFF2-40B4-BE49-F238E27FC236}">
                  <a16:creationId xmlns:a16="http://schemas.microsoft.com/office/drawing/2014/main" id="{315A5FDB-DAD1-6CFB-E6F1-954CECAC66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8" y="3802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ز</a:t>
              </a:r>
              <a:endParaRPr lang="en-US" altLang="en-US" sz="2400" b="1"/>
            </a:p>
          </p:txBody>
        </p:sp>
      </p:grpSp>
      <p:grpSp>
        <p:nvGrpSpPr>
          <p:cNvPr id="60" name="Group 289">
            <a:extLst>
              <a:ext uri="{FF2B5EF4-FFF2-40B4-BE49-F238E27FC236}">
                <a16:creationId xmlns:a16="http://schemas.microsoft.com/office/drawing/2014/main" id="{6901C6B9-4CC2-6A0F-A3E8-12ABF25ADD94}"/>
              </a:ext>
            </a:extLst>
          </p:cNvPr>
          <p:cNvGrpSpPr>
            <a:grpSpLocks/>
          </p:cNvGrpSpPr>
          <p:nvPr/>
        </p:nvGrpSpPr>
        <p:grpSpPr bwMode="auto">
          <a:xfrm>
            <a:off x="999969" y="3623070"/>
            <a:ext cx="603250" cy="457200"/>
            <a:chOff x="2404" y="3680"/>
            <a:chExt cx="380" cy="288"/>
          </a:xfrm>
        </p:grpSpPr>
        <p:sp>
          <p:nvSpPr>
            <p:cNvPr id="61" name="Text Box 290">
              <a:extLst>
                <a:ext uri="{FF2B5EF4-FFF2-40B4-BE49-F238E27FC236}">
                  <a16:creationId xmlns:a16="http://schemas.microsoft.com/office/drawing/2014/main" id="{990CEF42-7617-2BF4-3BF9-5B0F3E6CB1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4" y="3680"/>
              <a:ext cx="3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  <a:r>
                <a:rPr lang="ar-SA" altLang="en-US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ar-SA" altLang="en-US" sz="2400" b="1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ل</a:t>
              </a:r>
              <a:r>
                <a:rPr lang="ar-SA" altLang="en-US" sz="2400" b="1"/>
                <a:t> </a:t>
              </a:r>
              <a:endParaRPr lang="en-US" altLang="en-US" sz="2400" b="1"/>
            </a:p>
          </p:txBody>
        </p:sp>
        <p:sp>
          <p:nvSpPr>
            <p:cNvPr id="62" name="Line 291">
              <a:extLst>
                <a:ext uri="{FF2B5EF4-FFF2-40B4-BE49-F238E27FC236}">
                  <a16:creationId xmlns:a16="http://schemas.microsoft.com/office/drawing/2014/main" id="{80EA124B-2C39-5FB9-446F-35AF423DF0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4" y="3725"/>
              <a:ext cx="90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" name="AutoShape 300">
            <a:extLst>
              <a:ext uri="{FF2B5EF4-FFF2-40B4-BE49-F238E27FC236}">
                <a16:creationId xmlns:a16="http://schemas.microsoft.com/office/drawing/2014/main" id="{4A1D9500-3FCF-FE19-8C68-D49A590BB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194" y="4248545"/>
            <a:ext cx="2052638" cy="576263"/>
          </a:xfrm>
          <a:prstGeom prst="hexagon">
            <a:avLst>
              <a:gd name="adj" fmla="val 89050"/>
              <a:gd name="vf" fmla="val 115470"/>
            </a:avLst>
          </a:prstGeom>
          <a:gradFill rotWithShape="1">
            <a:gsLst>
              <a:gs pos="0">
                <a:srgbClr val="FFCC99"/>
              </a:gs>
              <a:gs pos="50000">
                <a:srgbClr val="FFFFCC"/>
              </a:gs>
              <a:gs pos="100000">
                <a:srgbClr val="FFCC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400" b="1"/>
              <a:t>لاحظ أن</a:t>
            </a:r>
            <a:endParaRPr lang="en-US" altLang="en-US" sz="2400" b="1"/>
          </a:p>
        </p:txBody>
      </p:sp>
      <p:sp>
        <p:nvSpPr>
          <p:cNvPr id="64" name="AutoShape 301">
            <a:extLst>
              <a:ext uri="{FF2B5EF4-FFF2-40B4-BE49-F238E27FC236}">
                <a16:creationId xmlns:a16="http://schemas.microsoft.com/office/drawing/2014/main" id="{4AB2BC89-903A-4F4C-F151-0C02DADF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094" y="4969270"/>
            <a:ext cx="6551613" cy="684213"/>
          </a:xfrm>
          <a:prstGeom prst="bracketPair">
            <a:avLst>
              <a:gd name="adj" fmla="val 16667"/>
            </a:avLst>
          </a:prstGeom>
          <a:gradFill rotWithShape="1">
            <a:gsLst>
              <a:gs pos="0">
                <a:srgbClr val="FFCC99"/>
              </a:gs>
              <a:gs pos="50000">
                <a:srgbClr val="FFFFCC"/>
              </a:gs>
              <a:gs pos="100000">
                <a:srgbClr val="FFCC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Text Box 302">
            <a:extLst>
              <a:ext uri="{FF2B5EF4-FFF2-40B4-BE49-F238E27FC236}">
                <a16:creationId xmlns:a16="http://schemas.microsoft.com/office/drawing/2014/main" id="{6EBE3380-9450-79F9-1771-3E32D445C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044" y="5112145"/>
            <a:ext cx="6294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إذا كان عامل المقياس أكبر من ١ فإن التمدد يمثل تكبيرا</a:t>
            </a:r>
            <a:endParaRPr lang="en-US" altLang="en-US" sz="2400" b="1" dirty="0"/>
          </a:p>
        </p:txBody>
      </p:sp>
      <p:sp>
        <p:nvSpPr>
          <p:cNvPr id="66" name="AutoShape 303">
            <a:extLst>
              <a:ext uri="{FF2B5EF4-FFF2-40B4-BE49-F238E27FC236}">
                <a16:creationId xmlns:a16="http://schemas.microsoft.com/office/drawing/2014/main" id="{704915CD-9DF4-B0D2-30FD-6185D33A8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094" y="5797945"/>
            <a:ext cx="6551613" cy="684213"/>
          </a:xfrm>
          <a:prstGeom prst="bracketPair">
            <a:avLst>
              <a:gd name="adj" fmla="val 16667"/>
            </a:avLst>
          </a:prstGeom>
          <a:gradFill rotWithShape="1">
            <a:gsLst>
              <a:gs pos="0">
                <a:srgbClr val="FFCC99"/>
              </a:gs>
              <a:gs pos="50000">
                <a:srgbClr val="FFFFCC"/>
              </a:gs>
              <a:gs pos="100000">
                <a:srgbClr val="FFCC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Text Box 304">
            <a:extLst>
              <a:ext uri="{FF2B5EF4-FFF2-40B4-BE49-F238E27FC236}">
                <a16:creationId xmlns:a16="http://schemas.microsoft.com/office/drawing/2014/main" id="{8CCB098B-2AF3-2FFF-FBA8-B41E10A6F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044" y="5905895"/>
            <a:ext cx="6294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إذا كان عامل المقياس بين ٠ ، ١ فإن التمدد يمثل تصغيرا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84427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/>
      <p:bldP spid="63" grpId="0" animBg="1"/>
      <p:bldP spid="65" grpId="0"/>
      <p:bldP spid="67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1784</TotalTime>
  <Words>1054</Words>
  <Application>Microsoft Macintosh PowerPoint</Application>
  <PresentationFormat>شاشة عريضة</PresentationFormat>
  <Paragraphs>398</Paragraphs>
  <Slides>19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33" baseType="lpstr">
      <vt:lpstr>Arial Unicode MS</vt:lpstr>
      <vt:lpstr>18 Khebrat Musamim</vt:lpstr>
      <vt:lpstr>Aldhabi</vt:lpstr>
      <vt:lpstr>Arial</vt:lpstr>
      <vt:lpstr>Arial Black</vt:lpstr>
      <vt:lpstr>Beirut</vt:lpstr>
      <vt:lpstr>Calibri</vt:lpstr>
      <vt:lpstr>Calibri Light</vt:lpstr>
      <vt:lpstr>Comic Sans MS</vt:lpstr>
      <vt:lpstr>Geeza Pro Bold</vt:lpstr>
      <vt:lpstr>Geeza Pro Regular</vt:lpstr>
      <vt:lpstr>Muna Bold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49</cp:revision>
  <dcterms:created xsi:type="dcterms:W3CDTF">2021-08-28T07:17:54Z</dcterms:created>
  <dcterms:modified xsi:type="dcterms:W3CDTF">2022-11-02T17:28:25Z</dcterms:modified>
</cp:coreProperties>
</file>