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3" r:id="rId9"/>
    <p:sldId id="385" r:id="rId10"/>
    <p:sldId id="386" r:id="rId11"/>
    <p:sldId id="387" r:id="rId12"/>
    <p:sldId id="381" r:id="rId13"/>
    <p:sldId id="388" r:id="rId14"/>
    <p:sldId id="389" r:id="rId15"/>
    <p:sldId id="390" r:id="rId16"/>
    <p:sldId id="391" r:id="rId17"/>
    <p:sldId id="392" r:id="rId18"/>
    <p:sldId id="394" r:id="rId19"/>
    <p:sldId id="395" r:id="rId20"/>
    <p:sldId id="393" r:id="rId21"/>
    <p:sldId id="382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3"/>
            <p14:sldId id="385"/>
            <p14:sldId id="386"/>
            <p14:sldId id="387"/>
            <p14:sldId id="381"/>
            <p14:sldId id="388"/>
            <p14:sldId id="389"/>
            <p14:sldId id="390"/>
            <p14:sldId id="391"/>
            <p14:sldId id="392"/>
            <p14:sldId id="394"/>
            <p14:sldId id="395"/>
            <p14:sldId id="393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A15C8CF-3DA9-171F-E1E5-3B30FDED462E}"/>
              </a:ext>
            </a:extLst>
          </p:cNvPr>
          <p:cNvGrpSpPr>
            <a:grpSpLocks/>
          </p:cNvGrpSpPr>
          <p:nvPr/>
        </p:nvGrpSpPr>
        <p:grpSpPr bwMode="auto">
          <a:xfrm>
            <a:off x="3694866" y="0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9545D65-45EA-FB3B-2A30-6B9F3A932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CB4E31B-C6FA-E04D-69D8-BCAE60CF3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A53FADCA-A55B-414A-FCBF-4B2A24BF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79" y="1584325"/>
            <a:ext cx="47513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>
            <a:extLst>
              <a:ext uri="{FF2B5EF4-FFF2-40B4-BE49-F238E27FC236}">
                <a16:creationId xmlns:a16="http://schemas.microsoft.com/office/drawing/2014/main" id="{3050BDAE-3D41-2027-2216-B0D9323F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166" y="792162"/>
            <a:ext cx="5040313" cy="64928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/>
              <a:t>مثل كل نقطة مما يلي على المستوى الإحداثي :</a:t>
            </a:r>
            <a:endParaRPr lang="en" altLang="ar-SA" sz="2400" b="1"/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167BA26C-62AF-8343-8280-3485EF7A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54" y="22479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د </a:t>
            </a:r>
            <a:r>
              <a:rPr lang="en-US" altLang="ar-SA" sz="1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grpSp>
        <p:nvGrpSpPr>
          <p:cNvPr id="14" name="Group 63">
            <a:extLst>
              <a:ext uri="{FF2B5EF4-FFF2-40B4-BE49-F238E27FC236}">
                <a16:creationId xmlns:a16="http://schemas.microsoft.com/office/drawing/2014/main" id="{E245FC17-23E5-5287-FC61-6D440C7E40B5}"/>
              </a:ext>
            </a:extLst>
          </p:cNvPr>
          <p:cNvGrpSpPr>
            <a:grpSpLocks/>
          </p:cNvGrpSpPr>
          <p:nvPr/>
        </p:nvGrpSpPr>
        <p:grpSpPr bwMode="auto">
          <a:xfrm>
            <a:off x="7077829" y="2160587"/>
            <a:ext cx="2774950" cy="3065463"/>
            <a:chOff x="3651" y="1434"/>
            <a:chExt cx="1748" cy="1931"/>
          </a:xfrm>
        </p:grpSpPr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8E70A9AC-8EFB-06F0-A659-273BBD31E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2115"/>
              <a:ext cx="1724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ن (    - ١.٥ ،  ٣  )</a:t>
              </a:r>
              <a:endParaRPr lang="en-US" altLang="ar-SA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3E6497C8-D78C-16BD-7366-ADA8F1460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886"/>
              <a:ext cx="1724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ت (            ،             )</a:t>
              </a:r>
              <a:endParaRPr lang="en-US" altLang="ar-SA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44">
              <a:extLst>
                <a:ext uri="{FF2B5EF4-FFF2-40B4-BE49-F238E27FC236}">
                  <a16:creationId xmlns:a16="http://schemas.microsoft.com/office/drawing/2014/main" id="{81969AE0-2922-9FDA-E320-E77D72B31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434"/>
              <a:ext cx="1724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د (          ،          )</a:t>
              </a:r>
              <a:endParaRPr lang="en-US" altLang="ar-SA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45">
              <a:extLst>
                <a:ext uri="{FF2B5EF4-FFF2-40B4-BE49-F238E27FC236}">
                  <a16:creationId xmlns:a16="http://schemas.microsoft.com/office/drawing/2014/main" id="{CF8EEAC2-0501-100F-B309-51C1DCFFA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435"/>
              <a:ext cx="507" cy="478"/>
              <a:chOff x="4444" y="2136"/>
              <a:chExt cx="507" cy="478"/>
            </a:xfrm>
          </p:grpSpPr>
          <p:grpSp>
            <p:nvGrpSpPr>
              <p:cNvPr id="42" name="Group 46">
                <a:extLst>
                  <a:ext uri="{FF2B5EF4-FFF2-40B4-BE49-F238E27FC236}">
                    <a16:creationId xmlns:a16="http://schemas.microsoft.com/office/drawing/2014/main" id="{C52D3809-A3EB-9255-D813-524A838835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44" name="Text Box 47">
                  <a:extLst>
                    <a:ext uri="{FF2B5EF4-FFF2-40B4-BE49-F238E27FC236}">
                      <a16:creationId xmlns:a16="http://schemas.microsoft.com/office/drawing/2014/main" id="{831ADCA2-0497-B227-8C62-228FC4288B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١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Text Box 48">
                  <a:extLst>
                    <a:ext uri="{FF2B5EF4-FFF2-40B4-BE49-F238E27FC236}">
                      <a16:creationId xmlns:a16="http://schemas.microsoft.com/office/drawing/2014/main" id="{F7E5B14D-8381-F280-BC3A-772F945ADE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٤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49">
                  <a:extLst>
                    <a:ext uri="{FF2B5EF4-FFF2-40B4-BE49-F238E27FC236}">
                      <a16:creationId xmlns:a16="http://schemas.microsoft.com/office/drawing/2014/main" id="{2ABA2E44-1F1B-8B32-81F1-4FC0B2C11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3" name="Text Box 50">
                <a:extLst>
                  <a:ext uri="{FF2B5EF4-FFF2-40B4-BE49-F238E27FC236}">
                    <a16:creationId xmlns:a16="http://schemas.microsoft.com/office/drawing/2014/main" id="{4A6CAB62-0A6F-332B-E265-8C4658F8A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grpSp>
          <p:nvGrpSpPr>
            <p:cNvPr id="20" name="Group 51">
              <a:extLst>
                <a:ext uri="{FF2B5EF4-FFF2-40B4-BE49-F238E27FC236}">
                  <a16:creationId xmlns:a16="http://schemas.microsoft.com/office/drawing/2014/main" id="{DFD84AE7-F40F-C89F-E6B1-4727E31C1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0" y="1435"/>
              <a:ext cx="507" cy="478"/>
              <a:chOff x="4444" y="2136"/>
              <a:chExt cx="507" cy="478"/>
            </a:xfrm>
          </p:grpSpPr>
          <p:grpSp>
            <p:nvGrpSpPr>
              <p:cNvPr id="37" name="Group 52">
                <a:extLst>
                  <a:ext uri="{FF2B5EF4-FFF2-40B4-BE49-F238E27FC236}">
                    <a16:creationId xmlns:a16="http://schemas.microsoft.com/office/drawing/2014/main" id="{CB89863A-8C29-B429-2453-8E089C394E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39" name="Text Box 53">
                  <a:extLst>
                    <a:ext uri="{FF2B5EF4-FFF2-40B4-BE49-F238E27FC236}">
                      <a16:creationId xmlns:a16="http://schemas.microsoft.com/office/drawing/2014/main" id="{95F60604-F555-145C-C918-327D6D0CC6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١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Text Box 54">
                  <a:extLst>
                    <a:ext uri="{FF2B5EF4-FFF2-40B4-BE49-F238E27FC236}">
                      <a16:creationId xmlns:a16="http://schemas.microsoft.com/office/drawing/2014/main" id="{29317182-AE68-FB2D-4525-03704B5B5F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٢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Line 55">
                  <a:extLst>
                    <a:ext uri="{FF2B5EF4-FFF2-40B4-BE49-F238E27FC236}">
                      <a16:creationId xmlns:a16="http://schemas.microsoft.com/office/drawing/2014/main" id="{A70215AF-7C0E-44F5-FC99-87A6834C30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8" name="Text Box 56">
                <a:extLst>
                  <a:ext uri="{FF2B5EF4-FFF2-40B4-BE49-F238E27FC236}">
                    <a16:creationId xmlns:a16="http://schemas.microsoft.com/office/drawing/2014/main" id="{4F7AF2D2-1ECF-D4AF-578C-72B651E2A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  <p:grpSp>
          <p:nvGrpSpPr>
            <p:cNvPr id="21" name="Group 59">
              <a:extLst>
                <a:ext uri="{FF2B5EF4-FFF2-40B4-BE49-F238E27FC236}">
                  <a16:creationId xmlns:a16="http://schemas.microsoft.com/office/drawing/2014/main" id="{A7417A33-BAB6-38FF-6E74-1EE62B069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2887"/>
              <a:ext cx="645" cy="478"/>
              <a:chOff x="4231" y="2887"/>
              <a:chExt cx="645" cy="478"/>
            </a:xfrm>
          </p:grpSpPr>
          <p:grpSp>
            <p:nvGrpSpPr>
              <p:cNvPr id="30" name="Group 15">
                <a:extLst>
                  <a:ext uri="{FF2B5EF4-FFF2-40B4-BE49-F238E27FC236}">
                    <a16:creationId xmlns:a16="http://schemas.microsoft.com/office/drawing/2014/main" id="{8BECF977-6879-0C9D-561D-518908C30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1" y="2887"/>
                <a:ext cx="507" cy="478"/>
                <a:chOff x="4444" y="2136"/>
                <a:chExt cx="507" cy="478"/>
              </a:xfrm>
            </p:grpSpPr>
            <p:grpSp>
              <p:nvGrpSpPr>
                <p:cNvPr id="32" name="Group 16">
                  <a:extLst>
                    <a:ext uri="{FF2B5EF4-FFF2-40B4-BE49-F238E27FC236}">
                      <a16:creationId xmlns:a16="http://schemas.microsoft.com/office/drawing/2014/main" id="{3681FD2D-1FD1-B0EF-5A1D-6B276C961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2136"/>
                  <a:ext cx="446" cy="478"/>
                  <a:chOff x="3742" y="2341"/>
                  <a:chExt cx="363" cy="478"/>
                </a:xfrm>
              </p:grpSpPr>
              <p:sp>
                <p:nvSpPr>
                  <p:cNvPr id="34" name="Text Box 17">
                    <a:extLst>
                      <a:ext uri="{FF2B5EF4-FFF2-40B4-BE49-F238E27FC236}">
                        <a16:creationId xmlns:a16="http://schemas.microsoft.com/office/drawing/2014/main" id="{8E40C79F-F104-DBF8-6BD1-81B76B19EB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34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>
                        <a:solidFill>
                          <a:srgbClr val="000000"/>
                        </a:solidFill>
                      </a:rPr>
                      <a:t>١</a:t>
                    </a:r>
                    <a:endParaRPr lang="en-US" altLang="ar-SA" sz="24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Text Box 18">
                    <a:extLst>
                      <a:ext uri="{FF2B5EF4-FFF2-40B4-BE49-F238E27FC236}">
                        <a16:creationId xmlns:a16="http://schemas.microsoft.com/office/drawing/2014/main" id="{632CEDF7-A5F5-A33D-4061-86EFD35855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53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>
                        <a:solidFill>
                          <a:srgbClr val="000000"/>
                        </a:solidFill>
                      </a:rPr>
                      <a:t>٢</a:t>
                    </a:r>
                    <a:endParaRPr lang="en-US" altLang="ar-SA" sz="24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" name="Line 19">
                    <a:extLst>
                      <a:ext uri="{FF2B5EF4-FFF2-40B4-BE49-F238E27FC236}">
                        <a16:creationId xmlns:a16="http://schemas.microsoft.com/office/drawing/2014/main" id="{D599656D-4E0A-A9E5-7B3E-D3D6F9F92B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7" y="2571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33" name="Text Box 20">
                  <a:extLst>
                    <a:ext uri="{FF2B5EF4-FFF2-40B4-BE49-F238E27FC236}">
                      <a16:creationId xmlns:a16="http://schemas.microsoft.com/office/drawing/2014/main" id="{0545696A-4923-DCE4-6BA6-88070C38F7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4" y="2226"/>
                  <a:ext cx="18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ar-SA" sz="2400" b="1"/>
                </a:p>
              </p:txBody>
            </p:sp>
          </p:grpSp>
          <p:sp>
            <p:nvSpPr>
              <p:cNvPr id="31" name="Text Box 57">
                <a:extLst>
                  <a:ext uri="{FF2B5EF4-FFF2-40B4-BE49-F238E27FC236}">
                    <a16:creationId xmlns:a16="http://schemas.microsoft.com/office/drawing/2014/main" id="{8CF8CE68-70F1-ABED-A107-81A215C5B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4" y="296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ــ</a:t>
                </a:r>
                <a:endParaRPr lang="en-US" altLang="ar-SA" sz="2000" b="1"/>
              </a:p>
            </p:txBody>
          </p:sp>
        </p:grpSp>
        <p:grpSp>
          <p:nvGrpSpPr>
            <p:cNvPr id="22" name="Group 60">
              <a:extLst>
                <a:ext uri="{FF2B5EF4-FFF2-40B4-BE49-F238E27FC236}">
                  <a16:creationId xmlns:a16="http://schemas.microsoft.com/office/drawing/2014/main" id="{1184623F-A486-7C48-9398-5A77681EE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8" y="2887"/>
              <a:ext cx="644" cy="478"/>
              <a:chOff x="3742" y="2887"/>
              <a:chExt cx="644" cy="478"/>
            </a:xfrm>
          </p:grpSpPr>
          <p:grpSp>
            <p:nvGrpSpPr>
              <p:cNvPr id="23" name="Group 21">
                <a:extLst>
                  <a:ext uri="{FF2B5EF4-FFF2-40B4-BE49-F238E27FC236}">
                    <a16:creationId xmlns:a16="http://schemas.microsoft.com/office/drawing/2014/main" id="{A158CF04-0B7F-A8BB-5876-D114903E7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2887"/>
                <a:ext cx="507" cy="478"/>
                <a:chOff x="4444" y="2136"/>
                <a:chExt cx="507" cy="478"/>
              </a:xfrm>
            </p:grpSpPr>
            <p:grpSp>
              <p:nvGrpSpPr>
                <p:cNvPr id="25" name="Group 22">
                  <a:extLst>
                    <a:ext uri="{FF2B5EF4-FFF2-40B4-BE49-F238E27FC236}">
                      <a16:creationId xmlns:a16="http://schemas.microsoft.com/office/drawing/2014/main" id="{50CF2FCB-5B9C-0842-75C1-B170B822A0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2136"/>
                  <a:ext cx="446" cy="478"/>
                  <a:chOff x="3742" y="2341"/>
                  <a:chExt cx="363" cy="478"/>
                </a:xfrm>
              </p:grpSpPr>
              <p:sp>
                <p:nvSpPr>
                  <p:cNvPr id="27" name="Text Box 23">
                    <a:extLst>
                      <a:ext uri="{FF2B5EF4-FFF2-40B4-BE49-F238E27FC236}">
                        <a16:creationId xmlns:a16="http://schemas.microsoft.com/office/drawing/2014/main" id="{A7AE8641-0AAF-DC01-F779-AE7F294C59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34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>
                        <a:solidFill>
                          <a:srgbClr val="000000"/>
                        </a:solidFill>
                      </a:rPr>
                      <a:t>٣</a:t>
                    </a:r>
                    <a:endParaRPr lang="en-US" altLang="ar-SA" sz="24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Text Box 24">
                    <a:extLst>
                      <a:ext uri="{FF2B5EF4-FFF2-40B4-BE49-F238E27FC236}">
                        <a16:creationId xmlns:a16="http://schemas.microsoft.com/office/drawing/2014/main" id="{A171A2FA-01D6-C2BF-D43E-EA95971D2A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53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>
                        <a:solidFill>
                          <a:srgbClr val="000000"/>
                        </a:solidFill>
                      </a:rPr>
                      <a:t>٤</a:t>
                    </a:r>
                    <a:endParaRPr lang="en-US" altLang="ar-SA" sz="24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Line 25">
                    <a:extLst>
                      <a:ext uri="{FF2B5EF4-FFF2-40B4-BE49-F238E27FC236}">
                        <a16:creationId xmlns:a16="http://schemas.microsoft.com/office/drawing/2014/main" id="{1A34CEC5-05A6-0FD4-05C4-996BEC5F7E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7" y="2571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A73F652-65B6-9C9D-5078-1D4CCB4D21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4" y="2226"/>
                  <a:ext cx="18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  <p:sp>
            <p:nvSpPr>
              <p:cNvPr id="24" name="Text Box 58">
                <a:extLst>
                  <a:ext uri="{FF2B5EF4-FFF2-40B4-BE49-F238E27FC236}">
                    <a16:creationId xmlns:a16="http://schemas.microsoft.com/office/drawing/2014/main" id="{C99D2B11-AB0D-D590-6C33-4B90A1BA10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" y="296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ــ</a:t>
                </a:r>
                <a:endParaRPr lang="en-US" altLang="ar-SA" sz="2000" b="1"/>
              </a:p>
            </p:txBody>
          </p:sp>
        </p:grpSp>
      </p:grpSp>
      <p:sp>
        <p:nvSpPr>
          <p:cNvPr id="47" name="Text Box 61">
            <a:extLst>
              <a:ext uri="{FF2B5EF4-FFF2-40B4-BE49-F238E27FC236}">
                <a16:creationId xmlns:a16="http://schemas.microsoft.com/office/drawing/2014/main" id="{C4CF68E5-B5AA-C0C6-EAE8-E57FDD7B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79" y="24638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ن </a:t>
            </a:r>
            <a:r>
              <a:rPr lang="en-US" altLang="ar-SA" sz="1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48" name="Text Box 62">
            <a:extLst>
              <a:ext uri="{FF2B5EF4-FFF2-40B4-BE49-F238E27FC236}">
                <a16:creationId xmlns:a16="http://schemas.microsoft.com/office/drawing/2014/main" id="{F20ED8EB-D619-1485-B2F0-C0460D83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591" y="540067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ن </a:t>
            </a:r>
            <a:r>
              <a:rPr lang="en-US" altLang="ar-SA" sz="1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172288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1B8950E-3131-B50A-8EFE-20C133C15B5C}"/>
              </a:ext>
            </a:extLst>
          </p:cNvPr>
          <p:cNvGrpSpPr>
            <a:grpSpLocks/>
          </p:cNvGrpSpPr>
          <p:nvPr/>
        </p:nvGrpSpPr>
        <p:grpSpPr bwMode="auto">
          <a:xfrm>
            <a:off x="4123617" y="108219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304B79F-BEA6-1192-F487-F678A1BC5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3C80FF0-FAD1-FB0C-4F15-675D1678F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454">
            <a:extLst>
              <a:ext uri="{FF2B5EF4-FFF2-40B4-BE49-F238E27FC236}">
                <a16:creationId xmlns:a16="http://schemas.microsoft.com/office/drawing/2014/main" id="{C9978AC6-2409-97FC-07E5-22C83944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255" y="828944"/>
            <a:ext cx="42116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قانون نقطة المنتصف 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5507D7E-2F5C-2BC6-4A60-7E8E1DD2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05" y="1662381"/>
            <a:ext cx="66182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455540D-4AED-B6FB-9410-12D710FA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30" y="2953019"/>
            <a:ext cx="6189662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75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E25F590-DD2D-F3BC-9DF7-984B1CE23E59}"/>
              </a:ext>
            </a:extLst>
          </p:cNvPr>
          <p:cNvGrpSpPr>
            <a:grpSpLocks/>
          </p:cNvGrpSpPr>
          <p:nvPr/>
        </p:nvGrpSpPr>
        <p:grpSpPr bwMode="auto">
          <a:xfrm>
            <a:off x="3966336" y="-7010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65EF263-A30F-254B-553C-80577A7A7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851C559-3319-EA1D-3435-D2CD02615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75568CBD-8624-751E-C1F2-CE2B3F88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161" y="713715"/>
            <a:ext cx="8713788" cy="6492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اوجد احداثيي نقطة المنتصف للقطعة المستقيمة التي تصل بين النقطتين </a:t>
            </a:r>
            <a:endParaRPr lang="en" altLang="ar-SA" sz="2000" b="1" dirty="0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BFAF726E-2889-9F72-914F-A686213B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474" y="1864652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٠ ، ٠ ) ، ( ٥ ، ١٢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2CA92D24-5A4A-8C31-35C0-0538708D0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774" y="1847190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(٦ ، ٨) ، ( ٣ ، ٤)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931730C8-57D5-2285-C106-91B92DEF9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586" y="1847190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١٢ ، ٣ ) ، ( -٨ ، ٣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B019E6B-72D2-56CC-2591-97560960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>
            <a:fillRect/>
          </a:stretch>
        </p:blipFill>
        <p:spPr bwMode="auto">
          <a:xfrm>
            <a:off x="7781099" y="2691740"/>
            <a:ext cx="287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FB315EF-9C4D-9B4D-8601-472A1ABF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>
            <a:fillRect/>
          </a:stretch>
        </p:blipFill>
        <p:spPr bwMode="auto">
          <a:xfrm>
            <a:off x="4756911" y="2648877"/>
            <a:ext cx="2881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3AFEFD7-A3FD-1E7C-70AD-FB3C67A9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>
            <a:fillRect/>
          </a:stretch>
        </p:blipFill>
        <p:spPr bwMode="auto">
          <a:xfrm>
            <a:off x="1732724" y="2606015"/>
            <a:ext cx="28813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1">
            <a:extLst>
              <a:ext uri="{FF2B5EF4-FFF2-40B4-BE49-F238E27FC236}">
                <a16:creationId xmlns:a16="http://schemas.microsoft.com/office/drawing/2014/main" id="{598C8DA3-1B3B-7B3C-E44B-DF5B95EF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399" y="3810927"/>
            <a:ext cx="2736850" cy="9350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= (</a:t>
            </a:r>
            <a:r>
              <a:rPr lang="ar-SA" altLang="ar-SA" sz="2400" b="1" u="sng" dirty="0">
                <a:solidFill>
                  <a:schemeClr val="accent6">
                    <a:lumMod val="75000"/>
                  </a:schemeClr>
                </a:solidFill>
              </a:rPr>
              <a:t>١٢+ (-٨) 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) ،</a:t>
            </a:r>
            <a:r>
              <a:rPr lang="ar-SA" altLang="ar-SA" sz="2400" b="1" u="sng" dirty="0">
                <a:solidFill>
                  <a:schemeClr val="accent6">
                    <a:lumMod val="75000"/>
                  </a:schemeClr>
                </a:solidFill>
              </a:rPr>
              <a:t>٣+٣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0FB309CF-F1AE-7CC9-474C-122859E7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374" y="4988852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= (٢.٥  ،  ٦)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1970B8C8-1738-AED2-20B8-7627F598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724" y="4972977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= (٤.٥  ،  ٦)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79ED5008-AB3D-E416-2172-372FD138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974" y="4969802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= (٢  ،  ٣)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812FCD98-7E45-3A85-FBD1-69568657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24" y="4401477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٢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9AFF0498-E22E-DE92-1169-5A1E34AE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061" y="4401477"/>
            <a:ext cx="28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</a:t>
            </a:r>
            <a:endParaRPr lang="en-US" altLang="ar-SA" sz="2400" b="1" dirty="0"/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0048E334-0ECD-24C8-164F-7E4811DC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424" y="3736315"/>
            <a:ext cx="2736850" cy="936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= </a:t>
            </a:r>
            <a:r>
              <a:rPr lang="ar-SA" altLang="ar-SA" sz="2400" b="1" dirty="0">
                <a:solidFill>
                  <a:srgbClr val="008F00"/>
                </a:solidFill>
              </a:rPr>
              <a:t>(</a:t>
            </a:r>
            <a:r>
              <a:rPr lang="ar-SA" altLang="ar-SA" sz="2400" b="1" u="sng" dirty="0">
                <a:solidFill>
                  <a:srgbClr val="008F00"/>
                </a:solidFill>
              </a:rPr>
              <a:t>٠+ ٥</a:t>
            </a:r>
            <a:r>
              <a:rPr lang="ar-SA" altLang="ar-SA" sz="2400" b="1" dirty="0">
                <a:solidFill>
                  <a:srgbClr val="008F00"/>
                </a:solidFill>
              </a:rPr>
              <a:t>) ،</a:t>
            </a:r>
            <a:r>
              <a:rPr lang="ar-SA" altLang="ar-SA" sz="2400" b="1" u="sng" dirty="0">
                <a:solidFill>
                  <a:srgbClr val="008F00"/>
                </a:solidFill>
              </a:rPr>
              <a:t>٠+١٢</a:t>
            </a:r>
            <a:r>
              <a:rPr lang="ar-SA" altLang="ar-SA" sz="2400" b="1" dirty="0">
                <a:solidFill>
                  <a:srgbClr val="008F00"/>
                </a:solidFill>
              </a:rPr>
              <a:t>)</a:t>
            </a:r>
            <a:endParaRPr lang="en-US" altLang="ar-SA" sz="2400" b="1" dirty="0">
              <a:solidFill>
                <a:srgbClr val="008F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Text Box 38">
            <a:extLst>
              <a:ext uri="{FF2B5EF4-FFF2-40B4-BE49-F238E27FC236}">
                <a16:creationId xmlns:a16="http://schemas.microsoft.com/office/drawing/2014/main" id="{9BC0E215-2B7A-82A4-3003-8A95F802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236" y="4309402"/>
            <a:ext cx="28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٢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3084B059-744D-277F-1249-490B94FC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786" y="4309402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٢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8" name="AutoShape 11">
            <a:extLst>
              <a:ext uri="{FF2B5EF4-FFF2-40B4-BE49-F238E27FC236}">
                <a16:creationId xmlns:a16="http://schemas.microsoft.com/office/drawing/2014/main" id="{65BAB69A-7BDC-3713-EB3F-0F22EFF0F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249" y="3599790"/>
            <a:ext cx="2736850" cy="9350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= </a:t>
            </a:r>
            <a:r>
              <a:rPr lang="ar-SA" altLang="ar-SA" sz="2400" b="1" dirty="0">
                <a:solidFill>
                  <a:srgbClr val="C00000"/>
                </a:solidFill>
              </a:rPr>
              <a:t>(</a:t>
            </a:r>
            <a:r>
              <a:rPr lang="ar-SA" altLang="ar-SA" sz="2400" b="1" u="sng" dirty="0">
                <a:solidFill>
                  <a:srgbClr val="C00000"/>
                </a:solidFill>
              </a:rPr>
              <a:t>٦+ ٣</a:t>
            </a:r>
            <a:r>
              <a:rPr lang="ar-SA" altLang="ar-SA" sz="2400" b="1" dirty="0">
                <a:solidFill>
                  <a:srgbClr val="C00000"/>
                </a:solidFill>
              </a:rPr>
              <a:t>) ،</a:t>
            </a:r>
            <a:r>
              <a:rPr lang="ar-SA" altLang="ar-SA" sz="2400" b="1" u="sng" dirty="0">
                <a:solidFill>
                  <a:srgbClr val="C00000"/>
                </a:solidFill>
              </a:rPr>
              <a:t>٨+٤</a:t>
            </a:r>
            <a:r>
              <a:rPr lang="ar-SA" altLang="ar-SA" sz="2400" b="1" dirty="0">
                <a:solidFill>
                  <a:srgbClr val="C00000"/>
                </a:solidFill>
              </a:rPr>
              <a:t>)</a:t>
            </a:r>
            <a:endParaRPr lang="en-US" altLang="ar-SA" sz="2400" b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A69FFA37-0EFF-9599-7ADB-444C6939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361" y="418716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0" name="Text Box 38">
            <a:extLst>
              <a:ext uri="{FF2B5EF4-FFF2-40B4-BE49-F238E27FC236}">
                <a16:creationId xmlns:a16="http://schemas.microsoft.com/office/drawing/2014/main" id="{FFE5BA7A-AAB0-245E-A1DB-21E17CD53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874" y="4199865"/>
            <a:ext cx="64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</a:t>
            </a:r>
            <a:endParaRPr lang="en-US" alt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5" grpId="1" animBg="1"/>
      <p:bldP spid="26" grpId="0"/>
      <p:bldP spid="27" grpId="0"/>
      <p:bldP spid="28" grpId="0" animBg="1"/>
      <p:bldP spid="28" grpId="1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DBD4CE6-E7C8-94FC-E856-884C00822784}"/>
              </a:ext>
            </a:extLst>
          </p:cNvPr>
          <p:cNvGrpSpPr>
            <a:grpSpLocks/>
          </p:cNvGrpSpPr>
          <p:nvPr/>
        </p:nvGrpSpPr>
        <p:grpSpPr bwMode="auto">
          <a:xfrm>
            <a:off x="4110283" y="69739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ADC40B7-9AE7-D795-8D97-2A22C3F19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D92B5B6-8F1E-BB31-CE78-7BC26EAED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37E0A06C-1294-F53C-6768-0E979D3E2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108" y="790464"/>
            <a:ext cx="8713788" cy="6492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اوجد احداثيي نقطة المنتصف للقطعة المستقيمة التي تصل بين النقطتين </a:t>
            </a:r>
            <a:endParaRPr lang="en" altLang="ar-SA" sz="2000" b="1" dirty="0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0726A9C-2A47-9024-8E26-C60FEA1A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421" y="1941401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-٢ ، ٢ ) ، ( ٤ ، ١٠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3E093269-F991-E75E-1E20-7D78714C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721" y="1923939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(٣ ، ١٠) ، ( ٣ ، ٣)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EC17F75E-640D-7240-B723-68F848A9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533" y="1923939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٢ ، -٢ ) ، ( ٦ ، ٢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D6D0532F-F199-A5FA-5405-B7936B542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433" y="5062426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= (٤  ، ٠)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86D4121F-E296-A988-1EA1-11591A67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321" y="5065601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= (١  ،  ٦)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C208AF06-2CE7-2712-19D0-3E002EEF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671" y="5049726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= (٣  ،  ٦.٥)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92AF67B2-6586-4EB9-6E1E-3D0A465E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>
            <a:fillRect/>
          </a:stretch>
        </p:blipFill>
        <p:spPr bwMode="auto">
          <a:xfrm>
            <a:off x="7925046" y="2768489"/>
            <a:ext cx="287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AFD23DE-9A25-2712-506E-8C071B02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>
            <a:fillRect/>
          </a:stretch>
        </p:blipFill>
        <p:spPr bwMode="auto">
          <a:xfrm>
            <a:off x="4900858" y="2725626"/>
            <a:ext cx="2881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AEAC940-100D-C661-A281-9B60EB23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>
            <a:fillRect/>
          </a:stretch>
        </p:blipFill>
        <p:spPr bwMode="auto">
          <a:xfrm>
            <a:off x="1876671" y="2682764"/>
            <a:ext cx="28813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1">
            <a:extLst>
              <a:ext uri="{FF2B5EF4-FFF2-40B4-BE49-F238E27FC236}">
                <a16:creationId xmlns:a16="http://schemas.microsoft.com/office/drawing/2014/main" id="{EBD2626E-8083-503D-DED7-DBF474E3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346" y="3887676"/>
            <a:ext cx="2736850" cy="9350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= </a:t>
            </a:r>
            <a:r>
              <a:rPr lang="ar-SA" altLang="ar-SA" sz="2400" b="1" dirty="0">
                <a:solidFill>
                  <a:srgbClr val="002060"/>
                </a:solidFill>
              </a:rPr>
              <a:t>(</a:t>
            </a:r>
            <a:r>
              <a:rPr lang="ar-SA" altLang="ar-SA" sz="2400" b="1" u="sng" dirty="0">
                <a:solidFill>
                  <a:srgbClr val="002060"/>
                </a:solidFill>
              </a:rPr>
              <a:t>٢+ ٦</a:t>
            </a:r>
            <a:r>
              <a:rPr lang="ar-SA" altLang="ar-SA" sz="2400" b="1" dirty="0">
                <a:solidFill>
                  <a:srgbClr val="002060"/>
                </a:solidFill>
              </a:rPr>
              <a:t>) ،</a:t>
            </a:r>
            <a:r>
              <a:rPr lang="ar-SA" altLang="ar-SA" sz="2400" b="1" u="sng" dirty="0">
                <a:solidFill>
                  <a:srgbClr val="002060"/>
                </a:solidFill>
              </a:rPr>
              <a:t>-٢+٢</a:t>
            </a:r>
            <a:r>
              <a:rPr lang="ar-SA" altLang="ar-SA" sz="2400" b="1" dirty="0">
                <a:solidFill>
                  <a:srgbClr val="002060"/>
                </a:solidFill>
              </a:rPr>
              <a:t>)</a:t>
            </a:r>
            <a:endParaRPr lang="en-US" altLang="ar-SA" sz="24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0FB2D4F6-86FC-0FEE-A947-6C064ED2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371" y="4478226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41867AAF-997A-D276-C48E-04BE8AA7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471" y="4457589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</a:t>
            </a:r>
            <a:endParaRPr lang="en-US" altLang="ar-SA" sz="2400" b="1" dirty="0"/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B24E63BB-2C5D-1FA4-82A5-C98B25626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371" y="3813064"/>
            <a:ext cx="2736850" cy="9366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= </a:t>
            </a:r>
            <a:r>
              <a:rPr lang="ar-SA" altLang="ar-SA" sz="2400" b="1" dirty="0">
                <a:solidFill>
                  <a:srgbClr val="008F00"/>
                </a:solidFill>
              </a:rPr>
              <a:t>(</a:t>
            </a:r>
            <a:r>
              <a:rPr lang="ar-SA" altLang="ar-SA" sz="2400" b="1" u="sng" dirty="0">
                <a:solidFill>
                  <a:srgbClr val="008F00"/>
                </a:solidFill>
              </a:rPr>
              <a:t>-٢+ ٤</a:t>
            </a:r>
            <a:r>
              <a:rPr lang="ar-SA" altLang="ar-SA" sz="2400" b="1" dirty="0">
                <a:solidFill>
                  <a:srgbClr val="008F00"/>
                </a:solidFill>
              </a:rPr>
              <a:t>) ،</a:t>
            </a:r>
            <a:r>
              <a:rPr lang="ar-SA" altLang="ar-SA" sz="2400" b="1" u="sng" dirty="0">
                <a:solidFill>
                  <a:srgbClr val="008F00"/>
                </a:solidFill>
              </a:rPr>
              <a:t>٢+١٠</a:t>
            </a:r>
            <a:r>
              <a:rPr lang="ar-SA" altLang="ar-SA" sz="2400" b="1" dirty="0">
                <a:solidFill>
                  <a:srgbClr val="008F00"/>
                </a:solidFill>
              </a:rPr>
              <a:t>)</a:t>
            </a:r>
            <a:endParaRPr lang="en-US" altLang="ar-SA" sz="2400" b="1" dirty="0">
              <a:solidFill>
                <a:srgbClr val="008F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Text Box 38">
            <a:extLst>
              <a:ext uri="{FF2B5EF4-FFF2-40B4-BE49-F238E27FC236}">
                <a16:creationId xmlns:a16="http://schemas.microsoft.com/office/drawing/2014/main" id="{DE6A03FB-6E9C-D66F-2078-19AF3929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183" y="4386151"/>
            <a:ext cx="28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F00"/>
                </a:solidFill>
              </a:rPr>
              <a:t>٢</a:t>
            </a:r>
            <a:endParaRPr lang="en-US" altLang="ar-SA" sz="2400" b="1" dirty="0">
              <a:solidFill>
                <a:srgbClr val="008F00"/>
              </a:solidFill>
            </a:endParaRP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483CC8B8-90DD-8F2B-D4D0-032C8011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214" y="4450445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F00"/>
                </a:solidFill>
              </a:rPr>
              <a:t>٢</a:t>
            </a:r>
            <a:endParaRPr lang="en-US" altLang="ar-SA" sz="2400" b="1" dirty="0">
              <a:solidFill>
                <a:srgbClr val="008F00"/>
              </a:solidFill>
            </a:endParaRPr>
          </a:p>
        </p:txBody>
      </p:sp>
      <p:sp>
        <p:nvSpPr>
          <p:cNvPr id="28" name="AutoShape 11">
            <a:extLst>
              <a:ext uri="{FF2B5EF4-FFF2-40B4-BE49-F238E27FC236}">
                <a16:creationId xmlns:a16="http://schemas.microsoft.com/office/drawing/2014/main" id="{5FD587BB-18F9-C0B6-1AE9-5CDDF9585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196" y="3676539"/>
            <a:ext cx="2736850" cy="9350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= </a:t>
            </a:r>
            <a:r>
              <a:rPr lang="ar-SA" altLang="ar-SA" sz="2400" b="1" dirty="0">
                <a:solidFill>
                  <a:srgbClr val="C00000"/>
                </a:solidFill>
              </a:rPr>
              <a:t>(</a:t>
            </a:r>
            <a:r>
              <a:rPr lang="ar-SA" altLang="ar-SA" sz="2400" b="1" u="sng" dirty="0">
                <a:solidFill>
                  <a:srgbClr val="C00000"/>
                </a:solidFill>
              </a:rPr>
              <a:t>٣+ ٣</a:t>
            </a:r>
            <a:r>
              <a:rPr lang="ar-SA" altLang="ar-SA" sz="2400" b="1" dirty="0">
                <a:solidFill>
                  <a:srgbClr val="C00000"/>
                </a:solidFill>
              </a:rPr>
              <a:t>) ،</a:t>
            </a:r>
            <a:r>
              <a:rPr lang="ar-SA" altLang="ar-SA" sz="2400" b="1" u="sng" dirty="0">
                <a:solidFill>
                  <a:srgbClr val="C00000"/>
                </a:solidFill>
              </a:rPr>
              <a:t>١٠+٣</a:t>
            </a:r>
            <a:r>
              <a:rPr lang="ar-SA" altLang="ar-SA" sz="2400" b="1" dirty="0">
                <a:solidFill>
                  <a:srgbClr val="C00000"/>
                </a:solidFill>
              </a:rPr>
              <a:t>)</a:t>
            </a:r>
            <a:endParaRPr lang="en-US" altLang="ar-SA" sz="2400" b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8539E3E3-E6BD-3305-F659-EAA93C29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308" y="4263914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0" name="Text Box 38">
            <a:extLst>
              <a:ext uri="{FF2B5EF4-FFF2-40B4-BE49-F238E27FC236}">
                <a16:creationId xmlns:a16="http://schemas.microsoft.com/office/drawing/2014/main" id="{ADA9CEF4-5336-0A23-BA03-9EDE64E3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821" y="4276614"/>
            <a:ext cx="64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</a:t>
            </a:r>
            <a:endParaRPr lang="en-US" alt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91298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2" grpId="1" animBg="1"/>
      <p:bldP spid="23" grpId="0"/>
      <p:bldP spid="24" grpId="0"/>
      <p:bldP spid="25" grpId="0" animBg="1"/>
      <p:bldP spid="25" grpId="1" animBg="1"/>
      <p:bldP spid="26" grpId="0"/>
      <p:bldP spid="27" grpId="0"/>
      <p:bldP spid="28" grpId="0" animBg="1"/>
      <p:bldP spid="28" grpId="1" animBg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845B2BA-7AEC-A68F-51B4-3EE16F2162CD}"/>
              </a:ext>
            </a:extLst>
          </p:cNvPr>
          <p:cNvGrpSpPr>
            <a:grpSpLocks/>
          </p:cNvGrpSpPr>
          <p:nvPr/>
        </p:nvGrpSpPr>
        <p:grpSpPr bwMode="auto">
          <a:xfrm>
            <a:off x="3712316" y="-7010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FBA6A46-69F6-F1CF-1219-327D7B69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4756A7E-ACC8-B157-D17D-53FD1089D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3D8C1C7E-EFFC-FF17-1784-DBE2A35C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141" y="713715"/>
            <a:ext cx="8713788" cy="6492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/>
              <a:t>مثل كل نقطة مما يلي على المستوى الإحداثي ثم أوجد المسافة بين النقطتين إلى أقرب جزء من عشرة :</a:t>
            </a:r>
            <a:endParaRPr lang="en" altLang="ar-SA" sz="2000" b="1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262CF92E-15F6-134B-DC74-563E2C1D9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179" y="2960027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١ ، ٣ ) ، ( - ٢ ، ٤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FAE9CB07-FF25-8398-F4CB-4BD32E94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179" y="4098265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- ٣ ، - ٤ ) ، ( ٢ ، - ١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06C1C60E-ACEE-2717-6A09-14CF4DF6A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179" y="1864652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٢ ، ٠ ) ، ( ٥ ، -٤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6" name="Picture 42">
            <a:extLst>
              <a:ext uri="{FF2B5EF4-FFF2-40B4-BE49-F238E27FC236}">
                <a16:creationId xmlns:a16="http://schemas.microsoft.com/office/drawing/2014/main" id="{A93B4CC0-EC5A-BBEB-4444-3274B455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66" y="1577315"/>
            <a:ext cx="48244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4">
            <a:extLst>
              <a:ext uri="{FF2B5EF4-FFF2-40B4-BE49-F238E27FC236}">
                <a16:creationId xmlns:a16="http://schemas.microsoft.com/office/drawing/2014/main" id="{6E4C1A7C-6075-F801-BD22-EF0509D5D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566" y="5504790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( ٥ ، -٤ )</a:t>
            </a:r>
            <a:endParaRPr lang="en-US" altLang="ar-SA" sz="1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47">
            <a:extLst>
              <a:ext uri="{FF2B5EF4-FFF2-40B4-BE49-F238E27FC236}">
                <a16:creationId xmlns:a16="http://schemas.microsoft.com/office/drawing/2014/main" id="{482782F9-D7A6-9B3D-FC57-C9C153C8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91" y="2442502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( ١ ، ٣ ) </a:t>
            </a:r>
            <a:r>
              <a:rPr lang="en-US" altLang="ar-SA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9" name="Text Box 48">
            <a:extLst>
              <a:ext uri="{FF2B5EF4-FFF2-40B4-BE49-F238E27FC236}">
                <a16:creationId xmlns:a16="http://schemas.microsoft.com/office/drawing/2014/main" id="{3FA425FC-A191-529A-A195-67B01013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079" y="2010702"/>
            <a:ext cx="138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( - ٢ ، ٤ )</a:t>
            </a:r>
            <a:endParaRPr lang="en-US" altLang="ar-SA" sz="1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F19A0944-51DF-0293-2B07-CBF682A2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854" y="5473040"/>
            <a:ext cx="160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( - ٣ ، - ٤ )</a:t>
            </a:r>
            <a:endParaRPr lang="en-US" altLang="ar-SA" sz="1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50">
            <a:extLst>
              <a:ext uri="{FF2B5EF4-FFF2-40B4-BE49-F238E27FC236}">
                <a16:creationId xmlns:a16="http://schemas.microsoft.com/office/drawing/2014/main" id="{1728245A-B5F3-B36B-5E99-780EB3D9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904" y="4185577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( ٢ ، - ١ ) </a:t>
            </a:r>
            <a:r>
              <a:rPr lang="en-US" altLang="ar-SA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grpSp>
        <p:nvGrpSpPr>
          <p:cNvPr id="22" name="Group 53">
            <a:extLst>
              <a:ext uri="{FF2B5EF4-FFF2-40B4-BE49-F238E27FC236}">
                <a16:creationId xmlns:a16="http://schemas.microsoft.com/office/drawing/2014/main" id="{04BE2A49-F75B-AC87-6AE8-CD4A1AE8E90A}"/>
              </a:ext>
            </a:extLst>
          </p:cNvPr>
          <p:cNvGrpSpPr>
            <a:grpSpLocks/>
          </p:cNvGrpSpPr>
          <p:nvPr/>
        </p:nvGrpSpPr>
        <p:grpSpPr bwMode="auto">
          <a:xfrm>
            <a:off x="5022004" y="3434690"/>
            <a:ext cx="1022350" cy="692150"/>
            <a:chOff x="4105" y="3566"/>
            <a:chExt cx="644" cy="436"/>
          </a:xfrm>
        </p:grpSpPr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D886068A-0018-2573-24D0-EF255C7B6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566"/>
              <a:ext cx="6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 ٢ ، ٠ )</a:t>
              </a:r>
              <a:endParaRPr lang="en-US" altLang="ar-SA" sz="1200" b="1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" name="Text Box 52">
              <a:extLst>
                <a:ext uri="{FF2B5EF4-FFF2-40B4-BE49-F238E27FC236}">
                  <a16:creationId xmlns:a16="http://schemas.microsoft.com/office/drawing/2014/main" id="{B8F678B6-E920-9CD3-A4F0-C2FA84615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382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2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4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B0BE0C8-4059-96C3-B57D-14859B8241B8}"/>
              </a:ext>
            </a:extLst>
          </p:cNvPr>
          <p:cNvGrpSpPr>
            <a:grpSpLocks/>
          </p:cNvGrpSpPr>
          <p:nvPr/>
        </p:nvGrpSpPr>
        <p:grpSpPr bwMode="auto">
          <a:xfrm>
            <a:off x="3897183" y="-7010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FC56DFC-7A77-43A4-0D2A-884AD443F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4EFB2CAB-62E5-A3B7-3D8C-62881C7B4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462D3C09-955A-66C5-2B1E-CBD4CA6A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483" y="713715"/>
            <a:ext cx="5040313" cy="6492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/>
              <a:t>ولإيجاد المسافة بين النقطتين إلى أقرب جزء من عشرة :</a:t>
            </a:r>
            <a:endParaRPr lang="en" altLang="ar-SA" sz="20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F561DDC8-46E8-AB0A-873B-3552116E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596" y="1507465"/>
            <a:ext cx="28813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١ ، ٣ ) ، ( - ٢ ، ٤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F8D5C0BA-D79C-7362-D2C9-BAE9E1E3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833" y="1507465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- ٣ ، - ٤ ) ، ( ٢ ، - ١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E52460DA-121F-3353-5E40-C613AD1D5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508" y="1505877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٢ ، ٠ ) ، ( ٥ ، ٤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D5F13B7A-D53D-4AE1-6F48-92F62722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596" y="2298040"/>
            <a:ext cx="2881312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174129C9-2893-7FF8-36FD-9AEF56E35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833" y="2298040"/>
            <a:ext cx="2952750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D08DAE4F-C41B-E938-E5AB-78457BC9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508" y="2296452"/>
            <a:ext cx="2879725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8EC98B85-A48E-43A6-4D04-FCED20543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721" y="2369477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أ = ٥ – ٢ = ٣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573BC032-9742-ADCC-5113-3DB13FDC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658" y="279016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ب = ٤ – ٠ = ٤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5B5B86BE-A3D7-C8D0-C034-31E6E3925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83" y="3450565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أ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ب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6FA15324-55C5-C697-F4D2-146681E7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721" y="4026827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٣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٤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789A1B03-C961-411C-BE23-0F2D076A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721" y="453006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٩ + ١٦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DEBAA687-80A4-969E-CB15-6513E3AD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721" y="503489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٢٥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A7484C09-86E9-E09D-0F8B-CA0CE1EB2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721" y="5573052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٥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21C15BBA-32A9-DF9A-22F3-DD12371F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946" y="6077877"/>
            <a:ext cx="2665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بين النقطتين = ٥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DDBED50C-CC80-CE27-5E67-A83A581D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783" y="2369477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أ = - ٢ – ١ = - ٣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99CF92FA-CC6B-87F8-2606-D085A222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533" y="2801277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ب = ٤ – ٣= ١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5F868BAE-97DA-75B3-2076-4F5FADBE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196" y="3450565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أ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ب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B381CB7C-24C1-6EA8-B703-61B931904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533" y="4026827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٣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١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F5731E43-C633-9EF0-73CE-C816A580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533" y="453006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٩ + ١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2" name="Text Box 36">
            <a:extLst>
              <a:ext uri="{FF2B5EF4-FFF2-40B4-BE49-F238E27FC236}">
                <a16:creationId xmlns:a16="http://schemas.microsoft.com/office/drawing/2014/main" id="{6CF054DD-870A-04F3-6819-D30E9076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533" y="503489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١٠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E3A7AEE5-6FC6-767E-5141-C3FAC4758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533" y="5573052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٣.٢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CF87806D-278C-DD25-6973-973CD50E0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596" y="6077877"/>
            <a:ext cx="2809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بين النقطتين = ٣.٢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9BA9E219-2E06-355F-8C0C-EAB829BB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346" y="2369477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أ = ٢ + ٣ = ٥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98A58451-A340-768F-A02C-0D9AF8FE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033" y="2801277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ب = - ١ + ٤ = ٣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37" name="Text Box 41">
            <a:extLst>
              <a:ext uri="{FF2B5EF4-FFF2-40B4-BE49-F238E27FC236}">
                <a16:creationId xmlns:a16="http://schemas.microsoft.com/office/drawing/2014/main" id="{76309505-515C-56F5-C1FF-D2986084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08" y="3450565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أ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ب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38" name="Text Box 42">
            <a:extLst>
              <a:ext uri="{FF2B5EF4-FFF2-40B4-BE49-F238E27FC236}">
                <a16:creationId xmlns:a16="http://schemas.microsoft.com/office/drawing/2014/main" id="{E5A082B8-93C9-8BE6-1CC5-78AE6581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346" y="4026827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٥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٣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9" name="Text Box 43">
            <a:extLst>
              <a:ext uri="{FF2B5EF4-FFF2-40B4-BE49-F238E27FC236}">
                <a16:creationId xmlns:a16="http://schemas.microsoft.com/office/drawing/2014/main" id="{5FC56551-35C3-F84F-21C7-47EABB15D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346" y="453006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٢٥ + ٩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40" name="Text Box 44">
            <a:extLst>
              <a:ext uri="{FF2B5EF4-FFF2-40B4-BE49-F238E27FC236}">
                <a16:creationId xmlns:a16="http://schemas.microsoft.com/office/drawing/2014/main" id="{4088AD36-B06B-22DF-DCA1-EA497CFD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346" y="503489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٣٤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41" name="Text Box 45">
            <a:extLst>
              <a:ext uri="{FF2B5EF4-FFF2-40B4-BE49-F238E27FC236}">
                <a16:creationId xmlns:a16="http://schemas.microsoft.com/office/drawing/2014/main" id="{F3137D5B-AE5B-6FCE-854B-6E4E4528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346" y="5573052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٥.٨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 Box 46">
            <a:extLst>
              <a:ext uri="{FF2B5EF4-FFF2-40B4-BE49-F238E27FC236}">
                <a16:creationId xmlns:a16="http://schemas.microsoft.com/office/drawing/2014/main" id="{DE4F9512-3C75-3E61-2914-CF7E69B39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58" y="6077877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بين النقطتين = ٥.٨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3" name="Group 140">
            <a:extLst>
              <a:ext uri="{FF2B5EF4-FFF2-40B4-BE49-F238E27FC236}">
                <a16:creationId xmlns:a16="http://schemas.microsoft.com/office/drawing/2014/main" id="{9B2FBC26-E031-8300-DA75-66781F9D55D4}"/>
              </a:ext>
            </a:extLst>
          </p:cNvPr>
          <p:cNvGrpSpPr>
            <a:grpSpLocks/>
          </p:cNvGrpSpPr>
          <p:nvPr/>
        </p:nvGrpSpPr>
        <p:grpSpPr bwMode="auto">
          <a:xfrm>
            <a:off x="9429621" y="5017427"/>
            <a:ext cx="944562" cy="760413"/>
            <a:chOff x="1781" y="3459"/>
            <a:chExt cx="517" cy="288"/>
          </a:xfrm>
        </p:grpSpPr>
        <p:grpSp>
          <p:nvGrpSpPr>
            <p:cNvPr id="44" name="Group 141">
              <a:extLst>
                <a:ext uri="{FF2B5EF4-FFF2-40B4-BE49-F238E27FC236}">
                  <a16:creationId xmlns:a16="http://schemas.microsoft.com/office/drawing/2014/main" id="{717F9DB6-1064-00A0-F6E6-0FDA6273B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46" name="Line 142">
                <a:extLst>
                  <a:ext uri="{FF2B5EF4-FFF2-40B4-BE49-F238E27FC236}">
                    <a16:creationId xmlns:a16="http://schemas.microsoft.com/office/drawing/2014/main" id="{8582EED1-869D-28B7-4C67-5A062111C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143">
                <a:extLst>
                  <a:ext uri="{FF2B5EF4-FFF2-40B4-BE49-F238E27FC236}">
                    <a16:creationId xmlns:a16="http://schemas.microsoft.com/office/drawing/2014/main" id="{C6B0468E-AFA7-4F81-4568-A4C5962B9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144">
                <a:extLst>
                  <a:ext uri="{FF2B5EF4-FFF2-40B4-BE49-F238E27FC236}">
                    <a16:creationId xmlns:a16="http://schemas.microsoft.com/office/drawing/2014/main" id="{B824F276-A243-8682-CA18-04B263773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Text Box 145">
              <a:extLst>
                <a:ext uri="{FF2B5EF4-FFF2-40B4-BE49-F238E27FC236}">
                  <a16:creationId xmlns:a16="http://schemas.microsoft.com/office/drawing/2014/main" id="{4BFB32FB-F7B3-7562-3C4F-92B173F48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9" name="Group 140">
            <a:extLst>
              <a:ext uri="{FF2B5EF4-FFF2-40B4-BE49-F238E27FC236}">
                <a16:creationId xmlns:a16="http://schemas.microsoft.com/office/drawing/2014/main" id="{2E91BE7C-D654-975F-204C-A4728BCD3D54}"/>
              </a:ext>
            </a:extLst>
          </p:cNvPr>
          <p:cNvGrpSpPr>
            <a:grpSpLocks/>
          </p:cNvGrpSpPr>
          <p:nvPr/>
        </p:nvGrpSpPr>
        <p:grpSpPr bwMode="auto">
          <a:xfrm>
            <a:off x="8608883" y="4949165"/>
            <a:ext cx="942975" cy="760412"/>
            <a:chOff x="1781" y="3459"/>
            <a:chExt cx="517" cy="288"/>
          </a:xfrm>
        </p:grpSpPr>
        <p:grpSp>
          <p:nvGrpSpPr>
            <p:cNvPr id="50" name="Group 141">
              <a:extLst>
                <a:ext uri="{FF2B5EF4-FFF2-40B4-BE49-F238E27FC236}">
                  <a16:creationId xmlns:a16="http://schemas.microsoft.com/office/drawing/2014/main" id="{18F2AB7D-8857-1836-81C5-68ED759BC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52" name="Line 142">
                <a:extLst>
                  <a:ext uri="{FF2B5EF4-FFF2-40B4-BE49-F238E27FC236}">
                    <a16:creationId xmlns:a16="http://schemas.microsoft.com/office/drawing/2014/main" id="{3AEB2CCF-0BEA-FF28-7D42-58C1CC20A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143">
                <a:extLst>
                  <a:ext uri="{FF2B5EF4-FFF2-40B4-BE49-F238E27FC236}">
                    <a16:creationId xmlns:a16="http://schemas.microsoft.com/office/drawing/2014/main" id="{1AF0571C-9091-2A5B-2AAA-40DCBAA33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144">
                <a:extLst>
                  <a:ext uri="{FF2B5EF4-FFF2-40B4-BE49-F238E27FC236}">
                    <a16:creationId xmlns:a16="http://schemas.microsoft.com/office/drawing/2014/main" id="{B3B59013-9686-D814-9216-AD8C6793C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57609670-DA8F-F557-88BC-9245BD0DB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55" name="Group 140">
            <a:extLst>
              <a:ext uri="{FF2B5EF4-FFF2-40B4-BE49-F238E27FC236}">
                <a16:creationId xmlns:a16="http://schemas.microsoft.com/office/drawing/2014/main" id="{69D1DB3E-3B85-1F24-7EE0-BFB2BFC02503}"/>
              </a:ext>
            </a:extLst>
          </p:cNvPr>
          <p:cNvGrpSpPr>
            <a:grpSpLocks/>
          </p:cNvGrpSpPr>
          <p:nvPr/>
        </p:nvGrpSpPr>
        <p:grpSpPr bwMode="auto">
          <a:xfrm>
            <a:off x="6484808" y="4952340"/>
            <a:ext cx="944563" cy="760412"/>
            <a:chOff x="1781" y="3459"/>
            <a:chExt cx="517" cy="288"/>
          </a:xfrm>
        </p:grpSpPr>
        <p:grpSp>
          <p:nvGrpSpPr>
            <p:cNvPr id="56" name="Group 141">
              <a:extLst>
                <a:ext uri="{FF2B5EF4-FFF2-40B4-BE49-F238E27FC236}">
                  <a16:creationId xmlns:a16="http://schemas.microsoft.com/office/drawing/2014/main" id="{C871ECC8-AEB2-DC3D-F903-6D0207DD51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58" name="Line 142">
                <a:extLst>
                  <a:ext uri="{FF2B5EF4-FFF2-40B4-BE49-F238E27FC236}">
                    <a16:creationId xmlns:a16="http://schemas.microsoft.com/office/drawing/2014/main" id="{2CC766D8-46F7-BE42-8D74-2193036AA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43">
                <a:extLst>
                  <a:ext uri="{FF2B5EF4-FFF2-40B4-BE49-F238E27FC236}">
                    <a16:creationId xmlns:a16="http://schemas.microsoft.com/office/drawing/2014/main" id="{7CC43697-08EC-16EE-8260-61A1A23F6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44">
                <a:extLst>
                  <a:ext uri="{FF2B5EF4-FFF2-40B4-BE49-F238E27FC236}">
                    <a16:creationId xmlns:a16="http://schemas.microsoft.com/office/drawing/2014/main" id="{1D57E0DD-7DAD-BEA4-D12A-C39EC340B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7" name="Text Box 145">
              <a:extLst>
                <a:ext uri="{FF2B5EF4-FFF2-40B4-BE49-F238E27FC236}">
                  <a16:creationId xmlns:a16="http://schemas.microsoft.com/office/drawing/2014/main" id="{4D289D51-C9AC-726B-D5DC-536864904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1" name="Group 140">
            <a:extLst>
              <a:ext uri="{FF2B5EF4-FFF2-40B4-BE49-F238E27FC236}">
                <a16:creationId xmlns:a16="http://schemas.microsoft.com/office/drawing/2014/main" id="{DAE5829C-2AF3-6A03-867F-BA0FE95B4729}"/>
              </a:ext>
            </a:extLst>
          </p:cNvPr>
          <p:cNvGrpSpPr>
            <a:grpSpLocks/>
          </p:cNvGrpSpPr>
          <p:nvPr/>
        </p:nvGrpSpPr>
        <p:grpSpPr bwMode="auto">
          <a:xfrm>
            <a:off x="5591046" y="4963452"/>
            <a:ext cx="942975" cy="760413"/>
            <a:chOff x="1781" y="3459"/>
            <a:chExt cx="517" cy="288"/>
          </a:xfrm>
        </p:grpSpPr>
        <p:grpSp>
          <p:nvGrpSpPr>
            <p:cNvPr id="62" name="Group 141">
              <a:extLst>
                <a:ext uri="{FF2B5EF4-FFF2-40B4-BE49-F238E27FC236}">
                  <a16:creationId xmlns:a16="http://schemas.microsoft.com/office/drawing/2014/main" id="{F75DDF52-FC43-41A3-F122-A2BC10E11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64" name="Line 142">
                <a:extLst>
                  <a:ext uri="{FF2B5EF4-FFF2-40B4-BE49-F238E27FC236}">
                    <a16:creationId xmlns:a16="http://schemas.microsoft.com/office/drawing/2014/main" id="{C0544E2C-2A53-09FA-4C4B-AAED1C0CC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43">
                <a:extLst>
                  <a:ext uri="{FF2B5EF4-FFF2-40B4-BE49-F238E27FC236}">
                    <a16:creationId xmlns:a16="http://schemas.microsoft.com/office/drawing/2014/main" id="{7B3894A5-AB65-1A18-0318-331B5D4BD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44">
                <a:extLst>
                  <a:ext uri="{FF2B5EF4-FFF2-40B4-BE49-F238E27FC236}">
                    <a16:creationId xmlns:a16="http://schemas.microsoft.com/office/drawing/2014/main" id="{D5B770B3-6472-3EF3-0BE8-F3BC2069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3" name="Text Box 145">
              <a:extLst>
                <a:ext uri="{FF2B5EF4-FFF2-40B4-BE49-F238E27FC236}">
                  <a16:creationId xmlns:a16="http://schemas.microsoft.com/office/drawing/2014/main" id="{D2D91157-A580-3F2C-F1C4-EFA2150EC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7" name="Group 140">
            <a:extLst>
              <a:ext uri="{FF2B5EF4-FFF2-40B4-BE49-F238E27FC236}">
                <a16:creationId xmlns:a16="http://schemas.microsoft.com/office/drawing/2014/main" id="{44640492-6634-7C66-9770-72057B261C24}"/>
              </a:ext>
            </a:extLst>
          </p:cNvPr>
          <p:cNvGrpSpPr>
            <a:grpSpLocks/>
          </p:cNvGrpSpPr>
          <p:nvPr/>
        </p:nvGrpSpPr>
        <p:grpSpPr bwMode="auto">
          <a:xfrm>
            <a:off x="3362196" y="4976152"/>
            <a:ext cx="944562" cy="760413"/>
            <a:chOff x="1781" y="3459"/>
            <a:chExt cx="517" cy="288"/>
          </a:xfrm>
        </p:grpSpPr>
        <p:grpSp>
          <p:nvGrpSpPr>
            <p:cNvPr id="68" name="Group 141">
              <a:extLst>
                <a:ext uri="{FF2B5EF4-FFF2-40B4-BE49-F238E27FC236}">
                  <a16:creationId xmlns:a16="http://schemas.microsoft.com/office/drawing/2014/main" id="{8EC19B28-7F0A-2FB4-E055-5954B1816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70" name="Line 142">
                <a:extLst>
                  <a:ext uri="{FF2B5EF4-FFF2-40B4-BE49-F238E27FC236}">
                    <a16:creationId xmlns:a16="http://schemas.microsoft.com/office/drawing/2014/main" id="{1AFCE491-9355-5643-E897-29F8C2CC3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43">
                <a:extLst>
                  <a:ext uri="{FF2B5EF4-FFF2-40B4-BE49-F238E27FC236}">
                    <a16:creationId xmlns:a16="http://schemas.microsoft.com/office/drawing/2014/main" id="{30A6B069-67D2-0123-16EC-769196C36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44">
                <a:extLst>
                  <a:ext uri="{FF2B5EF4-FFF2-40B4-BE49-F238E27FC236}">
                    <a16:creationId xmlns:a16="http://schemas.microsoft.com/office/drawing/2014/main" id="{96BFBD5C-020C-F328-DCD9-8CB5C0DC2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9" name="Text Box 145">
              <a:extLst>
                <a:ext uri="{FF2B5EF4-FFF2-40B4-BE49-F238E27FC236}">
                  <a16:creationId xmlns:a16="http://schemas.microsoft.com/office/drawing/2014/main" id="{C4B7E2A2-7614-B74E-A3F8-056B609DE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73" name="Group 140">
            <a:extLst>
              <a:ext uri="{FF2B5EF4-FFF2-40B4-BE49-F238E27FC236}">
                <a16:creationId xmlns:a16="http://schemas.microsoft.com/office/drawing/2014/main" id="{81B26D09-6F52-DBEE-AB9A-9E46104EE93B}"/>
              </a:ext>
            </a:extLst>
          </p:cNvPr>
          <p:cNvGrpSpPr>
            <a:grpSpLocks/>
          </p:cNvGrpSpPr>
          <p:nvPr/>
        </p:nvGrpSpPr>
        <p:grpSpPr bwMode="auto">
          <a:xfrm>
            <a:off x="2554158" y="4933290"/>
            <a:ext cx="944563" cy="760412"/>
            <a:chOff x="1781" y="3459"/>
            <a:chExt cx="517" cy="288"/>
          </a:xfrm>
        </p:grpSpPr>
        <p:grpSp>
          <p:nvGrpSpPr>
            <p:cNvPr id="74" name="Group 141">
              <a:extLst>
                <a:ext uri="{FF2B5EF4-FFF2-40B4-BE49-F238E27FC236}">
                  <a16:creationId xmlns:a16="http://schemas.microsoft.com/office/drawing/2014/main" id="{A18B76C1-08CE-6B5C-198F-CD60F6F4C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76" name="Line 142">
                <a:extLst>
                  <a:ext uri="{FF2B5EF4-FFF2-40B4-BE49-F238E27FC236}">
                    <a16:creationId xmlns:a16="http://schemas.microsoft.com/office/drawing/2014/main" id="{BCEA2176-654D-F576-54FF-7015682B7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Line 143">
                <a:extLst>
                  <a:ext uri="{FF2B5EF4-FFF2-40B4-BE49-F238E27FC236}">
                    <a16:creationId xmlns:a16="http://schemas.microsoft.com/office/drawing/2014/main" id="{EDFEBBAD-0370-8F1D-9B9A-5F3D44787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" name="Line 144">
                <a:extLst>
                  <a:ext uri="{FF2B5EF4-FFF2-40B4-BE49-F238E27FC236}">
                    <a16:creationId xmlns:a16="http://schemas.microsoft.com/office/drawing/2014/main" id="{305737A8-0774-4E10-88FB-616E6CAD0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5" name="Text Box 145">
              <a:extLst>
                <a:ext uri="{FF2B5EF4-FFF2-40B4-BE49-F238E27FC236}">
                  <a16:creationId xmlns:a16="http://schemas.microsoft.com/office/drawing/2014/main" id="{B6567EC1-092F-F278-4866-735ABA0C1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23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90F3B0A-98E1-9747-01AD-90FE8F3615A4}"/>
              </a:ext>
            </a:extLst>
          </p:cNvPr>
          <p:cNvGrpSpPr>
            <a:grpSpLocks/>
          </p:cNvGrpSpPr>
          <p:nvPr/>
        </p:nvGrpSpPr>
        <p:grpSpPr bwMode="auto">
          <a:xfrm>
            <a:off x="4268679" y="-132356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5BF0CC0-AA35-FA81-FAC8-4205DBB3E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46760B8-01EB-0D80-459D-6A3058C28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A5084D1D-253E-AE66-526E-DE9079853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979" y="659806"/>
            <a:ext cx="5040313" cy="64928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/>
              <a:t>مثل كل نقطة مما يلي على المستوى الإحداثي :</a:t>
            </a:r>
            <a:endParaRPr lang="en" altLang="ar-SA" sz="2400" b="1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30837C84-1945-84D6-8619-C7C901537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742" y="3109319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 (    - ١ ،          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7720B120-2313-C3CE-6657-1393ECE1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642" y="4333281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ن (   ٤.٥  ،  - ٢.٢٥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33074E9D-311D-5720-DC02-206F30E15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642" y="2028231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 (          ،        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DD96D67F-4FC2-E939-2031-8FA0939DDE2C}"/>
              </a:ext>
            </a:extLst>
          </p:cNvPr>
          <p:cNvGrpSpPr>
            <a:grpSpLocks/>
          </p:cNvGrpSpPr>
          <p:nvPr/>
        </p:nvGrpSpPr>
        <p:grpSpPr bwMode="auto">
          <a:xfrm>
            <a:off x="8935929" y="2029819"/>
            <a:ext cx="804863" cy="758825"/>
            <a:chOff x="4444" y="2136"/>
            <a:chExt cx="507" cy="478"/>
          </a:xfrm>
        </p:grpSpPr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1CDCFAAF-DA60-B319-C5F5-BCE1DB9D7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" y="2136"/>
              <a:ext cx="446" cy="478"/>
              <a:chOff x="3742" y="2341"/>
              <a:chExt cx="363" cy="478"/>
            </a:xfrm>
          </p:grpSpPr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05A4933B-94E7-2F91-95B6-1BC0ECE38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١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9DF85D7A-6215-D5FD-98CB-6F10208EF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٤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67ABD94C-7153-0507-0DD6-10ABE85C5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52F8DCD5-FE2B-DE0A-51C9-F37F68875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226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ar-SA" sz="2400" b="1"/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DB8DC0FB-3AB6-DBF7-64D3-C57D8EBB2132}"/>
              </a:ext>
            </a:extLst>
          </p:cNvPr>
          <p:cNvGrpSpPr>
            <a:grpSpLocks/>
          </p:cNvGrpSpPr>
          <p:nvPr/>
        </p:nvGrpSpPr>
        <p:grpSpPr bwMode="auto">
          <a:xfrm>
            <a:off x="7999304" y="2029819"/>
            <a:ext cx="804863" cy="758825"/>
            <a:chOff x="4444" y="2136"/>
            <a:chExt cx="507" cy="478"/>
          </a:xfrm>
        </p:grpSpPr>
        <p:grpSp>
          <p:nvGrpSpPr>
            <p:cNvPr id="23" name="Group 19">
              <a:extLst>
                <a:ext uri="{FF2B5EF4-FFF2-40B4-BE49-F238E27FC236}">
                  <a16:creationId xmlns:a16="http://schemas.microsoft.com/office/drawing/2014/main" id="{D754588C-27CF-81C4-2DEE-AC7A041C4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" y="2136"/>
              <a:ext cx="446" cy="478"/>
              <a:chOff x="3742" y="2341"/>
              <a:chExt cx="363" cy="478"/>
            </a:xfrm>
          </p:grpSpPr>
          <p:sp>
            <p:nvSpPr>
              <p:cNvPr id="25" name="Text Box 20">
                <a:extLst>
                  <a:ext uri="{FF2B5EF4-FFF2-40B4-BE49-F238E27FC236}">
                    <a16:creationId xmlns:a16="http://schemas.microsoft.com/office/drawing/2014/main" id="{3939288D-EB4C-0234-9222-B5F9D1C77C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١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 Box 21">
                <a:extLst>
                  <a:ext uri="{FF2B5EF4-FFF2-40B4-BE49-F238E27FC236}">
                    <a16:creationId xmlns:a16="http://schemas.microsoft.com/office/drawing/2014/main" id="{98C52007-FC8A-B466-1D79-397B31FAEB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٢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EC826526-1A6B-A2C0-C321-51218A715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11B40814-2453-CB1F-4B2F-9BF15D6AD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226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٣</a:t>
              </a:r>
              <a:endParaRPr lang="en-US" altLang="ar-SA" sz="2400" b="1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32F74C59-0709-2259-F492-EE76311C4AE0}"/>
              </a:ext>
            </a:extLst>
          </p:cNvPr>
          <p:cNvGrpSpPr>
            <a:grpSpLocks/>
          </p:cNvGrpSpPr>
          <p:nvPr/>
        </p:nvGrpSpPr>
        <p:grpSpPr bwMode="auto">
          <a:xfrm>
            <a:off x="7997717" y="3123606"/>
            <a:ext cx="1022350" cy="758825"/>
            <a:chOff x="3742" y="2887"/>
            <a:chExt cx="644" cy="478"/>
          </a:xfrm>
        </p:grpSpPr>
        <p:grpSp>
          <p:nvGrpSpPr>
            <p:cNvPr id="29" name="Group 33">
              <a:extLst>
                <a:ext uri="{FF2B5EF4-FFF2-40B4-BE49-F238E27FC236}">
                  <a16:creationId xmlns:a16="http://schemas.microsoft.com/office/drawing/2014/main" id="{6D6982AC-D845-3242-8B3A-DE5B2E3AF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887"/>
              <a:ext cx="507" cy="478"/>
              <a:chOff x="4444" y="2136"/>
              <a:chExt cx="507" cy="478"/>
            </a:xfrm>
          </p:grpSpPr>
          <p:grpSp>
            <p:nvGrpSpPr>
              <p:cNvPr id="31" name="Group 34">
                <a:extLst>
                  <a:ext uri="{FF2B5EF4-FFF2-40B4-BE49-F238E27FC236}">
                    <a16:creationId xmlns:a16="http://schemas.microsoft.com/office/drawing/2014/main" id="{60DFF371-BC88-7802-92B5-5D461A0A94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33" name="Text Box 35">
                  <a:extLst>
                    <a:ext uri="{FF2B5EF4-FFF2-40B4-BE49-F238E27FC236}">
                      <a16:creationId xmlns:a16="http://schemas.microsoft.com/office/drawing/2014/main" id="{3327D0EF-BC89-53A3-73D7-7B831340D1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٣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Text Box 36">
                  <a:extLst>
                    <a:ext uri="{FF2B5EF4-FFF2-40B4-BE49-F238E27FC236}">
                      <a16:creationId xmlns:a16="http://schemas.microsoft.com/office/drawing/2014/main" id="{52862A3C-7DEC-F15E-B96F-2A06B733AA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٤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37">
                  <a:extLst>
                    <a:ext uri="{FF2B5EF4-FFF2-40B4-BE49-F238E27FC236}">
                      <a16:creationId xmlns:a16="http://schemas.microsoft.com/office/drawing/2014/main" id="{71B048D8-BAEF-6FD8-CD5E-FD04A2D4C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2" name="Text Box 38">
                <a:extLst>
                  <a:ext uri="{FF2B5EF4-FFF2-40B4-BE49-F238E27FC236}">
                    <a16:creationId xmlns:a16="http://schemas.microsoft.com/office/drawing/2014/main" id="{D7546685-56AE-37D6-3018-544EF9ED9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sp>
          <p:nvSpPr>
            <p:cNvPr id="30" name="Text Box 39">
              <a:extLst>
                <a:ext uri="{FF2B5EF4-FFF2-40B4-BE49-F238E27FC236}">
                  <a16:creationId xmlns:a16="http://schemas.microsoft.com/office/drawing/2014/main" id="{1735ED5B-06CA-1549-1276-F99C77324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2967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ــ</a:t>
              </a:r>
              <a:endParaRPr lang="en-US" altLang="ar-SA" sz="2000" b="1"/>
            </a:p>
          </p:txBody>
        </p:sp>
      </p:grpSp>
      <p:pic>
        <p:nvPicPr>
          <p:cNvPr id="36" name="Picture 46">
            <a:extLst>
              <a:ext uri="{FF2B5EF4-FFF2-40B4-BE49-F238E27FC236}">
                <a16:creationId xmlns:a16="http://schemas.microsoft.com/office/drawing/2014/main" id="{5A54DFA8-BC88-BA7B-941C-71D2E9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04" y="1451969"/>
            <a:ext cx="52578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3">
            <a:extLst>
              <a:ext uri="{FF2B5EF4-FFF2-40B4-BE49-F238E27FC236}">
                <a16:creationId xmlns:a16="http://schemas.microsoft.com/office/drawing/2014/main" id="{0EB0760C-C690-3CC8-CA73-8807B7F49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029" y="210125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</a:t>
            </a:r>
            <a:r>
              <a:rPr lang="ar-SA" altLang="ar-SA" sz="1800"/>
              <a:t> </a:t>
            </a:r>
            <a:r>
              <a:rPr lang="en-US" altLang="ar-SA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1800"/>
              <a:t> </a:t>
            </a:r>
            <a:endParaRPr lang="en-US" altLang="ar-SA" sz="1800"/>
          </a:p>
        </p:txBody>
      </p:sp>
      <p:sp>
        <p:nvSpPr>
          <p:cNvPr id="38" name="Text Box 45">
            <a:extLst>
              <a:ext uri="{FF2B5EF4-FFF2-40B4-BE49-F238E27FC236}">
                <a16:creationId xmlns:a16="http://schemas.microsoft.com/office/drawing/2014/main" id="{5D9208EC-CA6D-600E-A425-D2B2A9B6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004" y="4836519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1800"/>
              <a:t> </a:t>
            </a:r>
            <a:r>
              <a:rPr lang="ar-SA" altLang="ar-SA" sz="2400" b="1"/>
              <a:t>ب</a:t>
            </a:r>
            <a:endParaRPr lang="en-US" altLang="ar-SA" sz="2400" b="1"/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45FBC9CC-8683-82BA-D0C2-1285ED26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292" y="4620619"/>
            <a:ext cx="60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</a:t>
            </a:r>
            <a:r>
              <a:rPr lang="ar-SA" altLang="ar-SA" sz="1800"/>
              <a:t> </a:t>
            </a:r>
            <a:r>
              <a:rPr lang="en-US" altLang="ar-SA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1800"/>
              <a:t> </a:t>
            </a:r>
            <a:endParaRPr lang="en-US" altLang="ar-SA" sz="1800"/>
          </a:p>
        </p:txBody>
      </p:sp>
    </p:spTree>
    <p:extLst>
      <p:ext uri="{BB962C8B-B14F-4D97-AF65-F5344CB8AC3E}">
        <p14:creationId xmlns:p14="http://schemas.microsoft.com/office/powerpoint/2010/main" val="19789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4EDA606-118D-AD73-77A3-5813D2E02B2A}"/>
              </a:ext>
            </a:extLst>
          </p:cNvPr>
          <p:cNvGrpSpPr>
            <a:grpSpLocks/>
          </p:cNvGrpSpPr>
          <p:nvPr/>
        </p:nvGrpSpPr>
        <p:grpSpPr bwMode="auto">
          <a:xfrm>
            <a:off x="3916397" y="-181500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B4107E7-29F6-8E76-8C91-70A4C2A4E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98A7444-7E18-F145-C312-BA7A04E87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893FFC5-CD5A-F6D1-0A94-DCF7DE49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522" y="1618725"/>
            <a:ext cx="19446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 (   - ١  ،  ٤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33">
            <a:extLst>
              <a:ext uri="{FF2B5EF4-FFF2-40B4-BE49-F238E27FC236}">
                <a16:creationId xmlns:a16="http://schemas.microsoft.com/office/drawing/2014/main" id="{8D5EE344-E445-063A-C43F-D9E947B1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10" y="1618725"/>
            <a:ext cx="20748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4">
            <a:extLst>
              <a:ext uri="{FF2B5EF4-FFF2-40B4-BE49-F238E27FC236}">
                <a16:creationId xmlns:a16="http://schemas.microsoft.com/office/drawing/2014/main" id="{3F24FAAC-60F6-D5E9-A314-A7CEFFAC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522" y="2410887"/>
            <a:ext cx="19446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جـ (   ٢  ،  ١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35">
            <a:extLst>
              <a:ext uri="{FF2B5EF4-FFF2-40B4-BE49-F238E27FC236}">
                <a16:creationId xmlns:a16="http://schemas.microsoft.com/office/drawing/2014/main" id="{BE84D911-17FF-C370-6303-4427A6D9E9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67560" y="2050525"/>
            <a:ext cx="1152525" cy="647700"/>
          </a:xfrm>
          <a:custGeom>
            <a:avLst/>
            <a:gdLst>
              <a:gd name="T0" fmla="*/ 46122023 w 21600"/>
              <a:gd name="T1" fmla="*/ 0 h 21600"/>
              <a:gd name="T2" fmla="*/ 0 w 21600"/>
              <a:gd name="T3" fmla="*/ 9711002 h 21600"/>
              <a:gd name="T4" fmla="*/ 46122023 w 21600"/>
              <a:gd name="T5" fmla="*/ 19422004 h 21600"/>
              <a:gd name="T6" fmla="*/ 61496013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AutoShape 36">
            <a:extLst>
              <a:ext uri="{FF2B5EF4-FFF2-40B4-BE49-F238E27FC236}">
                <a16:creationId xmlns:a16="http://schemas.microsoft.com/office/drawing/2014/main" id="{F926AE90-41C5-BE85-2072-B773FFBAE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72" y="1618725"/>
            <a:ext cx="2160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س = ٢ + ١ = ٣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37">
            <a:extLst>
              <a:ext uri="{FF2B5EF4-FFF2-40B4-BE49-F238E27FC236}">
                <a16:creationId xmlns:a16="http://schemas.microsoft.com/office/drawing/2014/main" id="{4F67C09F-5E1B-B612-28E1-E37C77D2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72" y="2410887"/>
            <a:ext cx="2160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 = ١ – ٤ = - ٣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11CF15CC-83DD-B780-2C96-486CD0DC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97" y="3347512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ع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س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ص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id="{E0DD91CE-2743-CE14-3E89-6B7624C4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35" y="392377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ع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٣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٣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91D1945-EB08-BA9D-788E-C09C8AC4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35" y="4427012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ع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٩ + ٩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C2EFFD20-D143-5262-561B-340600B4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35" y="4931837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ع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١٨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73C0D579-EFB1-C1F6-CF18-CFB31F4A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35" y="54700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ع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٤.٢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43">
            <a:extLst>
              <a:ext uri="{FF2B5EF4-FFF2-40B4-BE49-F238E27FC236}">
                <a16:creationId xmlns:a16="http://schemas.microsoft.com/office/drawing/2014/main" id="{E2C0EAE8-50DD-1BC7-7F13-0DA3375F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60" y="5974825"/>
            <a:ext cx="24495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طول ضلع المربع = ٤.٢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F61E4823-15D8-301B-AB6F-E0808FCB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85" y="4571475"/>
            <a:ext cx="55451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مساحة المربع = ٤.٢ × ٤.٢ = ١٧.٦٤ وحدة مربعة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48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0010207-B4C6-517E-BAE4-94852D90B264}"/>
              </a:ext>
            </a:extLst>
          </p:cNvPr>
          <p:cNvGrpSpPr>
            <a:grpSpLocks/>
          </p:cNvGrpSpPr>
          <p:nvPr/>
        </p:nvGrpSpPr>
        <p:grpSpPr bwMode="auto">
          <a:xfrm>
            <a:off x="4044156" y="-31325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675FA70-E176-77E3-8EE0-3EF135897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A9A023C-62B2-1F46-93AB-A978CCDCD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66EADE3C-13CB-59E6-A9B5-31CF3CD83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981" y="689400"/>
            <a:ext cx="8713788" cy="6492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/>
              <a:t>مثل كل نقطة مما يلي على المستوى الإحداثي ثم أوجد المسافة بين النقطتين إلى أقرب جزء من عشرة :</a:t>
            </a:r>
            <a:endParaRPr lang="en" altLang="ar-SA" sz="20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8E052A1-F729-A1D9-32B1-F3CDD894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319" y="3137325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- ٣ ، ٤ ) ، ( ١ ، ٣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21793943-166D-654D-CAA2-AEF7DCFE1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319" y="4866112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٢.٥ ، - ١ ) ، ( - ٣.٥ ، - ٥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8EF391E8-E3B3-A15B-1158-E4C0BCB12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319" y="1626025"/>
            <a:ext cx="35274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٣ ، ٥ ) ، ( ٢ ، ٢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31A8BC10-C063-9B33-9F1C-448C2DC7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81" y="1553000"/>
            <a:ext cx="48244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>
            <a:extLst>
              <a:ext uri="{FF2B5EF4-FFF2-40B4-BE49-F238E27FC236}">
                <a16:creationId xmlns:a16="http://schemas.microsoft.com/office/drawing/2014/main" id="{15C9C466-5F40-4543-273F-DD22742C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756" y="1524425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 dirty="0"/>
              <a:t> ( ٣ ، ٥ ) </a:t>
            </a:r>
            <a:endParaRPr lang="en-US" altLang="ar-SA" sz="2400" b="1" dirty="0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7F8354B0-D4B2-5816-2D3A-4F417A79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756" y="2849987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( ٢ ، ٢ ) </a:t>
            </a:r>
            <a:r>
              <a:rPr lang="en-US" altLang="ar-SA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2D434AF6-2A7F-59A3-6473-37C70DBA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156" y="1957812"/>
            <a:ext cx="151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/>
              <a:t>( - ٣ ، ٤) </a:t>
            </a:r>
            <a:endParaRPr lang="en-US" altLang="ar-SA" sz="2400" b="1"/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42E0A5B6-05C4-1674-BAB8-E819B45B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56" y="2389612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( ١ ، ٣ ) </a:t>
            </a:r>
            <a:r>
              <a:rPr lang="en-US" altLang="ar-SA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A508FE6C-3D36-4B99-DF39-3FE4279B0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944" y="4118400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( ٢.٥ ، - ١ ) </a:t>
            </a:r>
            <a:r>
              <a:rPr lang="en-US" altLang="ar-SA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A02C00A1-EE0E-465B-5431-377F6F71BF67}"/>
              </a:ext>
            </a:extLst>
          </p:cNvPr>
          <p:cNvGrpSpPr>
            <a:grpSpLocks/>
          </p:cNvGrpSpPr>
          <p:nvPr/>
        </p:nvGrpSpPr>
        <p:grpSpPr bwMode="auto">
          <a:xfrm>
            <a:off x="1767681" y="5485237"/>
            <a:ext cx="1944688" cy="798513"/>
            <a:chOff x="3515" y="3521"/>
            <a:chExt cx="1134" cy="503"/>
          </a:xfrm>
        </p:grpSpPr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E97384FB-53DB-CA3F-7000-743798D30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521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( -٣.٥ ، - ٥ )</a:t>
              </a:r>
              <a:endParaRPr lang="en-US" altLang="ar-SA" sz="1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56FB5246-DAE8-51CF-997F-A8891595E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793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 b="1"/>
                <a:t>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0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5C7BDDB-53E5-F74E-27F2-21C92D2E3C14}"/>
              </a:ext>
            </a:extLst>
          </p:cNvPr>
          <p:cNvGrpSpPr>
            <a:grpSpLocks/>
          </p:cNvGrpSpPr>
          <p:nvPr/>
        </p:nvGrpSpPr>
        <p:grpSpPr bwMode="auto">
          <a:xfrm>
            <a:off x="4218233" y="-142281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859E66-42A3-14B6-398B-CE26AA5A5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AA5804A-69C9-37F2-76A3-4A2383088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628E012-CF88-A306-66F3-8B5F2230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533" y="578444"/>
            <a:ext cx="5040313" cy="6492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/>
              <a:t>ولإيجاد المسافة بين النقطتين إلى أقرب جزء من عشرة :</a:t>
            </a:r>
            <a:endParaRPr lang="en" altLang="ar-SA" sz="20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FCC56561-9AAD-CCBE-4DA9-0CE5EEC62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646" y="1372194"/>
            <a:ext cx="28813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- ٣ ، ٤ ) ، ( ١ ، ٣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371F0303-C4DA-4183-801C-2311B00E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83" y="1372194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٢.٥، - ١)،( - ٣.٥، - ٥)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D37E0785-01F7-41C0-8F6E-DC32A798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558" y="1370606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٤ ، ٥ ) ، ( ٢ ، ٢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FC359407-FB33-F98D-EBAC-1B3934FA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646" y="2162769"/>
            <a:ext cx="2881312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95F3AF6-42DD-F972-0DAC-101AED69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83" y="2162769"/>
            <a:ext cx="2952750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8CB1C6E5-97B2-C3F7-A711-6AAF85033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558" y="2161181"/>
            <a:ext cx="2879725" cy="42481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5EDF3784-A5D8-4D98-B555-B744FAAC5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771" y="2234206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أ = ٤ – ٢ = ٢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EA6B9189-3A4B-8B06-C74B-19A08DEA9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771" y="2666006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ب = ٥ – ٢ = ٣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8823AF5-679E-1B2C-F58C-7C2202CD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433" y="3315294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أ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ب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5EFCC84B-E80C-4D15-C54E-482A31B4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771" y="3891556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٢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٣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02A409E-A29C-A141-DB25-4E191EDC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771" y="4394794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٤ + ٩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D12347E4-120E-4AC4-A7CE-B94A3342F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771" y="4899619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١٣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62CD79C9-2076-34CD-6BFE-B9EFABB5D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771" y="5437781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٣.٦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E2B92246-04DB-A2AE-E5D0-EDCF44B2C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558" y="5942606"/>
            <a:ext cx="2808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بين النقطتين = ٣.٦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579FF547-68A5-F75D-1E13-329385673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833" y="2234206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أ = - ٣ – ١ = - ٤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7766174E-3A93-AAD6-A621-113B8DCC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83" y="2666006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ب = ٤ – ٣ = ١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D4F1B83-309A-3398-A6FC-FDC129A9A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246" y="3315294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أ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ب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7D0A888D-BC3E-EDB7-66F2-4009318D3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83" y="3891556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٤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١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B0804305-11A2-FE69-86D1-6629F657B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83" y="4394794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١٦ + ١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08DE61DB-EBDF-422D-29B9-41CD19E2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83" y="4899619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١٧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73FA3B09-842F-A0D9-B124-EADC3338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83" y="5437781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٤.١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CAD90B89-3896-8B48-2306-41BD49768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646" y="5942606"/>
            <a:ext cx="2809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بين النقطتين = ٤.١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B49E0D30-DBAF-F7F7-954A-667B77EE6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058" y="2234206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أ = ٢.٥ + ٣.٥ = ٦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0D1469CC-3B96-E391-5245-B0CE93D8D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083" y="2666006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3300"/>
                </a:solidFill>
              </a:rPr>
              <a:t>ب = - ١ + ٥ = ٤</a:t>
            </a:r>
            <a:endParaRPr lang="en-US" altLang="ar-SA" sz="2400" b="1">
              <a:solidFill>
                <a:srgbClr val="FF3300"/>
              </a:solidFill>
            </a:endParaRP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4BDE75CA-537A-2A12-A2ED-EB3AD08C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058" y="3315294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أ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ب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7785EE73-2925-E874-AC2B-A0D659D6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596" y="3978869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٦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٤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310DC164-CC08-C396-4096-A5280422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396" y="4394794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٣٦ + ١٦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324647C4-83AC-FB0F-6694-346547FE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396" y="4899619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٥٢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E107912B-FDA0-C382-0D82-99AF3FFD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396" y="5437781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٧.٢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id="{51B21242-EBF1-9447-A210-4FEBD6EAC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108" y="5942606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بين النقطتين = ٧.٢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3" name="Group 140">
            <a:extLst>
              <a:ext uri="{FF2B5EF4-FFF2-40B4-BE49-F238E27FC236}">
                <a16:creationId xmlns:a16="http://schemas.microsoft.com/office/drawing/2014/main" id="{F5C11493-E021-91A6-FB72-674B544A2692}"/>
              </a:ext>
            </a:extLst>
          </p:cNvPr>
          <p:cNvGrpSpPr>
            <a:grpSpLocks/>
          </p:cNvGrpSpPr>
          <p:nvPr/>
        </p:nvGrpSpPr>
        <p:grpSpPr bwMode="auto">
          <a:xfrm>
            <a:off x="9691933" y="4829769"/>
            <a:ext cx="944563" cy="760412"/>
            <a:chOff x="1781" y="3459"/>
            <a:chExt cx="517" cy="288"/>
          </a:xfrm>
        </p:grpSpPr>
        <p:grpSp>
          <p:nvGrpSpPr>
            <p:cNvPr id="44" name="Group 141">
              <a:extLst>
                <a:ext uri="{FF2B5EF4-FFF2-40B4-BE49-F238E27FC236}">
                  <a16:creationId xmlns:a16="http://schemas.microsoft.com/office/drawing/2014/main" id="{FCD94CAC-4CAB-7BAA-2672-9A28BCE2F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46" name="Line 142">
                <a:extLst>
                  <a:ext uri="{FF2B5EF4-FFF2-40B4-BE49-F238E27FC236}">
                    <a16:creationId xmlns:a16="http://schemas.microsoft.com/office/drawing/2014/main" id="{86DFB248-65DA-B256-E311-54C019382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143">
                <a:extLst>
                  <a:ext uri="{FF2B5EF4-FFF2-40B4-BE49-F238E27FC236}">
                    <a16:creationId xmlns:a16="http://schemas.microsoft.com/office/drawing/2014/main" id="{5C57344A-B39C-8224-D566-B103CFFCA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144">
                <a:extLst>
                  <a:ext uri="{FF2B5EF4-FFF2-40B4-BE49-F238E27FC236}">
                    <a16:creationId xmlns:a16="http://schemas.microsoft.com/office/drawing/2014/main" id="{7FBB6042-5EBD-5883-61CC-DF1570DAF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Text Box 145">
              <a:extLst>
                <a:ext uri="{FF2B5EF4-FFF2-40B4-BE49-F238E27FC236}">
                  <a16:creationId xmlns:a16="http://schemas.microsoft.com/office/drawing/2014/main" id="{339618AC-17DB-DE93-A2D2-A7A94C1DA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9" name="Group 140">
            <a:extLst>
              <a:ext uri="{FF2B5EF4-FFF2-40B4-BE49-F238E27FC236}">
                <a16:creationId xmlns:a16="http://schemas.microsoft.com/office/drawing/2014/main" id="{106BC991-E1DB-77EE-34BC-DA0CFADC9B3D}"/>
              </a:ext>
            </a:extLst>
          </p:cNvPr>
          <p:cNvGrpSpPr>
            <a:grpSpLocks/>
          </p:cNvGrpSpPr>
          <p:nvPr/>
        </p:nvGrpSpPr>
        <p:grpSpPr bwMode="auto">
          <a:xfrm>
            <a:off x="8929933" y="4785319"/>
            <a:ext cx="942975" cy="760412"/>
            <a:chOff x="1781" y="3459"/>
            <a:chExt cx="517" cy="288"/>
          </a:xfrm>
        </p:grpSpPr>
        <p:grpSp>
          <p:nvGrpSpPr>
            <p:cNvPr id="50" name="Group 141">
              <a:extLst>
                <a:ext uri="{FF2B5EF4-FFF2-40B4-BE49-F238E27FC236}">
                  <a16:creationId xmlns:a16="http://schemas.microsoft.com/office/drawing/2014/main" id="{DC5A75F9-FF4C-294B-661E-AF6613557C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52" name="Line 142">
                <a:extLst>
                  <a:ext uri="{FF2B5EF4-FFF2-40B4-BE49-F238E27FC236}">
                    <a16:creationId xmlns:a16="http://schemas.microsoft.com/office/drawing/2014/main" id="{2ED68993-7DCD-A5E9-47FF-238701A51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143">
                <a:extLst>
                  <a:ext uri="{FF2B5EF4-FFF2-40B4-BE49-F238E27FC236}">
                    <a16:creationId xmlns:a16="http://schemas.microsoft.com/office/drawing/2014/main" id="{5960ECA2-616F-6C33-A068-93152118C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144">
                <a:extLst>
                  <a:ext uri="{FF2B5EF4-FFF2-40B4-BE49-F238E27FC236}">
                    <a16:creationId xmlns:a16="http://schemas.microsoft.com/office/drawing/2014/main" id="{754A76CA-7695-0A30-8CFA-D64F3443A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BCA46F49-1BCE-AC61-155D-4CA1BA9A2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55" name="Group 140">
            <a:extLst>
              <a:ext uri="{FF2B5EF4-FFF2-40B4-BE49-F238E27FC236}">
                <a16:creationId xmlns:a16="http://schemas.microsoft.com/office/drawing/2014/main" id="{B008E15E-7678-CB84-34FC-8D424CEF9005}"/>
              </a:ext>
            </a:extLst>
          </p:cNvPr>
          <p:cNvGrpSpPr>
            <a:grpSpLocks/>
          </p:cNvGrpSpPr>
          <p:nvPr/>
        </p:nvGrpSpPr>
        <p:grpSpPr bwMode="auto">
          <a:xfrm>
            <a:off x="6656633" y="4337644"/>
            <a:ext cx="944563" cy="758825"/>
            <a:chOff x="1781" y="3459"/>
            <a:chExt cx="517" cy="288"/>
          </a:xfrm>
        </p:grpSpPr>
        <p:grpSp>
          <p:nvGrpSpPr>
            <p:cNvPr id="56" name="Group 141">
              <a:extLst>
                <a:ext uri="{FF2B5EF4-FFF2-40B4-BE49-F238E27FC236}">
                  <a16:creationId xmlns:a16="http://schemas.microsoft.com/office/drawing/2014/main" id="{2DFC5B2D-EF8E-1215-DA87-D645D6665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58" name="Line 142">
                <a:extLst>
                  <a:ext uri="{FF2B5EF4-FFF2-40B4-BE49-F238E27FC236}">
                    <a16:creationId xmlns:a16="http://schemas.microsoft.com/office/drawing/2014/main" id="{234E85EF-7C2B-D92E-4E64-28875F21E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43">
                <a:extLst>
                  <a:ext uri="{FF2B5EF4-FFF2-40B4-BE49-F238E27FC236}">
                    <a16:creationId xmlns:a16="http://schemas.microsoft.com/office/drawing/2014/main" id="{A9BE6363-E287-F6D7-F8C5-BACB58EB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44">
                <a:extLst>
                  <a:ext uri="{FF2B5EF4-FFF2-40B4-BE49-F238E27FC236}">
                    <a16:creationId xmlns:a16="http://schemas.microsoft.com/office/drawing/2014/main" id="{9D701E6B-8828-7F5D-DD06-1C6EA3E42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7" name="Text Box 145">
              <a:extLst>
                <a:ext uri="{FF2B5EF4-FFF2-40B4-BE49-F238E27FC236}">
                  <a16:creationId xmlns:a16="http://schemas.microsoft.com/office/drawing/2014/main" id="{66E062E7-A745-9F9C-2542-8968B21E6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1" name="Group 140">
            <a:extLst>
              <a:ext uri="{FF2B5EF4-FFF2-40B4-BE49-F238E27FC236}">
                <a16:creationId xmlns:a16="http://schemas.microsoft.com/office/drawing/2014/main" id="{E0554081-CB72-FFB1-6F3B-73C965A976CA}"/>
              </a:ext>
            </a:extLst>
          </p:cNvPr>
          <p:cNvGrpSpPr>
            <a:grpSpLocks/>
          </p:cNvGrpSpPr>
          <p:nvPr/>
        </p:nvGrpSpPr>
        <p:grpSpPr bwMode="auto">
          <a:xfrm>
            <a:off x="5869233" y="4817069"/>
            <a:ext cx="942975" cy="760412"/>
            <a:chOff x="1781" y="3459"/>
            <a:chExt cx="517" cy="288"/>
          </a:xfrm>
        </p:grpSpPr>
        <p:grpSp>
          <p:nvGrpSpPr>
            <p:cNvPr id="62" name="Group 141">
              <a:extLst>
                <a:ext uri="{FF2B5EF4-FFF2-40B4-BE49-F238E27FC236}">
                  <a16:creationId xmlns:a16="http://schemas.microsoft.com/office/drawing/2014/main" id="{5D660D64-B710-6BD5-56D2-D296DAFDD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64" name="Line 142">
                <a:extLst>
                  <a:ext uri="{FF2B5EF4-FFF2-40B4-BE49-F238E27FC236}">
                    <a16:creationId xmlns:a16="http://schemas.microsoft.com/office/drawing/2014/main" id="{C0F60BC4-58CB-2E65-864B-24C341A9E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43">
                <a:extLst>
                  <a:ext uri="{FF2B5EF4-FFF2-40B4-BE49-F238E27FC236}">
                    <a16:creationId xmlns:a16="http://schemas.microsoft.com/office/drawing/2014/main" id="{84437F1D-A4CF-9D40-8E97-9E91B129A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44">
                <a:extLst>
                  <a:ext uri="{FF2B5EF4-FFF2-40B4-BE49-F238E27FC236}">
                    <a16:creationId xmlns:a16="http://schemas.microsoft.com/office/drawing/2014/main" id="{462ED754-2D4B-9ECA-8962-7EF854864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3" name="Text Box 145">
              <a:extLst>
                <a:ext uri="{FF2B5EF4-FFF2-40B4-BE49-F238E27FC236}">
                  <a16:creationId xmlns:a16="http://schemas.microsoft.com/office/drawing/2014/main" id="{D43AD1CF-55F4-412D-99F5-4B93A2417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7" name="Group 140">
            <a:extLst>
              <a:ext uri="{FF2B5EF4-FFF2-40B4-BE49-F238E27FC236}">
                <a16:creationId xmlns:a16="http://schemas.microsoft.com/office/drawing/2014/main" id="{B6E7C4FE-9BB4-BE35-DD56-CB15AB49E707}"/>
              </a:ext>
            </a:extLst>
          </p:cNvPr>
          <p:cNvGrpSpPr>
            <a:grpSpLocks/>
          </p:cNvGrpSpPr>
          <p:nvPr/>
        </p:nvGrpSpPr>
        <p:grpSpPr bwMode="auto">
          <a:xfrm>
            <a:off x="3714996" y="4775794"/>
            <a:ext cx="942975" cy="760412"/>
            <a:chOff x="1781" y="3459"/>
            <a:chExt cx="517" cy="288"/>
          </a:xfrm>
        </p:grpSpPr>
        <p:grpSp>
          <p:nvGrpSpPr>
            <p:cNvPr id="68" name="Group 141">
              <a:extLst>
                <a:ext uri="{FF2B5EF4-FFF2-40B4-BE49-F238E27FC236}">
                  <a16:creationId xmlns:a16="http://schemas.microsoft.com/office/drawing/2014/main" id="{96934C87-0B55-8D97-9B84-F10EA3B55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70" name="Line 142">
                <a:extLst>
                  <a:ext uri="{FF2B5EF4-FFF2-40B4-BE49-F238E27FC236}">
                    <a16:creationId xmlns:a16="http://schemas.microsoft.com/office/drawing/2014/main" id="{04C0CCCD-8AA9-5E9E-ED15-200ED343C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43">
                <a:extLst>
                  <a:ext uri="{FF2B5EF4-FFF2-40B4-BE49-F238E27FC236}">
                    <a16:creationId xmlns:a16="http://schemas.microsoft.com/office/drawing/2014/main" id="{4804DC1A-FF02-4B0A-873B-043C7759E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44">
                <a:extLst>
                  <a:ext uri="{FF2B5EF4-FFF2-40B4-BE49-F238E27FC236}">
                    <a16:creationId xmlns:a16="http://schemas.microsoft.com/office/drawing/2014/main" id="{28AD7CE5-81FB-B549-34C6-BA95EF3BA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9" name="Text Box 145">
              <a:extLst>
                <a:ext uri="{FF2B5EF4-FFF2-40B4-BE49-F238E27FC236}">
                  <a16:creationId xmlns:a16="http://schemas.microsoft.com/office/drawing/2014/main" id="{68392A99-02DB-87B9-5516-E1D692AE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73" name="Group 140">
            <a:extLst>
              <a:ext uri="{FF2B5EF4-FFF2-40B4-BE49-F238E27FC236}">
                <a16:creationId xmlns:a16="http://schemas.microsoft.com/office/drawing/2014/main" id="{7A106C79-E0E3-4293-9F6E-1F5E6A016967}"/>
              </a:ext>
            </a:extLst>
          </p:cNvPr>
          <p:cNvGrpSpPr>
            <a:grpSpLocks/>
          </p:cNvGrpSpPr>
          <p:nvPr/>
        </p:nvGrpSpPr>
        <p:grpSpPr bwMode="auto">
          <a:xfrm>
            <a:off x="2857746" y="4764681"/>
            <a:ext cx="944562" cy="760413"/>
            <a:chOff x="1781" y="3459"/>
            <a:chExt cx="517" cy="288"/>
          </a:xfrm>
        </p:grpSpPr>
        <p:grpSp>
          <p:nvGrpSpPr>
            <p:cNvPr id="74" name="Group 141">
              <a:extLst>
                <a:ext uri="{FF2B5EF4-FFF2-40B4-BE49-F238E27FC236}">
                  <a16:creationId xmlns:a16="http://schemas.microsoft.com/office/drawing/2014/main" id="{2BC6D40E-8779-48DA-9BE0-47D9CA65B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76" name="Line 142">
                <a:extLst>
                  <a:ext uri="{FF2B5EF4-FFF2-40B4-BE49-F238E27FC236}">
                    <a16:creationId xmlns:a16="http://schemas.microsoft.com/office/drawing/2014/main" id="{99D0E1A1-A37A-B1F8-0633-F76185880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Line 143">
                <a:extLst>
                  <a:ext uri="{FF2B5EF4-FFF2-40B4-BE49-F238E27FC236}">
                    <a16:creationId xmlns:a16="http://schemas.microsoft.com/office/drawing/2014/main" id="{628DCC9F-669C-50E9-A09B-80126BD23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" name="Line 144">
                <a:extLst>
                  <a:ext uri="{FF2B5EF4-FFF2-40B4-BE49-F238E27FC236}">
                    <a16:creationId xmlns:a16="http://schemas.microsoft.com/office/drawing/2014/main" id="{B9DD854D-B9ED-870C-7855-E41B5C204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5" name="Text Box 145">
              <a:extLst>
                <a:ext uri="{FF2B5EF4-FFF2-40B4-BE49-F238E27FC236}">
                  <a16:creationId xmlns:a16="http://schemas.microsoft.com/office/drawing/2014/main" id="{625C1A6D-AA2C-ED1A-824B-F99417FEC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62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الابعاد في المستوى الاحداثي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امثل الاعداد النسبية في المستوى الاحداثي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المسافة بين النقطتين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97941" y="3259563"/>
            <a:ext cx="502099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EBBA944-C464-374A-0F65-A49489C7BAD1}"/>
              </a:ext>
            </a:extLst>
          </p:cNvPr>
          <p:cNvGrpSpPr>
            <a:grpSpLocks/>
          </p:cNvGrpSpPr>
          <p:nvPr/>
        </p:nvGrpSpPr>
        <p:grpSpPr bwMode="auto">
          <a:xfrm>
            <a:off x="4044156" y="-509698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D2879F3-D3F8-B95E-BD44-CCF6D01C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6E08405-3D2A-4071-E67F-BAABDE3C1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E2BE4BE9-0E9E-33E8-B66E-DDFFBE5A3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906" y="139589"/>
            <a:ext cx="8424863" cy="11525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تنطلق عبارة من النقطة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( ٤ ، ١٢ ) الواقعة على الجزيرة كما في الشكل ،وتتجه </a:t>
            </a:r>
          </a:p>
          <a:p>
            <a:pPr algn="r" rtl="1" eaLnBrk="1" hangingPunct="1">
              <a:defRPr/>
            </a:pPr>
            <a:r>
              <a:rPr lang="ar-SA" altLang="ar-SA" sz="2400" b="1" dirty="0"/>
              <a:t>إلى المرفأ الواقع عند النقطة ب ( ٦ ، ٢ ) . ما المسافة التي تقطعها العبارة</a:t>
            </a:r>
          </a:p>
          <a:p>
            <a:pPr algn="r" rtl="1" eaLnBrk="1" hangingPunct="1">
              <a:defRPr/>
            </a:pPr>
            <a:r>
              <a:rPr lang="ar-SA" altLang="ar-SA" sz="2400" b="1" dirty="0"/>
              <a:t> إذا كانت كل وحدة على الخارطة تعادل ٠.٥ كلم ؟</a:t>
            </a:r>
            <a:r>
              <a:rPr lang="en-US" altLang="ar-SA" sz="2400" dirty="0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DBC0EAC5-C781-37A3-3646-98A9FE84F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644" y="1361964"/>
            <a:ext cx="19446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 (   ٤  ،  ١٢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B338A7A6-9680-877A-06D9-FE80935E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644" y="2154127"/>
            <a:ext cx="19446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 (   ٦  ،  ٢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1A276CE-BD2E-7D16-ACE4-0FA5332F3B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55681" y="1793764"/>
            <a:ext cx="1152525" cy="647700"/>
          </a:xfrm>
          <a:custGeom>
            <a:avLst/>
            <a:gdLst>
              <a:gd name="T0" fmla="*/ 46122023 w 21600"/>
              <a:gd name="T1" fmla="*/ 0 h 21600"/>
              <a:gd name="T2" fmla="*/ 0 w 21600"/>
              <a:gd name="T3" fmla="*/ 9711002 h 21600"/>
              <a:gd name="T4" fmla="*/ 46122023 w 21600"/>
              <a:gd name="T5" fmla="*/ 19422004 h 21600"/>
              <a:gd name="T6" fmla="*/ 61496013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952DC7FB-4A50-E73C-250F-1B913EC27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56" y="1361964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 = ٦ – ٤ = ٢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15DE0E7A-4980-0BAD-31D9-363D0011B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56" y="2154127"/>
            <a:ext cx="24479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 = ٢ – ١٢ = - ١٠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38E8C786-1237-BDA5-9283-0C1023B04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56" y="3019314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أ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+ ب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endParaRPr lang="en-US" altLang="ar-SA" b="1" baseline="30000">
              <a:solidFill>
                <a:srgbClr val="0066FF"/>
              </a:solidFill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B3AF6321-5D15-49F4-92CA-1FBAC0D7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694" y="3595577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٢ + 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١٠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23CE4BEF-3B45-2D08-2E71-A461180F2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694" y="4098814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٤ + ١٠٠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8E8FFEC2-9881-06B1-DE4D-7C5B8341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694" y="4603639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</a:t>
            </a:r>
            <a:r>
              <a:rPr lang="ar-SA" altLang="ar-SA" b="1" baseline="30000">
                <a:solidFill>
                  <a:srgbClr val="0066FF"/>
                </a:solidFill>
              </a:rPr>
              <a:t>٢</a:t>
            </a:r>
            <a:r>
              <a:rPr lang="ar-SA" altLang="ar-SA" sz="2400" b="1">
                <a:solidFill>
                  <a:srgbClr val="0066FF"/>
                </a:solidFill>
              </a:rPr>
              <a:t> = ١٠٤</a:t>
            </a:r>
            <a:endParaRPr lang="en-US" altLang="ar-SA" sz="2400" b="1">
              <a:solidFill>
                <a:srgbClr val="0066FF"/>
              </a:solidFill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38D54633-2AAB-A2DD-F4A3-AB4F55A1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694" y="5141802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FF"/>
                </a:solidFill>
              </a:rPr>
              <a:t>ج = </a:t>
            </a:r>
            <a:r>
              <a:rPr lang="en-US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ar-SA" sz="2400" b="1">
                <a:solidFill>
                  <a:srgbClr val="0066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١٠.٢</a:t>
            </a:r>
            <a:endParaRPr lang="en-US" altLang="ar-SA" sz="2400" b="1">
              <a:solidFill>
                <a:srgbClr val="0066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BC3C29C3-7C02-70BD-5F6E-2C6815B7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419" y="5646627"/>
            <a:ext cx="37449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على الخارطة = ١٠.٢ وحدة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B4924ADA-227A-76AA-CE24-0B90394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981" y="5654564"/>
            <a:ext cx="4392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المسافة الحقيقية = ١٠.٢ × ٠.٥ = ٥.١ كلم </a:t>
            </a:r>
            <a:endParaRPr lang="en-US" altLang="ar-SA" sz="22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AB3AA95A-5BFA-5EB7-7B43-32EBB96A9A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90469" y="5513277"/>
            <a:ext cx="720725" cy="647700"/>
          </a:xfrm>
          <a:custGeom>
            <a:avLst/>
            <a:gdLst>
              <a:gd name="T0" fmla="*/ 18036277 w 21600"/>
              <a:gd name="T1" fmla="*/ 0 h 21600"/>
              <a:gd name="T2" fmla="*/ 0 w 21600"/>
              <a:gd name="T3" fmla="*/ 9711002 h 21600"/>
              <a:gd name="T4" fmla="*/ 18036277 w 21600"/>
              <a:gd name="T5" fmla="*/ 19422004 h 21600"/>
              <a:gd name="T6" fmla="*/ 24048358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6" name="Picture 20">
            <a:extLst>
              <a:ext uri="{FF2B5EF4-FFF2-40B4-BE49-F238E27FC236}">
                <a16:creationId xmlns:a16="http://schemas.microsoft.com/office/drawing/2014/main" id="{D5E99281-8B91-6645-527C-594E28FE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81" y="1795352"/>
            <a:ext cx="27368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82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الجذور التربيعية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4" name="IMG_1886.png" descr="IMG_1886.png">
            <a:extLst>
              <a:ext uri="{FF2B5EF4-FFF2-40B4-BE49-F238E27FC236}">
                <a16:creationId xmlns:a16="http://schemas.microsoft.com/office/drawing/2014/main" id="{2FB9F8C5-327A-22BE-DE00-2A683A7C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565" t="27654" r="31424" b="52049"/>
          <a:stretch>
            <a:fillRect/>
          </a:stretch>
        </p:blipFill>
        <p:spPr>
          <a:xfrm>
            <a:off x="6213409" y="1224800"/>
            <a:ext cx="4622005" cy="195383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الخطان الازرقين يمثلان المسافتين الافقية والراسية بين موقعي القريتين">
            <a:extLst>
              <a:ext uri="{FF2B5EF4-FFF2-40B4-BE49-F238E27FC236}">
                <a16:creationId xmlns:a16="http://schemas.microsoft.com/office/drawing/2014/main" id="{F2CC3F62-2026-81C8-5360-B48907DBFB6E}"/>
              </a:ext>
            </a:extLst>
          </p:cNvPr>
          <p:cNvSpPr txBox="1"/>
          <p:nvPr/>
        </p:nvSpPr>
        <p:spPr>
          <a:xfrm>
            <a:off x="3636924" y="3547280"/>
            <a:ext cx="1441867" cy="164115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sz="1600">
                <a:solidFill>
                  <a:srgbClr val="0042A9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2133"/>
              <a:t>الخطان الازرقين</a:t>
            </a:r>
            <a:r>
              <a:rPr sz="2133">
                <a:solidFill>
                  <a:srgbClr val="000000"/>
                </a:solidFill>
              </a:rPr>
              <a:t> يمثلان المسافتين الافقية والراسية بين موقعي القريتين </a:t>
            </a:r>
          </a:p>
        </p:txBody>
      </p:sp>
      <p:pic>
        <p:nvPicPr>
          <p:cNvPr id="11" name="IMG_1886.png" descr="IMG_1886.png">
            <a:extLst>
              <a:ext uri="{FF2B5EF4-FFF2-40B4-BE49-F238E27FC236}">
                <a16:creationId xmlns:a16="http://schemas.microsoft.com/office/drawing/2014/main" id="{172E66A9-727B-06A0-8A33-86EAD90909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885" t="28758" r="68094" b="41508"/>
          <a:stretch>
            <a:fillRect/>
          </a:stretch>
        </p:blipFill>
        <p:spPr>
          <a:xfrm>
            <a:off x="1774771" y="1530497"/>
            <a:ext cx="1707879" cy="200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خط">
            <a:extLst>
              <a:ext uri="{FF2B5EF4-FFF2-40B4-BE49-F238E27FC236}">
                <a16:creationId xmlns:a16="http://schemas.microsoft.com/office/drawing/2014/main" id="{DA22904A-7AFC-723A-D045-DBC35887BDAD}"/>
              </a:ext>
            </a:extLst>
          </p:cNvPr>
          <p:cNvSpPr/>
          <p:nvPr/>
        </p:nvSpPr>
        <p:spPr>
          <a:xfrm flipH="1" flipV="1">
            <a:off x="3077263" y="2376081"/>
            <a:ext cx="796740" cy="127040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14" name="والخط الاحمر يمثل المسافة بين موقعي القريتين">
            <a:extLst>
              <a:ext uri="{FF2B5EF4-FFF2-40B4-BE49-F238E27FC236}">
                <a16:creationId xmlns:a16="http://schemas.microsoft.com/office/drawing/2014/main" id="{C561E914-EB97-12AC-2863-DFAA48A0CCD0}"/>
              </a:ext>
            </a:extLst>
          </p:cNvPr>
          <p:cNvSpPr txBox="1"/>
          <p:nvPr/>
        </p:nvSpPr>
        <p:spPr>
          <a:xfrm>
            <a:off x="1955380" y="3871521"/>
            <a:ext cx="933788" cy="13129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defRPr sz="1600">
                <a:solidFill>
                  <a:srgbClr val="B51A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2133"/>
              <a:t>والخط الاحمر</a:t>
            </a:r>
            <a:r>
              <a:rPr sz="2133">
                <a:solidFill>
                  <a:srgbClr val="000000"/>
                </a:solidFill>
              </a:rPr>
              <a:t> يمثل المسافة بين موقعي القريتين</a:t>
            </a:r>
          </a:p>
        </p:txBody>
      </p:sp>
      <p:sp>
        <p:nvSpPr>
          <p:cNvPr id="16" name="خط">
            <a:extLst>
              <a:ext uri="{FF2B5EF4-FFF2-40B4-BE49-F238E27FC236}">
                <a16:creationId xmlns:a16="http://schemas.microsoft.com/office/drawing/2014/main" id="{8B54B196-3C66-79A4-AA0F-9D8A580DF189}"/>
              </a:ext>
            </a:extLst>
          </p:cNvPr>
          <p:cNvSpPr/>
          <p:nvPr/>
        </p:nvSpPr>
        <p:spPr>
          <a:xfrm flipH="1" flipV="1">
            <a:off x="2873300" y="2663943"/>
            <a:ext cx="1003075" cy="100307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17" name="خط">
            <a:extLst>
              <a:ext uri="{FF2B5EF4-FFF2-40B4-BE49-F238E27FC236}">
                <a16:creationId xmlns:a16="http://schemas.microsoft.com/office/drawing/2014/main" id="{A9ED2282-AC31-C713-1A82-60E7D7365DB9}"/>
              </a:ext>
            </a:extLst>
          </p:cNvPr>
          <p:cNvSpPr/>
          <p:nvPr/>
        </p:nvSpPr>
        <p:spPr>
          <a:xfrm flipV="1">
            <a:off x="2509636" y="2525367"/>
            <a:ext cx="3" cy="143442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0957" tIns="60957" rIns="60957" bIns="60957"/>
          <a:lstStyle/>
          <a:p>
            <a:endParaRPr sz="2400"/>
          </a:p>
        </p:txBody>
      </p:sp>
      <p:pic>
        <p:nvPicPr>
          <p:cNvPr id="18" name="IMG_1886.png" descr="IMG_1886.png">
            <a:extLst>
              <a:ext uri="{FF2B5EF4-FFF2-40B4-BE49-F238E27FC236}">
                <a16:creationId xmlns:a16="http://schemas.microsoft.com/office/drawing/2014/main" id="{FBCE4D5D-170F-912A-99E6-7BD781D0AC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69" t="48186" r="33163" b="42972"/>
          <a:stretch/>
        </p:blipFill>
        <p:spPr>
          <a:xfrm>
            <a:off x="7834870" y="3836020"/>
            <a:ext cx="3756538" cy="8510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مثلث قائم الزاوية">
            <a:extLst>
              <a:ext uri="{FF2B5EF4-FFF2-40B4-BE49-F238E27FC236}">
                <a16:creationId xmlns:a16="http://schemas.microsoft.com/office/drawing/2014/main" id="{533704A1-DF56-3A85-63C6-0E1AF22B4D93}"/>
              </a:ext>
            </a:extLst>
          </p:cNvPr>
          <p:cNvSpPr txBox="1"/>
          <p:nvPr/>
        </p:nvSpPr>
        <p:spPr>
          <a:xfrm>
            <a:off x="5897628" y="3812017"/>
            <a:ext cx="1840784" cy="41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0042A9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rPr sz="2667" dirty="0" err="1"/>
              <a:t>مثلث</a:t>
            </a:r>
            <a:r>
              <a:rPr sz="2667" dirty="0"/>
              <a:t> </a:t>
            </a:r>
            <a:r>
              <a:rPr sz="2667" dirty="0" err="1"/>
              <a:t>قائم</a:t>
            </a:r>
            <a:r>
              <a:rPr sz="2667" dirty="0"/>
              <a:t> </a:t>
            </a:r>
            <a:r>
              <a:rPr sz="2667" dirty="0" err="1"/>
              <a:t>الزاوية</a:t>
            </a:r>
            <a:r>
              <a:rPr sz="2667" dirty="0"/>
              <a:t> </a:t>
            </a:r>
          </a:p>
        </p:txBody>
      </p:sp>
      <p:sp>
        <p:nvSpPr>
          <p:cNvPr id="20" name="٤ وحدات ؛ و ٥ وحدات">
            <a:extLst>
              <a:ext uri="{FF2B5EF4-FFF2-40B4-BE49-F238E27FC236}">
                <a16:creationId xmlns:a16="http://schemas.microsoft.com/office/drawing/2014/main" id="{F37E681C-85C5-54FB-4717-278E85A2E76D}"/>
              </a:ext>
            </a:extLst>
          </p:cNvPr>
          <p:cNvSpPr txBox="1"/>
          <p:nvPr/>
        </p:nvSpPr>
        <p:spPr>
          <a:xfrm>
            <a:off x="5973565" y="4427868"/>
            <a:ext cx="2279291" cy="41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2000">
                <a:solidFill>
                  <a:srgbClr val="B51A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rPr sz="2667" dirty="0"/>
              <a:t>٤ </a:t>
            </a:r>
            <a:r>
              <a:rPr sz="2667" dirty="0" err="1"/>
              <a:t>وحدات</a:t>
            </a:r>
            <a:r>
              <a:rPr sz="2667" dirty="0"/>
              <a:t> ؛ </a:t>
            </a:r>
            <a:r>
              <a:rPr sz="2667" dirty="0" err="1"/>
              <a:t>و</a:t>
            </a:r>
            <a:r>
              <a:rPr sz="2667" dirty="0"/>
              <a:t> ٥ </a:t>
            </a:r>
            <a:r>
              <a:rPr sz="2667" dirty="0" err="1"/>
              <a:t>وحدات</a:t>
            </a:r>
            <a:r>
              <a:rPr sz="266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13" grpId="0" animBg="1" advAuto="0"/>
      <p:bldP spid="14" grpId="0" animBg="1" advAuto="0"/>
      <p:bldP spid="16" grpId="0" animBg="1" advAuto="0"/>
      <p:bldP spid="17" grpId="0" animBg="1" advAuto="0"/>
      <p:bldP spid="19" grpId="0" animBg="1" advAuto="0"/>
      <p:bldP spid="2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B08AD0-1F2D-335C-E3A3-9D79F5CCBC5E}"/>
              </a:ext>
            </a:extLst>
          </p:cNvPr>
          <p:cNvGrpSpPr>
            <a:grpSpLocks/>
          </p:cNvGrpSpPr>
          <p:nvPr/>
        </p:nvGrpSpPr>
        <p:grpSpPr bwMode="auto">
          <a:xfrm>
            <a:off x="4168924" y="176224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5CD18E0-156E-38F9-96EF-AFE6BCE5C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3F06368-830F-FC23-2900-58F8C7F0B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pic>
        <p:nvPicPr>
          <p:cNvPr id="8" name="Picture 438">
            <a:extLst>
              <a:ext uri="{FF2B5EF4-FFF2-40B4-BE49-F238E27FC236}">
                <a16:creationId xmlns:a16="http://schemas.microsoft.com/office/drawing/2014/main" id="{AFC6E3CA-8A8D-C502-14BD-02AA7B66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74" y="1976449"/>
            <a:ext cx="42481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39">
            <a:extLst>
              <a:ext uri="{FF2B5EF4-FFF2-40B4-BE49-F238E27FC236}">
                <a16:creationId xmlns:a16="http://schemas.microsoft.com/office/drawing/2014/main" id="{51DF0123-553F-CA33-F9E6-D8A9234CE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149" y="2479686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المحور السيني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440">
            <a:extLst>
              <a:ext uri="{FF2B5EF4-FFF2-40B4-BE49-F238E27FC236}">
                <a16:creationId xmlns:a16="http://schemas.microsoft.com/office/drawing/2014/main" id="{EF165043-67B5-B14C-F428-896701D15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149" y="3559186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المحور الصادي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441">
            <a:extLst>
              <a:ext uri="{FF2B5EF4-FFF2-40B4-BE49-F238E27FC236}">
                <a16:creationId xmlns:a16="http://schemas.microsoft.com/office/drawing/2014/main" id="{E34CC3F2-22FF-4281-BEFC-8D68D89A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149" y="4640274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نقطة الأصل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AutoShape 442">
            <a:extLst>
              <a:ext uri="{FF2B5EF4-FFF2-40B4-BE49-F238E27FC236}">
                <a16:creationId xmlns:a16="http://schemas.microsoft.com/office/drawing/2014/main" id="{B8D32D62-014D-8D5B-E887-B12F543CE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837" y="2768611"/>
            <a:ext cx="1763712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الربع الأول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443">
            <a:extLst>
              <a:ext uri="{FF2B5EF4-FFF2-40B4-BE49-F238E27FC236}">
                <a16:creationId xmlns:a16="http://schemas.microsoft.com/office/drawing/2014/main" id="{DFA2E627-2C5F-8518-13C0-41E2B2E2C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324" y="2768611"/>
            <a:ext cx="1763713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الربع الثاني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AutoShape 447">
            <a:extLst>
              <a:ext uri="{FF2B5EF4-FFF2-40B4-BE49-F238E27FC236}">
                <a16:creationId xmlns:a16="http://schemas.microsoft.com/office/drawing/2014/main" id="{DBF40790-0026-DAE1-A289-33758DE8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99" y="4784736"/>
            <a:ext cx="1763713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الربع الرابع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448">
            <a:extLst>
              <a:ext uri="{FF2B5EF4-FFF2-40B4-BE49-F238E27FC236}">
                <a16:creationId xmlns:a16="http://schemas.microsoft.com/office/drawing/2014/main" id="{F16AA715-FA4E-AD7C-290D-DF5E77FC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387" y="4784736"/>
            <a:ext cx="1763712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الربع الثالث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Line 449">
            <a:extLst>
              <a:ext uri="{FF2B5EF4-FFF2-40B4-BE49-F238E27FC236}">
                <a16:creationId xmlns:a16="http://schemas.microsoft.com/office/drawing/2014/main" id="{A21C315D-8B27-1BE8-804B-72FD706435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7562" y="2913074"/>
            <a:ext cx="2160587" cy="1223962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Line 451">
            <a:extLst>
              <a:ext uri="{FF2B5EF4-FFF2-40B4-BE49-F238E27FC236}">
                <a16:creationId xmlns:a16="http://schemas.microsoft.com/office/drawing/2014/main" id="{BD0DFB5B-2E8A-07DD-06FC-524978E1E9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2524" y="3921136"/>
            <a:ext cx="3095625" cy="10795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" name="Line 452">
            <a:extLst>
              <a:ext uri="{FF2B5EF4-FFF2-40B4-BE49-F238E27FC236}">
                <a16:creationId xmlns:a16="http://schemas.microsoft.com/office/drawing/2014/main" id="{F6BC56EC-B926-5AA3-0357-E8F2CDB2C8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2524" y="4137036"/>
            <a:ext cx="3095625" cy="8636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Text Box 453">
            <a:extLst>
              <a:ext uri="{FF2B5EF4-FFF2-40B4-BE49-F238E27FC236}">
                <a16:creationId xmlns:a16="http://schemas.microsoft.com/office/drawing/2014/main" id="{06D785FE-9FC0-9BBA-3996-B7AF7E3B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774" y="392113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4" name="AutoShape 454">
            <a:extLst>
              <a:ext uri="{FF2B5EF4-FFF2-40B4-BE49-F238E27FC236}">
                <a16:creationId xmlns:a16="http://schemas.microsoft.com/office/drawing/2014/main" id="{49A31C82-60EC-ADFF-1450-6468A0D27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562" y="896949"/>
            <a:ext cx="42116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الشكل التالي : يسمى المستوى الإحداثي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7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D51D40-779C-5140-2336-CB89583A23D5}"/>
              </a:ext>
            </a:extLst>
          </p:cNvPr>
          <p:cNvGrpSpPr>
            <a:grpSpLocks/>
          </p:cNvGrpSpPr>
          <p:nvPr/>
        </p:nvGrpSpPr>
        <p:grpSpPr bwMode="auto">
          <a:xfrm>
            <a:off x="4221045" y="-219980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DBE810C-B3A9-0D7B-E936-712AC71DE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880766-CC5A-625C-F1C1-4CDE4EB90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AAE08C0F-5CA4-3E91-3A9F-47BEE4E2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58" y="1364345"/>
            <a:ext cx="47513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B8F02F15-F5C6-9FFA-B767-98FB28F3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008" y="1508807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 ( ٤ ، ٢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B094BC1C-DCC8-D403-A7EE-F79B5BD0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283" y="572182"/>
            <a:ext cx="5040312" cy="64928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/>
              <a:t>مثل كل نقطة مما يلي على المستوى الإحداثي :</a:t>
            </a:r>
            <a:endParaRPr lang="en" altLang="ar-SA" sz="2400" b="1"/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8A1CBE2C-0FF7-1AD9-40B7-A767DCF8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033" y="572182"/>
            <a:ext cx="938212" cy="649288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مثال :</a:t>
            </a:r>
            <a:endParaRPr lang="en-US" altLang="ar-SA" sz="2400" b="1"/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EF87AAA6-4B16-C952-9D97-F6ED5768C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008" y="2299382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د ( - ٢ ، ٣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21">
            <a:extLst>
              <a:ext uri="{FF2B5EF4-FFF2-40B4-BE49-F238E27FC236}">
                <a16:creationId xmlns:a16="http://schemas.microsoft.com/office/drawing/2014/main" id="{1A2A9885-4CDF-1200-CDE5-299E073E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008" y="3091545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ن ( ٣ ، - ٤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E2557A62-304A-867E-B915-C39DDE46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008" y="3883707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ل (  ٠ ، ٣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30549032-40E6-26AE-1C56-14BED88FE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008" y="4675870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ك (  ٤ ، ٠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0" name="Group 37">
            <a:extLst>
              <a:ext uri="{FF2B5EF4-FFF2-40B4-BE49-F238E27FC236}">
                <a16:creationId xmlns:a16="http://schemas.microsoft.com/office/drawing/2014/main" id="{AF1F2F0B-F934-2BF7-F292-DE6E7D407056}"/>
              </a:ext>
            </a:extLst>
          </p:cNvPr>
          <p:cNvGrpSpPr>
            <a:grpSpLocks/>
          </p:cNvGrpSpPr>
          <p:nvPr/>
        </p:nvGrpSpPr>
        <p:grpSpPr bwMode="auto">
          <a:xfrm>
            <a:off x="7604008" y="5468032"/>
            <a:ext cx="2051050" cy="760413"/>
            <a:chOff x="3651" y="3747"/>
            <a:chExt cx="1292" cy="479"/>
          </a:xfrm>
        </p:grpSpPr>
        <p:sp>
          <p:nvSpPr>
            <p:cNvPr id="21" name="AutoShape 24">
              <a:extLst>
                <a:ext uri="{FF2B5EF4-FFF2-40B4-BE49-F238E27FC236}">
                  <a16:creationId xmlns:a16="http://schemas.microsoft.com/office/drawing/2014/main" id="{8D0EBE98-2884-87CB-4B66-E71D4D00A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747"/>
              <a:ext cx="1292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و (        ،        )</a:t>
              </a:r>
              <a:endParaRPr lang="en-US" altLang="ar-SA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73C72097-C9EE-3CA2-868B-1CE223AA9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1" y="3748"/>
              <a:ext cx="507" cy="478"/>
              <a:chOff x="4444" y="2136"/>
              <a:chExt cx="507" cy="478"/>
            </a:xfrm>
          </p:grpSpPr>
          <p:grpSp>
            <p:nvGrpSpPr>
              <p:cNvPr id="29" name="Group 26">
                <a:extLst>
                  <a:ext uri="{FF2B5EF4-FFF2-40B4-BE49-F238E27FC236}">
                    <a16:creationId xmlns:a16="http://schemas.microsoft.com/office/drawing/2014/main" id="{D92801F5-EF7D-3A42-C3DE-869801E33D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31" name="Text Box 27">
                  <a:extLst>
                    <a:ext uri="{FF2B5EF4-FFF2-40B4-BE49-F238E27FC236}">
                      <a16:creationId xmlns:a16="http://schemas.microsoft.com/office/drawing/2014/main" id="{6406B4A7-D978-79CF-FC15-F8BA54AFDA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١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Text Box 28">
                  <a:extLst>
                    <a:ext uri="{FF2B5EF4-FFF2-40B4-BE49-F238E27FC236}">
                      <a16:creationId xmlns:a16="http://schemas.microsoft.com/office/drawing/2014/main" id="{5C1C1B6C-CC19-948F-3D99-272C7F4B65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٢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29">
                  <a:extLst>
                    <a:ext uri="{FF2B5EF4-FFF2-40B4-BE49-F238E27FC236}">
                      <a16:creationId xmlns:a16="http://schemas.microsoft.com/office/drawing/2014/main" id="{4B17A2F1-D643-840F-34EB-43C80D98E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0" name="Text Box 30">
                <a:extLst>
                  <a:ext uri="{FF2B5EF4-FFF2-40B4-BE49-F238E27FC236}">
                    <a16:creationId xmlns:a16="http://schemas.microsoft.com/office/drawing/2014/main" id="{F534AEF7-5900-15E7-A512-55CE940BB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grpSp>
          <p:nvGrpSpPr>
            <p:cNvPr id="23" name="Group 31">
              <a:extLst>
                <a:ext uri="{FF2B5EF4-FFF2-40B4-BE49-F238E27FC236}">
                  <a16:creationId xmlns:a16="http://schemas.microsoft.com/office/drawing/2014/main" id="{C7C4D8A8-1ADC-7AAB-0D76-1F2E73736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3748"/>
              <a:ext cx="507" cy="478"/>
              <a:chOff x="4444" y="2136"/>
              <a:chExt cx="507" cy="478"/>
            </a:xfrm>
          </p:grpSpPr>
          <p:grpSp>
            <p:nvGrpSpPr>
              <p:cNvPr id="24" name="Group 32">
                <a:extLst>
                  <a:ext uri="{FF2B5EF4-FFF2-40B4-BE49-F238E27FC236}">
                    <a16:creationId xmlns:a16="http://schemas.microsoft.com/office/drawing/2014/main" id="{8632EC67-D75B-B9D5-3077-525659DD91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26" name="Text Box 33">
                  <a:extLst>
                    <a:ext uri="{FF2B5EF4-FFF2-40B4-BE49-F238E27FC236}">
                      <a16:creationId xmlns:a16="http://schemas.microsoft.com/office/drawing/2014/main" id="{D6E8D3F7-EA2F-3916-F756-45800A9B28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١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 Box 34">
                  <a:extLst>
                    <a:ext uri="{FF2B5EF4-FFF2-40B4-BE49-F238E27FC236}">
                      <a16:creationId xmlns:a16="http://schemas.microsoft.com/office/drawing/2014/main" id="{D44E23C7-704A-9A65-EC81-B7AEB02D42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٤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35">
                  <a:extLst>
                    <a:ext uri="{FF2B5EF4-FFF2-40B4-BE49-F238E27FC236}">
                      <a16:creationId xmlns:a16="http://schemas.microsoft.com/office/drawing/2014/main" id="{DDFAA206-24A1-B85A-6AE1-B9C8B8E75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5" name="Text Box 36">
                <a:extLst>
                  <a:ext uri="{FF2B5EF4-FFF2-40B4-BE49-F238E27FC236}">
                    <a16:creationId xmlns:a16="http://schemas.microsoft.com/office/drawing/2014/main" id="{0F97B86B-4851-47FF-95A0-1D766CD63A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</p:grpSp>
      <p:sp>
        <p:nvSpPr>
          <p:cNvPr id="34" name="Line 44">
            <a:extLst>
              <a:ext uri="{FF2B5EF4-FFF2-40B4-BE49-F238E27FC236}">
                <a16:creationId xmlns:a16="http://schemas.microsoft.com/office/drawing/2014/main" id="{F06A22C0-A0F2-0CDC-5282-1303ACE7F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7158" y="3813857"/>
            <a:ext cx="17287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" name="Line 45">
            <a:extLst>
              <a:ext uri="{FF2B5EF4-FFF2-40B4-BE49-F238E27FC236}">
                <a16:creationId xmlns:a16="http://schemas.microsoft.com/office/drawing/2014/main" id="{8B31B1B0-D95D-E643-0BC4-DC156C3DEB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1658" y="2934382"/>
            <a:ext cx="0" cy="863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0867080A-808D-E749-C636-45C461F4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683" y="273277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ب</a:t>
            </a:r>
            <a:endParaRPr lang="en-US" altLang="ar-SA" sz="24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Line 46">
            <a:extLst>
              <a:ext uri="{FF2B5EF4-FFF2-40B4-BE49-F238E27FC236}">
                <a16:creationId xmlns:a16="http://schemas.microsoft.com/office/drawing/2014/main" id="{C7BEBA1A-EEE8-715E-27DA-D6564D351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7845" y="3813857"/>
            <a:ext cx="86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8" name="Line 47">
            <a:extLst>
              <a:ext uri="{FF2B5EF4-FFF2-40B4-BE49-F238E27FC236}">
                <a16:creationId xmlns:a16="http://schemas.microsoft.com/office/drawing/2014/main" id="{DFF70AEB-A590-9BFD-FB22-1FC726A3AA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3720" y="2516870"/>
            <a:ext cx="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9" name="Line 48">
            <a:extLst>
              <a:ext uri="{FF2B5EF4-FFF2-40B4-BE49-F238E27FC236}">
                <a16:creationId xmlns:a16="http://schemas.microsoft.com/office/drawing/2014/main" id="{D7FDA376-8707-000A-D3F6-6BF6702EA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7158" y="3813857"/>
            <a:ext cx="12588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" name="Line 49">
            <a:extLst>
              <a:ext uri="{FF2B5EF4-FFF2-40B4-BE49-F238E27FC236}">
                <a16:creationId xmlns:a16="http://schemas.microsoft.com/office/drawing/2014/main" id="{411DE9D3-B243-6A31-4DA7-75D484672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35570" y="3799570"/>
            <a:ext cx="0" cy="17637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2D93C28C-CDA9-FEFD-FD68-D47C8D610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320" y="2286682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د</a:t>
            </a:r>
            <a:endParaRPr lang="en-US" altLang="ar-SA" sz="24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Line 50">
            <a:extLst>
              <a:ext uri="{FF2B5EF4-FFF2-40B4-BE49-F238E27FC236}">
                <a16:creationId xmlns:a16="http://schemas.microsoft.com/office/drawing/2014/main" id="{4678B7AB-1FBE-05FA-78EA-15743D28E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7158" y="2502582"/>
            <a:ext cx="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6DE6909D-9AD3-3BE1-8DA6-E4D9DD57E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470" y="224382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ل</a:t>
            </a:r>
            <a:endParaRPr lang="en-US" altLang="ar-SA" sz="24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2EC4DCA9-3E7A-093C-51D8-E606FDC72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295" y="532515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ن</a:t>
            </a:r>
            <a:endParaRPr lang="en-US" altLang="ar-SA" sz="24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Line 51">
            <a:extLst>
              <a:ext uri="{FF2B5EF4-FFF2-40B4-BE49-F238E27FC236}">
                <a16:creationId xmlns:a16="http://schemas.microsoft.com/office/drawing/2014/main" id="{C7D6D15E-EE2F-D9BD-AD43-B21B06F90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870" y="3799570"/>
            <a:ext cx="172878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" name="Text Box 42">
            <a:extLst>
              <a:ext uri="{FF2B5EF4-FFF2-40B4-BE49-F238E27FC236}">
                <a16:creationId xmlns:a16="http://schemas.microsoft.com/office/drawing/2014/main" id="{25C9F4B4-5AE1-ABD9-3BD3-A8F1CB58A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683" y="358367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ك</a:t>
            </a:r>
            <a:endParaRPr lang="en-US" altLang="ar-SA" sz="24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" name="Line 52">
            <a:extLst>
              <a:ext uri="{FF2B5EF4-FFF2-40B4-BE49-F238E27FC236}">
                <a16:creationId xmlns:a16="http://schemas.microsoft.com/office/drawing/2014/main" id="{07DD793C-518F-4511-9AF1-BE06E4F27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7158" y="3813857"/>
            <a:ext cx="10795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" name="Line 53">
            <a:extLst>
              <a:ext uri="{FF2B5EF4-FFF2-40B4-BE49-F238E27FC236}">
                <a16:creationId xmlns:a16="http://schemas.microsoft.com/office/drawing/2014/main" id="{3397EE19-2290-7114-5CBA-7EE416C203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3958" y="2372407"/>
            <a:ext cx="0" cy="14398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9" name="Text Box 43">
            <a:extLst>
              <a:ext uri="{FF2B5EF4-FFF2-40B4-BE49-F238E27FC236}">
                <a16:creationId xmlns:a16="http://schemas.microsoft.com/office/drawing/2014/main" id="{E15EDCDC-94B2-A327-37BE-BD73714D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983" y="217079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و</a:t>
            </a:r>
            <a:endParaRPr lang="en-US" altLang="ar-SA" sz="24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54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6" grpId="0"/>
      <p:bldP spid="41" grpId="0"/>
      <p:bldP spid="43" grpId="0"/>
      <p:bldP spid="44" grpId="0"/>
      <p:bldP spid="46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62DF23F-1F54-314A-0B7E-088C281230B0}"/>
              </a:ext>
            </a:extLst>
          </p:cNvPr>
          <p:cNvGrpSpPr>
            <a:grpSpLocks/>
          </p:cNvGrpSpPr>
          <p:nvPr/>
        </p:nvGrpSpPr>
        <p:grpSpPr bwMode="auto">
          <a:xfrm>
            <a:off x="4097181" y="-31325"/>
            <a:ext cx="4103688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859CD0E-30EC-12B6-C409-8852E652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EEB02EE-EFED-5FB2-5904-246F88753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الأبعاد في المستوى الإحداثي</a:t>
              </a:r>
              <a:endParaRPr lang="en-US" altLang="ar-SA" b="1"/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F928E2D8-72E7-415E-1D0F-A634FD8E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581" y="1697462"/>
            <a:ext cx="25892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ن (             ،      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2B683FD6-276A-24E2-0F0C-32589A058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019" y="760837"/>
            <a:ext cx="5040312" cy="64928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/>
              <a:t>سم الأزواج المرتبة للنقاط الموضحة في الشكل :</a:t>
            </a:r>
            <a:r>
              <a:rPr lang="en-US" altLang="ar-SA" sz="2400"/>
              <a:t> </a:t>
            </a:r>
          </a:p>
        </p:txBody>
      </p:sp>
      <p:pic>
        <p:nvPicPr>
          <p:cNvPr id="13" name="Picture 43">
            <a:extLst>
              <a:ext uri="{FF2B5EF4-FFF2-40B4-BE49-F238E27FC236}">
                <a16:creationId xmlns:a16="http://schemas.microsoft.com/office/drawing/2014/main" id="{78DD10B7-2200-4084-6645-FD47825F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31" y="1626025"/>
            <a:ext cx="48958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1">
            <a:extLst>
              <a:ext uri="{FF2B5EF4-FFF2-40B4-BE49-F238E27FC236}">
                <a16:creationId xmlns:a16="http://schemas.microsoft.com/office/drawing/2014/main" id="{5602A1FE-0629-F966-0BA0-45AE66C87955}"/>
              </a:ext>
            </a:extLst>
          </p:cNvPr>
          <p:cNvGrpSpPr>
            <a:grpSpLocks/>
          </p:cNvGrpSpPr>
          <p:nvPr/>
        </p:nvGrpSpPr>
        <p:grpSpPr bwMode="auto">
          <a:xfrm>
            <a:off x="8675531" y="1740325"/>
            <a:ext cx="965200" cy="758825"/>
            <a:chOff x="4359" y="1189"/>
            <a:chExt cx="608" cy="47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33C764-7406-2C1A-D7B9-78F4A1418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9" y="1189"/>
              <a:ext cx="507" cy="478"/>
              <a:chOff x="4444" y="2136"/>
              <a:chExt cx="507" cy="478"/>
            </a:xfrm>
          </p:grpSpPr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2F21F74A-123F-4ED2-FE64-AF1F0069CC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20" name="Text Box 17">
                  <a:extLst>
                    <a:ext uri="{FF2B5EF4-FFF2-40B4-BE49-F238E27FC236}">
                      <a16:creationId xmlns:a16="http://schemas.microsoft.com/office/drawing/2014/main" id="{F15B6A0C-D9D2-71A0-4177-4F3756290F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١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Text Box 18">
                  <a:extLst>
                    <a:ext uri="{FF2B5EF4-FFF2-40B4-BE49-F238E27FC236}">
                      <a16:creationId xmlns:a16="http://schemas.microsoft.com/office/drawing/2014/main" id="{5E66C599-D291-0B57-D912-7420ECF0D6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٢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19">
                  <a:extLst>
                    <a:ext uri="{FF2B5EF4-FFF2-40B4-BE49-F238E27FC236}">
                      <a16:creationId xmlns:a16="http://schemas.microsoft.com/office/drawing/2014/main" id="{B4C88256-D88D-E4DE-847C-39A99189A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9" name="Text Box 20">
                <a:extLst>
                  <a:ext uri="{FF2B5EF4-FFF2-40B4-BE49-F238E27FC236}">
                    <a16:creationId xmlns:a16="http://schemas.microsoft.com/office/drawing/2014/main" id="{9BCF0FF9-4FF0-DEC8-2A0A-6DE5BE672A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</p:grpSp>
        <p:sp>
          <p:nvSpPr>
            <p:cNvPr id="17" name="Text Box 47">
              <a:extLst>
                <a:ext uri="{FF2B5EF4-FFF2-40B4-BE49-F238E27FC236}">
                  <a16:creationId xmlns:a16="http://schemas.microsoft.com/office/drawing/2014/main" id="{1327DE9D-D5E1-C772-D891-F12808B66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1234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-</a:t>
              </a:r>
              <a:endParaRPr lang="en-US" altLang="ar-SA" sz="2800" b="1"/>
            </a:p>
          </p:txBody>
        </p:sp>
      </p:grpSp>
      <p:sp>
        <p:nvSpPr>
          <p:cNvPr id="23" name="Text Box 49">
            <a:extLst>
              <a:ext uri="{FF2B5EF4-FFF2-40B4-BE49-F238E27FC236}">
                <a16:creationId xmlns:a16="http://schemas.microsoft.com/office/drawing/2014/main" id="{80996879-B87C-292A-4168-B3FE0C2B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56" y="1870500"/>
            <a:ext cx="65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  <a:endParaRPr lang="en-US" altLang="ar-SA" sz="2800" b="1"/>
          </a:p>
        </p:txBody>
      </p:sp>
      <p:sp>
        <p:nvSpPr>
          <p:cNvPr id="24" name="AutoShape 50">
            <a:extLst>
              <a:ext uri="{FF2B5EF4-FFF2-40B4-BE49-F238E27FC236}">
                <a16:creationId xmlns:a16="http://schemas.microsoft.com/office/drawing/2014/main" id="{E77FCAA5-4531-C730-D529-45C06C106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581" y="2705525"/>
            <a:ext cx="25892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ك (       ،        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AutoShape 53">
            <a:extLst>
              <a:ext uri="{FF2B5EF4-FFF2-40B4-BE49-F238E27FC236}">
                <a16:creationId xmlns:a16="http://schemas.microsoft.com/office/drawing/2014/main" id="{B450091C-CBF0-8911-09BF-A3394FEA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756" y="3770737"/>
            <a:ext cx="25892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ل (          ،        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AutoShape 56">
            <a:extLst>
              <a:ext uri="{FF2B5EF4-FFF2-40B4-BE49-F238E27FC236}">
                <a16:creationId xmlns:a16="http://schemas.microsoft.com/office/drawing/2014/main" id="{A6BD5694-B92D-58B0-525E-83411F872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756" y="4778800"/>
            <a:ext cx="25892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 (           ،           )</a:t>
            </a:r>
            <a:endParaRPr lang="en-US" altLang="ar-SA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4459BE66-5E0D-57DD-4862-4CF7EF17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106" y="2834112"/>
            <a:ext cx="650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١</a:t>
            </a:r>
            <a:endParaRPr lang="en-US" altLang="ar-SA" sz="2800" b="1"/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E8CF1EFA-E4F9-1AE9-C360-37965C3219C7}"/>
              </a:ext>
            </a:extLst>
          </p:cNvPr>
          <p:cNvGrpSpPr>
            <a:grpSpLocks/>
          </p:cNvGrpSpPr>
          <p:nvPr/>
        </p:nvGrpSpPr>
        <p:grpSpPr bwMode="auto">
          <a:xfrm>
            <a:off x="8042119" y="2719812"/>
            <a:ext cx="708025" cy="758825"/>
            <a:chOff x="3742" y="2341"/>
            <a:chExt cx="363" cy="478"/>
          </a:xfrm>
        </p:grpSpPr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6604FCFE-CA5D-5D56-2063-7AAB9FBAA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34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00"/>
                  </a:solidFill>
                </a:rPr>
                <a:t>١</a:t>
              </a:r>
              <a:endParaRPr lang="en-US" altLang="ar-SA" sz="2400" b="1">
                <a:solidFill>
                  <a:srgbClr val="000000"/>
                </a:solidFill>
              </a:endParaRPr>
            </a:p>
          </p:txBody>
        </p:sp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4FFD69A8-D9FE-B5C8-E931-C59FD8BD1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00"/>
                  </a:solidFill>
                </a:rPr>
                <a:t>٢</a:t>
              </a:r>
              <a:endParaRPr lang="en-US" altLang="ar-SA" sz="2400" b="1">
                <a:solidFill>
                  <a:srgbClr val="000000"/>
                </a:solidFill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F996C97F-FCA5-B1A5-2C91-401FA0F7A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7" y="2571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A4C79397-DF03-8C5E-F948-2C413ED5FED5}"/>
              </a:ext>
            </a:extLst>
          </p:cNvPr>
          <p:cNvGrpSpPr>
            <a:grpSpLocks/>
          </p:cNvGrpSpPr>
          <p:nvPr/>
        </p:nvGrpSpPr>
        <p:grpSpPr bwMode="auto">
          <a:xfrm>
            <a:off x="8835869" y="3800900"/>
            <a:ext cx="804862" cy="758825"/>
            <a:chOff x="4444" y="2136"/>
            <a:chExt cx="507" cy="478"/>
          </a:xfrm>
        </p:grpSpPr>
        <p:grpSp>
          <p:nvGrpSpPr>
            <p:cNvPr id="33" name="Group 64">
              <a:extLst>
                <a:ext uri="{FF2B5EF4-FFF2-40B4-BE49-F238E27FC236}">
                  <a16:creationId xmlns:a16="http://schemas.microsoft.com/office/drawing/2014/main" id="{57D1450A-191F-D2CB-372C-325EE1DAA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5" y="2136"/>
              <a:ext cx="446" cy="478"/>
              <a:chOff x="3742" y="2341"/>
              <a:chExt cx="363" cy="478"/>
            </a:xfrm>
          </p:grpSpPr>
          <p:sp>
            <p:nvSpPr>
              <p:cNvPr id="35" name="Text Box 65">
                <a:extLst>
                  <a:ext uri="{FF2B5EF4-FFF2-40B4-BE49-F238E27FC236}">
                    <a16:creationId xmlns:a16="http://schemas.microsoft.com/office/drawing/2014/main" id="{F6A027AE-527B-72C8-334D-C6716711F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١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ext Box 66">
                <a:extLst>
                  <a:ext uri="{FF2B5EF4-FFF2-40B4-BE49-F238E27FC236}">
                    <a16:creationId xmlns:a16="http://schemas.microsoft.com/office/drawing/2014/main" id="{4541CEA2-0424-831F-2E10-136721AD4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٢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7">
                <a:extLst>
                  <a:ext uri="{FF2B5EF4-FFF2-40B4-BE49-F238E27FC236}">
                    <a16:creationId xmlns:a16="http://schemas.microsoft.com/office/drawing/2014/main" id="{BEA2ED90-64C7-4991-AD1A-4048528DE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4" name="Text Box 68">
              <a:extLst>
                <a:ext uri="{FF2B5EF4-FFF2-40B4-BE49-F238E27FC236}">
                  <a16:creationId xmlns:a16="http://schemas.microsoft.com/office/drawing/2014/main" id="{5223AAA9-ABF5-22DA-82BA-E8829D8CE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226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٢</a:t>
              </a:r>
              <a:endParaRPr lang="en-US" altLang="ar-SA" sz="2400" b="1"/>
            </a:p>
          </p:txBody>
        </p:sp>
      </p:grpSp>
      <p:grpSp>
        <p:nvGrpSpPr>
          <p:cNvPr id="38" name="Group 75">
            <a:extLst>
              <a:ext uri="{FF2B5EF4-FFF2-40B4-BE49-F238E27FC236}">
                <a16:creationId xmlns:a16="http://schemas.microsoft.com/office/drawing/2014/main" id="{D0AFDF18-E24B-6B7F-550C-DC6334CF4FF0}"/>
              </a:ext>
            </a:extLst>
          </p:cNvPr>
          <p:cNvGrpSpPr>
            <a:grpSpLocks/>
          </p:cNvGrpSpPr>
          <p:nvPr/>
        </p:nvGrpSpPr>
        <p:grpSpPr bwMode="auto">
          <a:xfrm>
            <a:off x="7811931" y="3800900"/>
            <a:ext cx="850900" cy="758825"/>
            <a:chOff x="4195" y="3657"/>
            <a:chExt cx="536" cy="478"/>
          </a:xfrm>
        </p:grpSpPr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3284C72B-DCBB-65F9-0852-733A53E24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3657"/>
              <a:ext cx="446" cy="478"/>
              <a:chOff x="3742" y="2341"/>
              <a:chExt cx="363" cy="478"/>
            </a:xfrm>
          </p:grpSpPr>
          <p:sp>
            <p:nvSpPr>
              <p:cNvPr id="41" name="Text Box 71">
                <a:extLst>
                  <a:ext uri="{FF2B5EF4-FFF2-40B4-BE49-F238E27FC236}">
                    <a16:creationId xmlns:a16="http://schemas.microsoft.com/office/drawing/2014/main" id="{F2D526D5-7131-FB98-BAF8-AD2721929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١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Text Box 72">
                <a:extLst>
                  <a:ext uri="{FF2B5EF4-FFF2-40B4-BE49-F238E27FC236}">
                    <a16:creationId xmlns:a16="http://schemas.microsoft.com/office/drawing/2014/main" id="{A23D0174-2078-1B95-F195-5A3C201E0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٢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73">
                <a:extLst>
                  <a:ext uri="{FF2B5EF4-FFF2-40B4-BE49-F238E27FC236}">
                    <a16:creationId xmlns:a16="http://schemas.microsoft.com/office/drawing/2014/main" id="{0A02F3C4-8824-1466-9BE7-F35718FD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0" name="Text Box 74">
              <a:extLst>
                <a:ext uri="{FF2B5EF4-FFF2-40B4-BE49-F238E27FC236}">
                  <a16:creationId xmlns:a16="http://schemas.microsoft.com/office/drawing/2014/main" id="{A0A902A2-213C-33BF-99A1-80EB2D1AB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702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-</a:t>
              </a:r>
              <a:endParaRPr lang="en-US" altLang="ar-SA" sz="2800" b="1"/>
            </a:p>
          </p:txBody>
        </p:sp>
      </p:grpSp>
      <p:grpSp>
        <p:nvGrpSpPr>
          <p:cNvPr id="44" name="Group 76">
            <a:extLst>
              <a:ext uri="{FF2B5EF4-FFF2-40B4-BE49-F238E27FC236}">
                <a16:creationId xmlns:a16="http://schemas.microsoft.com/office/drawing/2014/main" id="{6932CE05-EB7C-A5DC-DE8D-AAA30712FD87}"/>
              </a:ext>
            </a:extLst>
          </p:cNvPr>
          <p:cNvGrpSpPr>
            <a:grpSpLocks/>
          </p:cNvGrpSpPr>
          <p:nvPr/>
        </p:nvGrpSpPr>
        <p:grpSpPr bwMode="auto">
          <a:xfrm>
            <a:off x="8791419" y="4828012"/>
            <a:ext cx="965200" cy="758825"/>
            <a:chOff x="4359" y="1189"/>
            <a:chExt cx="608" cy="478"/>
          </a:xfrm>
        </p:grpSpPr>
        <p:grpSp>
          <p:nvGrpSpPr>
            <p:cNvPr id="45" name="Group 77">
              <a:extLst>
                <a:ext uri="{FF2B5EF4-FFF2-40B4-BE49-F238E27FC236}">
                  <a16:creationId xmlns:a16="http://schemas.microsoft.com/office/drawing/2014/main" id="{3BE1F29B-0524-A5DB-04B0-E1E58C40C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9" y="1189"/>
              <a:ext cx="507" cy="478"/>
              <a:chOff x="4444" y="2136"/>
              <a:chExt cx="507" cy="478"/>
            </a:xfrm>
          </p:grpSpPr>
          <p:grpSp>
            <p:nvGrpSpPr>
              <p:cNvPr id="47" name="Group 78">
                <a:extLst>
                  <a:ext uri="{FF2B5EF4-FFF2-40B4-BE49-F238E27FC236}">
                    <a16:creationId xmlns:a16="http://schemas.microsoft.com/office/drawing/2014/main" id="{765409AA-0B4A-CA09-0150-6DEBD61E5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49" name="Text Box 79">
                  <a:extLst>
                    <a:ext uri="{FF2B5EF4-FFF2-40B4-BE49-F238E27FC236}">
                      <a16:creationId xmlns:a16="http://schemas.microsoft.com/office/drawing/2014/main" id="{4C0C0DC8-A400-0211-BC51-A5BEB2CA9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١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Text Box 80">
                  <a:extLst>
                    <a:ext uri="{FF2B5EF4-FFF2-40B4-BE49-F238E27FC236}">
                      <a16:creationId xmlns:a16="http://schemas.microsoft.com/office/drawing/2014/main" id="{BD60B90C-CFB3-9EDD-FE58-6346D1EA6F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٢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81">
                  <a:extLst>
                    <a:ext uri="{FF2B5EF4-FFF2-40B4-BE49-F238E27FC236}">
                      <a16:creationId xmlns:a16="http://schemas.microsoft.com/office/drawing/2014/main" id="{D6F332C3-9A81-D317-52F8-9972ADBCA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8" name="Text Box 82">
                <a:extLst>
                  <a:ext uri="{FF2B5EF4-FFF2-40B4-BE49-F238E27FC236}">
                    <a16:creationId xmlns:a16="http://schemas.microsoft.com/office/drawing/2014/main" id="{C10ABE87-4DEC-7A33-92D6-4A2226921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sp>
          <p:nvSpPr>
            <p:cNvPr id="46" name="Text Box 83">
              <a:extLst>
                <a:ext uri="{FF2B5EF4-FFF2-40B4-BE49-F238E27FC236}">
                  <a16:creationId xmlns:a16="http://schemas.microsoft.com/office/drawing/2014/main" id="{6D4603C6-6DAC-181D-5E71-3CB25E0CC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1234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-</a:t>
              </a:r>
              <a:endParaRPr lang="en-US" altLang="ar-SA" sz="2800" b="1"/>
            </a:p>
          </p:txBody>
        </p:sp>
      </p:grpSp>
      <p:grpSp>
        <p:nvGrpSpPr>
          <p:cNvPr id="52" name="Group 84">
            <a:extLst>
              <a:ext uri="{FF2B5EF4-FFF2-40B4-BE49-F238E27FC236}">
                <a16:creationId xmlns:a16="http://schemas.microsoft.com/office/drawing/2014/main" id="{974EFD8F-5277-1B56-73F6-DDBBE0DFDA39}"/>
              </a:ext>
            </a:extLst>
          </p:cNvPr>
          <p:cNvGrpSpPr>
            <a:grpSpLocks/>
          </p:cNvGrpSpPr>
          <p:nvPr/>
        </p:nvGrpSpPr>
        <p:grpSpPr bwMode="auto">
          <a:xfrm>
            <a:off x="7754781" y="4823250"/>
            <a:ext cx="965200" cy="758825"/>
            <a:chOff x="4359" y="1189"/>
            <a:chExt cx="608" cy="478"/>
          </a:xfrm>
        </p:grpSpPr>
        <p:grpSp>
          <p:nvGrpSpPr>
            <p:cNvPr id="53" name="Group 85">
              <a:extLst>
                <a:ext uri="{FF2B5EF4-FFF2-40B4-BE49-F238E27FC236}">
                  <a16:creationId xmlns:a16="http://schemas.microsoft.com/office/drawing/2014/main" id="{4C773E55-EDB5-C272-5A69-A78181A74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9" y="1189"/>
              <a:ext cx="507" cy="478"/>
              <a:chOff x="4444" y="2136"/>
              <a:chExt cx="507" cy="478"/>
            </a:xfrm>
          </p:grpSpPr>
          <p:grpSp>
            <p:nvGrpSpPr>
              <p:cNvPr id="55" name="Group 86">
                <a:extLst>
                  <a:ext uri="{FF2B5EF4-FFF2-40B4-BE49-F238E27FC236}">
                    <a16:creationId xmlns:a16="http://schemas.microsoft.com/office/drawing/2014/main" id="{98D892A9-8C78-13CF-D11E-366E8400D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" y="2136"/>
                <a:ext cx="446" cy="478"/>
                <a:chOff x="3742" y="2341"/>
                <a:chExt cx="363" cy="478"/>
              </a:xfrm>
            </p:grpSpPr>
            <p:sp>
              <p:nvSpPr>
                <p:cNvPr id="57" name="Text Box 87">
                  <a:extLst>
                    <a:ext uri="{FF2B5EF4-FFF2-40B4-BE49-F238E27FC236}">
                      <a16:creationId xmlns:a16="http://schemas.microsoft.com/office/drawing/2014/main" id="{0D51128B-319D-4061-8AA6-B7BAB95883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١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Text Box 88">
                  <a:extLst>
                    <a:ext uri="{FF2B5EF4-FFF2-40B4-BE49-F238E27FC236}">
                      <a16:creationId xmlns:a16="http://schemas.microsoft.com/office/drawing/2014/main" id="{310692E6-B31C-2E6F-5334-B67FF0599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00000"/>
                      </a:solidFill>
                    </a:rPr>
                    <a:t>٢</a:t>
                  </a:r>
                  <a:endParaRPr lang="en-US" altLang="ar-SA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id="{3447BF36-41B7-94CD-2F5A-DA0A603044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6" name="Text Box 90">
                <a:extLst>
                  <a:ext uri="{FF2B5EF4-FFF2-40B4-BE49-F238E27FC236}">
                    <a16:creationId xmlns:a16="http://schemas.microsoft.com/office/drawing/2014/main" id="{0C47C839-2354-F278-5F02-4F85D1CFF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" y="2226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sp>
          <p:nvSpPr>
            <p:cNvPr id="54" name="Text Box 91">
              <a:extLst>
                <a:ext uri="{FF2B5EF4-FFF2-40B4-BE49-F238E27FC236}">
                  <a16:creationId xmlns:a16="http://schemas.microsoft.com/office/drawing/2014/main" id="{95014FAF-EEB5-CFD1-E0FE-E5A96DEB2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1234"/>
              <a:ext cx="1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-</a:t>
              </a:r>
              <a:endParaRPr lang="en-US" altLang="ar-SA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259110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1455</Words>
  <Application>Microsoft Macintosh PowerPoint</Application>
  <PresentationFormat>شاشة عريضة</PresentationFormat>
  <Paragraphs>462</Paragraphs>
  <Slides>21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6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Waseem Regular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2022-10-19T19:40:38Z</dcterms:modified>
</cp:coreProperties>
</file>