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379" r:id="rId3"/>
    <p:sldId id="360" r:id="rId4"/>
    <p:sldId id="258" r:id="rId5"/>
    <p:sldId id="350" r:id="rId6"/>
    <p:sldId id="380" r:id="rId7"/>
    <p:sldId id="381" r:id="rId8"/>
    <p:sldId id="383" r:id="rId9"/>
    <p:sldId id="384" r:id="rId10"/>
    <p:sldId id="385" r:id="rId11"/>
    <p:sldId id="386" r:id="rId12"/>
    <p:sldId id="38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1"/>
            <p14:sldId id="383"/>
            <p14:sldId id="384"/>
            <p14:sldId id="385"/>
            <p14:sldId id="386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893"/>
    <p:restoredTop sz="93415"/>
  </p:normalViewPr>
  <p:slideViewPr>
    <p:cSldViewPr snapToGrid="0" snapToObjects="1">
      <p:cViewPr varScale="1">
        <p:scale>
          <a:sx n="26" d="100"/>
          <a:sy n="26" d="100"/>
        </p:scale>
        <p:origin x="216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9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38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6A1B472-D8C0-7BE7-CEE7-932AA7F03499}"/>
              </a:ext>
            </a:extLst>
          </p:cNvPr>
          <p:cNvGrpSpPr>
            <a:grpSpLocks/>
          </p:cNvGrpSpPr>
          <p:nvPr/>
        </p:nvGrpSpPr>
        <p:grpSpPr bwMode="auto">
          <a:xfrm>
            <a:off x="2571027" y="-31325"/>
            <a:ext cx="525621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3F28D56-A5D4-E1AF-172A-534595A58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7CA68AC3-8A7F-67EE-B9CD-4C33096CB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استراتيجية حل المسألة ( أشكال فن )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BC24EC8-7613-6076-A8D4-2E6F0AB7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114" y="616375"/>
            <a:ext cx="8642350" cy="719138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1800" b="1" dirty="0"/>
              <a:t>تتقاضى مغسلة للسيارات ١٢ ريالا عن غسل السيارة الصغيرة و ١٧ ريالا عن السيارة الكبيرة ، وقد غسلوا خلال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1800" b="1" dirty="0"/>
              <a:t>الساعتين الأوليين ١٠ سيارات صغيرة وكبيرة ، وتقاضوا مبلغ ١٣٥ ريالا . كم سيارة غسلوا من كل نوع ؟</a:t>
            </a:r>
            <a:r>
              <a:rPr lang="en-US" altLang="en-US" sz="1800" dirty="0"/>
              <a:t> </a:t>
            </a:r>
          </a:p>
        </p:txBody>
      </p:sp>
      <p:graphicFrame>
        <p:nvGraphicFramePr>
          <p:cNvPr id="11" name="Group 155">
            <a:extLst>
              <a:ext uri="{FF2B5EF4-FFF2-40B4-BE49-F238E27FC236}">
                <a16:creationId xmlns:a16="http://schemas.microsoft.com/office/drawing/2014/main" id="{37561227-BDBB-BA98-D832-AB926F761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35840"/>
              </p:ext>
            </p:extLst>
          </p:nvPr>
        </p:nvGraphicFramePr>
        <p:xfrm>
          <a:off x="1202602" y="1481563"/>
          <a:ext cx="8351837" cy="4433888"/>
        </p:xfrm>
        <a:graphic>
          <a:graphicData uri="http://schemas.openxmlformats.org/drawingml/2006/table">
            <a:tbl>
              <a:tblPr rtl="1"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العدد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العملية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المجموع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أكثر - أقل</a:t>
                      </a: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45">
            <a:extLst>
              <a:ext uri="{FF2B5EF4-FFF2-40B4-BE49-F238E27FC236}">
                <a16:creationId xmlns:a16="http://schemas.microsoft.com/office/drawing/2014/main" id="{7E74B363-5449-B847-02EF-46CF61114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727" y="2032425"/>
            <a:ext cx="2592387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 × ١٢ = ٧٢ ريالا</a:t>
            </a:r>
            <a:endParaRPr lang="en-US" altLang="en-US" sz="2400" b="1"/>
          </a:p>
        </p:txBody>
      </p:sp>
      <p:sp>
        <p:nvSpPr>
          <p:cNvPr id="14" name="Text Box 151">
            <a:extLst>
              <a:ext uri="{FF2B5EF4-FFF2-40B4-BE49-F238E27FC236}">
                <a16:creationId xmlns:a16="http://schemas.microsoft.com/office/drawing/2014/main" id="{DFD00532-0ECF-2046-7589-518C8054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027" y="2753150"/>
            <a:ext cx="2592387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 × ١٧ = ٦٨ ريالا</a:t>
            </a:r>
            <a:endParaRPr lang="en-US" altLang="en-US" sz="2400" b="1"/>
          </a:p>
        </p:txBody>
      </p:sp>
      <p:sp>
        <p:nvSpPr>
          <p:cNvPr id="16" name="Text Box 152">
            <a:extLst>
              <a:ext uri="{FF2B5EF4-FFF2-40B4-BE49-F238E27FC236}">
                <a16:creationId xmlns:a16="http://schemas.microsoft.com/office/drawing/2014/main" id="{832ACA86-35CE-1C5D-F45A-0560DE93C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39" y="2032425"/>
            <a:ext cx="1150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 صغيرة</a:t>
            </a:r>
            <a:endParaRPr lang="en-US" altLang="en-US" sz="2400" b="1"/>
          </a:p>
        </p:txBody>
      </p:sp>
      <p:sp>
        <p:nvSpPr>
          <p:cNvPr id="17" name="Text Box 153">
            <a:extLst>
              <a:ext uri="{FF2B5EF4-FFF2-40B4-BE49-F238E27FC236}">
                <a16:creationId xmlns:a16="http://schemas.microsoft.com/office/drawing/2014/main" id="{C8581F91-EDC3-235A-7FA2-FE0F05575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39" y="2743625"/>
            <a:ext cx="1150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 كبيرة</a:t>
            </a:r>
            <a:endParaRPr lang="en-US" altLang="en-US" sz="2400" b="1"/>
          </a:p>
        </p:txBody>
      </p:sp>
      <p:sp>
        <p:nvSpPr>
          <p:cNvPr id="18" name="Text Box 154">
            <a:extLst>
              <a:ext uri="{FF2B5EF4-FFF2-40B4-BE49-F238E27FC236}">
                <a16:creationId xmlns:a16="http://schemas.microsoft.com/office/drawing/2014/main" id="{86490D0F-A8DC-EA30-5394-F5D265CC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564" y="2418188"/>
            <a:ext cx="2808288" cy="457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٧٢ + ٦٨ = ١٤٠ ريالا</a:t>
            </a:r>
            <a:endParaRPr lang="en-US" altLang="en-US" sz="2400" b="1"/>
          </a:p>
        </p:txBody>
      </p:sp>
      <p:sp>
        <p:nvSpPr>
          <p:cNvPr id="19" name="Text Box 156">
            <a:extLst>
              <a:ext uri="{FF2B5EF4-FFF2-40B4-BE49-F238E27FC236}">
                <a16:creationId xmlns:a16="http://schemas.microsoft.com/office/drawing/2014/main" id="{8C16383A-ED83-5D6C-C19A-2895FE68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877" y="2418188"/>
            <a:ext cx="576262" cy="457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أكثر</a:t>
            </a:r>
            <a:endParaRPr lang="en-US" altLang="en-US" sz="2400" b="1"/>
          </a:p>
        </p:txBody>
      </p:sp>
      <p:sp>
        <p:nvSpPr>
          <p:cNvPr id="20" name="Text Box 157">
            <a:extLst>
              <a:ext uri="{FF2B5EF4-FFF2-40B4-BE49-F238E27FC236}">
                <a16:creationId xmlns:a16="http://schemas.microsoft.com/office/drawing/2014/main" id="{07AF8062-56E7-D6D2-D9C8-A569E77A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727" y="3362750"/>
            <a:ext cx="2592387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٨ × ١٢ = ٩٦ ريالا</a:t>
            </a:r>
            <a:endParaRPr lang="en-US" altLang="en-US" sz="2400" b="1"/>
          </a:p>
        </p:txBody>
      </p:sp>
      <p:sp>
        <p:nvSpPr>
          <p:cNvPr id="21" name="Text Box 158">
            <a:extLst>
              <a:ext uri="{FF2B5EF4-FFF2-40B4-BE49-F238E27FC236}">
                <a16:creationId xmlns:a16="http://schemas.microsoft.com/office/drawing/2014/main" id="{A00B0B23-59FF-0201-2AC7-411C73EC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027" y="4083475"/>
            <a:ext cx="2592387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 × ١٧ = ٣٤ ريالا</a:t>
            </a:r>
            <a:endParaRPr lang="en-US" altLang="en-US" sz="2400" b="1"/>
          </a:p>
        </p:txBody>
      </p:sp>
      <p:sp>
        <p:nvSpPr>
          <p:cNvPr id="22" name="Text Box 159">
            <a:extLst>
              <a:ext uri="{FF2B5EF4-FFF2-40B4-BE49-F238E27FC236}">
                <a16:creationId xmlns:a16="http://schemas.microsoft.com/office/drawing/2014/main" id="{BB8AED65-ED36-9968-CB52-D763E5584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39" y="3362750"/>
            <a:ext cx="1150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٨ صغيرة</a:t>
            </a:r>
            <a:endParaRPr lang="en-US" altLang="en-US" sz="2400" b="1"/>
          </a:p>
        </p:txBody>
      </p:sp>
      <p:sp>
        <p:nvSpPr>
          <p:cNvPr id="23" name="Text Box 160">
            <a:extLst>
              <a:ext uri="{FF2B5EF4-FFF2-40B4-BE49-F238E27FC236}">
                <a16:creationId xmlns:a16="http://schemas.microsoft.com/office/drawing/2014/main" id="{48D881C1-39E2-6475-3C8F-1905E2D8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39" y="4073950"/>
            <a:ext cx="1150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 كبيرة</a:t>
            </a:r>
            <a:endParaRPr lang="en-US" altLang="en-US" sz="2400" b="1"/>
          </a:p>
        </p:txBody>
      </p:sp>
      <p:sp>
        <p:nvSpPr>
          <p:cNvPr id="24" name="Text Box 161">
            <a:extLst>
              <a:ext uri="{FF2B5EF4-FFF2-40B4-BE49-F238E27FC236}">
                <a16:creationId xmlns:a16="http://schemas.microsoft.com/office/drawing/2014/main" id="{4C45DC25-3A09-BB4A-C19B-4A06B5A7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564" y="3748513"/>
            <a:ext cx="2808288" cy="457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٩٦ + ٣٤ = ١٣٠ ريالا</a:t>
            </a:r>
            <a:endParaRPr lang="en-US" altLang="en-US" sz="2400" b="1"/>
          </a:p>
        </p:txBody>
      </p:sp>
      <p:sp>
        <p:nvSpPr>
          <p:cNvPr id="25" name="Text Box 162">
            <a:extLst>
              <a:ext uri="{FF2B5EF4-FFF2-40B4-BE49-F238E27FC236}">
                <a16:creationId xmlns:a16="http://schemas.microsoft.com/office/drawing/2014/main" id="{39B25857-1FED-6CC6-A656-6726C132B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877" y="3748513"/>
            <a:ext cx="576262" cy="457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أقل</a:t>
            </a:r>
            <a:endParaRPr lang="en-US" altLang="en-US" sz="2400" b="1"/>
          </a:p>
        </p:txBody>
      </p:sp>
      <p:sp>
        <p:nvSpPr>
          <p:cNvPr id="26" name="Text Box 163">
            <a:extLst>
              <a:ext uri="{FF2B5EF4-FFF2-40B4-BE49-F238E27FC236}">
                <a16:creationId xmlns:a16="http://schemas.microsoft.com/office/drawing/2014/main" id="{9972141B-2CED-5138-5B83-280165FA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727" y="4678788"/>
            <a:ext cx="2592387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 × ١٢ = ٨٤ ريالا</a:t>
            </a:r>
            <a:endParaRPr lang="en-US" altLang="en-US" sz="2400" b="1"/>
          </a:p>
        </p:txBody>
      </p:sp>
      <p:sp>
        <p:nvSpPr>
          <p:cNvPr id="27" name="Text Box 164">
            <a:extLst>
              <a:ext uri="{FF2B5EF4-FFF2-40B4-BE49-F238E27FC236}">
                <a16:creationId xmlns:a16="http://schemas.microsoft.com/office/drawing/2014/main" id="{CD967047-E716-DE1B-F363-F993BE1C5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027" y="5399513"/>
            <a:ext cx="2592387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 × ١٧ = ٥١ ريالا</a:t>
            </a:r>
            <a:endParaRPr lang="en-US" altLang="en-US" sz="2400" b="1"/>
          </a:p>
        </p:txBody>
      </p:sp>
      <p:sp>
        <p:nvSpPr>
          <p:cNvPr id="28" name="Text Box 165">
            <a:extLst>
              <a:ext uri="{FF2B5EF4-FFF2-40B4-BE49-F238E27FC236}">
                <a16:creationId xmlns:a16="http://schemas.microsoft.com/office/drawing/2014/main" id="{91CC23E2-0F9E-EAC4-E14A-0D2927DEB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39" y="4678788"/>
            <a:ext cx="1150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 صغيرة</a:t>
            </a:r>
            <a:endParaRPr lang="en-US" altLang="en-US" sz="2400" b="1"/>
          </a:p>
        </p:txBody>
      </p:sp>
      <p:sp>
        <p:nvSpPr>
          <p:cNvPr id="29" name="Text Box 166">
            <a:extLst>
              <a:ext uri="{FF2B5EF4-FFF2-40B4-BE49-F238E27FC236}">
                <a16:creationId xmlns:a16="http://schemas.microsoft.com/office/drawing/2014/main" id="{4167AD4F-1D49-98B2-3609-D804A51F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039" y="5389988"/>
            <a:ext cx="1150938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 كبيرة</a:t>
            </a:r>
            <a:endParaRPr lang="en-US" altLang="en-US" sz="2400" b="1"/>
          </a:p>
        </p:txBody>
      </p:sp>
      <p:sp>
        <p:nvSpPr>
          <p:cNvPr id="30" name="Text Box 167">
            <a:extLst>
              <a:ext uri="{FF2B5EF4-FFF2-40B4-BE49-F238E27FC236}">
                <a16:creationId xmlns:a16="http://schemas.microsoft.com/office/drawing/2014/main" id="{DC2C99BC-44EB-06C6-A4DE-39CDB06E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564" y="5064550"/>
            <a:ext cx="2808288" cy="457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٨٤ + ٥١ = ١٣٥ ريالا</a:t>
            </a:r>
            <a:endParaRPr lang="en-US" altLang="en-US" sz="2400" b="1"/>
          </a:p>
        </p:txBody>
      </p:sp>
      <p:sp>
        <p:nvSpPr>
          <p:cNvPr id="31" name="Text Box 168">
            <a:extLst>
              <a:ext uri="{FF2B5EF4-FFF2-40B4-BE49-F238E27FC236}">
                <a16:creationId xmlns:a16="http://schemas.microsoft.com/office/drawing/2014/main" id="{C6584B00-0FDE-E235-1992-D57E6AB7D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27" y="5064550"/>
            <a:ext cx="871537" cy="4572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يساوي</a:t>
            </a:r>
            <a:endParaRPr lang="en-US" altLang="en-US" sz="2400" b="1"/>
          </a:p>
        </p:txBody>
      </p:sp>
      <p:sp>
        <p:nvSpPr>
          <p:cNvPr id="32" name="Text Box 171">
            <a:extLst>
              <a:ext uri="{FF2B5EF4-FFF2-40B4-BE49-F238E27FC236}">
                <a16:creationId xmlns:a16="http://schemas.microsoft.com/office/drawing/2014/main" id="{352DB28D-D459-3AA7-B1D9-197CEF40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914" y="6090075"/>
            <a:ext cx="3167063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عدد السيارات الصغيرة = ٧</a:t>
            </a:r>
            <a:endParaRPr lang="en-US" altLang="en-US" sz="2400" b="1"/>
          </a:p>
        </p:txBody>
      </p:sp>
      <p:sp>
        <p:nvSpPr>
          <p:cNvPr id="33" name="Text Box 173">
            <a:extLst>
              <a:ext uri="{FF2B5EF4-FFF2-40B4-BE49-F238E27FC236}">
                <a16:creationId xmlns:a16="http://schemas.microsoft.com/office/drawing/2014/main" id="{C805C759-63F1-F961-D607-38AA1C5C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839" y="6090075"/>
            <a:ext cx="3167063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عدد السيارات الكبيرة = ٣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47907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29777" y="31210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78723" y="85471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40D0A945-2E20-47B7-904E-FC097334A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35" name="صورة 3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118F4E0-B9D4-CDE4-A6CD-A30FFEA1C1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939" r="7576" b="63150"/>
          <a:stretch/>
        </p:blipFill>
        <p:spPr>
          <a:xfrm>
            <a:off x="3560618" y="617311"/>
            <a:ext cx="5832765" cy="2458398"/>
          </a:xfrm>
          <a:prstGeom prst="rect">
            <a:avLst/>
          </a:prstGeom>
        </p:spPr>
      </p:pic>
      <p:pic>
        <p:nvPicPr>
          <p:cNvPr id="36" name="صورة 3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26505E3-C278-3EB8-F68E-7D5AEA59B4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62" t="38185" r="1872" b="22189"/>
          <a:stretch/>
        </p:blipFill>
        <p:spPr>
          <a:xfrm>
            <a:off x="1454726" y="3075709"/>
            <a:ext cx="9060873" cy="2173389"/>
          </a:xfrm>
          <a:prstGeom prst="rect">
            <a:avLst/>
          </a:prstGeom>
        </p:spPr>
      </p:pic>
      <p:pic>
        <p:nvPicPr>
          <p:cNvPr id="37" name="صورة 3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0D66D73-BDFF-9AF4-41DE-17D50DC23C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13" t="89407" r="1872"/>
          <a:stretch/>
        </p:blipFill>
        <p:spPr>
          <a:xfrm>
            <a:off x="4247126" y="5929102"/>
            <a:ext cx="7713616" cy="581060"/>
          </a:xfrm>
          <a:prstGeom prst="rect">
            <a:avLst/>
          </a:prstGeom>
        </p:spPr>
      </p:pic>
      <p:sp>
        <p:nvSpPr>
          <p:cNvPr id="41" name="AutoShape 31">
            <a:extLst>
              <a:ext uri="{FF2B5EF4-FFF2-40B4-BE49-F238E27FC236}">
                <a16:creationId xmlns:a16="http://schemas.microsoft.com/office/drawing/2014/main" id="{A70E5FB7-C822-EDE6-94DD-8DC8FB690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964" y="4886129"/>
            <a:ext cx="577343" cy="3346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r" defTabSz="914400" rtl="1" eaLnBrk="1" latinLnBrk="0" hangingPunct="1">
              <a:spcBef>
                <a:spcPct val="0"/>
              </a:spcBef>
              <a:buFontTx/>
              <a:buNone/>
            </a:pPr>
            <a:r>
              <a:rPr lang="ar-SA" altLang="en-US" sz="2000" b="1" dirty="0">
                <a:solidFill>
                  <a:srgbClr val="FF0000"/>
                </a:solidFill>
              </a:rPr>
              <a:t>٠٪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51" name="Group 42">
            <a:extLst>
              <a:ext uri="{FF2B5EF4-FFF2-40B4-BE49-F238E27FC236}">
                <a16:creationId xmlns:a16="http://schemas.microsoft.com/office/drawing/2014/main" id="{1C9B587A-5BE1-5A40-B658-1C785DCCE19E}"/>
              </a:ext>
            </a:extLst>
          </p:cNvPr>
          <p:cNvGrpSpPr>
            <a:grpSpLocks/>
          </p:cNvGrpSpPr>
          <p:nvPr/>
        </p:nvGrpSpPr>
        <p:grpSpPr bwMode="auto">
          <a:xfrm>
            <a:off x="4778211" y="5393118"/>
            <a:ext cx="989185" cy="761726"/>
            <a:chOff x="4422" y="1871"/>
            <a:chExt cx="953" cy="660"/>
          </a:xfrm>
        </p:grpSpPr>
        <p:sp>
          <p:nvSpPr>
            <p:cNvPr id="52" name="AutoShape 43">
              <a:extLst>
                <a:ext uri="{FF2B5EF4-FFF2-40B4-BE49-F238E27FC236}">
                  <a16:creationId xmlns:a16="http://schemas.microsoft.com/office/drawing/2014/main" id="{DE469EAF-4A9E-37A4-A41A-18DD17BB1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3" name="Text Box 44">
              <a:extLst>
                <a:ext uri="{FF2B5EF4-FFF2-40B4-BE49-F238E27FC236}">
                  <a16:creationId xmlns:a16="http://schemas.microsoft.com/office/drawing/2014/main" id="{6987B10D-3C78-AAB9-9C7D-B8840F564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2211"/>
              <a:ext cx="71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1800" b="1" dirty="0"/>
                <a:t>-٢٥٪</a:t>
              </a:r>
              <a:endParaRPr lang="en-US" altLang="en-US" sz="1800" b="1" dirty="0"/>
            </a:p>
          </p:txBody>
        </p:sp>
      </p:grpSp>
      <p:grpSp>
        <p:nvGrpSpPr>
          <p:cNvPr id="76" name="Group 42">
            <a:extLst>
              <a:ext uri="{FF2B5EF4-FFF2-40B4-BE49-F238E27FC236}">
                <a16:creationId xmlns:a16="http://schemas.microsoft.com/office/drawing/2014/main" id="{0B9E37E5-28AE-170C-EC21-2EB8C06EC73E}"/>
              </a:ext>
            </a:extLst>
          </p:cNvPr>
          <p:cNvGrpSpPr>
            <a:grpSpLocks/>
          </p:cNvGrpSpPr>
          <p:nvPr/>
        </p:nvGrpSpPr>
        <p:grpSpPr bwMode="auto">
          <a:xfrm>
            <a:off x="3514545" y="5426540"/>
            <a:ext cx="1060805" cy="761726"/>
            <a:chOff x="4353" y="1871"/>
            <a:chExt cx="1022" cy="660"/>
          </a:xfrm>
        </p:grpSpPr>
        <p:sp>
          <p:nvSpPr>
            <p:cNvPr id="77" name="AutoShape 43">
              <a:extLst>
                <a:ext uri="{FF2B5EF4-FFF2-40B4-BE49-F238E27FC236}">
                  <a16:creationId xmlns:a16="http://schemas.microsoft.com/office/drawing/2014/main" id="{D2719B79-B27A-504B-DD5C-95EB41228E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78" name="Text Box 44">
              <a:extLst>
                <a:ext uri="{FF2B5EF4-FFF2-40B4-BE49-F238E27FC236}">
                  <a16:creationId xmlns:a16="http://schemas.microsoft.com/office/drawing/2014/main" id="{B7CE505C-E7BE-E852-304A-05D5A1AEB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3" y="2211"/>
              <a:ext cx="8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1800" b="1" dirty="0"/>
                <a:t>-٢٥٪</a:t>
              </a:r>
              <a:endParaRPr lang="en-US" altLang="en-US" sz="1800" b="1" dirty="0"/>
            </a:p>
          </p:txBody>
        </p:sp>
      </p:grpSp>
      <p:grpSp>
        <p:nvGrpSpPr>
          <p:cNvPr id="79" name="Group 42">
            <a:extLst>
              <a:ext uri="{FF2B5EF4-FFF2-40B4-BE49-F238E27FC236}">
                <a16:creationId xmlns:a16="http://schemas.microsoft.com/office/drawing/2014/main" id="{FBE54202-191B-8727-CE5F-41DA011D4095}"/>
              </a:ext>
            </a:extLst>
          </p:cNvPr>
          <p:cNvGrpSpPr>
            <a:grpSpLocks/>
          </p:cNvGrpSpPr>
          <p:nvPr/>
        </p:nvGrpSpPr>
        <p:grpSpPr bwMode="auto">
          <a:xfrm>
            <a:off x="2295586" y="5454249"/>
            <a:ext cx="992299" cy="761726"/>
            <a:chOff x="4419" y="1871"/>
            <a:chExt cx="956" cy="660"/>
          </a:xfrm>
        </p:grpSpPr>
        <p:sp>
          <p:nvSpPr>
            <p:cNvPr id="80" name="AutoShape 43">
              <a:extLst>
                <a:ext uri="{FF2B5EF4-FFF2-40B4-BE49-F238E27FC236}">
                  <a16:creationId xmlns:a16="http://schemas.microsoft.com/office/drawing/2014/main" id="{035166B9-62B9-42E8-77CE-22CAAA056A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81" name="Text Box 44">
              <a:extLst>
                <a:ext uri="{FF2B5EF4-FFF2-40B4-BE49-F238E27FC236}">
                  <a16:creationId xmlns:a16="http://schemas.microsoft.com/office/drawing/2014/main" id="{56E3BB6A-BA81-4BB6-FD8E-7F7E940FA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" y="2211"/>
              <a:ext cx="74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1800" b="1" dirty="0"/>
                <a:t>-٢٥٪</a:t>
              </a:r>
              <a:endParaRPr lang="en-US" alt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97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٢-٣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استخدم شكل فن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4265357" y="3467620"/>
            <a:ext cx="458516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٢-٣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  <a:endParaRPr lang="ar-SA" sz="40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6860" y="268512"/>
            <a:ext cx="11866780" cy="6437579"/>
            <a:chOff x="761252" y="378455"/>
            <a:chExt cx="11419957" cy="6437579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1252" y="378455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4829F5-6D2C-DE30-B8C1-EFF4BFBBB67F}"/>
              </a:ext>
            </a:extLst>
          </p:cNvPr>
          <p:cNvGrpSpPr>
            <a:grpSpLocks/>
          </p:cNvGrpSpPr>
          <p:nvPr/>
        </p:nvGrpSpPr>
        <p:grpSpPr bwMode="auto">
          <a:xfrm>
            <a:off x="3285221" y="258394"/>
            <a:ext cx="52562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667C47A-A424-EBF8-EA24-484B89855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2AFB04FD-EF24-1FA1-322A-54A74070B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استراتيجية حل المسألة ( أشكال فن )</a:t>
              </a:r>
              <a:endParaRPr lang="en-US" altLang="en-US" b="1"/>
            </a:p>
          </p:txBody>
        </p:sp>
      </p:grpSp>
      <p:sp>
        <p:nvSpPr>
          <p:cNvPr id="8" name="AutoShape 350">
            <a:extLst>
              <a:ext uri="{FF2B5EF4-FFF2-40B4-BE49-F238E27FC236}">
                <a16:creationId xmlns:a16="http://schemas.microsoft.com/office/drawing/2014/main" id="{BDC669F4-3516-5F28-8D80-660110D75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308" y="979119"/>
            <a:ext cx="8893175" cy="1144144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 dirty="0"/>
              <a:t>أجرى عمر مسحاً لـ ٨٥ طالباً في مدرسته حول الرياضات التي يلعبونها  , فوجد أن ٤٠ منهم يلعبون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 dirty="0"/>
              <a:t>كرة القدم , و ٣١ يلعبون كرة السلة .و١٢ يلعبون كرة السلة وكرة القدم . كم طالبا لا يلعب كرة القدم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 dirty="0"/>
              <a:t>ولا كرة السلة</a:t>
            </a:r>
            <a:endParaRPr lang="en-US" altLang="en-US" sz="2000" b="1" dirty="0"/>
          </a:p>
        </p:txBody>
      </p:sp>
      <p:sp>
        <p:nvSpPr>
          <p:cNvPr id="11" name="AutoShape 493">
            <a:extLst>
              <a:ext uri="{FF2B5EF4-FFF2-40B4-BE49-F238E27FC236}">
                <a16:creationId xmlns:a16="http://schemas.microsoft.com/office/drawing/2014/main" id="{358E9E6F-849C-5E74-22AC-DC3ECCC6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1433" y="2234831"/>
            <a:ext cx="197961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كرة القدم</a:t>
            </a:r>
            <a:endParaRPr lang="en-US" altLang="en-US" sz="2400" b="1" dirty="0"/>
          </a:p>
        </p:txBody>
      </p:sp>
      <p:sp>
        <p:nvSpPr>
          <p:cNvPr id="13" name="AutoShape 494">
            <a:extLst>
              <a:ext uri="{FF2B5EF4-FFF2-40B4-BE49-F238E27FC236}">
                <a16:creationId xmlns:a16="http://schemas.microsoft.com/office/drawing/2014/main" id="{AC7C0421-4A1C-D870-82BC-473EB7D3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225" y="2234462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٤٠</a:t>
            </a:r>
            <a:endParaRPr lang="en-US" altLang="en-US" sz="2400" b="1" dirty="0"/>
          </a:p>
        </p:txBody>
      </p:sp>
      <p:sp>
        <p:nvSpPr>
          <p:cNvPr id="14" name="AutoShape 497">
            <a:extLst>
              <a:ext uri="{FF2B5EF4-FFF2-40B4-BE49-F238E27FC236}">
                <a16:creationId xmlns:a16="http://schemas.microsoft.com/office/drawing/2014/main" id="{E7E3C54E-A341-D08D-0BC6-EF33E2F6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171" y="2961906"/>
            <a:ext cx="2566987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كرة السلة</a:t>
            </a:r>
            <a:endParaRPr lang="en-US" altLang="en-US" sz="2400" b="1" dirty="0"/>
          </a:p>
        </p:txBody>
      </p:sp>
      <p:sp>
        <p:nvSpPr>
          <p:cNvPr id="16" name="AutoShape 498">
            <a:extLst>
              <a:ext uri="{FF2B5EF4-FFF2-40B4-BE49-F238E27FC236}">
                <a16:creationId xmlns:a16="http://schemas.microsoft.com/office/drawing/2014/main" id="{6785C477-C0ED-17E8-3AAE-649580A95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496" y="2963494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٣١</a:t>
            </a:r>
            <a:endParaRPr lang="en-US" altLang="en-US" sz="2400" b="1"/>
          </a:p>
        </p:txBody>
      </p:sp>
      <p:sp>
        <p:nvSpPr>
          <p:cNvPr id="17" name="AutoShape 500">
            <a:extLst>
              <a:ext uri="{FF2B5EF4-FFF2-40B4-BE49-F238E27FC236}">
                <a16:creationId xmlns:a16="http://schemas.microsoft.com/office/drawing/2014/main" id="{E1CB28B4-3C60-F61F-51EA-3E2628D3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546" y="3681044"/>
            <a:ext cx="3513137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كرة القدم وكرة السلة</a:t>
            </a:r>
            <a:endParaRPr lang="en-US" altLang="en-US" sz="2400" b="1" dirty="0"/>
          </a:p>
        </p:txBody>
      </p:sp>
      <p:sp>
        <p:nvSpPr>
          <p:cNvPr id="18" name="AutoShape 501">
            <a:extLst>
              <a:ext uri="{FF2B5EF4-FFF2-40B4-BE49-F238E27FC236}">
                <a16:creationId xmlns:a16="http://schemas.microsoft.com/office/drawing/2014/main" id="{4C098BBD-A813-8B13-5CF9-B71EF742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046" y="3692156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19" name="Text Box 502">
            <a:extLst>
              <a:ext uri="{FF2B5EF4-FFF2-40B4-BE49-F238E27FC236}">
                <a16:creationId xmlns:a16="http://schemas.microsoft.com/office/drawing/2014/main" id="{5B3F8868-1399-EBC0-54AD-64564336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533" y="3696919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/>
              <a:t>١٢</a:t>
            </a:r>
            <a:endParaRPr lang="en-US" altLang="en-US" sz="2400" b="1" dirty="0"/>
          </a:p>
        </p:txBody>
      </p:sp>
      <p:grpSp>
        <p:nvGrpSpPr>
          <p:cNvPr id="20" name="Group 503">
            <a:extLst>
              <a:ext uri="{FF2B5EF4-FFF2-40B4-BE49-F238E27FC236}">
                <a16:creationId xmlns:a16="http://schemas.microsoft.com/office/drawing/2014/main" id="{C3F5D979-F978-4421-A48F-6DFF938D6D36}"/>
              </a:ext>
            </a:extLst>
          </p:cNvPr>
          <p:cNvGrpSpPr>
            <a:grpSpLocks/>
          </p:cNvGrpSpPr>
          <p:nvPr/>
        </p:nvGrpSpPr>
        <p:grpSpPr bwMode="auto">
          <a:xfrm>
            <a:off x="1993901" y="2763469"/>
            <a:ext cx="2799446" cy="1922462"/>
            <a:chOff x="1253" y="2424"/>
            <a:chExt cx="4015" cy="1440"/>
          </a:xfrm>
        </p:grpSpPr>
        <p:grpSp>
          <p:nvGrpSpPr>
            <p:cNvPr id="21" name="Group 504">
              <a:extLst>
                <a:ext uri="{FF2B5EF4-FFF2-40B4-BE49-F238E27FC236}">
                  <a16:creationId xmlns:a16="http://schemas.microsoft.com/office/drawing/2014/main" id="{9CDCA3F7-D612-B44A-06A0-4F7C8AD46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" y="2424"/>
              <a:ext cx="3960" cy="1440"/>
              <a:chOff x="6291" y="2177"/>
              <a:chExt cx="3960" cy="1440"/>
            </a:xfrm>
          </p:grpSpPr>
          <p:sp>
            <p:nvSpPr>
              <p:cNvPr id="24" name="Oval 505">
                <a:extLst>
                  <a:ext uri="{FF2B5EF4-FFF2-40B4-BE49-F238E27FC236}">
                    <a16:creationId xmlns:a16="http://schemas.microsoft.com/office/drawing/2014/main" id="{E473B14B-32B2-2C15-8F10-3D4A61049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4" y="242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25" name="Oval 506">
                <a:extLst>
                  <a:ext uri="{FF2B5EF4-FFF2-40B4-BE49-F238E27FC236}">
                    <a16:creationId xmlns:a16="http://schemas.microsoft.com/office/drawing/2014/main" id="{3B193C62-61C9-0A26-0172-F8E8967DE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4" y="242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26" name="Rectangle 507">
                <a:extLst>
                  <a:ext uri="{FF2B5EF4-FFF2-40B4-BE49-F238E27FC236}">
                    <a16:creationId xmlns:a16="http://schemas.microsoft.com/office/drawing/2014/main" id="{30E1E21D-5676-B0D9-5AA8-25D377817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" y="2177"/>
                <a:ext cx="3960" cy="1440"/>
              </a:xfrm>
              <a:prstGeom prst="rect">
                <a:avLst/>
              </a:prstGeom>
              <a:noFill/>
              <a:ln w="28575">
                <a:solidFill>
                  <a:srgbClr val="9933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</p:grpSp>
        <p:sp>
          <p:nvSpPr>
            <p:cNvPr id="22" name="Text Box 508">
              <a:extLst>
                <a:ext uri="{FF2B5EF4-FFF2-40B4-BE49-F238E27FC236}">
                  <a16:creationId xmlns:a16="http://schemas.microsoft.com/office/drawing/2014/main" id="{BED6F5C6-6C40-09EE-6E1A-EEB168D95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" y="2424"/>
              <a:ext cx="141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1800" b="1" dirty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كرة القدم</a:t>
              </a:r>
              <a:endParaRPr lang="en-US" altLang="en-US" sz="1800" dirty="0"/>
            </a:p>
          </p:txBody>
        </p:sp>
        <p:sp>
          <p:nvSpPr>
            <p:cNvPr id="23" name="Text Box 509">
              <a:extLst>
                <a:ext uri="{FF2B5EF4-FFF2-40B4-BE49-F238E27FC236}">
                  <a16:creationId xmlns:a16="http://schemas.microsoft.com/office/drawing/2014/main" id="{EE6C7F9C-367A-A995-FF61-736B57352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" y="2424"/>
              <a:ext cx="15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1800" b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كرة السلة</a:t>
              </a:r>
              <a:endParaRPr lang="en-US" altLang="en-US" sz="1800" dirty="0"/>
            </a:p>
          </p:txBody>
        </p:sp>
      </p:grpSp>
      <p:sp>
        <p:nvSpPr>
          <p:cNvPr id="27" name="AutoShape 512">
            <a:extLst>
              <a:ext uri="{FF2B5EF4-FFF2-40B4-BE49-F238E27FC236}">
                <a16:creationId xmlns:a16="http://schemas.microsoft.com/office/drawing/2014/main" id="{01C01FBA-13A0-3D6F-F6C1-96ED2A48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808" y="4401769"/>
            <a:ext cx="292576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كرة القدم فقط </a:t>
            </a:r>
            <a:endParaRPr lang="en-US" altLang="en-US" sz="2400" b="1" dirty="0"/>
          </a:p>
        </p:txBody>
      </p:sp>
      <p:sp>
        <p:nvSpPr>
          <p:cNvPr id="28" name="AutoShape 513">
            <a:extLst>
              <a:ext uri="{FF2B5EF4-FFF2-40B4-BE49-F238E27FC236}">
                <a16:creationId xmlns:a16="http://schemas.microsoft.com/office/drawing/2014/main" id="{8C998C54-BB8B-F443-F3B0-9724A9DC3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883" y="4403356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٢٨</a:t>
            </a:r>
            <a:endParaRPr lang="en-US" altLang="en-US" sz="2400" b="1"/>
          </a:p>
        </p:txBody>
      </p:sp>
      <p:sp>
        <p:nvSpPr>
          <p:cNvPr id="29" name="AutoShape 514">
            <a:extLst>
              <a:ext uri="{FF2B5EF4-FFF2-40B4-BE49-F238E27FC236}">
                <a16:creationId xmlns:a16="http://schemas.microsoft.com/office/drawing/2014/main" id="{39DBAF91-9245-3948-CECB-FF42C18F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333" y="4401769"/>
            <a:ext cx="982663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٤٠ - ١٢</a:t>
            </a:r>
            <a:endParaRPr lang="en-US" altLang="en-US" sz="2400" b="1"/>
          </a:p>
        </p:txBody>
      </p:sp>
      <p:sp>
        <p:nvSpPr>
          <p:cNvPr id="30" name="AutoShape 515">
            <a:extLst>
              <a:ext uri="{FF2B5EF4-FFF2-40B4-BE49-F238E27FC236}">
                <a16:creationId xmlns:a16="http://schemas.microsoft.com/office/drawing/2014/main" id="{0A537153-6750-4227-E368-F3623705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808" y="5122494"/>
            <a:ext cx="292576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كرة السلة فقط </a:t>
            </a:r>
            <a:endParaRPr lang="en-US" altLang="en-US" sz="2400" b="1" dirty="0"/>
          </a:p>
        </p:txBody>
      </p:sp>
      <p:sp>
        <p:nvSpPr>
          <p:cNvPr id="31" name="AutoShape 516">
            <a:extLst>
              <a:ext uri="{FF2B5EF4-FFF2-40B4-BE49-F238E27FC236}">
                <a16:creationId xmlns:a16="http://schemas.microsoft.com/office/drawing/2014/main" id="{71B0AA34-70A5-3E5F-94AD-6D3B181C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883" y="512408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١٩</a:t>
            </a:r>
            <a:endParaRPr lang="en-US" altLang="en-US" sz="2400" b="1"/>
          </a:p>
        </p:txBody>
      </p:sp>
      <p:sp>
        <p:nvSpPr>
          <p:cNvPr id="32" name="AutoShape 517">
            <a:extLst>
              <a:ext uri="{FF2B5EF4-FFF2-40B4-BE49-F238E27FC236}">
                <a16:creationId xmlns:a16="http://schemas.microsoft.com/office/drawing/2014/main" id="{976EB26C-A5F8-C081-8CA0-4F65E5282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333" y="5122494"/>
            <a:ext cx="982663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٣١ - ١٢</a:t>
            </a:r>
            <a:endParaRPr lang="en-US" altLang="en-US" sz="2400" b="1"/>
          </a:p>
        </p:txBody>
      </p:sp>
      <p:sp>
        <p:nvSpPr>
          <p:cNvPr id="33" name="AutoShape 518">
            <a:extLst>
              <a:ext uri="{FF2B5EF4-FFF2-40B4-BE49-F238E27FC236}">
                <a16:creationId xmlns:a16="http://schemas.microsoft.com/office/drawing/2014/main" id="{D83BE2E8-4924-533C-FA93-4BEB793A1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946" y="5859094"/>
            <a:ext cx="4951710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عدد الطلاب الذين </a:t>
            </a:r>
            <a:r>
              <a:rPr lang="ar-SA" altLang="en-US" sz="2400" b="1" dirty="0" err="1"/>
              <a:t>لايلعبون</a:t>
            </a:r>
            <a:r>
              <a:rPr lang="ar-SA" altLang="en-US" sz="2400" b="1" dirty="0"/>
              <a:t> كرة القدم وكرة السلة</a:t>
            </a:r>
            <a:endParaRPr lang="en-US" altLang="en-US" sz="2400" b="1" dirty="0"/>
          </a:p>
        </p:txBody>
      </p:sp>
      <p:sp>
        <p:nvSpPr>
          <p:cNvPr id="34" name="AutoShape 519">
            <a:extLst>
              <a:ext uri="{FF2B5EF4-FFF2-40B4-BE49-F238E27FC236}">
                <a16:creationId xmlns:a16="http://schemas.microsoft.com/office/drawing/2014/main" id="{B581BF5E-F9B1-30AC-1859-5203AA80F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108" y="586068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٢٦</a:t>
            </a:r>
            <a:endParaRPr lang="en-US" altLang="en-US" sz="2400" b="1"/>
          </a:p>
        </p:txBody>
      </p:sp>
      <p:sp>
        <p:nvSpPr>
          <p:cNvPr id="35" name="AutoShape 520">
            <a:extLst>
              <a:ext uri="{FF2B5EF4-FFF2-40B4-BE49-F238E27FC236}">
                <a16:creationId xmlns:a16="http://schemas.microsoft.com/office/drawing/2014/main" id="{C2E1951F-3C2C-B5D0-2728-54D6C737F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558" y="5859094"/>
            <a:ext cx="2579688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٨٥ – ٢٨ – ١٩ - ١٢</a:t>
            </a:r>
            <a:endParaRPr lang="en-US" altLang="en-US" sz="2400" b="1"/>
          </a:p>
        </p:txBody>
      </p:sp>
      <p:sp>
        <p:nvSpPr>
          <p:cNvPr id="36" name="Text Box 521">
            <a:extLst>
              <a:ext uri="{FF2B5EF4-FFF2-40B4-BE49-F238E27FC236}">
                <a16:creationId xmlns:a16="http://schemas.microsoft.com/office/drawing/2014/main" id="{70421610-DA3A-10AD-8DAD-8DB13A3C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921" y="4389069"/>
            <a:ext cx="1127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٢٨</a:t>
            </a:r>
            <a:endParaRPr lang="en-US" altLang="en-US" sz="2400" b="1"/>
          </a:p>
        </p:txBody>
      </p:sp>
      <p:sp>
        <p:nvSpPr>
          <p:cNvPr id="37" name="Text Box 522">
            <a:extLst>
              <a:ext uri="{FF2B5EF4-FFF2-40B4-BE49-F238E27FC236}">
                <a16:creationId xmlns:a16="http://schemas.microsoft.com/office/drawing/2014/main" id="{D08C603B-E98A-360A-5836-507B0C05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371" y="5112969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١٩</a:t>
            </a:r>
            <a:endParaRPr lang="en-US" altLang="en-US" sz="2400" b="1"/>
          </a:p>
        </p:txBody>
      </p:sp>
      <p:sp>
        <p:nvSpPr>
          <p:cNvPr id="38" name="Text Box 523">
            <a:extLst>
              <a:ext uri="{FF2B5EF4-FFF2-40B4-BE49-F238E27FC236}">
                <a16:creationId xmlns:a16="http://schemas.microsoft.com/office/drawing/2014/main" id="{096CA385-420E-FA80-5C0A-798DF4E8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596" y="5859094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 dirty="0"/>
              <a:t>٢٦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0.00764 L -0.27344 -0.022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6 0.0037 L -0.17187 -0.13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 -0.04676 L -0.28321 -0.2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1273 L 0.00508 -0.233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19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77318" y="2173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488A230-0E52-F314-96AB-AFA5A30442EC}"/>
              </a:ext>
            </a:extLst>
          </p:cNvPr>
          <p:cNvGrpSpPr>
            <a:grpSpLocks/>
          </p:cNvGrpSpPr>
          <p:nvPr/>
        </p:nvGrpSpPr>
        <p:grpSpPr bwMode="auto">
          <a:xfrm>
            <a:off x="2670019" y="-56646"/>
            <a:ext cx="52562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8AA68AC-C647-AC23-46E4-E5B022D99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F43C085-0AB0-1EF7-D208-926DB5623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استراتيجية حل المسألة ( أشكال فن )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7DBED66-23E0-82E5-9F72-3E029A1B1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31" y="664079"/>
            <a:ext cx="8893175" cy="10080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أظهرت دراسة أن ٧٠ شخصاً اشتروا الخبز الأبيض,٦٣ اشتروا خبز القمح , ٣٥ اشتروا خبز النخالة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وهناك من اشترى منهم نوعين من الخبز . حيث اشترى ١٢ شخصا القمح والأبيض ، و ٥ اشتروا الأبيض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والنخالة،٧ اشتروا القمح والنخالة ، واشترى شخصان الأنواع الثلاثة.كم شخصا اشترى خبز القمح فقط ؟</a:t>
            </a:r>
            <a:r>
              <a:rPr lang="en-US" altLang="en-US" sz="2000" b="1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E1DFB3FA-E7B4-466C-C0B0-DA06FB977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981" y="1889629"/>
            <a:ext cx="385286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الأشخاص الذين اشتروا الخبز الأبيض </a:t>
            </a:r>
            <a:endParaRPr lang="en-US" altLang="en-US" sz="2400" b="1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16927071-F567-A1C1-C537-07D46D29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719" y="188804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٧٠</a:t>
            </a:r>
            <a:endParaRPr lang="en-US" altLang="en-US" sz="2400" b="1"/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851598AC-D0F8-3396-1EA1-8C151B34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744" y="5975854"/>
            <a:ext cx="4365625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عدد الطلاب الذين اشتروا خبز القمح فقط </a:t>
            </a:r>
            <a:endParaRPr lang="en-US" altLang="en-US" sz="2400" b="1"/>
          </a:p>
        </p:txBody>
      </p:sp>
      <p:sp>
        <p:nvSpPr>
          <p:cNvPr id="16" name="AutoShape 27">
            <a:extLst>
              <a:ext uri="{FF2B5EF4-FFF2-40B4-BE49-F238E27FC236}">
                <a16:creationId xmlns:a16="http://schemas.microsoft.com/office/drawing/2014/main" id="{5F5A4F06-B043-A7AF-29B0-19B80ADA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4906" y="597744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٤٢</a:t>
            </a:r>
            <a:endParaRPr lang="en-US" altLang="en-US" sz="2400" b="1"/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2A087FF8-02AF-AD64-2719-FDB6D15B7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356" y="5975854"/>
            <a:ext cx="2579688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٦٣ – ١٢ – ٢ - ٧</a:t>
            </a:r>
            <a:endParaRPr lang="en-US" altLang="en-US" sz="2400" b="1"/>
          </a:p>
        </p:txBody>
      </p:sp>
      <p:grpSp>
        <p:nvGrpSpPr>
          <p:cNvPr id="18" name="Group 32">
            <a:extLst>
              <a:ext uri="{FF2B5EF4-FFF2-40B4-BE49-F238E27FC236}">
                <a16:creationId xmlns:a16="http://schemas.microsoft.com/office/drawing/2014/main" id="{EBF47FB1-1415-7C6A-1473-476F8B30886A}"/>
              </a:ext>
            </a:extLst>
          </p:cNvPr>
          <p:cNvGrpSpPr>
            <a:grpSpLocks/>
          </p:cNvGrpSpPr>
          <p:nvPr/>
        </p:nvGrpSpPr>
        <p:grpSpPr bwMode="auto">
          <a:xfrm>
            <a:off x="1341281" y="2105528"/>
            <a:ext cx="3343275" cy="2755001"/>
            <a:chOff x="800" y="4942"/>
            <a:chExt cx="4884" cy="2236"/>
          </a:xfrm>
        </p:grpSpPr>
        <p:grpSp>
          <p:nvGrpSpPr>
            <p:cNvPr id="19" name="Group 33">
              <a:extLst>
                <a:ext uri="{FF2B5EF4-FFF2-40B4-BE49-F238E27FC236}">
                  <a16:creationId xmlns:a16="http://schemas.microsoft.com/office/drawing/2014/main" id="{F1D88A29-D68C-7B96-EE89-2EE1E8CD3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4" y="5200"/>
              <a:ext cx="4320" cy="1724"/>
              <a:chOff x="5864" y="5844"/>
              <a:chExt cx="2880" cy="1364"/>
            </a:xfrm>
          </p:grpSpPr>
          <p:sp>
            <p:nvSpPr>
              <p:cNvPr id="23" name="Oval 34">
                <a:extLst>
                  <a:ext uri="{FF2B5EF4-FFF2-40B4-BE49-F238E27FC236}">
                    <a16:creationId xmlns:a16="http://schemas.microsoft.com/office/drawing/2014/main" id="{C9860975-A919-76ED-868E-433FC1594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4" y="584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24" name="Oval 35">
                <a:extLst>
                  <a:ext uri="{FF2B5EF4-FFF2-40B4-BE49-F238E27FC236}">
                    <a16:creationId xmlns:a16="http://schemas.microsoft.com/office/drawing/2014/main" id="{D502B704-9526-7EF1-79E4-033BD2FB2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4" y="584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25" name="Oval 36">
                <a:extLst>
                  <a:ext uri="{FF2B5EF4-FFF2-40B4-BE49-F238E27FC236}">
                    <a16:creationId xmlns:a16="http://schemas.microsoft.com/office/drawing/2014/main" id="{0D38DA89-7AF2-2D54-EB84-66E041884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4" y="6308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</p:grpSp>
        <p:sp>
          <p:nvSpPr>
            <p:cNvPr id="20" name="Text Box 37">
              <a:extLst>
                <a:ext uri="{FF2B5EF4-FFF2-40B4-BE49-F238E27FC236}">
                  <a16:creationId xmlns:a16="http://schemas.microsoft.com/office/drawing/2014/main" id="{8690D06E-09E7-5301-903B-DD7BC33D0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4942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000" b="1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أبيض</a:t>
              </a:r>
              <a:endParaRPr lang="en-US" altLang="en-US" sz="2000"/>
            </a:p>
          </p:txBody>
        </p:sp>
        <p:sp>
          <p:nvSpPr>
            <p:cNvPr id="21" name="Text Box 38">
              <a:extLst>
                <a:ext uri="{FF2B5EF4-FFF2-40B4-BE49-F238E27FC236}">
                  <a16:creationId xmlns:a16="http://schemas.microsoft.com/office/drawing/2014/main" id="{C5453BE3-D9EC-1187-A921-63695EEB6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" y="5072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قمح</a:t>
              </a:r>
              <a:endParaRPr lang="en-US" altLang="en-US" sz="2000"/>
            </a:p>
          </p:txBody>
        </p:sp>
        <p:sp>
          <p:nvSpPr>
            <p:cNvPr id="22" name="Text Box 39">
              <a:extLst>
                <a:ext uri="{FF2B5EF4-FFF2-40B4-BE49-F238E27FC236}">
                  <a16:creationId xmlns:a16="http://schemas.microsoft.com/office/drawing/2014/main" id="{2CF170E5-0407-3CCB-F64A-23DEFE05D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" y="6638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نخالة</a:t>
              </a:r>
              <a:endParaRPr lang="en-US" altLang="en-US" sz="2000" dirty="0"/>
            </a:p>
          </p:txBody>
        </p:sp>
      </p:grpSp>
      <p:sp>
        <p:nvSpPr>
          <p:cNvPr id="26" name="AutoShape 40">
            <a:extLst>
              <a:ext uri="{FF2B5EF4-FFF2-40B4-BE49-F238E27FC236}">
                <a16:creationId xmlns:a16="http://schemas.microsoft.com/office/drawing/2014/main" id="{30F7DA14-832C-71BA-EC8C-E144637B6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981" y="2465891"/>
            <a:ext cx="385286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الأشخاص الذين اشتروا خبز القمح </a:t>
            </a:r>
            <a:endParaRPr lang="en-US" altLang="en-US" sz="2400" b="1"/>
          </a:p>
        </p:txBody>
      </p:sp>
      <p:sp>
        <p:nvSpPr>
          <p:cNvPr id="27" name="AutoShape 41">
            <a:extLst>
              <a:ext uri="{FF2B5EF4-FFF2-40B4-BE49-F238E27FC236}">
                <a16:creationId xmlns:a16="http://schemas.microsoft.com/office/drawing/2014/main" id="{E8F026F4-B17D-E627-4506-3D35F7DD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719" y="2464304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٦٣</a:t>
            </a:r>
            <a:endParaRPr lang="en-US" altLang="en-US" sz="2400" b="1"/>
          </a:p>
        </p:txBody>
      </p:sp>
      <p:sp>
        <p:nvSpPr>
          <p:cNvPr id="28" name="AutoShape 42">
            <a:extLst>
              <a:ext uri="{FF2B5EF4-FFF2-40B4-BE49-F238E27FC236}">
                <a16:creationId xmlns:a16="http://schemas.microsoft.com/office/drawing/2014/main" id="{3C2A88E9-B0C6-4F51-1EB4-433BDD312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981" y="3042154"/>
            <a:ext cx="385286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الأشخاص الذين اشتروا خبز النخالة </a:t>
            </a:r>
            <a:endParaRPr lang="en-US" altLang="en-US" sz="2400" b="1"/>
          </a:p>
        </p:txBody>
      </p:sp>
      <p:sp>
        <p:nvSpPr>
          <p:cNvPr id="29" name="AutoShape 43">
            <a:extLst>
              <a:ext uri="{FF2B5EF4-FFF2-40B4-BE49-F238E27FC236}">
                <a16:creationId xmlns:a16="http://schemas.microsoft.com/office/drawing/2014/main" id="{CEC70DC6-6D7D-2C58-5795-64F0B8856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719" y="3040566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٣٥</a:t>
            </a:r>
            <a:endParaRPr lang="en-US" altLang="en-US" sz="2400" b="1"/>
          </a:p>
        </p:txBody>
      </p:sp>
      <p:sp>
        <p:nvSpPr>
          <p:cNvPr id="30" name="AutoShape 44">
            <a:extLst>
              <a:ext uri="{FF2B5EF4-FFF2-40B4-BE49-F238E27FC236}">
                <a16:creationId xmlns:a16="http://schemas.microsoft.com/office/drawing/2014/main" id="{DC38979F-778F-E4AD-C7A9-F7104412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081" y="3618416"/>
            <a:ext cx="406876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الأشخاص الذين اشتروا القمح والأبيض </a:t>
            </a:r>
            <a:endParaRPr lang="en-US" altLang="en-US" sz="2400" b="1"/>
          </a:p>
        </p:txBody>
      </p:sp>
      <p:sp>
        <p:nvSpPr>
          <p:cNvPr id="31" name="AutoShape 45">
            <a:extLst>
              <a:ext uri="{FF2B5EF4-FFF2-40B4-BE49-F238E27FC236}">
                <a16:creationId xmlns:a16="http://schemas.microsoft.com/office/drawing/2014/main" id="{2E0DBE0F-4B06-C853-E5AC-252CDE10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931" y="3616829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32" name="AutoShape 46">
            <a:extLst>
              <a:ext uri="{FF2B5EF4-FFF2-40B4-BE49-F238E27FC236}">
                <a16:creationId xmlns:a16="http://schemas.microsoft.com/office/drawing/2014/main" id="{935743F1-B8F7-79EF-CD10-8AB187929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644" y="4194679"/>
            <a:ext cx="4141787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الأشخاص الذين اشتروا الأبيض والنخالة </a:t>
            </a:r>
            <a:endParaRPr lang="en-US" altLang="en-US" sz="2400" b="1"/>
          </a:p>
        </p:txBody>
      </p:sp>
      <p:sp>
        <p:nvSpPr>
          <p:cNvPr id="33" name="AutoShape 47">
            <a:extLst>
              <a:ext uri="{FF2B5EF4-FFF2-40B4-BE49-F238E27FC236}">
                <a16:creationId xmlns:a16="http://schemas.microsoft.com/office/drawing/2014/main" id="{07E3B38D-E082-94C9-7B8B-72EC1CFF4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319" y="419309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٥</a:t>
            </a:r>
            <a:endParaRPr lang="en-US" altLang="en-US" sz="2400" b="1"/>
          </a:p>
        </p:txBody>
      </p:sp>
      <p:sp>
        <p:nvSpPr>
          <p:cNvPr id="34" name="AutoShape 48">
            <a:extLst>
              <a:ext uri="{FF2B5EF4-FFF2-40B4-BE49-F238E27FC236}">
                <a16:creationId xmlns:a16="http://schemas.microsoft.com/office/drawing/2014/main" id="{F39C0C27-053B-10BE-6415-7B0A9D43D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406" y="4753479"/>
            <a:ext cx="414178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الأشخاص الذين اشتروا القمح والنخالة </a:t>
            </a:r>
            <a:endParaRPr lang="en-US" altLang="en-US" sz="2400" b="1"/>
          </a:p>
        </p:txBody>
      </p:sp>
      <p:sp>
        <p:nvSpPr>
          <p:cNvPr id="35" name="AutoShape 49">
            <a:extLst>
              <a:ext uri="{FF2B5EF4-FFF2-40B4-BE49-F238E27FC236}">
                <a16:creationId xmlns:a16="http://schemas.microsoft.com/office/drawing/2014/main" id="{4AB9CB42-4F65-B61B-8BF8-93F07E84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081" y="475189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٧</a:t>
            </a:r>
            <a:endParaRPr lang="en-US" altLang="en-US" sz="2400" b="1"/>
          </a:p>
        </p:txBody>
      </p:sp>
      <p:sp>
        <p:nvSpPr>
          <p:cNvPr id="36" name="AutoShape 50">
            <a:extLst>
              <a:ext uri="{FF2B5EF4-FFF2-40B4-BE49-F238E27FC236}">
                <a16:creationId xmlns:a16="http://schemas.microsoft.com/office/drawing/2014/main" id="{A9B65C4F-876A-C6AE-F64C-42026FCE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406" y="5329741"/>
            <a:ext cx="414178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الأشخاص الذين اشتروا الأنواع الثلاثة </a:t>
            </a:r>
            <a:endParaRPr lang="en-US" altLang="en-US" sz="2400" b="1"/>
          </a:p>
        </p:txBody>
      </p:sp>
      <p:sp>
        <p:nvSpPr>
          <p:cNvPr id="37" name="AutoShape 51">
            <a:extLst>
              <a:ext uri="{FF2B5EF4-FFF2-40B4-BE49-F238E27FC236}">
                <a16:creationId xmlns:a16="http://schemas.microsoft.com/office/drawing/2014/main" id="{03BDCC61-ADF7-B526-7309-81CCAB13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081" y="5328154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٢</a:t>
            </a:r>
            <a:endParaRPr lang="en-US" altLang="en-US" sz="2400" b="1"/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C9949C58-83A0-8EF8-F54C-046A5B3A2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169" y="362476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١٢</a:t>
            </a:r>
            <a:endParaRPr lang="en-US" altLang="en-US" sz="2400" b="1"/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C07400D9-5EAC-F3D8-9F0C-5F0D243B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794" y="5312279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</a:t>
            </a:r>
            <a:endParaRPr lang="en-US" altLang="en-US" sz="2400" b="1"/>
          </a:p>
        </p:txBody>
      </p:sp>
      <p:sp>
        <p:nvSpPr>
          <p:cNvPr id="40" name="Text Box 31">
            <a:extLst>
              <a:ext uri="{FF2B5EF4-FFF2-40B4-BE49-F238E27FC236}">
                <a16:creationId xmlns:a16="http://schemas.microsoft.com/office/drawing/2014/main" id="{77A58416-98E3-7C2A-D708-130F7D7049B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195356" y="5961566"/>
            <a:ext cx="749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٤٢</a:t>
            </a:r>
            <a:endParaRPr lang="en-US" altLang="en-US" sz="2400" b="1"/>
          </a:p>
        </p:txBody>
      </p:sp>
      <p:sp>
        <p:nvSpPr>
          <p:cNvPr id="41" name="Text Box 52">
            <a:extLst>
              <a:ext uri="{FF2B5EF4-FFF2-40B4-BE49-F238E27FC236}">
                <a16:creationId xmlns:a16="http://schemas.microsoft.com/office/drawing/2014/main" id="{C0DD0C2C-4397-4DB9-A2EF-7FA81F631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69" y="4742366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</a:t>
            </a:r>
            <a:endParaRPr lang="en-US" altLang="en-US" sz="2400" b="1"/>
          </a:p>
        </p:txBody>
      </p:sp>
      <p:sp>
        <p:nvSpPr>
          <p:cNvPr id="42" name="Text Box 53">
            <a:extLst>
              <a:ext uri="{FF2B5EF4-FFF2-40B4-BE49-F238E27FC236}">
                <a16:creationId xmlns:a16="http://schemas.microsoft.com/office/drawing/2014/main" id="{3035387A-D577-B18C-4CA1-601C1185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381" y="4188329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0156 -0.137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0.00278 L -0.1599 -0.1145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0.0118 L -0.23867 -0.185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19518 -0.3078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722 -0.46181 " pathEditMode="relative" ptsTypes="AA">
                                      <p:cBhvr>
                                        <p:cTn id="1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60794" y="30601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4F9F738-6512-756F-B528-B434C55BA088}"/>
              </a:ext>
            </a:extLst>
          </p:cNvPr>
          <p:cNvGrpSpPr>
            <a:grpSpLocks/>
          </p:cNvGrpSpPr>
          <p:nvPr/>
        </p:nvGrpSpPr>
        <p:grpSpPr bwMode="auto">
          <a:xfrm>
            <a:off x="2992852" y="258394"/>
            <a:ext cx="52562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331D947-377E-F424-7361-7402EE2A2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E81AF157-2714-5214-DC84-9CAD62835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استراتيجية حل المسألة ( أشكال فن )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4E6C06F-EC35-EA7F-B1A9-5EEF651E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939" y="979119"/>
            <a:ext cx="8893175" cy="8636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عالج الطبيب البيطري ٢٠ خروفاً ,و ١٦ بقرة , و ١١ جملاً في أسبوع واحد . بعض الأشخاص لديهم أكثر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من نوع واحد من الحيوانات , كما هو مبين في الجدول الآتي : ما عدد المالكين للخراف فقط ؟</a:t>
            </a:r>
            <a:r>
              <a:rPr lang="en-US" altLang="en-US" sz="2000" b="1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982F55A4-ECD9-B6CD-8EC2-A0CD0B081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214" y="2666631"/>
            <a:ext cx="140493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عدد الخراف </a:t>
            </a:r>
            <a:endParaRPr lang="en-US" altLang="en-US" sz="2400" b="1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7B5D845D-14A8-17D4-9953-21CA7194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064" y="2665044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٢٠</a:t>
            </a:r>
            <a:endParaRPr lang="en-US" altLang="en-US" sz="2400" b="1"/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F20F9AD3-4E10-EA80-2487-B7B693E9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514" y="5859094"/>
            <a:ext cx="2638425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عدد الملكين للخراف فقط</a:t>
            </a:r>
            <a:endParaRPr lang="en-US" altLang="en-US" sz="2400" b="1"/>
          </a:p>
        </p:txBody>
      </p:sp>
      <p:sp>
        <p:nvSpPr>
          <p:cNvPr id="16" name="AutoShape 27">
            <a:extLst>
              <a:ext uri="{FF2B5EF4-FFF2-40B4-BE49-F238E27FC236}">
                <a16:creationId xmlns:a16="http://schemas.microsoft.com/office/drawing/2014/main" id="{26540921-25A8-D081-CD82-693A315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739" y="586068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٦</a:t>
            </a:r>
            <a:endParaRPr lang="en-US" altLang="en-US" sz="2400" b="1"/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206D0CEB-3B4A-B7B1-23D2-A3670995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889" y="5859094"/>
            <a:ext cx="1931988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٢٠ – ٧ – ٥ - ٢</a:t>
            </a:r>
            <a:endParaRPr lang="en-US" altLang="en-US" sz="2400" b="1"/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948AF243-DA99-4801-271B-5202D25A8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339" y="5849569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٦</a:t>
            </a:r>
            <a:endParaRPr lang="en-US" altLang="en-US" sz="2400" b="1"/>
          </a:p>
        </p:txBody>
      </p:sp>
      <p:sp>
        <p:nvSpPr>
          <p:cNvPr id="19" name="AutoShape 32">
            <a:extLst>
              <a:ext uri="{FF2B5EF4-FFF2-40B4-BE49-F238E27FC236}">
                <a16:creationId xmlns:a16="http://schemas.microsoft.com/office/drawing/2014/main" id="{97C139E9-5910-9358-1463-AB3C0146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389" y="3195269"/>
            <a:ext cx="140493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عدد الأبقار </a:t>
            </a:r>
            <a:endParaRPr lang="en-US" altLang="en-US" sz="2400" b="1"/>
          </a:p>
        </p:txBody>
      </p:sp>
      <p:sp>
        <p:nvSpPr>
          <p:cNvPr id="20" name="AutoShape 33">
            <a:extLst>
              <a:ext uri="{FF2B5EF4-FFF2-40B4-BE49-F238E27FC236}">
                <a16:creationId xmlns:a16="http://schemas.microsoft.com/office/drawing/2014/main" id="{77418D21-266F-7E16-B339-23E1BC883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239" y="3193681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١٦</a:t>
            </a:r>
            <a:endParaRPr lang="en-US" altLang="en-US" sz="2400" b="1"/>
          </a:p>
        </p:txBody>
      </p:sp>
      <p:sp>
        <p:nvSpPr>
          <p:cNvPr id="21" name="AutoShape 34">
            <a:extLst>
              <a:ext uri="{FF2B5EF4-FFF2-40B4-BE49-F238E27FC236}">
                <a16:creationId xmlns:a16="http://schemas.microsoft.com/office/drawing/2014/main" id="{5942A95A-A1E8-887E-9392-8031B72A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389" y="3771531"/>
            <a:ext cx="140493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عدد الجمال </a:t>
            </a:r>
            <a:endParaRPr lang="en-US" altLang="en-US" sz="2400" b="1"/>
          </a:p>
        </p:txBody>
      </p:sp>
      <p:sp>
        <p:nvSpPr>
          <p:cNvPr id="22" name="AutoShape 35">
            <a:extLst>
              <a:ext uri="{FF2B5EF4-FFF2-40B4-BE49-F238E27FC236}">
                <a16:creationId xmlns:a16="http://schemas.microsoft.com/office/drawing/2014/main" id="{730A6283-2DEC-7982-EA02-25EDA8917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239" y="3769944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١١</a:t>
            </a:r>
            <a:endParaRPr lang="en-US" altLang="en-US" sz="2400" b="1"/>
          </a:p>
        </p:txBody>
      </p:sp>
      <p:grpSp>
        <p:nvGrpSpPr>
          <p:cNvPr id="23" name="Group 45">
            <a:extLst>
              <a:ext uri="{FF2B5EF4-FFF2-40B4-BE49-F238E27FC236}">
                <a16:creationId xmlns:a16="http://schemas.microsoft.com/office/drawing/2014/main" id="{7DF37AC3-5B8B-6C88-819B-50133119AE50}"/>
              </a:ext>
            </a:extLst>
          </p:cNvPr>
          <p:cNvGrpSpPr>
            <a:grpSpLocks/>
          </p:cNvGrpSpPr>
          <p:nvPr/>
        </p:nvGrpSpPr>
        <p:grpSpPr bwMode="auto">
          <a:xfrm>
            <a:off x="1479964" y="2276106"/>
            <a:ext cx="3149600" cy="2663825"/>
            <a:chOff x="521" y="1344"/>
            <a:chExt cx="1667" cy="1496"/>
          </a:xfrm>
        </p:grpSpPr>
        <p:grpSp>
          <p:nvGrpSpPr>
            <p:cNvPr id="24" name="Group 37">
              <a:extLst>
                <a:ext uri="{FF2B5EF4-FFF2-40B4-BE49-F238E27FC236}">
                  <a16:creationId xmlns:a16="http://schemas.microsoft.com/office/drawing/2014/main" id="{DA303342-F1B8-1203-C469-F4597AA0F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" y="1532"/>
              <a:ext cx="1475" cy="1208"/>
              <a:chOff x="5864" y="5844"/>
              <a:chExt cx="2880" cy="1364"/>
            </a:xfrm>
          </p:grpSpPr>
          <p:sp>
            <p:nvSpPr>
              <p:cNvPr id="28" name="Oval 38">
                <a:extLst>
                  <a:ext uri="{FF2B5EF4-FFF2-40B4-BE49-F238E27FC236}">
                    <a16:creationId xmlns:a16="http://schemas.microsoft.com/office/drawing/2014/main" id="{40D3B089-193F-9DDE-6415-76FF44E2E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4" y="584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533643B6-2102-1266-2965-CBB6FC9FA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4" y="584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id="{7A9240B5-B75F-76A4-E460-C24E785B1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4" y="6308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1800"/>
              </a:p>
            </p:txBody>
          </p:sp>
        </p:grpSp>
        <p:sp>
          <p:nvSpPr>
            <p:cNvPr id="25" name="Text Box 41">
              <a:extLst>
                <a:ext uri="{FF2B5EF4-FFF2-40B4-BE49-F238E27FC236}">
                  <a16:creationId xmlns:a16="http://schemas.microsoft.com/office/drawing/2014/main" id="{FBFB10BA-664D-EE44-C9E7-40AC64D2A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344"/>
              <a:ext cx="44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1800" b="1">
                  <a:solidFill>
                    <a:srgbClr val="800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خروف</a:t>
              </a:r>
              <a:endParaRPr lang="en-US" altLang="en-US" sz="1800"/>
            </a:p>
          </p:txBody>
        </p:sp>
        <p:sp>
          <p:nvSpPr>
            <p:cNvPr id="26" name="Text Box 42">
              <a:extLst>
                <a:ext uri="{FF2B5EF4-FFF2-40B4-BE49-F238E27FC236}">
                  <a16:creationId xmlns:a16="http://schemas.microsoft.com/office/drawing/2014/main" id="{E7BB79F7-73C3-FCED-E268-4D47BCBB9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435"/>
              <a:ext cx="369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1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بقرة</a:t>
              </a:r>
              <a:endParaRPr lang="en-US" altLang="en-US" sz="1800"/>
            </a:p>
          </p:txBody>
        </p:sp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ED1FF24D-DD89-5689-7725-E993F869D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" y="2461"/>
              <a:ext cx="368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en-US" sz="1800" b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جمل</a:t>
              </a:r>
              <a:endParaRPr lang="en-US" altLang="en-US" sz="1800"/>
            </a:p>
          </p:txBody>
        </p:sp>
      </p:grpSp>
      <p:pic>
        <p:nvPicPr>
          <p:cNvPr id="31" name="Picture 44">
            <a:extLst>
              <a:ext uri="{FF2B5EF4-FFF2-40B4-BE49-F238E27FC236}">
                <a16:creationId xmlns:a16="http://schemas.microsoft.com/office/drawing/2014/main" id="{347B1414-F8E3-E186-A505-CDE76875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52" y="2634881"/>
            <a:ext cx="28813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6">
            <a:extLst>
              <a:ext uri="{FF2B5EF4-FFF2-40B4-BE49-F238E27FC236}">
                <a16:creationId xmlns:a16="http://schemas.microsoft.com/office/drawing/2014/main" id="{7304BCB6-9032-204D-FF5A-25357818D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652" y="313970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٧</a:t>
            </a:r>
            <a:endParaRPr lang="en-US" altLang="en-US" sz="2400" b="1"/>
          </a:p>
        </p:txBody>
      </p:sp>
      <p:sp>
        <p:nvSpPr>
          <p:cNvPr id="33" name="Text Box 47">
            <a:extLst>
              <a:ext uri="{FF2B5EF4-FFF2-40B4-BE49-F238E27FC236}">
                <a16:creationId xmlns:a16="http://schemas.microsoft.com/office/drawing/2014/main" id="{AE2D6602-48C7-2B1A-9B8E-3CBC496CB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477" y="3655644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</a:t>
            </a:r>
            <a:endParaRPr lang="en-US" altLang="en-US" sz="2400" b="1"/>
          </a:p>
        </p:txBody>
      </p:sp>
      <p:sp>
        <p:nvSpPr>
          <p:cNvPr id="34" name="Text Box 48">
            <a:extLst>
              <a:ext uri="{FF2B5EF4-FFF2-40B4-BE49-F238E27FC236}">
                <a16:creationId xmlns:a16="http://schemas.microsoft.com/office/drawing/2014/main" id="{E34F6827-E434-C0CE-9926-6F6CFC13B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477" y="4127131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٣</a:t>
            </a:r>
            <a:endParaRPr lang="en-US" altLang="en-US" sz="2400" b="1"/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1C68C774-D442-DD0C-F184-2E6DB4C4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777" y="4612906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61297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 0.00463 L -0.21588 -0.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7018 -0.0092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4 0.01689 L -0.26224 -0.067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-0.0007 L -0.21081 -0.1858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4219 -0.4182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35A1681-5251-CC90-ED4F-ED6012253470}"/>
              </a:ext>
            </a:extLst>
          </p:cNvPr>
          <p:cNvGrpSpPr>
            <a:grpSpLocks/>
          </p:cNvGrpSpPr>
          <p:nvPr/>
        </p:nvGrpSpPr>
        <p:grpSpPr bwMode="auto">
          <a:xfrm>
            <a:off x="3284572" y="1234902"/>
            <a:ext cx="52562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ECEFDF2-CF66-E244-9772-A596DD51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73B1410-8305-19D7-5CF3-2F53BA207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b="1"/>
                <a:t>استراتيجية حل المسألة ( أشكال فن )</a:t>
              </a:r>
              <a:endParaRPr lang="en-US" altLang="en-US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7A4AE5B-1965-FD33-5F68-FB4422D78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97" y="2217564"/>
            <a:ext cx="7453312" cy="863600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ما العددان التاليان في النمط أدناه؟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  ٨٦٤   ،   ٤٣٢   ،   ٢١٦   ،   ١٠٨   ،   ........   ،   ........</a:t>
            </a:r>
            <a:endParaRPr lang="en-US" altLang="en-US" sz="2400" b="1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A35F9376-1787-8951-414F-C4385EB0C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972" y="4194002"/>
            <a:ext cx="1117600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٨٦٤</a:t>
            </a:r>
            <a:endParaRPr lang="en-US" altLang="en-US" sz="2400" b="1"/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3B1B3703-492E-AEF4-BC02-04533664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97" y="4200352"/>
            <a:ext cx="1117600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٤٣٢</a:t>
            </a:r>
            <a:endParaRPr lang="en-US" altLang="en-US" sz="2400" b="1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4F8F2C4-F29E-5B70-3303-EC13A163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309" y="4200352"/>
            <a:ext cx="1117600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٢١٦</a:t>
            </a:r>
            <a:endParaRPr lang="en-US" altLang="en-US" sz="2400" b="1"/>
          </a:p>
        </p:txBody>
      </p:sp>
      <p:sp>
        <p:nvSpPr>
          <p:cNvPr id="16" name="AutoShape 29">
            <a:extLst>
              <a:ext uri="{FF2B5EF4-FFF2-40B4-BE49-F238E27FC236}">
                <a16:creationId xmlns:a16="http://schemas.microsoft.com/office/drawing/2014/main" id="{BD308672-05D4-9AF2-D020-1404F8858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84" y="4187652"/>
            <a:ext cx="1117600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١٠٨</a:t>
            </a:r>
            <a:endParaRPr lang="en-US" altLang="en-US" sz="2400" b="1"/>
          </a:p>
        </p:txBody>
      </p:sp>
      <p:sp>
        <p:nvSpPr>
          <p:cNvPr id="17" name="AutoShape 30">
            <a:extLst>
              <a:ext uri="{FF2B5EF4-FFF2-40B4-BE49-F238E27FC236}">
                <a16:creationId xmlns:a16="http://schemas.microsoft.com/office/drawing/2014/main" id="{1F808098-09DD-4DBB-A0C2-0F03937A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709" y="4194002"/>
            <a:ext cx="1117600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8" name="AutoShape 31">
            <a:extLst>
              <a:ext uri="{FF2B5EF4-FFF2-40B4-BE49-F238E27FC236}">
                <a16:creationId xmlns:a16="http://schemas.microsoft.com/office/drawing/2014/main" id="{77B41C85-64F9-4D0A-0B2D-DA8584AE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822" y="4194002"/>
            <a:ext cx="1117600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grpSp>
        <p:nvGrpSpPr>
          <p:cNvPr id="19" name="Group 35">
            <a:extLst>
              <a:ext uri="{FF2B5EF4-FFF2-40B4-BE49-F238E27FC236}">
                <a16:creationId xmlns:a16="http://schemas.microsoft.com/office/drawing/2014/main" id="{B9246592-8410-B83C-5D81-10D603CF4F75}"/>
              </a:ext>
            </a:extLst>
          </p:cNvPr>
          <p:cNvGrpSpPr>
            <a:grpSpLocks/>
          </p:cNvGrpSpPr>
          <p:nvPr/>
        </p:nvGrpSpPr>
        <p:grpSpPr bwMode="auto">
          <a:xfrm>
            <a:off x="8424897" y="4640089"/>
            <a:ext cx="1512887" cy="1058863"/>
            <a:chOff x="4422" y="1871"/>
            <a:chExt cx="953" cy="667"/>
          </a:xfrm>
        </p:grpSpPr>
        <p:sp>
          <p:nvSpPr>
            <p:cNvPr id="20" name="AutoShape 33">
              <a:extLst>
                <a:ext uri="{FF2B5EF4-FFF2-40B4-BE49-F238E27FC236}">
                  <a16:creationId xmlns:a16="http://schemas.microsoft.com/office/drawing/2014/main" id="{DC5C85FE-73A9-DC6A-1072-6BE0BF01A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1" name="Text Box 34">
              <a:extLst>
                <a:ext uri="{FF2B5EF4-FFF2-40B4-BE49-F238E27FC236}">
                  <a16:creationId xmlns:a16="http://schemas.microsoft.com/office/drawing/2014/main" id="{F6C972E0-C85B-BE70-17DE-FDC8080DE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2211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÷ ٢</a:t>
              </a:r>
              <a:endParaRPr lang="en-US" altLang="en-US" sz="2800" b="1"/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22C93A99-E3E2-5BDD-F868-F4599895268E}"/>
              </a:ext>
            </a:extLst>
          </p:cNvPr>
          <p:cNvGrpSpPr>
            <a:grpSpLocks/>
          </p:cNvGrpSpPr>
          <p:nvPr/>
        </p:nvGrpSpPr>
        <p:grpSpPr bwMode="auto">
          <a:xfrm>
            <a:off x="6840572" y="4641677"/>
            <a:ext cx="1512887" cy="1058862"/>
            <a:chOff x="4422" y="1871"/>
            <a:chExt cx="953" cy="667"/>
          </a:xfrm>
        </p:grpSpPr>
        <p:sp>
          <p:nvSpPr>
            <p:cNvPr id="23" name="AutoShape 37">
              <a:extLst>
                <a:ext uri="{FF2B5EF4-FFF2-40B4-BE49-F238E27FC236}">
                  <a16:creationId xmlns:a16="http://schemas.microsoft.com/office/drawing/2014/main" id="{E5048E00-B591-062A-7FA2-452B8B8F6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4" name="Text Box 38">
              <a:extLst>
                <a:ext uri="{FF2B5EF4-FFF2-40B4-BE49-F238E27FC236}">
                  <a16:creationId xmlns:a16="http://schemas.microsoft.com/office/drawing/2014/main" id="{737968D3-D0FE-9CDF-5C2A-AFB31F420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2211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÷ ٢</a:t>
              </a:r>
              <a:endParaRPr lang="en-US" altLang="en-US" sz="2800" b="1"/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1CA5A342-6051-F447-78DD-618B621D0987}"/>
              </a:ext>
            </a:extLst>
          </p:cNvPr>
          <p:cNvGrpSpPr>
            <a:grpSpLocks/>
          </p:cNvGrpSpPr>
          <p:nvPr/>
        </p:nvGrpSpPr>
        <p:grpSpPr bwMode="auto">
          <a:xfrm>
            <a:off x="5257834" y="4632152"/>
            <a:ext cx="1512888" cy="1058862"/>
            <a:chOff x="4422" y="1871"/>
            <a:chExt cx="953" cy="667"/>
          </a:xfrm>
        </p:grpSpPr>
        <p:sp>
          <p:nvSpPr>
            <p:cNvPr id="26" name="AutoShape 40">
              <a:extLst>
                <a:ext uri="{FF2B5EF4-FFF2-40B4-BE49-F238E27FC236}">
                  <a16:creationId xmlns:a16="http://schemas.microsoft.com/office/drawing/2014/main" id="{8225E0F7-D785-6DC0-2834-C954936E4E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27" name="Text Box 41">
              <a:extLst>
                <a:ext uri="{FF2B5EF4-FFF2-40B4-BE49-F238E27FC236}">
                  <a16:creationId xmlns:a16="http://schemas.microsoft.com/office/drawing/2014/main" id="{A01D3BF4-6CFA-0EA8-B133-7B21DC711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2211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÷ ٢</a:t>
              </a:r>
              <a:endParaRPr lang="en-US" altLang="en-US" sz="2800" b="1"/>
            </a:p>
          </p:txBody>
        </p:sp>
      </p:grpSp>
      <p:grpSp>
        <p:nvGrpSpPr>
          <p:cNvPr id="28" name="Group 42">
            <a:extLst>
              <a:ext uri="{FF2B5EF4-FFF2-40B4-BE49-F238E27FC236}">
                <a16:creationId xmlns:a16="http://schemas.microsoft.com/office/drawing/2014/main" id="{A7D562C5-CB7C-0570-9336-C691AF41CFB7}"/>
              </a:ext>
            </a:extLst>
          </p:cNvPr>
          <p:cNvGrpSpPr>
            <a:grpSpLocks/>
          </p:cNvGrpSpPr>
          <p:nvPr/>
        </p:nvGrpSpPr>
        <p:grpSpPr bwMode="auto">
          <a:xfrm>
            <a:off x="3673509" y="4633739"/>
            <a:ext cx="1512888" cy="1058863"/>
            <a:chOff x="4422" y="1871"/>
            <a:chExt cx="953" cy="667"/>
          </a:xfrm>
        </p:grpSpPr>
        <p:sp>
          <p:nvSpPr>
            <p:cNvPr id="29" name="AutoShape 43">
              <a:extLst>
                <a:ext uri="{FF2B5EF4-FFF2-40B4-BE49-F238E27FC236}">
                  <a16:creationId xmlns:a16="http://schemas.microsoft.com/office/drawing/2014/main" id="{F1DA76E6-5AA6-8A3A-69BC-D397820A3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30" name="Text Box 44">
              <a:extLst>
                <a:ext uri="{FF2B5EF4-FFF2-40B4-BE49-F238E27FC236}">
                  <a16:creationId xmlns:a16="http://schemas.microsoft.com/office/drawing/2014/main" id="{0D315EAD-AB45-C699-D913-8ABF72D98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2211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÷ ٢</a:t>
              </a:r>
              <a:endParaRPr lang="en-US" altLang="en-US" sz="2800" b="1"/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ED7F2339-5B28-C317-CF56-BC76952F3B53}"/>
              </a:ext>
            </a:extLst>
          </p:cNvPr>
          <p:cNvGrpSpPr>
            <a:grpSpLocks/>
          </p:cNvGrpSpPr>
          <p:nvPr/>
        </p:nvGrpSpPr>
        <p:grpSpPr bwMode="auto">
          <a:xfrm>
            <a:off x="2089184" y="4628977"/>
            <a:ext cx="1512888" cy="1058862"/>
            <a:chOff x="4422" y="1871"/>
            <a:chExt cx="953" cy="667"/>
          </a:xfrm>
        </p:grpSpPr>
        <p:sp>
          <p:nvSpPr>
            <p:cNvPr id="32" name="AutoShape 46">
              <a:extLst>
                <a:ext uri="{FF2B5EF4-FFF2-40B4-BE49-F238E27FC236}">
                  <a16:creationId xmlns:a16="http://schemas.microsoft.com/office/drawing/2014/main" id="{63B119DE-577C-A526-9D7F-9245CB75C2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6786" flipH="1">
              <a:off x="4422" y="1871"/>
              <a:ext cx="953" cy="363"/>
            </a:xfrm>
            <a:prstGeom prst="curvedUpArrow">
              <a:avLst>
                <a:gd name="adj1" fmla="val 30653"/>
                <a:gd name="adj2" fmla="val 70082"/>
                <a:gd name="adj3" fmla="val 30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1800"/>
            </a:p>
          </p:txBody>
        </p:sp>
        <p:sp>
          <p:nvSpPr>
            <p:cNvPr id="33" name="Text Box 47">
              <a:extLst>
                <a:ext uri="{FF2B5EF4-FFF2-40B4-BE49-F238E27FC236}">
                  <a16:creationId xmlns:a16="http://schemas.microsoft.com/office/drawing/2014/main" id="{BADAB04B-372E-FB56-0459-30C2960D2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2211"/>
              <a:ext cx="4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800" b="1"/>
                <a:t>÷ ٢</a:t>
              </a:r>
              <a:endParaRPr lang="en-US" altLang="en-US" sz="2800" b="1"/>
            </a:p>
          </p:txBody>
        </p:sp>
      </p:grpSp>
      <p:sp>
        <p:nvSpPr>
          <p:cNvPr id="34" name="Text Box 48">
            <a:extLst>
              <a:ext uri="{FF2B5EF4-FFF2-40B4-BE49-F238E27FC236}">
                <a16:creationId xmlns:a16="http://schemas.microsoft.com/office/drawing/2014/main" id="{4110D138-AA88-3E9A-D138-8C94C123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609" y="4206702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٥٤</a:t>
            </a:r>
            <a:endParaRPr lang="en-US" altLang="en-US" sz="2400" b="1"/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47FFF85C-9767-03C6-A013-CA292C82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722" y="42051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٢٧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50952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34" grpId="0"/>
      <p:bldP spid="3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718</Words>
  <Application>Microsoft Macintosh PowerPoint</Application>
  <PresentationFormat>شاشة عريضة</PresentationFormat>
  <Paragraphs>337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4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2022-10-04T03:54:01Z</dcterms:modified>
</cp:coreProperties>
</file>