
<file path=[Content_Types].xml><?xml version="1.0" encoding="utf-8"?>
<Types xmlns="http://schemas.openxmlformats.org/package/2006/content-types"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sldIdLst>
    <p:sldId id="256" r:id="rId2"/>
    <p:sldId id="271" r:id="rId3"/>
    <p:sldId id="272" r:id="rId4"/>
    <p:sldId id="259" r:id="rId5"/>
    <p:sldId id="258" r:id="rId6"/>
    <p:sldId id="261" r:id="rId7"/>
    <p:sldId id="262" r:id="rId8"/>
    <p:sldId id="263" r:id="rId9"/>
    <p:sldId id="264" r:id="rId10"/>
    <p:sldId id="260" r:id="rId11"/>
    <p:sldId id="265" r:id="rId12"/>
    <p:sldId id="266" r:id="rId13"/>
    <p:sldId id="267" r:id="rId14"/>
    <p:sldId id="268" r:id="rId15"/>
    <p:sldId id="269" r:id="rId16"/>
    <p:sldId id="273" r:id="rId17"/>
    <p:sldId id="257" r:id="rId18"/>
    <p:sldId id="270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4" r:id="rId29"/>
    <p:sldId id="285" r:id="rId30"/>
    <p:sldId id="286" r:id="rId31"/>
    <p:sldId id="288" r:id="rId32"/>
    <p:sldId id="287" r:id="rId33"/>
    <p:sldId id="289" r:id="rId34"/>
  </p:sldIdLst>
  <p:sldSz cx="12192000" cy="6858000"/>
  <p:notesSz cx="6858000" cy="9144000"/>
  <p:defaultTextStyle>
    <a:defPPr>
      <a:defRPr lang="ar-S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B0F7D69-D93C-4C38-A23D-76E000D691CD}"/>
              </a:ext>
            </a:extLst>
          </p:cNvPr>
          <p:cNvSpPr/>
          <p:nvPr/>
        </p:nvSpPr>
        <p:spPr>
          <a:xfrm>
            <a:off x="0" y="0"/>
            <a:ext cx="3496422" cy="6858000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4295" y="1346268"/>
            <a:ext cx="7060135" cy="3285207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5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2312" y="4631475"/>
            <a:ext cx="7052117" cy="1150200"/>
          </a:xfrm>
        </p:spPr>
        <p:txBody>
          <a:bodyPr lIns="109728" tIns="109728" rIns="109728" bIns="9144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23E5C65-E22A-4865-9449-10140D62B6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54295" y="617415"/>
            <a:ext cx="7123723" cy="457200"/>
          </a:xfrm>
        </p:spPr>
        <p:txBody>
          <a:bodyPr/>
          <a:lstStyle>
            <a:lvl1pPr algn="l">
              <a:defRPr/>
            </a:lvl1pPr>
          </a:lstStyle>
          <a:p>
            <a:fld id="{12241623-A064-4BED-B073-BA4D61433402}" type="datetime1">
              <a:rPr lang="en-US" smtClean="0"/>
              <a:t>8/23/2020</a:t>
            </a:fld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EF9C3DE0-E7F5-4B4D-B5AF-CDE724CE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5" y="6170490"/>
            <a:ext cx="5588349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8C1E146-840A-4217-B63E-62E5CF89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170490"/>
            <a:ext cx="1198829" cy="457200"/>
          </a:xfrm>
        </p:spPr>
        <p:txBody>
          <a:bodyPr/>
          <a:lstStyle>
            <a:lvl1pPr algn="r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CD419D4-EA9D-42D9-BF62-B07F0B7B672B}"/>
              </a:ext>
            </a:extLst>
          </p:cNvPr>
          <p:cNvSpPr/>
          <p:nvPr/>
        </p:nvSpPr>
        <p:spPr>
          <a:xfrm>
            <a:off x="137540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C6FEC9B-9608-4181-A9E5-A1B80E72021C}"/>
              </a:ext>
            </a:extLst>
          </p:cNvPr>
          <p:cNvSpPr/>
          <p:nvPr/>
        </p:nvSpPr>
        <p:spPr>
          <a:xfrm>
            <a:off x="115540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1564ED-F26F-451D-97D6-A6EC3E83FD55}"/>
              </a:ext>
            </a:extLst>
          </p:cNvPr>
          <p:cNvSpPr/>
          <p:nvPr/>
        </p:nvSpPr>
        <p:spPr>
          <a:xfrm>
            <a:off x="924161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671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240" y="442220"/>
            <a:ext cx="8770571" cy="1345269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0" y="2312276"/>
            <a:ext cx="8770571" cy="3651504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4408324-A84C-4A45-93B6-78D079CCE772}" type="datetime1">
              <a:rPr lang="en-US" smtClean="0"/>
              <a:t>8/23/2020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0240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cxnSp>
        <p:nvCxnSpPr>
          <p:cNvPr id="9" name="Straight Connector 8" title="Rule Line">
            <a:extLst>
              <a:ext uri="{FF2B5EF4-FFF2-40B4-BE49-F238E27FC236}">
                <a16:creationId xmlns:a16="http://schemas.microsoft.com/office/drawing/2014/main" id="{430127AE-B29E-4FDF-99D2-A2F1E7003F74}"/>
              </a:ext>
            </a:extLst>
          </p:cNvPr>
          <p:cNvCxnSpPr/>
          <p:nvPr/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5536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hf sldNum="0" hdr="0" ftr="0" dt="0"/>
  <p:txStyles>
    <p:titleStyle>
      <a:lvl1pPr algn="l" defTabSz="914400" rtl="0" eaLnBrk="1" latinLnBrk="0" hangingPunct="1">
        <a:lnSpc>
          <a:spcPct val="130000"/>
        </a:lnSpc>
        <a:spcBef>
          <a:spcPct val="0"/>
        </a:spcBef>
        <a:buNone/>
        <a:defRPr sz="32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ministry-to-children.com/great-ways-to-greet-kids-in-childrens-church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2.wdp"/><Relationship Id="rId7" Type="http://schemas.openxmlformats.org/officeDocument/2006/relationships/hyperlink" Target="https://www.istockphoto.com/illustrations/wave-goodbye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openxmlformats.org/officeDocument/2006/relationships/hyperlink" Target="http://www.aaclax.com/" TargetMode="External"/><Relationship Id="rId9" Type="http://schemas.openxmlformats.org/officeDocument/2006/relationships/image" Target="../media/image1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ministry-to-children.com/great-ways-to-greet-kids-in-childrens-church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commons.wikimedia.org/wiki/File:Media_Viewer_Icon_-_Link_Hover.svg" TargetMode="External"/><Relationship Id="rId5" Type="http://schemas.openxmlformats.org/officeDocument/2006/relationships/image" Target="../media/image18.png"/><Relationship Id="rId4" Type="http://schemas.openxmlformats.org/officeDocument/2006/relationships/hyperlink" Target="https://www.oppia.org/embed/exploration/Hqsa5KmPyCBN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sv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free-icon/write-letter_1033943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sv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sv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://clipground.com/you-beckoning-clipart.html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svg"/><Relationship Id="rId5" Type="http://schemas.openxmlformats.org/officeDocument/2006/relationships/image" Target="../media/image1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svg"/><Relationship Id="rId5" Type="http://schemas.openxmlformats.org/officeDocument/2006/relationships/image" Target="../media/image16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5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hyperlink" Target="https://fr.wikipedia.org/wiki/Microsoft_Teams" TargetMode="External"/><Relationship Id="rId4" Type="http://schemas.openxmlformats.org/officeDocument/2006/relationships/image" Target="../media/image3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://clipground.com/you-beckoning-clipart.html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hyperlink" Target="http://www.bistro-le-cep.com/reservations" TargetMode="External"/><Relationship Id="rId7" Type="http://schemas.openxmlformats.org/officeDocument/2006/relationships/hyperlink" Target="https://www.visaplace.com/blog-immigration-law/immigration-tidbits-from-lawyer-michael-niren/five-ways-to-fill-out-your-immigration-application-form-properly/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g"/><Relationship Id="rId5" Type="http://schemas.openxmlformats.org/officeDocument/2006/relationships/hyperlink" Target="https://en.wikipedia.org/wiki/Credit_card" TargetMode="External"/><Relationship Id="rId4" Type="http://schemas.openxmlformats.org/officeDocument/2006/relationships/image" Target="../media/image38.jpg"/><Relationship Id="rId9" Type="http://schemas.openxmlformats.org/officeDocument/2006/relationships/image" Target="../media/image36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sv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://clipground.com/you-beckoning-clipart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E73E149-B6EC-43FF-8939-B7B143948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2327" y="632627"/>
            <a:ext cx="3387345" cy="2976490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BEB0D00-4F7A-41D8-B15E-B42145EA93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71784" y="397566"/>
            <a:ext cx="3848432" cy="3446612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BAFD72-900F-4FDD-9D2F-6CD477AE21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3398" y="3739768"/>
            <a:ext cx="9165204" cy="1568548"/>
          </a:xfrm>
        </p:spPr>
        <p:txBody>
          <a:bodyPr anchor="b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en-US" sz="3800" b="1" dirty="0"/>
              <a:t>Are you here on vacation?</a:t>
            </a:r>
            <a:br>
              <a:rPr lang="en-US" sz="3800" b="1" dirty="0"/>
            </a:br>
            <a:endParaRPr lang="ar-SA" sz="38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28CD3F-DB98-4BAC-AD63-BD48854450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665" y="5933395"/>
            <a:ext cx="3059925" cy="739073"/>
          </a:xfrm>
        </p:spPr>
        <p:txBody>
          <a:bodyPr anchor="t">
            <a:normAutofit/>
          </a:bodyPr>
          <a:lstStyle/>
          <a:p>
            <a:pPr algn="ctr"/>
            <a:r>
              <a:rPr lang="en-US" dirty="0"/>
              <a:t>MS. Nora Khalid</a:t>
            </a:r>
            <a:endParaRPr lang="ar-SA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2F014E7-B612-4079-894D-4697468C5B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6335" y="508883"/>
            <a:ext cx="3619330" cy="3180914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Picture 4" descr="A person with collar shirt&#10;&#10;Description automatically generated">
            <a:extLst>
              <a:ext uri="{FF2B5EF4-FFF2-40B4-BE49-F238E27FC236}">
                <a16:creationId xmlns:a16="http://schemas.microsoft.com/office/drawing/2014/main" id="{CB4E5CA0-CF50-4DC9-8AC6-29F080594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-2" b="28967"/>
          <a:stretch/>
        </p:blipFill>
        <p:spPr>
          <a:xfrm>
            <a:off x="5009321" y="582656"/>
            <a:ext cx="2173355" cy="24741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D5C34F-CB04-4015-9224-88C096493C29}"/>
              </a:ext>
            </a:extLst>
          </p:cNvPr>
          <p:cNvSpPr txBox="1"/>
          <p:nvPr/>
        </p:nvSpPr>
        <p:spPr>
          <a:xfrm>
            <a:off x="9252363" y="-13251"/>
            <a:ext cx="2939332" cy="7694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1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400" b="1" dirty="0">
                <a:solidFill>
                  <a:srgbClr val="FFC000"/>
                </a:solidFill>
              </a:rPr>
              <a:t>Unit 1 </a:t>
            </a:r>
            <a:endParaRPr lang="ar-SA" sz="4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8423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928CD3F-DB98-4BAC-AD63-BD48854450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49232" y="2651964"/>
            <a:ext cx="7052117" cy="11502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Listening time </a:t>
            </a:r>
            <a:endParaRPr lang="ar-SA" sz="3200" b="1" dirty="0"/>
          </a:p>
        </p:txBody>
      </p:sp>
      <p:pic>
        <p:nvPicPr>
          <p:cNvPr id="11" name="SG Bk 3 F-SA__18_1-02">
            <a:hlinkClick r:id="" action="ppaction://media"/>
            <a:extLst>
              <a:ext uri="{FF2B5EF4-FFF2-40B4-BE49-F238E27FC236}">
                <a16:creationId xmlns:a16="http://schemas.microsoft.com/office/drawing/2014/main" id="{BD9694CA-A3E1-4FD8-9BBD-3A2CF76AA0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37534" y="2027742"/>
            <a:ext cx="2398644" cy="239864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9A1D17F-53F2-45C4-844B-906A23DAB322}"/>
              </a:ext>
            </a:extLst>
          </p:cNvPr>
          <p:cNvSpPr/>
          <p:nvPr/>
        </p:nvSpPr>
        <p:spPr>
          <a:xfrm>
            <a:off x="0" y="-13252"/>
            <a:ext cx="12191693" cy="484748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796892C-2997-4618-B57E-8D1106B44813}"/>
              </a:ext>
            </a:extLst>
          </p:cNvPr>
          <p:cNvSpPr txBox="1">
            <a:spLocks/>
          </p:cNvSpPr>
          <p:nvPr/>
        </p:nvSpPr>
        <p:spPr>
          <a:xfrm>
            <a:off x="582570" y="237962"/>
            <a:ext cx="3374896" cy="230987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b="1" kern="12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solidFill>
                  <a:schemeClr val="bg1"/>
                </a:solidFill>
              </a:rPr>
              <a:t>1- listen and discuss</a:t>
            </a:r>
            <a:endParaRPr lang="ar-SA" sz="4800" dirty="0">
              <a:solidFill>
                <a:schemeClr val="bg1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2585F71-1FAE-4E45-BE8F-F95F86CBFBDD}"/>
              </a:ext>
            </a:extLst>
          </p:cNvPr>
          <p:cNvSpPr txBox="1">
            <a:spLocks/>
          </p:cNvSpPr>
          <p:nvPr/>
        </p:nvSpPr>
        <p:spPr>
          <a:xfrm>
            <a:off x="10064764" y="87419"/>
            <a:ext cx="2187134" cy="337893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b="1" kern="12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solidFill>
                  <a:schemeClr val="bg1"/>
                </a:solidFill>
              </a:rPr>
              <a:t>Unit: 1</a:t>
            </a:r>
            <a:endParaRPr lang="ar-SA" sz="4800" dirty="0">
              <a:solidFill>
                <a:schemeClr val="bg1"/>
              </a:solidFill>
            </a:endParaRPr>
          </a:p>
        </p:txBody>
      </p:sp>
      <p:pic>
        <p:nvPicPr>
          <p:cNvPr id="13" name="Graphic 12" descr="Volume">
            <a:extLst>
              <a:ext uri="{FF2B5EF4-FFF2-40B4-BE49-F238E27FC236}">
                <a16:creationId xmlns:a16="http://schemas.microsoft.com/office/drawing/2014/main" id="{C4790477-4358-4CF5-AABE-DF2B48A372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7326" y="0"/>
            <a:ext cx="415244" cy="41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399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67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3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6" name="Freeform: Shape 15">
            <a:extLst>
              <a:ext uri="{FF2B5EF4-FFF2-40B4-BE49-F238E27FC236}">
                <a16:creationId xmlns:a16="http://schemas.microsoft.com/office/drawing/2014/main" id="{F624CBFB-D803-467F-960F-B6A30F8218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67675" y="-3167677"/>
            <a:ext cx="5856341" cy="12191695"/>
          </a:xfrm>
          <a:custGeom>
            <a:avLst/>
            <a:gdLst>
              <a:gd name="connsiteX0" fmla="*/ 0 w 5856341"/>
              <a:gd name="connsiteY0" fmla="*/ 12191695 h 12191695"/>
              <a:gd name="connsiteX1" fmla="*/ 0 w 5856341"/>
              <a:gd name="connsiteY1" fmla="*/ 0 h 12191695"/>
              <a:gd name="connsiteX2" fmla="*/ 243849 w 5856341"/>
              <a:gd name="connsiteY2" fmla="*/ 0 h 12191695"/>
              <a:gd name="connsiteX3" fmla="*/ 505121 w 5856341"/>
              <a:gd name="connsiteY3" fmla="*/ 0 h 12191695"/>
              <a:gd name="connsiteX4" fmla="*/ 723207 w 5856341"/>
              <a:gd name="connsiteY4" fmla="*/ 0 h 12191695"/>
              <a:gd name="connsiteX5" fmla="*/ 755828 w 5856341"/>
              <a:gd name="connsiteY5" fmla="*/ 0 h 12191695"/>
              <a:gd name="connsiteX6" fmla="*/ 1411868 w 5856341"/>
              <a:gd name="connsiteY6" fmla="*/ 0 h 12191695"/>
              <a:gd name="connsiteX7" fmla="*/ 1421034 w 5856341"/>
              <a:gd name="connsiteY7" fmla="*/ 0 h 12191695"/>
              <a:gd name="connsiteX8" fmla="*/ 1515206 w 5856341"/>
              <a:gd name="connsiteY8" fmla="*/ 0 h 12191695"/>
              <a:gd name="connsiteX9" fmla="*/ 2636151 w 5856341"/>
              <a:gd name="connsiteY9" fmla="*/ 0 h 12191695"/>
              <a:gd name="connsiteX10" fmla="*/ 4637890 w 5856341"/>
              <a:gd name="connsiteY10" fmla="*/ 0 h 12191695"/>
              <a:gd name="connsiteX11" fmla="*/ 4654499 w 5856341"/>
              <a:gd name="connsiteY11" fmla="*/ 26661 h 12191695"/>
              <a:gd name="connsiteX12" fmla="*/ 5856341 w 5856341"/>
              <a:gd name="connsiteY12" fmla="*/ 6438338 h 12191695"/>
              <a:gd name="connsiteX13" fmla="*/ 4449211 w 5856341"/>
              <a:gd name="connsiteY13" fmla="*/ 11332719 h 12191695"/>
              <a:gd name="connsiteX14" fmla="*/ 4061349 w 5856341"/>
              <a:gd name="connsiteY14" fmla="*/ 12054097 h 12191695"/>
              <a:gd name="connsiteX15" fmla="*/ 3977450 w 5856341"/>
              <a:gd name="connsiteY15" fmla="*/ 12191695 h 12191695"/>
              <a:gd name="connsiteX16" fmla="*/ 2636151 w 5856341"/>
              <a:gd name="connsiteY16" fmla="*/ 12191695 h 12191695"/>
              <a:gd name="connsiteX17" fmla="*/ 1421034 w 5856341"/>
              <a:gd name="connsiteY17" fmla="*/ 12191695 h 12191695"/>
              <a:gd name="connsiteX18" fmla="*/ 1411868 w 5856341"/>
              <a:gd name="connsiteY18" fmla="*/ 12191695 h 12191695"/>
              <a:gd name="connsiteX19" fmla="*/ 1283685 w 5856341"/>
              <a:gd name="connsiteY19" fmla="*/ 12191695 h 12191695"/>
              <a:gd name="connsiteX20" fmla="*/ 755828 w 5856341"/>
              <a:gd name="connsiteY20" fmla="*/ 12191695 h 12191695"/>
              <a:gd name="connsiteX21" fmla="*/ 723207 w 5856341"/>
              <a:gd name="connsiteY21" fmla="*/ 12191695 h 12191695"/>
              <a:gd name="connsiteX22" fmla="*/ 505121 w 5856341"/>
              <a:gd name="connsiteY22" fmla="*/ 12191695 h 12191695"/>
              <a:gd name="connsiteX23" fmla="*/ 243849 w 5856341"/>
              <a:gd name="connsiteY23" fmla="*/ 12191695 h 12191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856341" h="12191695">
                <a:moveTo>
                  <a:pt x="0" y="12191695"/>
                </a:moveTo>
                <a:lnTo>
                  <a:pt x="0" y="0"/>
                </a:lnTo>
                <a:lnTo>
                  <a:pt x="243849" y="0"/>
                </a:lnTo>
                <a:lnTo>
                  <a:pt x="505121" y="0"/>
                </a:lnTo>
                <a:lnTo>
                  <a:pt x="723207" y="0"/>
                </a:lnTo>
                <a:lnTo>
                  <a:pt x="755828" y="0"/>
                </a:lnTo>
                <a:lnTo>
                  <a:pt x="1411868" y="0"/>
                </a:lnTo>
                <a:lnTo>
                  <a:pt x="1421034" y="0"/>
                </a:lnTo>
                <a:lnTo>
                  <a:pt x="1515206" y="0"/>
                </a:lnTo>
                <a:lnTo>
                  <a:pt x="2636151" y="0"/>
                </a:lnTo>
                <a:lnTo>
                  <a:pt x="4637890" y="0"/>
                </a:lnTo>
                <a:lnTo>
                  <a:pt x="4654499" y="26661"/>
                </a:lnTo>
                <a:cubicBezTo>
                  <a:pt x="5425621" y="1341551"/>
                  <a:pt x="5856341" y="3721137"/>
                  <a:pt x="5856341" y="6438338"/>
                </a:cubicBezTo>
                <a:cubicBezTo>
                  <a:pt x="5856341" y="8833790"/>
                  <a:pt x="5159120" y="9960353"/>
                  <a:pt x="4449211" y="11332719"/>
                </a:cubicBezTo>
                <a:cubicBezTo>
                  <a:pt x="4319934" y="11582638"/>
                  <a:pt x="4191839" y="11827452"/>
                  <a:pt x="4061349" y="12054097"/>
                </a:cubicBezTo>
                <a:lnTo>
                  <a:pt x="3977450" y="12191695"/>
                </a:lnTo>
                <a:lnTo>
                  <a:pt x="2636151" y="12191695"/>
                </a:lnTo>
                <a:lnTo>
                  <a:pt x="1421034" y="12191695"/>
                </a:lnTo>
                <a:lnTo>
                  <a:pt x="1411868" y="12191695"/>
                </a:lnTo>
                <a:lnTo>
                  <a:pt x="1283685" y="12191695"/>
                </a:lnTo>
                <a:lnTo>
                  <a:pt x="755828" y="12191695"/>
                </a:lnTo>
                <a:lnTo>
                  <a:pt x="723207" y="12191695"/>
                </a:lnTo>
                <a:lnTo>
                  <a:pt x="505121" y="12191695"/>
                </a:lnTo>
                <a:lnTo>
                  <a:pt x="243849" y="1219169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: Shape 17">
            <a:extLst>
              <a:ext uri="{FF2B5EF4-FFF2-40B4-BE49-F238E27FC236}">
                <a16:creationId xmlns:a16="http://schemas.microsoft.com/office/drawing/2014/main" id="{FBA7E51E-7B6A-4A79-8F84-47C845C7A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146277" y="-874927"/>
            <a:ext cx="1899138" cy="12191695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8" name="Freeform: Shape 19">
            <a:extLst>
              <a:ext uri="{FF2B5EF4-FFF2-40B4-BE49-F238E27FC236}">
                <a16:creationId xmlns:a16="http://schemas.microsoft.com/office/drawing/2014/main" id="{03C85561-90D2-4AFA-B2C5-F2D61D86C2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143758" y="-1037574"/>
            <a:ext cx="1904176" cy="12191695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9" name="Freeform: Shape 21">
            <a:extLst>
              <a:ext uri="{FF2B5EF4-FFF2-40B4-BE49-F238E27FC236}">
                <a16:creationId xmlns:a16="http://schemas.microsoft.com/office/drawing/2014/main" id="{9026B71D-5A6F-48FE-AC6A-D7AAA018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247015" y="-1314429"/>
            <a:ext cx="1697663" cy="12191695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7864193-4456-4D14-92B1-56427D57D7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8571801"/>
              </p:ext>
            </p:extLst>
          </p:nvPr>
        </p:nvGraphicFramePr>
        <p:xfrm>
          <a:off x="1736035" y="2199495"/>
          <a:ext cx="8128000" cy="2768745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913341898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424993192"/>
                    </a:ext>
                  </a:extLst>
                </a:gridCol>
              </a:tblGrid>
              <a:tr h="543705"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/>
                        <a:t>Farewells </a:t>
                      </a:r>
                      <a:endParaRPr lang="ar-S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dirty="0"/>
                        <a:t>Greetings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5597072"/>
                  </a:ext>
                </a:extLst>
              </a:tr>
              <a:tr h="1035928">
                <a:tc>
                  <a:txBody>
                    <a:bodyPr/>
                    <a:lstStyle/>
                    <a:p>
                      <a:pPr algn="l" rtl="0"/>
                      <a:r>
                        <a:rPr lang="en-US" sz="2800" b="0" dirty="0"/>
                        <a:t>Good night</a:t>
                      </a:r>
                    </a:p>
                    <a:p>
                      <a:pPr algn="l" rtl="0"/>
                      <a:r>
                        <a:rPr lang="en-US" sz="2800" b="0" dirty="0"/>
                        <a:t>- Take care</a:t>
                      </a:r>
                      <a:r>
                        <a:rPr lang="ar-SA" sz="2800" b="0" dirty="0"/>
                        <a:t>  </a:t>
                      </a:r>
                      <a:endParaRPr lang="en-US" sz="2800" b="0" dirty="0"/>
                    </a:p>
                    <a:p>
                      <a:pPr algn="l" rtl="0"/>
                      <a:r>
                        <a:rPr lang="en-US" sz="2800" b="0" dirty="0"/>
                        <a:t>-</a:t>
                      </a:r>
                    </a:p>
                    <a:p>
                      <a:pPr algn="l" rtl="0"/>
                      <a:r>
                        <a:rPr lang="en-US" sz="2800" b="0" dirty="0"/>
                        <a:t>-</a:t>
                      </a:r>
                    </a:p>
                    <a:p>
                      <a:pPr algn="l" rtl="0"/>
                      <a:r>
                        <a:rPr lang="en-US" sz="2800" b="0" dirty="0"/>
                        <a:t>-</a:t>
                      </a:r>
                      <a:endParaRPr lang="ar-SA" sz="2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800" b="0" dirty="0"/>
                        <a:t>Good morning</a:t>
                      </a:r>
                    </a:p>
                    <a:p>
                      <a:pPr algn="l" rtl="0"/>
                      <a:r>
                        <a:rPr lang="en-US" sz="2800" b="0" dirty="0"/>
                        <a:t>Hello</a:t>
                      </a:r>
                    </a:p>
                    <a:p>
                      <a:pPr algn="l" rtl="0"/>
                      <a:r>
                        <a:rPr lang="en-US" sz="2800" b="0" dirty="0"/>
                        <a:t>-</a:t>
                      </a:r>
                    </a:p>
                    <a:p>
                      <a:pPr algn="l" rtl="0"/>
                      <a:r>
                        <a:rPr lang="en-US" sz="2800" b="0" dirty="0"/>
                        <a:t>-</a:t>
                      </a:r>
                    </a:p>
                    <a:p>
                      <a:pPr algn="l" rtl="0"/>
                      <a:r>
                        <a:rPr lang="en-US" sz="2800" b="0" dirty="0"/>
                        <a:t>-</a:t>
                      </a:r>
                      <a:endParaRPr lang="ar-SA" sz="2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434482"/>
                  </a:ext>
                </a:extLst>
              </a:tr>
            </a:tbl>
          </a:graphicData>
        </a:graphic>
      </p:graphicFrame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9D4084DD-8C84-4E91-90F9-62038404750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300799" y="1251367"/>
            <a:ext cx="847131" cy="861329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31E74DC2-8154-4B4F-8AB0-BF4DF101BE9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322680" y="1308964"/>
            <a:ext cx="847131" cy="847131"/>
          </a:xfrm>
          <a:prstGeom prst="flowChartConnector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AEBB55E-575A-4C82-B62A-968CFE11F274}"/>
              </a:ext>
            </a:extLst>
          </p:cNvPr>
          <p:cNvSpPr/>
          <p:nvPr/>
        </p:nvSpPr>
        <p:spPr>
          <a:xfrm>
            <a:off x="0" y="-13252"/>
            <a:ext cx="12191693" cy="484748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C7F8089-04BC-4F7F-9280-3B33C03C584E}"/>
              </a:ext>
            </a:extLst>
          </p:cNvPr>
          <p:cNvSpPr txBox="1">
            <a:spLocks/>
          </p:cNvSpPr>
          <p:nvPr/>
        </p:nvSpPr>
        <p:spPr>
          <a:xfrm>
            <a:off x="582570" y="237962"/>
            <a:ext cx="3374896" cy="230987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b="1" kern="12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solidFill>
                  <a:schemeClr val="bg1"/>
                </a:solidFill>
              </a:rPr>
              <a:t>1- listen and discuss</a:t>
            </a:r>
            <a:endParaRPr lang="ar-SA" sz="4800" dirty="0">
              <a:solidFill>
                <a:schemeClr val="bg1"/>
              </a:solidFill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041D2489-B345-4E94-BC96-10139444844A}"/>
              </a:ext>
            </a:extLst>
          </p:cNvPr>
          <p:cNvSpPr txBox="1">
            <a:spLocks/>
          </p:cNvSpPr>
          <p:nvPr/>
        </p:nvSpPr>
        <p:spPr>
          <a:xfrm>
            <a:off x="10064764" y="87419"/>
            <a:ext cx="2187134" cy="337893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b="1" kern="12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solidFill>
                  <a:schemeClr val="bg1"/>
                </a:solidFill>
              </a:rPr>
              <a:t>Unit: 1</a:t>
            </a:r>
            <a:endParaRPr lang="ar-SA" sz="4800" dirty="0">
              <a:solidFill>
                <a:schemeClr val="bg1"/>
              </a:solidFill>
            </a:endParaRPr>
          </a:p>
        </p:txBody>
      </p:sp>
      <p:pic>
        <p:nvPicPr>
          <p:cNvPr id="9" name="Graphic 8" descr="Volume">
            <a:extLst>
              <a:ext uri="{FF2B5EF4-FFF2-40B4-BE49-F238E27FC236}">
                <a16:creationId xmlns:a16="http://schemas.microsoft.com/office/drawing/2014/main" id="{7C83FEA9-F19C-44D2-AEC8-18948FD8C5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7326" y="0"/>
            <a:ext cx="415244" cy="41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9409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3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6" name="Freeform: Shape 15">
            <a:extLst>
              <a:ext uri="{FF2B5EF4-FFF2-40B4-BE49-F238E27FC236}">
                <a16:creationId xmlns:a16="http://schemas.microsoft.com/office/drawing/2014/main" id="{F624CBFB-D803-467F-960F-B6A30F8218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67675" y="-3167677"/>
            <a:ext cx="5856341" cy="12191695"/>
          </a:xfrm>
          <a:custGeom>
            <a:avLst/>
            <a:gdLst>
              <a:gd name="connsiteX0" fmla="*/ 0 w 5856341"/>
              <a:gd name="connsiteY0" fmla="*/ 12191695 h 12191695"/>
              <a:gd name="connsiteX1" fmla="*/ 0 w 5856341"/>
              <a:gd name="connsiteY1" fmla="*/ 0 h 12191695"/>
              <a:gd name="connsiteX2" fmla="*/ 243849 w 5856341"/>
              <a:gd name="connsiteY2" fmla="*/ 0 h 12191695"/>
              <a:gd name="connsiteX3" fmla="*/ 505121 w 5856341"/>
              <a:gd name="connsiteY3" fmla="*/ 0 h 12191695"/>
              <a:gd name="connsiteX4" fmla="*/ 723207 w 5856341"/>
              <a:gd name="connsiteY4" fmla="*/ 0 h 12191695"/>
              <a:gd name="connsiteX5" fmla="*/ 755828 w 5856341"/>
              <a:gd name="connsiteY5" fmla="*/ 0 h 12191695"/>
              <a:gd name="connsiteX6" fmla="*/ 1411868 w 5856341"/>
              <a:gd name="connsiteY6" fmla="*/ 0 h 12191695"/>
              <a:gd name="connsiteX7" fmla="*/ 1421034 w 5856341"/>
              <a:gd name="connsiteY7" fmla="*/ 0 h 12191695"/>
              <a:gd name="connsiteX8" fmla="*/ 1515206 w 5856341"/>
              <a:gd name="connsiteY8" fmla="*/ 0 h 12191695"/>
              <a:gd name="connsiteX9" fmla="*/ 2636151 w 5856341"/>
              <a:gd name="connsiteY9" fmla="*/ 0 h 12191695"/>
              <a:gd name="connsiteX10" fmla="*/ 4637890 w 5856341"/>
              <a:gd name="connsiteY10" fmla="*/ 0 h 12191695"/>
              <a:gd name="connsiteX11" fmla="*/ 4654499 w 5856341"/>
              <a:gd name="connsiteY11" fmla="*/ 26661 h 12191695"/>
              <a:gd name="connsiteX12" fmla="*/ 5856341 w 5856341"/>
              <a:gd name="connsiteY12" fmla="*/ 6438338 h 12191695"/>
              <a:gd name="connsiteX13" fmla="*/ 4449211 w 5856341"/>
              <a:gd name="connsiteY13" fmla="*/ 11332719 h 12191695"/>
              <a:gd name="connsiteX14" fmla="*/ 4061349 w 5856341"/>
              <a:gd name="connsiteY14" fmla="*/ 12054097 h 12191695"/>
              <a:gd name="connsiteX15" fmla="*/ 3977450 w 5856341"/>
              <a:gd name="connsiteY15" fmla="*/ 12191695 h 12191695"/>
              <a:gd name="connsiteX16" fmla="*/ 2636151 w 5856341"/>
              <a:gd name="connsiteY16" fmla="*/ 12191695 h 12191695"/>
              <a:gd name="connsiteX17" fmla="*/ 1421034 w 5856341"/>
              <a:gd name="connsiteY17" fmla="*/ 12191695 h 12191695"/>
              <a:gd name="connsiteX18" fmla="*/ 1411868 w 5856341"/>
              <a:gd name="connsiteY18" fmla="*/ 12191695 h 12191695"/>
              <a:gd name="connsiteX19" fmla="*/ 1283685 w 5856341"/>
              <a:gd name="connsiteY19" fmla="*/ 12191695 h 12191695"/>
              <a:gd name="connsiteX20" fmla="*/ 755828 w 5856341"/>
              <a:gd name="connsiteY20" fmla="*/ 12191695 h 12191695"/>
              <a:gd name="connsiteX21" fmla="*/ 723207 w 5856341"/>
              <a:gd name="connsiteY21" fmla="*/ 12191695 h 12191695"/>
              <a:gd name="connsiteX22" fmla="*/ 505121 w 5856341"/>
              <a:gd name="connsiteY22" fmla="*/ 12191695 h 12191695"/>
              <a:gd name="connsiteX23" fmla="*/ 243849 w 5856341"/>
              <a:gd name="connsiteY23" fmla="*/ 12191695 h 12191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856341" h="12191695">
                <a:moveTo>
                  <a:pt x="0" y="12191695"/>
                </a:moveTo>
                <a:lnTo>
                  <a:pt x="0" y="0"/>
                </a:lnTo>
                <a:lnTo>
                  <a:pt x="243849" y="0"/>
                </a:lnTo>
                <a:lnTo>
                  <a:pt x="505121" y="0"/>
                </a:lnTo>
                <a:lnTo>
                  <a:pt x="723207" y="0"/>
                </a:lnTo>
                <a:lnTo>
                  <a:pt x="755828" y="0"/>
                </a:lnTo>
                <a:lnTo>
                  <a:pt x="1411868" y="0"/>
                </a:lnTo>
                <a:lnTo>
                  <a:pt x="1421034" y="0"/>
                </a:lnTo>
                <a:lnTo>
                  <a:pt x="1515206" y="0"/>
                </a:lnTo>
                <a:lnTo>
                  <a:pt x="2636151" y="0"/>
                </a:lnTo>
                <a:lnTo>
                  <a:pt x="4637890" y="0"/>
                </a:lnTo>
                <a:lnTo>
                  <a:pt x="4654499" y="26661"/>
                </a:lnTo>
                <a:cubicBezTo>
                  <a:pt x="5425621" y="1341551"/>
                  <a:pt x="5856341" y="3721137"/>
                  <a:pt x="5856341" y="6438338"/>
                </a:cubicBezTo>
                <a:cubicBezTo>
                  <a:pt x="5856341" y="8833790"/>
                  <a:pt x="5159120" y="9960353"/>
                  <a:pt x="4449211" y="11332719"/>
                </a:cubicBezTo>
                <a:cubicBezTo>
                  <a:pt x="4319934" y="11582638"/>
                  <a:pt x="4191839" y="11827452"/>
                  <a:pt x="4061349" y="12054097"/>
                </a:cubicBezTo>
                <a:lnTo>
                  <a:pt x="3977450" y="12191695"/>
                </a:lnTo>
                <a:lnTo>
                  <a:pt x="2636151" y="12191695"/>
                </a:lnTo>
                <a:lnTo>
                  <a:pt x="1421034" y="12191695"/>
                </a:lnTo>
                <a:lnTo>
                  <a:pt x="1411868" y="12191695"/>
                </a:lnTo>
                <a:lnTo>
                  <a:pt x="1283685" y="12191695"/>
                </a:lnTo>
                <a:lnTo>
                  <a:pt x="755828" y="12191695"/>
                </a:lnTo>
                <a:lnTo>
                  <a:pt x="723207" y="12191695"/>
                </a:lnTo>
                <a:lnTo>
                  <a:pt x="505121" y="12191695"/>
                </a:lnTo>
                <a:lnTo>
                  <a:pt x="243849" y="1219169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: Shape 17">
            <a:extLst>
              <a:ext uri="{FF2B5EF4-FFF2-40B4-BE49-F238E27FC236}">
                <a16:creationId xmlns:a16="http://schemas.microsoft.com/office/drawing/2014/main" id="{FBA7E51E-7B6A-4A79-8F84-47C845C7A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146277" y="-874927"/>
            <a:ext cx="1899138" cy="12191695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8" name="Freeform: Shape 19">
            <a:extLst>
              <a:ext uri="{FF2B5EF4-FFF2-40B4-BE49-F238E27FC236}">
                <a16:creationId xmlns:a16="http://schemas.microsoft.com/office/drawing/2014/main" id="{03C85561-90D2-4AFA-B2C5-F2D61D86C2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143758" y="-1037574"/>
            <a:ext cx="1904176" cy="12191695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9" name="Freeform: Shape 21">
            <a:extLst>
              <a:ext uri="{FF2B5EF4-FFF2-40B4-BE49-F238E27FC236}">
                <a16:creationId xmlns:a16="http://schemas.microsoft.com/office/drawing/2014/main" id="{9026B71D-5A6F-48FE-AC6A-D7AAA018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247015" y="-1314429"/>
            <a:ext cx="1697663" cy="12191695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B70F8D-7F1F-4DE8-9FD8-D2FDBAC558FF}"/>
              </a:ext>
            </a:extLst>
          </p:cNvPr>
          <p:cNvSpPr/>
          <p:nvPr/>
        </p:nvSpPr>
        <p:spPr>
          <a:xfrm>
            <a:off x="0" y="-13252"/>
            <a:ext cx="12191693" cy="484748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Graphic 8" descr="Questions">
            <a:extLst>
              <a:ext uri="{FF2B5EF4-FFF2-40B4-BE49-F238E27FC236}">
                <a16:creationId xmlns:a16="http://schemas.microsoft.com/office/drawing/2014/main" id="{7C83FEA9-F19C-44D2-AEC8-18948FD8C5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65519" y="-29693"/>
            <a:ext cx="607867" cy="484748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131818A8-2BD9-48CC-B0E2-74EA733444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2468" y="86779"/>
            <a:ext cx="2187134" cy="337893"/>
          </a:xfrm>
        </p:spPr>
        <p:txBody>
          <a:bodyPr/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2- pair work</a:t>
            </a:r>
            <a:endParaRPr lang="ar-SA" sz="4800" dirty="0">
              <a:solidFill>
                <a:schemeClr val="bg1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9E608F8-1BC9-41AF-925B-39276A1D5754}"/>
              </a:ext>
            </a:extLst>
          </p:cNvPr>
          <p:cNvSpPr txBox="1">
            <a:spLocks/>
          </p:cNvSpPr>
          <p:nvPr/>
        </p:nvSpPr>
        <p:spPr>
          <a:xfrm>
            <a:off x="10064764" y="87419"/>
            <a:ext cx="2187134" cy="337893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b="1" kern="12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solidFill>
                  <a:schemeClr val="bg1"/>
                </a:solidFill>
              </a:rPr>
              <a:t>Unit: 1</a:t>
            </a:r>
            <a:endParaRPr lang="ar-SA" sz="480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88AFE2-0A74-4912-B9AA-56BBBEF18F19}"/>
              </a:ext>
            </a:extLst>
          </p:cNvPr>
          <p:cNvSpPr/>
          <p:nvPr/>
        </p:nvSpPr>
        <p:spPr>
          <a:xfrm>
            <a:off x="773386" y="1783685"/>
            <a:ext cx="8644328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en-US" sz="3200" dirty="0"/>
              <a:t>Greet someone you know. 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en-US" sz="3200" dirty="0"/>
              <a:t> Introduce yourself to someone. 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en-US" sz="3200" dirty="0"/>
              <a:t>Introduce a friend to someone. 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en-US" sz="3200" dirty="0"/>
              <a:t>Say goodbye to someone.</a:t>
            </a:r>
            <a:endParaRPr lang="ar-SA" sz="3200" dirty="0"/>
          </a:p>
        </p:txBody>
      </p:sp>
      <p:pic>
        <p:nvPicPr>
          <p:cNvPr id="3074" name="Picture 2" descr="Clientmoji">
            <a:extLst>
              <a:ext uri="{FF2B5EF4-FFF2-40B4-BE49-F238E27FC236}">
                <a16:creationId xmlns:a16="http://schemas.microsoft.com/office/drawing/2014/main" id="{2B08183C-3FFA-4990-AA9D-C978E00C9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764" y="1166092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08508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3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6" name="Freeform: Shape 15">
            <a:extLst>
              <a:ext uri="{FF2B5EF4-FFF2-40B4-BE49-F238E27FC236}">
                <a16:creationId xmlns:a16="http://schemas.microsoft.com/office/drawing/2014/main" id="{F624CBFB-D803-467F-960F-B6A30F8218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67675" y="-3167677"/>
            <a:ext cx="5856341" cy="12191695"/>
          </a:xfrm>
          <a:custGeom>
            <a:avLst/>
            <a:gdLst>
              <a:gd name="connsiteX0" fmla="*/ 0 w 5856341"/>
              <a:gd name="connsiteY0" fmla="*/ 12191695 h 12191695"/>
              <a:gd name="connsiteX1" fmla="*/ 0 w 5856341"/>
              <a:gd name="connsiteY1" fmla="*/ 0 h 12191695"/>
              <a:gd name="connsiteX2" fmla="*/ 243849 w 5856341"/>
              <a:gd name="connsiteY2" fmla="*/ 0 h 12191695"/>
              <a:gd name="connsiteX3" fmla="*/ 505121 w 5856341"/>
              <a:gd name="connsiteY3" fmla="*/ 0 h 12191695"/>
              <a:gd name="connsiteX4" fmla="*/ 723207 w 5856341"/>
              <a:gd name="connsiteY4" fmla="*/ 0 h 12191695"/>
              <a:gd name="connsiteX5" fmla="*/ 755828 w 5856341"/>
              <a:gd name="connsiteY5" fmla="*/ 0 h 12191695"/>
              <a:gd name="connsiteX6" fmla="*/ 1411868 w 5856341"/>
              <a:gd name="connsiteY6" fmla="*/ 0 h 12191695"/>
              <a:gd name="connsiteX7" fmla="*/ 1421034 w 5856341"/>
              <a:gd name="connsiteY7" fmla="*/ 0 h 12191695"/>
              <a:gd name="connsiteX8" fmla="*/ 1515206 w 5856341"/>
              <a:gd name="connsiteY8" fmla="*/ 0 h 12191695"/>
              <a:gd name="connsiteX9" fmla="*/ 2636151 w 5856341"/>
              <a:gd name="connsiteY9" fmla="*/ 0 h 12191695"/>
              <a:gd name="connsiteX10" fmla="*/ 4637890 w 5856341"/>
              <a:gd name="connsiteY10" fmla="*/ 0 h 12191695"/>
              <a:gd name="connsiteX11" fmla="*/ 4654499 w 5856341"/>
              <a:gd name="connsiteY11" fmla="*/ 26661 h 12191695"/>
              <a:gd name="connsiteX12" fmla="*/ 5856341 w 5856341"/>
              <a:gd name="connsiteY12" fmla="*/ 6438338 h 12191695"/>
              <a:gd name="connsiteX13" fmla="*/ 4449211 w 5856341"/>
              <a:gd name="connsiteY13" fmla="*/ 11332719 h 12191695"/>
              <a:gd name="connsiteX14" fmla="*/ 4061349 w 5856341"/>
              <a:gd name="connsiteY14" fmla="*/ 12054097 h 12191695"/>
              <a:gd name="connsiteX15" fmla="*/ 3977450 w 5856341"/>
              <a:gd name="connsiteY15" fmla="*/ 12191695 h 12191695"/>
              <a:gd name="connsiteX16" fmla="*/ 2636151 w 5856341"/>
              <a:gd name="connsiteY16" fmla="*/ 12191695 h 12191695"/>
              <a:gd name="connsiteX17" fmla="*/ 1421034 w 5856341"/>
              <a:gd name="connsiteY17" fmla="*/ 12191695 h 12191695"/>
              <a:gd name="connsiteX18" fmla="*/ 1411868 w 5856341"/>
              <a:gd name="connsiteY18" fmla="*/ 12191695 h 12191695"/>
              <a:gd name="connsiteX19" fmla="*/ 1283685 w 5856341"/>
              <a:gd name="connsiteY19" fmla="*/ 12191695 h 12191695"/>
              <a:gd name="connsiteX20" fmla="*/ 755828 w 5856341"/>
              <a:gd name="connsiteY20" fmla="*/ 12191695 h 12191695"/>
              <a:gd name="connsiteX21" fmla="*/ 723207 w 5856341"/>
              <a:gd name="connsiteY21" fmla="*/ 12191695 h 12191695"/>
              <a:gd name="connsiteX22" fmla="*/ 505121 w 5856341"/>
              <a:gd name="connsiteY22" fmla="*/ 12191695 h 12191695"/>
              <a:gd name="connsiteX23" fmla="*/ 243849 w 5856341"/>
              <a:gd name="connsiteY23" fmla="*/ 12191695 h 12191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856341" h="12191695">
                <a:moveTo>
                  <a:pt x="0" y="12191695"/>
                </a:moveTo>
                <a:lnTo>
                  <a:pt x="0" y="0"/>
                </a:lnTo>
                <a:lnTo>
                  <a:pt x="243849" y="0"/>
                </a:lnTo>
                <a:lnTo>
                  <a:pt x="505121" y="0"/>
                </a:lnTo>
                <a:lnTo>
                  <a:pt x="723207" y="0"/>
                </a:lnTo>
                <a:lnTo>
                  <a:pt x="755828" y="0"/>
                </a:lnTo>
                <a:lnTo>
                  <a:pt x="1411868" y="0"/>
                </a:lnTo>
                <a:lnTo>
                  <a:pt x="1421034" y="0"/>
                </a:lnTo>
                <a:lnTo>
                  <a:pt x="1515206" y="0"/>
                </a:lnTo>
                <a:lnTo>
                  <a:pt x="2636151" y="0"/>
                </a:lnTo>
                <a:lnTo>
                  <a:pt x="4637890" y="0"/>
                </a:lnTo>
                <a:lnTo>
                  <a:pt x="4654499" y="26661"/>
                </a:lnTo>
                <a:cubicBezTo>
                  <a:pt x="5425621" y="1341551"/>
                  <a:pt x="5856341" y="3721137"/>
                  <a:pt x="5856341" y="6438338"/>
                </a:cubicBezTo>
                <a:cubicBezTo>
                  <a:pt x="5856341" y="8833790"/>
                  <a:pt x="5159120" y="9960353"/>
                  <a:pt x="4449211" y="11332719"/>
                </a:cubicBezTo>
                <a:cubicBezTo>
                  <a:pt x="4319934" y="11582638"/>
                  <a:pt x="4191839" y="11827452"/>
                  <a:pt x="4061349" y="12054097"/>
                </a:cubicBezTo>
                <a:lnTo>
                  <a:pt x="3977450" y="12191695"/>
                </a:lnTo>
                <a:lnTo>
                  <a:pt x="2636151" y="12191695"/>
                </a:lnTo>
                <a:lnTo>
                  <a:pt x="1421034" y="12191695"/>
                </a:lnTo>
                <a:lnTo>
                  <a:pt x="1411868" y="12191695"/>
                </a:lnTo>
                <a:lnTo>
                  <a:pt x="1283685" y="12191695"/>
                </a:lnTo>
                <a:lnTo>
                  <a:pt x="755828" y="12191695"/>
                </a:lnTo>
                <a:lnTo>
                  <a:pt x="723207" y="12191695"/>
                </a:lnTo>
                <a:lnTo>
                  <a:pt x="505121" y="12191695"/>
                </a:lnTo>
                <a:lnTo>
                  <a:pt x="243849" y="1219169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: Shape 17">
            <a:extLst>
              <a:ext uri="{FF2B5EF4-FFF2-40B4-BE49-F238E27FC236}">
                <a16:creationId xmlns:a16="http://schemas.microsoft.com/office/drawing/2014/main" id="{FBA7E51E-7B6A-4A79-8F84-47C845C7A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146277" y="-874927"/>
            <a:ext cx="1899138" cy="12191695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8" name="Freeform: Shape 19">
            <a:extLst>
              <a:ext uri="{FF2B5EF4-FFF2-40B4-BE49-F238E27FC236}">
                <a16:creationId xmlns:a16="http://schemas.microsoft.com/office/drawing/2014/main" id="{03C85561-90D2-4AFA-B2C5-F2D61D86C2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143758" y="-1037574"/>
            <a:ext cx="1904176" cy="12191695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9" name="Freeform: Shape 21">
            <a:extLst>
              <a:ext uri="{FF2B5EF4-FFF2-40B4-BE49-F238E27FC236}">
                <a16:creationId xmlns:a16="http://schemas.microsoft.com/office/drawing/2014/main" id="{9026B71D-5A6F-48FE-AC6A-D7AAA018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247015" y="-1314429"/>
            <a:ext cx="1697663" cy="12191695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B70F8D-7F1F-4DE8-9FD8-D2FDBAC558FF}"/>
              </a:ext>
            </a:extLst>
          </p:cNvPr>
          <p:cNvSpPr/>
          <p:nvPr/>
        </p:nvSpPr>
        <p:spPr>
          <a:xfrm>
            <a:off x="0" y="-13252"/>
            <a:ext cx="12191693" cy="484748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Graphic 8" descr="Questions">
            <a:extLst>
              <a:ext uri="{FF2B5EF4-FFF2-40B4-BE49-F238E27FC236}">
                <a16:creationId xmlns:a16="http://schemas.microsoft.com/office/drawing/2014/main" id="{7C83FEA9-F19C-44D2-AEC8-18948FD8C5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65519" y="-29693"/>
            <a:ext cx="607867" cy="48474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9E608F8-1BC9-41AF-925B-39276A1D5754}"/>
              </a:ext>
            </a:extLst>
          </p:cNvPr>
          <p:cNvSpPr txBox="1">
            <a:spLocks/>
          </p:cNvSpPr>
          <p:nvPr/>
        </p:nvSpPr>
        <p:spPr>
          <a:xfrm>
            <a:off x="10064764" y="87419"/>
            <a:ext cx="2187134" cy="337893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b="1" kern="12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solidFill>
                  <a:schemeClr val="bg1"/>
                </a:solidFill>
              </a:rPr>
              <a:t>Unit: 1</a:t>
            </a:r>
            <a:endParaRPr lang="ar-SA" sz="48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73CF7F-4E06-4A4B-9199-34A910008B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959" t="26399" r="58076" b="37999"/>
          <a:stretch/>
        </p:blipFill>
        <p:spPr>
          <a:xfrm>
            <a:off x="642468" y="2724764"/>
            <a:ext cx="3794618" cy="38045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AF8479-4B7D-4D7C-98E1-A6C2ADB531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488" t="25525" r="20840" b="39935"/>
          <a:stretch/>
        </p:blipFill>
        <p:spPr>
          <a:xfrm>
            <a:off x="7809874" y="2724764"/>
            <a:ext cx="3794617" cy="38026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3EF9DE5-F7FB-4647-A556-540E92F1387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012" t="24249" r="31462" b="56379"/>
          <a:stretch/>
        </p:blipFill>
        <p:spPr>
          <a:xfrm>
            <a:off x="2444024" y="577496"/>
            <a:ext cx="7839230" cy="2013038"/>
          </a:xfrm>
          <a:prstGeom prst="rect">
            <a:avLst/>
          </a:prstGeom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AA7CBA15-9CF7-423B-A9D2-A5C04BA3D1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4474" y="5624996"/>
            <a:ext cx="3296213" cy="115020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Great. How about you?</a:t>
            </a:r>
            <a:endParaRPr lang="ar-SA" b="1" dirty="0">
              <a:solidFill>
                <a:srgbClr val="0070C0"/>
              </a:solidFill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D01854E1-ED14-4CC8-9DC5-6AAE7D48D658}"/>
              </a:ext>
            </a:extLst>
          </p:cNvPr>
          <p:cNvSpPr txBox="1">
            <a:spLocks/>
          </p:cNvSpPr>
          <p:nvPr/>
        </p:nvSpPr>
        <p:spPr>
          <a:xfrm>
            <a:off x="8059075" y="5730892"/>
            <a:ext cx="3296213" cy="1150200"/>
          </a:xfrm>
          <a:prstGeom prst="rect">
            <a:avLst/>
          </a:prstGeom>
        </p:spPr>
        <p:txBody>
          <a:bodyPr vert="horz" lIns="109728" tIns="109728" rIns="109728" bIns="91440" rtlCol="0" anchor="t">
            <a:norm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  <a:defRPr sz="2400" b="0" kern="12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20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rgbClr val="0070C0"/>
                </a:solidFill>
              </a:rPr>
              <a:t>You’re welcome.</a:t>
            </a:r>
            <a:endParaRPr lang="ar-SA" b="1" dirty="0">
              <a:solidFill>
                <a:srgbClr val="0070C0"/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FEB8FDC9-44BD-4605-A42B-C3DF188AC357}"/>
              </a:ext>
            </a:extLst>
          </p:cNvPr>
          <p:cNvSpPr txBox="1">
            <a:spLocks/>
          </p:cNvSpPr>
          <p:nvPr/>
        </p:nvSpPr>
        <p:spPr>
          <a:xfrm>
            <a:off x="642467" y="86779"/>
            <a:ext cx="2520457" cy="337893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b="1" kern="12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>
                <a:solidFill>
                  <a:schemeClr val="bg1"/>
                </a:solidFill>
              </a:rPr>
              <a:t>Workbook P 89</a:t>
            </a:r>
            <a:endParaRPr lang="ar-SA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23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P spid="18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3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6" name="Freeform: Shape 15">
            <a:extLst>
              <a:ext uri="{FF2B5EF4-FFF2-40B4-BE49-F238E27FC236}">
                <a16:creationId xmlns:a16="http://schemas.microsoft.com/office/drawing/2014/main" id="{F624CBFB-D803-467F-960F-B6A30F8218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67675" y="-3167677"/>
            <a:ext cx="5856341" cy="12191695"/>
          </a:xfrm>
          <a:custGeom>
            <a:avLst/>
            <a:gdLst>
              <a:gd name="connsiteX0" fmla="*/ 0 w 5856341"/>
              <a:gd name="connsiteY0" fmla="*/ 12191695 h 12191695"/>
              <a:gd name="connsiteX1" fmla="*/ 0 w 5856341"/>
              <a:gd name="connsiteY1" fmla="*/ 0 h 12191695"/>
              <a:gd name="connsiteX2" fmla="*/ 243849 w 5856341"/>
              <a:gd name="connsiteY2" fmla="*/ 0 h 12191695"/>
              <a:gd name="connsiteX3" fmla="*/ 505121 w 5856341"/>
              <a:gd name="connsiteY3" fmla="*/ 0 h 12191695"/>
              <a:gd name="connsiteX4" fmla="*/ 723207 w 5856341"/>
              <a:gd name="connsiteY4" fmla="*/ 0 h 12191695"/>
              <a:gd name="connsiteX5" fmla="*/ 755828 w 5856341"/>
              <a:gd name="connsiteY5" fmla="*/ 0 h 12191695"/>
              <a:gd name="connsiteX6" fmla="*/ 1411868 w 5856341"/>
              <a:gd name="connsiteY6" fmla="*/ 0 h 12191695"/>
              <a:gd name="connsiteX7" fmla="*/ 1421034 w 5856341"/>
              <a:gd name="connsiteY7" fmla="*/ 0 h 12191695"/>
              <a:gd name="connsiteX8" fmla="*/ 1515206 w 5856341"/>
              <a:gd name="connsiteY8" fmla="*/ 0 h 12191695"/>
              <a:gd name="connsiteX9" fmla="*/ 2636151 w 5856341"/>
              <a:gd name="connsiteY9" fmla="*/ 0 h 12191695"/>
              <a:gd name="connsiteX10" fmla="*/ 4637890 w 5856341"/>
              <a:gd name="connsiteY10" fmla="*/ 0 h 12191695"/>
              <a:gd name="connsiteX11" fmla="*/ 4654499 w 5856341"/>
              <a:gd name="connsiteY11" fmla="*/ 26661 h 12191695"/>
              <a:gd name="connsiteX12" fmla="*/ 5856341 w 5856341"/>
              <a:gd name="connsiteY12" fmla="*/ 6438338 h 12191695"/>
              <a:gd name="connsiteX13" fmla="*/ 4449211 w 5856341"/>
              <a:gd name="connsiteY13" fmla="*/ 11332719 h 12191695"/>
              <a:gd name="connsiteX14" fmla="*/ 4061349 w 5856341"/>
              <a:gd name="connsiteY14" fmla="*/ 12054097 h 12191695"/>
              <a:gd name="connsiteX15" fmla="*/ 3977450 w 5856341"/>
              <a:gd name="connsiteY15" fmla="*/ 12191695 h 12191695"/>
              <a:gd name="connsiteX16" fmla="*/ 2636151 w 5856341"/>
              <a:gd name="connsiteY16" fmla="*/ 12191695 h 12191695"/>
              <a:gd name="connsiteX17" fmla="*/ 1421034 w 5856341"/>
              <a:gd name="connsiteY17" fmla="*/ 12191695 h 12191695"/>
              <a:gd name="connsiteX18" fmla="*/ 1411868 w 5856341"/>
              <a:gd name="connsiteY18" fmla="*/ 12191695 h 12191695"/>
              <a:gd name="connsiteX19" fmla="*/ 1283685 w 5856341"/>
              <a:gd name="connsiteY19" fmla="*/ 12191695 h 12191695"/>
              <a:gd name="connsiteX20" fmla="*/ 755828 w 5856341"/>
              <a:gd name="connsiteY20" fmla="*/ 12191695 h 12191695"/>
              <a:gd name="connsiteX21" fmla="*/ 723207 w 5856341"/>
              <a:gd name="connsiteY21" fmla="*/ 12191695 h 12191695"/>
              <a:gd name="connsiteX22" fmla="*/ 505121 w 5856341"/>
              <a:gd name="connsiteY22" fmla="*/ 12191695 h 12191695"/>
              <a:gd name="connsiteX23" fmla="*/ 243849 w 5856341"/>
              <a:gd name="connsiteY23" fmla="*/ 12191695 h 12191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856341" h="12191695">
                <a:moveTo>
                  <a:pt x="0" y="12191695"/>
                </a:moveTo>
                <a:lnTo>
                  <a:pt x="0" y="0"/>
                </a:lnTo>
                <a:lnTo>
                  <a:pt x="243849" y="0"/>
                </a:lnTo>
                <a:lnTo>
                  <a:pt x="505121" y="0"/>
                </a:lnTo>
                <a:lnTo>
                  <a:pt x="723207" y="0"/>
                </a:lnTo>
                <a:lnTo>
                  <a:pt x="755828" y="0"/>
                </a:lnTo>
                <a:lnTo>
                  <a:pt x="1411868" y="0"/>
                </a:lnTo>
                <a:lnTo>
                  <a:pt x="1421034" y="0"/>
                </a:lnTo>
                <a:lnTo>
                  <a:pt x="1515206" y="0"/>
                </a:lnTo>
                <a:lnTo>
                  <a:pt x="2636151" y="0"/>
                </a:lnTo>
                <a:lnTo>
                  <a:pt x="4637890" y="0"/>
                </a:lnTo>
                <a:lnTo>
                  <a:pt x="4654499" y="26661"/>
                </a:lnTo>
                <a:cubicBezTo>
                  <a:pt x="5425621" y="1341551"/>
                  <a:pt x="5856341" y="3721137"/>
                  <a:pt x="5856341" y="6438338"/>
                </a:cubicBezTo>
                <a:cubicBezTo>
                  <a:pt x="5856341" y="8833790"/>
                  <a:pt x="5159120" y="9960353"/>
                  <a:pt x="4449211" y="11332719"/>
                </a:cubicBezTo>
                <a:cubicBezTo>
                  <a:pt x="4319934" y="11582638"/>
                  <a:pt x="4191839" y="11827452"/>
                  <a:pt x="4061349" y="12054097"/>
                </a:cubicBezTo>
                <a:lnTo>
                  <a:pt x="3977450" y="12191695"/>
                </a:lnTo>
                <a:lnTo>
                  <a:pt x="2636151" y="12191695"/>
                </a:lnTo>
                <a:lnTo>
                  <a:pt x="1421034" y="12191695"/>
                </a:lnTo>
                <a:lnTo>
                  <a:pt x="1411868" y="12191695"/>
                </a:lnTo>
                <a:lnTo>
                  <a:pt x="1283685" y="12191695"/>
                </a:lnTo>
                <a:lnTo>
                  <a:pt x="755828" y="12191695"/>
                </a:lnTo>
                <a:lnTo>
                  <a:pt x="723207" y="12191695"/>
                </a:lnTo>
                <a:lnTo>
                  <a:pt x="505121" y="12191695"/>
                </a:lnTo>
                <a:lnTo>
                  <a:pt x="243849" y="1219169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: Shape 17">
            <a:extLst>
              <a:ext uri="{FF2B5EF4-FFF2-40B4-BE49-F238E27FC236}">
                <a16:creationId xmlns:a16="http://schemas.microsoft.com/office/drawing/2014/main" id="{FBA7E51E-7B6A-4A79-8F84-47C845C7A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146277" y="-874927"/>
            <a:ext cx="1899138" cy="12191695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8" name="Freeform: Shape 19">
            <a:extLst>
              <a:ext uri="{FF2B5EF4-FFF2-40B4-BE49-F238E27FC236}">
                <a16:creationId xmlns:a16="http://schemas.microsoft.com/office/drawing/2014/main" id="{03C85561-90D2-4AFA-B2C5-F2D61D86C2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143758" y="-1037574"/>
            <a:ext cx="1904176" cy="12191695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9" name="Freeform: Shape 21">
            <a:extLst>
              <a:ext uri="{FF2B5EF4-FFF2-40B4-BE49-F238E27FC236}">
                <a16:creationId xmlns:a16="http://schemas.microsoft.com/office/drawing/2014/main" id="{9026B71D-5A6F-48FE-AC6A-D7AAA018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247015" y="-1314429"/>
            <a:ext cx="1697663" cy="12191695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B70F8D-7F1F-4DE8-9FD8-D2FDBAC558FF}"/>
              </a:ext>
            </a:extLst>
          </p:cNvPr>
          <p:cNvSpPr/>
          <p:nvPr/>
        </p:nvSpPr>
        <p:spPr>
          <a:xfrm>
            <a:off x="0" y="-13252"/>
            <a:ext cx="12191693" cy="484748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Graphic 8" descr="Questions">
            <a:extLst>
              <a:ext uri="{FF2B5EF4-FFF2-40B4-BE49-F238E27FC236}">
                <a16:creationId xmlns:a16="http://schemas.microsoft.com/office/drawing/2014/main" id="{7C83FEA9-F19C-44D2-AEC8-18948FD8C5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65519" y="-29693"/>
            <a:ext cx="607867" cy="484748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131818A8-2BD9-48CC-B0E2-74EA733444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2467" y="86779"/>
            <a:ext cx="2520457" cy="337893"/>
          </a:xfrm>
        </p:spPr>
        <p:txBody>
          <a:bodyPr/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Workbook P 89</a:t>
            </a:r>
            <a:endParaRPr lang="ar-SA" sz="4800" dirty="0">
              <a:solidFill>
                <a:schemeClr val="bg1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9E608F8-1BC9-41AF-925B-39276A1D5754}"/>
              </a:ext>
            </a:extLst>
          </p:cNvPr>
          <p:cNvSpPr txBox="1">
            <a:spLocks/>
          </p:cNvSpPr>
          <p:nvPr/>
        </p:nvSpPr>
        <p:spPr>
          <a:xfrm>
            <a:off x="10064764" y="87419"/>
            <a:ext cx="2187134" cy="337893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b="1" kern="12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solidFill>
                  <a:schemeClr val="bg1"/>
                </a:solidFill>
              </a:rPr>
              <a:t>Unit: 1</a:t>
            </a:r>
            <a:endParaRPr lang="ar-SA" sz="48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18B502-D53A-4D63-A49D-8A4CA7C509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972" t="60064" r="58586" b="5807"/>
          <a:stretch/>
        </p:blipFill>
        <p:spPr>
          <a:xfrm>
            <a:off x="289570" y="2872540"/>
            <a:ext cx="3794618" cy="38177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A949DE-FD22-49A5-8C90-6AF672F17E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750" t="60065" r="22070" b="5588"/>
          <a:stretch/>
        </p:blipFill>
        <p:spPr>
          <a:xfrm>
            <a:off x="7654823" y="2811523"/>
            <a:ext cx="3794618" cy="38160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F51D23-1B6F-4ECA-B216-2B070626CA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012" t="24249" r="31462" b="56379"/>
          <a:stretch/>
        </p:blipFill>
        <p:spPr>
          <a:xfrm>
            <a:off x="2444024" y="577496"/>
            <a:ext cx="7839230" cy="2013038"/>
          </a:xfrm>
          <a:prstGeom prst="rect">
            <a:avLst/>
          </a:prstGeom>
        </p:spPr>
      </p:pic>
      <p:sp>
        <p:nvSpPr>
          <p:cNvPr id="16" name="Subtitle 2">
            <a:extLst>
              <a:ext uri="{FF2B5EF4-FFF2-40B4-BE49-F238E27FC236}">
                <a16:creationId xmlns:a16="http://schemas.microsoft.com/office/drawing/2014/main" id="{F81F8353-C83C-423C-B7D1-4888A62039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7240" y="5897856"/>
            <a:ext cx="3296213" cy="115020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Bye. Take care.</a:t>
            </a:r>
            <a:endParaRPr lang="ar-SA" b="1" dirty="0">
              <a:solidFill>
                <a:srgbClr val="0070C0"/>
              </a:solidFill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DCF0DE13-2767-4AD2-8D7A-B5670F3F8A46}"/>
              </a:ext>
            </a:extLst>
          </p:cNvPr>
          <p:cNvSpPr txBox="1">
            <a:spLocks/>
          </p:cNvSpPr>
          <p:nvPr/>
        </p:nvSpPr>
        <p:spPr>
          <a:xfrm>
            <a:off x="7989506" y="5788153"/>
            <a:ext cx="4038465" cy="1150200"/>
          </a:xfrm>
          <a:prstGeom prst="rect">
            <a:avLst/>
          </a:prstGeom>
        </p:spPr>
        <p:txBody>
          <a:bodyPr vert="horz" lIns="109728" tIns="109728" rIns="109728" bIns="91440" rtlCol="0" anchor="t">
            <a:norm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  <a:defRPr sz="2400" b="0" kern="12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20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rgbClr val="0070C0"/>
                </a:solidFill>
              </a:rPr>
              <a:t>I’m William. But my nickname’s Bill</a:t>
            </a:r>
            <a:endParaRPr lang="ar-SA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04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1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E73E149-B6EC-43FF-8939-B7B143948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2327" y="632627"/>
            <a:ext cx="3387345" cy="2976490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BEB0D00-4F7A-41D8-B15E-B42145EA93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71784" y="397566"/>
            <a:ext cx="3848432" cy="3446612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BAFD72-900F-4FDD-9D2F-6CD477AE21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3398" y="3739768"/>
            <a:ext cx="9165204" cy="1568548"/>
          </a:xfrm>
        </p:spPr>
        <p:txBody>
          <a:bodyPr anchor="b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en-US" sz="3800" dirty="0"/>
              <a:t>Thank you</a:t>
            </a:r>
            <a:br>
              <a:rPr lang="en-US" sz="3800" b="1" dirty="0"/>
            </a:br>
            <a:endParaRPr lang="ar-SA" sz="38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28CD3F-DB98-4BAC-AD63-BD48854450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665" y="5933395"/>
            <a:ext cx="3059925" cy="739073"/>
          </a:xfrm>
        </p:spPr>
        <p:txBody>
          <a:bodyPr anchor="t">
            <a:normAutofit/>
          </a:bodyPr>
          <a:lstStyle/>
          <a:p>
            <a:pPr algn="ctr"/>
            <a:r>
              <a:rPr lang="en-US" dirty="0"/>
              <a:t>MS. Nora Khalid</a:t>
            </a:r>
            <a:endParaRPr lang="ar-SA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2F014E7-B612-4079-894D-4697468C5B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6335" y="508883"/>
            <a:ext cx="3619330" cy="3180914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Picture 4" descr="A person with collar shirt&#10;&#10;Description automatically generated">
            <a:extLst>
              <a:ext uri="{FF2B5EF4-FFF2-40B4-BE49-F238E27FC236}">
                <a16:creationId xmlns:a16="http://schemas.microsoft.com/office/drawing/2014/main" id="{CB4E5CA0-CF50-4DC9-8AC6-29F080594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-2" b="28967"/>
          <a:stretch/>
        </p:blipFill>
        <p:spPr>
          <a:xfrm>
            <a:off x="5009321" y="582656"/>
            <a:ext cx="2173355" cy="24741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D5C34F-CB04-4015-9224-88C096493C29}"/>
              </a:ext>
            </a:extLst>
          </p:cNvPr>
          <p:cNvSpPr txBox="1"/>
          <p:nvPr/>
        </p:nvSpPr>
        <p:spPr>
          <a:xfrm>
            <a:off x="9252363" y="-13251"/>
            <a:ext cx="2939332" cy="7694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1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400" b="1" dirty="0">
                <a:solidFill>
                  <a:srgbClr val="FFC000"/>
                </a:solidFill>
              </a:rPr>
              <a:t>Unit 1 </a:t>
            </a:r>
            <a:endParaRPr lang="ar-SA" sz="4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0684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928CD3F-DB98-4BAC-AD63-BD48854450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91339" y="918248"/>
            <a:ext cx="7898296" cy="2036985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You can find the lesson on this link:</a:t>
            </a:r>
            <a:endParaRPr lang="ar-SA" sz="3200" b="1" dirty="0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C66C931-B23B-4DF6-B66C-37FECCD62F50}"/>
              </a:ext>
            </a:extLst>
          </p:cNvPr>
          <p:cNvSpPr/>
          <p:nvPr/>
        </p:nvSpPr>
        <p:spPr>
          <a:xfrm>
            <a:off x="0" y="-13252"/>
            <a:ext cx="12191693" cy="484748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C81C165-47EC-45FA-834E-9BC5644E5CDD}"/>
              </a:ext>
            </a:extLst>
          </p:cNvPr>
          <p:cNvSpPr txBox="1">
            <a:spLocks/>
          </p:cNvSpPr>
          <p:nvPr/>
        </p:nvSpPr>
        <p:spPr>
          <a:xfrm>
            <a:off x="582570" y="237963"/>
            <a:ext cx="2028108" cy="187350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b="1" kern="12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solidFill>
                  <a:schemeClr val="bg1"/>
                </a:solidFill>
              </a:rPr>
              <a:t>3- grammar</a:t>
            </a:r>
            <a:endParaRPr lang="ar-SA" sz="4800" dirty="0">
              <a:solidFill>
                <a:schemeClr val="bg1"/>
              </a:solidFill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C64C98D-C3C1-4899-A8F5-39EE07B13AB4}"/>
              </a:ext>
            </a:extLst>
          </p:cNvPr>
          <p:cNvSpPr txBox="1">
            <a:spLocks/>
          </p:cNvSpPr>
          <p:nvPr/>
        </p:nvSpPr>
        <p:spPr>
          <a:xfrm>
            <a:off x="10064764" y="87419"/>
            <a:ext cx="2187134" cy="337893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b="1" kern="12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solidFill>
                  <a:schemeClr val="bg1"/>
                </a:solidFill>
              </a:rPr>
              <a:t>Unit: 1</a:t>
            </a:r>
            <a:endParaRPr lang="ar-SA" sz="4800" dirty="0">
              <a:solidFill>
                <a:schemeClr val="bg1"/>
              </a:solidFill>
            </a:endParaRPr>
          </a:p>
        </p:txBody>
      </p:sp>
      <p:pic>
        <p:nvPicPr>
          <p:cNvPr id="25" name="Graphic 24" descr="Open book">
            <a:extLst>
              <a:ext uri="{FF2B5EF4-FFF2-40B4-BE49-F238E27FC236}">
                <a16:creationId xmlns:a16="http://schemas.microsoft.com/office/drawing/2014/main" id="{84EB6C25-3DF8-4E8D-AF8F-79C96CD494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67326" y="0"/>
            <a:ext cx="415244" cy="4152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507772-5CCF-46CB-A670-148B2EC5668D}"/>
              </a:ext>
            </a:extLst>
          </p:cNvPr>
          <p:cNvSpPr/>
          <p:nvPr/>
        </p:nvSpPr>
        <p:spPr>
          <a:xfrm>
            <a:off x="3816626" y="3749214"/>
            <a:ext cx="767300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https://www.oppia.org/embed/exploration/Hqsa5KmPyCBN</a:t>
            </a:r>
            <a:endParaRPr lang="en-US" sz="2000" b="1" dirty="0">
              <a:solidFill>
                <a:schemeClr val="accent3">
                  <a:lumMod val="50000"/>
                </a:schemeClr>
              </a:solidFill>
              <a:latin typeface="Roboto"/>
            </a:endParaRPr>
          </a:p>
          <a:p>
            <a:endParaRPr lang="ar-SA" dirty="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416C168D-15F7-4C2B-8ECF-4C09F94A1BA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002140" y="2276060"/>
            <a:ext cx="1188968" cy="158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3238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928CD3F-DB98-4BAC-AD63-BD48854450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326" y="653207"/>
            <a:ext cx="2117012" cy="77903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3200" b="1" dirty="0"/>
              <a:t>Read:</a:t>
            </a:r>
            <a:endParaRPr lang="ar-SA" sz="3200" b="1" dirty="0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C66C931-B23B-4DF6-B66C-37FECCD62F50}"/>
              </a:ext>
            </a:extLst>
          </p:cNvPr>
          <p:cNvSpPr/>
          <p:nvPr/>
        </p:nvSpPr>
        <p:spPr>
          <a:xfrm>
            <a:off x="0" y="-13252"/>
            <a:ext cx="12191693" cy="484748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C81C165-47EC-45FA-834E-9BC5644E5CDD}"/>
              </a:ext>
            </a:extLst>
          </p:cNvPr>
          <p:cNvSpPr txBox="1">
            <a:spLocks/>
          </p:cNvSpPr>
          <p:nvPr/>
        </p:nvSpPr>
        <p:spPr>
          <a:xfrm>
            <a:off x="582570" y="237963"/>
            <a:ext cx="2028108" cy="187350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b="1" kern="12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solidFill>
                  <a:schemeClr val="bg1"/>
                </a:solidFill>
              </a:rPr>
              <a:t>3- grammar</a:t>
            </a:r>
            <a:endParaRPr lang="ar-SA" sz="4800" dirty="0">
              <a:solidFill>
                <a:schemeClr val="bg1"/>
              </a:solidFill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C64C98D-C3C1-4899-A8F5-39EE07B13AB4}"/>
              </a:ext>
            </a:extLst>
          </p:cNvPr>
          <p:cNvSpPr txBox="1">
            <a:spLocks/>
          </p:cNvSpPr>
          <p:nvPr/>
        </p:nvSpPr>
        <p:spPr>
          <a:xfrm>
            <a:off x="10064764" y="87419"/>
            <a:ext cx="2187134" cy="337893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b="1" kern="12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solidFill>
                  <a:schemeClr val="bg1"/>
                </a:solidFill>
              </a:rPr>
              <a:t>Unit: 1</a:t>
            </a:r>
            <a:endParaRPr lang="ar-SA" sz="48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BD05E3-9532-4FED-B598-855365891B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8368" t="36515" r="38913" b="28610"/>
          <a:stretch/>
        </p:blipFill>
        <p:spPr>
          <a:xfrm>
            <a:off x="106224" y="1855304"/>
            <a:ext cx="11979551" cy="4455506"/>
          </a:xfrm>
          <a:prstGeom prst="rect">
            <a:avLst/>
          </a:prstGeom>
        </p:spPr>
      </p:pic>
      <p:pic>
        <p:nvPicPr>
          <p:cNvPr id="8" name="Graphic 7" descr="Open book">
            <a:extLst>
              <a:ext uri="{FF2B5EF4-FFF2-40B4-BE49-F238E27FC236}">
                <a16:creationId xmlns:a16="http://schemas.microsoft.com/office/drawing/2014/main" id="{518737F2-97F6-43D5-9F96-1FC1487C41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67326" y="0"/>
            <a:ext cx="415244" cy="41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6984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928CD3F-DB98-4BAC-AD63-BD48854450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326" y="653207"/>
            <a:ext cx="2117012" cy="77903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3200" b="1" dirty="0"/>
              <a:t>Write:</a:t>
            </a:r>
            <a:endParaRPr lang="ar-SA" sz="3200" b="1" dirty="0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C66C931-B23B-4DF6-B66C-37FECCD62F50}"/>
              </a:ext>
            </a:extLst>
          </p:cNvPr>
          <p:cNvSpPr/>
          <p:nvPr/>
        </p:nvSpPr>
        <p:spPr>
          <a:xfrm>
            <a:off x="0" y="-13252"/>
            <a:ext cx="12191693" cy="484748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C81C165-47EC-45FA-834E-9BC5644E5CDD}"/>
              </a:ext>
            </a:extLst>
          </p:cNvPr>
          <p:cNvSpPr txBox="1">
            <a:spLocks/>
          </p:cNvSpPr>
          <p:nvPr/>
        </p:nvSpPr>
        <p:spPr>
          <a:xfrm>
            <a:off x="582570" y="237963"/>
            <a:ext cx="2028108" cy="187350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b="1" kern="12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solidFill>
                  <a:schemeClr val="bg1"/>
                </a:solidFill>
              </a:rPr>
              <a:t>3- grammar</a:t>
            </a:r>
            <a:endParaRPr lang="ar-SA" sz="4800" dirty="0">
              <a:solidFill>
                <a:schemeClr val="bg1"/>
              </a:solidFill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C64C98D-C3C1-4899-A8F5-39EE07B13AB4}"/>
              </a:ext>
            </a:extLst>
          </p:cNvPr>
          <p:cNvSpPr txBox="1">
            <a:spLocks/>
          </p:cNvSpPr>
          <p:nvPr/>
        </p:nvSpPr>
        <p:spPr>
          <a:xfrm>
            <a:off x="10064764" y="87419"/>
            <a:ext cx="2187134" cy="337893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b="1" kern="12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solidFill>
                  <a:schemeClr val="bg1"/>
                </a:solidFill>
              </a:rPr>
              <a:t>Unit: 1</a:t>
            </a:r>
            <a:endParaRPr lang="ar-SA" sz="480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1F2F91-D3BC-45F9-9CCE-1C6741E4B213}"/>
              </a:ext>
            </a:extLst>
          </p:cNvPr>
          <p:cNvSpPr/>
          <p:nvPr/>
        </p:nvSpPr>
        <p:spPr>
          <a:xfrm>
            <a:off x="4174435" y="1783211"/>
            <a:ext cx="6096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400" i="1" dirty="0">
                <a:latin typeface="MyriadPro-SemiboldIt"/>
              </a:rPr>
              <a:t>I </a:t>
            </a:r>
            <a:r>
              <a:rPr lang="en-US" sz="4400" i="1" dirty="0">
                <a:solidFill>
                  <a:srgbClr val="0070C0"/>
                </a:solidFill>
                <a:latin typeface="MyriadPro-SemiboldIt"/>
              </a:rPr>
              <a:t>am</a:t>
            </a:r>
          </a:p>
          <a:p>
            <a:r>
              <a:rPr lang="en-US" sz="4400" i="1" dirty="0">
                <a:latin typeface="MyriadPro-SemiboldIt"/>
              </a:rPr>
              <a:t>He ___</a:t>
            </a:r>
          </a:p>
          <a:p>
            <a:r>
              <a:rPr lang="en-US" sz="4400" i="1" dirty="0">
                <a:latin typeface="MyriadPro-SemiboldIt"/>
              </a:rPr>
              <a:t>She ___ on vacation.</a:t>
            </a:r>
          </a:p>
          <a:p>
            <a:r>
              <a:rPr lang="en-US" sz="4400" i="1" dirty="0">
                <a:latin typeface="MyriadPro-SemiboldIt"/>
              </a:rPr>
              <a:t>We ___</a:t>
            </a:r>
          </a:p>
          <a:p>
            <a:r>
              <a:rPr lang="en-US" sz="4400" i="1" dirty="0">
                <a:latin typeface="MyriadPro-SemiboldIt"/>
              </a:rPr>
              <a:t>You ___</a:t>
            </a:r>
          </a:p>
          <a:p>
            <a:r>
              <a:rPr lang="en-US" sz="4400" i="1" dirty="0">
                <a:latin typeface="MyriadPro-SemiboldIt"/>
              </a:rPr>
              <a:t>They ___</a:t>
            </a:r>
            <a:endParaRPr lang="ar-SA" sz="4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A6D7B1-D170-4998-8250-A9CFBF871632}"/>
              </a:ext>
            </a:extLst>
          </p:cNvPr>
          <p:cNvSpPr txBox="1"/>
          <p:nvPr/>
        </p:nvSpPr>
        <p:spPr>
          <a:xfrm>
            <a:off x="5062331" y="2505663"/>
            <a:ext cx="66260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</a:rPr>
              <a:t>is</a:t>
            </a:r>
            <a:endParaRPr lang="ar-SA" sz="4000" dirty="0">
              <a:solidFill>
                <a:srgbClr val="0070C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1BC6D7-195B-4A1F-9A01-002A3B83E7D1}"/>
              </a:ext>
            </a:extLst>
          </p:cNvPr>
          <p:cNvSpPr txBox="1"/>
          <p:nvPr/>
        </p:nvSpPr>
        <p:spPr>
          <a:xfrm>
            <a:off x="5214731" y="3213549"/>
            <a:ext cx="66260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</a:rPr>
              <a:t>is</a:t>
            </a:r>
            <a:endParaRPr lang="ar-SA" sz="4000" dirty="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B14237-ADAF-4797-86A9-FCD3C99539DC}"/>
              </a:ext>
            </a:extLst>
          </p:cNvPr>
          <p:cNvSpPr txBox="1"/>
          <p:nvPr/>
        </p:nvSpPr>
        <p:spPr>
          <a:xfrm>
            <a:off x="5102088" y="3817378"/>
            <a:ext cx="98728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</a:rPr>
              <a:t>are</a:t>
            </a:r>
            <a:endParaRPr lang="ar-SA" sz="4000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46253A-47FE-4F6C-B559-5DC0F115B8E7}"/>
              </a:ext>
            </a:extLst>
          </p:cNvPr>
          <p:cNvSpPr txBox="1"/>
          <p:nvPr/>
        </p:nvSpPr>
        <p:spPr>
          <a:xfrm>
            <a:off x="5052392" y="4539830"/>
            <a:ext cx="98728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</a:rPr>
              <a:t>are</a:t>
            </a:r>
            <a:endParaRPr lang="ar-SA" sz="4000" dirty="0">
              <a:solidFill>
                <a:srgbClr val="0070C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9C7D6D-77A8-4361-8A35-DB537DAD37A7}"/>
              </a:ext>
            </a:extLst>
          </p:cNvPr>
          <p:cNvSpPr txBox="1"/>
          <p:nvPr/>
        </p:nvSpPr>
        <p:spPr>
          <a:xfrm>
            <a:off x="5377070" y="5221606"/>
            <a:ext cx="98728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</a:rPr>
              <a:t>are</a:t>
            </a:r>
            <a:endParaRPr lang="ar-SA" sz="4000" dirty="0">
              <a:solidFill>
                <a:srgbClr val="0070C0"/>
              </a:solidFill>
            </a:endParaRP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ACA47F5A-9BE0-4BD2-B2A3-3A7D0F329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64044" y="2828020"/>
            <a:ext cx="1465159" cy="1465159"/>
          </a:xfrm>
          <a:prstGeom prst="rect">
            <a:avLst/>
          </a:prstGeom>
        </p:spPr>
      </p:pic>
      <p:pic>
        <p:nvPicPr>
          <p:cNvPr id="14" name="Graphic 13" descr="Open book">
            <a:extLst>
              <a:ext uri="{FF2B5EF4-FFF2-40B4-BE49-F238E27FC236}">
                <a16:creationId xmlns:a16="http://schemas.microsoft.com/office/drawing/2014/main" id="{6ECCE34F-EAB9-4F26-AB09-F5A3F3F654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67326" y="0"/>
            <a:ext cx="415244" cy="41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90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490BDB8-032D-41A4-9F9A-7185ECEA74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96" t="29170" r="11196" b="11284"/>
          <a:stretch/>
        </p:blipFill>
        <p:spPr>
          <a:xfrm>
            <a:off x="46295" y="709459"/>
            <a:ext cx="12026262" cy="591057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C66C931-B23B-4DF6-B66C-37FECCD62F50}"/>
              </a:ext>
            </a:extLst>
          </p:cNvPr>
          <p:cNvSpPr/>
          <p:nvPr/>
        </p:nvSpPr>
        <p:spPr>
          <a:xfrm>
            <a:off x="0" y="-13252"/>
            <a:ext cx="12191693" cy="484748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C81C165-47EC-45FA-834E-9BC5644E5CDD}"/>
              </a:ext>
            </a:extLst>
          </p:cNvPr>
          <p:cNvSpPr txBox="1">
            <a:spLocks/>
          </p:cNvSpPr>
          <p:nvPr/>
        </p:nvSpPr>
        <p:spPr>
          <a:xfrm>
            <a:off x="582570" y="237963"/>
            <a:ext cx="2028108" cy="187350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b="1" kern="12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solidFill>
                  <a:schemeClr val="bg1"/>
                </a:solidFill>
              </a:rPr>
              <a:t>3- grammar</a:t>
            </a:r>
            <a:endParaRPr lang="ar-SA" sz="4800" dirty="0">
              <a:solidFill>
                <a:schemeClr val="bg1"/>
              </a:solidFill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C64C98D-C3C1-4899-A8F5-39EE07B13AB4}"/>
              </a:ext>
            </a:extLst>
          </p:cNvPr>
          <p:cNvSpPr txBox="1">
            <a:spLocks/>
          </p:cNvSpPr>
          <p:nvPr/>
        </p:nvSpPr>
        <p:spPr>
          <a:xfrm>
            <a:off x="10064764" y="87419"/>
            <a:ext cx="2187134" cy="337893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b="1" kern="12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solidFill>
                  <a:schemeClr val="bg1"/>
                </a:solidFill>
              </a:rPr>
              <a:t>Unit: 1</a:t>
            </a:r>
            <a:endParaRPr lang="ar-SA" sz="48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A6D7B1-D170-4998-8250-A9CFBF871632}"/>
              </a:ext>
            </a:extLst>
          </p:cNvPr>
          <p:cNvSpPr txBox="1"/>
          <p:nvPr/>
        </p:nvSpPr>
        <p:spPr>
          <a:xfrm>
            <a:off x="3909478" y="2505663"/>
            <a:ext cx="66260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is</a:t>
            </a:r>
            <a:endParaRPr lang="ar-SA" sz="3200" dirty="0">
              <a:solidFill>
                <a:srgbClr val="0070C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1BC6D7-195B-4A1F-9A01-002A3B83E7D1}"/>
              </a:ext>
            </a:extLst>
          </p:cNvPr>
          <p:cNvSpPr txBox="1"/>
          <p:nvPr/>
        </p:nvSpPr>
        <p:spPr>
          <a:xfrm>
            <a:off x="5221531" y="2921787"/>
            <a:ext cx="66260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is</a:t>
            </a:r>
            <a:endParaRPr lang="ar-SA" sz="3200" dirty="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B14237-ADAF-4797-86A9-FCD3C99539DC}"/>
              </a:ext>
            </a:extLst>
          </p:cNvPr>
          <p:cNvSpPr txBox="1"/>
          <p:nvPr/>
        </p:nvSpPr>
        <p:spPr>
          <a:xfrm>
            <a:off x="940904" y="1484995"/>
            <a:ext cx="120594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Are</a:t>
            </a:r>
            <a:endParaRPr lang="ar-SA" sz="3200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46253A-47FE-4F6C-B559-5DC0F115B8E7}"/>
              </a:ext>
            </a:extLst>
          </p:cNvPr>
          <p:cNvSpPr txBox="1"/>
          <p:nvPr/>
        </p:nvSpPr>
        <p:spPr>
          <a:xfrm>
            <a:off x="1252329" y="3321236"/>
            <a:ext cx="98728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are</a:t>
            </a:r>
            <a:endParaRPr lang="ar-SA" sz="3200" dirty="0">
              <a:solidFill>
                <a:srgbClr val="0070C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9C7D6D-77A8-4361-8A35-DB537DAD37A7}"/>
              </a:ext>
            </a:extLst>
          </p:cNvPr>
          <p:cNvSpPr txBox="1"/>
          <p:nvPr/>
        </p:nvSpPr>
        <p:spPr>
          <a:xfrm>
            <a:off x="914400" y="3806420"/>
            <a:ext cx="105023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Are</a:t>
            </a:r>
            <a:endParaRPr lang="ar-SA" sz="3200" dirty="0">
              <a:solidFill>
                <a:srgbClr val="0070C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2F9CBC-B7F9-4F77-BAAB-F34CBA75AE08}"/>
              </a:ext>
            </a:extLst>
          </p:cNvPr>
          <p:cNvSpPr txBox="1"/>
          <p:nvPr/>
        </p:nvSpPr>
        <p:spPr>
          <a:xfrm>
            <a:off x="1391478" y="1977188"/>
            <a:ext cx="120594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am</a:t>
            </a:r>
            <a:endParaRPr lang="ar-SA" sz="3200" dirty="0">
              <a:solidFill>
                <a:srgbClr val="0070C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296F05-F453-4958-A668-1DA8A14DB3FC}"/>
              </a:ext>
            </a:extLst>
          </p:cNvPr>
          <p:cNvSpPr txBox="1"/>
          <p:nvPr/>
        </p:nvSpPr>
        <p:spPr>
          <a:xfrm>
            <a:off x="1033668" y="2921549"/>
            <a:ext cx="120594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am</a:t>
            </a:r>
            <a:endParaRPr lang="ar-SA" sz="3200" dirty="0">
              <a:solidFill>
                <a:srgbClr val="0070C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650F78F-B14D-4E02-B66C-ACCA4962E766}"/>
              </a:ext>
            </a:extLst>
          </p:cNvPr>
          <p:cNvSpPr txBox="1"/>
          <p:nvPr/>
        </p:nvSpPr>
        <p:spPr>
          <a:xfrm>
            <a:off x="1055201" y="4320173"/>
            <a:ext cx="236882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I’m not</a:t>
            </a:r>
            <a:endParaRPr lang="ar-SA" sz="3200" dirty="0">
              <a:solidFill>
                <a:srgbClr val="0070C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8DA2FBC-9579-4E3E-8F57-A38D4728EC86}"/>
              </a:ext>
            </a:extLst>
          </p:cNvPr>
          <p:cNvSpPr txBox="1"/>
          <p:nvPr/>
        </p:nvSpPr>
        <p:spPr>
          <a:xfrm>
            <a:off x="3034835" y="4280017"/>
            <a:ext cx="120594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am</a:t>
            </a:r>
            <a:endParaRPr lang="ar-SA" sz="3200" dirty="0">
              <a:solidFill>
                <a:srgbClr val="0070C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CC34469-45CC-47BF-804E-1C4CBD8ECF52}"/>
              </a:ext>
            </a:extLst>
          </p:cNvPr>
          <p:cNvSpPr txBox="1"/>
          <p:nvPr/>
        </p:nvSpPr>
        <p:spPr>
          <a:xfrm>
            <a:off x="1080093" y="4717623"/>
            <a:ext cx="120594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am</a:t>
            </a:r>
            <a:endParaRPr lang="ar-SA" sz="3200" dirty="0">
              <a:solidFill>
                <a:srgbClr val="0070C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54113BD-9B28-4BA2-984B-0C74E78E9065}"/>
              </a:ext>
            </a:extLst>
          </p:cNvPr>
          <p:cNvSpPr txBox="1"/>
          <p:nvPr/>
        </p:nvSpPr>
        <p:spPr>
          <a:xfrm>
            <a:off x="1391478" y="5134022"/>
            <a:ext cx="66260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is</a:t>
            </a:r>
            <a:endParaRPr lang="ar-SA" sz="3200" dirty="0">
              <a:solidFill>
                <a:srgbClr val="0070C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1DDE759-BF00-4908-A90F-1F1E7DA60D60}"/>
              </a:ext>
            </a:extLst>
          </p:cNvPr>
          <p:cNvSpPr txBox="1"/>
          <p:nvPr/>
        </p:nvSpPr>
        <p:spPr>
          <a:xfrm>
            <a:off x="1108213" y="5563766"/>
            <a:ext cx="66260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Is</a:t>
            </a:r>
            <a:endParaRPr lang="ar-SA" sz="3200" dirty="0">
              <a:solidFill>
                <a:srgbClr val="0070C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55B8237-D1C8-4E2D-B3CB-79C0129A677C}"/>
              </a:ext>
            </a:extLst>
          </p:cNvPr>
          <p:cNvSpPr txBox="1"/>
          <p:nvPr/>
        </p:nvSpPr>
        <p:spPr>
          <a:xfrm>
            <a:off x="1265668" y="5999752"/>
            <a:ext cx="162993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He is</a:t>
            </a:r>
            <a:endParaRPr lang="ar-SA" sz="3200" dirty="0">
              <a:solidFill>
                <a:srgbClr val="0070C0"/>
              </a:solidFill>
            </a:endParaRPr>
          </a:p>
        </p:txBody>
      </p:sp>
      <p:pic>
        <p:nvPicPr>
          <p:cNvPr id="31" name="Graphic 30" descr="Open book">
            <a:extLst>
              <a:ext uri="{FF2B5EF4-FFF2-40B4-BE49-F238E27FC236}">
                <a16:creationId xmlns:a16="http://schemas.microsoft.com/office/drawing/2014/main" id="{152775BE-DC65-44AB-BEB2-8D446AA14D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67326" y="0"/>
            <a:ext cx="415244" cy="41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33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B3E0060C-9FBE-4CF0-AFD3-9979570E61E3}"/>
              </a:ext>
            </a:extLst>
          </p:cNvPr>
          <p:cNvSpPr/>
          <p:nvPr/>
        </p:nvSpPr>
        <p:spPr>
          <a:xfrm>
            <a:off x="3631507" y="2303706"/>
            <a:ext cx="7553325" cy="1979016"/>
          </a:xfrm>
          <a:prstGeom prst="wedgeRoundRectCallout">
            <a:avLst>
              <a:gd name="adj1" fmla="val -66104"/>
              <a:gd name="adj2" fmla="val 53795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28CD3F-DB98-4BAC-AD63-BD48854450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91105" y="2518565"/>
            <a:ext cx="7430727" cy="1549297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Hello, I’m </a:t>
            </a:r>
            <a:r>
              <a:rPr lang="en-US" sz="3200" b="1" dirty="0">
                <a:solidFill>
                  <a:schemeClr val="bg1"/>
                </a:solidFill>
              </a:rPr>
              <a:t>Nora. </a:t>
            </a:r>
          </a:p>
          <a:p>
            <a:pPr algn="ctr"/>
            <a:r>
              <a:rPr lang="en-US" sz="3200" b="1" dirty="0"/>
              <a:t>N-O-R-A</a:t>
            </a:r>
          </a:p>
        </p:txBody>
      </p: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8FAED209-0A67-4510-8586-9A7C176722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b="8190"/>
          <a:stretch/>
        </p:blipFill>
        <p:spPr>
          <a:xfrm>
            <a:off x="6472197" y="4882834"/>
            <a:ext cx="1373090" cy="1347909"/>
          </a:xfrm>
          <a:prstGeom prst="rect">
            <a:avLst/>
          </a:prstGeom>
        </p:spPr>
      </p:pic>
      <p:pic>
        <p:nvPicPr>
          <p:cNvPr id="1026" name="Picture 2" descr="Bitmoji Image">
            <a:extLst>
              <a:ext uri="{FF2B5EF4-FFF2-40B4-BE49-F238E27FC236}">
                <a16:creationId xmlns:a16="http://schemas.microsoft.com/office/drawing/2014/main" id="{570D8FC1-F4B6-4485-8DA5-E3870B573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839" y="1765839"/>
            <a:ext cx="3484344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E52809C-3CAF-4D6E-A1E5-84D2007D0D72}"/>
              </a:ext>
            </a:extLst>
          </p:cNvPr>
          <p:cNvSpPr/>
          <p:nvPr/>
        </p:nvSpPr>
        <p:spPr>
          <a:xfrm>
            <a:off x="0" y="-13252"/>
            <a:ext cx="12191693" cy="484748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3443527-DAD5-4880-845B-FB20973C6FFD}"/>
              </a:ext>
            </a:extLst>
          </p:cNvPr>
          <p:cNvSpPr txBox="1">
            <a:spLocks/>
          </p:cNvSpPr>
          <p:nvPr/>
        </p:nvSpPr>
        <p:spPr>
          <a:xfrm>
            <a:off x="582570" y="237962"/>
            <a:ext cx="3374896" cy="230987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b="1" kern="12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solidFill>
                  <a:schemeClr val="bg1"/>
                </a:solidFill>
              </a:rPr>
              <a:t>1- listen and discuss</a:t>
            </a:r>
            <a:endParaRPr lang="ar-SA" sz="4800" dirty="0">
              <a:solidFill>
                <a:schemeClr val="bg1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31CA976-FADD-44D5-AD02-5DB756527973}"/>
              </a:ext>
            </a:extLst>
          </p:cNvPr>
          <p:cNvSpPr txBox="1">
            <a:spLocks/>
          </p:cNvSpPr>
          <p:nvPr/>
        </p:nvSpPr>
        <p:spPr>
          <a:xfrm>
            <a:off x="10064764" y="87419"/>
            <a:ext cx="2187134" cy="337893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b="1" kern="12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solidFill>
                  <a:schemeClr val="bg1"/>
                </a:solidFill>
              </a:rPr>
              <a:t>Unit: 1</a:t>
            </a:r>
            <a:endParaRPr lang="ar-SA" sz="4800" dirty="0">
              <a:solidFill>
                <a:schemeClr val="bg1"/>
              </a:solidFill>
            </a:endParaRPr>
          </a:p>
        </p:txBody>
      </p:sp>
      <p:pic>
        <p:nvPicPr>
          <p:cNvPr id="16" name="Graphic 15" descr="Volume">
            <a:extLst>
              <a:ext uri="{FF2B5EF4-FFF2-40B4-BE49-F238E27FC236}">
                <a16:creationId xmlns:a16="http://schemas.microsoft.com/office/drawing/2014/main" id="{E002C6EF-0992-46E6-A664-B645AEE790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7326" y="0"/>
            <a:ext cx="415244" cy="415244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A22BB6E7-5005-4095-A075-887B4200A24C}"/>
              </a:ext>
            </a:extLst>
          </p:cNvPr>
          <p:cNvSpPr txBox="1">
            <a:spLocks/>
          </p:cNvSpPr>
          <p:nvPr/>
        </p:nvSpPr>
        <p:spPr>
          <a:xfrm>
            <a:off x="4929386" y="6082759"/>
            <a:ext cx="4554163" cy="748096"/>
          </a:xfrm>
          <a:prstGeom prst="rect">
            <a:avLst/>
          </a:prstGeom>
        </p:spPr>
        <p:txBody>
          <a:bodyPr vert="horz" lIns="109728" tIns="109728" rIns="109728" bIns="91440" rtlCol="0" anchor="t">
            <a:norm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  <a:defRPr sz="2400" b="0" kern="12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20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/>
              <a:t>Introduce yourself!</a:t>
            </a:r>
          </a:p>
        </p:txBody>
      </p:sp>
    </p:spTree>
    <p:extLst>
      <p:ext uri="{BB962C8B-B14F-4D97-AF65-F5344CB8AC3E}">
        <p14:creationId xmlns:p14="http://schemas.microsoft.com/office/powerpoint/2010/main" val="39247365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BC66C931-B23B-4DF6-B66C-37FECCD62F50}"/>
              </a:ext>
            </a:extLst>
          </p:cNvPr>
          <p:cNvSpPr/>
          <p:nvPr/>
        </p:nvSpPr>
        <p:spPr>
          <a:xfrm>
            <a:off x="0" y="-13252"/>
            <a:ext cx="12191693" cy="484748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C81C165-47EC-45FA-834E-9BC5644E5CDD}"/>
              </a:ext>
            </a:extLst>
          </p:cNvPr>
          <p:cNvSpPr txBox="1">
            <a:spLocks/>
          </p:cNvSpPr>
          <p:nvPr/>
        </p:nvSpPr>
        <p:spPr>
          <a:xfrm>
            <a:off x="582570" y="237963"/>
            <a:ext cx="2028108" cy="187350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b="1" kern="12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solidFill>
                  <a:schemeClr val="bg1"/>
                </a:solidFill>
              </a:rPr>
              <a:t>3- grammar</a:t>
            </a:r>
            <a:endParaRPr lang="ar-SA" sz="4800" dirty="0">
              <a:solidFill>
                <a:schemeClr val="bg1"/>
              </a:solidFill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C64C98D-C3C1-4899-A8F5-39EE07B13AB4}"/>
              </a:ext>
            </a:extLst>
          </p:cNvPr>
          <p:cNvSpPr txBox="1">
            <a:spLocks/>
          </p:cNvSpPr>
          <p:nvPr/>
        </p:nvSpPr>
        <p:spPr>
          <a:xfrm>
            <a:off x="10064764" y="87419"/>
            <a:ext cx="2187134" cy="337893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b="1" kern="12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solidFill>
                  <a:schemeClr val="bg1"/>
                </a:solidFill>
              </a:rPr>
              <a:t>Unit: 1</a:t>
            </a:r>
            <a:endParaRPr lang="ar-SA" sz="48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A6D7B1-D170-4998-8250-A9CFBF871632}"/>
              </a:ext>
            </a:extLst>
          </p:cNvPr>
          <p:cNvSpPr txBox="1"/>
          <p:nvPr/>
        </p:nvSpPr>
        <p:spPr>
          <a:xfrm>
            <a:off x="0" y="3053196"/>
            <a:ext cx="560558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d. Fine, thanks.</a:t>
            </a:r>
            <a:endParaRPr lang="ar-SA" sz="2000" dirty="0">
              <a:solidFill>
                <a:srgbClr val="0070C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1BC6D7-195B-4A1F-9A01-002A3B83E7D1}"/>
              </a:ext>
            </a:extLst>
          </p:cNvPr>
          <p:cNvSpPr txBox="1"/>
          <p:nvPr/>
        </p:nvSpPr>
        <p:spPr>
          <a:xfrm>
            <a:off x="1" y="4400311"/>
            <a:ext cx="492980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f. William. But my friends call me Bill.</a:t>
            </a:r>
            <a:endParaRPr lang="ar-SA" sz="2000" dirty="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B14237-ADAF-4797-86A9-FCD3C99539DC}"/>
              </a:ext>
            </a:extLst>
          </p:cNvPr>
          <p:cNvSpPr txBox="1"/>
          <p:nvPr/>
        </p:nvSpPr>
        <p:spPr>
          <a:xfrm>
            <a:off x="0" y="1024287"/>
            <a:ext cx="3299617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pt-BR" sz="2000" dirty="0">
                <a:solidFill>
                  <a:srgbClr val="FF0000"/>
                </a:solidFill>
              </a:rPr>
              <a:t>a. No, I’m Luke Robbins.</a:t>
            </a:r>
            <a:endParaRPr lang="ar-SA" sz="20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2F9CBC-B7F9-4F77-BAAB-F34CBA75AE08}"/>
              </a:ext>
            </a:extLst>
          </p:cNvPr>
          <p:cNvSpPr txBox="1"/>
          <p:nvPr/>
        </p:nvSpPr>
        <p:spPr>
          <a:xfrm>
            <a:off x="-66" y="1706081"/>
            <a:ext cx="5042454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b. That’s all right.</a:t>
            </a:r>
            <a:endParaRPr lang="ar-SA" sz="3200" dirty="0">
              <a:solidFill>
                <a:srgbClr val="0070C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296F05-F453-4958-A668-1DA8A14DB3FC}"/>
              </a:ext>
            </a:extLst>
          </p:cNvPr>
          <p:cNvSpPr txBox="1"/>
          <p:nvPr/>
        </p:nvSpPr>
        <p:spPr>
          <a:xfrm>
            <a:off x="0" y="2389419"/>
            <a:ext cx="658624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c. Nice to meet you.</a:t>
            </a:r>
            <a:endParaRPr lang="ar-SA" sz="3200" dirty="0">
              <a:solidFill>
                <a:srgbClr val="0070C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8DA2FBC-9579-4E3E-8F57-A38D4728EC86}"/>
              </a:ext>
            </a:extLst>
          </p:cNvPr>
          <p:cNvSpPr txBox="1"/>
          <p:nvPr/>
        </p:nvSpPr>
        <p:spPr>
          <a:xfrm>
            <a:off x="-66" y="3716973"/>
            <a:ext cx="298180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e. You’re welcome.</a:t>
            </a:r>
            <a:endParaRPr lang="ar-SA" sz="2000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8EEC1E-D2CA-433A-A36F-E01320224D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565" t="45799" r="64891" b="18825"/>
          <a:stretch/>
        </p:blipFill>
        <p:spPr>
          <a:xfrm>
            <a:off x="4055164" y="718692"/>
            <a:ext cx="3816627" cy="2971776"/>
          </a:xfrm>
          <a:prstGeom prst="flowChartAlternateProcess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CBBA68-2D65-43B8-94B4-72AA97E4FD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652" t="44721" r="37392" b="19985"/>
          <a:stretch/>
        </p:blipFill>
        <p:spPr>
          <a:xfrm>
            <a:off x="7746250" y="1828646"/>
            <a:ext cx="4339733" cy="3194614"/>
          </a:xfrm>
          <a:prstGeom prst="flowChartAlternateProcess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A01A0F7-715A-4B49-9361-71B4397ADCD8}"/>
              </a:ext>
            </a:extLst>
          </p:cNvPr>
          <p:cNvSpPr txBox="1"/>
          <p:nvPr/>
        </p:nvSpPr>
        <p:spPr>
          <a:xfrm>
            <a:off x="11231573" y="2231085"/>
            <a:ext cx="66260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c</a:t>
            </a:r>
            <a:endParaRPr lang="ar-SA" sz="4000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9D2CE7-C4C4-487F-BBA8-2E3360FB29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565" t="44347" r="11848" b="19010"/>
          <a:stretch/>
        </p:blipFill>
        <p:spPr>
          <a:xfrm>
            <a:off x="4929809" y="3675776"/>
            <a:ext cx="3604678" cy="3148433"/>
          </a:xfrm>
          <a:prstGeom prst="flowChartAlternateProcess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FB912AB-C3E7-4D95-A1EC-84BE4E302DF6}"/>
              </a:ext>
            </a:extLst>
          </p:cNvPr>
          <p:cNvSpPr txBox="1"/>
          <p:nvPr/>
        </p:nvSpPr>
        <p:spPr>
          <a:xfrm>
            <a:off x="6804671" y="5249992"/>
            <a:ext cx="66260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d</a:t>
            </a:r>
            <a:endParaRPr lang="ar-SA" sz="4000" dirty="0">
              <a:solidFill>
                <a:srgbClr val="FF0000"/>
              </a:solidFill>
            </a:endParaRPr>
          </a:p>
        </p:txBody>
      </p:sp>
      <p:pic>
        <p:nvPicPr>
          <p:cNvPr id="33" name="Graphic 32" descr="Open book">
            <a:extLst>
              <a:ext uri="{FF2B5EF4-FFF2-40B4-BE49-F238E27FC236}">
                <a16:creationId xmlns:a16="http://schemas.microsoft.com/office/drawing/2014/main" id="{33DCC5B7-1637-46AA-8375-485A77FDEB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67326" y="0"/>
            <a:ext cx="415244" cy="41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79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5ACC874-AAF8-4C01-82F1-C5ED14FB3F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2915" t="46103" r="10077" b="18438"/>
          <a:stretch/>
        </p:blipFill>
        <p:spPr>
          <a:xfrm>
            <a:off x="4252632" y="3805384"/>
            <a:ext cx="4336094" cy="2953226"/>
          </a:xfrm>
          <a:prstGeom prst="flowChartAlternateProcess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6C39C9-0A74-4227-818F-2C7F244F4F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630" t="47536" r="39022" b="17280"/>
          <a:stretch/>
        </p:blipFill>
        <p:spPr>
          <a:xfrm>
            <a:off x="7911548" y="1706081"/>
            <a:ext cx="3816626" cy="3101009"/>
          </a:xfrm>
          <a:prstGeom prst="flowChartAlternateProcess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C66C931-B23B-4DF6-B66C-37FECCD62F50}"/>
              </a:ext>
            </a:extLst>
          </p:cNvPr>
          <p:cNvSpPr/>
          <p:nvPr/>
        </p:nvSpPr>
        <p:spPr>
          <a:xfrm>
            <a:off x="0" y="-13252"/>
            <a:ext cx="12191693" cy="484748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C81C165-47EC-45FA-834E-9BC5644E5CDD}"/>
              </a:ext>
            </a:extLst>
          </p:cNvPr>
          <p:cNvSpPr txBox="1">
            <a:spLocks/>
          </p:cNvSpPr>
          <p:nvPr/>
        </p:nvSpPr>
        <p:spPr>
          <a:xfrm>
            <a:off x="582570" y="237963"/>
            <a:ext cx="2028108" cy="187350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b="1" kern="12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solidFill>
                  <a:schemeClr val="bg1"/>
                </a:solidFill>
              </a:rPr>
              <a:t>3- grammar</a:t>
            </a:r>
            <a:endParaRPr lang="ar-SA" sz="4800" dirty="0">
              <a:solidFill>
                <a:schemeClr val="bg1"/>
              </a:solidFill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C64C98D-C3C1-4899-A8F5-39EE07B13AB4}"/>
              </a:ext>
            </a:extLst>
          </p:cNvPr>
          <p:cNvSpPr txBox="1">
            <a:spLocks/>
          </p:cNvSpPr>
          <p:nvPr/>
        </p:nvSpPr>
        <p:spPr>
          <a:xfrm>
            <a:off x="10064764" y="87419"/>
            <a:ext cx="2187134" cy="337893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b="1" kern="12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solidFill>
                  <a:schemeClr val="bg1"/>
                </a:solidFill>
              </a:rPr>
              <a:t>Unit: 1</a:t>
            </a:r>
            <a:endParaRPr lang="ar-SA" sz="48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A6D7B1-D170-4998-8250-A9CFBF871632}"/>
              </a:ext>
            </a:extLst>
          </p:cNvPr>
          <p:cNvSpPr txBox="1"/>
          <p:nvPr/>
        </p:nvSpPr>
        <p:spPr>
          <a:xfrm>
            <a:off x="0" y="3053196"/>
            <a:ext cx="560558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d. Fine, thanks.</a:t>
            </a:r>
            <a:endParaRPr lang="ar-SA" sz="2000" dirty="0">
              <a:solidFill>
                <a:srgbClr val="0070C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1BC6D7-195B-4A1F-9A01-002A3B83E7D1}"/>
              </a:ext>
            </a:extLst>
          </p:cNvPr>
          <p:cNvSpPr txBox="1"/>
          <p:nvPr/>
        </p:nvSpPr>
        <p:spPr>
          <a:xfrm>
            <a:off x="1" y="4400311"/>
            <a:ext cx="492980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f. William. But my friends call me Bill.</a:t>
            </a:r>
            <a:endParaRPr lang="ar-SA" sz="2000" dirty="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B14237-ADAF-4797-86A9-FCD3C99539DC}"/>
              </a:ext>
            </a:extLst>
          </p:cNvPr>
          <p:cNvSpPr txBox="1"/>
          <p:nvPr/>
        </p:nvSpPr>
        <p:spPr>
          <a:xfrm>
            <a:off x="0" y="1024287"/>
            <a:ext cx="3299617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pt-BR" sz="2000" dirty="0">
                <a:solidFill>
                  <a:srgbClr val="FF0000"/>
                </a:solidFill>
              </a:rPr>
              <a:t>a. No, I’m Luke Robbins.</a:t>
            </a:r>
            <a:endParaRPr lang="ar-SA" sz="20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2F9CBC-B7F9-4F77-BAAB-F34CBA75AE08}"/>
              </a:ext>
            </a:extLst>
          </p:cNvPr>
          <p:cNvSpPr txBox="1"/>
          <p:nvPr/>
        </p:nvSpPr>
        <p:spPr>
          <a:xfrm>
            <a:off x="-66" y="1706081"/>
            <a:ext cx="5042454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b. That’s all right.</a:t>
            </a:r>
            <a:endParaRPr lang="ar-SA" sz="3200" dirty="0">
              <a:solidFill>
                <a:srgbClr val="0070C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296F05-F453-4958-A668-1DA8A14DB3FC}"/>
              </a:ext>
            </a:extLst>
          </p:cNvPr>
          <p:cNvSpPr txBox="1"/>
          <p:nvPr/>
        </p:nvSpPr>
        <p:spPr>
          <a:xfrm>
            <a:off x="0" y="2389419"/>
            <a:ext cx="658624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c. Nice to meet you.</a:t>
            </a:r>
            <a:endParaRPr lang="ar-SA" sz="3200" dirty="0">
              <a:solidFill>
                <a:srgbClr val="0070C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8DA2FBC-9579-4E3E-8F57-A38D4728EC86}"/>
              </a:ext>
            </a:extLst>
          </p:cNvPr>
          <p:cNvSpPr txBox="1"/>
          <p:nvPr/>
        </p:nvSpPr>
        <p:spPr>
          <a:xfrm>
            <a:off x="-66" y="3716973"/>
            <a:ext cx="298180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e. You’re welcome.</a:t>
            </a:r>
            <a:endParaRPr lang="ar-SA" sz="2000" dirty="0">
              <a:solidFill>
                <a:srgbClr val="0070C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A01A0F7-715A-4B49-9361-71B4397ADCD8}"/>
              </a:ext>
            </a:extLst>
          </p:cNvPr>
          <p:cNvSpPr txBox="1"/>
          <p:nvPr/>
        </p:nvSpPr>
        <p:spPr>
          <a:xfrm>
            <a:off x="10963583" y="1881588"/>
            <a:ext cx="66260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b</a:t>
            </a:r>
            <a:endParaRPr lang="ar-SA" sz="4000" dirty="0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FB912AB-C3E7-4D95-A1EC-84BE4E302DF6}"/>
              </a:ext>
            </a:extLst>
          </p:cNvPr>
          <p:cNvSpPr txBox="1"/>
          <p:nvPr/>
        </p:nvSpPr>
        <p:spPr>
          <a:xfrm>
            <a:off x="7580244" y="3917028"/>
            <a:ext cx="66260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e</a:t>
            </a:r>
            <a:endParaRPr lang="ar-SA" sz="40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179BEF-D004-4CF4-B3A2-0AED2E669B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913" t="45799" r="63536" b="14919"/>
          <a:stretch/>
        </p:blipFill>
        <p:spPr>
          <a:xfrm>
            <a:off x="3772304" y="650377"/>
            <a:ext cx="3935809" cy="3155007"/>
          </a:xfrm>
          <a:prstGeom prst="flowChartAlternateProcess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97D59C2-5104-40B5-B884-0439A4BED3F9}"/>
              </a:ext>
            </a:extLst>
          </p:cNvPr>
          <p:cNvSpPr txBox="1"/>
          <p:nvPr/>
        </p:nvSpPr>
        <p:spPr>
          <a:xfrm>
            <a:off x="6804671" y="975718"/>
            <a:ext cx="66260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f</a:t>
            </a:r>
            <a:endParaRPr lang="ar-SA" sz="4000" dirty="0">
              <a:solidFill>
                <a:srgbClr val="FF0000"/>
              </a:solidFill>
            </a:endParaRPr>
          </a:p>
        </p:txBody>
      </p:sp>
      <p:pic>
        <p:nvPicPr>
          <p:cNvPr id="22" name="Graphic 21" descr="Open book">
            <a:extLst>
              <a:ext uri="{FF2B5EF4-FFF2-40B4-BE49-F238E27FC236}">
                <a16:creationId xmlns:a16="http://schemas.microsoft.com/office/drawing/2014/main" id="{763B8469-C3E8-471B-87D1-EEF245CA39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67326" y="0"/>
            <a:ext cx="415244" cy="41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78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BC66C931-B23B-4DF6-B66C-37FECCD62F50}"/>
              </a:ext>
            </a:extLst>
          </p:cNvPr>
          <p:cNvSpPr/>
          <p:nvPr/>
        </p:nvSpPr>
        <p:spPr>
          <a:xfrm>
            <a:off x="0" y="-13252"/>
            <a:ext cx="12191693" cy="484748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C81C165-47EC-45FA-834E-9BC5644E5CDD}"/>
              </a:ext>
            </a:extLst>
          </p:cNvPr>
          <p:cNvSpPr txBox="1">
            <a:spLocks/>
          </p:cNvSpPr>
          <p:nvPr/>
        </p:nvSpPr>
        <p:spPr>
          <a:xfrm>
            <a:off x="582570" y="237963"/>
            <a:ext cx="2028108" cy="187350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b="1" kern="12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solidFill>
                  <a:schemeClr val="bg1"/>
                </a:solidFill>
              </a:rPr>
              <a:t>4- listening</a:t>
            </a:r>
            <a:endParaRPr lang="ar-SA" sz="4800" dirty="0">
              <a:solidFill>
                <a:schemeClr val="bg1"/>
              </a:solidFill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C64C98D-C3C1-4899-A8F5-39EE07B13AB4}"/>
              </a:ext>
            </a:extLst>
          </p:cNvPr>
          <p:cNvSpPr txBox="1">
            <a:spLocks/>
          </p:cNvSpPr>
          <p:nvPr/>
        </p:nvSpPr>
        <p:spPr>
          <a:xfrm>
            <a:off x="10064764" y="87419"/>
            <a:ext cx="2187134" cy="337893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b="1" kern="12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solidFill>
                  <a:schemeClr val="bg1"/>
                </a:solidFill>
              </a:rPr>
              <a:t>Unit: 1</a:t>
            </a:r>
            <a:endParaRPr lang="ar-SA" sz="4800" dirty="0">
              <a:solidFill>
                <a:schemeClr val="bg1"/>
              </a:solidFill>
            </a:endParaRPr>
          </a:p>
        </p:txBody>
      </p:sp>
      <p:pic>
        <p:nvPicPr>
          <p:cNvPr id="25" name="Graphic 24" descr="Volume">
            <a:extLst>
              <a:ext uri="{FF2B5EF4-FFF2-40B4-BE49-F238E27FC236}">
                <a16:creationId xmlns:a16="http://schemas.microsoft.com/office/drawing/2014/main" id="{84EB6C25-3DF8-4E8D-AF8F-79C96CD494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7326" y="0"/>
            <a:ext cx="415244" cy="4152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925311-7B64-403B-86FC-DDBA3D141A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021" t="16601" r="15001" b="5486"/>
          <a:stretch/>
        </p:blipFill>
        <p:spPr>
          <a:xfrm>
            <a:off x="265043" y="1329661"/>
            <a:ext cx="2345635" cy="3955191"/>
          </a:xfrm>
          <a:prstGeom prst="flowChartAlternateProcess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91AA73F-99A8-4B55-A4D5-5F4B9AB60A5F}"/>
              </a:ext>
            </a:extLst>
          </p:cNvPr>
          <p:cNvSpPr/>
          <p:nvPr/>
        </p:nvSpPr>
        <p:spPr>
          <a:xfrm>
            <a:off x="3618245" y="2784036"/>
            <a:ext cx="68705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Who is talking? </a:t>
            </a:r>
            <a:endParaRPr lang="ar-SA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FEEF6B-527A-4949-B68B-65DE2C579ED5}"/>
              </a:ext>
            </a:extLst>
          </p:cNvPr>
          <p:cNvSpPr/>
          <p:nvPr/>
        </p:nvSpPr>
        <p:spPr>
          <a:xfrm>
            <a:off x="6960890" y="2784036"/>
            <a:ext cx="19838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Mr. Wilson</a:t>
            </a:r>
            <a:endParaRPr lang="ar-SA" sz="28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25F5F3D-3522-4298-A48F-ADD52C35174F}"/>
              </a:ext>
            </a:extLst>
          </p:cNvPr>
          <p:cNvSpPr/>
          <p:nvPr/>
        </p:nvSpPr>
        <p:spPr>
          <a:xfrm>
            <a:off x="3618245" y="4320791"/>
            <a:ext cx="68705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Where are they? </a:t>
            </a:r>
            <a:endParaRPr lang="ar-SA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6A54CAA-17BB-4AA4-88AD-6F98D168A539}"/>
              </a:ext>
            </a:extLst>
          </p:cNvPr>
          <p:cNvSpPr/>
          <p:nvPr/>
        </p:nvSpPr>
        <p:spPr>
          <a:xfrm>
            <a:off x="6999939" y="4320791"/>
            <a:ext cx="38896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They’re at the hotel. </a:t>
            </a:r>
            <a:endParaRPr lang="ar-SA" sz="2800" dirty="0"/>
          </a:p>
        </p:txBody>
      </p:sp>
    </p:spTree>
    <p:extLst>
      <p:ext uri="{BB962C8B-B14F-4D97-AF65-F5344CB8AC3E}">
        <p14:creationId xmlns:p14="http://schemas.microsoft.com/office/powerpoint/2010/main" val="420387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BC66C931-B23B-4DF6-B66C-37FECCD62F50}"/>
              </a:ext>
            </a:extLst>
          </p:cNvPr>
          <p:cNvSpPr/>
          <p:nvPr/>
        </p:nvSpPr>
        <p:spPr>
          <a:xfrm>
            <a:off x="0" y="-13252"/>
            <a:ext cx="12191693" cy="484748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C81C165-47EC-45FA-834E-9BC5644E5CDD}"/>
              </a:ext>
            </a:extLst>
          </p:cNvPr>
          <p:cNvSpPr txBox="1">
            <a:spLocks/>
          </p:cNvSpPr>
          <p:nvPr/>
        </p:nvSpPr>
        <p:spPr>
          <a:xfrm>
            <a:off x="582570" y="237963"/>
            <a:ext cx="2028108" cy="187350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b="1" kern="12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solidFill>
                  <a:schemeClr val="bg1"/>
                </a:solidFill>
              </a:rPr>
              <a:t>4- listening</a:t>
            </a:r>
            <a:endParaRPr lang="ar-SA" sz="4800" dirty="0">
              <a:solidFill>
                <a:schemeClr val="bg1"/>
              </a:solidFill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C64C98D-C3C1-4899-A8F5-39EE07B13AB4}"/>
              </a:ext>
            </a:extLst>
          </p:cNvPr>
          <p:cNvSpPr txBox="1">
            <a:spLocks/>
          </p:cNvSpPr>
          <p:nvPr/>
        </p:nvSpPr>
        <p:spPr>
          <a:xfrm>
            <a:off x="10064764" y="87419"/>
            <a:ext cx="2187134" cy="337893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b="1" kern="12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solidFill>
                  <a:schemeClr val="bg1"/>
                </a:solidFill>
              </a:rPr>
              <a:t>Unit: 1</a:t>
            </a:r>
            <a:endParaRPr lang="ar-SA" sz="4800" dirty="0">
              <a:solidFill>
                <a:schemeClr val="bg1"/>
              </a:solidFill>
            </a:endParaRPr>
          </a:p>
        </p:txBody>
      </p:sp>
      <p:pic>
        <p:nvPicPr>
          <p:cNvPr id="25" name="Graphic 24" descr="Volume">
            <a:extLst>
              <a:ext uri="{FF2B5EF4-FFF2-40B4-BE49-F238E27FC236}">
                <a16:creationId xmlns:a16="http://schemas.microsoft.com/office/drawing/2014/main" id="{84EB6C25-3DF8-4E8D-AF8F-79C96CD494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7326" y="0"/>
            <a:ext cx="415244" cy="4152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925311-7B64-403B-86FC-DDBA3D141A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021" t="16601" r="15001" b="5486"/>
          <a:stretch/>
        </p:blipFill>
        <p:spPr>
          <a:xfrm>
            <a:off x="265043" y="1329661"/>
            <a:ext cx="2345635" cy="3955191"/>
          </a:xfrm>
          <a:prstGeom prst="flowChartAlternateProcess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91AA73F-99A8-4B55-A4D5-5F4B9AB60A5F}"/>
              </a:ext>
            </a:extLst>
          </p:cNvPr>
          <p:cNvSpPr/>
          <p:nvPr/>
        </p:nvSpPr>
        <p:spPr>
          <a:xfrm>
            <a:off x="3194175" y="1057909"/>
            <a:ext cx="68705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Look at the chart</a:t>
            </a:r>
            <a:endParaRPr lang="ar-SA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D686CC-C701-414C-B1F1-B4E2DE37EF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390" t="40769" r="42501" b="34872"/>
          <a:stretch/>
        </p:blipFill>
        <p:spPr>
          <a:xfrm>
            <a:off x="3608257" y="1902488"/>
            <a:ext cx="8442716" cy="3239355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725F5F3D-3522-4298-A48F-ADD52C35174F}"/>
              </a:ext>
            </a:extLst>
          </p:cNvPr>
          <p:cNvSpPr/>
          <p:nvPr/>
        </p:nvSpPr>
        <p:spPr>
          <a:xfrm>
            <a:off x="3608257" y="5284852"/>
            <a:ext cx="68705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What kind of questions you are going to hear in the conversation?</a:t>
            </a:r>
            <a:endParaRPr lang="ar-SA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0228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928CD3F-DB98-4BAC-AD63-BD48854450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49232" y="2651964"/>
            <a:ext cx="7052117" cy="11502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Listening time </a:t>
            </a:r>
            <a:endParaRPr lang="ar-SA" sz="32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A1D17F-53F2-45C4-844B-906A23DAB322}"/>
              </a:ext>
            </a:extLst>
          </p:cNvPr>
          <p:cNvSpPr/>
          <p:nvPr/>
        </p:nvSpPr>
        <p:spPr>
          <a:xfrm>
            <a:off x="0" y="-13252"/>
            <a:ext cx="12191693" cy="484748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796892C-2997-4618-B57E-8D1106B44813}"/>
              </a:ext>
            </a:extLst>
          </p:cNvPr>
          <p:cNvSpPr txBox="1">
            <a:spLocks/>
          </p:cNvSpPr>
          <p:nvPr/>
        </p:nvSpPr>
        <p:spPr>
          <a:xfrm>
            <a:off x="582570" y="240509"/>
            <a:ext cx="3374896" cy="230987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b="1" kern="12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chemeClr val="bg1"/>
                </a:solidFill>
              </a:rPr>
              <a:t>4- listening</a:t>
            </a:r>
            <a:endParaRPr lang="ar-SA" sz="4800" dirty="0">
              <a:solidFill>
                <a:schemeClr val="bg1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2585F71-1FAE-4E45-BE8F-F95F86CBFBDD}"/>
              </a:ext>
            </a:extLst>
          </p:cNvPr>
          <p:cNvSpPr txBox="1">
            <a:spLocks/>
          </p:cNvSpPr>
          <p:nvPr/>
        </p:nvSpPr>
        <p:spPr>
          <a:xfrm>
            <a:off x="10064764" y="87419"/>
            <a:ext cx="2187134" cy="337893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b="1" kern="12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solidFill>
                  <a:schemeClr val="bg1"/>
                </a:solidFill>
              </a:rPr>
              <a:t>Unit: 1</a:t>
            </a:r>
            <a:endParaRPr lang="ar-SA" sz="4800" dirty="0">
              <a:solidFill>
                <a:schemeClr val="bg1"/>
              </a:solidFill>
            </a:endParaRPr>
          </a:p>
        </p:txBody>
      </p:sp>
      <p:pic>
        <p:nvPicPr>
          <p:cNvPr id="13" name="Graphic 12" descr="Volume">
            <a:extLst>
              <a:ext uri="{FF2B5EF4-FFF2-40B4-BE49-F238E27FC236}">
                <a16:creationId xmlns:a16="http://schemas.microsoft.com/office/drawing/2014/main" id="{C4790477-4358-4CF5-AABE-DF2B48A372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7326" y="0"/>
            <a:ext cx="415244" cy="415244"/>
          </a:xfrm>
          <a:prstGeom prst="rect">
            <a:avLst/>
          </a:prstGeom>
        </p:spPr>
      </p:pic>
      <p:pic>
        <p:nvPicPr>
          <p:cNvPr id="2" name="SG Bk 3 F-SA__18_1-03">
            <a:hlinkClick r:id="" action="ppaction://media"/>
            <a:extLst>
              <a:ext uri="{FF2B5EF4-FFF2-40B4-BE49-F238E27FC236}">
                <a16:creationId xmlns:a16="http://schemas.microsoft.com/office/drawing/2014/main" id="{D0EFD6D8-0DF8-4EA5-89D5-1712CCEFB5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74948" y="2043192"/>
            <a:ext cx="2771616" cy="277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47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FD686CC-C701-414C-B1F1-B4E2DE37EF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90" t="40769" r="42501" b="34872"/>
          <a:stretch/>
        </p:blipFill>
        <p:spPr>
          <a:xfrm>
            <a:off x="3608257" y="1902488"/>
            <a:ext cx="8442716" cy="323935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C66C931-B23B-4DF6-B66C-37FECCD62F50}"/>
              </a:ext>
            </a:extLst>
          </p:cNvPr>
          <p:cNvSpPr/>
          <p:nvPr/>
        </p:nvSpPr>
        <p:spPr>
          <a:xfrm>
            <a:off x="0" y="-13252"/>
            <a:ext cx="12191693" cy="484748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C81C165-47EC-45FA-834E-9BC5644E5CDD}"/>
              </a:ext>
            </a:extLst>
          </p:cNvPr>
          <p:cNvSpPr txBox="1">
            <a:spLocks/>
          </p:cNvSpPr>
          <p:nvPr/>
        </p:nvSpPr>
        <p:spPr>
          <a:xfrm>
            <a:off x="582570" y="237963"/>
            <a:ext cx="2028108" cy="187350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b="1" kern="12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solidFill>
                  <a:schemeClr val="bg1"/>
                </a:solidFill>
              </a:rPr>
              <a:t>4- listening</a:t>
            </a:r>
            <a:endParaRPr lang="ar-SA" sz="4800" dirty="0">
              <a:solidFill>
                <a:schemeClr val="bg1"/>
              </a:solidFill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C64C98D-C3C1-4899-A8F5-39EE07B13AB4}"/>
              </a:ext>
            </a:extLst>
          </p:cNvPr>
          <p:cNvSpPr txBox="1">
            <a:spLocks/>
          </p:cNvSpPr>
          <p:nvPr/>
        </p:nvSpPr>
        <p:spPr>
          <a:xfrm>
            <a:off x="10064764" y="87419"/>
            <a:ext cx="2187134" cy="337893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b="1" kern="12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solidFill>
                  <a:schemeClr val="bg1"/>
                </a:solidFill>
              </a:rPr>
              <a:t>Unit: 1</a:t>
            </a:r>
            <a:endParaRPr lang="ar-SA" sz="4800" dirty="0">
              <a:solidFill>
                <a:schemeClr val="bg1"/>
              </a:solidFill>
            </a:endParaRPr>
          </a:p>
        </p:txBody>
      </p:sp>
      <p:pic>
        <p:nvPicPr>
          <p:cNvPr id="25" name="Graphic 24" descr="Volume">
            <a:extLst>
              <a:ext uri="{FF2B5EF4-FFF2-40B4-BE49-F238E27FC236}">
                <a16:creationId xmlns:a16="http://schemas.microsoft.com/office/drawing/2014/main" id="{84EB6C25-3DF8-4E8D-AF8F-79C96CD49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326" y="0"/>
            <a:ext cx="415244" cy="4152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925311-7B64-403B-86FC-DDBA3D141A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021" t="16601" r="15001" b="5486"/>
          <a:stretch/>
        </p:blipFill>
        <p:spPr>
          <a:xfrm>
            <a:off x="265043" y="1329661"/>
            <a:ext cx="2345635" cy="3955191"/>
          </a:xfrm>
          <a:prstGeom prst="flowChartAlternateProcess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91AA73F-99A8-4B55-A4D5-5F4B9AB60A5F}"/>
              </a:ext>
            </a:extLst>
          </p:cNvPr>
          <p:cNvSpPr/>
          <p:nvPr/>
        </p:nvSpPr>
        <p:spPr>
          <a:xfrm>
            <a:off x="8654072" y="2474492"/>
            <a:ext cx="20271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UK- British</a:t>
            </a:r>
            <a:endParaRPr lang="ar-SA" sz="2400" b="1" dirty="0">
              <a:solidFill>
                <a:srgbClr val="0070C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B1E065-5305-4C20-A20B-B5D2240554F1}"/>
              </a:ext>
            </a:extLst>
          </p:cNvPr>
          <p:cNvSpPr/>
          <p:nvPr/>
        </p:nvSpPr>
        <p:spPr>
          <a:xfrm>
            <a:off x="8534804" y="3198167"/>
            <a:ext cx="25705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905- 9</a:t>
            </a:r>
            <a:r>
              <a:rPr lang="en-US" sz="2400" b="1" baseline="30000" dirty="0">
                <a:solidFill>
                  <a:srgbClr val="0070C0"/>
                </a:solidFill>
              </a:rPr>
              <a:t>th</a:t>
            </a:r>
            <a:r>
              <a:rPr lang="en-US" sz="2400" b="1" dirty="0">
                <a:solidFill>
                  <a:srgbClr val="0070C0"/>
                </a:solidFill>
              </a:rPr>
              <a:t> floor</a:t>
            </a:r>
            <a:endParaRPr lang="ar-SA" sz="2400" b="1" dirty="0">
              <a:solidFill>
                <a:srgbClr val="0070C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730938-24D3-47E6-8A54-D9906DE538D7}"/>
              </a:ext>
            </a:extLst>
          </p:cNvPr>
          <p:cNvSpPr/>
          <p:nvPr/>
        </p:nvSpPr>
        <p:spPr>
          <a:xfrm>
            <a:off x="8654072" y="3770171"/>
            <a:ext cx="20271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1</a:t>
            </a:r>
            <a:endParaRPr lang="ar-SA" sz="2400" b="1" dirty="0">
              <a:solidFill>
                <a:srgbClr val="0070C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082EBC-7987-4DB1-8A55-2AAC2104AD07}"/>
              </a:ext>
            </a:extLst>
          </p:cNvPr>
          <p:cNvSpPr/>
          <p:nvPr/>
        </p:nvSpPr>
        <p:spPr>
          <a:xfrm>
            <a:off x="8806472" y="4423569"/>
            <a:ext cx="20271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A meeting</a:t>
            </a:r>
            <a:endParaRPr lang="ar-SA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56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0" grpId="0"/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6FDAD3-72F8-4AA2-B418-7FA22E22F1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11140" t="29942" r="48587" b="35491"/>
          <a:stretch/>
        </p:blipFill>
        <p:spPr>
          <a:xfrm>
            <a:off x="1372001" y="1344712"/>
            <a:ext cx="9594577" cy="4630240"/>
          </a:xfrm>
          <a:prstGeom prst="flowChartAlternateProcess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C66C931-B23B-4DF6-B66C-37FECCD62F50}"/>
              </a:ext>
            </a:extLst>
          </p:cNvPr>
          <p:cNvSpPr/>
          <p:nvPr/>
        </p:nvSpPr>
        <p:spPr>
          <a:xfrm>
            <a:off x="0" y="-13252"/>
            <a:ext cx="12191693" cy="484748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C81C165-47EC-45FA-834E-9BC5644E5CDD}"/>
              </a:ext>
            </a:extLst>
          </p:cNvPr>
          <p:cNvSpPr txBox="1">
            <a:spLocks/>
          </p:cNvSpPr>
          <p:nvPr/>
        </p:nvSpPr>
        <p:spPr>
          <a:xfrm>
            <a:off x="582569" y="87419"/>
            <a:ext cx="2836492" cy="337894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b="1" kern="12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solidFill>
                  <a:schemeClr val="bg1"/>
                </a:solidFill>
              </a:rPr>
              <a:t>5- pronunciation</a:t>
            </a:r>
            <a:endParaRPr lang="ar-SA" sz="4800" dirty="0">
              <a:solidFill>
                <a:schemeClr val="bg1"/>
              </a:solidFill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C64C98D-C3C1-4899-A8F5-39EE07B13AB4}"/>
              </a:ext>
            </a:extLst>
          </p:cNvPr>
          <p:cNvSpPr txBox="1">
            <a:spLocks/>
          </p:cNvSpPr>
          <p:nvPr/>
        </p:nvSpPr>
        <p:spPr>
          <a:xfrm>
            <a:off x="10064764" y="87419"/>
            <a:ext cx="2187134" cy="337893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b="1" kern="12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solidFill>
                  <a:schemeClr val="bg1"/>
                </a:solidFill>
              </a:rPr>
              <a:t>Unit: 1</a:t>
            </a:r>
            <a:endParaRPr lang="ar-SA" sz="4800" dirty="0">
              <a:solidFill>
                <a:schemeClr val="bg1"/>
              </a:solidFill>
            </a:endParaRPr>
          </a:p>
        </p:txBody>
      </p:sp>
      <p:pic>
        <p:nvPicPr>
          <p:cNvPr id="25" name="Graphic 24" descr="Volume">
            <a:extLst>
              <a:ext uri="{FF2B5EF4-FFF2-40B4-BE49-F238E27FC236}">
                <a16:creationId xmlns:a16="http://schemas.microsoft.com/office/drawing/2014/main" id="{84EB6C25-3DF8-4E8D-AF8F-79C96CD494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7326" y="0"/>
            <a:ext cx="415244" cy="41524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BED5221-08F8-4DC3-A129-4BF26935A227}"/>
              </a:ext>
            </a:extLst>
          </p:cNvPr>
          <p:cNvSpPr/>
          <p:nvPr/>
        </p:nvSpPr>
        <p:spPr>
          <a:xfrm>
            <a:off x="2968488" y="4001003"/>
            <a:ext cx="569441" cy="1512285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F29ED0E-9C13-4C8C-A5F8-0E06C693D5E3}"/>
              </a:ext>
            </a:extLst>
          </p:cNvPr>
          <p:cNvSpPr/>
          <p:nvPr/>
        </p:nvSpPr>
        <p:spPr>
          <a:xfrm>
            <a:off x="8084631" y="4001002"/>
            <a:ext cx="1138881" cy="1512285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" name="SG Bk 3 F-SA__18_1-04">
            <a:hlinkClick r:id="" action="ppaction://media"/>
            <a:extLst>
              <a:ext uri="{FF2B5EF4-FFF2-40B4-BE49-F238E27FC236}">
                <a16:creationId xmlns:a16="http://schemas.microsoft.com/office/drawing/2014/main" id="{B65174C4-CA44-48AA-A701-63A1401C31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4353" y="2743616"/>
            <a:ext cx="2013528" cy="201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888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313373-30B4-4436-84F8-01420168DB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05" t="17376" r="53151" b="30624"/>
          <a:stretch/>
        </p:blipFill>
        <p:spPr>
          <a:xfrm>
            <a:off x="7977704" y="965542"/>
            <a:ext cx="3524350" cy="2541414"/>
          </a:xfrm>
          <a:prstGeom prst="flowChartAlternateProcess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C66C931-B23B-4DF6-B66C-37FECCD62F50}"/>
              </a:ext>
            </a:extLst>
          </p:cNvPr>
          <p:cNvSpPr/>
          <p:nvPr/>
        </p:nvSpPr>
        <p:spPr>
          <a:xfrm>
            <a:off x="0" y="-13252"/>
            <a:ext cx="12191693" cy="484748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C81C165-47EC-45FA-834E-9BC5644E5CDD}"/>
              </a:ext>
            </a:extLst>
          </p:cNvPr>
          <p:cNvSpPr txBox="1">
            <a:spLocks/>
          </p:cNvSpPr>
          <p:nvPr/>
        </p:nvSpPr>
        <p:spPr>
          <a:xfrm>
            <a:off x="582569" y="87419"/>
            <a:ext cx="2836492" cy="337894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b="1" kern="12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solidFill>
                  <a:schemeClr val="bg1"/>
                </a:solidFill>
              </a:rPr>
              <a:t>6- conversation</a:t>
            </a:r>
            <a:endParaRPr lang="ar-SA" sz="4800" dirty="0">
              <a:solidFill>
                <a:schemeClr val="bg1"/>
              </a:solidFill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C64C98D-C3C1-4899-A8F5-39EE07B13AB4}"/>
              </a:ext>
            </a:extLst>
          </p:cNvPr>
          <p:cNvSpPr txBox="1">
            <a:spLocks/>
          </p:cNvSpPr>
          <p:nvPr/>
        </p:nvSpPr>
        <p:spPr>
          <a:xfrm>
            <a:off x="10064764" y="87419"/>
            <a:ext cx="2187134" cy="337893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b="1" kern="12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solidFill>
                  <a:schemeClr val="bg1"/>
                </a:solidFill>
              </a:rPr>
              <a:t>Unit: 1</a:t>
            </a:r>
            <a:endParaRPr lang="ar-SA" sz="48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2813D5-8042-4F55-8881-491D9CE1B7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043" t="19593" r="17448" b="9158"/>
          <a:stretch/>
        </p:blipFill>
        <p:spPr>
          <a:xfrm>
            <a:off x="3600702" y="1742277"/>
            <a:ext cx="4207303" cy="4883810"/>
          </a:xfrm>
          <a:prstGeom prst="flowChartAlternateProcess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5D476C9F-4DB2-45BA-94EC-A56BB9DEE9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0585" y="2634043"/>
            <a:ext cx="1883924" cy="872913"/>
          </a:xfrm>
        </p:spPr>
        <p:txBody>
          <a:bodyPr>
            <a:normAutofit/>
          </a:bodyPr>
          <a:lstStyle/>
          <a:p>
            <a:pPr algn="ctr"/>
            <a:r>
              <a:rPr lang="en-US" sz="1200" b="1" dirty="0"/>
              <a:t>Microsoft </a:t>
            </a:r>
          </a:p>
          <a:p>
            <a:pPr algn="ctr"/>
            <a:r>
              <a:rPr lang="en-US" sz="1200" b="1" dirty="0"/>
              <a:t>Teams</a:t>
            </a:r>
            <a:endParaRPr lang="ar-SA" sz="1200" b="1" dirty="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E4873866-564D-414E-815F-8AB7E1FC1C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63529" y="3429000"/>
            <a:ext cx="1158036" cy="872913"/>
          </a:xfrm>
          <a:prstGeom prst="flowChartConnector">
            <a:avLst/>
          </a:prstGeom>
        </p:spPr>
      </p:pic>
      <p:pic>
        <p:nvPicPr>
          <p:cNvPr id="16" name="Graphic 15" descr="Radio microphone">
            <a:extLst>
              <a:ext uri="{FF2B5EF4-FFF2-40B4-BE49-F238E27FC236}">
                <a16:creationId xmlns:a16="http://schemas.microsoft.com/office/drawing/2014/main" id="{FF496705-3793-49DC-A392-CFA8D0B3B6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67326" y="0"/>
            <a:ext cx="415244" cy="41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4024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313373-30B4-4436-84F8-01420168DB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05" t="17376" r="53151" b="30624"/>
          <a:stretch/>
        </p:blipFill>
        <p:spPr>
          <a:xfrm>
            <a:off x="7977704" y="965542"/>
            <a:ext cx="3524350" cy="2541414"/>
          </a:xfrm>
          <a:prstGeom prst="flowChartAlternateProcess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C66C931-B23B-4DF6-B66C-37FECCD62F50}"/>
              </a:ext>
            </a:extLst>
          </p:cNvPr>
          <p:cNvSpPr/>
          <p:nvPr/>
        </p:nvSpPr>
        <p:spPr>
          <a:xfrm>
            <a:off x="0" y="-13252"/>
            <a:ext cx="12191693" cy="484748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C81C165-47EC-45FA-834E-9BC5644E5CDD}"/>
              </a:ext>
            </a:extLst>
          </p:cNvPr>
          <p:cNvSpPr txBox="1">
            <a:spLocks/>
          </p:cNvSpPr>
          <p:nvPr/>
        </p:nvSpPr>
        <p:spPr>
          <a:xfrm>
            <a:off x="582569" y="87419"/>
            <a:ext cx="2836492" cy="337894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b="1" kern="12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solidFill>
                  <a:schemeClr val="bg1"/>
                </a:solidFill>
              </a:rPr>
              <a:t>6- conversation</a:t>
            </a:r>
            <a:endParaRPr lang="ar-SA" sz="4800" dirty="0">
              <a:solidFill>
                <a:schemeClr val="bg1"/>
              </a:solidFill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C64C98D-C3C1-4899-A8F5-39EE07B13AB4}"/>
              </a:ext>
            </a:extLst>
          </p:cNvPr>
          <p:cNvSpPr txBox="1">
            <a:spLocks/>
          </p:cNvSpPr>
          <p:nvPr/>
        </p:nvSpPr>
        <p:spPr>
          <a:xfrm>
            <a:off x="10064764" y="87419"/>
            <a:ext cx="2187134" cy="337893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b="1" kern="12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solidFill>
                  <a:schemeClr val="bg1"/>
                </a:solidFill>
              </a:rPr>
              <a:t>Unit: 1</a:t>
            </a:r>
            <a:endParaRPr lang="ar-SA" sz="48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2813D5-8042-4F55-8881-491D9CE1B7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043" t="19593" r="17448" b="9158"/>
          <a:stretch/>
        </p:blipFill>
        <p:spPr>
          <a:xfrm>
            <a:off x="3600702" y="1742277"/>
            <a:ext cx="4207303" cy="4883810"/>
          </a:xfrm>
          <a:prstGeom prst="flowChartAlternateProcess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07A118E-AA67-4B12-A647-7667A9B68685}"/>
              </a:ext>
            </a:extLst>
          </p:cNvPr>
          <p:cNvSpPr/>
          <p:nvPr/>
        </p:nvSpPr>
        <p:spPr>
          <a:xfrm>
            <a:off x="167327" y="2390218"/>
            <a:ext cx="343337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MyriadPro-SemiboldIt"/>
              </a:rPr>
              <a:t>Who are the</a:t>
            </a:r>
          </a:p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MyriadPro-SemiboldIt"/>
              </a:rPr>
              <a:t>people?</a:t>
            </a:r>
          </a:p>
          <a:p>
            <a:endParaRPr lang="en-US" sz="2800" dirty="0">
              <a:solidFill>
                <a:schemeClr val="accent1">
                  <a:lumMod val="50000"/>
                </a:schemeClr>
              </a:solidFill>
              <a:latin typeface="MyriadPro-SemiboldIt"/>
            </a:endParaRPr>
          </a:p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MyriadPro-SemiboldIt"/>
              </a:rPr>
              <a:t> What are they probably talking about?</a:t>
            </a:r>
            <a:endParaRPr lang="ar-SA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3" name="Graphic 12" descr="Radio microphone">
            <a:extLst>
              <a:ext uri="{FF2B5EF4-FFF2-40B4-BE49-F238E27FC236}">
                <a16:creationId xmlns:a16="http://schemas.microsoft.com/office/drawing/2014/main" id="{554133E4-CD89-434E-9F86-E163BE504C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67326" y="0"/>
            <a:ext cx="415244" cy="41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9083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313373-30B4-4436-84F8-01420168DB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05" t="17376" r="53151" b="30624"/>
          <a:stretch/>
        </p:blipFill>
        <p:spPr>
          <a:xfrm>
            <a:off x="8667343" y="572167"/>
            <a:ext cx="3524350" cy="2541414"/>
          </a:xfrm>
          <a:prstGeom prst="flowChartAlternateProcess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C66C931-B23B-4DF6-B66C-37FECCD62F50}"/>
              </a:ext>
            </a:extLst>
          </p:cNvPr>
          <p:cNvSpPr/>
          <p:nvPr/>
        </p:nvSpPr>
        <p:spPr>
          <a:xfrm>
            <a:off x="0" y="-13252"/>
            <a:ext cx="12191693" cy="484748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C81C165-47EC-45FA-834E-9BC5644E5CDD}"/>
              </a:ext>
            </a:extLst>
          </p:cNvPr>
          <p:cNvSpPr txBox="1">
            <a:spLocks/>
          </p:cNvSpPr>
          <p:nvPr/>
        </p:nvSpPr>
        <p:spPr>
          <a:xfrm>
            <a:off x="582569" y="87419"/>
            <a:ext cx="2836492" cy="337894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b="1" kern="12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solidFill>
                  <a:schemeClr val="bg1"/>
                </a:solidFill>
              </a:rPr>
              <a:t>6- conversation</a:t>
            </a:r>
            <a:endParaRPr lang="ar-SA" sz="4800" dirty="0">
              <a:solidFill>
                <a:schemeClr val="bg1"/>
              </a:solidFill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C64C98D-C3C1-4899-A8F5-39EE07B13AB4}"/>
              </a:ext>
            </a:extLst>
          </p:cNvPr>
          <p:cNvSpPr txBox="1">
            <a:spLocks/>
          </p:cNvSpPr>
          <p:nvPr/>
        </p:nvSpPr>
        <p:spPr>
          <a:xfrm>
            <a:off x="10064764" y="87419"/>
            <a:ext cx="2187134" cy="337893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b="1" kern="12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solidFill>
                  <a:schemeClr val="bg1"/>
                </a:solidFill>
              </a:rPr>
              <a:t>Unit: 1</a:t>
            </a:r>
            <a:endParaRPr lang="ar-SA" sz="48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2813D5-8042-4F55-8881-491D9CE1B7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043" t="19593" r="17448" b="9158"/>
          <a:stretch/>
        </p:blipFill>
        <p:spPr>
          <a:xfrm>
            <a:off x="3180522" y="821635"/>
            <a:ext cx="5420597" cy="5948946"/>
          </a:xfrm>
          <a:prstGeom prst="flowChartAlternateProcess">
            <a:avLst/>
          </a:prstGeom>
        </p:spPr>
      </p:pic>
      <p:pic>
        <p:nvPicPr>
          <p:cNvPr id="7" name="SG Bk 3 F-SA__18_1-05">
            <a:hlinkClick r:id="" action="ppaction://media"/>
            <a:extLst>
              <a:ext uri="{FF2B5EF4-FFF2-40B4-BE49-F238E27FC236}">
                <a16:creationId xmlns:a16="http://schemas.microsoft.com/office/drawing/2014/main" id="{D2FF06DA-8799-4ABE-B1ED-BE622BAF71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74948" y="2088095"/>
            <a:ext cx="2681809" cy="268180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AB24B0F-0B7C-4CCD-80C8-D6AE57290F2C}"/>
              </a:ext>
            </a:extLst>
          </p:cNvPr>
          <p:cNvSpPr/>
          <p:nvPr/>
        </p:nvSpPr>
        <p:spPr>
          <a:xfrm>
            <a:off x="6586330" y="1364973"/>
            <a:ext cx="1205948" cy="26504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F8C0140-7F0E-4E2E-A34D-1F59344915BC}"/>
              </a:ext>
            </a:extLst>
          </p:cNvPr>
          <p:cNvSpPr/>
          <p:nvPr/>
        </p:nvSpPr>
        <p:spPr>
          <a:xfrm>
            <a:off x="5367130" y="4075043"/>
            <a:ext cx="1444486" cy="26504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E3E1B3-A491-42E5-B333-E827C3932EA5}"/>
              </a:ext>
            </a:extLst>
          </p:cNvPr>
          <p:cNvSpPr/>
          <p:nvPr/>
        </p:nvSpPr>
        <p:spPr>
          <a:xfrm>
            <a:off x="5216861" y="4340086"/>
            <a:ext cx="1091174" cy="25074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5" name="Graphic 14" descr="Radio microphone">
            <a:extLst>
              <a:ext uri="{FF2B5EF4-FFF2-40B4-BE49-F238E27FC236}">
                <a16:creationId xmlns:a16="http://schemas.microsoft.com/office/drawing/2014/main" id="{29B9AA96-F208-4175-A49F-0292AA265F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67326" y="0"/>
            <a:ext cx="415244" cy="41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611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B3E0060C-9FBE-4CF0-AFD3-9979570E61E3}"/>
              </a:ext>
            </a:extLst>
          </p:cNvPr>
          <p:cNvSpPr/>
          <p:nvPr/>
        </p:nvSpPr>
        <p:spPr>
          <a:xfrm>
            <a:off x="3631507" y="2303706"/>
            <a:ext cx="7553325" cy="1979016"/>
          </a:xfrm>
          <a:prstGeom prst="wedgeRoundRectCallout">
            <a:avLst>
              <a:gd name="adj1" fmla="val -66104"/>
              <a:gd name="adj2" fmla="val 53795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28CD3F-DB98-4BAC-AD63-BD48854450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91105" y="2518565"/>
            <a:ext cx="7430727" cy="1549297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My last name is Alotaibi</a:t>
            </a:r>
          </a:p>
          <a:p>
            <a:pPr algn="ctr"/>
            <a:r>
              <a:rPr lang="en-US" sz="3200" b="1" dirty="0"/>
              <a:t>A-L-O-T-A-I-B-I</a:t>
            </a:r>
          </a:p>
        </p:txBody>
      </p: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8FAED209-0A67-4510-8586-9A7C176722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b="8190"/>
          <a:stretch/>
        </p:blipFill>
        <p:spPr>
          <a:xfrm>
            <a:off x="6472197" y="4882834"/>
            <a:ext cx="1373090" cy="1347909"/>
          </a:xfrm>
          <a:prstGeom prst="rect">
            <a:avLst/>
          </a:prstGeom>
        </p:spPr>
      </p:pic>
      <p:pic>
        <p:nvPicPr>
          <p:cNvPr id="1026" name="Picture 2" descr="Bitmoji Image">
            <a:extLst>
              <a:ext uri="{FF2B5EF4-FFF2-40B4-BE49-F238E27FC236}">
                <a16:creationId xmlns:a16="http://schemas.microsoft.com/office/drawing/2014/main" id="{570D8FC1-F4B6-4485-8DA5-E3870B573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839" y="1765839"/>
            <a:ext cx="3484344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E52809C-3CAF-4D6E-A1E5-84D2007D0D72}"/>
              </a:ext>
            </a:extLst>
          </p:cNvPr>
          <p:cNvSpPr/>
          <p:nvPr/>
        </p:nvSpPr>
        <p:spPr>
          <a:xfrm>
            <a:off x="0" y="-13252"/>
            <a:ext cx="12191693" cy="484748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3443527-DAD5-4880-845B-FB20973C6FFD}"/>
              </a:ext>
            </a:extLst>
          </p:cNvPr>
          <p:cNvSpPr txBox="1">
            <a:spLocks/>
          </p:cNvSpPr>
          <p:nvPr/>
        </p:nvSpPr>
        <p:spPr>
          <a:xfrm>
            <a:off x="582570" y="237962"/>
            <a:ext cx="3374896" cy="230987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b="1" kern="12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solidFill>
                  <a:schemeClr val="bg1"/>
                </a:solidFill>
              </a:rPr>
              <a:t>1- listen and discuss</a:t>
            </a:r>
            <a:endParaRPr lang="ar-SA" sz="4800" dirty="0">
              <a:solidFill>
                <a:schemeClr val="bg1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31CA976-FADD-44D5-AD02-5DB756527973}"/>
              </a:ext>
            </a:extLst>
          </p:cNvPr>
          <p:cNvSpPr txBox="1">
            <a:spLocks/>
          </p:cNvSpPr>
          <p:nvPr/>
        </p:nvSpPr>
        <p:spPr>
          <a:xfrm>
            <a:off x="10064764" y="87419"/>
            <a:ext cx="2187134" cy="337893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b="1" kern="12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solidFill>
                  <a:schemeClr val="bg1"/>
                </a:solidFill>
              </a:rPr>
              <a:t>Unit: 1</a:t>
            </a:r>
            <a:endParaRPr lang="ar-SA" sz="4800" dirty="0">
              <a:solidFill>
                <a:schemeClr val="bg1"/>
              </a:solidFill>
            </a:endParaRPr>
          </a:p>
        </p:txBody>
      </p:sp>
      <p:pic>
        <p:nvPicPr>
          <p:cNvPr id="16" name="Graphic 15" descr="Volume">
            <a:extLst>
              <a:ext uri="{FF2B5EF4-FFF2-40B4-BE49-F238E27FC236}">
                <a16:creationId xmlns:a16="http://schemas.microsoft.com/office/drawing/2014/main" id="{E002C6EF-0992-46E6-A664-B645AEE790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7326" y="0"/>
            <a:ext cx="415244" cy="41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8299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BC66C931-B23B-4DF6-B66C-37FECCD62F50}"/>
              </a:ext>
            </a:extLst>
          </p:cNvPr>
          <p:cNvSpPr/>
          <p:nvPr/>
        </p:nvSpPr>
        <p:spPr>
          <a:xfrm>
            <a:off x="0" y="-13252"/>
            <a:ext cx="12191693" cy="484748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C81C165-47EC-45FA-834E-9BC5644E5CDD}"/>
              </a:ext>
            </a:extLst>
          </p:cNvPr>
          <p:cNvSpPr txBox="1">
            <a:spLocks/>
          </p:cNvSpPr>
          <p:nvPr/>
        </p:nvSpPr>
        <p:spPr>
          <a:xfrm>
            <a:off x="582569" y="87419"/>
            <a:ext cx="2836492" cy="337894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b="1" kern="12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solidFill>
                  <a:schemeClr val="bg1"/>
                </a:solidFill>
              </a:rPr>
              <a:t>6- conversation</a:t>
            </a:r>
            <a:endParaRPr lang="ar-SA" sz="4800" dirty="0">
              <a:solidFill>
                <a:schemeClr val="bg1"/>
              </a:solidFill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C64C98D-C3C1-4899-A8F5-39EE07B13AB4}"/>
              </a:ext>
            </a:extLst>
          </p:cNvPr>
          <p:cNvSpPr txBox="1">
            <a:spLocks/>
          </p:cNvSpPr>
          <p:nvPr/>
        </p:nvSpPr>
        <p:spPr>
          <a:xfrm>
            <a:off x="10064764" y="87419"/>
            <a:ext cx="2187134" cy="337893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b="1" kern="12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solidFill>
                  <a:schemeClr val="bg1"/>
                </a:solidFill>
              </a:rPr>
              <a:t>Unit: 1</a:t>
            </a:r>
            <a:endParaRPr lang="ar-SA" sz="4800" dirty="0">
              <a:solidFill>
                <a:schemeClr val="bg1"/>
              </a:solidFill>
            </a:endParaRPr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39CA601F-57B0-475E-80C4-011BD4198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015180" y="2599947"/>
            <a:ext cx="3645528" cy="21699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827733-26E6-4A2D-BBDF-4277FDFB31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3043" t="19903" r="1594" b="14397"/>
          <a:stretch/>
        </p:blipFill>
        <p:spPr>
          <a:xfrm>
            <a:off x="4041776" y="4566889"/>
            <a:ext cx="3973404" cy="2053127"/>
          </a:xfrm>
          <a:prstGeom prst="flowChartAlternateProcess">
            <a:avLst/>
          </a:prstGeom>
        </p:spPr>
      </p:pic>
      <p:pic>
        <p:nvPicPr>
          <p:cNvPr id="16" name="Picture 15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827E3530-10D0-47ED-A715-1246AD7A43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307078" y="748209"/>
            <a:ext cx="3442801" cy="2299791"/>
          </a:xfrm>
          <a:prstGeom prst="flowChartAlternateProcess">
            <a:avLst/>
          </a:prstGeom>
        </p:spPr>
      </p:pic>
      <p:pic>
        <p:nvPicPr>
          <p:cNvPr id="22" name="Graphic 21" descr="Radio microphone">
            <a:extLst>
              <a:ext uri="{FF2B5EF4-FFF2-40B4-BE49-F238E27FC236}">
                <a16:creationId xmlns:a16="http://schemas.microsoft.com/office/drawing/2014/main" id="{DBA52372-CA6F-48D9-B34F-2C56208A1E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67326" y="0"/>
            <a:ext cx="415244" cy="41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8804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FBA7E51E-7B6A-4A79-8F84-47C845C7A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521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8546A00D-748A-42CE-AB6E-C140DDA4E7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75746" cy="6858000"/>
          </a:xfrm>
          <a:custGeom>
            <a:avLst/>
            <a:gdLst>
              <a:gd name="connsiteX0" fmla="*/ 0 w 7475746"/>
              <a:gd name="connsiteY0" fmla="*/ 0 h 6858000"/>
              <a:gd name="connsiteX1" fmla="*/ 5859459 w 7475746"/>
              <a:gd name="connsiteY1" fmla="*/ 0 h 6858000"/>
              <a:gd name="connsiteX2" fmla="*/ 5874848 w 7475746"/>
              <a:gd name="connsiteY2" fmla="*/ 10445 h 6858000"/>
              <a:gd name="connsiteX3" fmla="*/ 7475746 w 7475746"/>
              <a:gd name="connsiteY3" fmla="*/ 3621913 h 6858000"/>
              <a:gd name="connsiteX4" fmla="*/ 5601397 w 7475746"/>
              <a:gd name="connsiteY4" fmla="*/ 6378742 h 6858000"/>
              <a:gd name="connsiteX5" fmla="*/ 5084748 w 7475746"/>
              <a:gd name="connsiteY5" fmla="*/ 6785068 h 6858000"/>
              <a:gd name="connsiteX6" fmla="*/ 4979585 w 7475746"/>
              <a:gd name="connsiteY6" fmla="*/ 6858000 h 6858000"/>
              <a:gd name="connsiteX7" fmla="*/ 0 w 747574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75746" h="6858000">
                <a:moveTo>
                  <a:pt x="0" y="0"/>
                </a:moveTo>
                <a:lnTo>
                  <a:pt x="5859459" y="0"/>
                </a:lnTo>
                <a:lnTo>
                  <a:pt x="5874848" y="10445"/>
                </a:lnTo>
                <a:cubicBezTo>
                  <a:pt x="6902010" y="751075"/>
                  <a:pt x="7475746" y="2091411"/>
                  <a:pt x="7475746" y="3621913"/>
                </a:cubicBezTo>
                <a:cubicBezTo>
                  <a:pt x="7475746" y="4971185"/>
                  <a:pt x="6547021" y="5605738"/>
                  <a:pt x="5601397" y="6378742"/>
                </a:cubicBezTo>
                <a:cubicBezTo>
                  <a:pt x="5429193" y="6519512"/>
                  <a:pt x="5258566" y="6657407"/>
                  <a:pt x="5084748" y="6785068"/>
                </a:cubicBezTo>
                <a:lnTo>
                  <a:pt x="4979585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36" name="Freeform: Shape 35">
            <a:extLst>
              <a:ext uri="{FF2B5EF4-FFF2-40B4-BE49-F238E27FC236}">
                <a16:creationId xmlns:a16="http://schemas.microsoft.com/office/drawing/2014/main" id="{513BF6FB-1F9C-480B-BE5F-4DFFB8E1C4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" y="0"/>
            <a:ext cx="12191695" cy="6858000"/>
          </a:xfrm>
          <a:custGeom>
            <a:avLst/>
            <a:gdLst>
              <a:gd name="connsiteX0" fmla="*/ 0 w 12191695"/>
              <a:gd name="connsiteY0" fmla="*/ 0 h 6858000"/>
              <a:gd name="connsiteX1" fmla="*/ 5548454 w 12191695"/>
              <a:gd name="connsiteY1" fmla="*/ 0 h 6858000"/>
              <a:gd name="connsiteX2" fmla="*/ 5563843 w 12191695"/>
              <a:gd name="connsiteY2" fmla="*/ 10445 h 6858000"/>
              <a:gd name="connsiteX3" fmla="*/ 7138082 w 12191695"/>
              <a:gd name="connsiteY3" fmla="*/ 3057689 h 6858000"/>
              <a:gd name="connsiteX4" fmla="*/ 7154546 w 12191695"/>
              <a:gd name="connsiteY4" fmla="*/ 3406140 h 6858000"/>
              <a:gd name="connsiteX5" fmla="*/ 12191695 w 12191695"/>
              <a:gd name="connsiteY5" fmla="*/ 3406140 h 6858000"/>
              <a:gd name="connsiteX6" fmla="*/ 12191695 w 12191695"/>
              <a:gd name="connsiteY6" fmla="*/ 3451860 h 6858000"/>
              <a:gd name="connsiteX7" fmla="*/ 7156706 w 12191695"/>
              <a:gd name="connsiteY7" fmla="*/ 3451860 h 6858000"/>
              <a:gd name="connsiteX8" fmla="*/ 7164741 w 12191695"/>
              <a:gd name="connsiteY8" fmla="*/ 3621913 h 6858000"/>
              <a:gd name="connsiteX9" fmla="*/ 5290392 w 12191695"/>
              <a:gd name="connsiteY9" fmla="*/ 6378742 h 6858000"/>
              <a:gd name="connsiteX10" fmla="*/ 4773743 w 12191695"/>
              <a:gd name="connsiteY10" fmla="*/ 6785068 h 6858000"/>
              <a:gd name="connsiteX11" fmla="*/ 4668580 w 12191695"/>
              <a:gd name="connsiteY11" fmla="*/ 6858000 h 6858000"/>
              <a:gd name="connsiteX12" fmla="*/ 0 w 12191695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1695" h="6858000">
                <a:moveTo>
                  <a:pt x="0" y="0"/>
                </a:moveTo>
                <a:lnTo>
                  <a:pt x="5548454" y="0"/>
                </a:lnTo>
                <a:lnTo>
                  <a:pt x="5563843" y="10445"/>
                </a:lnTo>
                <a:cubicBezTo>
                  <a:pt x="6462610" y="658496"/>
                  <a:pt x="7014222" y="1765698"/>
                  <a:pt x="7138082" y="3057689"/>
                </a:cubicBezTo>
                <a:lnTo>
                  <a:pt x="7154546" y="3406140"/>
                </a:lnTo>
                <a:lnTo>
                  <a:pt x="12191695" y="3406140"/>
                </a:lnTo>
                <a:lnTo>
                  <a:pt x="12191695" y="3451860"/>
                </a:lnTo>
                <a:lnTo>
                  <a:pt x="7156706" y="3451860"/>
                </a:lnTo>
                <a:lnTo>
                  <a:pt x="7164741" y="3621913"/>
                </a:lnTo>
                <a:cubicBezTo>
                  <a:pt x="7164741" y="4971185"/>
                  <a:pt x="6236016" y="5605738"/>
                  <a:pt x="5290392" y="6378742"/>
                </a:cubicBezTo>
                <a:cubicBezTo>
                  <a:pt x="5118188" y="6519512"/>
                  <a:pt x="4947561" y="6657407"/>
                  <a:pt x="4773743" y="6785068"/>
                </a:cubicBezTo>
                <a:lnTo>
                  <a:pt x="4668580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1C2D6D-080A-42CF-A84D-F1227DFBB790}"/>
              </a:ext>
            </a:extLst>
          </p:cNvPr>
          <p:cNvSpPr/>
          <p:nvPr/>
        </p:nvSpPr>
        <p:spPr>
          <a:xfrm>
            <a:off x="318812" y="2233587"/>
            <a:ext cx="683812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MyriadPro-Semibold"/>
              </a:rPr>
              <a:t>1. 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MyriadPro-Light"/>
              </a:rPr>
              <a:t>What’s Ibrahim’s last name?</a:t>
            </a:r>
          </a:p>
          <a:p>
            <a:pPr>
              <a:spcAft>
                <a:spcPts val="600"/>
              </a:spcAft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MyriadPro-Semibold"/>
              </a:rPr>
              <a:t>2. 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MyriadPro-Light"/>
              </a:rPr>
              <a:t>Is Ibrahim at the hotel on business?</a:t>
            </a:r>
          </a:p>
          <a:p>
            <a:pPr>
              <a:spcAft>
                <a:spcPts val="600"/>
              </a:spcAft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MyriadPro-Semibold"/>
              </a:rPr>
              <a:t>3. 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MyriadPro-Light"/>
              </a:rPr>
              <a:t>How is he paying for the hotel?</a:t>
            </a:r>
          </a:p>
          <a:p>
            <a:pPr>
              <a:spcAft>
                <a:spcPts val="600"/>
              </a:spcAft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MyriadPro-Semibold"/>
              </a:rPr>
              <a:t>4. 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MyriadPro-Light"/>
              </a:rPr>
              <a:t>How long is he staying in the hotel?</a:t>
            </a:r>
          </a:p>
          <a:p>
            <a:pPr>
              <a:spcAft>
                <a:spcPts val="600"/>
              </a:spcAft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MyriadPro-Semibold"/>
              </a:rPr>
              <a:t>5. 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MyriadPro-Light"/>
              </a:rPr>
              <a:t>What’s his room number?</a:t>
            </a:r>
            <a:endParaRPr lang="ar-SA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6B8009-36C8-4199-9B0F-E9CAF525A23F}"/>
              </a:ext>
            </a:extLst>
          </p:cNvPr>
          <p:cNvSpPr/>
          <p:nvPr/>
        </p:nvSpPr>
        <p:spPr>
          <a:xfrm>
            <a:off x="0" y="-13252"/>
            <a:ext cx="12191693" cy="484748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717EA98-074D-4BD6-8F0D-BE8353E2ACD3}"/>
              </a:ext>
            </a:extLst>
          </p:cNvPr>
          <p:cNvSpPr txBox="1">
            <a:spLocks/>
          </p:cNvSpPr>
          <p:nvPr/>
        </p:nvSpPr>
        <p:spPr>
          <a:xfrm>
            <a:off x="582569" y="87419"/>
            <a:ext cx="2836492" cy="337894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b="1" kern="12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solidFill>
                  <a:schemeClr val="bg1"/>
                </a:solidFill>
              </a:rPr>
              <a:t>6- conversation</a:t>
            </a:r>
            <a:endParaRPr lang="ar-SA" sz="4800" dirty="0">
              <a:solidFill>
                <a:schemeClr val="bg1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252A398-C116-4F57-BDF1-1F776515DF6A}"/>
              </a:ext>
            </a:extLst>
          </p:cNvPr>
          <p:cNvSpPr txBox="1">
            <a:spLocks/>
          </p:cNvSpPr>
          <p:nvPr/>
        </p:nvSpPr>
        <p:spPr>
          <a:xfrm>
            <a:off x="10064764" y="87419"/>
            <a:ext cx="2187134" cy="337893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b="1" kern="12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solidFill>
                  <a:schemeClr val="bg1"/>
                </a:solidFill>
              </a:rPr>
              <a:t>Unit: 1</a:t>
            </a:r>
            <a:endParaRPr lang="ar-SA" sz="4800" dirty="0">
              <a:solidFill>
                <a:schemeClr val="bg1"/>
              </a:solidFill>
            </a:endParaRPr>
          </a:p>
        </p:txBody>
      </p:sp>
      <p:pic>
        <p:nvPicPr>
          <p:cNvPr id="19" name="Graphic 18" descr="Radio microphone">
            <a:extLst>
              <a:ext uri="{FF2B5EF4-FFF2-40B4-BE49-F238E27FC236}">
                <a16:creationId xmlns:a16="http://schemas.microsoft.com/office/drawing/2014/main" id="{EDF50E30-D509-4E37-ACDD-EA5A0FE5CB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67326" y="0"/>
            <a:ext cx="415244" cy="4152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10F395-BF7D-4AF3-A099-05F3D940FA49}"/>
              </a:ext>
            </a:extLst>
          </p:cNvPr>
          <p:cNvSpPr txBox="1"/>
          <p:nvPr/>
        </p:nvSpPr>
        <p:spPr>
          <a:xfrm>
            <a:off x="5592418" y="2240809"/>
            <a:ext cx="499606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His last name is Ghazali</a:t>
            </a:r>
            <a:endParaRPr lang="ar-SA" sz="2800" dirty="0">
              <a:solidFill>
                <a:srgbClr val="0070C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9E0B53-5B76-4271-98E0-F151E50A902A}"/>
              </a:ext>
            </a:extLst>
          </p:cNvPr>
          <p:cNvSpPr txBox="1"/>
          <p:nvPr/>
        </p:nvSpPr>
        <p:spPr>
          <a:xfrm>
            <a:off x="6693509" y="2856826"/>
            <a:ext cx="557833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No, he isn’t. He is on vacation.</a:t>
            </a:r>
            <a:endParaRPr lang="ar-SA" sz="2800" dirty="0">
              <a:solidFill>
                <a:srgbClr val="0070C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2246027-00A8-430B-A53D-DF68D830AFF1}"/>
              </a:ext>
            </a:extLst>
          </p:cNvPr>
          <p:cNvSpPr txBox="1"/>
          <p:nvPr/>
        </p:nvSpPr>
        <p:spPr>
          <a:xfrm>
            <a:off x="6095846" y="3429000"/>
            <a:ext cx="499606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By credit card.</a:t>
            </a:r>
            <a:endParaRPr lang="ar-SA" sz="2800" dirty="0">
              <a:solidFill>
                <a:srgbClr val="0070C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5EFE71D-E2AF-4DFC-BD1F-B0F37C1ED95C}"/>
              </a:ext>
            </a:extLst>
          </p:cNvPr>
          <p:cNvSpPr txBox="1"/>
          <p:nvPr/>
        </p:nvSpPr>
        <p:spPr>
          <a:xfrm>
            <a:off x="6693509" y="3952220"/>
            <a:ext cx="499606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For four days.</a:t>
            </a:r>
            <a:endParaRPr lang="ar-SA" sz="2800" dirty="0">
              <a:solidFill>
                <a:srgbClr val="0070C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9CE028F-5C54-4B65-B6A1-9812110F08FB}"/>
              </a:ext>
            </a:extLst>
          </p:cNvPr>
          <p:cNvSpPr txBox="1"/>
          <p:nvPr/>
        </p:nvSpPr>
        <p:spPr>
          <a:xfrm>
            <a:off x="5176852" y="4524064"/>
            <a:ext cx="499606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His room number is 705.</a:t>
            </a:r>
            <a:endParaRPr lang="ar-SA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284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  <p:bldP spid="22" grpId="0"/>
      <p:bldP spid="26" grpId="0"/>
      <p:bldP spid="2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BC66C931-B23B-4DF6-B66C-37FECCD62F50}"/>
              </a:ext>
            </a:extLst>
          </p:cNvPr>
          <p:cNvSpPr/>
          <p:nvPr/>
        </p:nvSpPr>
        <p:spPr>
          <a:xfrm>
            <a:off x="0" y="-26504"/>
            <a:ext cx="12191693" cy="484748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C81C165-47EC-45FA-834E-9BC5644E5CDD}"/>
              </a:ext>
            </a:extLst>
          </p:cNvPr>
          <p:cNvSpPr txBox="1">
            <a:spLocks/>
          </p:cNvSpPr>
          <p:nvPr/>
        </p:nvSpPr>
        <p:spPr>
          <a:xfrm>
            <a:off x="582569" y="87419"/>
            <a:ext cx="2836492" cy="337894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b="1" kern="12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solidFill>
                  <a:schemeClr val="bg1"/>
                </a:solidFill>
              </a:rPr>
              <a:t>6- conversation</a:t>
            </a:r>
            <a:endParaRPr lang="ar-SA" sz="4800" dirty="0">
              <a:solidFill>
                <a:schemeClr val="bg1"/>
              </a:solidFill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C64C98D-C3C1-4899-A8F5-39EE07B13AB4}"/>
              </a:ext>
            </a:extLst>
          </p:cNvPr>
          <p:cNvSpPr txBox="1">
            <a:spLocks/>
          </p:cNvSpPr>
          <p:nvPr/>
        </p:nvSpPr>
        <p:spPr>
          <a:xfrm>
            <a:off x="10064764" y="87419"/>
            <a:ext cx="2187134" cy="337893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b="1" kern="12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solidFill>
                  <a:schemeClr val="bg1"/>
                </a:solidFill>
              </a:rPr>
              <a:t>Unit: 1</a:t>
            </a:r>
            <a:endParaRPr lang="ar-SA" sz="48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87264E-AFF4-4463-8B31-C8C5BF727A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43" t="50000" r="55544" b="26172"/>
          <a:stretch/>
        </p:blipFill>
        <p:spPr>
          <a:xfrm>
            <a:off x="3955511" y="2011714"/>
            <a:ext cx="7321006" cy="3713225"/>
          </a:xfrm>
          <a:prstGeom prst="flowChartTerminator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EE60922-24BD-4733-B585-01DA8A118B0A}"/>
              </a:ext>
            </a:extLst>
          </p:cNvPr>
          <p:cNvSpPr/>
          <p:nvPr/>
        </p:nvSpPr>
        <p:spPr>
          <a:xfrm>
            <a:off x="-177229" y="2721522"/>
            <a:ext cx="34333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MyriadPro-SemiboldIt"/>
              </a:rPr>
              <a:t>Read</a:t>
            </a:r>
            <a:endParaRPr lang="ar-SA" sz="4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1" name="Graphic 10" descr="Radio microphone">
            <a:extLst>
              <a:ext uri="{FF2B5EF4-FFF2-40B4-BE49-F238E27FC236}">
                <a16:creationId xmlns:a16="http://schemas.microsoft.com/office/drawing/2014/main" id="{9EA9059D-7B26-4FF1-B034-21E67CDA61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67326" y="0"/>
            <a:ext cx="415244" cy="41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048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BC66C931-B23B-4DF6-B66C-37FECCD62F50}"/>
              </a:ext>
            </a:extLst>
          </p:cNvPr>
          <p:cNvSpPr/>
          <p:nvPr/>
        </p:nvSpPr>
        <p:spPr>
          <a:xfrm>
            <a:off x="0" y="-26504"/>
            <a:ext cx="12191693" cy="484748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C81C165-47EC-45FA-834E-9BC5644E5CDD}"/>
              </a:ext>
            </a:extLst>
          </p:cNvPr>
          <p:cNvSpPr txBox="1">
            <a:spLocks/>
          </p:cNvSpPr>
          <p:nvPr/>
        </p:nvSpPr>
        <p:spPr>
          <a:xfrm>
            <a:off x="582569" y="87419"/>
            <a:ext cx="2836492" cy="337894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b="1" kern="12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solidFill>
                  <a:schemeClr val="bg1"/>
                </a:solidFill>
              </a:rPr>
              <a:t>7- About you</a:t>
            </a:r>
            <a:endParaRPr lang="ar-SA" sz="4800" dirty="0">
              <a:solidFill>
                <a:schemeClr val="bg1"/>
              </a:solidFill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C64C98D-C3C1-4899-A8F5-39EE07B13AB4}"/>
              </a:ext>
            </a:extLst>
          </p:cNvPr>
          <p:cNvSpPr txBox="1">
            <a:spLocks/>
          </p:cNvSpPr>
          <p:nvPr/>
        </p:nvSpPr>
        <p:spPr>
          <a:xfrm>
            <a:off x="10064764" y="87419"/>
            <a:ext cx="2187134" cy="337893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b="1" kern="12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solidFill>
                  <a:schemeClr val="bg1"/>
                </a:solidFill>
              </a:rPr>
              <a:t>Unit: 1</a:t>
            </a:r>
            <a:endParaRPr lang="ar-SA" sz="48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281D64-13C9-432B-816C-CDBEA6AF65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66" t="22534" r="51877" b="37534"/>
          <a:stretch/>
        </p:blipFill>
        <p:spPr>
          <a:xfrm>
            <a:off x="4678016" y="1308652"/>
            <a:ext cx="7282609" cy="42406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2A2D43-26F7-41A8-86C4-C038DFE9A0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344" t="22711" r="19765" b="26914"/>
          <a:stretch/>
        </p:blipFill>
        <p:spPr>
          <a:xfrm>
            <a:off x="0" y="1272209"/>
            <a:ext cx="4205891" cy="4731026"/>
          </a:xfrm>
          <a:prstGeom prst="flowChartAlternateProcess">
            <a:avLst/>
          </a:prstGeom>
        </p:spPr>
      </p:pic>
      <p:pic>
        <p:nvPicPr>
          <p:cNvPr id="11" name="Graphic 10" descr="Radio microphone">
            <a:extLst>
              <a:ext uri="{FF2B5EF4-FFF2-40B4-BE49-F238E27FC236}">
                <a16:creationId xmlns:a16="http://schemas.microsoft.com/office/drawing/2014/main" id="{955C0379-2394-47AA-BB06-308CBFD485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67326" y="0"/>
            <a:ext cx="415244" cy="41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562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B3E0060C-9FBE-4CF0-AFD3-9979570E61E3}"/>
              </a:ext>
            </a:extLst>
          </p:cNvPr>
          <p:cNvSpPr/>
          <p:nvPr/>
        </p:nvSpPr>
        <p:spPr>
          <a:xfrm>
            <a:off x="3631507" y="2303706"/>
            <a:ext cx="7553325" cy="1979016"/>
          </a:xfrm>
          <a:prstGeom prst="wedgeRoundRectCallout">
            <a:avLst>
              <a:gd name="adj1" fmla="val -66104"/>
              <a:gd name="adj2" fmla="val 53795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28CD3F-DB98-4BAC-AD63-BD48854450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91105" y="2518565"/>
            <a:ext cx="7430727" cy="1549297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I was born in …, but I raised in ….</a:t>
            </a:r>
          </a:p>
        </p:txBody>
      </p: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8FAED209-0A67-4510-8586-9A7C176722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b="8190"/>
          <a:stretch/>
        </p:blipFill>
        <p:spPr>
          <a:xfrm>
            <a:off x="6472197" y="4882834"/>
            <a:ext cx="1373090" cy="1347909"/>
          </a:xfrm>
          <a:prstGeom prst="rect">
            <a:avLst/>
          </a:prstGeom>
        </p:spPr>
      </p:pic>
      <p:pic>
        <p:nvPicPr>
          <p:cNvPr id="1026" name="Picture 2" descr="Bitmoji Image">
            <a:extLst>
              <a:ext uri="{FF2B5EF4-FFF2-40B4-BE49-F238E27FC236}">
                <a16:creationId xmlns:a16="http://schemas.microsoft.com/office/drawing/2014/main" id="{570D8FC1-F4B6-4485-8DA5-E3870B573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839" y="1765839"/>
            <a:ext cx="3484344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E52809C-3CAF-4D6E-A1E5-84D2007D0D72}"/>
              </a:ext>
            </a:extLst>
          </p:cNvPr>
          <p:cNvSpPr/>
          <p:nvPr/>
        </p:nvSpPr>
        <p:spPr>
          <a:xfrm>
            <a:off x="0" y="-13252"/>
            <a:ext cx="12191693" cy="484748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3443527-DAD5-4880-845B-FB20973C6FFD}"/>
              </a:ext>
            </a:extLst>
          </p:cNvPr>
          <p:cNvSpPr txBox="1">
            <a:spLocks/>
          </p:cNvSpPr>
          <p:nvPr/>
        </p:nvSpPr>
        <p:spPr>
          <a:xfrm>
            <a:off x="582570" y="237962"/>
            <a:ext cx="3374896" cy="230987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b="1" kern="12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solidFill>
                  <a:schemeClr val="bg1"/>
                </a:solidFill>
              </a:rPr>
              <a:t>1- listen and discuss</a:t>
            </a:r>
            <a:endParaRPr lang="ar-SA" sz="4800" dirty="0">
              <a:solidFill>
                <a:schemeClr val="bg1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31CA976-FADD-44D5-AD02-5DB756527973}"/>
              </a:ext>
            </a:extLst>
          </p:cNvPr>
          <p:cNvSpPr txBox="1">
            <a:spLocks/>
          </p:cNvSpPr>
          <p:nvPr/>
        </p:nvSpPr>
        <p:spPr>
          <a:xfrm>
            <a:off x="10064764" y="87419"/>
            <a:ext cx="2187134" cy="337893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b="1" kern="12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solidFill>
                  <a:schemeClr val="bg1"/>
                </a:solidFill>
              </a:rPr>
              <a:t>Unit: 1</a:t>
            </a:r>
            <a:endParaRPr lang="ar-SA" sz="4800" dirty="0">
              <a:solidFill>
                <a:schemeClr val="bg1"/>
              </a:solidFill>
            </a:endParaRPr>
          </a:p>
        </p:txBody>
      </p:sp>
      <p:pic>
        <p:nvPicPr>
          <p:cNvPr id="16" name="Graphic 15" descr="Volume">
            <a:extLst>
              <a:ext uri="{FF2B5EF4-FFF2-40B4-BE49-F238E27FC236}">
                <a16:creationId xmlns:a16="http://schemas.microsoft.com/office/drawing/2014/main" id="{E002C6EF-0992-46E6-A664-B645AEE790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7326" y="0"/>
            <a:ext cx="415244" cy="41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482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3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6" name="Freeform: Shape 15">
            <a:extLst>
              <a:ext uri="{FF2B5EF4-FFF2-40B4-BE49-F238E27FC236}">
                <a16:creationId xmlns:a16="http://schemas.microsoft.com/office/drawing/2014/main" id="{F624CBFB-D803-467F-960F-B6A30F8218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67675" y="-3167677"/>
            <a:ext cx="5856341" cy="12191695"/>
          </a:xfrm>
          <a:custGeom>
            <a:avLst/>
            <a:gdLst>
              <a:gd name="connsiteX0" fmla="*/ 0 w 5856341"/>
              <a:gd name="connsiteY0" fmla="*/ 12191695 h 12191695"/>
              <a:gd name="connsiteX1" fmla="*/ 0 w 5856341"/>
              <a:gd name="connsiteY1" fmla="*/ 0 h 12191695"/>
              <a:gd name="connsiteX2" fmla="*/ 243849 w 5856341"/>
              <a:gd name="connsiteY2" fmla="*/ 0 h 12191695"/>
              <a:gd name="connsiteX3" fmla="*/ 505121 w 5856341"/>
              <a:gd name="connsiteY3" fmla="*/ 0 h 12191695"/>
              <a:gd name="connsiteX4" fmla="*/ 723207 w 5856341"/>
              <a:gd name="connsiteY4" fmla="*/ 0 h 12191695"/>
              <a:gd name="connsiteX5" fmla="*/ 755828 w 5856341"/>
              <a:gd name="connsiteY5" fmla="*/ 0 h 12191695"/>
              <a:gd name="connsiteX6" fmla="*/ 1411868 w 5856341"/>
              <a:gd name="connsiteY6" fmla="*/ 0 h 12191695"/>
              <a:gd name="connsiteX7" fmla="*/ 1421034 w 5856341"/>
              <a:gd name="connsiteY7" fmla="*/ 0 h 12191695"/>
              <a:gd name="connsiteX8" fmla="*/ 1515206 w 5856341"/>
              <a:gd name="connsiteY8" fmla="*/ 0 h 12191695"/>
              <a:gd name="connsiteX9" fmla="*/ 2636151 w 5856341"/>
              <a:gd name="connsiteY9" fmla="*/ 0 h 12191695"/>
              <a:gd name="connsiteX10" fmla="*/ 4637890 w 5856341"/>
              <a:gd name="connsiteY10" fmla="*/ 0 h 12191695"/>
              <a:gd name="connsiteX11" fmla="*/ 4654499 w 5856341"/>
              <a:gd name="connsiteY11" fmla="*/ 26661 h 12191695"/>
              <a:gd name="connsiteX12" fmla="*/ 5856341 w 5856341"/>
              <a:gd name="connsiteY12" fmla="*/ 6438338 h 12191695"/>
              <a:gd name="connsiteX13" fmla="*/ 4449211 w 5856341"/>
              <a:gd name="connsiteY13" fmla="*/ 11332719 h 12191695"/>
              <a:gd name="connsiteX14" fmla="*/ 4061349 w 5856341"/>
              <a:gd name="connsiteY14" fmla="*/ 12054097 h 12191695"/>
              <a:gd name="connsiteX15" fmla="*/ 3977450 w 5856341"/>
              <a:gd name="connsiteY15" fmla="*/ 12191695 h 12191695"/>
              <a:gd name="connsiteX16" fmla="*/ 2636151 w 5856341"/>
              <a:gd name="connsiteY16" fmla="*/ 12191695 h 12191695"/>
              <a:gd name="connsiteX17" fmla="*/ 1421034 w 5856341"/>
              <a:gd name="connsiteY17" fmla="*/ 12191695 h 12191695"/>
              <a:gd name="connsiteX18" fmla="*/ 1411868 w 5856341"/>
              <a:gd name="connsiteY18" fmla="*/ 12191695 h 12191695"/>
              <a:gd name="connsiteX19" fmla="*/ 1283685 w 5856341"/>
              <a:gd name="connsiteY19" fmla="*/ 12191695 h 12191695"/>
              <a:gd name="connsiteX20" fmla="*/ 755828 w 5856341"/>
              <a:gd name="connsiteY20" fmla="*/ 12191695 h 12191695"/>
              <a:gd name="connsiteX21" fmla="*/ 723207 w 5856341"/>
              <a:gd name="connsiteY21" fmla="*/ 12191695 h 12191695"/>
              <a:gd name="connsiteX22" fmla="*/ 505121 w 5856341"/>
              <a:gd name="connsiteY22" fmla="*/ 12191695 h 12191695"/>
              <a:gd name="connsiteX23" fmla="*/ 243849 w 5856341"/>
              <a:gd name="connsiteY23" fmla="*/ 12191695 h 12191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856341" h="12191695">
                <a:moveTo>
                  <a:pt x="0" y="12191695"/>
                </a:moveTo>
                <a:lnTo>
                  <a:pt x="0" y="0"/>
                </a:lnTo>
                <a:lnTo>
                  <a:pt x="243849" y="0"/>
                </a:lnTo>
                <a:lnTo>
                  <a:pt x="505121" y="0"/>
                </a:lnTo>
                <a:lnTo>
                  <a:pt x="723207" y="0"/>
                </a:lnTo>
                <a:lnTo>
                  <a:pt x="755828" y="0"/>
                </a:lnTo>
                <a:lnTo>
                  <a:pt x="1411868" y="0"/>
                </a:lnTo>
                <a:lnTo>
                  <a:pt x="1421034" y="0"/>
                </a:lnTo>
                <a:lnTo>
                  <a:pt x="1515206" y="0"/>
                </a:lnTo>
                <a:lnTo>
                  <a:pt x="2636151" y="0"/>
                </a:lnTo>
                <a:lnTo>
                  <a:pt x="4637890" y="0"/>
                </a:lnTo>
                <a:lnTo>
                  <a:pt x="4654499" y="26661"/>
                </a:lnTo>
                <a:cubicBezTo>
                  <a:pt x="5425621" y="1341551"/>
                  <a:pt x="5856341" y="3721137"/>
                  <a:pt x="5856341" y="6438338"/>
                </a:cubicBezTo>
                <a:cubicBezTo>
                  <a:pt x="5856341" y="8833790"/>
                  <a:pt x="5159120" y="9960353"/>
                  <a:pt x="4449211" y="11332719"/>
                </a:cubicBezTo>
                <a:cubicBezTo>
                  <a:pt x="4319934" y="11582638"/>
                  <a:pt x="4191839" y="11827452"/>
                  <a:pt x="4061349" y="12054097"/>
                </a:cubicBezTo>
                <a:lnTo>
                  <a:pt x="3977450" y="12191695"/>
                </a:lnTo>
                <a:lnTo>
                  <a:pt x="2636151" y="12191695"/>
                </a:lnTo>
                <a:lnTo>
                  <a:pt x="1421034" y="12191695"/>
                </a:lnTo>
                <a:lnTo>
                  <a:pt x="1411868" y="12191695"/>
                </a:lnTo>
                <a:lnTo>
                  <a:pt x="1283685" y="12191695"/>
                </a:lnTo>
                <a:lnTo>
                  <a:pt x="755828" y="12191695"/>
                </a:lnTo>
                <a:lnTo>
                  <a:pt x="723207" y="12191695"/>
                </a:lnTo>
                <a:lnTo>
                  <a:pt x="505121" y="12191695"/>
                </a:lnTo>
                <a:lnTo>
                  <a:pt x="243849" y="1219169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: Shape 17">
            <a:extLst>
              <a:ext uri="{FF2B5EF4-FFF2-40B4-BE49-F238E27FC236}">
                <a16:creationId xmlns:a16="http://schemas.microsoft.com/office/drawing/2014/main" id="{FBA7E51E-7B6A-4A79-8F84-47C845C7A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146277" y="-874927"/>
            <a:ext cx="1899138" cy="12191695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8" name="Freeform: Shape 19">
            <a:extLst>
              <a:ext uri="{FF2B5EF4-FFF2-40B4-BE49-F238E27FC236}">
                <a16:creationId xmlns:a16="http://schemas.microsoft.com/office/drawing/2014/main" id="{03C85561-90D2-4AFA-B2C5-F2D61D86C2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143758" y="-1037574"/>
            <a:ext cx="1904176" cy="12191695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9" name="Freeform: Shape 21">
            <a:extLst>
              <a:ext uri="{FF2B5EF4-FFF2-40B4-BE49-F238E27FC236}">
                <a16:creationId xmlns:a16="http://schemas.microsoft.com/office/drawing/2014/main" id="{9026B71D-5A6F-48FE-AC6A-D7AAA018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247015" y="-1314429"/>
            <a:ext cx="1697663" cy="12191695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82E7179-9B16-4900-B31D-BA8E5780E6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27" t="17086" r="45381" b="6161"/>
          <a:stretch/>
        </p:blipFill>
        <p:spPr>
          <a:xfrm>
            <a:off x="997432" y="2640250"/>
            <a:ext cx="2747382" cy="3941057"/>
          </a:xfrm>
          <a:prstGeom prst="flowChartAlternateProcess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6C9B2C7-8A51-4ED9-946B-577B05816D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098" t="8784" r="29728" b="54906"/>
          <a:stretch/>
        </p:blipFill>
        <p:spPr>
          <a:xfrm>
            <a:off x="4438052" y="2640250"/>
            <a:ext cx="2747382" cy="3941057"/>
          </a:xfrm>
          <a:prstGeom prst="flowChartAlternateProcess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E062578-A922-4D18-BD76-B7198C6DFE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120" t="47777" r="30707" b="6500"/>
          <a:stretch/>
        </p:blipFill>
        <p:spPr>
          <a:xfrm>
            <a:off x="7897480" y="2617054"/>
            <a:ext cx="2747382" cy="3964253"/>
          </a:xfrm>
          <a:prstGeom prst="flowChartAlternateProcess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E4B7055A-AE86-45FC-89BD-495382DB91CF}"/>
              </a:ext>
            </a:extLst>
          </p:cNvPr>
          <p:cNvSpPr/>
          <p:nvPr/>
        </p:nvSpPr>
        <p:spPr>
          <a:xfrm>
            <a:off x="1133724" y="1440084"/>
            <a:ext cx="43027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Where are the people?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ar-SA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1B1A202-78B2-4088-B96E-450B487E1D5E}"/>
              </a:ext>
            </a:extLst>
          </p:cNvPr>
          <p:cNvSpPr/>
          <p:nvPr/>
        </p:nvSpPr>
        <p:spPr>
          <a:xfrm>
            <a:off x="5811743" y="1491075"/>
            <a:ext cx="43112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They are in a hotel lobby.</a:t>
            </a:r>
            <a:endParaRPr lang="ar-SA" sz="2400" b="1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4236EC3-BC40-4F8D-B95F-46871240B355}"/>
              </a:ext>
            </a:extLst>
          </p:cNvPr>
          <p:cNvSpPr/>
          <p:nvPr/>
        </p:nvSpPr>
        <p:spPr>
          <a:xfrm>
            <a:off x="0" y="-13252"/>
            <a:ext cx="12191693" cy="484748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BBC0C311-31E0-4545-BC78-7924A740CF8B}"/>
              </a:ext>
            </a:extLst>
          </p:cNvPr>
          <p:cNvSpPr txBox="1">
            <a:spLocks/>
          </p:cNvSpPr>
          <p:nvPr/>
        </p:nvSpPr>
        <p:spPr>
          <a:xfrm>
            <a:off x="582570" y="237962"/>
            <a:ext cx="3374896" cy="230987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b="1" kern="12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solidFill>
                  <a:schemeClr val="bg1"/>
                </a:solidFill>
              </a:rPr>
              <a:t>1- listen and discuss</a:t>
            </a:r>
            <a:endParaRPr lang="ar-SA" sz="4800" dirty="0">
              <a:solidFill>
                <a:schemeClr val="bg1"/>
              </a:solidFill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1E9D8B58-D6F1-41F1-A820-39FDED0FF067}"/>
              </a:ext>
            </a:extLst>
          </p:cNvPr>
          <p:cNvSpPr txBox="1">
            <a:spLocks/>
          </p:cNvSpPr>
          <p:nvPr/>
        </p:nvSpPr>
        <p:spPr>
          <a:xfrm>
            <a:off x="10064764" y="87419"/>
            <a:ext cx="2187134" cy="337893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b="1" kern="12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solidFill>
                  <a:schemeClr val="bg1"/>
                </a:solidFill>
              </a:rPr>
              <a:t>Unit: 1</a:t>
            </a:r>
            <a:endParaRPr lang="ar-SA" sz="4800" dirty="0">
              <a:solidFill>
                <a:schemeClr val="bg1"/>
              </a:solidFill>
            </a:endParaRPr>
          </a:p>
        </p:txBody>
      </p:sp>
      <p:pic>
        <p:nvPicPr>
          <p:cNvPr id="37" name="Graphic 36" descr="Volume">
            <a:extLst>
              <a:ext uri="{FF2B5EF4-FFF2-40B4-BE49-F238E27FC236}">
                <a16:creationId xmlns:a16="http://schemas.microsoft.com/office/drawing/2014/main" id="{932A60B9-29DF-4381-8D80-134119502F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326" y="0"/>
            <a:ext cx="415244" cy="41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91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3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6" name="Freeform: Shape 15">
            <a:extLst>
              <a:ext uri="{FF2B5EF4-FFF2-40B4-BE49-F238E27FC236}">
                <a16:creationId xmlns:a16="http://schemas.microsoft.com/office/drawing/2014/main" id="{F624CBFB-D803-467F-960F-B6A30F8218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67675" y="-3167677"/>
            <a:ext cx="5856341" cy="12191695"/>
          </a:xfrm>
          <a:custGeom>
            <a:avLst/>
            <a:gdLst>
              <a:gd name="connsiteX0" fmla="*/ 0 w 5856341"/>
              <a:gd name="connsiteY0" fmla="*/ 12191695 h 12191695"/>
              <a:gd name="connsiteX1" fmla="*/ 0 w 5856341"/>
              <a:gd name="connsiteY1" fmla="*/ 0 h 12191695"/>
              <a:gd name="connsiteX2" fmla="*/ 243849 w 5856341"/>
              <a:gd name="connsiteY2" fmla="*/ 0 h 12191695"/>
              <a:gd name="connsiteX3" fmla="*/ 505121 w 5856341"/>
              <a:gd name="connsiteY3" fmla="*/ 0 h 12191695"/>
              <a:gd name="connsiteX4" fmla="*/ 723207 w 5856341"/>
              <a:gd name="connsiteY4" fmla="*/ 0 h 12191695"/>
              <a:gd name="connsiteX5" fmla="*/ 755828 w 5856341"/>
              <a:gd name="connsiteY5" fmla="*/ 0 h 12191695"/>
              <a:gd name="connsiteX6" fmla="*/ 1411868 w 5856341"/>
              <a:gd name="connsiteY6" fmla="*/ 0 h 12191695"/>
              <a:gd name="connsiteX7" fmla="*/ 1421034 w 5856341"/>
              <a:gd name="connsiteY7" fmla="*/ 0 h 12191695"/>
              <a:gd name="connsiteX8" fmla="*/ 1515206 w 5856341"/>
              <a:gd name="connsiteY8" fmla="*/ 0 h 12191695"/>
              <a:gd name="connsiteX9" fmla="*/ 2636151 w 5856341"/>
              <a:gd name="connsiteY9" fmla="*/ 0 h 12191695"/>
              <a:gd name="connsiteX10" fmla="*/ 4637890 w 5856341"/>
              <a:gd name="connsiteY10" fmla="*/ 0 h 12191695"/>
              <a:gd name="connsiteX11" fmla="*/ 4654499 w 5856341"/>
              <a:gd name="connsiteY11" fmla="*/ 26661 h 12191695"/>
              <a:gd name="connsiteX12" fmla="*/ 5856341 w 5856341"/>
              <a:gd name="connsiteY12" fmla="*/ 6438338 h 12191695"/>
              <a:gd name="connsiteX13" fmla="*/ 4449211 w 5856341"/>
              <a:gd name="connsiteY13" fmla="*/ 11332719 h 12191695"/>
              <a:gd name="connsiteX14" fmla="*/ 4061349 w 5856341"/>
              <a:gd name="connsiteY14" fmla="*/ 12054097 h 12191695"/>
              <a:gd name="connsiteX15" fmla="*/ 3977450 w 5856341"/>
              <a:gd name="connsiteY15" fmla="*/ 12191695 h 12191695"/>
              <a:gd name="connsiteX16" fmla="*/ 2636151 w 5856341"/>
              <a:gd name="connsiteY16" fmla="*/ 12191695 h 12191695"/>
              <a:gd name="connsiteX17" fmla="*/ 1421034 w 5856341"/>
              <a:gd name="connsiteY17" fmla="*/ 12191695 h 12191695"/>
              <a:gd name="connsiteX18" fmla="*/ 1411868 w 5856341"/>
              <a:gd name="connsiteY18" fmla="*/ 12191695 h 12191695"/>
              <a:gd name="connsiteX19" fmla="*/ 1283685 w 5856341"/>
              <a:gd name="connsiteY19" fmla="*/ 12191695 h 12191695"/>
              <a:gd name="connsiteX20" fmla="*/ 755828 w 5856341"/>
              <a:gd name="connsiteY20" fmla="*/ 12191695 h 12191695"/>
              <a:gd name="connsiteX21" fmla="*/ 723207 w 5856341"/>
              <a:gd name="connsiteY21" fmla="*/ 12191695 h 12191695"/>
              <a:gd name="connsiteX22" fmla="*/ 505121 w 5856341"/>
              <a:gd name="connsiteY22" fmla="*/ 12191695 h 12191695"/>
              <a:gd name="connsiteX23" fmla="*/ 243849 w 5856341"/>
              <a:gd name="connsiteY23" fmla="*/ 12191695 h 12191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856341" h="12191695">
                <a:moveTo>
                  <a:pt x="0" y="12191695"/>
                </a:moveTo>
                <a:lnTo>
                  <a:pt x="0" y="0"/>
                </a:lnTo>
                <a:lnTo>
                  <a:pt x="243849" y="0"/>
                </a:lnTo>
                <a:lnTo>
                  <a:pt x="505121" y="0"/>
                </a:lnTo>
                <a:lnTo>
                  <a:pt x="723207" y="0"/>
                </a:lnTo>
                <a:lnTo>
                  <a:pt x="755828" y="0"/>
                </a:lnTo>
                <a:lnTo>
                  <a:pt x="1411868" y="0"/>
                </a:lnTo>
                <a:lnTo>
                  <a:pt x="1421034" y="0"/>
                </a:lnTo>
                <a:lnTo>
                  <a:pt x="1515206" y="0"/>
                </a:lnTo>
                <a:lnTo>
                  <a:pt x="2636151" y="0"/>
                </a:lnTo>
                <a:lnTo>
                  <a:pt x="4637890" y="0"/>
                </a:lnTo>
                <a:lnTo>
                  <a:pt x="4654499" y="26661"/>
                </a:lnTo>
                <a:cubicBezTo>
                  <a:pt x="5425621" y="1341551"/>
                  <a:pt x="5856341" y="3721137"/>
                  <a:pt x="5856341" y="6438338"/>
                </a:cubicBezTo>
                <a:cubicBezTo>
                  <a:pt x="5856341" y="8833790"/>
                  <a:pt x="5159120" y="9960353"/>
                  <a:pt x="4449211" y="11332719"/>
                </a:cubicBezTo>
                <a:cubicBezTo>
                  <a:pt x="4319934" y="11582638"/>
                  <a:pt x="4191839" y="11827452"/>
                  <a:pt x="4061349" y="12054097"/>
                </a:cubicBezTo>
                <a:lnTo>
                  <a:pt x="3977450" y="12191695"/>
                </a:lnTo>
                <a:lnTo>
                  <a:pt x="2636151" y="12191695"/>
                </a:lnTo>
                <a:lnTo>
                  <a:pt x="1421034" y="12191695"/>
                </a:lnTo>
                <a:lnTo>
                  <a:pt x="1411868" y="12191695"/>
                </a:lnTo>
                <a:lnTo>
                  <a:pt x="1283685" y="12191695"/>
                </a:lnTo>
                <a:lnTo>
                  <a:pt x="755828" y="12191695"/>
                </a:lnTo>
                <a:lnTo>
                  <a:pt x="723207" y="12191695"/>
                </a:lnTo>
                <a:lnTo>
                  <a:pt x="505121" y="12191695"/>
                </a:lnTo>
                <a:lnTo>
                  <a:pt x="243849" y="1219169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: Shape 17">
            <a:extLst>
              <a:ext uri="{FF2B5EF4-FFF2-40B4-BE49-F238E27FC236}">
                <a16:creationId xmlns:a16="http://schemas.microsoft.com/office/drawing/2014/main" id="{FBA7E51E-7B6A-4A79-8F84-47C845C7A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146277" y="-874927"/>
            <a:ext cx="1899138" cy="12191695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8" name="Freeform: Shape 19">
            <a:extLst>
              <a:ext uri="{FF2B5EF4-FFF2-40B4-BE49-F238E27FC236}">
                <a16:creationId xmlns:a16="http://schemas.microsoft.com/office/drawing/2014/main" id="{03C85561-90D2-4AFA-B2C5-F2D61D86C2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143758" y="-1037574"/>
            <a:ext cx="1904176" cy="12191695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9" name="Freeform: Shape 21">
            <a:extLst>
              <a:ext uri="{FF2B5EF4-FFF2-40B4-BE49-F238E27FC236}">
                <a16:creationId xmlns:a16="http://schemas.microsoft.com/office/drawing/2014/main" id="{9026B71D-5A6F-48FE-AC6A-D7AAA018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247015" y="-1314429"/>
            <a:ext cx="1697663" cy="12191695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82E7179-9B16-4900-B31D-BA8E5780E6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27" t="17086" r="45381" b="6161"/>
          <a:stretch/>
        </p:blipFill>
        <p:spPr>
          <a:xfrm>
            <a:off x="997432" y="2640250"/>
            <a:ext cx="2747382" cy="3941057"/>
          </a:xfrm>
          <a:prstGeom prst="flowChartAlternateProcess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6C9B2C7-8A51-4ED9-946B-577B05816D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098" t="8784" r="29728" b="54906"/>
          <a:stretch/>
        </p:blipFill>
        <p:spPr>
          <a:xfrm>
            <a:off x="4438052" y="2640250"/>
            <a:ext cx="2747382" cy="3941057"/>
          </a:xfrm>
          <a:prstGeom prst="flowChartAlternateProcess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E062578-A922-4D18-BD76-B7198C6DFE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120" t="47777" r="30707" b="6500"/>
          <a:stretch/>
        </p:blipFill>
        <p:spPr>
          <a:xfrm>
            <a:off x="7897480" y="2617054"/>
            <a:ext cx="2747382" cy="3964253"/>
          </a:xfrm>
          <a:prstGeom prst="flowChartAlternateProcess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E4B7055A-AE86-45FC-89BD-495382DB91CF}"/>
              </a:ext>
            </a:extLst>
          </p:cNvPr>
          <p:cNvSpPr/>
          <p:nvPr/>
        </p:nvSpPr>
        <p:spPr>
          <a:xfrm>
            <a:off x="1133724" y="1440084"/>
            <a:ext cx="51539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What are the people doing? </a:t>
            </a:r>
            <a:endParaRPr lang="ar-SA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1B1A202-78B2-4088-B96E-450B487E1D5E}"/>
              </a:ext>
            </a:extLst>
          </p:cNvPr>
          <p:cNvSpPr/>
          <p:nvPr/>
        </p:nvSpPr>
        <p:spPr>
          <a:xfrm>
            <a:off x="6682038" y="1481545"/>
            <a:ext cx="29402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They are talking.</a:t>
            </a:r>
            <a:endParaRPr lang="ar-SA" sz="2400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845E77E-4129-4DEA-AAFB-028CA226E608}"/>
              </a:ext>
            </a:extLst>
          </p:cNvPr>
          <p:cNvSpPr/>
          <p:nvPr/>
        </p:nvSpPr>
        <p:spPr>
          <a:xfrm>
            <a:off x="0" y="-13252"/>
            <a:ext cx="12191693" cy="484748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735B914-60D8-48F6-BBD5-5154E7490784}"/>
              </a:ext>
            </a:extLst>
          </p:cNvPr>
          <p:cNvSpPr txBox="1">
            <a:spLocks/>
          </p:cNvSpPr>
          <p:nvPr/>
        </p:nvSpPr>
        <p:spPr>
          <a:xfrm>
            <a:off x="582570" y="237962"/>
            <a:ext cx="3374896" cy="230987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b="1" kern="12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solidFill>
                  <a:schemeClr val="bg1"/>
                </a:solidFill>
              </a:rPr>
              <a:t>1- listen and discuss</a:t>
            </a:r>
            <a:endParaRPr lang="ar-SA" sz="4800" dirty="0">
              <a:solidFill>
                <a:schemeClr val="bg1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6587C21-DDA5-4C8E-B73C-BB890486D9EC}"/>
              </a:ext>
            </a:extLst>
          </p:cNvPr>
          <p:cNvSpPr txBox="1">
            <a:spLocks/>
          </p:cNvSpPr>
          <p:nvPr/>
        </p:nvSpPr>
        <p:spPr>
          <a:xfrm>
            <a:off x="10064764" y="87419"/>
            <a:ext cx="2187134" cy="337893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b="1" kern="12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solidFill>
                  <a:schemeClr val="bg1"/>
                </a:solidFill>
              </a:rPr>
              <a:t>Unit: 1</a:t>
            </a:r>
            <a:endParaRPr lang="ar-SA" sz="4800" dirty="0">
              <a:solidFill>
                <a:schemeClr val="bg1"/>
              </a:solidFill>
            </a:endParaRPr>
          </a:p>
        </p:txBody>
      </p:sp>
      <p:pic>
        <p:nvPicPr>
          <p:cNvPr id="19" name="Graphic 18" descr="Volume">
            <a:extLst>
              <a:ext uri="{FF2B5EF4-FFF2-40B4-BE49-F238E27FC236}">
                <a16:creationId xmlns:a16="http://schemas.microsoft.com/office/drawing/2014/main" id="{623A5688-2AD8-49C1-A277-CAA667138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326" y="0"/>
            <a:ext cx="415244" cy="41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586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3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6" name="Freeform: Shape 15">
            <a:extLst>
              <a:ext uri="{FF2B5EF4-FFF2-40B4-BE49-F238E27FC236}">
                <a16:creationId xmlns:a16="http://schemas.microsoft.com/office/drawing/2014/main" id="{F624CBFB-D803-467F-960F-B6A30F8218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67675" y="-3167677"/>
            <a:ext cx="5856341" cy="12191695"/>
          </a:xfrm>
          <a:custGeom>
            <a:avLst/>
            <a:gdLst>
              <a:gd name="connsiteX0" fmla="*/ 0 w 5856341"/>
              <a:gd name="connsiteY0" fmla="*/ 12191695 h 12191695"/>
              <a:gd name="connsiteX1" fmla="*/ 0 w 5856341"/>
              <a:gd name="connsiteY1" fmla="*/ 0 h 12191695"/>
              <a:gd name="connsiteX2" fmla="*/ 243849 w 5856341"/>
              <a:gd name="connsiteY2" fmla="*/ 0 h 12191695"/>
              <a:gd name="connsiteX3" fmla="*/ 505121 w 5856341"/>
              <a:gd name="connsiteY3" fmla="*/ 0 h 12191695"/>
              <a:gd name="connsiteX4" fmla="*/ 723207 w 5856341"/>
              <a:gd name="connsiteY4" fmla="*/ 0 h 12191695"/>
              <a:gd name="connsiteX5" fmla="*/ 755828 w 5856341"/>
              <a:gd name="connsiteY5" fmla="*/ 0 h 12191695"/>
              <a:gd name="connsiteX6" fmla="*/ 1411868 w 5856341"/>
              <a:gd name="connsiteY6" fmla="*/ 0 h 12191695"/>
              <a:gd name="connsiteX7" fmla="*/ 1421034 w 5856341"/>
              <a:gd name="connsiteY7" fmla="*/ 0 h 12191695"/>
              <a:gd name="connsiteX8" fmla="*/ 1515206 w 5856341"/>
              <a:gd name="connsiteY8" fmla="*/ 0 h 12191695"/>
              <a:gd name="connsiteX9" fmla="*/ 2636151 w 5856341"/>
              <a:gd name="connsiteY9" fmla="*/ 0 h 12191695"/>
              <a:gd name="connsiteX10" fmla="*/ 4637890 w 5856341"/>
              <a:gd name="connsiteY10" fmla="*/ 0 h 12191695"/>
              <a:gd name="connsiteX11" fmla="*/ 4654499 w 5856341"/>
              <a:gd name="connsiteY11" fmla="*/ 26661 h 12191695"/>
              <a:gd name="connsiteX12" fmla="*/ 5856341 w 5856341"/>
              <a:gd name="connsiteY12" fmla="*/ 6438338 h 12191695"/>
              <a:gd name="connsiteX13" fmla="*/ 4449211 w 5856341"/>
              <a:gd name="connsiteY13" fmla="*/ 11332719 h 12191695"/>
              <a:gd name="connsiteX14" fmla="*/ 4061349 w 5856341"/>
              <a:gd name="connsiteY14" fmla="*/ 12054097 h 12191695"/>
              <a:gd name="connsiteX15" fmla="*/ 3977450 w 5856341"/>
              <a:gd name="connsiteY15" fmla="*/ 12191695 h 12191695"/>
              <a:gd name="connsiteX16" fmla="*/ 2636151 w 5856341"/>
              <a:gd name="connsiteY16" fmla="*/ 12191695 h 12191695"/>
              <a:gd name="connsiteX17" fmla="*/ 1421034 w 5856341"/>
              <a:gd name="connsiteY17" fmla="*/ 12191695 h 12191695"/>
              <a:gd name="connsiteX18" fmla="*/ 1411868 w 5856341"/>
              <a:gd name="connsiteY18" fmla="*/ 12191695 h 12191695"/>
              <a:gd name="connsiteX19" fmla="*/ 1283685 w 5856341"/>
              <a:gd name="connsiteY19" fmla="*/ 12191695 h 12191695"/>
              <a:gd name="connsiteX20" fmla="*/ 755828 w 5856341"/>
              <a:gd name="connsiteY20" fmla="*/ 12191695 h 12191695"/>
              <a:gd name="connsiteX21" fmla="*/ 723207 w 5856341"/>
              <a:gd name="connsiteY21" fmla="*/ 12191695 h 12191695"/>
              <a:gd name="connsiteX22" fmla="*/ 505121 w 5856341"/>
              <a:gd name="connsiteY22" fmla="*/ 12191695 h 12191695"/>
              <a:gd name="connsiteX23" fmla="*/ 243849 w 5856341"/>
              <a:gd name="connsiteY23" fmla="*/ 12191695 h 12191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856341" h="12191695">
                <a:moveTo>
                  <a:pt x="0" y="12191695"/>
                </a:moveTo>
                <a:lnTo>
                  <a:pt x="0" y="0"/>
                </a:lnTo>
                <a:lnTo>
                  <a:pt x="243849" y="0"/>
                </a:lnTo>
                <a:lnTo>
                  <a:pt x="505121" y="0"/>
                </a:lnTo>
                <a:lnTo>
                  <a:pt x="723207" y="0"/>
                </a:lnTo>
                <a:lnTo>
                  <a:pt x="755828" y="0"/>
                </a:lnTo>
                <a:lnTo>
                  <a:pt x="1411868" y="0"/>
                </a:lnTo>
                <a:lnTo>
                  <a:pt x="1421034" y="0"/>
                </a:lnTo>
                <a:lnTo>
                  <a:pt x="1515206" y="0"/>
                </a:lnTo>
                <a:lnTo>
                  <a:pt x="2636151" y="0"/>
                </a:lnTo>
                <a:lnTo>
                  <a:pt x="4637890" y="0"/>
                </a:lnTo>
                <a:lnTo>
                  <a:pt x="4654499" y="26661"/>
                </a:lnTo>
                <a:cubicBezTo>
                  <a:pt x="5425621" y="1341551"/>
                  <a:pt x="5856341" y="3721137"/>
                  <a:pt x="5856341" y="6438338"/>
                </a:cubicBezTo>
                <a:cubicBezTo>
                  <a:pt x="5856341" y="8833790"/>
                  <a:pt x="5159120" y="9960353"/>
                  <a:pt x="4449211" y="11332719"/>
                </a:cubicBezTo>
                <a:cubicBezTo>
                  <a:pt x="4319934" y="11582638"/>
                  <a:pt x="4191839" y="11827452"/>
                  <a:pt x="4061349" y="12054097"/>
                </a:cubicBezTo>
                <a:lnTo>
                  <a:pt x="3977450" y="12191695"/>
                </a:lnTo>
                <a:lnTo>
                  <a:pt x="2636151" y="12191695"/>
                </a:lnTo>
                <a:lnTo>
                  <a:pt x="1421034" y="12191695"/>
                </a:lnTo>
                <a:lnTo>
                  <a:pt x="1411868" y="12191695"/>
                </a:lnTo>
                <a:lnTo>
                  <a:pt x="1283685" y="12191695"/>
                </a:lnTo>
                <a:lnTo>
                  <a:pt x="755828" y="12191695"/>
                </a:lnTo>
                <a:lnTo>
                  <a:pt x="723207" y="12191695"/>
                </a:lnTo>
                <a:lnTo>
                  <a:pt x="505121" y="12191695"/>
                </a:lnTo>
                <a:lnTo>
                  <a:pt x="243849" y="1219169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: Shape 17">
            <a:extLst>
              <a:ext uri="{FF2B5EF4-FFF2-40B4-BE49-F238E27FC236}">
                <a16:creationId xmlns:a16="http://schemas.microsoft.com/office/drawing/2014/main" id="{FBA7E51E-7B6A-4A79-8F84-47C845C7A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146277" y="-874927"/>
            <a:ext cx="1899138" cy="12191695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8" name="Freeform: Shape 19">
            <a:extLst>
              <a:ext uri="{FF2B5EF4-FFF2-40B4-BE49-F238E27FC236}">
                <a16:creationId xmlns:a16="http://schemas.microsoft.com/office/drawing/2014/main" id="{03C85561-90D2-4AFA-B2C5-F2D61D86C2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143758" y="-1037574"/>
            <a:ext cx="1904176" cy="12191695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9" name="Freeform: Shape 21">
            <a:extLst>
              <a:ext uri="{FF2B5EF4-FFF2-40B4-BE49-F238E27FC236}">
                <a16:creationId xmlns:a16="http://schemas.microsoft.com/office/drawing/2014/main" id="{9026B71D-5A6F-48FE-AC6A-D7AAA018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247015" y="-1314429"/>
            <a:ext cx="1697663" cy="12191695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82E7179-9B16-4900-B31D-BA8E5780E6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27" t="17086" r="45381" b="6161"/>
          <a:stretch/>
        </p:blipFill>
        <p:spPr>
          <a:xfrm>
            <a:off x="997432" y="2640250"/>
            <a:ext cx="2747382" cy="3941057"/>
          </a:xfrm>
          <a:prstGeom prst="flowChartAlternateProcess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6C9B2C7-8A51-4ED9-946B-577B05816D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098" t="8784" r="29728" b="54906"/>
          <a:stretch/>
        </p:blipFill>
        <p:spPr>
          <a:xfrm>
            <a:off x="4438052" y="2640250"/>
            <a:ext cx="2747382" cy="3941057"/>
          </a:xfrm>
          <a:prstGeom prst="flowChartAlternateProcess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E062578-A922-4D18-BD76-B7198C6DFE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120" t="47777" r="30707" b="6500"/>
          <a:stretch/>
        </p:blipFill>
        <p:spPr>
          <a:xfrm>
            <a:off x="7897480" y="2617054"/>
            <a:ext cx="2747382" cy="3964253"/>
          </a:xfrm>
          <a:prstGeom prst="flowChartAlternateProcess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E4B7055A-AE86-45FC-89BD-495382DB91CF}"/>
              </a:ext>
            </a:extLst>
          </p:cNvPr>
          <p:cNvSpPr/>
          <p:nvPr/>
        </p:nvSpPr>
        <p:spPr>
          <a:xfrm>
            <a:off x="202757" y="952995"/>
            <a:ext cx="58930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Why are so many people there? </a:t>
            </a:r>
            <a:endParaRPr lang="ar-SA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1B1A202-78B2-4088-B96E-450B487E1D5E}"/>
              </a:ext>
            </a:extLst>
          </p:cNvPr>
          <p:cNvSpPr/>
          <p:nvPr/>
        </p:nvSpPr>
        <p:spPr>
          <a:xfrm>
            <a:off x="5917561" y="988973"/>
            <a:ext cx="6071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for an international writers </a:t>
            </a:r>
            <a:r>
              <a:rPr lang="en-US" sz="2400" b="1" u="sng" dirty="0"/>
              <a:t>festival</a:t>
            </a:r>
            <a:r>
              <a:rPr lang="en-US" sz="2400" b="1" dirty="0"/>
              <a:t>.</a:t>
            </a:r>
            <a:endParaRPr lang="ar-SA" sz="2400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F5171B-E880-42EB-8960-D54A19D890C3}"/>
              </a:ext>
            </a:extLst>
          </p:cNvPr>
          <p:cNvSpPr/>
          <p:nvPr/>
        </p:nvSpPr>
        <p:spPr>
          <a:xfrm>
            <a:off x="0" y="-13252"/>
            <a:ext cx="12191693" cy="484748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C40AD1A-B632-4163-B5CA-F1CFB5E6B793}"/>
              </a:ext>
            </a:extLst>
          </p:cNvPr>
          <p:cNvSpPr txBox="1">
            <a:spLocks/>
          </p:cNvSpPr>
          <p:nvPr/>
        </p:nvSpPr>
        <p:spPr>
          <a:xfrm>
            <a:off x="582570" y="237962"/>
            <a:ext cx="3374896" cy="230987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b="1" kern="12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solidFill>
                  <a:schemeClr val="bg1"/>
                </a:solidFill>
              </a:rPr>
              <a:t>1- listen and discuss</a:t>
            </a:r>
            <a:endParaRPr lang="ar-SA" sz="4800" dirty="0">
              <a:solidFill>
                <a:schemeClr val="bg1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3C99898-3BBE-40D6-8FA7-0B7DAE866FD8}"/>
              </a:ext>
            </a:extLst>
          </p:cNvPr>
          <p:cNvSpPr txBox="1">
            <a:spLocks/>
          </p:cNvSpPr>
          <p:nvPr/>
        </p:nvSpPr>
        <p:spPr>
          <a:xfrm>
            <a:off x="10064764" y="87419"/>
            <a:ext cx="2187134" cy="337893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b="1" kern="12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solidFill>
                  <a:schemeClr val="bg1"/>
                </a:solidFill>
              </a:rPr>
              <a:t>Unit: 1</a:t>
            </a:r>
            <a:endParaRPr lang="ar-SA" sz="4800" dirty="0">
              <a:solidFill>
                <a:schemeClr val="bg1"/>
              </a:solidFill>
            </a:endParaRPr>
          </a:p>
        </p:txBody>
      </p:sp>
      <p:pic>
        <p:nvPicPr>
          <p:cNvPr id="19" name="Graphic 18" descr="Volume">
            <a:extLst>
              <a:ext uri="{FF2B5EF4-FFF2-40B4-BE49-F238E27FC236}">
                <a16:creationId xmlns:a16="http://schemas.microsoft.com/office/drawing/2014/main" id="{381DD2DC-8FEB-4317-B928-ACCB401947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326" y="0"/>
            <a:ext cx="415244" cy="41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11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3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6" name="Freeform: Shape 15">
            <a:extLst>
              <a:ext uri="{FF2B5EF4-FFF2-40B4-BE49-F238E27FC236}">
                <a16:creationId xmlns:a16="http://schemas.microsoft.com/office/drawing/2014/main" id="{F624CBFB-D803-467F-960F-B6A30F8218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67675" y="-3167677"/>
            <a:ext cx="5856341" cy="12191695"/>
          </a:xfrm>
          <a:custGeom>
            <a:avLst/>
            <a:gdLst>
              <a:gd name="connsiteX0" fmla="*/ 0 w 5856341"/>
              <a:gd name="connsiteY0" fmla="*/ 12191695 h 12191695"/>
              <a:gd name="connsiteX1" fmla="*/ 0 w 5856341"/>
              <a:gd name="connsiteY1" fmla="*/ 0 h 12191695"/>
              <a:gd name="connsiteX2" fmla="*/ 243849 w 5856341"/>
              <a:gd name="connsiteY2" fmla="*/ 0 h 12191695"/>
              <a:gd name="connsiteX3" fmla="*/ 505121 w 5856341"/>
              <a:gd name="connsiteY3" fmla="*/ 0 h 12191695"/>
              <a:gd name="connsiteX4" fmla="*/ 723207 w 5856341"/>
              <a:gd name="connsiteY4" fmla="*/ 0 h 12191695"/>
              <a:gd name="connsiteX5" fmla="*/ 755828 w 5856341"/>
              <a:gd name="connsiteY5" fmla="*/ 0 h 12191695"/>
              <a:gd name="connsiteX6" fmla="*/ 1411868 w 5856341"/>
              <a:gd name="connsiteY6" fmla="*/ 0 h 12191695"/>
              <a:gd name="connsiteX7" fmla="*/ 1421034 w 5856341"/>
              <a:gd name="connsiteY7" fmla="*/ 0 h 12191695"/>
              <a:gd name="connsiteX8" fmla="*/ 1515206 w 5856341"/>
              <a:gd name="connsiteY8" fmla="*/ 0 h 12191695"/>
              <a:gd name="connsiteX9" fmla="*/ 2636151 w 5856341"/>
              <a:gd name="connsiteY9" fmla="*/ 0 h 12191695"/>
              <a:gd name="connsiteX10" fmla="*/ 4637890 w 5856341"/>
              <a:gd name="connsiteY10" fmla="*/ 0 h 12191695"/>
              <a:gd name="connsiteX11" fmla="*/ 4654499 w 5856341"/>
              <a:gd name="connsiteY11" fmla="*/ 26661 h 12191695"/>
              <a:gd name="connsiteX12" fmla="*/ 5856341 w 5856341"/>
              <a:gd name="connsiteY12" fmla="*/ 6438338 h 12191695"/>
              <a:gd name="connsiteX13" fmla="*/ 4449211 w 5856341"/>
              <a:gd name="connsiteY13" fmla="*/ 11332719 h 12191695"/>
              <a:gd name="connsiteX14" fmla="*/ 4061349 w 5856341"/>
              <a:gd name="connsiteY14" fmla="*/ 12054097 h 12191695"/>
              <a:gd name="connsiteX15" fmla="*/ 3977450 w 5856341"/>
              <a:gd name="connsiteY15" fmla="*/ 12191695 h 12191695"/>
              <a:gd name="connsiteX16" fmla="*/ 2636151 w 5856341"/>
              <a:gd name="connsiteY16" fmla="*/ 12191695 h 12191695"/>
              <a:gd name="connsiteX17" fmla="*/ 1421034 w 5856341"/>
              <a:gd name="connsiteY17" fmla="*/ 12191695 h 12191695"/>
              <a:gd name="connsiteX18" fmla="*/ 1411868 w 5856341"/>
              <a:gd name="connsiteY18" fmla="*/ 12191695 h 12191695"/>
              <a:gd name="connsiteX19" fmla="*/ 1283685 w 5856341"/>
              <a:gd name="connsiteY19" fmla="*/ 12191695 h 12191695"/>
              <a:gd name="connsiteX20" fmla="*/ 755828 w 5856341"/>
              <a:gd name="connsiteY20" fmla="*/ 12191695 h 12191695"/>
              <a:gd name="connsiteX21" fmla="*/ 723207 w 5856341"/>
              <a:gd name="connsiteY21" fmla="*/ 12191695 h 12191695"/>
              <a:gd name="connsiteX22" fmla="*/ 505121 w 5856341"/>
              <a:gd name="connsiteY22" fmla="*/ 12191695 h 12191695"/>
              <a:gd name="connsiteX23" fmla="*/ 243849 w 5856341"/>
              <a:gd name="connsiteY23" fmla="*/ 12191695 h 12191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856341" h="12191695">
                <a:moveTo>
                  <a:pt x="0" y="12191695"/>
                </a:moveTo>
                <a:lnTo>
                  <a:pt x="0" y="0"/>
                </a:lnTo>
                <a:lnTo>
                  <a:pt x="243849" y="0"/>
                </a:lnTo>
                <a:lnTo>
                  <a:pt x="505121" y="0"/>
                </a:lnTo>
                <a:lnTo>
                  <a:pt x="723207" y="0"/>
                </a:lnTo>
                <a:lnTo>
                  <a:pt x="755828" y="0"/>
                </a:lnTo>
                <a:lnTo>
                  <a:pt x="1411868" y="0"/>
                </a:lnTo>
                <a:lnTo>
                  <a:pt x="1421034" y="0"/>
                </a:lnTo>
                <a:lnTo>
                  <a:pt x="1515206" y="0"/>
                </a:lnTo>
                <a:lnTo>
                  <a:pt x="2636151" y="0"/>
                </a:lnTo>
                <a:lnTo>
                  <a:pt x="4637890" y="0"/>
                </a:lnTo>
                <a:lnTo>
                  <a:pt x="4654499" y="26661"/>
                </a:lnTo>
                <a:cubicBezTo>
                  <a:pt x="5425621" y="1341551"/>
                  <a:pt x="5856341" y="3721137"/>
                  <a:pt x="5856341" y="6438338"/>
                </a:cubicBezTo>
                <a:cubicBezTo>
                  <a:pt x="5856341" y="8833790"/>
                  <a:pt x="5159120" y="9960353"/>
                  <a:pt x="4449211" y="11332719"/>
                </a:cubicBezTo>
                <a:cubicBezTo>
                  <a:pt x="4319934" y="11582638"/>
                  <a:pt x="4191839" y="11827452"/>
                  <a:pt x="4061349" y="12054097"/>
                </a:cubicBezTo>
                <a:lnTo>
                  <a:pt x="3977450" y="12191695"/>
                </a:lnTo>
                <a:lnTo>
                  <a:pt x="2636151" y="12191695"/>
                </a:lnTo>
                <a:lnTo>
                  <a:pt x="1421034" y="12191695"/>
                </a:lnTo>
                <a:lnTo>
                  <a:pt x="1411868" y="12191695"/>
                </a:lnTo>
                <a:lnTo>
                  <a:pt x="1283685" y="12191695"/>
                </a:lnTo>
                <a:lnTo>
                  <a:pt x="755828" y="12191695"/>
                </a:lnTo>
                <a:lnTo>
                  <a:pt x="723207" y="12191695"/>
                </a:lnTo>
                <a:lnTo>
                  <a:pt x="505121" y="12191695"/>
                </a:lnTo>
                <a:lnTo>
                  <a:pt x="243849" y="1219169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: Shape 17">
            <a:extLst>
              <a:ext uri="{FF2B5EF4-FFF2-40B4-BE49-F238E27FC236}">
                <a16:creationId xmlns:a16="http://schemas.microsoft.com/office/drawing/2014/main" id="{FBA7E51E-7B6A-4A79-8F84-47C845C7A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146277" y="-874927"/>
            <a:ext cx="1899138" cy="12191695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8" name="Freeform: Shape 19">
            <a:extLst>
              <a:ext uri="{FF2B5EF4-FFF2-40B4-BE49-F238E27FC236}">
                <a16:creationId xmlns:a16="http://schemas.microsoft.com/office/drawing/2014/main" id="{03C85561-90D2-4AFA-B2C5-F2D61D86C2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143758" y="-1037574"/>
            <a:ext cx="1904176" cy="12191695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9" name="Freeform: Shape 21">
            <a:extLst>
              <a:ext uri="{FF2B5EF4-FFF2-40B4-BE49-F238E27FC236}">
                <a16:creationId xmlns:a16="http://schemas.microsoft.com/office/drawing/2014/main" id="{9026B71D-5A6F-48FE-AC6A-D7AAA018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247015" y="-1314429"/>
            <a:ext cx="1697663" cy="12191695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82E7179-9B16-4900-B31D-BA8E5780E6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27" t="17086" r="45381" b="6161"/>
          <a:stretch/>
        </p:blipFill>
        <p:spPr>
          <a:xfrm>
            <a:off x="997432" y="2640250"/>
            <a:ext cx="2747382" cy="3941057"/>
          </a:xfrm>
          <a:prstGeom prst="flowChartAlternateProcess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6C9B2C7-8A51-4ED9-946B-577B05816D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098" t="8784" r="29728" b="54906"/>
          <a:stretch/>
        </p:blipFill>
        <p:spPr>
          <a:xfrm>
            <a:off x="4438052" y="2640250"/>
            <a:ext cx="2747382" cy="3941057"/>
          </a:xfrm>
          <a:prstGeom prst="flowChartAlternateProcess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E062578-A922-4D18-BD76-B7198C6DFE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120" t="47777" r="30707" b="6500"/>
          <a:stretch/>
        </p:blipFill>
        <p:spPr>
          <a:xfrm>
            <a:off x="7897480" y="2617054"/>
            <a:ext cx="2747382" cy="3964253"/>
          </a:xfrm>
          <a:prstGeom prst="flowChartAlternateProcess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E4B7055A-AE86-45FC-89BD-495382DB91CF}"/>
              </a:ext>
            </a:extLst>
          </p:cNvPr>
          <p:cNvSpPr/>
          <p:nvPr/>
        </p:nvSpPr>
        <p:spPr>
          <a:xfrm>
            <a:off x="709655" y="966139"/>
            <a:ext cx="41649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Where are they from? </a:t>
            </a:r>
            <a:endParaRPr lang="ar-SA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1B1A202-78B2-4088-B96E-450B487E1D5E}"/>
              </a:ext>
            </a:extLst>
          </p:cNvPr>
          <p:cNvSpPr/>
          <p:nvPr/>
        </p:nvSpPr>
        <p:spPr>
          <a:xfrm>
            <a:off x="4874578" y="932513"/>
            <a:ext cx="5995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Faris is from Saudi Arabia. </a:t>
            </a:r>
            <a:r>
              <a:rPr lang="en-US" sz="2400" dirty="0" err="1"/>
              <a:t>Keton</a:t>
            </a:r>
            <a:r>
              <a:rPr lang="en-US" sz="2400" dirty="0"/>
              <a:t> was born in Mumbai and was raised in New</a:t>
            </a:r>
          </a:p>
          <a:p>
            <a:r>
              <a:rPr lang="en-US" sz="2400" dirty="0"/>
              <a:t>Delhi.</a:t>
            </a:r>
            <a:endParaRPr lang="ar-SA" sz="24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9E93AA7-B640-476E-9FB4-35004ADC0C79}"/>
              </a:ext>
            </a:extLst>
          </p:cNvPr>
          <p:cNvSpPr/>
          <p:nvPr/>
        </p:nvSpPr>
        <p:spPr>
          <a:xfrm>
            <a:off x="0" y="-13252"/>
            <a:ext cx="12191693" cy="484748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42E04FB-9378-42F4-BD57-562696C6E839}"/>
              </a:ext>
            </a:extLst>
          </p:cNvPr>
          <p:cNvSpPr txBox="1">
            <a:spLocks/>
          </p:cNvSpPr>
          <p:nvPr/>
        </p:nvSpPr>
        <p:spPr>
          <a:xfrm>
            <a:off x="582570" y="237962"/>
            <a:ext cx="3374896" cy="230987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b="1" kern="12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solidFill>
                  <a:schemeClr val="bg1"/>
                </a:solidFill>
              </a:rPr>
              <a:t>1- listen and discuss</a:t>
            </a:r>
            <a:endParaRPr lang="ar-SA" sz="4800" dirty="0">
              <a:solidFill>
                <a:schemeClr val="bg1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2070EC4F-329F-4DFB-AD0E-C14159F1D828}"/>
              </a:ext>
            </a:extLst>
          </p:cNvPr>
          <p:cNvSpPr txBox="1">
            <a:spLocks/>
          </p:cNvSpPr>
          <p:nvPr/>
        </p:nvSpPr>
        <p:spPr>
          <a:xfrm>
            <a:off x="10064764" y="87419"/>
            <a:ext cx="2187134" cy="337893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b="1" kern="12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solidFill>
                  <a:schemeClr val="bg1"/>
                </a:solidFill>
              </a:rPr>
              <a:t>Unit: 1</a:t>
            </a:r>
            <a:endParaRPr lang="ar-SA" sz="4800" dirty="0">
              <a:solidFill>
                <a:schemeClr val="bg1"/>
              </a:solidFill>
            </a:endParaRPr>
          </a:p>
        </p:txBody>
      </p:sp>
      <p:pic>
        <p:nvPicPr>
          <p:cNvPr id="19" name="Graphic 18" descr="Volume">
            <a:extLst>
              <a:ext uri="{FF2B5EF4-FFF2-40B4-BE49-F238E27FC236}">
                <a16:creationId xmlns:a16="http://schemas.microsoft.com/office/drawing/2014/main" id="{44EC2027-ECAB-42F6-9A56-961B11EB45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326" y="0"/>
            <a:ext cx="415244" cy="41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80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3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6" name="Freeform: Shape 15">
            <a:extLst>
              <a:ext uri="{FF2B5EF4-FFF2-40B4-BE49-F238E27FC236}">
                <a16:creationId xmlns:a16="http://schemas.microsoft.com/office/drawing/2014/main" id="{F624CBFB-D803-467F-960F-B6A30F8218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67675" y="-3167677"/>
            <a:ext cx="5856341" cy="12191695"/>
          </a:xfrm>
          <a:custGeom>
            <a:avLst/>
            <a:gdLst>
              <a:gd name="connsiteX0" fmla="*/ 0 w 5856341"/>
              <a:gd name="connsiteY0" fmla="*/ 12191695 h 12191695"/>
              <a:gd name="connsiteX1" fmla="*/ 0 w 5856341"/>
              <a:gd name="connsiteY1" fmla="*/ 0 h 12191695"/>
              <a:gd name="connsiteX2" fmla="*/ 243849 w 5856341"/>
              <a:gd name="connsiteY2" fmla="*/ 0 h 12191695"/>
              <a:gd name="connsiteX3" fmla="*/ 505121 w 5856341"/>
              <a:gd name="connsiteY3" fmla="*/ 0 h 12191695"/>
              <a:gd name="connsiteX4" fmla="*/ 723207 w 5856341"/>
              <a:gd name="connsiteY4" fmla="*/ 0 h 12191695"/>
              <a:gd name="connsiteX5" fmla="*/ 755828 w 5856341"/>
              <a:gd name="connsiteY5" fmla="*/ 0 h 12191695"/>
              <a:gd name="connsiteX6" fmla="*/ 1411868 w 5856341"/>
              <a:gd name="connsiteY6" fmla="*/ 0 h 12191695"/>
              <a:gd name="connsiteX7" fmla="*/ 1421034 w 5856341"/>
              <a:gd name="connsiteY7" fmla="*/ 0 h 12191695"/>
              <a:gd name="connsiteX8" fmla="*/ 1515206 w 5856341"/>
              <a:gd name="connsiteY8" fmla="*/ 0 h 12191695"/>
              <a:gd name="connsiteX9" fmla="*/ 2636151 w 5856341"/>
              <a:gd name="connsiteY9" fmla="*/ 0 h 12191695"/>
              <a:gd name="connsiteX10" fmla="*/ 4637890 w 5856341"/>
              <a:gd name="connsiteY10" fmla="*/ 0 h 12191695"/>
              <a:gd name="connsiteX11" fmla="*/ 4654499 w 5856341"/>
              <a:gd name="connsiteY11" fmla="*/ 26661 h 12191695"/>
              <a:gd name="connsiteX12" fmla="*/ 5856341 w 5856341"/>
              <a:gd name="connsiteY12" fmla="*/ 6438338 h 12191695"/>
              <a:gd name="connsiteX13" fmla="*/ 4449211 w 5856341"/>
              <a:gd name="connsiteY13" fmla="*/ 11332719 h 12191695"/>
              <a:gd name="connsiteX14" fmla="*/ 4061349 w 5856341"/>
              <a:gd name="connsiteY14" fmla="*/ 12054097 h 12191695"/>
              <a:gd name="connsiteX15" fmla="*/ 3977450 w 5856341"/>
              <a:gd name="connsiteY15" fmla="*/ 12191695 h 12191695"/>
              <a:gd name="connsiteX16" fmla="*/ 2636151 w 5856341"/>
              <a:gd name="connsiteY16" fmla="*/ 12191695 h 12191695"/>
              <a:gd name="connsiteX17" fmla="*/ 1421034 w 5856341"/>
              <a:gd name="connsiteY17" fmla="*/ 12191695 h 12191695"/>
              <a:gd name="connsiteX18" fmla="*/ 1411868 w 5856341"/>
              <a:gd name="connsiteY18" fmla="*/ 12191695 h 12191695"/>
              <a:gd name="connsiteX19" fmla="*/ 1283685 w 5856341"/>
              <a:gd name="connsiteY19" fmla="*/ 12191695 h 12191695"/>
              <a:gd name="connsiteX20" fmla="*/ 755828 w 5856341"/>
              <a:gd name="connsiteY20" fmla="*/ 12191695 h 12191695"/>
              <a:gd name="connsiteX21" fmla="*/ 723207 w 5856341"/>
              <a:gd name="connsiteY21" fmla="*/ 12191695 h 12191695"/>
              <a:gd name="connsiteX22" fmla="*/ 505121 w 5856341"/>
              <a:gd name="connsiteY22" fmla="*/ 12191695 h 12191695"/>
              <a:gd name="connsiteX23" fmla="*/ 243849 w 5856341"/>
              <a:gd name="connsiteY23" fmla="*/ 12191695 h 12191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856341" h="12191695">
                <a:moveTo>
                  <a:pt x="0" y="12191695"/>
                </a:moveTo>
                <a:lnTo>
                  <a:pt x="0" y="0"/>
                </a:lnTo>
                <a:lnTo>
                  <a:pt x="243849" y="0"/>
                </a:lnTo>
                <a:lnTo>
                  <a:pt x="505121" y="0"/>
                </a:lnTo>
                <a:lnTo>
                  <a:pt x="723207" y="0"/>
                </a:lnTo>
                <a:lnTo>
                  <a:pt x="755828" y="0"/>
                </a:lnTo>
                <a:lnTo>
                  <a:pt x="1411868" y="0"/>
                </a:lnTo>
                <a:lnTo>
                  <a:pt x="1421034" y="0"/>
                </a:lnTo>
                <a:lnTo>
                  <a:pt x="1515206" y="0"/>
                </a:lnTo>
                <a:lnTo>
                  <a:pt x="2636151" y="0"/>
                </a:lnTo>
                <a:lnTo>
                  <a:pt x="4637890" y="0"/>
                </a:lnTo>
                <a:lnTo>
                  <a:pt x="4654499" y="26661"/>
                </a:lnTo>
                <a:cubicBezTo>
                  <a:pt x="5425621" y="1341551"/>
                  <a:pt x="5856341" y="3721137"/>
                  <a:pt x="5856341" y="6438338"/>
                </a:cubicBezTo>
                <a:cubicBezTo>
                  <a:pt x="5856341" y="8833790"/>
                  <a:pt x="5159120" y="9960353"/>
                  <a:pt x="4449211" y="11332719"/>
                </a:cubicBezTo>
                <a:cubicBezTo>
                  <a:pt x="4319934" y="11582638"/>
                  <a:pt x="4191839" y="11827452"/>
                  <a:pt x="4061349" y="12054097"/>
                </a:cubicBezTo>
                <a:lnTo>
                  <a:pt x="3977450" y="12191695"/>
                </a:lnTo>
                <a:lnTo>
                  <a:pt x="2636151" y="12191695"/>
                </a:lnTo>
                <a:lnTo>
                  <a:pt x="1421034" y="12191695"/>
                </a:lnTo>
                <a:lnTo>
                  <a:pt x="1411868" y="12191695"/>
                </a:lnTo>
                <a:lnTo>
                  <a:pt x="1283685" y="12191695"/>
                </a:lnTo>
                <a:lnTo>
                  <a:pt x="755828" y="12191695"/>
                </a:lnTo>
                <a:lnTo>
                  <a:pt x="723207" y="12191695"/>
                </a:lnTo>
                <a:lnTo>
                  <a:pt x="505121" y="12191695"/>
                </a:lnTo>
                <a:lnTo>
                  <a:pt x="243849" y="1219169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: Shape 17">
            <a:extLst>
              <a:ext uri="{FF2B5EF4-FFF2-40B4-BE49-F238E27FC236}">
                <a16:creationId xmlns:a16="http://schemas.microsoft.com/office/drawing/2014/main" id="{FBA7E51E-7B6A-4A79-8F84-47C845C7A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146277" y="-874927"/>
            <a:ext cx="1899138" cy="12191695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8" name="Freeform: Shape 19">
            <a:extLst>
              <a:ext uri="{FF2B5EF4-FFF2-40B4-BE49-F238E27FC236}">
                <a16:creationId xmlns:a16="http://schemas.microsoft.com/office/drawing/2014/main" id="{03C85561-90D2-4AFA-B2C5-F2D61D86C2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143758" y="-1037574"/>
            <a:ext cx="1904176" cy="12191695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9" name="Freeform: Shape 21">
            <a:extLst>
              <a:ext uri="{FF2B5EF4-FFF2-40B4-BE49-F238E27FC236}">
                <a16:creationId xmlns:a16="http://schemas.microsoft.com/office/drawing/2014/main" id="{9026B71D-5A6F-48FE-AC6A-D7AAA018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247015" y="-1314429"/>
            <a:ext cx="1697663" cy="12191695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82E7179-9B16-4900-B31D-BA8E5780E6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27" t="17086" r="45381" b="6161"/>
          <a:stretch/>
        </p:blipFill>
        <p:spPr>
          <a:xfrm>
            <a:off x="997432" y="2640250"/>
            <a:ext cx="2747382" cy="3941057"/>
          </a:xfrm>
          <a:prstGeom prst="flowChartAlternateProcess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6C9B2C7-8A51-4ED9-946B-577B05816D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098" t="8784" r="29728" b="54906"/>
          <a:stretch/>
        </p:blipFill>
        <p:spPr>
          <a:xfrm>
            <a:off x="4438052" y="2640250"/>
            <a:ext cx="2747382" cy="3941057"/>
          </a:xfrm>
          <a:prstGeom prst="flowChartAlternateProcess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E062578-A922-4D18-BD76-B7198C6DFE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120" t="47777" r="30707" b="6500"/>
          <a:stretch/>
        </p:blipFill>
        <p:spPr>
          <a:xfrm>
            <a:off x="7897480" y="2617054"/>
            <a:ext cx="2747382" cy="3964253"/>
          </a:xfrm>
          <a:prstGeom prst="flowChartAlternateProcess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E4B7055A-AE86-45FC-89BD-495382DB91CF}"/>
              </a:ext>
            </a:extLst>
          </p:cNvPr>
          <p:cNvSpPr/>
          <p:nvPr/>
        </p:nvSpPr>
        <p:spPr>
          <a:xfrm>
            <a:off x="582570" y="925387"/>
            <a:ext cx="68705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How many people are </a:t>
            </a:r>
            <a:r>
              <a:rPr lang="en-US" sz="2800" u="sng" dirty="0">
                <a:solidFill>
                  <a:schemeClr val="accent1">
                    <a:lumMod val="50000"/>
                  </a:schemeClr>
                </a:solidFill>
              </a:rPr>
              <a:t>checking into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the hotel? </a:t>
            </a:r>
            <a:endParaRPr lang="ar-SA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1B1A202-78B2-4088-B96E-450B487E1D5E}"/>
              </a:ext>
            </a:extLst>
          </p:cNvPr>
          <p:cNvSpPr/>
          <p:nvPr/>
        </p:nvSpPr>
        <p:spPr>
          <a:xfrm>
            <a:off x="2909210" y="1462200"/>
            <a:ext cx="18748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one.</a:t>
            </a:r>
            <a:endParaRPr lang="ar-SA" sz="2800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9F11571-A923-48ED-8320-B02E456B080B}"/>
              </a:ext>
            </a:extLst>
          </p:cNvPr>
          <p:cNvSpPr/>
          <p:nvPr/>
        </p:nvSpPr>
        <p:spPr>
          <a:xfrm>
            <a:off x="0" y="-13252"/>
            <a:ext cx="12191693" cy="484748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11B9A7C-C508-487C-85C6-2FE26BB53AAC}"/>
              </a:ext>
            </a:extLst>
          </p:cNvPr>
          <p:cNvSpPr txBox="1">
            <a:spLocks/>
          </p:cNvSpPr>
          <p:nvPr/>
        </p:nvSpPr>
        <p:spPr>
          <a:xfrm>
            <a:off x="582570" y="237962"/>
            <a:ext cx="3374896" cy="230987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b="1" kern="12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solidFill>
                  <a:schemeClr val="bg1"/>
                </a:solidFill>
              </a:rPr>
              <a:t>1- listen and discuss</a:t>
            </a:r>
            <a:endParaRPr lang="ar-SA" sz="4800" dirty="0">
              <a:solidFill>
                <a:schemeClr val="bg1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7DB83BC-E4B8-4F0B-A5F0-659CB4F77EF0}"/>
              </a:ext>
            </a:extLst>
          </p:cNvPr>
          <p:cNvSpPr txBox="1">
            <a:spLocks/>
          </p:cNvSpPr>
          <p:nvPr/>
        </p:nvSpPr>
        <p:spPr>
          <a:xfrm>
            <a:off x="10064764" y="87419"/>
            <a:ext cx="2187134" cy="337893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b="1" kern="12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solidFill>
                  <a:schemeClr val="bg1"/>
                </a:solidFill>
              </a:rPr>
              <a:t>Unit: 1</a:t>
            </a:r>
            <a:endParaRPr lang="ar-SA" sz="4800" dirty="0">
              <a:solidFill>
                <a:schemeClr val="bg1"/>
              </a:solidFill>
            </a:endParaRPr>
          </a:p>
        </p:txBody>
      </p:sp>
      <p:pic>
        <p:nvPicPr>
          <p:cNvPr id="19" name="Graphic 18" descr="Volume">
            <a:extLst>
              <a:ext uri="{FF2B5EF4-FFF2-40B4-BE49-F238E27FC236}">
                <a16:creationId xmlns:a16="http://schemas.microsoft.com/office/drawing/2014/main" id="{82DC6A8A-6403-48D1-8B55-2020C5FBF7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326" y="0"/>
            <a:ext cx="415244" cy="41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53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theme/theme1.xml><?xml version="1.0" encoding="utf-8"?>
<a:theme xmlns:a="http://schemas.openxmlformats.org/drawingml/2006/main" name="SketchLinesVTI">
  <a:themeElements>
    <a:clrScheme name="SketchLines">
      <a:dk1>
        <a:sysClr val="windowText" lastClr="000000"/>
      </a:dk1>
      <a:lt1>
        <a:sysClr val="window" lastClr="FFFFFF"/>
      </a:lt1>
      <a:dk2>
        <a:srgbClr val="564E4E"/>
      </a:dk2>
      <a:lt2>
        <a:srgbClr val="EEEBE2"/>
      </a:lt2>
      <a:accent1>
        <a:srgbClr val="E54837"/>
      </a:accent1>
      <a:accent2>
        <a:srgbClr val="947F53"/>
      </a:accent2>
      <a:accent3>
        <a:srgbClr val="BE8D64"/>
      </a:accent3>
      <a:accent4>
        <a:srgbClr val="E0C171"/>
      </a:accent4>
      <a:accent5>
        <a:srgbClr val="968572"/>
      </a:accent5>
      <a:accent6>
        <a:srgbClr val="855D5D"/>
      </a:accent6>
      <a:hlink>
        <a:srgbClr val="CC9900"/>
      </a:hlink>
      <a:folHlink>
        <a:srgbClr val="96A9A9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LinesVTI" id="{8C0B0F05-C8D0-4078-9615-83E590287484}" vid="{43A7BC57-C1E3-4EE6-BDBC-5422DD574AF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641</Words>
  <Application>Microsoft Office PowerPoint</Application>
  <PresentationFormat>Widescreen</PresentationFormat>
  <Paragraphs>179</Paragraphs>
  <Slides>33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Meiryo</vt:lpstr>
      <vt:lpstr>Corbel</vt:lpstr>
      <vt:lpstr>MyriadPro-Light</vt:lpstr>
      <vt:lpstr>MyriadPro-Semibold</vt:lpstr>
      <vt:lpstr>MyriadPro-SemiboldIt</vt:lpstr>
      <vt:lpstr>Roboto</vt:lpstr>
      <vt:lpstr>SketchLinesVTI</vt:lpstr>
      <vt:lpstr>Are you here on vacation?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2- pair work</vt:lpstr>
      <vt:lpstr>PowerPoint Presentation</vt:lpstr>
      <vt:lpstr>Workbook P 89</vt:lpstr>
      <vt:lpstr>Thank you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Are you here on vacation? </dc:title>
  <dc:creator>نورا العتيبي</dc:creator>
  <cp:lastModifiedBy>نورا العتيبي</cp:lastModifiedBy>
  <cp:revision>3</cp:revision>
  <dcterms:created xsi:type="dcterms:W3CDTF">2020-08-22T23:56:00Z</dcterms:created>
  <dcterms:modified xsi:type="dcterms:W3CDTF">2020-08-23T00:22:34Z</dcterms:modified>
</cp:coreProperties>
</file>