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n-lt"/>
        <a:ea typeface="+mn-ea"/>
        <a:cs typeface="+mn-cs"/>
        <a:sym typeface="Arial"/>
      </a:defRPr>
    </a:lvl1pPr>
    <a:lvl2pPr indent="228600" defTabSz="685800" rtl="1" latinLnBrk="0">
      <a:defRPr sz="1000">
        <a:latin typeface="+mn-lt"/>
        <a:ea typeface="+mn-ea"/>
        <a:cs typeface="+mn-cs"/>
        <a:sym typeface="Arial"/>
      </a:defRPr>
    </a:lvl2pPr>
    <a:lvl3pPr indent="457200" defTabSz="685800" rtl="1" latinLnBrk="0">
      <a:defRPr sz="1000">
        <a:latin typeface="+mn-lt"/>
        <a:ea typeface="+mn-ea"/>
        <a:cs typeface="+mn-cs"/>
        <a:sym typeface="Arial"/>
      </a:defRPr>
    </a:lvl3pPr>
    <a:lvl4pPr indent="685800" defTabSz="685800" rtl="1" latinLnBrk="0">
      <a:defRPr sz="1000">
        <a:latin typeface="+mn-lt"/>
        <a:ea typeface="+mn-ea"/>
        <a:cs typeface="+mn-cs"/>
        <a:sym typeface="Arial"/>
      </a:defRPr>
    </a:lvl4pPr>
    <a:lvl5pPr indent="914400" defTabSz="685800" rtl="1" latinLnBrk="0">
      <a:defRPr sz="1000">
        <a:latin typeface="+mn-lt"/>
        <a:ea typeface="+mn-ea"/>
        <a:cs typeface="+mn-cs"/>
        <a:sym typeface="Arial"/>
      </a:defRPr>
    </a:lvl5pPr>
    <a:lvl6pPr indent="1143000" defTabSz="685800" rtl="1" latinLnBrk="0">
      <a:defRPr sz="1000">
        <a:latin typeface="+mn-lt"/>
        <a:ea typeface="+mn-ea"/>
        <a:cs typeface="+mn-cs"/>
        <a:sym typeface="Arial"/>
      </a:defRPr>
    </a:lvl6pPr>
    <a:lvl7pPr indent="1371600" defTabSz="685800" rtl="1" latinLnBrk="0">
      <a:defRPr sz="1000">
        <a:latin typeface="+mn-lt"/>
        <a:ea typeface="+mn-ea"/>
        <a:cs typeface="+mn-cs"/>
        <a:sym typeface="Arial"/>
      </a:defRPr>
    </a:lvl7pPr>
    <a:lvl8pPr indent="1600200" defTabSz="685800" rtl="1" latinLnBrk="0">
      <a:defRPr sz="1000">
        <a:latin typeface="+mn-lt"/>
        <a:ea typeface="+mn-ea"/>
        <a:cs typeface="+mn-cs"/>
        <a:sym typeface="Arial"/>
      </a:defRPr>
    </a:lvl8pPr>
    <a:lvl9pPr indent="1828800" defTabSz="685800" rtl="1" latinLnBrk="0">
      <a:defRPr sz="10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43" name="Google Shape;37;p3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Google Shape;38;p3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Google Shape;39;p3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Google Shape;40;p3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" name="Google Shape;41;p3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Google Shape;42;p3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Google Shape;43;p3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Google Shape;44;p3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Google Shape;45;p3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Google Shape;46;p3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Google Shape;47;p3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rgbClr val="FFB5B0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5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6" name="Google Shape;58;p3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57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0" y="4622410"/>
            <a:ext cx="1097840" cy="243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8"/>
          <a:stretch>
            <a:fillRect/>
          </a:stretch>
        </p:blipFill>
        <p:spPr>
          <a:xfrm>
            <a:off x="214801" y="2845902"/>
            <a:ext cx="2127949" cy="170380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Google Shape;48;p3"/>
          <p:cNvSpPr/>
          <p:nvPr/>
        </p:nvSpPr>
        <p:spPr>
          <a:xfrm flipH="1">
            <a:off x="217142" y="161747"/>
            <a:ext cx="8684316" cy="47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8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1" name="Google Shape;60;p4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Google Shape;61;p4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Google Shape;62;p4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Google Shape;63;p4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Google Shape;64;p4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Google Shape;65;p4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Google Shape;66;p4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Google Shape;67;p4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Google Shape;68;p4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Google Shape;69;p4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Google Shape;70;p4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rgbClr val="F9BE9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4" name="Google Shape;81;p4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3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85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Google Shape;71;p4"/>
          <p:cNvSpPr/>
          <p:nvPr/>
        </p:nvSpPr>
        <p:spPr>
          <a:xfrm flipH="1">
            <a:off x="207592" y="170170"/>
            <a:ext cx="8676948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96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99" name="Google Shape;83;p5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Google Shape;84;p5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Google Shape;85;p5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Google Shape;86;p5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Google Shape;87;p5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" name="Google Shape;88;p5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" name="Google Shape;89;p5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Google Shape;90;p5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" name="Google Shape;91;p5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Google Shape;92;p5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Google Shape;93;p5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rgbClr val="BED99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Google Shape;94;p5"/>
          <p:cNvSpPr/>
          <p:nvPr/>
        </p:nvSpPr>
        <p:spPr>
          <a:xfrm>
            <a:off x="269802" y="170170"/>
            <a:ext cx="8676949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2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3" name="Google Shape;104;p5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4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1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27" name="Google Shape;106;p6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8" name="Google Shape;107;p6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" name="Google Shape;108;p6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Google Shape;109;p6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Google Shape;110;p6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Google Shape;111;p6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Google Shape;112;p6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Google Shape;113;p6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5" name="Google Shape;114;p6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" name="Google Shape;115;p6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Google Shape;116;p6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rgbClr val="84CDB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Google Shape;117;p6"/>
          <p:cNvSpPr/>
          <p:nvPr/>
        </p:nvSpPr>
        <p:spPr>
          <a:xfrm>
            <a:off x="229416" y="174447"/>
            <a:ext cx="8685131" cy="4690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0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1" name="Google Shape;127;p6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5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42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2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55" name="Google Shape;129;p7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130;p7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131;p7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132;p7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133;p7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134;p7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135;p7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136;p7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137;p7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138;p7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139;p7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rgbClr val="B0BBE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140;p7"/>
          <p:cNvSpPr/>
          <p:nvPr/>
        </p:nvSpPr>
        <p:spPr>
          <a:xfrm>
            <a:off x="236842" y="174447"/>
            <a:ext cx="8689366" cy="472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8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9" name="Google Shape;150;p7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6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70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8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grpSp>
        <p:nvGrpSpPr>
          <p:cNvPr id="192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83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pic>
          <p:nvPicPr>
            <p:cNvPr id="184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8" y="248324"/>
              <a:ext cx="3826102" cy="1650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Google Shape;155;p8"/>
            <p:cNvSpPr txBox="1"/>
            <p:nvPr/>
          </p:nvSpPr>
          <p:spPr>
            <a:xfrm>
              <a:off x="381918" y="2143544"/>
              <a:ext cx="6648789" cy="2672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</a:defRPr>
              </a:pPr>
              <a:r>
                <a:t>Read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186" name="Google Shape;156;p8"/>
            <p:cNvSpPr/>
            <p:nvPr/>
          </p:nvSpPr>
          <p:spPr>
            <a:xfrm>
              <a:off x="7817525" y="4266643"/>
              <a:ext cx="1121402" cy="9677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87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8"/>
              <a:ext cx="534926" cy="478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7" cy="47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8" cy="468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8"/>
              <a:ext cx="524639" cy="451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Google Shape;161;p8"/>
            <p:cNvSpPr txBox="1"/>
            <p:nvPr/>
          </p:nvSpPr>
          <p:spPr>
            <a:xfrm>
              <a:off x="5304375" y="3610031"/>
              <a:ext cx="3686627" cy="41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7" tIns="68567" rIns="68567" bIns="68567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xfrm>
            <a:off x="6237436" y="4614208"/>
            <a:ext cx="315765" cy="30610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6" name="Google Shape;15;p2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" name="Google Shape;16;p2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" name="Google Shape;17;p2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" name="Google Shape;18;p2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" name="Google Shape;19;p2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" name="Google Shape;20;p2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Google Shape;21;p2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" name="Google Shape;22;p2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" name="Google Shape;23;p2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" name="Google Shape;24;p2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" name="Google Shape;25;p2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rgbClr val="FF9DA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idx="1"/>
          </p:nvPr>
        </p:nvSpPr>
        <p:spPr>
          <a:xfrm>
            <a:off x="4581525" y="1547927"/>
            <a:ext cx="4139775" cy="31961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" name="Google Shape;35;p2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1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0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5" b="35649"/>
          <a:stretch>
            <a:fillRect/>
          </a:stretch>
        </p:blipFill>
        <p:spPr>
          <a:xfrm>
            <a:off x="7813240" y="4525047"/>
            <a:ext cx="1105087" cy="39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3" t="22788" r="8092" b="17177"/>
          <a:stretch>
            <a:fillRect/>
          </a:stretch>
        </p:blipFill>
        <p:spPr>
          <a:xfrm>
            <a:off x="7710483" y="662063"/>
            <a:ext cx="1280860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Google Shape;26;p2"/>
          <p:cNvSpPr/>
          <p:nvPr/>
        </p:nvSpPr>
        <p:spPr>
          <a:xfrm flipH="1">
            <a:off x="214084" y="167756"/>
            <a:ext cx="8689363" cy="473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8705469" y="4706924"/>
            <a:ext cx="315765" cy="306110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900">
                <a:solidFill>
                  <a:srgbClr val="1E4E7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image" Target="../media/image19.png"/><Relationship Id="rId7" Type="http://schemas.openxmlformats.org/officeDocument/2006/relationships/slide" Target="slide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1.xml"/><Relationship Id="rId8" Type="http://schemas.openxmlformats.org/officeDocument/2006/relationships/image" Target="../media/image11.png"/><Relationship Id="rId9" Type="http://schemas.openxmlformats.org/officeDocument/2006/relationships/slide" Target="slide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image" Target="../media/image12.png"/><Relationship Id="rId7" Type="http://schemas.openxmlformats.org/officeDocument/2006/relationships/slide" Target="slide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slide" Target="slide2.xml"/><Relationship Id="rId4" Type="http://schemas.openxmlformats.org/officeDocument/2006/relationships/slide" Target="slide6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slide" Target="slide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" Target="slide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image" Target="../media/image1.jpeg"/><Relationship Id="rId7" Type="http://schemas.openxmlformats.org/officeDocument/2006/relationships/slide" Target="slide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7" cy="3324827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2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8" y="11164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09" y="2017006"/>
            <a:ext cx="2595153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5" y="2073557"/>
            <a:ext cx="2437652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2" cy="671403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8" y="30307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2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8" y="398785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1" y="3305845"/>
            <a:ext cx="946405" cy="1263992"/>
            <a:chOff x="0" y="-1"/>
            <a:chExt cx="946404" cy="1263990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9" cy="112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2" y="73420"/>
              <a:ext cx="778939" cy="1109654"/>
              <a:chOff x="-1" y="0"/>
              <a:chExt cx="778938" cy="110965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4"/>
                <a:ext cx="535039" cy="44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3"/>
                <a:ext cx="262847" cy="442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40" cy="81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3" cy="81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40" cy="191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9"/>
                <a:ext cx="171052" cy="85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5" cy="129169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2" cy="10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7" cy="4639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 txBox="1"/>
          <p:nvPr/>
        </p:nvSpPr>
        <p:spPr>
          <a:xfrm>
            <a:off x="1917729" y="1229447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٢٨"/>
          <p:cNvSpPr txBox="1"/>
          <p:nvPr/>
        </p:nvSpPr>
        <p:spPr>
          <a:xfrm>
            <a:off x="1293433" y="41346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صفحة </a:t>
            </a:r>
            <a:r>
              <a:t>٣٨</a:t>
            </a:r>
            <a:r>
              <a:t> </a:t>
            </a:r>
          </a:p>
        </p:txBody>
      </p:sp>
      <p:sp>
        <p:nvSpPr>
          <p:cNvPr id="227" name="الحصة"/>
          <p:cNvSpPr txBox="1"/>
          <p:nvPr/>
        </p:nvSpPr>
        <p:spPr>
          <a:xfrm>
            <a:off x="1861487" y="218812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 txBox="1"/>
          <p:nvPr/>
        </p:nvSpPr>
        <p:spPr>
          <a:xfrm>
            <a:off x="1806450" y="3172036"/>
            <a:ext cx="112227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٤-٥ خطة تمثيل المعطيات"/>
          <p:cNvSpPr txBox="1"/>
          <p:nvPr/>
        </p:nvSpPr>
        <p:spPr>
          <a:xfrm>
            <a:off x="3927804" y="3645559"/>
            <a:ext cx="4532233" cy="62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19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chemeClr val="accent1">
                    <a:satOff val="-49514"/>
                    <a:lumOff val="-14901"/>
                  </a:schemeClr>
                </a:solidFill>
              </a:rPr>
              <a:t>١-٧</a:t>
            </a:r>
            <a:r>
              <a:t> خطة حل المسألة التخمين والتحقق</a:t>
            </a:r>
          </a:p>
        </p:txBody>
      </p:sp>
      <p:sp>
        <p:nvSpPr>
          <p:cNvPr id="230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231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32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3" name="المنزل"/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34" name="الفصل الأول: القيمة المنزلية"/>
          <p:cNvSpPr txBox="1"/>
          <p:nvPr/>
        </p:nvSpPr>
        <p:spPr>
          <a:xfrm>
            <a:off x="4386024" y="3154003"/>
            <a:ext cx="3869153" cy="57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914400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Helvetica"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/>
            <a:r>
              <a:t>الفصل الأول: القيمة المنزلية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544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542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40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1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3" name="١٠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555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45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3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46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7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8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9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0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1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4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57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58" name="مستطيل"/>
          <p:cNvSpPr/>
          <p:nvPr/>
        </p:nvSpPr>
        <p:spPr>
          <a:xfrm>
            <a:off x="8035318" y="3896810"/>
            <a:ext cx="585915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59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60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61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62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3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5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576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56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5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56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6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7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579" name="Google Shape;145;p11"/>
          <p:cNvSpPr txBox="1"/>
          <p:nvPr/>
        </p:nvSpPr>
        <p:spPr>
          <a:xfrm>
            <a:off x="7980070" y="1940275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580" name="Google Shape;145;p11"/>
          <p:cNvSpPr txBox="1"/>
          <p:nvPr/>
        </p:nvSpPr>
        <p:spPr>
          <a:xfrm>
            <a:off x="7919332" y="3800223"/>
            <a:ext cx="772101" cy="69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3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581" name="المعطيات…"/>
          <p:cNvSpPr txBox="1"/>
          <p:nvPr/>
        </p:nvSpPr>
        <p:spPr>
          <a:xfrm>
            <a:off x="3510841" y="1469260"/>
            <a:ext cx="4408492" cy="193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المعطيات</a:t>
            </a: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لدى سعاد ٨ أوراق نقدية من فئة ١٠ ، ٥ ريال </a:t>
            </a: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مجموع قيمتها = ٤٥ ريال. </a:t>
            </a:r>
          </a:p>
          <a:p>
            <a:pPr algn="r" rtl="0">
              <a:lnSpc>
                <a:spcPct val="12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المطلوب</a:t>
            </a:r>
            <a:endParaRPr>
              <a:solidFill>
                <a:srgbClr val="B51A00"/>
              </a:solidFill>
            </a:endParaRP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كم ورقة نقدية لديها من فئة ١٠ ريال؟</a:t>
            </a:r>
          </a:p>
        </p:txBody>
      </p:sp>
      <p:sp>
        <p:nvSpPr>
          <p:cNvPr id="582" name="رتب التخمين في جدول"/>
          <p:cNvSpPr txBox="1"/>
          <p:nvPr/>
        </p:nvSpPr>
        <p:spPr>
          <a:xfrm>
            <a:off x="5284273" y="3981618"/>
            <a:ext cx="2419701" cy="33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10552" indent="-210552" algn="r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رتب التخمين في جدول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7" grpId="1"/>
      <p:bldP build="whole" bldLvl="1" animBg="1" rev="0" advAuto="0" spid="579" grpId="4"/>
      <p:bldP build="whole" bldLvl="1" animBg="1" rev="0" advAuto="0" spid="558" grpId="2"/>
      <p:bldP build="whole" bldLvl="1" animBg="1" rev="0" advAuto="0" spid="580" grpId="5"/>
      <p:bldP build="whole" bldLvl="1" animBg="1" rev="0" advAuto="0" spid="578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588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586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84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5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87" name="١٠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599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89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97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90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1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2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3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4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5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6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8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01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2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03" name="مستطيل"/>
          <p:cNvSpPr/>
          <p:nvPr/>
        </p:nvSpPr>
        <p:spPr>
          <a:xfrm>
            <a:off x="8032457" y="3923207"/>
            <a:ext cx="585916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4" name="Google Shape;145;p11"/>
          <p:cNvSpPr txBox="1"/>
          <p:nvPr/>
        </p:nvSpPr>
        <p:spPr>
          <a:xfrm>
            <a:off x="8006253" y="3914444"/>
            <a:ext cx="644044" cy="573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03500"/>
              </a:lnSpc>
              <a:spcBef>
                <a:spcPts val="1500"/>
              </a:spcBef>
              <a:defRPr sz="2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05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06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07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08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9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615" name="تجميع"/>
          <p:cNvGrpSpPr/>
          <p:nvPr/>
        </p:nvGrpSpPr>
        <p:grpSpPr>
          <a:xfrm>
            <a:off x="3391187" y="1392737"/>
            <a:ext cx="4148382" cy="2287725"/>
            <a:chOff x="0" y="0"/>
            <a:chExt cx="4148381" cy="2287723"/>
          </a:xfrm>
        </p:grpSpPr>
        <p:pic>
          <p:nvPicPr>
            <p:cNvPr id="610" name="تجميع" descr="تجميع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9540" t="46822" r="7741" b="23364"/>
            <a:stretch>
              <a:fillRect/>
            </a:stretch>
          </p:blipFill>
          <p:spPr>
            <a:xfrm>
              <a:off x="0" y="0"/>
              <a:ext cx="4148382" cy="14184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4" name="تجميع"/>
            <p:cNvGrpSpPr/>
            <p:nvPr/>
          </p:nvGrpSpPr>
          <p:grpSpPr>
            <a:xfrm>
              <a:off x="371844" y="351508"/>
              <a:ext cx="1313662" cy="1936216"/>
              <a:chOff x="0" y="0"/>
              <a:chExt cx="1313660" cy="1936214"/>
            </a:xfrm>
          </p:grpSpPr>
          <p:sp>
            <p:nvSpPr>
              <p:cNvPr id="611" name="❌"/>
              <p:cNvSpPr/>
              <p:nvPr/>
            </p:nvSpPr>
            <p:spPr>
              <a:xfrm>
                <a:off x="43660" y="0"/>
                <a:ext cx="1270001" cy="1270000"/>
              </a:xfrm>
              <a:prstGeom prst="lin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defTabSz="886689">
                  <a:lnSpc>
                    <a:spcPct val="103500"/>
                  </a:lnSpc>
                  <a:spcBef>
                    <a:spcPts val="1500"/>
                  </a:spcBef>
                  <a:defRPr sz="1300"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❌</a:t>
                </a:r>
              </a:p>
            </p:txBody>
          </p:sp>
          <p:sp>
            <p:nvSpPr>
              <p:cNvPr id="612" name="✅"/>
              <p:cNvSpPr/>
              <p:nvPr/>
            </p:nvSpPr>
            <p:spPr>
              <a:xfrm>
                <a:off x="0" y="666214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defTabSz="886689">
                  <a:lnSpc>
                    <a:spcPct val="103500"/>
                  </a:lnSpc>
                  <a:spcBef>
                    <a:spcPts val="1500"/>
                  </a:spcBef>
                  <a:defRPr sz="1500"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✅</a:t>
                </a:r>
              </a:p>
            </p:txBody>
          </p:sp>
          <p:sp>
            <p:nvSpPr>
              <p:cNvPr id="613" name="❌"/>
              <p:cNvSpPr/>
              <p:nvPr/>
            </p:nvSpPr>
            <p:spPr>
              <a:xfrm>
                <a:off x="43660" y="355600"/>
                <a:ext cx="1270001" cy="1270000"/>
              </a:xfrm>
              <a:prstGeom prst="lin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defTabSz="886689">
                  <a:lnSpc>
                    <a:spcPct val="103500"/>
                  </a:lnSpc>
                  <a:spcBef>
                    <a:spcPts val="1500"/>
                  </a:spcBef>
                  <a:defRPr sz="1300"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❌</a:t>
                </a:r>
              </a:p>
            </p:txBody>
          </p:sp>
        </p:grpSp>
      </p:grpSp>
      <p:sp>
        <p:nvSpPr>
          <p:cNvPr id="616" name="ورقة واحدة من فئة العشرة ريالات"/>
          <p:cNvSpPr txBox="1"/>
          <p:nvPr/>
        </p:nvSpPr>
        <p:spPr>
          <a:xfrm>
            <a:off x="3670540" y="2928269"/>
            <a:ext cx="3283329" cy="362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125000"/>
              </a:lnSpc>
              <a:defRPr b="1" sz="22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ورقة واحدة من فئة العشرة ريالات</a:t>
            </a:r>
          </a:p>
        </p:txBody>
      </p:sp>
      <p:sp>
        <p:nvSpPr>
          <p:cNvPr id="617" name="١٠ + ٣٥ = ٤٥  ؛ الإجابة معقولة ."/>
          <p:cNvSpPr txBox="1"/>
          <p:nvPr/>
        </p:nvSpPr>
        <p:spPr>
          <a:xfrm>
            <a:off x="3771010" y="4031228"/>
            <a:ext cx="3722763" cy="392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125000"/>
              </a:lnSpc>
              <a:defRPr b="1" sz="2500">
                <a:solidFill>
                  <a:srgbClr val="00374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١٠ + ٣٥ = ٤٥  ؛ الإجابة معقولة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2" grpId="2"/>
      <p:bldP build="whole" bldLvl="1" animBg="1" rev="0" advAuto="0" spid="604" grpId="4"/>
      <p:bldP build="whole" bldLvl="1" animBg="1" rev="0" advAuto="0" spid="601" grpId="1"/>
      <p:bldP build="whole" bldLvl="1" animBg="1" rev="0" advAuto="0" spid="60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8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 rtl="0">
              <a:defRPr/>
            </a:pPr>
            <a:r>
              <a:t>إنّ النجاح هو محصِّلة اجتهادات صغيرة تتراكم يوماً بعد يوم.</a:t>
            </a:r>
          </a:p>
        </p:txBody>
      </p:sp>
      <p:sp>
        <p:nvSpPr>
          <p:cNvPr id="620" name="ختاماً"/>
          <p:cNvSpPr txBox="1"/>
          <p:nvPr/>
        </p:nvSpPr>
        <p:spPr>
          <a:xfrm>
            <a:off x="7053457" y="3008375"/>
            <a:ext cx="1741991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 rtl="0">
              <a:defRPr/>
            </a:pPr>
            <a:r>
              <a:t>ختاماً</a:t>
            </a:r>
          </a:p>
        </p:txBody>
      </p:sp>
      <p:sp>
        <p:nvSpPr>
          <p:cNvPr id="621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22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2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4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629" name="تجميع"/>
          <p:cNvGrpSpPr/>
          <p:nvPr/>
        </p:nvGrpSpPr>
        <p:grpSpPr>
          <a:xfrm>
            <a:off x="3263991" y="1153030"/>
            <a:ext cx="2376182" cy="685801"/>
            <a:chOff x="0" y="0"/>
            <a:chExt cx="2376181" cy="685800"/>
          </a:xfrm>
        </p:grpSpPr>
        <p:grpSp>
          <p:nvGrpSpPr>
            <p:cNvPr id="627" name="تجميع"/>
            <p:cNvGrpSpPr/>
            <p:nvPr/>
          </p:nvGrpSpPr>
          <p:grpSpPr>
            <a:xfrm>
              <a:off x="323004" y="118569"/>
              <a:ext cx="2053178" cy="531186"/>
              <a:chOff x="0" y="0"/>
              <a:chExt cx="2053177" cy="531185"/>
            </a:xfrm>
          </p:grpSpPr>
          <p:sp>
            <p:nvSpPr>
              <p:cNvPr id="625" name="Google Shape;717;p19"/>
              <p:cNvSpPr/>
              <p:nvPr/>
            </p:nvSpPr>
            <p:spPr>
              <a:xfrm>
                <a:off x="0" y="-1"/>
                <a:ext cx="2053178" cy="53118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26" name="Google Shape;718;p19"/>
              <p:cNvSpPr/>
              <p:nvPr/>
            </p:nvSpPr>
            <p:spPr>
              <a:xfrm>
                <a:off x="62303" y="49486"/>
                <a:ext cx="1928570" cy="43221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28" name="الواجب"/>
            <p:cNvSpPr txBox="1"/>
            <p:nvPr/>
          </p:nvSpPr>
          <p:spPr>
            <a:xfrm>
              <a:off x="0" y="-1"/>
              <a:ext cx="2286915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sz="3500">
                  <a:ln w="3175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5">
                      <a:satOff val="-7608"/>
                      <a:lumOff val="-10980"/>
                    </a:schemeClr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الواجب </a:t>
              </a:r>
            </a:p>
          </p:txBody>
        </p:sp>
      </p:grpSp>
      <p:pic>
        <p:nvPicPr>
          <p:cNvPr id="630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4658" y="878931"/>
            <a:ext cx="990803" cy="851577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Google Shape;167;p9"/>
          <p:cNvSpPr/>
          <p:nvPr/>
        </p:nvSpPr>
        <p:spPr>
          <a:xfrm>
            <a:off x="5388011" y="2338440"/>
            <a:ext cx="2595152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2" name="Google Shape;168;p9"/>
          <p:cNvSpPr/>
          <p:nvPr/>
        </p:nvSpPr>
        <p:spPr>
          <a:xfrm>
            <a:off x="5462608" y="2394717"/>
            <a:ext cx="2437652" cy="54511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3" name="التاريخ"/>
          <p:cNvSpPr txBox="1"/>
          <p:nvPr/>
        </p:nvSpPr>
        <p:spPr>
          <a:xfrm>
            <a:off x="6706511" y="2443394"/>
            <a:ext cx="112239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sz="2200"/>
              <a:t>سؤال</a:t>
            </a:r>
            <a:r>
              <a:t> </a:t>
            </a:r>
          </a:p>
        </p:txBody>
      </p:sp>
      <p:sp>
        <p:nvSpPr>
          <p:cNvPr id="634" name="Google Shape;1337;p51"/>
          <p:cNvSpPr txBox="1"/>
          <p:nvPr/>
        </p:nvSpPr>
        <p:spPr>
          <a:xfrm>
            <a:off x="5640172" y="2337703"/>
            <a:ext cx="1413286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lnSpc>
                <a:spcPct val="80000"/>
              </a:lnSpc>
              <a:defRPr sz="29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٧ ، ١٠ </a:t>
            </a:r>
          </a:p>
        </p:txBody>
      </p:sp>
      <p:sp>
        <p:nvSpPr>
          <p:cNvPr id="635" name="Google Shape;167;p9"/>
          <p:cNvSpPr/>
          <p:nvPr/>
        </p:nvSpPr>
        <p:spPr>
          <a:xfrm>
            <a:off x="1394549" y="2284199"/>
            <a:ext cx="2595153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6" name="Google Shape;168;p9"/>
          <p:cNvSpPr/>
          <p:nvPr/>
        </p:nvSpPr>
        <p:spPr>
          <a:xfrm>
            <a:off x="1469146" y="2340478"/>
            <a:ext cx="2437652" cy="545110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7" name="التاريخ"/>
          <p:cNvSpPr txBox="1"/>
          <p:nvPr/>
        </p:nvSpPr>
        <p:spPr>
          <a:xfrm>
            <a:off x="2713049" y="2452653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</a:t>
            </a:r>
          </a:p>
        </p:txBody>
      </p:sp>
      <p:sp>
        <p:nvSpPr>
          <p:cNvPr id="638" name="Google Shape;1337;p51"/>
          <p:cNvSpPr txBox="1"/>
          <p:nvPr/>
        </p:nvSpPr>
        <p:spPr>
          <a:xfrm>
            <a:off x="1703108" y="2205982"/>
            <a:ext cx="1152252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defRPr sz="42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٣٩</a:t>
            </a:r>
          </a:p>
        </p:txBody>
      </p:sp>
      <p:sp>
        <p:nvSpPr>
          <p:cNvPr id="639" name="سهم: لليسار واليمين والأعلى 73"/>
          <p:cNvSpPr/>
          <p:nvPr/>
        </p:nvSpPr>
        <p:spPr>
          <a:xfrm>
            <a:off x="4011869" y="19628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40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9" grpId="2"/>
      <p:bldP build="whole" bldLvl="1" animBg="1" rev="0" advAuto="0" spid="629" grpId="3"/>
      <p:bldP build="whole" bldLvl="1" animBg="1" rev="0" advAuto="0" spid="6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20" cy="2969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1"/>
            <a:ext cx="2147107" cy="849917"/>
            <a:chOff x="0" y="-1"/>
            <a:chExt cx="2147105" cy="849916"/>
          </a:xfrm>
        </p:grpSpPr>
        <p:grpSp>
          <p:nvGrpSpPr>
            <p:cNvPr id="240" name="تجميع"/>
            <p:cNvGrpSpPr/>
            <p:nvPr/>
          </p:nvGrpSpPr>
          <p:grpSpPr>
            <a:xfrm>
              <a:off x="-1" y="269584"/>
              <a:ext cx="1596443" cy="528149"/>
              <a:chOff x="0" y="0"/>
              <a:chExt cx="1596441" cy="528148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-1" y="0"/>
                <a:ext cx="1596443" cy="52814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1" y="26733"/>
                <a:ext cx="1584279" cy="47468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5" y="-2"/>
              <a:ext cx="760951" cy="849917"/>
              <a:chOff x="0" y="0"/>
              <a:chExt cx="760950" cy="849916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8" cy="72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3" y="56439"/>
                <a:ext cx="641622" cy="733561"/>
                <a:chOff x="0" y="0"/>
                <a:chExt cx="641621" cy="733559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2"/>
                  <a:ext cx="346411" cy="287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3"/>
                  <a:ext cx="170181" cy="286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7" y="55787"/>
                  <a:ext cx="342851" cy="5279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9" y="54359"/>
                  <a:ext cx="224855" cy="530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7" y="82791"/>
                  <a:ext cx="342850" cy="124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90"/>
                  <a:ext cx="110749" cy="55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9" y="180750"/>
                  <a:ext cx="355175" cy="8363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5" cy="68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2"/>
            <a:stretch>
              <a:fillRect/>
            </a:stretch>
          </p:blipFill>
          <p:spPr>
            <a:xfrm>
              <a:off x="122490" y="335796"/>
              <a:ext cx="1471036" cy="395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2" y="1386523"/>
            <a:ext cx="5409002" cy="423656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3288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6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57" name="الواجب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8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259" name="IMG_0849.png" descr="IMG_0849.png"/>
          <p:cNvPicPr>
            <a:picLocks noChangeAspect="1"/>
          </p:cNvPicPr>
          <p:nvPr/>
        </p:nvPicPr>
        <p:blipFill>
          <a:blip r:embed="rId8">
            <a:extLst/>
          </a:blip>
          <a:srcRect l="0" t="0" r="22489" b="0"/>
          <a:stretch>
            <a:fillRect/>
          </a:stretch>
        </p:blipFill>
        <p:spPr>
          <a:xfrm>
            <a:off x="1324591" y="1141802"/>
            <a:ext cx="5033620" cy="89275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مسألة ١٠">
            <a:hlinkClick r:id="rId9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5"/>
      <p:bldP build="whole" bldLvl="1" animBg="1" rev="0" advAuto="0" spid="254" grpId="3"/>
      <p:bldP build="whole" bldLvl="1" animBg="1" rev="0" advAuto="0" spid="236" grpId="4"/>
      <p:bldP build="whole" bldLvl="1" animBg="1" rev="0" advAuto="0" spid="253" grpId="2"/>
      <p:bldP build="whole" bldLvl="1" animBg="1" rev="0" advAuto="0" spid="2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274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7559160" y="935233"/>
            <a:ext cx="1122281" cy="657278"/>
            <a:chOff x="0" y="0"/>
            <a:chExt cx="1122280" cy="657277"/>
          </a:xfrm>
        </p:grpSpPr>
        <p:grpSp>
          <p:nvGrpSpPr>
            <p:cNvPr id="279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277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٥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 </a:t>
              </a:r>
            </a:p>
          </p:txBody>
        </p:sp>
      </p:grpSp>
      <p:grpSp>
        <p:nvGrpSpPr>
          <p:cNvPr id="297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282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5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288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283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4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1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289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4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292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3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6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8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9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00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1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302" name="IMG_0857.png" descr="IMG_0857.png"/>
          <p:cNvPicPr>
            <a:picLocks noChangeAspect="1"/>
          </p:cNvPicPr>
          <p:nvPr/>
        </p:nvPicPr>
        <p:blipFill>
          <a:blip r:embed="rId6">
            <a:extLst/>
          </a:blip>
          <a:srcRect l="0" t="0" r="10739" b="0"/>
          <a:stretch>
            <a:fillRect/>
          </a:stretch>
        </p:blipFill>
        <p:spPr>
          <a:xfrm>
            <a:off x="1441429" y="1389212"/>
            <a:ext cx="7035946" cy="2835469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  <p:bldP build="whole" bldLvl="1" animBg="1" rev="0" advAuto="0" spid="302" grpId="3"/>
      <p:bldP build="whole" bldLvl="1" animBg="1" rev="0" advAuto="0" spid="27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تجميع"/>
          <p:cNvGrpSpPr/>
          <p:nvPr/>
        </p:nvGrpSpPr>
        <p:grpSpPr>
          <a:xfrm>
            <a:off x="7614936" y="615361"/>
            <a:ext cx="1222693" cy="754403"/>
            <a:chOff x="0" y="0"/>
            <a:chExt cx="1222691" cy="754401"/>
          </a:xfrm>
        </p:grpSpPr>
        <p:grpSp>
          <p:nvGrpSpPr>
            <p:cNvPr id="309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307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05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6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8" name="٥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20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10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8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11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9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2" name="مستطيل"/>
          <p:cNvSpPr/>
          <p:nvPr/>
        </p:nvSpPr>
        <p:spPr>
          <a:xfrm>
            <a:off x="7907142" y="1444425"/>
            <a:ext cx="585916" cy="1952089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3" name="Google Shape;145;p11"/>
          <p:cNvSpPr txBox="1"/>
          <p:nvPr/>
        </p:nvSpPr>
        <p:spPr>
          <a:xfrm>
            <a:off x="7851895" y="1919790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324" name="مستطيل"/>
          <p:cNvSpPr/>
          <p:nvPr/>
        </p:nvSpPr>
        <p:spPr>
          <a:xfrm>
            <a:off x="7919842" y="3614056"/>
            <a:ext cx="585916" cy="575064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5" name="Google Shape;145;p11"/>
          <p:cNvSpPr txBox="1"/>
          <p:nvPr/>
        </p:nvSpPr>
        <p:spPr>
          <a:xfrm>
            <a:off x="7826750" y="3545503"/>
            <a:ext cx="772101" cy="6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3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338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326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7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327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5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28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9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0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6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9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41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2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43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4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45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346" name="المعطيات…"/>
          <p:cNvSpPr txBox="1"/>
          <p:nvPr/>
        </p:nvSpPr>
        <p:spPr>
          <a:xfrm>
            <a:off x="2738229" y="1442837"/>
            <a:ext cx="5084879" cy="193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المعطيات</a:t>
            </a: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بعض الدرجات لها ثلاث عجلات وبعضها لها عجلتين </a:t>
            </a: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رأت هيفاء ٦ دراجات لها ١٤ عجلاً. </a:t>
            </a:r>
          </a:p>
          <a:p>
            <a:pPr algn="r" rtl="0">
              <a:lnSpc>
                <a:spcPct val="12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المطلوب</a:t>
            </a:r>
            <a:endParaRPr>
              <a:solidFill>
                <a:srgbClr val="B51A00"/>
              </a:solidFill>
            </a:endParaRP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كم دراجة من كل نوع رأت هيفاء؟</a:t>
            </a:r>
          </a:p>
        </p:txBody>
      </p:sp>
      <p:sp>
        <p:nvSpPr>
          <p:cNvPr id="347" name="رتب المعطيات في جدول"/>
          <p:cNvSpPr txBox="1"/>
          <p:nvPr/>
        </p:nvSpPr>
        <p:spPr>
          <a:xfrm>
            <a:off x="5130477" y="3844794"/>
            <a:ext cx="2573497" cy="339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10552" indent="-210552" algn="r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رتب المعطيات في جدول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5" grpId="4"/>
      <p:bldP build="whole" bldLvl="1" animBg="1" rev="0" advAuto="0" spid="322" grpId="1"/>
      <p:bldP build="whole" bldLvl="1" animBg="1" rev="0" advAuto="0" spid="324" grpId="3"/>
      <p:bldP build="whole" bldLvl="1" animBg="1" rev="0" advAuto="0" spid="340" grpId="5"/>
      <p:bldP build="whole" bldLvl="1" animBg="1" rev="0" advAuto="0" spid="32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تجميع"/>
          <p:cNvGrpSpPr/>
          <p:nvPr/>
        </p:nvGrpSpPr>
        <p:grpSpPr>
          <a:xfrm>
            <a:off x="7644435" y="607584"/>
            <a:ext cx="1222693" cy="754403"/>
            <a:chOff x="0" y="0"/>
            <a:chExt cx="1222691" cy="754401"/>
          </a:xfrm>
        </p:grpSpPr>
        <p:grpSp>
          <p:nvGrpSpPr>
            <p:cNvPr id="353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351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49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0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2" name="٥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64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54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2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55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6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7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8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3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66" name="مستطيل"/>
          <p:cNvSpPr/>
          <p:nvPr/>
        </p:nvSpPr>
        <p:spPr>
          <a:xfrm>
            <a:off x="7919842" y="1462708"/>
            <a:ext cx="585916" cy="195209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67" name="Google Shape;145;p11"/>
          <p:cNvSpPr txBox="1"/>
          <p:nvPr/>
        </p:nvSpPr>
        <p:spPr>
          <a:xfrm>
            <a:off x="7864595" y="1934312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68" name="مستطيل"/>
          <p:cNvSpPr/>
          <p:nvPr/>
        </p:nvSpPr>
        <p:spPr>
          <a:xfrm>
            <a:off x="7919842" y="4005003"/>
            <a:ext cx="585916" cy="58821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69" name="Google Shape;145;p11"/>
          <p:cNvSpPr txBox="1"/>
          <p:nvPr/>
        </p:nvSpPr>
        <p:spPr>
          <a:xfrm>
            <a:off x="7835096" y="4000131"/>
            <a:ext cx="755409" cy="5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1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pic>
        <p:nvPicPr>
          <p:cNvPr id="370" name="تجميع" descr="تجميع"/>
          <p:cNvPicPr>
            <a:picLocks noChangeAspect="1"/>
          </p:cNvPicPr>
          <p:nvPr/>
        </p:nvPicPr>
        <p:blipFill>
          <a:blip r:embed="rId2">
            <a:extLst/>
          </a:blip>
          <a:srcRect l="1761" t="33169" r="8568" b="37110"/>
          <a:stretch>
            <a:fillRect/>
          </a:stretch>
        </p:blipFill>
        <p:spPr>
          <a:xfrm>
            <a:off x="2819535" y="1409766"/>
            <a:ext cx="4548850" cy="1788186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2" name="مسألة  ٦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73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4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5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456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376" name="رأت هيفاء ٤ دراجات بعجلتين و دراجتين ب ٣ عجلات"/>
          <p:cNvSpPr txBox="1"/>
          <p:nvPr/>
        </p:nvSpPr>
        <p:spPr>
          <a:xfrm>
            <a:off x="2210001" y="3235128"/>
            <a:ext cx="5252635" cy="362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125000"/>
              </a:lnSpc>
              <a:defRPr b="1" sz="22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رأت هيفاء ٤ دراجات بعجلتين و دراجتين ب ٣ عجلات </a:t>
            </a:r>
          </a:p>
        </p:txBody>
      </p:sp>
      <p:sp>
        <p:nvSpPr>
          <p:cNvPr id="377" name="٤ دراجات بعجلتين + دراجتين ب ٣ عجلات = ٦ دراجات…"/>
          <p:cNvSpPr txBox="1"/>
          <p:nvPr/>
        </p:nvSpPr>
        <p:spPr>
          <a:xfrm>
            <a:off x="2239850" y="3942812"/>
            <a:ext cx="5467642" cy="79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2200">
                <a:solidFill>
                  <a:srgbClr val="00374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٤ دراجات بعجلتين + دراجتين ب ٣ عجلات = ٦ دراجات</a:t>
            </a:r>
          </a:p>
          <a:p>
            <a:pPr algn="ctr" rtl="0">
              <a:lnSpc>
                <a:spcPct val="125000"/>
              </a:lnSpc>
              <a:defRPr b="1" sz="2200">
                <a:solidFill>
                  <a:srgbClr val="00374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٨ + ٦ = ١٤ عجلة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1"/>
      <p:bldP build="whole" bldLvl="1" animBg="1" rev="0" advAuto="0" spid="370" grpId="5"/>
      <p:bldP build="whole" bldLvl="1" animBg="1" rev="0" advAuto="0" spid="368" grpId="3"/>
      <p:bldP build="whole" bldLvl="1" animBg="1" rev="0" advAuto="0" spid="367" grpId="2"/>
      <p:bldP build="whole" bldLvl="1" animBg="1" rev="0" advAuto="0" spid="369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تجميع"/>
          <p:cNvGrpSpPr/>
          <p:nvPr/>
        </p:nvGrpSpPr>
        <p:grpSpPr>
          <a:xfrm>
            <a:off x="7559160" y="935233"/>
            <a:ext cx="1122281" cy="657278"/>
            <a:chOff x="0" y="0"/>
            <a:chExt cx="1122280" cy="657277"/>
          </a:xfrm>
        </p:grpSpPr>
        <p:grpSp>
          <p:nvGrpSpPr>
            <p:cNvPr id="381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379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0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2" name="٦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399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384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97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390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385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6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7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8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3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391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6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394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5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98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0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01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02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03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1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416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40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5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40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0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17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419" name="IMG_0856.png" descr="IMG_0856.png"/>
          <p:cNvPicPr>
            <a:picLocks noChangeAspect="1"/>
          </p:cNvPicPr>
          <p:nvPr/>
        </p:nvPicPr>
        <p:blipFill>
          <a:blip r:embed="rId6">
            <a:extLst/>
          </a:blip>
          <a:srcRect l="1363" t="0" r="12317" b="43757"/>
          <a:stretch>
            <a:fillRect/>
          </a:stretch>
        </p:blipFill>
        <p:spPr>
          <a:xfrm>
            <a:off x="2835499" y="821654"/>
            <a:ext cx="4920000" cy="2418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G_0854.png" descr="IMG_0854.png"/>
          <p:cNvPicPr>
            <a:picLocks noChangeAspect="1"/>
          </p:cNvPicPr>
          <p:nvPr/>
        </p:nvPicPr>
        <p:blipFill>
          <a:blip r:embed="rId7">
            <a:extLst/>
          </a:blip>
          <a:srcRect l="12219" t="58226" r="15362" b="1428"/>
          <a:stretch>
            <a:fillRect/>
          </a:stretch>
        </p:blipFill>
        <p:spPr>
          <a:xfrm>
            <a:off x="4314434" y="3521604"/>
            <a:ext cx="2404567" cy="10107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421" name="مسألة ١٠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3" grpId="1"/>
      <p:bldP build="whole" bldLvl="1" animBg="1" rev="0" advAuto="0" spid="418" grpId="2"/>
      <p:bldP build="whole" bldLvl="1" animBg="1" rev="0" advAuto="0" spid="420" grpId="4"/>
      <p:bldP build="whole" bldLvl="1" animBg="1" rev="0" advAuto="0" spid="419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427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425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23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4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6" name="٦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38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28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6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29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0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1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2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7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0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Waseem Regular"/>
                <a:ea typeface="Waseem Regular"/>
                <a:cs typeface="Waseem Regular"/>
                <a:sym typeface="Waseem Regular"/>
              </a:defRPr>
            </a:pPr>
          </a:p>
        </p:txBody>
      </p:sp>
      <p:sp>
        <p:nvSpPr>
          <p:cNvPr id="441" name="مستطيل"/>
          <p:cNvSpPr/>
          <p:nvPr/>
        </p:nvSpPr>
        <p:spPr>
          <a:xfrm>
            <a:off x="8035318" y="37534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5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454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442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3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443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1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44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5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6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7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8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2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5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57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58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59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0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61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462" name="Google Shape;145;p11"/>
          <p:cNvSpPr txBox="1"/>
          <p:nvPr/>
        </p:nvSpPr>
        <p:spPr>
          <a:xfrm>
            <a:off x="7980853" y="1919790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463" name="Google Shape;145;p11"/>
          <p:cNvSpPr txBox="1"/>
          <p:nvPr/>
        </p:nvSpPr>
        <p:spPr>
          <a:xfrm>
            <a:off x="7950813" y="3710266"/>
            <a:ext cx="772101" cy="6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3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464" name="المعطيات…"/>
          <p:cNvSpPr txBox="1"/>
          <p:nvPr/>
        </p:nvSpPr>
        <p:spPr>
          <a:xfrm>
            <a:off x="2174703" y="1407467"/>
            <a:ext cx="5776111" cy="193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المعطيات</a:t>
            </a: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السيارة الصغيرة سعتها ٤ ركاب السيارة الكبيرة سعتها ۷ ركاب </a:t>
            </a: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مجموع الركاب في ٧ سيارات من النوعين يساوي ٣٤ راكباً. </a:t>
            </a:r>
          </a:p>
          <a:p>
            <a:pPr algn="r" rtl="0">
              <a:lnSpc>
                <a:spcPct val="12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المطلوب</a:t>
            </a:r>
            <a:endParaRPr>
              <a:solidFill>
                <a:srgbClr val="B51A00"/>
              </a:solidFill>
            </a:endParaRP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السيارات من كل نوع؟</a:t>
            </a:r>
          </a:p>
        </p:txBody>
      </p:sp>
      <p:sp>
        <p:nvSpPr>
          <p:cNvPr id="465" name="رتب التخمين في جدول"/>
          <p:cNvSpPr txBox="1"/>
          <p:nvPr/>
        </p:nvSpPr>
        <p:spPr>
          <a:xfrm>
            <a:off x="5270374" y="3895223"/>
            <a:ext cx="2419702" cy="339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10552" indent="-210552" algn="r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رتب التخمين في جدول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2" grpId="4"/>
      <p:bldP build="whole" bldLvl="1" animBg="1" rev="0" advAuto="0" spid="441" grpId="2"/>
      <p:bldP build="whole" bldLvl="1" animBg="1" rev="0" advAuto="0" spid="456" grpId="3"/>
      <p:bldP build="whole" bldLvl="1" animBg="1" rev="0" advAuto="0" spid="463" grpId="5"/>
      <p:bldP build="whole" bldLvl="1" animBg="1" rev="0" advAuto="0" spid="4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471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469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67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8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0" name="٦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82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72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0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73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4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5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6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7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8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1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4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Waseem Regular"/>
                <a:ea typeface="Waseem Regular"/>
                <a:cs typeface="Waseem Regular"/>
                <a:sym typeface="Waseem Regular"/>
              </a:defRPr>
            </a:pPr>
          </a:p>
        </p:txBody>
      </p:sp>
      <p:sp>
        <p:nvSpPr>
          <p:cNvPr id="485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86" name="مستطيل"/>
          <p:cNvSpPr/>
          <p:nvPr/>
        </p:nvSpPr>
        <p:spPr>
          <a:xfrm>
            <a:off x="8035318" y="39693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87" name="Google Shape;145;p11"/>
          <p:cNvSpPr txBox="1"/>
          <p:nvPr/>
        </p:nvSpPr>
        <p:spPr>
          <a:xfrm>
            <a:off x="8033730" y="3895223"/>
            <a:ext cx="621774" cy="77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03500"/>
              </a:lnSpc>
              <a:spcBef>
                <a:spcPts val="1500"/>
              </a:spcBef>
              <a:defRPr sz="2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88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89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90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1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492" name="تجميع" descr="تجميع"/>
          <p:cNvPicPr>
            <a:picLocks noChangeAspect="1"/>
          </p:cNvPicPr>
          <p:nvPr/>
        </p:nvPicPr>
        <p:blipFill>
          <a:blip r:embed="rId6">
            <a:extLst/>
          </a:blip>
          <a:srcRect l="4880" t="45107" r="10215" b="32775"/>
          <a:stretch>
            <a:fillRect/>
          </a:stretch>
        </p:blipFill>
        <p:spPr>
          <a:xfrm>
            <a:off x="2024753" y="1289404"/>
            <a:ext cx="5661389" cy="1099862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494" name="عدد السيارات :…"/>
          <p:cNvSpPr txBox="1"/>
          <p:nvPr/>
        </p:nvSpPr>
        <p:spPr>
          <a:xfrm>
            <a:off x="3473549" y="2520413"/>
            <a:ext cx="4095607" cy="122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22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السيارات : </a:t>
            </a:r>
          </a:p>
          <a:p>
            <a:pPr algn="ctr" rtl="0">
              <a:lnSpc>
                <a:spcPct val="125000"/>
              </a:lnSpc>
              <a:defRPr b="1" sz="22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٥ سيارات صغيرة سعتهم ٥ × ٤ = ٢٠ راكباً</a:t>
            </a:r>
          </a:p>
          <a:p>
            <a:pPr algn="ctr" rtl="0">
              <a:lnSpc>
                <a:spcPct val="125000"/>
              </a:lnSpc>
              <a:defRPr b="1" sz="22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٢ سيارة كبيرة سعتهما ٢ × ٧ = ١٤ راكباً</a:t>
            </a:r>
          </a:p>
        </p:txBody>
      </p:sp>
      <p:sp>
        <p:nvSpPr>
          <p:cNvPr id="495" name="٢٠ + ١٤ = ٣٤ راكباً  ؛ الإجابة معقولة ."/>
          <p:cNvSpPr txBox="1"/>
          <p:nvPr/>
        </p:nvSpPr>
        <p:spPr>
          <a:xfrm>
            <a:off x="3496828" y="4107459"/>
            <a:ext cx="4233584" cy="392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125000"/>
              </a:lnSpc>
              <a:defRPr b="1" sz="2500">
                <a:solidFill>
                  <a:srgbClr val="00374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٢٠ + ١٤ = ٣٤ راكباً  ؛ الإجابة معقولة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4" grpId="1"/>
      <p:bldP build="whole" bldLvl="1" animBg="1" rev="0" advAuto="0" spid="486" grpId="3"/>
      <p:bldP build="whole" bldLvl="1" animBg="1" rev="0" advAuto="0" spid="492" grpId="5"/>
      <p:bldP build="whole" bldLvl="1" animBg="1" rev="0" advAuto="0" spid="485" grpId="2"/>
      <p:bldP build="whole" bldLvl="1" animBg="1" rev="0" advAuto="0" spid="487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497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0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503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498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9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0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1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2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6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504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9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507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8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1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17" name="تجميع"/>
          <p:cNvGrpSpPr/>
          <p:nvPr/>
        </p:nvGrpSpPr>
        <p:grpSpPr>
          <a:xfrm>
            <a:off x="7559160" y="935233"/>
            <a:ext cx="1122281" cy="657278"/>
            <a:chOff x="0" y="0"/>
            <a:chExt cx="1122280" cy="657277"/>
          </a:xfrm>
        </p:grpSpPr>
        <p:grpSp>
          <p:nvGrpSpPr>
            <p:cNvPr id="515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513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4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16" name="١٠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</p:grpSp>
      <p:sp>
        <p:nvSpPr>
          <p:cNvPr id="518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19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20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21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22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764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53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535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523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4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524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2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25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6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7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8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0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3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6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538" name="IMG_0858.png" descr="IMG_0858.png"/>
          <p:cNvPicPr>
            <a:picLocks noChangeAspect="1"/>
          </p:cNvPicPr>
          <p:nvPr/>
        </p:nvPicPr>
        <p:blipFill>
          <a:blip r:embed="rId7">
            <a:extLst/>
          </a:blip>
          <a:srcRect l="0" t="0" r="9061" b="0"/>
          <a:stretch>
            <a:fillRect/>
          </a:stretch>
        </p:blipFill>
        <p:spPr>
          <a:xfrm>
            <a:off x="2703590" y="857948"/>
            <a:ext cx="4961146" cy="2416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2"/>
      <p:bldP build="whole" bldLvl="1" animBg="1" rev="0" advAuto="0" spid="538" grpId="3"/>
      <p:bldP build="whole" bldLvl="1" animBg="1" rev="0" advAuto="0" spid="51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