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theme/themeOverride2.xml" ContentType="application/vnd.openxmlformats-officedocument.themeOverrid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media/audio8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9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700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73" r:id="rId8"/>
    <p:sldMasterId id="2147483785" r:id="rId9"/>
    <p:sldMasterId id="2147483797" r:id="rId10"/>
    <p:sldMasterId id="2147483809" r:id="rId11"/>
    <p:sldMasterId id="2147483821" r:id="rId12"/>
    <p:sldMasterId id="2147483833" r:id="rId13"/>
    <p:sldMasterId id="2147483845" r:id="rId14"/>
    <p:sldMasterId id="2147483857" r:id="rId15"/>
    <p:sldMasterId id="2147483869" r:id="rId16"/>
    <p:sldMasterId id="2147483881" r:id="rId17"/>
    <p:sldMasterId id="2147483894" r:id="rId18"/>
    <p:sldMasterId id="2147483906" r:id="rId19"/>
    <p:sldMasterId id="2147483920" r:id="rId20"/>
  </p:sldMasterIdLst>
  <p:notesMasterIdLst>
    <p:notesMasterId r:id="rId167"/>
  </p:notesMasterIdLst>
  <p:sldIdLst>
    <p:sldId id="843" r:id="rId21"/>
    <p:sldId id="1160" r:id="rId22"/>
    <p:sldId id="1001" r:id="rId23"/>
    <p:sldId id="1002" r:id="rId24"/>
    <p:sldId id="1003" r:id="rId25"/>
    <p:sldId id="1004" r:id="rId26"/>
    <p:sldId id="1145" r:id="rId27"/>
    <p:sldId id="1007" r:id="rId28"/>
    <p:sldId id="1008" r:id="rId29"/>
    <p:sldId id="1147" r:id="rId30"/>
    <p:sldId id="1148" r:id="rId31"/>
    <p:sldId id="1009" r:id="rId32"/>
    <p:sldId id="1010" r:id="rId33"/>
    <p:sldId id="1011" r:id="rId34"/>
    <p:sldId id="1012" r:id="rId35"/>
    <p:sldId id="1013" r:id="rId36"/>
    <p:sldId id="1014" r:id="rId37"/>
    <p:sldId id="937" r:id="rId38"/>
    <p:sldId id="1113" r:id="rId39"/>
    <p:sldId id="1016" r:id="rId40"/>
    <p:sldId id="1017" r:id="rId41"/>
    <p:sldId id="1129" r:id="rId42"/>
    <p:sldId id="1146" r:id="rId43"/>
    <p:sldId id="1018" r:id="rId44"/>
    <p:sldId id="1019" r:id="rId45"/>
    <p:sldId id="1118" r:id="rId46"/>
    <p:sldId id="1119" r:id="rId47"/>
    <p:sldId id="1021" r:id="rId48"/>
    <p:sldId id="1022" r:id="rId49"/>
    <p:sldId id="1023" r:id="rId50"/>
    <p:sldId id="1114" r:id="rId51"/>
    <p:sldId id="1024" r:id="rId52"/>
    <p:sldId id="1162" r:id="rId53"/>
    <p:sldId id="1115" r:id="rId54"/>
    <p:sldId id="1025" r:id="rId55"/>
    <p:sldId id="1116" r:id="rId56"/>
    <p:sldId id="1117" r:id="rId57"/>
    <p:sldId id="1026" r:id="rId58"/>
    <p:sldId id="1027" r:id="rId59"/>
    <p:sldId id="1028" r:id="rId60"/>
    <p:sldId id="1029" r:id="rId61"/>
    <p:sldId id="1030" r:id="rId62"/>
    <p:sldId id="1031" r:id="rId63"/>
    <p:sldId id="1120" r:id="rId64"/>
    <p:sldId id="1032" r:id="rId65"/>
    <p:sldId id="1154" r:id="rId66"/>
    <p:sldId id="1121" r:id="rId67"/>
    <p:sldId id="1035" r:id="rId68"/>
    <p:sldId id="1036" r:id="rId69"/>
    <p:sldId id="1037" r:id="rId70"/>
    <p:sldId id="1038" r:id="rId71"/>
    <p:sldId id="1039" r:id="rId72"/>
    <p:sldId id="1040" r:id="rId73"/>
    <p:sldId id="1122" r:id="rId74"/>
    <p:sldId id="1041" r:id="rId75"/>
    <p:sldId id="1042" r:id="rId76"/>
    <p:sldId id="1043" r:id="rId77"/>
    <p:sldId id="1044" r:id="rId78"/>
    <p:sldId id="1130" r:id="rId79"/>
    <p:sldId id="1149" r:id="rId80"/>
    <p:sldId id="1045" r:id="rId81"/>
    <p:sldId id="1046" r:id="rId82"/>
    <p:sldId id="1047" r:id="rId83"/>
    <p:sldId id="1048" r:id="rId84"/>
    <p:sldId id="1123" r:id="rId85"/>
    <p:sldId id="1125" r:id="rId86"/>
    <p:sldId id="1124" r:id="rId87"/>
    <p:sldId id="1158" r:id="rId88"/>
    <p:sldId id="1163" r:id="rId89"/>
    <p:sldId id="1050" r:id="rId90"/>
    <p:sldId id="1052" r:id="rId91"/>
    <p:sldId id="1054" r:id="rId92"/>
    <p:sldId id="1150" r:id="rId93"/>
    <p:sldId id="1132" r:id="rId94"/>
    <p:sldId id="1151" r:id="rId95"/>
    <p:sldId id="1055" r:id="rId96"/>
    <p:sldId id="1056" r:id="rId97"/>
    <p:sldId id="1057" r:id="rId98"/>
    <p:sldId id="1058" r:id="rId99"/>
    <p:sldId id="1059" r:id="rId100"/>
    <p:sldId id="1060" r:id="rId101"/>
    <p:sldId id="1061" r:id="rId102"/>
    <p:sldId id="1062" r:id="rId103"/>
    <p:sldId id="1063" r:id="rId104"/>
    <p:sldId id="1064" r:id="rId105"/>
    <p:sldId id="1065" r:id="rId106"/>
    <p:sldId id="1066" r:id="rId107"/>
    <p:sldId id="1133" r:id="rId108"/>
    <p:sldId id="1134" r:id="rId109"/>
    <p:sldId id="1068" r:id="rId110"/>
    <p:sldId id="1069" r:id="rId111"/>
    <p:sldId id="1070" r:id="rId112"/>
    <p:sldId id="1071" r:id="rId113"/>
    <p:sldId id="1072" r:id="rId114"/>
    <p:sldId id="1078" r:id="rId115"/>
    <p:sldId id="1073" r:id="rId116"/>
    <p:sldId id="1074" r:id="rId117"/>
    <p:sldId id="1075" r:id="rId118"/>
    <p:sldId id="1076" r:id="rId119"/>
    <p:sldId id="1077" r:id="rId120"/>
    <p:sldId id="1079" r:id="rId121"/>
    <p:sldId id="953" r:id="rId122"/>
    <p:sldId id="1082" r:id="rId123"/>
    <p:sldId id="1080" r:id="rId124"/>
    <p:sldId id="1161" r:id="rId125"/>
    <p:sldId id="978" r:id="rId126"/>
    <p:sldId id="1081" r:id="rId127"/>
    <p:sldId id="1086" r:id="rId128"/>
    <p:sldId id="1136" r:id="rId129"/>
    <p:sldId id="977" r:id="rId130"/>
    <p:sldId id="1088" r:id="rId131"/>
    <p:sldId id="1089" r:id="rId132"/>
    <p:sldId id="1090" r:id="rId133"/>
    <p:sldId id="1091" r:id="rId134"/>
    <p:sldId id="1092" r:id="rId135"/>
    <p:sldId id="1137" r:id="rId136"/>
    <p:sldId id="1093" r:id="rId137"/>
    <p:sldId id="473" r:id="rId138"/>
    <p:sldId id="982" r:id="rId139"/>
    <p:sldId id="1152" r:id="rId140"/>
    <p:sldId id="1094" r:id="rId141"/>
    <p:sldId id="1095" r:id="rId142"/>
    <p:sldId id="1096" r:id="rId143"/>
    <p:sldId id="1097" r:id="rId144"/>
    <p:sldId id="1098" r:id="rId145"/>
    <p:sldId id="1099" r:id="rId146"/>
    <p:sldId id="285" r:id="rId147"/>
    <p:sldId id="1100" r:id="rId148"/>
    <p:sldId id="1143" r:id="rId149"/>
    <p:sldId id="1144" r:id="rId150"/>
    <p:sldId id="1138" r:id="rId151"/>
    <p:sldId id="1101" r:id="rId152"/>
    <p:sldId id="1139" r:id="rId153"/>
    <p:sldId id="1103" r:id="rId154"/>
    <p:sldId id="1104" r:id="rId155"/>
    <p:sldId id="1105" r:id="rId156"/>
    <p:sldId id="1106" r:id="rId157"/>
    <p:sldId id="1141" r:id="rId158"/>
    <p:sldId id="1140" r:id="rId159"/>
    <p:sldId id="1107" r:id="rId160"/>
    <p:sldId id="1109" r:id="rId161"/>
    <p:sldId id="1157" r:id="rId162"/>
    <p:sldId id="1142" r:id="rId163"/>
    <p:sldId id="1110" r:id="rId164"/>
    <p:sldId id="1153" r:id="rId165"/>
    <p:sldId id="1155" r:id="rId1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9" d="100"/>
          <a:sy n="69" d="100"/>
        </p:scale>
        <p:origin x="144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slide" Target="slides/slide118.xml"/><Relationship Id="rId154" Type="http://schemas.openxmlformats.org/officeDocument/2006/relationships/slide" Target="slides/slide134.xml"/><Relationship Id="rId159" Type="http://schemas.openxmlformats.org/officeDocument/2006/relationships/slide" Target="slides/slide139.xml"/><Relationship Id="rId170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144" Type="http://schemas.openxmlformats.org/officeDocument/2006/relationships/slide" Target="slides/slide124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65" Type="http://schemas.openxmlformats.org/officeDocument/2006/relationships/slide" Target="slides/slide14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55" Type="http://schemas.openxmlformats.org/officeDocument/2006/relationships/slide" Target="slides/slide135.xml"/><Relationship Id="rId171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61" Type="http://schemas.openxmlformats.org/officeDocument/2006/relationships/slide" Target="slides/slide141.xml"/><Relationship Id="rId166" Type="http://schemas.openxmlformats.org/officeDocument/2006/relationships/slide" Target="slides/slide1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51" Type="http://schemas.openxmlformats.org/officeDocument/2006/relationships/slide" Target="slides/slide131.xml"/><Relationship Id="rId156" Type="http://schemas.openxmlformats.org/officeDocument/2006/relationships/slide" Target="slides/slide136.xml"/><Relationship Id="rId164" Type="http://schemas.openxmlformats.org/officeDocument/2006/relationships/slide" Target="slides/slide144.xml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6EF61-8A87-4DFB-B5A3-1A396DEB8C82}" type="doc">
      <dgm:prSet loTypeId="urn:microsoft.com/office/officeart/2005/8/layout/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pPr rtl="1"/>
          <a:endParaRPr lang="ar-SA"/>
        </a:p>
      </dgm:t>
    </dgm:pt>
    <dgm:pt modelId="{FFE709C9-83E3-4F5E-9D8E-5ED6A3A7D464}">
      <dgm:prSet phldrT="[نص]" custT="1"/>
      <dgm:spPr>
        <a:solidFill>
          <a:schemeClr val="accent3">
            <a:lumMod val="40000"/>
            <a:lumOff val="60000"/>
          </a:schemeClr>
        </a:solidFill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1"/>
          <a:r>
            <a:rPr lang="ar-SA" sz="2000" b="1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الغلاف الصخري </a:t>
          </a:r>
          <a:endParaRPr lang="ar-SA" sz="2000" b="1" dirty="0">
            <a:solidFill>
              <a:srgbClr val="0067B4"/>
            </a:solidFill>
            <a:effectLst/>
          </a:endParaRPr>
        </a:p>
      </dgm:t>
    </dgm:pt>
    <dgm:pt modelId="{A1B3FB57-D38F-406E-8355-F030F251EBAF}" type="parTrans" cxnId="{787718A6-1988-434C-9953-B9B237CB6537}">
      <dgm:prSet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6BB12BFC-0AD9-445C-BB1C-76FED27D96F0}" type="sibTrans" cxnId="{787718A6-1988-434C-9953-B9B237CB6537}">
      <dgm:prSet custT="1"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1AD2E026-58CD-4AE5-9CF8-D7C8B7927FFF}">
      <dgm:prSet phldrT="[نص]" custT="1"/>
      <dgm:spPr>
        <a:solidFill>
          <a:schemeClr val="accent3">
            <a:lumMod val="40000"/>
            <a:lumOff val="60000"/>
          </a:schemeClr>
        </a:solidFill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1"/>
          <a:r>
            <a:rPr lang="ar-SA" sz="2000" b="1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الغلاف </a:t>
          </a:r>
        </a:p>
        <a:p>
          <a:pPr rtl="1"/>
          <a:r>
            <a:rPr lang="ar-SA" sz="2000" b="1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المائع </a:t>
          </a:r>
          <a:endParaRPr lang="ar-SA" sz="2000" b="1" dirty="0">
            <a:solidFill>
              <a:srgbClr val="0067B4"/>
            </a:solidFill>
            <a:effectLst/>
          </a:endParaRPr>
        </a:p>
      </dgm:t>
    </dgm:pt>
    <dgm:pt modelId="{BABEFDA0-FFBA-46F4-BA1C-1E1B9BBE39B2}" type="parTrans" cxnId="{C0DE9661-1951-458F-85BA-C60F2FC77214}">
      <dgm:prSet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64DBEC94-2EB9-4659-A87D-1383FB045C89}" type="sibTrans" cxnId="{C0DE9661-1951-458F-85BA-C60F2FC77214}">
      <dgm:prSet custT="1"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850E399F-8179-4A68-97C0-98EB084DB459}">
      <dgm:prSet phldrT="[نص]" custT="1"/>
      <dgm:spPr>
        <a:solidFill>
          <a:schemeClr val="accent3">
            <a:lumMod val="40000"/>
            <a:lumOff val="60000"/>
          </a:schemeClr>
        </a:solidFill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1"/>
          <a:r>
            <a:rPr lang="ar-SA" sz="2000" b="1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البقعة الساخنة </a:t>
          </a:r>
          <a:endParaRPr lang="ar-SA" sz="2000" b="1" dirty="0">
            <a:solidFill>
              <a:srgbClr val="0067B4"/>
            </a:solidFill>
            <a:effectLst/>
          </a:endParaRPr>
        </a:p>
      </dgm:t>
    </dgm:pt>
    <dgm:pt modelId="{9F0B60FB-9928-4DFD-85EB-F11EAACFC9C6}" type="parTrans" cxnId="{4D9435AD-5FB7-4959-9E04-7128B5614CE8}">
      <dgm:prSet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433CD5A9-1C77-4244-AA44-67AC18715FA0}" type="sibTrans" cxnId="{4D9435AD-5FB7-4959-9E04-7128B5614CE8}">
      <dgm:prSet custT="1"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9D29540A-6040-4852-A40F-F12510C1F63D}">
      <dgm:prSet phldrT="[نص]" custT="1"/>
      <dgm:spPr>
        <a:solidFill>
          <a:schemeClr val="accent3">
            <a:lumMod val="40000"/>
            <a:lumOff val="60000"/>
          </a:schemeClr>
        </a:solidFill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1"/>
          <a:r>
            <a:rPr lang="ar-SA" sz="2000" b="1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الصفيحة</a:t>
          </a:r>
          <a:r>
            <a:rPr lang="ar-SA" sz="2800" b="1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 </a:t>
          </a:r>
          <a:endParaRPr lang="ar-SA" sz="2800" b="1" dirty="0">
            <a:solidFill>
              <a:srgbClr val="0067B4"/>
            </a:solidFill>
            <a:effectLst/>
          </a:endParaRPr>
        </a:p>
      </dgm:t>
    </dgm:pt>
    <dgm:pt modelId="{F6402D8B-B627-4E61-89C0-9A04D443AA46}" type="parTrans" cxnId="{0615E831-3AC8-4EE4-B81E-0DA05D157664}">
      <dgm:prSet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6496A7E7-C0BE-4D18-8F3E-523D44A4CE45}" type="sibTrans" cxnId="{0615E831-3AC8-4EE4-B81E-0DA05D157664}">
      <dgm:prSet custT="1"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26A26A7B-6280-468C-8DED-A6032FEF7B7B}">
      <dgm:prSet phldrT="[نص]" custT="1"/>
      <dgm:spPr>
        <a:solidFill>
          <a:schemeClr val="accent3">
            <a:lumMod val="40000"/>
            <a:lumOff val="60000"/>
          </a:schemeClr>
        </a:solidFill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1"/>
          <a:r>
            <a:rPr lang="ar-SA" sz="2000" b="1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حفر </a:t>
          </a:r>
        </a:p>
        <a:p>
          <a:pPr rtl="1"/>
          <a:r>
            <a:rPr lang="ar-SA" sz="2000" b="1" dirty="0" err="1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الانهدام</a:t>
          </a:r>
          <a:endParaRPr lang="ar-SA" sz="2000" b="1" dirty="0">
            <a:solidFill>
              <a:srgbClr val="0067B4"/>
            </a:solidFill>
            <a:effectLst/>
          </a:endParaRPr>
        </a:p>
      </dgm:t>
    </dgm:pt>
    <dgm:pt modelId="{F6DECDA4-A985-4240-AB52-BC705F06BFC0}" type="parTrans" cxnId="{2AE7C759-14AD-4B27-A9E6-EFDD92A8CCE2}">
      <dgm:prSet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5F2547CC-9182-45E3-A12C-FF3B3EF9C846}" type="sibTrans" cxnId="{2AE7C759-14AD-4B27-A9E6-EFDD92A8CCE2}">
      <dgm:prSet/>
      <dgm:spPr/>
      <dgm:t>
        <a:bodyPr/>
        <a:lstStyle/>
        <a:p>
          <a:pPr rtl="1"/>
          <a:endParaRPr lang="ar-SA" sz="3200" b="1">
            <a:solidFill>
              <a:srgbClr val="0067B4"/>
            </a:solidFill>
            <a:effectLst/>
          </a:endParaRPr>
        </a:p>
      </dgm:t>
    </dgm:pt>
    <dgm:pt modelId="{866AE9DD-6FAE-4F08-A8F4-5E18CD60A57B}" type="pres">
      <dgm:prSet presAssocID="{DCF6EF61-8A87-4DFB-B5A3-1A396DEB8C82}" presName="diagram" presStyleCnt="0">
        <dgm:presLayoutVars>
          <dgm:dir/>
          <dgm:resizeHandles val="exact"/>
        </dgm:presLayoutVars>
      </dgm:prSet>
      <dgm:spPr/>
    </dgm:pt>
    <dgm:pt modelId="{6F695871-D300-4757-AC7F-A4A7C295B397}" type="pres">
      <dgm:prSet presAssocID="{FFE709C9-83E3-4F5E-9D8E-5ED6A3A7D464}" presName="node" presStyleLbl="node1" presStyleIdx="0" presStyleCnt="5" custLinFactNeighborX="-335" custLinFactNeighborY="5094">
        <dgm:presLayoutVars>
          <dgm:bulletEnabled val="1"/>
        </dgm:presLayoutVars>
      </dgm:prSet>
      <dgm:spPr/>
    </dgm:pt>
    <dgm:pt modelId="{CC06FB43-08E7-45BB-A730-D6902E2EFDE2}" type="pres">
      <dgm:prSet presAssocID="{6BB12BFC-0AD9-445C-BB1C-76FED27D96F0}" presName="sibTrans" presStyleLbl="sibTrans2D1" presStyleIdx="0" presStyleCnt="4"/>
      <dgm:spPr/>
    </dgm:pt>
    <dgm:pt modelId="{E9CF656A-0E73-408D-A2FF-5E657ACC95F2}" type="pres">
      <dgm:prSet presAssocID="{6BB12BFC-0AD9-445C-BB1C-76FED27D96F0}" presName="connectorText" presStyleLbl="sibTrans2D1" presStyleIdx="0" presStyleCnt="4"/>
      <dgm:spPr/>
    </dgm:pt>
    <dgm:pt modelId="{65EC8E90-6CDC-4DC7-BF07-1B06E371D1EA}" type="pres">
      <dgm:prSet presAssocID="{1AD2E026-58CD-4AE5-9CF8-D7C8B7927FFF}" presName="node" presStyleLbl="node1" presStyleIdx="1" presStyleCnt="5">
        <dgm:presLayoutVars>
          <dgm:bulletEnabled val="1"/>
        </dgm:presLayoutVars>
      </dgm:prSet>
      <dgm:spPr/>
    </dgm:pt>
    <dgm:pt modelId="{021C9188-6B9A-470A-AB49-457B1F90B340}" type="pres">
      <dgm:prSet presAssocID="{64DBEC94-2EB9-4659-A87D-1383FB045C89}" presName="sibTrans" presStyleLbl="sibTrans2D1" presStyleIdx="1" presStyleCnt="4"/>
      <dgm:spPr/>
    </dgm:pt>
    <dgm:pt modelId="{2A4727E2-78B4-433A-B8EA-E8113DB0CFAC}" type="pres">
      <dgm:prSet presAssocID="{64DBEC94-2EB9-4659-A87D-1383FB045C89}" presName="connectorText" presStyleLbl="sibTrans2D1" presStyleIdx="1" presStyleCnt="4"/>
      <dgm:spPr/>
    </dgm:pt>
    <dgm:pt modelId="{C633B669-D787-4241-B646-697C98AD68CB}" type="pres">
      <dgm:prSet presAssocID="{850E399F-8179-4A68-97C0-98EB084DB459}" presName="node" presStyleLbl="node1" presStyleIdx="2" presStyleCnt="5">
        <dgm:presLayoutVars>
          <dgm:bulletEnabled val="1"/>
        </dgm:presLayoutVars>
      </dgm:prSet>
      <dgm:spPr/>
    </dgm:pt>
    <dgm:pt modelId="{8531A9AA-70A2-4ED1-95AE-AA6EFB08AAC6}" type="pres">
      <dgm:prSet presAssocID="{433CD5A9-1C77-4244-AA44-67AC18715FA0}" presName="sibTrans" presStyleLbl="sibTrans2D1" presStyleIdx="2" presStyleCnt="4"/>
      <dgm:spPr/>
    </dgm:pt>
    <dgm:pt modelId="{A2B0C4BB-2DDF-4CC9-A0F2-D50D604A5A2D}" type="pres">
      <dgm:prSet presAssocID="{433CD5A9-1C77-4244-AA44-67AC18715FA0}" presName="connectorText" presStyleLbl="sibTrans2D1" presStyleIdx="2" presStyleCnt="4"/>
      <dgm:spPr/>
    </dgm:pt>
    <dgm:pt modelId="{BE94DD7F-D697-430B-BD6E-03D4A940E82F}" type="pres">
      <dgm:prSet presAssocID="{9D29540A-6040-4852-A40F-F12510C1F63D}" presName="node" presStyleLbl="node1" presStyleIdx="3" presStyleCnt="5">
        <dgm:presLayoutVars>
          <dgm:bulletEnabled val="1"/>
        </dgm:presLayoutVars>
      </dgm:prSet>
      <dgm:spPr/>
    </dgm:pt>
    <dgm:pt modelId="{D984691E-2AFD-43A2-B303-2C816FC23324}" type="pres">
      <dgm:prSet presAssocID="{6496A7E7-C0BE-4D18-8F3E-523D44A4CE45}" presName="sibTrans" presStyleLbl="sibTrans2D1" presStyleIdx="3" presStyleCnt="4"/>
      <dgm:spPr/>
    </dgm:pt>
    <dgm:pt modelId="{3D40AD0B-7227-4B0B-BF0A-458008533E06}" type="pres">
      <dgm:prSet presAssocID="{6496A7E7-C0BE-4D18-8F3E-523D44A4CE45}" presName="connectorText" presStyleLbl="sibTrans2D1" presStyleIdx="3" presStyleCnt="4"/>
      <dgm:spPr/>
    </dgm:pt>
    <dgm:pt modelId="{FD84E24D-A575-4B10-B899-1A8600223BDE}" type="pres">
      <dgm:prSet presAssocID="{26A26A7B-6280-468C-8DED-A6032FEF7B7B}" presName="node" presStyleLbl="node1" presStyleIdx="4" presStyleCnt="5">
        <dgm:presLayoutVars>
          <dgm:bulletEnabled val="1"/>
        </dgm:presLayoutVars>
      </dgm:prSet>
      <dgm:spPr/>
    </dgm:pt>
  </dgm:ptLst>
  <dgm:cxnLst>
    <dgm:cxn modelId="{5A7B5E0C-4976-4A53-A2C7-679E715329B3}" type="presOf" srcId="{850E399F-8179-4A68-97C0-98EB084DB459}" destId="{C633B669-D787-4241-B646-697C98AD68CB}" srcOrd="0" destOrd="0" presId="urn:microsoft.com/office/officeart/2005/8/layout/process5"/>
    <dgm:cxn modelId="{635B740E-2D8C-4478-A778-F99041A645A7}" type="presOf" srcId="{1AD2E026-58CD-4AE5-9CF8-D7C8B7927FFF}" destId="{65EC8E90-6CDC-4DC7-BF07-1B06E371D1EA}" srcOrd="0" destOrd="0" presId="urn:microsoft.com/office/officeart/2005/8/layout/process5"/>
    <dgm:cxn modelId="{5387D81F-EAFE-467F-B4EE-C0B1464344AB}" type="presOf" srcId="{6BB12BFC-0AD9-445C-BB1C-76FED27D96F0}" destId="{CC06FB43-08E7-45BB-A730-D6902E2EFDE2}" srcOrd="0" destOrd="0" presId="urn:microsoft.com/office/officeart/2005/8/layout/process5"/>
    <dgm:cxn modelId="{0615E831-3AC8-4EE4-B81E-0DA05D157664}" srcId="{DCF6EF61-8A87-4DFB-B5A3-1A396DEB8C82}" destId="{9D29540A-6040-4852-A40F-F12510C1F63D}" srcOrd="3" destOrd="0" parTransId="{F6402D8B-B627-4E61-89C0-9A04D443AA46}" sibTransId="{6496A7E7-C0BE-4D18-8F3E-523D44A4CE45}"/>
    <dgm:cxn modelId="{56F46C35-F6DF-4AE3-9573-63A7BB451D68}" type="presOf" srcId="{64DBEC94-2EB9-4659-A87D-1383FB045C89}" destId="{021C9188-6B9A-470A-AB49-457B1F90B340}" srcOrd="0" destOrd="0" presId="urn:microsoft.com/office/officeart/2005/8/layout/process5"/>
    <dgm:cxn modelId="{753B2661-423E-4626-B042-6352812107DF}" type="presOf" srcId="{433CD5A9-1C77-4244-AA44-67AC18715FA0}" destId="{8531A9AA-70A2-4ED1-95AE-AA6EFB08AAC6}" srcOrd="0" destOrd="0" presId="urn:microsoft.com/office/officeart/2005/8/layout/process5"/>
    <dgm:cxn modelId="{C0DE9661-1951-458F-85BA-C60F2FC77214}" srcId="{DCF6EF61-8A87-4DFB-B5A3-1A396DEB8C82}" destId="{1AD2E026-58CD-4AE5-9CF8-D7C8B7927FFF}" srcOrd="1" destOrd="0" parTransId="{BABEFDA0-FFBA-46F4-BA1C-1E1B9BBE39B2}" sibTransId="{64DBEC94-2EB9-4659-A87D-1383FB045C89}"/>
    <dgm:cxn modelId="{1B20FA62-CEDC-4591-B891-F7F1362F64F2}" type="presOf" srcId="{DCF6EF61-8A87-4DFB-B5A3-1A396DEB8C82}" destId="{866AE9DD-6FAE-4F08-A8F4-5E18CD60A57B}" srcOrd="0" destOrd="0" presId="urn:microsoft.com/office/officeart/2005/8/layout/process5"/>
    <dgm:cxn modelId="{D31E6147-8005-4790-A8CF-78988E1C2E4A}" type="presOf" srcId="{26A26A7B-6280-468C-8DED-A6032FEF7B7B}" destId="{FD84E24D-A575-4B10-B899-1A8600223BDE}" srcOrd="0" destOrd="0" presId="urn:microsoft.com/office/officeart/2005/8/layout/process5"/>
    <dgm:cxn modelId="{10105571-B808-433B-8B45-1B0D27AAF994}" type="presOf" srcId="{433CD5A9-1C77-4244-AA44-67AC18715FA0}" destId="{A2B0C4BB-2DDF-4CC9-A0F2-D50D604A5A2D}" srcOrd="1" destOrd="0" presId="urn:microsoft.com/office/officeart/2005/8/layout/process5"/>
    <dgm:cxn modelId="{2AE7C759-14AD-4B27-A9E6-EFDD92A8CCE2}" srcId="{DCF6EF61-8A87-4DFB-B5A3-1A396DEB8C82}" destId="{26A26A7B-6280-468C-8DED-A6032FEF7B7B}" srcOrd="4" destOrd="0" parTransId="{F6DECDA4-A985-4240-AB52-BC705F06BFC0}" sibTransId="{5F2547CC-9182-45E3-A12C-FF3B3EF9C846}"/>
    <dgm:cxn modelId="{3FDC4F7B-930F-47CC-A00D-EC9268A23A12}" type="presOf" srcId="{6BB12BFC-0AD9-445C-BB1C-76FED27D96F0}" destId="{E9CF656A-0E73-408D-A2FF-5E657ACC95F2}" srcOrd="1" destOrd="0" presId="urn:microsoft.com/office/officeart/2005/8/layout/process5"/>
    <dgm:cxn modelId="{7685CF82-2678-47FB-8FA3-95AFAEEBB409}" type="presOf" srcId="{6496A7E7-C0BE-4D18-8F3E-523D44A4CE45}" destId="{D984691E-2AFD-43A2-B303-2C816FC23324}" srcOrd="0" destOrd="0" presId="urn:microsoft.com/office/officeart/2005/8/layout/process5"/>
    <dgm:cxn modelId="{787718A6-1988-434C-9953-B9B237CB6537}" srcId="{DCF6EF61-8A87-4DFB-B5A3-1A396DEB8C82}" destId="{FFE709C9-83E3-4F5E-9D8E-5ED6A3A7D464}" srcOrd="0" destOrd="0" parTransId="{A1B3FB57-D38F-406E-8355-F030F251EBAF}" sibTransId="{6BB12BFC-0AD9-445C-BB1C-76FED27D96F0}"/>
    <dgm:cxn modelId="{4D9435AD-5FB7-4959-9E04-7128B5614CE8}" srcId="{DCF6EF61-8A87-4DFB-B5A3-1A396DEB8C82}" destId="{850E399F-8179-4A68-97C0-98EB084DB459}" srcOrd="2" destOrd="0" parTransId="{9F0B60FB-9928-4DFD-85EB-F11EAACFC9C6}" sibTransId="{433CD5A9-1C77-4244-AA44-67AC18715FA0}"/>
    <dgm:cxn modelId="{01A6E4BD-3659-41F6-A2EA-81F820C473D7}" type="presOf" srcId="{FFE709C9-83E3-4F5E-9D8E-5ED6A3A7D464}" destId="{6F695871-D300-4757-AC7F-A4A7C295B397}" srcOrd="0" destOrd="0" presId="urn:microsoft.com/office/officeart/2005/8/layout/process5"/>
    <dgm:cxn modelId="{5481BCC0-3EDC-49A0-B3B7-33CA1293E9E9}" type="presOf" srcId="{64DBEC94-2EB9-4659-A87D-1383FB045C89}" destId="{2A4727E2-78B4-433A-B8EA-E8113DB0CFAC}" srcOrd="1" destOrd="0" presId="urn:microsoft.com/office/officeart/2005/8/layout/process5"/>
    <dgm:cxn modelId="{31BF71C3-D07F-473D-9AA2-07DD176B56CB}" type="presOf" srcId="{9D29540A-6040-4852-A40F-F12510C1F63D}" destId="{BE94DD7F-D697-430B-BD6E-03D4A940E82F}" srcOrd="0" destOrd="0" presId="urn:microsoft.com/office/officeart/2005/8/layout/process5"/>
    <dgm:cxn modelId="{A0F25CDB-901F-4175-98A9-D0D9E25F6F57}" type="presOf" srcId="{6496A7E7-C0BE-4D18-8F3E-523D44A4CE45}" destId="{3D40AD0B-7227-4B0B-BF0A-458008533E06}" srcOrd="1" destOrd="0" presId="urn:microsoft.com/office/officeart/2005/8/layout/process5"/>
    <dgm:cxn modelId="{937B2F9C-1382-42A1-97F8-C1D3B472485A}" type="presParOf" srcId="{866AE9DD-6FAE-4F08-A8F4-5E18CD60A57B}" destId="{6F695871-D300-4757-AC7F-A4A7C295B397}" srcOrd="0" destOrd="0" presId="urn:microsoft.com/office/officeart/2005/8/layout/process5"/>
    <dgm:cxn modelId="{C0E01EFA-C655-48BB-8EDE-9E9A54424978}" type="presParOf" srcId="{866AE9DD-6FAE-4F08-A8F4-5E18CD60A57B}" destId="{CC06FB43-08E7-45BB-A730-D6902E2EFDE2}" srcOrd="1" destOrd="0" presId="urn:microsoft.com/office/officeart/2005/8/layout/process5"/>
    <dgm:cxn modelId="{D7622B74-23F7-41D3-861D-A55B7A8AC70D}" type="presParOf" srcId="{CC06FB43-08E7-45BB-A730-D6902E2EFDE2}" destId="{E9CF656A-0E73-408D-A2FF-5E657ACC95F2}" srcOrd="0" destOrd="0" presId="urn:microsoft.com/office/officeart/2005/8/layout/process5"/>
    <dgm:cxn modelId="{E3EE93C9-5DBD-43C3-97A6-5BA7BA7348A3}" type="presParOf" srcId="{866AE9DD-6FAE-4F08-A8F4-5E18CD60A57B}" destId="{65EC8E90-6CDC-4DC7-BF07-1B06E371D1EA}" srcOrd="2" destOrd="0" presId="urn:microsoft.com/office/officeart/2005/8/layout/process5"/>
    <dgm:cxn modelId="{587BFDD3-05F8-46C7-A44D-F1C46DC86E48}" type="presParOf" srcId="{866AE9DD-6FAE-4F08-A8F4-5E18CD60A57B}" destId="{021C9188-6B9A-470A-AB49-457B1F90B340}" srcOrd="3" destOrd="0" presId="urn:microsoft.com/office/officeart/2005/8/layout/process5"/>
    <dgm:cxn modelId="{4DE36E21-2FF8-405E-B586-C97CFFC05DDE}" type="presParOf" srcId="{021C9188-6B9A-470A-AB49-457B1F90B340}" destId="{2A4727E2-78B4-433A-B8EA-E8113DB0CFAC}" srcOrd="0" destOrd="0" presId="urn:microsoft.com/office/officeart/2005/8/layout/process5"/>
    <dgm:cxn modelId="{FA354513-76DE-4C92-949B-81792E8ABB32}" type="presParOf" srcId="{866AE9DD-6FAE-4F08-A8F4-5E18CD60A57B}" destId="{C633B669-D787-4241-B646-697C98AD68CB}" srcOrd="4" destOrd="0" presId="urn:microsoft.com/office/officeart/2005/8/layout/process5"/>
    <dgm:cxn modelId="{58A7CDAA-CAEA-465B-A45C-0B8FC85DB08B}" type="presParOf" srcId="{866AE9DD-6FAE-4F08-A8F4-5E18CD60A57B}" destId="{8531A9AA-70A2-4ED1-95AE-AA6EFB08AAC6}" srcOrd="5" destOrd="0" presId="urn:microsoft.com/office/officeart/2005/8/layout/process5"/>
    <dgm:cxn modelId="{020DF859-C830-4F1E-9927-A8709A539A5E}" type="presParOf" srcId="{8531A9AA-70A2-4ED1-95AE-AA6EFB08AAC6}" destId="{A2B0C4BB-2DDF-4CC9-A0F2-D50D604A5A2D}" srcOrd="0" destOrd="0" presId="urn:microsoft.com/office/officeart/2005/8/layout/process5"/>
    <dgm:cxn modelId="{979FAFCE-8FA4-45BD-A8A5-FEAC8B3FE497}" type="presParOf" srcId="{866AE9DD-6FAE-4F08-A8F4-5E18CD60A57B}" destId="{BE94DD7F-D697-430B-BD6E-03D4A940E82F}" srcOrd="6" destOrd="0" presId="urn:microsoft.com/office/officeart/2005/8/layout/process5"/>
    <dgm:cxn modelId="{0BC799D3-7357-4FE6-B10F-32CFCF260786}" type="presParOf" srcId="{866AE9DD-6FAE-4F08-A8F4-5E18CD60A57B}" destId="{D984691E-2AFD-43A2-B303-2C816FC23324}" srcOrd="7" destOrd="0" presId="urn:microsoft.com/office/officeart/2005/8/layout/process5"/>
    <dgm:cxn modelId="{9D39794A-5DEF-4C2B-A786-35FF6C1F1A6E}" type="presParOf" srcId="{D984691E-2AFD-43A2-B303-2C816FC23324}" destId="{3D40AD0B-7227-4B0B-BF0A-458008533E06}" srcOrd="0" destOrd="0" presId="urn:microsoft.com/office/officeart/2005/8/layout/process5"/>
    <dgm:cxn modelId="{CAEBD883-A931-4331-8685-EBCE30D75FE3}" type="presParOf" srcId="{866AE9DD-6FAE-4F08-A8F4-5E18CD60A57B}" destId="{FD84E24D-A575-4B10-B899-1A8600223BDE}" srcOrd="8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340D3-0C2D-4B07-821C-144E786666C0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3EEA8B6-9E76-40C2-8B1E-EF8FE52FCA62}">
      <dgm:prSet phldrT="[نص]" custT="1"/>
      <dgm:spPr/>
      <dgm:t>
        <a:bodyPr/>
        <a:lstStyle/>
        <a:p>
          <a:pPr rtl="1"/>
          <a:r>
            <a:rPr lang="ar-SA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البقع الساخنة</a:t>
          </a:r>
        </a:p>
        <a:p>
          <a:pPr rtl="1"/>
          <a:r>
            <a:rPr lang="ar-SA" sz="1800" b="1" dirty="0">
              <a:solidFill>
                <a:srgbClr val="0D0D0D"/>
              </a:solidFill>
              <a:latin typeface="Arial" pitchFamily="34" charset="0"/>
              <a:cs typeface="Arial" pitchFamily="34" charset="0"/>
            </a:rPr>
            <a:t>وسط الصفيحة</a:t>
          </a:r>
          <a:endParaRPr lang="en-US" sz="1800" b="1" dirty="0">
            <a:solidFill>
              <a:srgbClr val="0D0D0D"/>
            </a:solidFill>
            <a:latin typeface="Arial" pitchFamily="34" charset="0"/>
            <a:cs typeface="Arial" pitchFamily="34" charset="0"/>
          </a:endParaRPr>
        </a:p>
      </dgm:t>
    </dgm:pt>
    <dgm:pt modelId="{8B4B0283-EFA0-4A59-B4E7-873183EA70D1}" type="parTrans" cxnId="{73D6984F-9F21-4D4E-AAD0-F4E4562402A2}">
      <dgm:prSet/>
      <dgm:spPr/>
      <dgm:t>
        <a:bodyPr/>
        <a:lstStyle/>
        <a:p>
          <a:endParaRPr lang="en-US" sz="1200"/>
        </a:p>
      </dgm:t>
    </dgm:pt>
    <dgm:pt modelId="{6174AD5C-3B6A-49FB-B272-0A295472109A}" type="sibTrans" cxnId="{73D6984F-9F21-4D4E-AAD0-F4E4562402A2}">
      <dgm:prSet/>
      <dgm:spPr/>
      <dgm:t>
        <a:bodyPr/>
        <a:lstStyle/>
        <a:p>
          <a:endParaRPr lang="en-US" sz="1200"/>
        </a:p>
      </dgm:t>
    </dgm:pt>
    <dgm:pt modelId="{D80A0C69-72CF-4ECA-BD9F-54779E73C744}">
      <dgm:prSet phldrT="[نص]" custT="1"/>
      <dgm:spPr/>
      <dgm:t>
        <a:bodyPr/>
        <a:lstStyle/>
        <a:p>
          <a:r>
            <a:rPr lang="ar-SA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مناطق الطرح</a:t>
          </a:r>
        </a:p>
        <a:p>
          <a:r>
            <a:rPr lang="ar-SA" sz="1800" b="1" dirty="0">
              <a:solidFill>
                <a:srgbClr val="0D0D0D"/>
              </a:solidFill>
              <a:latin typeface="Arial" pitchFamily="34" charset="0"/>
              <a:cs typeface="Arial" pitchFamily="34" charset="0"/>
            </a:rPr>
            <a:t>حدود متقاربة </a:t>
          </a:r>
          <a:endParaRPr lang="en-US" sz="18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A288AB7D-BCF8-4A3A-A9A1-0E655E9BDB2E}" type="parTrans" cxnId="{4B4B5237-1369-400B-B9E5-EDA426040434}">
      <dgm:prSet/>
      <dgm:spPr/>
      <dgm:t>
        <a:bodyPr/>
        <a:lstStyle/>
        <a:p>
          <a:endParaRPr lang="en-US" sz="1200"/>
        </a:p>
      </dgm:t>
    </dgm:pt>
    <dgm:pt modelId="{0E72FB77-5F11-4B99-84F2-A1AA2A03634B}" type="sibTrans" cxnId="{4B4B5237-1369-400B-B9E5-EDA426040434}">
      <dgm:prSet/>
      <dgm:spPr/>
      <dgm:t>
        <a:bodyPr/>
        <a:lstStyle/>
        <a:p>
          <a:endParaRPr lang="en-US" sz="1200"/>
        </a:p>
      </dgm:t>
    </dgm:pt>
    <dgm:pt modelId="{4E7EFED0-F06A-4E89-A4C1-E44F34BCCE0D}">
      <dgm:prSet phldrT="[نص]" custT="1"/>
      <dgm:spPr/>
      <dgm:t>
        <a:bodyPr/>
        <a:lstStyle/>
        <a:p>
          <a:r>
            <a:rPr lang="ar-SA" sz="3600" b="1" dirty="0">
              <a:solidFill>
                <a:srgbClr val="FFFF00"/>
              </a:solidFill>
              <a:latin typeface="Arial" pitchFamily="34" charset="0"/>
              <a:ea typeface="Calibri" pitchFamily="34" charset="0"/>
              <a:cs typeface="Arial" pitchFamily="34" charset="0"/>
            </a:rPr>
            <a:t>تتشكل البراكين في</a:t>
          </a:r>
          <a:r>
            <a:rPr lang="ar-SA" sz="4000" b="1" dirty="0">
              <a:solidFill>
                <a:srgbClr val="FFFF00"/>
              </a:solidFill>
              <a:latin typeface="Arial" pitchFamily="34" charset="0"/>
              <a:ea typeface="Calibri" pitchFamily="34" charset="0"/>
              <a:cs typeface="Arial" pitchFamily="34" charset="0"/>
            </a:rPr>
            <a:t>  </a:t>
          </a:r>
          <a:endParaRPr lang="en-US" sz="3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58C755F1-E09A-4056-B519-63D8318E998C}" type="sibTrans" cxnId="{1FF7E615-81B8-447F-B099-3A92F6CA9393}">
      <dgm:prSet/>
      <dgm:spPr/>
      <dgm:t>
        <a:bodyPr/>
        <a:lstStyle/>
        <a:p>
          <a:endParaRPr lang="en-US" sz="1200"/>
        </a:p>
      </dgm:t>
    </dgm:pt>
    <dgm:pt modelId="{C437A3C2-4607-400E-9147-810AD0A6EE08}" type="parTrans" cxnId="{1FF7E615-81B8-447F-B099-3A92F6CA9393}">
      <dgm:prSet/>
      <dgm:spPr/>
      <dgm:t>
        <a:bodyPr/>
        <a:lstStyle/>
        <a:p>
          <a:endParaRPr lang="en-US" sz="1200"/>
        </a:p>
      </dgm:t>
    </dgm:pt>
    <dgm:pt modelId="{FB012822-1B20-482F-BCC5-9B4E1ADD3A0D}">
      <dgm:prSet phldrT="[نص]" custT="1"/>
      <dgm:spPr/>
      <dgm:t>
        <a:bodyPr/>
        <a:lstStyle/>
        <a:p>
          <a:r>
            <a:rPr lang="ar-SA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حفر </a:t>
          </a:r>
          <a:r>
            <a:rPr lang="ar-SA" sz="2800" b="1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الإنهدام</a:t>
          </a:r>
          <a:endParaRPr lang="ar-SA" sz="28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r>
            <a:rPr lang="ar-SA" sz="1800" b="1" dirty="0">
              <a:solidFill>
                <a:srgbClr val="0D0D0D"/>
              </a:solidFill>
              <a:latin typeface="Arial" pitchFamily="34" charset="0"/>
              <a:cs typeface="Arial" pitchFamily="34" charset="0"/>
            </a:rPr>
            <a:t>حدود متباعدة</a:t>
          </a:r>
          <a:endParaRPr lang="en-US" sz="1800" b="1" dirty="0">
            <a:solidFill>
              <a:srgbClr val="0D0D0D"/>
            </a:solidFill>
            <a:latin typeface="Arial" pitchFamily="34" charset="0"/>
            <a:cs typeface="Arial" pitchFamily="34" charset="0"/>
          </a:endParaRPr>
        </a:p>
      </dgm:t>
    </dgm:pt>
    <dgm:pt modelId="{B3225171-1FCB-4912-908A-48BA00E3CB02}" type="sibTrans" cxnId="{DE74202F-0B47-4526-BC8D-6184CB62631A}">
      <dgm:prSet/>
      <dgm:spPr/>
      <dgm:t>
        <a:bodyPr/>
        <a:lstStyle/>
        <a:p>
          <a:endParaRPr lang="en-US" sz="1200"/>
        </a:p>
      </dgm:t>
    </dgm:pt>
    <dgm:pt modelId="{BF8CBED1-1E12-4EE5-9DD2-9366716C85A1}" type="parTrans" cxnId="{DE74202F-0B47-4526-BC8D-6184CB62631A}">
      <dgm:prSet/>
      <dgm:spPr/>
      <dgm:t>
        <a:bodyPr/>
        <a:lstStyle/>
        <a:p>
          <a:endParaRPr lang="en-US" sz="1200"/>
        </a:p>
      </dgm:t>
    </dgm:pt>
    <dgm:pt modelId="{3885EC81-B74C-4CB6-837B-FB23152F1812}" type="pres">
      <dgm:prSet presAssocID="{3F7340D3-0C2D-4B07-821C-144E786666C0}" presName="composite" presStyleCnt="0">
        <dgm:presLayoutVars>
          <dgm:chMax val="1"/>
          <dgm:dir/>
          <dgm:resizeHandles val="exact"/>
        </dgm:presLayoutVars>
      </dgm:prSet>
      <dgm:spPr/>
    </dgm:pt>
    <dgm:pt modelId="{4C4F2676-D763-4CBD-89C1-0DB209FD7463}" type="pres">
      <dgm:prSet presAssocID="{4E7EFED0-F06A-4E89-A4C1-E44F34BCCE0D}" presName="roof" presStyleLbl="dkBgShp" presStyleIdx="0" presStyleCnt="2" custLinFactNeighborX="1250" custLinFactNeighborY="-70833"/>
      <dgm:spPr/>
    </dgm:pt>
    <dgm:pt modelId="{B86BB477-036D-4614-B91F-91C5FA35F3C3}" type="pres">
      <dgm:prSet presAssocID="{4E7EFED0-F06A-4E89-A4C1-E44F34BCCE0D}" presName="pillars" presStyleCnt="0"/>
      <dgm:spPr/>
    </dgm:pt>
    <dgm:pt modelId="{A7BFA687-2240-4312-80F9-92E8B415088F}" type="pres">
      <dgm:prSet presAssocID="{4E7EFED0-F06A-4E89-A4C1-E44F34BCCE0D}" presName="pillar1" presStyleLbl="node1" presStyleIdx="0" presStyleCnt="3" custScaleX="106383" custLinFactNeighborX="-147" custLinFactNeighborY="0">
        <dgm:presLayoutVars>
          <dgm:bulletEnabled val="1"/>
        </dgm:presLayoutVars>
      </dgm:prSet>
      <dgm:spPr/>
    </dgm:pt>
    <dgm:pt modelId="{344D5C54-97BE-4D30-A96A-9872F17B798C}" type="pres">
      <dgm:prSet presAssocID="{D80A0C69-72CF-4ECA-BD9F-54779E73C744}" presName="pillarX" presStyleLbl="node1" presStyleIdx="1" presStyleCnt="3" custLinFactNeighborX="2024" custLinFactNeighborY="-208">
        <dgm:presLayoutVars>
          <dgm:bulletEnabled val="1"/>
        </dgm:presLayoutVars>
      </dgm:prSet>
      <dgm:spPr/>
    </dgm:pt>
    <dgm:pt modelId="{96B522CB-EBB8-48D6-B0C5-29DA8DF21561}" type="pres">
      <dgm:prSet presAssocID="{FB012822-1B20-482F-BCC5-9B4E1ADD3A0D}" presName="pillarX" presStyleLbl="node1" presStyleIdx="2" presStyleCnt="3">
        <dgm:presLayoutVars>
          <dgm:bulletEnabled val="1"/>
        </dgm:presLayoutVars>
      </dgm:prSet>
      <dgm:spPr/>
    </dgm:pt>
    <dgm:pt modelId="{449F148C-96ED-42CA-A6A7-B9016E93C335}" type="pres">
      <dgm:prSet presAssocID="{4E7EFED0-F06A-4E89-A4C1-E44F34BCCE0D}" presName="base" presStyleLbl="dkBgShp" presStyleIdx="1" presStyleCnt="2"/>
      <dgm:spPr/>
    </dgm:pt>
  </dgm:ptLst>
  <dgm:cxnLst>
    <dgm:cxn modelId="{8D71EB00-0CFF-4994-AAC4-22349B2E4BBB}" type="presOf" srcId="{3F7340D3-0C2D-4B07-821C-144E786666C0}" destId="{3885EC81-B74C-4CB6-837B-FB23152F1812}" srcOrd="0" destOrd="0" presId="urn:microsoft.com/office/officeart/2005/8/layout/hList3"/>
    <dgm:cxn modelId="{A106B70E-E8E7-495F-82DF-4E03B5C8D966}" type="presOf" srcId="{4E7EFED0-F06A-4E89-A4C1-E44F34BCCE0D}" destId="{4C4F2676-D763-4CBD-89C1-0DB209FD7463}" srcOrd="0" destOrd="0" presId="urn:microsoft.com/office/officeart/2005/8/layout/hList3"/>
    <dgm:cxn modelId="{1FF7E615-81B8-447F-B099-3A92F6CA9393}" srcId="{3F7340D3-0C2D-4B07-821C-144E786666C0}" destId="{4E7EFED0-F06A-4E89-A4C1-E44F34BCCE0D}" srcOrd="0" destOrd="0" parTransId="{C437A3C2-4607-400E-9147-810AD0A6EE08}" sibTransId="{58C755F1-E09A-4056-B519-63D8318E998C}"/>
    <dgm:cxn modelId="{DE74202F-0B47-4526-BC8D-6184CB62631A}" srcId="{4E7EFED0-F06A-4E89-A4C1-E44F34BCCE0D}" destId="{FB012822-1B20-482F-BCC5-9B4E1ADD3A0D}" srcOrd="2" destOrd="0" parTransId="{BF8CBED1-1E12-4EE5-9DD2-9366716C85A1}" sibTransId="{B3225171-1FCB-4912-908A-48BA00E3CB02}"/>
    <dgm:cxn modelId="{4B4B5237-1369-400B-B9E5-EDA426040434}" srcId="{4E7EFED0-F06A-4E89-A4C1-E44F34BCCE0D}" destId="{D80A0C69-72CF-4ECA-BD9F-54779E73C744}" srcOrd="1" destOrd="0" parTransId="{A288AB7D-BCF8-4A3A-A9A1-0E655E9BDB2E}" sibTransId="{0E72FB77-5F11-4B99-84F2-A1AA2A03634B}"/>
    <dgm:cxn modelId="{AD59E869-3EA6-403A-9FA8-067BB3119A3C}" type="presOf" srcId="{D80A0C69-72CF-4ECA-BD9F-54779E73C744}" destId="{344D5C54-97BE-4D30-A96A-9872F17B798C}" srcOrd="0" destOrd="0" presId="urn:microsoft.com/office/officeart/2005/8/layout/hList3"/>
    <dgm:cxn modelId="{73D6984F-9F21-4D4E-AAD0-F4E4562402A2}" srcId="{4E7EFED0-F06A-4E89-A4C1-E44F34BCCE0D}" destId="{93EEA8B6-9E76-40C2-8B1E-EF8FE52FCA62}" srcOrd="0" destOrd="0" parTransId="{8B4B0283-EFA0-4A59-B4E7-873183EA70D1}" sibTransId="{6174AD5C-3B6A-49FB-B272-0A295472109A}"/>
    <dgm:cxn modelId="{3B75CCCD-5331-499F-B4B6-03FFF1D25C2C}" type="presOf" srcId="{FB012822-1B20-482F-BCC5-9B4E1ADD3A0D}" destId="{96B522CB-EBB8-48D6-B0C5-29DA8DF21561}" srcOrd="0" destOrd="0" presId="urn:microsoft.com/office/officeart/2005/8/layout/hList3"/>
    <dgm:cxn modelId="{968875D2-C2CC-4A01-A168-C7FF8F509495}" type="presOf" srcId="{93EEA8B6-9E76-40C2-8B1E-EF8FE52FCA62}" destId="{A7BFA687-2240-4312-80F9-92E8B415088F}" srcOrd="0" destOrd="0" presId="urn:microsoft.com/office/officeart/2005/8/layout/hList3"/>
    <dgm:cxn modelId="{7107FDC0-71A0-4959-8293-4D78AC6821DF}" type="presParOf" srcId="{3885EC81-B74C-4CB6-837B-FB23152F1812}" destId="{4C4F2676-D763-4CBD-89C1-0DB209FD7463}" srcOrd="0" destOrd="0" presId="urn:microsoft.com/office/officeart/2005/8/layout/hList3"/>
    <dgm:cxn modelId="{24FDD802-A9E2-49AC-A994-772B7AA46471}" type="presParOf" srcId="{3885EC81-B74C-4CB6-837B-FB23152F1812}" destId="{B86BB477-036D-4614-B91F-91C5FA35F3C3}" srcOrd="1" destOrd="0" presId="urn:microsoft.com/office/officeart/2005/8/layout/hList3"/>
    <dgm:cxn modelId="{5AD93FA4-09D6-474D-B154-AD79CD8BF999}" type="presParOf" srcId="{B86BB477-036D-4614-B91F-91C5FA35F3C3}" destId="{A7BFA687-2240-4312-80F9-92E8B415088F}" srcOrd="0" destOrd="0" presId="urn:microsoft.com/office/officeart/2005/8/layout/hList3"/>
    <dgm:cxn modelId="{751F8FE4-F9AC-46AC-B959-3A54F041389F}" type="presParOf" srcId="{B86BB477-036D-4614-B91F-91C5FA35F3C3}" destId="{344D5C54-97BE-4D30-A96A-9872F17B798C}" srcOrd="1" destOrd="0" presId="urn:microsoft.com/office/officeart/2005/8/layout/hList3"/>
    <dgm:cxn modelId="{BE6F6496-BB2C-40BF-9CEE-4D8B13D1B74F}" type="presParOf" srcId="{B86BB477-036D-4614-B91F-91C5FA35F3C3}" destId="{96B522CB-EBB8-48D6-B0C5-29DA8DF21561}" srcOrd="2" destOrd="0" presId="urn:microsoft.com/office/officeart/2005/8/layout/hList3"/>
    <dgm:cxn modelId="{8A29ADB3-4DF2-4D47-870D-ABAD5962A75B}" type="presParOf" srcId="{3885EC81-B74C-4CB6-837B-FB23152F1812}" destId="{449F148C-96ED-42CA-A6A7-B9016E93C335}" srcOrd="2" destOrd="0" presId="urn:microsoft.com/office/officeart/2005/8/layout/hList3"/>
  </dgm:cxnLst>
  <dgm:bg>
    <a:solidFill>
      <a:srgbClr val="FFFF8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95871-D300-4757-AC7F-A4A7C295B397}">
      <dsp:nvSpPr>
        <dsp:cNvPr id="0" name=""/>
        <dsp:cNvSpPr/>
      </dsp:nvSpPr>
      <dsp:spPr>
        <a:xfrm>
          <a:off x="0" y="210259"/>
          <a:ext cx="1127132" cy="67627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الغلاف الصخري </a:t>
          </a:r>
          <a:endParaRPr lang="ar-SA" sz="2000" b="1" kern="1200" dirty="0">
            <a:solidFill>
              <a:srgbClr val="0067B4"/>
            </a:solidFill>
            <a:effectLst/>
          </a:endParaRPr>
        </a:p>
      </dsp:txBody>
      <dsp:txXfrm>
        <a:off x="19808" y="230067"/>
        <a:ext cx="1087516" cy="636663"/>
      </dsp:txXfrm>
    </dsp:sp>
    <dsp:sp modelId="{CC06FB43-08E7-45BB-A730-D6902E2EFDE2}">
      <dsp:nvSpPr>
        <dsp:cNvPr id="0" name=""/>
        <dsp:cNvSpPr/>
      </dsp:nvSpPr>
      <dsp:spPr>
        <a:xfrm rot="21525140">
          <a:off x="1227121" y="391558"/>
          <a:ext cx="241007" cy="27952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200" b="1" kern="1200">
            <a:solidFill>
              <a:srgbClr val="0067B4"/>
            </a:solidFill>
            <a:effectLst/>
          </a:endParaRPr>
        </a:p>
      </dsp:txBody>
      <dsp:txXfrm>
        <a:off x="1227130" y="448251"/>
        <a:ext cx="168705" cy="167716"/>
      </dsp:txXfrm>
    </dsp:sp>
    <dsp:sp modelId="{65EC8E90-6CDC-4DC7-BF07-1B06E371D1EA}">
      <dsp:nvSpPr>
        <dsp:cNvPr id="0" name=""/>
        <dsp:cNvSpPr/>
      </dsp:nvSpPr>
      <dsp:spPr>
        <a:xfrm>
          <a:off x="1581756" y="175809"/>
          <a:ext cx="1127132" cy="67627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الغلاف 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المائع </a:t>
          </a:r>
          <a:endParaRPr lang="ar-SA" sz="2000" b="1" kern="1200" dirty="0">
            <a:solidFill>
              <a:srgbClr val="0067B4"/>
            </a:solidFill>
            <a:effectLst/>
          </a:endParaRPr>
        </a:p>
      </dsp:txBody>
      <dsp:txXfrm>
        <a:off x="1601564" y="195617"/>
        <a:ext cx="1087516" cy="636663"/>
      </dsp:txXfrm>
    </dsp:sp>
    <dsp:sp modelId="{021C9188-6B9A-470A-AB49-457B1F90B340}">
      <dsp:nvSpPr>
        <dsp:cNvPr id="0" name=""/>
        <dsp:cNvSpPr/>
      </dsp:nvSpPr>
      <dsp:spPr>
        <a:xfrm>
          <a:off x="2808076" y="374184"/>
          <a:ext cx="238952" cy="27952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200" b="1" kern="1200">
            <a:solidFill>
              <a:srgbClr val="0067B4"/>
            </a:solidFill>
            <a:effectLst/>
          </a:endParaRPr>
        </a:p>
      </dsp:txBody>
      <dsp:txXfrm>
        <a:off x="2808076" y="430090"/>
        <a:ext cx="167266" cy="167716"/>
      </dsp:txXfrm>
    </dsp:sp>
    <dsp:sp modelId="{C633B669-D787-4241-B646-697C98AD68CB}">
      <dsp:nvSpPr>
        <dsp:cNvPr id="0" name=""/>
        <dsp:cNvSpPr/>
      </dsp:nvSpPr>
      <dsp:spPr>
        <a:xfrm>
          <a:off x="3159742" y="175809"/>
          <a:ext cx="1127132" cy="67627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البقعة الساخنة </a:t>
          </a:r>
          <a:endParaRPr lang="ar-SA" sz="2000" b="1" kern="1200" dirty="0">
            <a:solidFill>
              <a:srgbClr val="0067B4"/>
            </a:solidFill>
            <a:effectLst/>
          </a:endParaRPr>
        </a:p>
      </dsp:txBody>
      <dsp:txXfrm>
        <a:off x="3179550" y="195617"/>
        <a:ext cx="1087516" cy="636663"/>
      </dsp:txXfrm>
    </dsp:sp>
    <dsp:sp modelId="{8531A9AA-70A2-4ED1-95AE-AA6EFB08AAC6}">
      <dsp:nvSpPr>
        <dsp:cNvPr id="0" name=""/>
        <dsp:cNvSpPr/>
      </dsp:nvSpPr>
      <dsp:spPr>
        <a:xfrm rot="5400000">
          <a:off x="3603832" y="930988"/>
          <a:ext cx="238952" cy="27952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200" b="1" kern="1200">
            <a:solidFill>
              <a:srgbClr val="0067B4"/>
            </a:solidFill>
            <a:effectLst/>
          </a:endParaRPr>
        </a:p>
      </dsp:txBody>
      <dsp:txXfrm rot="-5400000">
        <a:off x="3639450" y="951276"/>
        <a:ext cx="167716" cy="167266"/>
      </dsp:txXfrm>
    </dsp:sp>
    <dsp:sp modelId="{BE94DD7F-D697-430B-BD6E-03D4A940E82F}">
      <dsp:nvSpPr>
        <dsp:cNvPr id="0" name=""/>
        <dsp:cNvSpPr/>
      </dsp:nvSpPr>
      <dsp:spPr>
        <a:xfrm>
          <a:off x="3159742" y="1302942"/>
          <a:ext cx="1127132" cy="67627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الصفيحة</a:t>
          </a:r>
          <a:r>
            <a:rPr lang="ar-SA" sz="2800" b="1" kern="1200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 </a:t>
          </a:r>
          <a:endParaRPr lang="ar-SA" sz="2800" b="1" kern="1200" dirty="0">
            <a:solidFill>
              <a:srgbClr val="0067B4"/>
            </a:solidFill>
            <a:effectLst/>
          </a:endParaRPr>
        </a:p>
      </dsp:txBody>
      <dsp:txXfrm>
        <a:off x="3179550" y="1322750"/>
        <a:ext cx="1087516" cy="636663"/>
      </dsp:txXfrm>
    </dsp:sp>
    <dsp:sp modelId="{D984691E-2AFD-43A2-B303-2C816FC23324}">
      <dsp:nvSpPr>
        <dsp:cNvPr id="0" name=""/>
        <dsp:cNvSpPr/>
      </dsp:nvSpPr>
      <dsp:spPr>
        <a:xfrm rot="10800000">
          <a:off x="2821602" y="1501317"/>
          <a:ext cx="238952" cy="27952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200" b="1" kern="1200">
            <a:solidFill>
              <a:srgbClr val="0067B4"/>
            </a:solidFill>
            <a:effectLst/>
          </a:endParaRPr>
        </a:p>
      </dsp:txBody>
      <dsp:txXfrm rot="10800000">
        <a:off x="2893288" y="1557223"/>
        <a:ext cx="167266" cy="167716"/>
      </dsp:txXfrm>
    </dsp:sp>
    <dsp:sp modelId="{FD84E24D-A575-4B10-B899-1A8600223BDE}">
      <dsp:nvSpPr>
        <dsp:cNvPr id="0" name=""/>
        <dsp:cNvSpPr/>
      </dsp:nvSpPr>
      <dsp:spPr>
        <a:xfrm>
          <a:off x="1581756" y="1302942"/>
          <a:ext cx="1127132" cy="67627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حفر 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 err="1">
              <a:solidFill>
                <a:srgbClr val="0067B4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rPr>
            <a:t>الانهدام</a:t>
          </a:r>
          <a:endParaRPr lang="ar-SA" sz="2000" b="1" kern="1200" dirty="0">
            <a:solidFill>
              <a:srgbClr val="0067B4"/>
            </a:solidFill>
            <a:effectLst/>
          </a:endParaRPr>
        </a:p>
      </dsp:txBody>
      <dsp:txXfrm>
        <a:off x="1601564" y="1322750"/>
        <a:ext cx="1087516" cy="636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F2676-D763-4CBD-89C1-0DB209FD7463}">
      <dsp:nvSpPr>
        <dsp:cNvPr id="0" name=""/>
        <dsp:cNvSpPr/>
      </dsp:nvSpPr>
      <dsp:spPr>
        <a:xfrm>
          <a:off x="0" y="0"/>
          <a:ext cx="3810000" cy="66294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rgbClr val="FFFF00"/>
              </a:solidFill>
              <a:latin typeface="Arial" pitchFamily="34" charset="0"/>
              <a:ea typeface="Calibri" pitchFamily="34" charset="0"/>
              <a:cs typeface="Arial" pitchFamily="34" charset="0"/>
            </a:rPr>
            <a:t>تتشكل البراكين في</a:t>
          </a:r>
          <a:r>
            <a:rPr lang="ar-SA" sz="4000" b="1" kern="1200" dirty="0">
              <a:solidFill>
                <a:srgbClr val="FFFF00"/>
              </a:solidFill>
              <a:latin typeface="Arial" pitchFamily="34" charset="0"/>
              <a:ea typeface="Calibri" pitchFamily="34" charset="0"/>
              <a:cs typeface="Arial" pitchFamily="34" charset="0"/>
            </a:rPr>
            <a:t>  </a:t>
          </a:r>
          <a:endParaRPr lang="en-US" sz="3200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0" y="0"/>
        <a:ext cx="3810000" cy="662940"/>
      </dsp:txXfrm>
    </dsp:sp>
    <dsp:sp modelId="{A7BFA687-2240-4312-80F9-92E8B415088F}">
      <dsp:nvSpPr>
        <dsp:cNvPr id="0" name=""/>
        <dsp:cNvSpPr/>
      </dsp:nvSpPr>
      <dsp:spPr>
        <a:xfrm>
          <a:off x="0" y="662940"/>
          <a:ext cx="1322037" cy="13921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البقع الساخنة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rgbClr val="0D0D0D"/>
              </a:solidFill>
              <a:latin typeface="Arial" pitchFamily="34" charset="0"/>
              <a:cs typeface="Arial" pitchFamily="34" charset="0"/>
            </a:rPr>
            <a:t>وسط الصفيحة</a:t>
          </a:r>
          <a:endParaRPr lang="en-US" sz="1800" b="1" kern="1200" dirty="0">
            <a:solidFill>
              <a:srgbClr val="0D0D0D"/>
            </a:solidFill>
            <a:latin typeface="Arial" pitchFamily="34" charset="0"/>
            <a:cs typeface="Arial" pitchFamily="34" charset="0"/>
          </a:endParaRPr>
        </a:p>
      </dsp:txBody>
      <dsp:txXfrm>
        <a:off x="0" y="662940"/>
        <a:ext cx="1322037" cy="1392174"/>
      </dsp:txXfrm>
    </dsp:sp>
    <dsp:sp modelId="{344D5C54-97BE-4D30-A96A-9872F17B798C}">
      <dsp:nvSpPr>
        <dsp:cNvPr id="0" name=""/>
        <dsp:cNvSpPr/>
      </dsp:nvSpPr>
      <dsp:spPr>
        <a:xfrm>
          <a:off x="1348456" y="660044"/>
          <a:ext cx="1242714" cy="13921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مناطق الطرح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rgbClr val="0D0D0D"/>
              </a:solidFill>
              <a:latin typeface="Arial" pitchFamily="34" charset="0"/>
              <a:cs typeface="Arial" pitchFamily="34" charset="0"/>
            </a:rPr>
            <a:t>حدود متقاربة </a:t>
          </a:r>
          <a:endParaRPr lang="en-US" sz="18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348456" y="660044"/>
        <a:ext cx="1242714" cy="1392174"/>
      </dsp:txXfrm>
    </dsp:sp>
    <dsp:sp modelId="{96B522CB-EBB8-48D6-B0C5-29DA8DF21561}">
      <dsp:nvSpPr>
        <dsp:cNvPr id="0" name=""/>
        <dsp:cNvSpPr/>
      </dsp:nvSpPr>
      <dsp:spPr>
        <a:xfrm>
          <a:off x="2566018" y="662940"/>
          <a:ext cx="1242714" cy="13921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حفر </a:t>
          </a:r>
          <a:r>
            <a:rPr lang="ar-SA" sz="2800" b="1" kern="12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الإنهدام</a:t>
          </a:r>
          <a:endParaRPr lang="ar-SA" sz="28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rgbClr val="0D0D0D"/>
              </a:solidFill>
              <a:latin typeface="Arial" pitchFamily="34" charset="0"/>
              <a:cs typeface="Arial" pitchFamily="34" charset="0"/>
            </a:rPr>
            <a:t>حدود متباعدة</a:t>
          </a:r>
          <a:endParaRPr lang="en-US" sz="1800" b="1" kern="1200" dirty="0">
            <a:solidFill>
              <a:srgbClr val="0D0D0D"/>
            </a:solidFill>
            <a:latin typeface="Arial" pitchFamily="34" charset="0"/>
            <a:cs typeface="Arial" pitchFamily="34" charset="0"/>
          </a:endParaRPr>
        </a:p>
      </dsp:txBody>
      <dsp:txXfrm>
        <a:off x="2566018" y="662940"/>
        <a:ext cx="1242714" cy="1392174"/>
      </dsp:txXfrm>
    </dsp:sp>
    <dsp:sp modelId="{449F148C-96ED-42CA-A6A7-B9016E93C335}">
      <dsp:nvSpPr>
        <dsp:cNvPr id="0" name=""/>
        <dsp:cNvSpPr/>
      </dsp:nvSpPr>
      <dsp:spPr>
        <a:xfrm>
          <a:off x="0" y="2055114"/>
          <a:ext cx="3810000" cy="15468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6883940-1D95-406A-92E6-5B7A8DFBD250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20901D2-34E1-43D9-ACFA-3F169C6619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44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35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33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0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/>
          </a:p>
        </p:txBody>
      </p:sp>
      <p:sp>
        <p:nvSpPr>
          <p:cNvPr id="11776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161C4-BB7D-4CB2-AC69-90A0F98C029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jalla UI"/>
                <a:cs typeface="Majalla U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jalla UI"/>
              <a:cs typeface="Majalla UI"/>
            </a:endParaRPr>
          </a:p>
        </p:txBody>
      </p:sp>
    </p:spTree>
    <p:extLst>
      <p:ext uri="{BB962C8B-B14F-4D97-AF65-F5344CB8AC3E}">
        <p14:creationId xmlns:p14="http://schemas.microsoft.com/office/powerpoint/2010/main" val="3609239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عنصر نائب لصورة الشريحة 1">
            <a:extLst>
              <a:ext uri="{FF2B5EF4-FFF2-40B4-BE49-F238E27FC236}">
                <a16:creationId xmlns:a16="http://schemas.microsoft.com/office/drawing/2014/main" id="{8594D3F1-0233-4CBC-A018-C3B4899DFE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عنصر نائب للملاحظات 2">
            <a:extLst>
              <a:ext uri="{FF2B5EF4-FFF2-40B4-BE49-F238E27FC236}">
                <a16:creationId xmlns:a16="http://schemas.microsoft.com/office/drawing/2014/main" id="{83FD0453-76C0-48F7-B34C-EF4CDE407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80900" name="عنصر نائب لرقم الشريحة 3">
            <a:extLst>
              <a:ext uri="{FF2B5EF4-FFF2-40B4-BE49-F238E27FC236}">
                <a16:creationId xmlns:a16="http://schemas.microsoft.com/office/drawing/2014/main" id="{04BB6827-FE66-45BD-9146-45445E9EB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A0D03-A754-4D1E-A3E5-347C436595E9}" type="slidenum">
              <a:rPr kumimoji="0" lang="ar-SA" alt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16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/>
          </a:p>
        </p:txBody>
      </p:sp>
      <p:sp>
        <p:nvSpPr>
          <p:cNvPr id="11878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9344-24E7-4CDA-9061-71294DE09EB2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jalla UI"/>
                <a:cs typeface="Majalla U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jalla UI"/>
              <a:cs typeface="Majalla UI"/>
            </a:endParaRPr>
          </a:p>
        </p:txBody>
      </p:sp>
    </p:spTree>
    <p:extLst>
      <p:ext uri="{BB962C8B-B14F-4D97-AF65-F5344CB8AC3E}">
        <p14:creationId xmlns:p14="http://schemas.microsoft.com/office/powerpoint/2010/main" val="1334308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/>
          </a:p>
        </p:txBody>
      </p:sp>
      <p:sp>
        <p:nvSpPr>
          <p:cNvPr id="11981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2975-6C03-4D97-ADCA-42C563466BC5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ajalla UI"/>
                <a:cs typeface="Majalla U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jalla UI"/>
              <a:cs typeface="Majalla UI"/>
            </a:endParaRPr>
          </a:p>
        </p:txBody>
      </p:sp>
    </p:spTree>
    <p:extLst>
      <p:ext uri="{BB962C8B-B14F-4D97-AF65-F5344CB8AC3E}">
        <p14:creationId xmlns:p14="http://schemas.microsoft.com/office/powerpoint/2010/main" val="4254732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عنصر نائب لصورة الشريحة 1">
            <a:extLst>
              <a:ext uri="{FF2B5EF4-FFF2-40B4-BE49-F238E27FC236}">
                <a16:creationId xmlns:a16="http://schemas.microsoft.com/office/drawing/2014/main" id="{8594D3F1-0233-4CBC-A018-C3B4899DFE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عنصر نائب للملاحظات 2">
            <a:extLst>
              <a:ext uri="{FF2B5EF4-FFF2-40B4-BE49-F238E27FC236}">
                <a16:creationId xmlns:a16="http://schemas.microsoft.com/office/drawing/2014/main" id="{83FD0453-76C0-48F7-B34C-EF4CDE407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80900" name="عنصر نائب لرقم الشريحة 3">
            <a:extLst>
              <a:ext uri="{FF2B5EF4-FFF2-40B4-BE49-F238E27FC236}">
                <a16:creationId xmlns:a16="http://schemas.microsoft.com/office/drawing/2014/main" id="{04BB6827-FE66-45BD-9146-45445E9EB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A0D03-A754-4D1E-A3E5-347C436595E9}" type="slidenum">
              <a:rPr kumimoji="0" lang="ar-SA" alt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67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89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عنصر نائب لصورة الشريحة 1">
            <a:extLst>
              <a:ext uri="{FF2B5EF4-FFF2-40B4-BE49-F238E27FC236}">
                <a16:creationId xmlns:a16="http://schemas.microsoft.com/office/drawing/2014/main" id="{70483FF8-D491-4860-B771-450944AC1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عنصر نائب للملاحظات 2">
            <a:extLst>
              <a:ext uri="{FF2B5EF4-FFF2-40B4-BE49-F238E27FC236}">
                <a16:creationId xmlns:a16="http://schemas.microsoft.com/office/drawing/2014/main" id="{BFE596E3-650A-450D-ADBD-B9F13F921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>
              <a:cs typeface="Arial" panose="020B0604020202020204" pitchFamily="34" charset="0"/>
            </a:endParaRPr>
          </a:p>
        </p:txBody>
      </p:sp>
      <p:sp>
        <p:nvSpPr>
          <p:cNvPr id="138244" name="عنصر نائب لرقم الشريحة 3">
            <a:extLst>
              <a:ext uri="{FF2B5EF4-FFF2-40B4-BE49-F238E27FC236}">
                <a16:creationId xmlns:a16="http://schemas.microsoft.com/office/drawing/2014/main" id="{61D9C4AA-EBD4-4BD3-BB17-2AB29F746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EA169F-3D91-4D2F-AD8E-D37103553E28}" type="slidenum">
              <a:rPr kumimoji="0" lang="ar-SA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5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ar-SA" dirty="0"/>
          </a:p>
        </p:txBody>
      </p:sp>
      <p:sp>
        <p:nvSpPr>
          <p:cNvPr id="22532" name="عنصر نائب للرأس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نبراس العلم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44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8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8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89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89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/>
          </a:p>
        </p:txBody>
      </p:sp>
      <p:sp>
        <p:nvSpPr>
          <p:cNvPr id="11674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7BE82-625A-4E42-957E-A106B41CA6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6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عنصر نائب لصورة الشريحة 1">
            <a:extLst>
              <a:ext uri="{FF2B5EF4-FFF2-40B4-BE49-F238E27FC236}">
                <a16:creationId xmlns:a16="http://schemas.microsoft.com/office/drawing/2014/main" id="{8594D3F1-0233-4CBC-A018-C3B4899DFE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عنصر نائب للملاحظات 2">
            <a:extLst>
              <a:ext uri="{FF2B5EF4-FFF2-40B4-BE49-F238E27FC236}">
                <a16:creationId xmlns:a16="http://schemas.microsoft.com/office/drawing/2014/main" id="{83FD0453-76C0-48F7-B34C-EF4CDE407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80900" name="عنصر نائب لرقم الشريحة 3">
            <a:extLst>
              <a:ext uri="{FF2B5EF4-FFF2-40B4-BE49-F238E27FC236}">
                <a16:creationId xmlns:a16="http://schemas.microsoft.com/office/drawing/2014/main" id="{04BB6827-FE66-45BD-9146-45445E9EB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A0D03-A754-4D1E-A3E5-347C436595E9}" type="slidenum">
              <a:rPr kumimoji="0" lang="ar-SA" alt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ar-SA" alt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72A8A-A11C-4ECC-B2B8-031502412547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0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1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822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18718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1F1695F-8A95-4075-8F7F-3568DE93834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8789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70C9C76-3B15-4FD8-9110-F208E4CCAA0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2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E9D4F69-1709-42A0-A54D-A511BA3F2F8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1907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147037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68D8488-9751-4611-AD5B-CBEDF9026C6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88957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145517-EDC3-4ECE-9CD4-2EB5000951C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7269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A98C001-0772-4D1E-96A7-C2FD7457EA4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6886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4093022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6017EC0-50D1-4FA4-88B6-DB09A835652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9433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772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3426381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5821B83-3EC4-4862-BDF1-C3DF0E61244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15368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574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1BA0CF8-A3A5-4A17-BA0D-5C7719C9CEF1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422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983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119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336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279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660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92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22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75D04-1012-4322-BE75-00852302D2F3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23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93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175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432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385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899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12D1FD3-7FFF-478C-93B4-A6EB446C16DF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7681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57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>
                <a:solidFill>
                  <a:prstClr val="black"/>
                </a:solidFill>
              </a:rPr>
              <a:pPr>
                <a:defRPr/>
              </a:pPr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/>
                </a:solidFill>
              </a:rPr>
              <a:t>أ.هيا العمري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>
                <a:solidFill>
                  <a:prstClr val="black"/>
                </a:solidFill>
              </a:rPr>
              <a:pPr/>
              <a:t>‹#›</a:t>
            </a:fld>
            <a:endParaRPr lang="en-US" alt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97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>
                <a:solidFill>
                  <a:prstClr val="black"/>
                </a:solidFill>
              </a:rPr>
              <a:pPr>
                <a:defRPr/>
              </a:pPr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>
                <a:solidFill>
                  <a:prstClr val="black"/>
                </a:solidFill>
              </a:rPr>
              <a:t>أ.صابر</a:t>
            </a:r>
            <a:r>
              <a:rPr lang="ar-SA" dirty="0">
                <a:solidFill>
                  <a:prstClr val="black"/>
                </a:solidFill>
              </a:rPr>
              <a:t> السيالي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>
                <a:solidFill>
                  <a:prstClr val="black"/>
                </a:solidFill>
              </a:rPr>
              <a:pPr/>
              <a:t>‹#›</a:t>
            </a:fld>
            <a:endParaRPr lang="en-US" altLang="ar-SA">
              <a:solidFill>
                <a:prstClr val="black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6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84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32C2E53-54FC-4405-ABF5-024C7BA70D0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3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774320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2477946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566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414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878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87B389-B1C1-4E67-B9DB-9072095E262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73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965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644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996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2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مستطيل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2E7D-2C10-40C4-8D3E-4E5FB2E030C1}" type="datetime1">
              <a:rPr lang="ar-SA">
                <a:solidFill>
                  <a:srgbClr val="D4D2D0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D4D2D0"/>
              </a:solidFill>
            </a:endParaRPr>
          </a:p>
        </p:txBody>
      </p:sp>
      <p:sp>
        <p:nvSpPr>
          <p:cNvPr id="21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D4D2D0"/>
                </a:solidFill>
              </a:rPr>
              <a:t>أ.هيا العمري </a:t>
            </a:r>
          </a:p>
        </p:txBody>
      </p:sp>
      <p:sp>
        <p:nvSpPr>
          <p:cNvPr id="22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1935-6C90-4BAF-BFB3-6386B8A80D6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9911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569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4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809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30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322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D813D8-1E65-43A4-AA6B-98DAF1FE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D455A3-0B9E-4716-8235-944BA7A8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FFF7B1-E186-4554-8395-4218797C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0F43-190D-4B40-93F7-DEEE7EE980A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8822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DB0B4-079D-4BB8-82F5-7D512A38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565C3-6A50-4A10-91F1-18AB172C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38E2B3-5BD1-4A12-8648-FCAB2348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92674-D106-4ECD-9B8C-15B09FD3D34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63092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1D7AD3-381F-4FE6-8002-2A0B711A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8F98F6-F236-4320-8969-74130239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CEC864-84FF-4929-8C87-C5A5A081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B469F-E453-4FB4-A607-1A9551FB1BB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30021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E6F952A-03B4-443D-9E1F-00A5B4C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E10459D-DAD5-4FAD-95A8-715358E7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06F8F62-03C7-458A-A418-DA6928D2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3829-147B-4581-8A86-7BA86F127B0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82778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113A3469-7D0C-4CA4-982C-19855592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AA053947-0123-4166-A4B2-22641825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A44ECD31-9BBD-44B0-972C-5EF6450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B43C7-8AB2-4D9B-A9AC-54C73E368CF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4961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A96A-F146-4236-A116-A2EB972BB66D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1727-BB0A-4961-ABED-9EB3D3F4837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23257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8C962CBF-A504-407D-8D38-D28759D7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C37662F-506C-4389-B740-6AEE93EC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F1E72CEA-3504-4A00-A49D-0F4C3092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3B05-CA14-4170-8EA2-74E5321B85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9208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4EFA370F-ECB0-4CDC-B886-18BAA224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07A03BBB-D19D-44FA-9FF9-21E6F464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B0EE099D-EC1A-4F06-B93F-33FB210E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1859-992F-4521-9534-0FA856015FC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D432AD4-07F8-4F67-99EB-FB768AEC673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843486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0557DF1-4FE5-46DF-8DFF-CBBA0299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AB6E2AC-1BA4-4028-9FED-D7C83852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625A62EE-AC9E-478F-85DF-742CFC1E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0658-C8D3-437E-A915-E51E79A854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3400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BC88236-A16B-4297-9A25-079F22BA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DFD5194-3716-43A2-A772-243501A0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9EA770C-BB7A-4729-982B-DBD05EDC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BB28-3A40-4C77-8019-35B55D92CB4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705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216867-FA5E-4CC7-B955-25864F25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E1C247-1073-4709-AE54-2416BC7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505F98-754C-4366-9CF1-BAE8FAFC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5E766-A9D0-4CD4-A4B1-EB424D6BDE0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4494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D7E660-8E55-414A-B8D4-9D131C6C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55E695-EE8A-452B-AD1A-0DBF0659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0C0351-1C60-49B0-83D9-830A1C78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AAA3-A18E-4A2D-A284-5BBE8484455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309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577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05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012188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12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35F0-D1AF-4EFC-B481-21CA5459271D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8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  <p:sp>
        <p:nvSpPr>
          <p:cNvPr id="9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5FDD-73DC-4B34-B83A-C49BC4BFEFE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550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275174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91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605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0862375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538927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989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977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00583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97058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696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639658-005D-41B8-B35D-EBC72C138A69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4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35C388-17B7-4985-9781-1EB0E9EE27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2895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59776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13514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44572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2EC659-9D5B-4EB6-96ED-DB5B29DB06D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64236432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94927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75946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01703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08090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35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788EB0-6DD3-4076-B83B-9C4938DC24F3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527145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9111-1930-4C77-AA53-32DAB3BBC14A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2C4E8D5-0612-46E7-99D2-21995A40C1E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1C55701-C4EB-4B85-B54D-24C1213D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5F1AED-3D57-484A-9648-F25ED73FB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عنوان 6">
            <a:extLst>
              <a:ext uri="{FF2B5EF4-FFF2-40B4-BE49-F238E27FC236}">
                <a16:creationId xmlns:a16="http://schemas.microsoft.com/office/drawing/2014/main" id="{BD6317CF-2C13-4F7D-A9B4-78A89079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23730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44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289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817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346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000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794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812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4349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20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F5BA7-AC1F-4C7E-B694-54D252192047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A523D3-413A-41B1-9706-FF2C12ED86D5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694013400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رابط مستقيم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رابط مستقيم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0C3069-1C79-49C4-9090-8B9DECF74CF2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0D09D5-2943-46B2-AAB4-6C25721CB84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915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75F6-3E39-444B-9E29-609904C8CF6B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D35895-6163-4791-A212-A98A533449F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04198341"/>
      </p:ext>
    </p:extLst>
  </p:cSld>
  <p:clrMapOvr>
    <a:masterClrMapping/>
  </p:clrMapOvr>
  <p:transition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13BA5-42D1-48A6-B519-81261843D6D4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3738590-8EB0-4FAF-927F-7222F2A63F1F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944391654"/>
      </p:ext>
    </p:extLst>
  </p:cSld>
  <p:clrMapOvr>
    <a:masterClrMapping/>
  </p:clrMapOvr>
  <p:transition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2F546-BE32-46A8-9CC3-F1D3DE876047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57FCC2-D734-492C-B8FF-67DEA04970BD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30479514"/>
      </p:ext>
    </p:extLst>
  </p:cSld>
  <p:clrMapOvr>
    <a:masterClrMapping/>
  </p:clrMapOvr>
  <p:transition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5BACA-4D90-41F8-B827-9A3DA4774EDC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ABEAA1-3A33-4D29-905A-3EB0CFEFB51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477661301"/>
      </p:ext>
    </p:extLst>
  </p:cSld>
  <p:clrMapOvr>
    <a:masterClrMapping/>
  </p:clrMapOvr>
  <p:transition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AFFF-CB03-481B-A328-AEA87CD86827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F21FC6-2758-46DA-9ACC-FB7736F28E74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683325769"/>
      </p:ext>
    </p:extLst>
  </p:cSld>
  <p:clrMapOvr>
    <a:masterClrMapping/>
  </p:clrMapOvr>
  <p:transition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AFB66-2180-4CAD-A443-16008695A851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F9601A-C286-4FE6-A61F-9961968A183D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744232469"/>
      </p:ext>
    </p:extLst>
  </p:cSld>
  <p:clrMapOvr>
    <a:masterClrMapping/>
  </p:clrMapOvr>
  <p:transition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DD5C-4694-4231-A283-72B19EFBB9DC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4F0CE78-42F8-4657-B650-6BCC2A61A51C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885265817"/>
      </p:ext>
    </p:extLst>
  </p:cSld>
  <p:clrMapOvr>
    <a:masterClrMapping/>
  </p:clrMapOvr>
  <p:transition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E74B9-4DD7-4F16-9108-9E70145CADA0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222918-15D5-4BBE-8550-45002C61D5B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105693320"/>
      </p:ext>
    </p:extLst>
  </p:cSld>
  <p:clrMapOvr>
    <a:masterClrMapping/>
  </p:clrMapOvr>
  <p:transition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D469-E4B8-4508-AE60-2675369DB5D4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6C3A155-EA72-4B3E-8698-9C3C7F4B71D7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120005317"/>
      </p:ext>
    </p:extLst>
  </p:cSld>
  <p:clrMapOvr>
    <a:masterClrMapping/>
  </p:clrMapOvr>
  <p:transition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0C4A5-AEF9-463C-9071-2AC95F41DEA2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B4E1C5-404D-4EF4-BF2E-2B91002DFEB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39031194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B1E2471-E9B2-4419-8A61-AD2C7E17500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122332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ستطيل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رابط مستقيم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172F0A-CAE5-4E54-BA26-B63EF89CC923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39A825-3D87-4AD2-9AA0-34498EDDB05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282778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22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75D04-1012-4322-BE75-00852302D2F3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23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3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32C2E53-54FC-4405-ABF5-024C7BA70D0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78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مستطيل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2E7D-2C10-40C4-8D3E-4E5FB2E030C1}" type="datetime1">
              <a:rPr lang="ar-SA">
                <a:solidFill>
                  <a:srgbClr val="D4D2D0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D4D2D0"/>
              </a:solidFill>
            </a:endParaRPr>
          </a:p>
        </p:txBody>
      </p:sp>
      <p:sp>
        <p:nvSpPr>
          <p:cNvPr id="21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D4D2D0"/>
                </a:solidFill>
              </a:rPr>
              <a:t>أ.هيا العمري </a:t>
            </a:r>
          </a:p>
        </p:txBody>
      </p:sp>
      <p:sp>
        <p:nvSpPr>
          <p:cNvPr id="22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1935-6C90-4BAF-BFB3-6386B8A80D6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4577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A96A-F146-4236-A116-A2EB972BB66D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srgbClr val="3B3B3B"/>
                </a:solidFill>
              </a:rPr>
              <a:t>أ.هيا العمري </a:t>
            </a:r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1727-BB0A-4961-ABED-9EB3D3F4837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48704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35F0-D1AF-4EFC-B481-21CA5459271D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8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  <p:sp>
        <p:nvSpPr>
          <p:cNvPr id="9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5FDD-73DC-4B34-B83A-C49BC4BFEFE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500002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639658-005D-41B8-B35D-EBC72C138A69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4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35C388-17B7-4985-9781-1EB0E9EE27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966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9111-1930-4C77-AA53-32DAB3BBC14A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2C4E8D5-0612-46E7-99D2-21995A40C1E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1C55701-C4EB-4B85-B54D-24C1213D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5F1AED-3D57-484A-9648-F25ED73FB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عنوان 6">
            <a:extLst>
              <a:ext uri="{FF2B5EF4-FFF2-40B4-BE49-F238E27FC236}">
                <a16:creationId xmlns:a16="http://schemas.microsoft.com/office/drawing/2014/main" id="{BD6317CF-2C13-4F7D-A9B4-78A89079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552846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رابط مستقيم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رابط مستقيم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رابط مستقيم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0C3069-1C79-49C4-9090-8B9DECF74CF2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0D09D5-2943-46B2-AAB4-6C25721CB84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7660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رابط مستقيم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ستطيل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رابط مستقيم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رابط مستقيم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172F0A-CAE5-4E54-BA26-B63EF89CC923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13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39A825-3D87-4AD2-9AA0-34498EDDB05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212538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5B9B-9F5C-4053-8B37-96BEA838A48F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15BC7-271D-4556-BAED-748A30C5E1A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578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5B9B-9F5C-4053-8B37-96BEA838A48F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15BC7-271D-4556-BAED-748A30C5E1A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408956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6186-CF10-4145-A06F-1D447F75977D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F459-EC92-48B5-8DD3-D82796F24F7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09381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65FE-8681-43D1-A1B0-717B337EBB38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EF4376A-79EE-49AB-98DB-66754909830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 cap="flat" cmpd="sng" algn="ctr">
            <a:solidFill>
              <a:srgbClr val="FFCC00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73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عنوان ومحتو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صابر السيالي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12213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3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3840865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A285FCB-3BA9-4C58-A3A0-D8311E260E0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86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3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69209724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07786717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6453999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69399723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E799A3F-8761-4AF2-BFE5-BE25C582A07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2633495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6186-CF10-4145-A06F-1D447F75977D}" type="datetime1">
              <a:rPr lang="ar-SA">
                <a:solidFill>
                  <a:srgbClr val="3B3B3B"/>
                </a:solidFill>
              </a:rPr>
              <a:pPr>
                <a:defRPr/>
              </a:pPr>
              <a:t>27/01/43</a:t>
            </a:fld>
            <a:endParaRPr lang="ar-SA">
              <a:solidFill>
                <a:srgbClr val="3B3B3B"/>
              </a:solidFill>
            </a:endParaRPr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F459-EC92-48B5-8DD3-D82796F24F7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59936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E867A65-6073-4DEE-9434-1E971ADD59F0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06455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3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1331409-19C9-4A07-81A2-72D4E81F7237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106139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59961691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AC89976-81E9-429E-B978-F585E0ED447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  <a:latin typeface="Calibri"/>
              </a:rPr>
              <a:t>Sabir alsayyali</a:t>
            </a:r>
            <a:endParaRPr lang="ar-SA" sz="700" b="1" i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71700"/>
      </p:ext>
    </p:extLst>
  </p:cSld>
  <p:clrMapOvr>
    <a:masterClrMapping/>
  </p:clrMapOvr>
  <p:transition spd="slow" advTm="60000">
    <p:wheel spokes="8"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فار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65FE-8681-43D1-A1B0-717B337EBB38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EF4376A-79EE-49AB-98DB-66754909830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 cap="flat" cmpd="sng" algn="ctr">
            <a:solidFill>
              <a:srgbClr val="FFCC00"/>
            </a:solidFill>
            <a:prstDash val="solid"/>
          </a:ln>
          <a:effectLst/>
        </p:spPr>
        <p:txBody>
          <a:bodyPr rtlCol="1" anchor="ctr"/>
          <a:lstStyle/>
          <a:p>
            <a:pPr algn="ctr" rtl="0">
              <a:defRPr/>
            </a:pPr>
            <a:endParaRPr lang="ar-SA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871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7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95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90873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83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205825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04403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61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9C422A4-D470-49E9-92A5-00C074003F5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430421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57543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05821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9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3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25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076213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6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>
                <a:solidFill>
                  <a:prstClr val="black"/>
                </a:solidFill>
              </a:rPr>
              <a:pPr>
                <a:defRPr/>
              </a:pPr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/>
                </a:solidFill>
              </a:rPr>
              <a:t>أ.هيا العمري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>
                <a:solidFill>
                  <a:prstClr val="black"/>
                </a:solidFill>
              </a:rPr>
              <a:pPr/>
              <a:t>‹#›</a:t>
            </a:fld>
            <a:endParaRPr lang="en-US" alt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2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18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>
                <a:solidFill>
                  <a:prstClr val="black"/>
                </a:solidFill>
              </a:rPr>
              <a:pPr>
                <a:defRPr/>
              </a:pPr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>
                <a:solidFill>
                  <a:prstClr val="black"/>
                </a:solidFill>
              </a:rPr>
              <a:t>أ.صابر</a:t>
            </a:r>
            <a:r>
              <a:rPr lang="ar-SA" dirty="0">
                <a:solidFill>
                  <a:prstClr val="black"/>
                </a:solidFill>
              </a:rPr>
              <a:t> السيالي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>
                <a:solidFill>
                  <a:prstClr val="black"/>
                </a:solidFill>
              </a:rPr>
              <a:pPr/>
              <a:t>‹#›</a:t>
            </a:fld>
            <a:endParaRPr lang="en-US" alt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66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9C422A4-D470-49E9-92A5-00C074003F5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91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031605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93840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5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67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42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FA57FDF-B58D-4C73-AD4B-89C10F20D1C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3803944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16190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16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237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أ.هيا العمري</a:t>
            </a:r>
            <a:endParaRPr lang="en-US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57585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/>
              <a:t>أ.صابر</a:t>
            </a:r>
            <a:r>
              <a:rPr lang="ar-SA" dirty="0"/>
              <a:t> السيالي</a:t>
            </a:r>
            <a:endParaRPr lang="en-US" dirty="0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/>
              <a:pPr/>
              <a:t>‹#›</a:t>
            </a:fld>
            <a:endParaRPr lang="en-US" alt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37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9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856322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576622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92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6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19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5D8B46E-57F6-4196-A5D8-5253986D007A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88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F7A64C6-88DB-4E90-B20F-23DF6937FEA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3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412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4D46FBA-2D13-4F35-A68B-C3ED169FD31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78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88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F1CA793-0968-4057-B88D-5F3E0858327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02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081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9812709-CF2A-4256-B86C-8A41198D931F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43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81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7305211-99A8-4B13-8AE5-88DE53CA0818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861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557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D813D8-1E65-43A4-AA6B-98DAF1FE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D455A3-0B9E-4716-8235-944BA7A8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FFF7B1-E186-4554-8395-4218797C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0F43-190D-4B40-93F7-DEEE7EE980A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67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DB0B4-079D-4BB8-82F5-7D512A38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565C3-6A50-4A10-91F1-18AB172C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38E2B3-5BD1-4A12-8648-FCAB2348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92674-D106-4ECD-9B8C-15B09FD3D34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747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85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1D7AD3-381F-4FE6-8002-2A0B711A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8F98F6-F236-4320-8969-74130239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CEC864-84FF-4929-8C87-C5A5A081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B469F-E453-4FB4-A607-1A9551FB1BB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70257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E6F952A-03B4-443D-9E1F-00A5B4C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E10459D-DAD5-4FAD-95A8-715358E7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06F8F62-03C7-458A-A418-DA6928D2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3829-147B-4581-8A86-7BA86F127B0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474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113A3469-7D0C-4CA4-982C-19855592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AA053947-0123-4166-A4B2-22641825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A44ECD31-9BBD-44B0-972C-5EF6450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B43C7-8AB2-4D9B-A9AC-54C73E368CF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9445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8C962CBF-A504-407D-8D38-D28759D7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C37662F-506C-4389-B740-6AEE93EC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F1E72CEA-3504-4A00-A49D-0F4C3092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3B05-CA14-4170-8EA2-74E5321B85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6111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4EFA370F-ECB0-4CDC-B886-18BAA224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07A03BBB-D19D-44FA-9FF9-21E6F464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B0EE099D-EC1A-4F06-B93F-33FB210E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1859-992F-4521-9534-0FA856015FC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D432AD4-07F8-4F67-99EB-FB768AEC673C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27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0557DF1-4FE5-46DF-8DFF-CBBA0299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AB6E2AC-1BA4-4028-9FED-D7C83852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625A62EE-AC9E-478F-85DF-742CFC1E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0658-C8D3-437E-A915-E51E79A854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4824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BC88236-A16B-4297-9A25-079F22BA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DFD5194-3716-43A2-A772-243501A0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9EA770C-BB7A-4729-982B-DBD05EDC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BB28-3A40-4C77-8019-35B55D92CB4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5697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216867-FA5E-4CC7-B955-25864F25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E1C247-1073-4709-AE54-2416BC7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505F98-754C-4366-9CF1-BAE8FAFC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5E766-A9D0-4CD4-A4B1-EB424D6BDE0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37779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D7E660-8E55-414A-B8D4-9D131C6C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55E695-EE8A-452B-AD1A-0DBF0659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0C0351-1C60-49B0-83D9-830A1C78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AAA3-A18E-4A2D-A284-5BBE8484455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8117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36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485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FA57FDF-B58D-4C73-AD4B-89C10F20D1C9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3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137280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46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95D0E4F-2E33-4B6E-905C-08773EF2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FFE6-9C21-4978-B1D6-1E82DBA572AB}" type="datetime1">
              <a:rPr lang="en-US">
                <a:solidFill>
                  <a:prstClr val="black"/>
                </a:solidFill>
              </a:rPr>
              <a:pPr>
                <a:defRPr/>
              </a:pPr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B67F9B02-BC80-4061-9457-E6800E8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>
                <a:solidFill>
                  <a:prstClr val="black"/>
                </a:solidFill>
              </a:rPr>
              <a:t>أ.هيا العمري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8760F82-DD2B-4A36-A5ED-5699CCC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90AAFA-E9EE-43A6-909E-DC7660204466}" type="slidenum">
              <a:rPr lang="en-US" altLang="ar-SA">
                <a:solidFill>
                  <a:prstClr val="black"/>
                </a:solidFill>
              </a:rPr>
              <a:pPr/>
              <a:t>‹#›</a:t>
            </a:fld>
            <a:endParaRPr lang="en-US" alt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2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C9BF6EDB-E4DB-4D38-BC6D-6B5B810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90F-336D-4183-B8CC-DC02518AB05B}" type="datetime1">
              <a:rPr lang="en-US">
                <a:solidFill>
                  <a:prstClr val="black"/>
                </a:solidFill>
              </a:rPr>
              <a:pPr>
                <a:defRPr/>
              </a:pPr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7E0D3D5-2F70-4232-8D8E-1C05836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 dirty="0" err="1">
                <a:solidFill>
                  <a:prstClr val="black"/>
                </a:solidFill>
              </a:rPr>
              <a:t>أ.صابر</a:t>
            </a:r>
            <a:r>
              <a:rPr lang="ar-SA" dirty="0">
                <a:solidFill>
                  <a:prstClr val="black"/>
                </a:solidFill>
              </a:rPr>
              <a:t> السيالي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67960DC-02C8-4284-9848-214DA8B7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552A9-7B63-4B4A-80DB-56CA25F7CF2E}" type="slidenum">
              <a:rPr lang="en-US" altLang="ar-SA">
                <a:solidFill>
                  <a:prstClr val="black"/>
                </a:solidFill>
              </a:rPr>
              <a:pPr/>
              <a:t>‹#›</a:t>
            </a:fld>
            <a:endParaRPr lang="en-US" altLang="ar-SA">
              <a:solidFill>
                <a:prstClr val="black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95C300-9581-4720-BEE5-B0492FD70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360" y="6538912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70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55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9836032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53450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638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0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429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68810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1E086D-94CB-412E-94A4-39C66947E9B6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Sabir alsayyali</a:t>
            </a:r>
            <a:endParaRPr kumimoji="0" lang="ar-SA" sz="7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8782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16465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9326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609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028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2EC659-9D5B-4EB6-96ED-DB5B29DB06DD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14361940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21790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1149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853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5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52783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7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32784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عنصر نائب للعنوان 1">
            <a:extLst>
              <a:ext uri="{FF2B5EF4-FFF2-40B4-BE49-F238E27FC236}">
                <a16:creationId xmlns:a16="http://schemas.microsoft.com/office/drawing/2014/main" id="{467A1219-6132-421E-B0B4-230B4228D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3075" name="عنصر نائب للنص 2">
            <a:extLst>
              <a:ext uri="{FF2B5EF4-FFF2-40B4-BE49-F238E27FC236}">
                <a16:creationId xmlns:a16="http://schemas.microsoft.com/office/drawing/2014/main" id="{1F0C47AE-B8A5-46DD-AB1B-2FB679FD6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385854-D305-49B9-97F4-F5828E432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BFCEAF-02A0-4406-829B-1E0A99F6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B02E3E-2BF9-4DE0-8BE7-7D75B4617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3A400D5-3AAB-4CE6-A89D-320524C9818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900D27-54E8-4B80-BC73-D11888784734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/>
              <a:t>Sabir alsayyali</a:t>
            </a:r>
            <a:endParaRPr lang="ar-SA" sz="700" b="1" i="1" dirty="0"/>
          </a:p>
        </p:txBody>
      </p:sp>
    </p:spTree>
    <p:extLst>
      <p:ext uri="{BB962C8B-B14F-4D97-AF65-F5344CB8AC3E}">
        <p14:creationId xmlns:p14="http://schemas.microsoft.com/office/powerpoint/2010/main" val="68622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3474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F86688-2495-4431-A0C7-E5B1F0525F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52320" y="6431129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2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9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text styles</a:t>
            </a:r>
          </a:p>
          <a:p>
            <a:pPr lvl="1"/>
            <a:r>
              <a:rPr lang="en-US" altLang="ar-SA"/>
              <a:t>Second level</a:t>
            </a:r>
          </a:p>
          <a:p>
            <a:pPr lvl="2"/>
            <a:r>
              <a:rPr lang="en-US" altLang="ar-SA"/>
              <a:t>Third level</a:t>
            </a:r>
          </a:p>
          <a:p>
            <a:pPr lvl="3"/>
            <a:r>
              <a:rPr lang="en-US" altLang="ar-SA"/>
              <a:t>Fourth level</a:t>
            </a:r>
          </a:p>
          <a:p>
            <a:pPr lvl="4"/>
            <a:r>
              <a:rPr lang="en-US" altLang="ar-S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A9CE14-2A64-408D-8C2C-FDD371E73EAA}" type="datetimeFigureOut">
              <a:rPr lang="en-US"/>
              <a:pPr>
                <a:defRPr/>
              </a:pPr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47992B-3DFD-4E62-90AA-C2848D0ED889}" type="slidenum">
              <a:rPr lang="en-US" alt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36213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8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04CBB-61C7-444C-BC1D-6CC3C3273FE6}" type="datetime1"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27/01/43</a:t>
            </a:fld>
            <a:endParaRPr lang="ar-SA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t>أ.هيا العمري </a:t>
            </a: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5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</p:sldLayoutIdLst>
  <p:hf sldNum="0" hdr="0" ft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08C9B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BACDD4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E2D4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8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04CBB-61C7-444C-BC1D-6CC3C3273FE6}" type="datetime1"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27/01/43</a:t>
            </a:fld>
            <a:endParaRPr lang="ar-SA">
              <a:solidFill>
                <a:srgbClr val="3B3B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>
                <a:solidFill>
                  <a:srgbClr val="3B3B3B"/>
                </a:solidFill>
                <a:latin typeface="Arial" pitchFamily="34" charset="0"/>
                <a:cs typeface="Arial" pitchFamily="34" charset="0"/>
              </a:rPr>
              <a:t>أ.هيا العمري </a:t>
            </a: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830B-92B7-4004-A914-714DAAF27FA5}" type="slidenum">
              <a:rPr lang="ar-SA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r-S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3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08C9B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BACDD4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E2D4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4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ar-SA"/>
              <a:t>انقر لتحرير نمط العنوان الرئيسي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028A51E2-B091-4FA8-BE9F-A0ABBA0B0570}" type="datetimeFigureOut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27/01/1443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766FC78B-E45A-426D-A5FB-FF75D13B8C33}" type="slidenum">
              <a:rPr lang="ar-EG" smtClean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50000">
                      <a:prstClr val="white">
                        <a:alpha val="80000"/>
                      </a:prstClr>
                    </a:gs>
                    <a:gs pos="100000">
                      <a:prstClr val="white">
                        <a:alpha val="90000"/>
                      </a:prstClr>
                    </a:gs>
                  </a:gsLst>
                  <a:lin ang="0" scaled="0"/>
                  <a:tileRect/>
                </a:gradFill>
              </a:rPr>
              <a:pPr/>
              <a:t>‹#›</a:t>
            </a:fld>
            <a:endParaRPr lang="ar-EG">
              <a:gradFill flip="none" rotWithShape="1">
                <a:gsLst>
                  <a:gs pos="0">
                    <a:prstClr val="white">
                      <a:alpha val="70000"/>
                    </a:prstClr>
                  </a:gs>
                  <a:gs pos="50000">
                    <a:prstClr val="white">
                      <a:alpha val="80000"/>
                    </a:prstClr>
                  </a:gs>
                  <a:gs pos="100000">
                    <a:prstClr val="white">
                      <a:alpha val="90000"/>
                    </a:prstClr>
                  </a:gs>
                </a:gsLst>
                <a:lin ang="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38368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 spd="slow" advTm="60000">
    <p:wheel spokes="8"/>
    <p:sndAc>
      <p:stSnd>
        <p:snd r:embed="rId13" name="chimes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1500"/>
        </a:spcBef>
        <a:buFontTx/>
        <a:buBlip>
          <a:blip r:embed="rId15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ts val="1500"/>
        </a:spcBef>
        <a:buFontTx/>
        <a:buBlip>
          <a:blip r:embed="rId16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30178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96106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46361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27/01/43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4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عنصر نائب للعنوان 1">
            <a:extLst>
              <a:ext uri="{FF2B5EF4-FFF2-40B4-BE49-F238E27FC236}">
                <a16:creationId xmlns:a16="http://schemas.microsoft.com/office/drawing/2014/main" id="{467A1219-6132-421E-B0B4-230B4228D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3075" name="عنصر نائب للنص 2">
            <a:extLst>
              <a:ext uri="{FF2B5EF4-FFF2-40B4-BE49-F238E27FC236}">
                <a16:creationId xmlns:a16="http://schemas.microsoft.com/office/drawing/2014/main" id="{1F0C47AE-B8A5-46DD-AB1B-2FB679FD6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385854-D305-49B9-97F4-F5828E432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1F3BFC-6F05-4AA0-87E3-D268A14A32FB}" type="datetimeFigureOut">
              <a:rPr lang="ar-SA"/>
              <a:pPr>
                <a:defRPr/>
              </a:pPr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BFCEAF-02A0-4406-829B-1E0A99F6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B02E3E-2BF9-4DE0-8BE7-7D75B4617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3A400D5-3AAB-4CE6-A89D-320524C9818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900D27-54E8-4B80-BC73-D11888784734}"/>
              </a:ext>
            </a:extLst>
          </p:cNvPr>
          <p:cNvSpPr txBox="1"/>
          <p:nvPr userDrawn="1"/>
        </p:nvSpPr>
        <p:spPr>
          <a:xfrm>
            <a:off x="7812360" y="6453336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00" b="1" i="1" dirty="0">
                <a:solidFill>
                  <a:prstClr val="black"/>
                </a:solidFill>
              </a:rPr>
              <a:t>Sabir alsayyali</a:t>
            </a:r>
            <a:endParaRPr lang="ar-SA" sz="7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0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6E74EA3-6B40-4DB6-A9FE-13EA74B61A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  <a:endParaRPr lang="en-US" altLang="ar-SA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AC37D52D-0BBE-41F0-A57A-CE0255C9A5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  <a:endParaRPr lang="en-US" altLang="ar-SA"/>
          </a:p>
          <a:p>
            <a:pPr lvl="1"/>
            <a:r>
              <a:rPr lang="ar-SA" altLang="ar-SA"/>
              <a:t>المستوى الثاني</a:t>
            </a:r>
            <a:endParaRPr lang="en-US" altLang="ar-SA"/>
          </a:p>
          <a:p>
            <a:pPr lvl="2"/>
            <a:r>
              <a:rPr lang="ar-SA" altLang="ar-SA"/>
              <a:t>المستوى الثالث</a:t>
            </a:r>
            <a:endParaRPr lang="en-US" altLang="ar-SA"/>
          </a:p>
          <a:p>
            <a:pPr lvl="3"/>
            <a:r>
              <a:rPr lang="ar-SA" altLang="ar-SA"/>
              <a:t>المستوى الرابع</a:t>
            </a:r>
            <a:endParaRPr lang="en-US" altLang="ar-SA"/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65086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3BFC-6F05-4AA0-87E3-D268A14A32FB}" type="datetimeFigureOut">
              <a:rPr lang="ar-SA" smtClean="0"/>
              <a:pPr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4DF94-00FB-45DC-B1B4-FA9B6D569B03}" type="slidenum">
              <a:rPr lang="ar-SA" smtClean="0"/>
              <a:pPr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F86688-2495-4431-A0C7-E5B1F0525F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52320" y="6431129"/>
            <a:ext cx="1143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8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audio" Target="../media/audio1.wav"/><Relationship Id="rId4" Type="http://schemas.openxmlformats.org/officeDocument/2006/relationships/image" Target="../media/image4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2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hwaml.com/redirector.php?url=http://www.omanxa.com/vb/showthread.php?t=13690" TargetMode="External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0.png"/><Relationship Id="rId4" Type="http://schemas.openxmlformats.org/officeDocument/2006/relationships/image" Target="../media/image30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3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05.gif"/><Relationship Id="rId7" Type="http://schemas.openxmlformats.org/officeDocument/2006/relationships/image" Target="../media/image10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audio" Target="../media/audio4.wav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2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4.jpg"/><Relationship Id="rId3" Type="http://schemas.openxmlformats.org/officeDocument/2006/relationships/image" Target="../media/image315.gif"/><Relationship Id="rId7" Type="http://schemas.openxmlformats.org/officeDocument/2006/relationships/diagramLayout" Target="../diagrams/layout1.xml"/><Relationship Id="rId12" Type="http://schemas.openxmlformats.org/officeDocument/2006/relationships/image" Target="../media/image3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11" Type="http://schemas.openxmlformats.org/officeDocument/2006/relationships/image" Target="../media/image318.png"/><Relationship Id="rId5" Type="http://schemas.openxmlformats.org/officeDocument/2006/relationships/image" Target="../media/image317.png"/><Relationship Id="rId10" Type="http://schemas.microsoft.com/office/2007/relationships/diagramDrawing" Target="../diagrams/drawing1.xml"/><Relationship Id="rId4" Type="http://schemas.openxmlformats.org/officeDocument/2006/relationships/image" Target="../media/image316.png"/><Relationship Id="rId9" Type="http://schemas.openxmlformats.org/officeDocument/2006/relationships/diagramColors" Target="../diagrams/colors1.xml"/><Relationship Id="rId1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135.gif"/><Relationship Id="rId4" Type="http://schemas.openxmlformats.org/officeDocument/2006/relationships/image" Target="../media/image134.jpe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b2z-taPky-U?feature=oembed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32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24.png"/><Relationship Id="rId7" Type="http://schemas.openxmlformats.org/officeDocument/2006/relationships/slide" Target="slide4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7.jpeg"/><Relationship Id="rId5" Type="http://schemas.openxmlformats.org/officeDocument/2006/relationships/image" Target="../media/image326.png"/><Relationship Id="rId4" Type="http://schemas.openxmlformats.org/officeDocument/2006/relationships/image" Target="../media/image32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303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44.xml"/><Relationship Id="rId5" Type="http://schemas.openxmlformats.org/officeDocument/2006/relationships/image" Target="../media/image48.jpg"/><Relationship Id="rId4" Type="http://schemas.openxmlformats.org/officeDocument/2006/relationships/image" Target="../media/image157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5" Type="http://schemas.openxmlformats.org/officeDocument/2006/relationships/image" Target="../media/image27.gif"/><Relationship Id="rId4" Type="http://schemas.openxmlformats.org/officeDocument/2006/relationships/image" Target="../media/image333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audio" Target="../media/audio1.wav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E6JpY8NzKWE?feature=oembed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9.png"/><Relationship Id="rId4" Type="http://schemas.openxmlformats.org/officeDocument/2006/relationships/image" Target="../media/image338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2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gif"/><Relationship Id="rId1" Type="http://schemas.openxmlformats.org/officeDocument/2006/relationships/slideLayout" Target="../slideLayouts/slideLayout2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4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gif"/><Relationship Id="rId1" Type="http://schemas.openxmlformats.org/officeDocument/2006/relationships/slideLayout" Target="../slideLayouts/slideLayout23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audio" Target="../media/audio3.wav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345.png"/><Relationship Id="rId5" Type="http://schemas.openxmlformats.org/officeDocument/2006/relationships/image" Target="../media/image157.jpg"/><Relationship Id="rId4" Type="http://schemas.openxmlformats.org/officeDocument/2006/relationships/audio" Target="../media/audio5.wav"/><Relationship Id="rId9" Type="http://schemas.openxmlformats.org/officeDocument/2006/relationships/audio" Target="../media/audio3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gif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gi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7.xml"/><Relationship Id="rId5" Type="http://schemas.openxmlformats.org/officeDocument/2006/relationships/audio" Target="../media/audio4.wav"/><Relationship Id="rId4" Type="http://schemas.openxmlformats.org/officeDocument/2006/relationships/image" Target="../media/image66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gif"/><Relationship Id="rId5" Type="http://schemas.openxmlformats.org/officeDocument/2006/relationships/image" Target="../media/image348.jpeg"/><Relationship Id="rId4" Type="http://schemas.openxmlformats.org/officeDocument/2006/relationships/image" Target="../media/image347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8.jpg"/><Relationship Id="rId5" Type="http://schemas.openxmlformats.org/officeDocument/2006/relationships/image" Target="../media/image157.jpg"/><Relationship Id="rId4" Type="http://schemas.openxmlformats.org/officeDocument/2006/relationships/audio" Target="../media/audio5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e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4.w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jpg"/><Relationship Id="rId5" Type="http://schemas.openxmlformats.org/officeDocument/2006/relationships/image" Target="../media/image47.gif"/><Relationship Id="rId4" Type="http://schemas.openxmlformats.org/officeDocument/2006/relationships/image" Target="../media/image46.png"/><Relationship Id="rId9" Type="http://schemas.openxmlformats.org/officeDocument/2006/relationships/audio" Target="../media/audio3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6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05.gif"/><Relationship Id="rId7" Type="http://schemas.openxmlformats.org/officeDocument/2006/relationships/image" Target="../media/image10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audio" Target="../media/audio4.wav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2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hululktaab.com/tabeaht-alelm/" TargetMode="Externa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audio" Target="../media/audio4.wav"/><Relationship Id="rId7" Type="http://schemas.openxmlformats.org/officeDocument/2006/relationships/image" Target="../media/image107.png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11.png"/><Relationship Id="rId11" Type="http://schemas.openxmlformats.org/officeDocument/2006/relationships/hyperlink" Target="https://twitter.com/sabir_511?s=09" TargetMode="External"/><Relationship Id="rId5" Type="http://schemas.openxmlformats.org/officeDocument/2006/relationships/image" Target="../media/image368.gif"/><Relationship Id="rId10" Type="http://schemas.openxmlformats.org/officeDocument/2006/relationships/image" Target="../media/image370.png"/><Relationship Id="rId4" Type="http://schemas.openxmlformats.org/officeDocument/2006/relationships/image" Target="../media/image367.gif"/><Relationship Id="rId9" Type="http://schemas.openxmlformats.org/officeDocument/2006/relationships/hyperlink" Target="https://t.me/sabir_51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jpeg"/><Relationship Id="rId4" Type="http://schemas.openxmlformats.org/officeDocument/2006/relationships/image" Target="../media/image5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7.xml"/><Relationship Id="rId5" Type="http://schemas.openxmlformats.org/officeDocument/2006/relationships/audio" Target="../media/audio4.wav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NUL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slide" Target="slide4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jpg"/><Relationship Id="rId5" Type="http://schemas.openxmlformats.org/officeDocument/2006/relationships/image" Target="../media/image49.jpe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rBKGVqZCAiM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9.gif"/><Relationship Id="rId7" Type="http://schemas.openxmlformats.org/officeDocument/2006/relationships/image" Target="../media/image81.gif"/><Relationship Id="rId2" Type="http://schemas.openxmlformats.org/officeDocument/2006/relationships/hyperlink" Target="http://www.alrassxp.com/uploaded2/8938/01242829958.gif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alrassxp.com/uploaded2/8938/21242829958.gif" TargetMode="External"/><Relationship Id="rId5" Type="http://schemas.openxmlformats.org/officeDocument/2006/relationships/image" Target="../media/image80.gif"/><Relationship Id="rId4" Type="http://schemas.openxmlformats.org/officeDocument/2006/relationships/hyperlink" Target="http://www.alrassxp.com/uploaded2/8938/11242829958.gi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hyperlink" Target="http://www.alrassxp.com/uploaded2/8938/01242829958.gif" TargetMode="External"/><Relationship Id="rId7" Type="http://schemas.openxmlformats.org/officeDocument/2006/relationships/hyperlink" Target="http://www.alrassxp.com/uploaded2/8938/21242829958.gif" TargetMode="Externa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gif"/><Relationship Id="rId11" Type="http://schemas.openxmlformats.org/officeDocument/2006/relationships/image" Target="../media/image85.png"/><Relationship Id="rId5" Type="http://schemas.openxmlformats.org/officeDocument/2006/relationships/hyperlink" Target="http://www.alrassxp.com/uploaded2/8938/11242829958.gif" TargetMode="External"/><Relationship Id="rId10" Type="http://schemas.openxmlformats.org/officeDocument/2006/relationships/image" Target="../media/image84.png"/><Relationship Id="rId4" Type="http://schemas.openxmlformats.org/officeDocument/2006/relationships/image" Target="../media/image79.gif"/><Relationship Id="rId9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hyperlink" Target="http://www.alrassxp.com/uploaded2/8938/01242829958.gif" TargetMode="External"/><Relationship Id="rId7" Type="http://schemas.openxmlformats.org/officeDocument/2006/relationships/hyperlink" Target="http://www.alrassxp.com/uploaded2/8938/21242829958.gif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gif"/><Relationship Id="rId11" Type="http://schemas.openxmlformats.org/officeDocument/2006/relationships/audio" Target="../media/audio4.wav"/><Relationship Id="rId5" Type="http://schemas.openxmlformats.org/officeDocument/2006/relationships/hyperlink" Target="http://www.alrassxp.com/uploaded2/8938/11242829958.gif" TargetMode="External"/><Relationship Id="rId10" Type="http://schemas.openxmlformats.org/officeDocument/2006/relationships/image" Target="../media/image86.png"/><Relationship Id="rId4" Type="http://schemas.openxmlformats.org/officeDocument/2006/relationships/image" Target="../media/image79.gif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4" Type="http://schemas.openxmlformats.org/officeDocument/2006/relationships/audio" Target="../media/audio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gif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audio" Target="../media/audio4.wav"/><Relationship Id="rId4" Type="http://schemas.openxmlformats.org/officeDocument/2006/relationships/image" Target="../media/image100.jpeg"/><Relationship Id="rId9" Type="http://schemas.openxmlformats.org/officeDocument/2006/relationships/image" Target="../media/image105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3.wav"/><Relationship Id="rId4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4.gif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jpeg"/><Relationship Id="rId15" Type="http://schemas.openxmlformats.org/officeDocument/2006/relationships/image" Target="../media/image38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hyperlink" Target="http://www.alrassxp.com/uploaded2/8938/01242828194.gif" TargetMode="External"/><Relationship Id="rId7" Type="http://schemas.openxmlformats.org/officeDocument/2006/relationships/slide" Target="slide4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hyperlink" Target="http://www.alrassxp.com/uploaded2/8938/11242828194.gif" TargetMode="External"/><Relationship Id="rId7" Type="http://schemas.openxmlformats.org/officeDocument/2006/relationships/slide" Target="slide4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6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hyperlink" Target="http://www.alrassxp.com/uploaded2/8938/21242828194.gif" TargetMode="External"/><Relationship Id="rId7" Type="http://schemas.openxmlformats.org/officeDocument/2006/relationships/slide" Target="slide4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7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8.jpeg"/><Relationship Id="rId7" Type="http://schemas.openxmlformats.org/officeDocument/2006/relationships/slide" Target="slide4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9.jpeg"/><Relationship Id="rId7" Type="http://schemas.openxmlformats.org/officeDocument/2006/relationships/slide" Target="slide4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2.gif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35.gif"/><Relationship Id="rId4" Type="http://schemas.openxmlformats.org/officeDocument/2006/relationships/image" Target="../media/image134.jpeg"/><Relationship Id="rId9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hyperlink" Target="http://www.alrassxp.com/uploaded2/8938/01242829029.gif" TargetMode="Externa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7.xml"/><Relationship Id="rId5" Type="http://schemas.openxmlformats.org/officeDocument/2006/relationships/audio" Target="../media/audio4.wav"/><Relationship Id="rId4" Type="http://schemas.openxmlformats.org/officeDocument/2006/relationships/image" Target="../media/image6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gif"/><Relationship Id="rId5" Type="http://schemas.openxmlformats.org/officeDocument/2006/relationships/image" Target="../media/image64.gif"/><Relationship Id="rId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rassxp.com/uploaded2/8938/11242831484.gi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hyperlink" Target="http://www.alrassxp.com/uploaded2/8938/01242831484.gif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4.jpeg"/><Relationship Id="rId5" Type="http://schemas.openxmlformats.org/officeDocument/2006/relationships/hyperlink" Target="http://www.alrassxp.com/uploaded2/8938/01242831977.jpg" TargetMode="External"/><Relationship Id="rId4" Type="http://schemas.openxmlformats.org/officeDocument/2006/relationships/image" Target="../media/image14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://www.alrassxp.com/uploaded2/8938/01242832444.png" TargetMode="External"/><Relationship Id="rId1" Type="http://schemas.openxmlformats.org/officeDocument/2006/relationships/slideLayout" Target="../slideLayouts/slideLayout23.xml"/><Relationship Id="rId5" Type="http://schemas.microsoft.com/office/2007/relationships/hdphoto" Target="../media/hdphoto4.wdp"/><Relationship Id="rId4" Type="http://schemas.openxmlformats.org/officeDocument/2006/relationships/image" Target="../media/image15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audio" Target="../media/audio3.wav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8.jpg"/><Relationship Id="rId5" Type="http://schemas.openxmlformats.org/officeDocument/2006/relationships/image" Target="../media/image157.jpg"/><Relationship Id="rId4" Type="http://schemas.openxmlformats.org/officeDocument/2006/relationships/audio" Target="../media/audio5.wav"/><Relationship Id="rId9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117" Type="http://schemas.openxmlformats.org/officeDocument/2006/relationships/hyperlink" Target="http://www.jeeran.com/blogs/feeds/1506223/aymanaroog/50876/rss/2/" TargetMode="External"/><Relationship Id="rId299" Type="http://schemas.openxmlformats.org/officeDocument/2006/relationships/hyperlink" Target="http://www.jeeran.com/blogs/feeds/1506223/aymanaroog/112525/rss/2/" TargetMode="External"/><Relationship Id="rId21" Type="http://schemas.openxmlformats.org/officeDocument/2006/relationships/image" Target="../media/image176.jpeg"/><Relationship Id="rId63" Type="http://schemas.openxmlformats.org/officeDocument/2006/relationships/hyperlink" Target="http://www.jeeran.com/blogs/feeds/1506223/aymanaroog/50701/rss/2/" TargetMode="External"/><Relationship Id="rId159" Type="http://schemas.openxmlformats.org/officeDocument/2006/relationships/hyperlink" Target="http://www.jeeran.com/blogs/feeds/1506223/aymanaroog/75124/rss/2/" TargetMode="External"/><Relationship Id="rId324" Type="http://schemas.openxmlformats.org/officeDocument/2006/relationships/hyperlink" Target="http://www.jeeran.com/blogs/feeds/1506223/aymanaroog/149459/rss/2/" TargetMode="External"/><Relationship Id="rId366" Type="http://schemas.openxmlformats.org/officeDocument/2006/relationships/hyperlink" Target="http://www.jeeran.com/blogs/feeds/1506223/aymanaroog/50741/rss/2/" TargetMode="External"/><Relationship Id="rId170" Type="http://schemas.openxmlformats.org/officeDocument/2006/relationships/hyperlink" Target="http://www.jeeran.com/blogs/feeds/1506223/aymanaroog/114678/rss/2/" TargetMode="External"/><Relationship Id="rId226" Type="http://schemas.openxmlformats.org/officeDocument/2006/relationships/hyperlink" Target="http://www.jeeran.com/blogs/feeds/1506223/aymanaroog/51026/rss/2/" TargetMode="External"/><Relationship Id="rId268" Type="http://schemas.openxmlformats.org/officeDocument/2006/relationships/hyperlink" Target="http://www.jeeran.com/blogs/feeds/1506223/aymanaroog/132877/rss/2/" TargetMode="External"/><Relationship Id="rId32" Type="http://schemas.openxmlformats.org/officeDocument/2006/relationships/image" Target="../media/image187.jpeg"/><Relationship Id="rId74" Type="http://schemas.openxmlformats.org/officeDocument/2006/relationships/hyperlink" Target="http://www.jeeran.com/blogs/feeds/1506223/aymanaroog/78615/rss/2/" TargetMode="External"/><Relationship Id="rId128" Type="http://schemas.openxmlformats.org/officeDocument/2006/relationships/hyperlink" Target="http://www.jeeran.com/blogs/feeds/1506223/aymanaroog/149576/rss/2/" TargetMode="External"/><Relationship Id="rId335" Type="http://schemas.openxmlformats.org/officeDocument/2006/relationships/hyperlink" Target="http://www.jeeran.com/blogs/feeds/1506223/aymanaroog/50710/rss/2/" TargetMode="External"/><Relationship Id="rId377" Type="http://schemas.openxmlformats.org/officeDocument/2006/relationships/hyperlink" Target="http://www.jeeran.com/blogs/feeds/1506223/aymanaroog/132512/rss/2/" TargetMode="External"/><Relationship Id="rId5" Type="http://schemas.openxmlformats.org/officeDocument/2006/relationships/image" Target="../media/image161.jpeg"/><Relationship Id="rId181" Type="http://schemas.openxmlformats.org/officeDocument/2006/relationships/hyperlink" Target="http://www.jeeran.com/blogs/feeds/1506223/aymanaroog/130812/rss/2/" TargetMode="External"/><Relationship Id="rId237" Type="http://schemas.openxmlformats.org/officeDocument/2006/relationships/hyperlink" Target="http://www.jeeran.com/blogs/feeds/1506223/aymanaroog/50711/rss/2/" TargetMode="External"/><Relationship Id="rId402" Type="http://schemas.openxmlformats.org/officeDocument/2006/relationships/hyperlink" Target="http://www.jeeran.com/blogs/feeds/1506223/aymanaroog/55703/rss/2/" TargetMode="External"/><Relationship Id="rId279" Type="http://schemas.openxmlformats.org/officeDocument/2006/relationships/hyperlink" Target="http://www.jeeran.com/blogs/feeds/1506223/aymanaroog/132248/rss/2/" TargetMode="External"/><Relationship Id="rId22" Type="http://schemas.openxmlformats.org/officeDocument/2006/relationships/image" Target="../media/image177.jpeg"/><Relationship Id="rId43" Type="http://schemas.openxmlformats.org/officeDocument/2006/relationships/image" Target="../media/image193.png"/><Relationship Id="rId64" Type="http://schemas.openxmlformats.org/officeDocument/2006/relationships/hyperlink" Target="http://www.jeeran.com/blogs/feeds/1506223/aymanaroog/144848/rss/2/" TargetMode="External"/><Relationship Id="rId118" Type="http://schemas.openxmlformats.org/officeDocument/2006/relationships/hyperlink" Target="http://www.jeeran.com/blogs/feeds/1506223/aymanaroog/113920/rss/2/" TargetMode="External"/><Relationship Id="rId139" Type="http://schemas.openxmlformats.org/officeDocument/2006/relationships/hyperlink" Target="http://www.jeeran.com/blogs/feeds/1506223/aymanaroog/50869/rss/2/" TargetMode="External"/><Relationship Id="rId290" Type="http://schemas.openxmlformats.org/officeDocument/2006/relationships/hyperlink" Target="http://www.jeeran.com/blogs/feeds/1506223/aymanaroog/74258/rss/2/" TargetMode="External"/><Relationship Id="rId304" Type="http://schemas.openxmlformats.org/officeDocument/2006/relationships/hyperlink" Target="http://www.jeeran.com/blogs/feeds/1506223/aymanaroog/66105/rss/2/" TargetMode="External"/><Relationship Id="rId325" Type="http://schemas.openxmlformats.org/officeDocument/2006/relationships/hyperlink" Target="http://www.jeeran.com/blogs/feeds/1506223/aymanaroog/76858/rss/2/" TargetMode="External"/><Relationship Id="rId346" Type="http://schemas.openxmlformats.org/officeDocument/2006/relationships/hyperlink" Target="http://www.jeeran.com/blogs/feeds/1506223/aymanaroog/74252/rss/2/" TargetMode="External"/><Relationship Id="rId367" Type="http://schemas.openxmlformats.org/officeDocument/2006/relationships/hyperlink" Target="http://www.jeeran.com/blogs/feeds/1506223/aymanaroog/75426/rss/2/" TargetMode="External"/><Relationship Id="rId388" Type="http://schemas.openxmlformats.org/officeDocument/2006/relationships/hyperlink" Target="http://www.jeeran.com/blogs/feeds/1506223/aymanaroog/66102/rss/2/" TargetMode="External"/><Relationship Id="rId85" Type="http://schemas.openxmlformats.org/officeDocument/2006/relationships/hyperlink" Target="http://www.jeeran.com/blogs/feeds/1506223/aymanaroog/50718/rss/2/" TargetMode="External"/><Relationship Id="rId150" Type="http://schemas.openxmlformats.org/officeDocument/2006/relationships/hyperlink" Target="http://www.jeeran.com/blogs/feeds/1506223/aymanaroog/75247/rss/2/" TargetMode="External"/><Relationship Id="rId171" Type="http://schemas.openxmlformats.org/officeDocument/2006/relationships/hyperlink" Target="http://www.jeeran.com/blogs/feeds/1506223/aymanaroog/50897/rss/2/" TargetMode="External"/><Relationship Id="rId192" Type="http://schemas.openxmlformats.org/officeDocument/2006/relationships/hyperlink" Target="http://www.jeeran.com/blogs/feeds/1506223/aymanaroog/74957/rss/2/" TargetMode="External"/><Relationship Id="rId206" Type="http://schemas.openxmlformats.org/officeDocument/2006/relationships/hyperlink" Target="http://www.jeeran.com/blogs/feeds/1506223/aymanaroog/74122/rss/2/" TargetMode="External"/><Relationship Id="rId227" Type="http://schemas.openxmlformats.org/officeDocument/2006/relationships/hyperlink" Target="http://www.jeeran.com/blogs/feeds/1506223/aymanaroog/76167/rss/2/" TargetMode="External"/><Relationship Id="rId413" Type="http://schemas.openxmlformats.org/officeDocument/2006/relationships/hyperlink" Target="http://www.jeeran.com/blogs/feeds/1506223/aymanaroog/50685/rss/2/" TargetMode="External"/><Relationship Id="rId248" Type="http://schemas.openxmlformats.org/officeDocument/2006/relationships/hyperlink" Target="http://www.jeeran.com/blogs/feeds/1506223/aymanaroog/51335/rss/2/" TargetMode="External"/><Relationship Id="rId269" Type="http://schemas.openxmlformats.org/officeDocument/2006/relationships/hyperlink" Target="http://www.jeeran.com/blogs/feeds/1506223/aymanaroog/74284/rss/2/" TargetMode="External"/><Relationship Id="rId12" Type="http://schemas.openxmlformats.org/officeDocument/2006/relationships/image" Target="../media/image168.jpeg"/><Relationship Id="rId33" Type="http://schemas.openxmlformats.org/officeDocument/2006/relationships/image" Target="../media/image188.png"/><Relationship Id="rId108" Type="http://schemas.openxmlformats.org/officeDocument/2006/relationships/hyperlink" Target="http://www.jeeran.com/blogs/feeds/1506223/aymanaroog/58675/rss/2/" TargetMode="External"/><Relationship Id="rId129" Type="http://schemas.openxmlformats.org/officeDocument/2006/relationships/hyperlink" Target="http://www.jeeran.com/blogs/feeds/1506223/aymanaroog/76016/rss/2/" TargetMode="External"/><Relationship Id="rId280" Type="http://schemas.openxmlformats.org/officeDocument/2006/relationships/hyperlink" Target="http://www.jeeran.com/blogs/feeds/1506223/aymanaroog/130971/rss/2/" TargetMode="External"/><Relationship Id="rId315" Type="http://schemas.openxmlformats.org/officeDocument/2006/relationships/hyperlink" Target="http://www.jeeran.com/blogs/feeds/1506223/aymanaroog/77114/rss/2/" TargetMode="External"/><Relationship Id="rId336" Type="http://schemas.openxmlformats.org/officeDocument/2006/relationships/hyperlink" Target="http://www.jeeran.com/blogs/feeds/1506223/aymanaroog/50633/rss/2/" TargetMode="External"/><Relationship Id="rId357" Type="http://schemas.openxmlformats.org/officeDocument/2006/relationships/hyperlink" Target="http://www.jeeran.com/blogs/feeds/1506223/aymanaroog/51323/rss/2/" TargetMode="External"/><Relationship Id="rId54" Type="http://schemas.openxmlformats.org/officeDocument/2006/relationships/hyperlink" Target="http://www.jeeran.com/blogs/feeds/1506223/aymanaroog/50690/rss/2/" TargetMode="External"/><Relationship Id="rId75" Type="http://schemas.openxmlformats.org/officeDocument/2006/relationships/hyperlink" Target="http://www.jeeran.com/blogs/feeds/1506223/aymanaroog/76980/rss/2/" TargetMode="External"/><Relationship Id="rId96" Type="http://schemas.openxmlformats.org/officeDocument/2006/relationships/hyperlink" Target="http://www.jeeran.com/blogs/feeds/1506223/aymanaroog/74288/rss/2/" TargetMode="External"/><Relationship Id="rId140" Type="http://schemas.openxmlformats.org/officeDocument/2006/relationships/hyperlink" Target="http://www.jeeran.com/blogs/feeds/1506223/aymanaroog/50887/rss/2/" TargetMode="External"/><Relationship Id="rId161" Type="http://schemas.openxmlformats.org/officeDocument/2006/relationships/hyperlink" Target="http://www.jeeran.com/blogs/feeds/1506223/aymanaroog/143901/rss/2/" TargetMode="External"/><Relationship Id="rId182" Type="http://schemas.openxmlformats.org/officeDocument/2006/relationships/hyperlink" Target="http://www.jeeran.com/blogs/feeds/1506223/aymanaroog/50886/rss/2/" TargetMode="External"/><Relationship Id="rId217" Type="http://schemas.openxmlformats.org/officeDocument/2006/relationships/hyperlink" Target="http://www.jeeran.com/blogs/feeds/1506223/aymanaroog/66103/rss/2/" TargetMode="External"/><Relationship Id="rId378" Type="http://schemas.openxmlformats.org/officeDocument/2006/relationships/hyperlink" Target="http://www.jeeran.com/blogs/feeds/1506223/aymanaroog/73550/rss/2/" TargetMode="External"/><Relationship Id="rId399" Type="http://schemas.openxmlformats.org/officeDocument/2006/relationships/hyperlink" Target="http://www.jeeran.com/blogs/feeds/1506223/aymanaroog/54362/rss/2/" TargetMode="External"/><Relationship Id="rId403" Type="http://schemas.openxmlformats.org/officeDocument/2006/relationships/hyperlink" Target="http://www.jeeran.com/blogs/feeds/1506223/aymanaroog/78516/rss/2/" TargetMode="External"/><Relationship Id="rId6" Type="http://schemas.openxmlformats.org/officeDocument/2006/relationships/image" Target="../media/image162.jpeg"/><Relationship Id="rId238" Type="http://schemas.openxmlformats.org/officeDocument/2006/relationships/hyperlink" Target="http://www.jeeran.com/blogs/feeds/1506223/aymanaroog/50902/rss/2/" TargetMode="External"/><Relationship Id="rId259" Type="http://schemas.openxmlformats.org/officeDocument/2006/relationships/hyperlink" Target="http://www.jeeran.com/blogs/feeds/1506223/aymanaroog/112489/rss/2/" TargetMode="External"/><Relationship Id="rId424" Type="http://schemas.openxmlformats.org/officeDocument/2006/relationships/image" Target="../media/image200.jpg"/><Relationship Id="rId23" Type="http://schemas.openxmlformats.org/officeDocument/2006/relationships/image" Target="../media/image178.jpeg"/><Relationship Id="rId119" Type="http://schemas.openxmlformats.org/officeDocument/2006/relationships/hyperlink" Target="http://www.jeeran.com/blogs/feeds/1506223/aymanaroog/50636/rss/2/" TargetMode="External"/><Relationship Id="rId270" Type="http://schemas.openxmlformats.org/officeDocument/2006/relationships/hyperlink" Target="http://www.jeeran.com/blogs/feeds/1506223/aymanaroog/66098/rss/2/" TargetMode="External"/><Relationship Id="rId291" Type="http://schemas.openxmlformats.org/officeDocument/2006/relationships/hyperlink" Target="http://www.jeeran.com/blogs/feeds/1506223/aymanaroog/50698/rss/2/" TargetMode="External"/><Relationship Id="rId305" Type="http://schemas.openxmlformats.org/officeDocument/2006/relationships/hyperlink" Target="http://www.jeeran.com/blogs/feeds/1506223/aymanaroog/74270/rss/2/" TargetMode="External"/><Relationship Id="rId326" Type="http://schemas.openxmlformats.org/officeDocument/2006/relationships/hyperlink" Target="http://www.jeeran.com/blogs/feeds/1506223/aymanaroog/51192/rss/2/" TargetMode="External"/><Relationship Id="rId347" Type="http://schemas.openxmlformats.org/officeDocument/2006/relationships/hyperlink" Target="http://www.jeeran.com/blogs/feeds/1506223/aymanaroog/74271/rss/2/" TargetMode="External"/><Relationship Id="rId44" Type="http://schemas.openxmlformats.org/officeDocument/2006/relationships/hyperlink" Target="http://www.google.com/bookmarks/mark?op=edit&amp;bkmk=http://aymanaroog.jeeran.com/archive/2008/2/473720.html&amp;title=&#1576;&#1575;&#1604;&#1589;&#1608;&#1585;%20&#1575;&#1604;&#1573;&#1610;&#1590;&#1575;&#1581;&#1610;&#1577;%20&#1608;&#1575;&#1604;&#1588;&#1585;&#1581;%20&#1604;&#1586;&#1604;&#1586;&#1575;&#1604;%20&#1578;&#1587;&#1608;&#1606;&#1575;&#1605;&#1610;%20&#1587;&#1608;&#1605;&#1591;&#1585;&#1577;" TargetMode="External"/><Relationship Id="rId65" Type="http://schemas.openxmlformats.org/officeDocument/2006/relationships/hyperlink" Target="http://www.jeeran.com/blogs/feeds/1506223/aymanaroog/50878/rss/2/" TargetMode="External"/><Relationship Id="rId86" Type="http://schemas.openxmlformats.org/officeDocument/2006/relationships/hyperlink" Target="http://www.jeeran.com/blogs/feeds/1506223/aymanaroog/50716/rss/2/" TargetMode="External"/><Relationship Id="rId130" Type="http://schemas.openxmlformats.org/officeDocument/2006/relationships/hyperlink" Target="http://www.jeeran.com/blogs/feeds/1506223/aymanaroog/149577/rss/2/" TargetMode="External"/><Relationship Id="rId151" Type="http://schemas.openxmlformats.org/officeDocument/2006/relationships/hyperlink" Target="http://www.jeeran.com/blogs/feeds/1506223/aymanaroog/76915/rss/2/" TargetMode="External"/><Relationship Id="rId368" Type="http://schemas.openxmlformats.org/officeDocument/2006/relationships/hyperlink" Target="http://www.jeeran.com/blogs/feeds/1506223/aymanaroog/75649/rss/2/" TargetMode="External"/><Relationship Id="rId389" Type="http://schemas.openxmlformats.org/officeDocument/2006/relationships/hyperlink" Target="http://www.jeeran.com/blogs/feeds/1506223/aymanaroog/50940/rss/2/" TargetMode="External"/><Relationship Id="rId172" Type="http://schemas.openxmlformats.org/officeDocument/2006/relationships/hyperlink" Target="http://www.jeeran.com/blogs/feeds/1506223/aymanaroog/113911/rss/2/" TargetMode="External"/><Relationship Id="rId193" Type="http://schemas.openxmlformats.org/officeDocument/2006/relationships/hyperlink" Target="http://www.jeeran.com/blogs/feeds/1506223/aymanaroog/50638/rss/2/" TargetMode="External"/><Relationship Id="rId207" Type="http://schemas.openxmlformats.org/officeDocument/2006/relationships/hyperlink" Target="http://www.jeeran.com/blogs/feeds/1506223/aymanaroog/51009/rss/2/" TargetMode="External"/><Relationship Id="rId228" Type="http://schemas.openxmlformats.org/officeDocument/2006/relationships/hyperlink" Target="http://www.jeeran.com/blogs/feeds/1506223/aymanaroog/50683/rss/2/" TargetMode="External"/><Relationship Id="rId249" Type="http://schemas.openxmlformats.org/officeDocument/2006/relationships/hyperlink" Target="http://www.jeeran.com/blogs/feeds/1506223/aymanaroog/50946/rss/2/" TargetMode="External"/><Relationship Id="rId414" Type="http://schemas.openxmlformats.org/officeDocument/2006/relationships/hyperlink" Target="http://www.jeeran.com/blogs/feeds/1506223/aymanaroog/50726/rss/2/" TargetMode="External"/><Relationship Id="rId13" Type="http://schemas.openxmlformats.org/officeDocument/2006/relationships/image" Target="../media/image169.jpeg"/><Relationship Id="rId109" Type="http://schemas.openxmlformats.org/officeDocument/2006/relationships/hyperlink" Target="http://www.jeeran.com/blogs/feeds/1506223/aymanaroog/50884/rss/2/" TargetMode="External"/><Relationship Id="rId260" Type="http://schemas.openxmlformats.org/officeDocument/2006/relationships/hyperlink" Target="http://www.jeeran.com/blogs/feeds/1506223/aymanaroog/138128/rss/2/" TargetMode="External"/><Relationship Id="rId281" Type="http://schemas.openxmlformats.org/officeDocument/2006/relationships/hyperlink" Target="http://www.jeeran.com/blogs/feeds/1506223/aymanaroog/130813/rss/2/" TargetMode="External"/><Relationship Id="rId316" Type="http://schemas.openxmlformats.org/officeDocument/2006/relationships/hyperlink" Target="http://www.jeeran.com/blogs/feeds/1506223/aymanaroog/50901/rss/2/" TargetMode="External"/><Relationship Id="rId337" Type="http://schemas.openxmlformats.org/officeDocument/2006/relationships/hyperlink" Target="http://www.jeeran.com/blogs/feeds/1506223/aymanaroog/71041/rss/2/" TargetMode="External"/><Relationship Id="rId34" Type="http://schemas.openxmlformats.org/officeDocument/2006/relationships/hyperlink" Target="http://www.khabbr.com/submit.php?url=http://aymanaroog.jeeran.com/archive/2008/2/473720.html" TargetMode="External"/><Relationship Id="rId55" Type="http://schemas.openxmlformats.org/officeDocument/2006/relationships/hyperlink" Target="http://www.jeeran.com/blogs/feeds/1506223/aymanaroog/73130/rss/2/" TargetMode="External"/><Relationship Id="rId76" Type="http://schemas.openxmlformats.org/officeDocument/2006/relationships/hyperlink" Target="http://www.jeeran.com/blogs/feeds/1506223/aymanaroog/76979/rss/2/" TargetMode="External"/><Relationship Id="rId97" Type="http://schemas.openxmlformats.org/officeDocument/2006/relationships/hyperlink" Target="http://www.jeeran.com/blogs/feeds/1506223/aymanaroog/55348/rss/2/" TargetMode="External"/><Relationship Id="rId120" Type="http://schemas.openxmlformats.org/officeDocument/2006/relationships/hyperlink" Target="http://www.jeeran.com/blogs/feeds/1506223/aymanaroog/73125/rss/2/" TargetMode="External"/><Relationship Id="rId141" Type="http://schemas.openxmlformats.org/officeDocument/2006/relationships/hyperlink" Target="http://www.jeeran.com/blogs/feeds/1506223/aymanaroog/76525/rss/2/" TargetMode="External"/><Relationship Id="rId358" Type="http://schemas.openxmlformats.org/officeDocument/2006/relationships/hyperlink" Target="http://www.jeeran.com/blogs/feeds/1506223/aymanaroog/51333/rss/2/" TargetMode="External"/><Relationship Id="rId379" Type="http://schemas.openxmlformats.org/officeDocument/2006/relationships/hyperlink" Target="http://www.jeeran.com/blogs/feeds/1506223/aymanaroog/75715/rss/2/" TargetMode="External"/><Relationship Id="rId7" Type="http://schemas.openxmlformats.org/officeDocument/2006/relationships/image" Target="../media/image163.jpeg"/><Relationship Id="rId162" Type="http://schemas.openxmlformats.org/officeDocument/2006/relationships/hyperlink" Target="http://www.jeeran.com/blogs/feeds/1506223/aymanaroog/50665/rss/2/" TargetMode="External"/><Relationship Id="rId183" Type="http://schemas.openxmlformats.org/officeDocument/2006/relationships/hyperlink" Target="http://www.jeeran.com/blogs/feeds/1506223/aymanaroog/50715/rss/2/" TargetMode="External"/><Relationship Id="rId218" Type="http://schemas.openxmlformats.org/officeDocument/2006/relationships/hyperlink" Target="http://www.jeeran.com/blogs/feeds/1506223/aymanaroog/120522/rss/2/" TargetMode="External"/><Relationship Id="rId239" Type="http://schemas.openxmlformats.org/officeDocument/2006/relationships/hyperlink" Target="http://www.jeeran.com/blogs/feeds/1506223/aymanaroog/50885/rss/2/" TargetMode="External"/><Relationship Id="rId390" Type="http://schemas.openxmlformats.org/officeDocument/2006/relationships/hyperlink" Target="http://www.jeeran.com/blogs/feeds/1506223/aymanaroog/143916/rss/2/" TargetMode="External"/><Relationship Id="rId404" Type="http://schemas.openxmlformats.org/officeDocument/2006/relationships/hyperlink" Target="http://www.jeeran.com/blogs/feeds/1506223/aymanaroog/51047/rss/2/" TargetMode="External"/><Relationship Id="rId250" Type="http://schemas.openxmlformats.org/officeDocument/2006/relationships/hyperlink" Target="http://www.jeeran.com/blogs/feeds/1506223/aymanaroog/50938/rss/2/" TargetMode="External"/><Relationship Id="rId271" Type="http://schemas.openxmlformats.org/officeDocument/2006/relationships/hyperlink" Target="http://www.jeeran.com/blogs/feeds/1506223/aymanaroog/73508/rss/2/" TargetMode="External"/><Relationship Id="rId292" Type="http://schemas.openxmlformats.org/officeDocument/2006/relationships/hyperlink" Target="http://www.jeeran.com/blogs/feeds/1506223/aymanaroog/51213/rss/2/" TargetMode="External"/><Relationship Id="rId306" Type="http://schemas.openxmlformats.org/officeDocument/2006/relationships/hyperlink" Target="http://www.jeeran.com/blogs/feeds/1506223/aymanaroog/73131/rss/2/" TargetMode="External"/><Relationship Id="rId24" Type="http://schemas.openxmlformats.org/officeDocument/2006/relationships/image" Target="../media/image179.jpeg"/><Relationship Id="rId45" Type="http://schemas.openxmlformats.org/officeDocument/2006/relationships/image" Target="../media/image194.png"/><Relationship Id="rId66" Type="http://schemas.openxmlformats.org/officeDocument/2006/relationships/hyperlink" Target="http://www.jeeran.com/blogs/feeds/1506223/aymanaroog/145731/rss/2/" TargetMode="External"/><Relationship Id="rId87" Type="http://schemas.openxmlformats.org/officeDocument/2006/relationships/hyperlink" Target="http://www.jeeran.com/blogs/feeds/1506223/aymanaroog/50868/rss/2/" TargetMode="External"/><Relationship Id="rId110" Type="http://schemas.openxmlformats.org/officeDocument/2006/relationships/hyperlink" Target="http://www.jeeran.com/blogs/feeds/1506223/aymanaroog/50704/rss/2/" TargetMode="External"/><Relationship Id="rId131" Type="http://schemas.openxmlformats.org/officeDocument/2006/relationships/hyperlink" Target="http://www.jeeran.com/blogs/feeds/1506223/aymanaroog/76017/rss/2/" TargetMode="External"/><Relationship Id="rId327" Type="http://schemas.openxmlformats.org/officeDocument/2006/relationships/hyperlink" Target="http://www.jeeran.com/blogs/feeds/1506223/aymanaroog/73147/rss/2/" TargetMode="External"/><Relationship Id="rId348" Type="http://schemas.openxmlformats.org/officeDocument/2006/relationships/hyperlink" Target="http://www.jeeran.com/blogs/feeds/1506223/aymanaroog/74390/rss/2/" TargetMode="External"/><Relationship Id="rId369" Type="http://schemas.openxmlformats.org/officeDocument/2006/relationships/hyperlink" Target="http://www.jeeran.com/blogs/feeds/1506223/aymanaroog/130915/rss/2/" TargetMode="External"/><Relationship Id="rId152" Type="http://schemas.openxmlformats.org/officeDocument/2006/relationships/hyperlink" Target="http://www.jeeran.com/blogs/feeds/1506223/aymanaroog/74262/rss/2/" TargetMode="External"/><Relationship Id="rId173" Type="http://schemas.openxmlformats.org/officeDocument/2006/relationships/hyperlink" Target="http://www.jeeran.com/blogs/feeds/1506223/aymanaroog/51338/rss/2/" TargetMode="External"/><Relationship Id="rId194" Type="http://schemas.openxmlformats.org/officeDocument/2006/relationships/hyperlink" Target="http://www.jeeran.com/blogs/feeds/1506223/aymanaroog/50728/rss/2/" TargetMode="External"/><Relationship Id="rId208" Type="http://schemas.openxmlformats.org/officeDocument/2006/relationships/hyperlink" Target="http://www.jeeran.com/blogs/feeds/1506223/aymanaroog/51031/rss/2/" TargetMode="External"/><Relationship Id="rId229" Type="http://schemas.openxmlformats.org/officeDocument/2006/relationships/hyperlink" Target="http://www.jeeran.com/blogs/feeds/1506223/aymanaroog/66097/rss/2/" TargetMode="External"/><Relationship Id="rId380" Type="http://schemas.openxmlformats.org/officeDocument/2006/relationships/hyperlink" Target="http://www.jeeran.com/blogs/feeds/1506223/aymanaroog/51347/rss/2/" TargetMode="External"/><Relationship Id="rId415" Type="http://schemas.openxmlformats.org/officeDocument/2006/relationships/hyperlink" Target="http://www.jeeran.com/blogs/feeds/1506223/aymanaroog/50654/rss/2/" TargetMode="External"/><Relationship Id="rId240" Type="http://schemas.openxmlformats.org/officeDocument/2006/relationships/hyperlink" Target="http://www.jeeran.com/blogs/feeds/1506223/aymanaroog/113999/rss/2/" TargetMode="External"/><Relationship Id="rId261" Type="http://schemas.openxmlformats.org/officeDocument/2006/relationships/hyperlink" Target="http://www.jeeran.com/blogs/feeds/1506223/aymanaroog/73169/rss/2/" TargetMode="External"/><Relationship Id="rId14" Type="http://schemas.openxmlformats.org/officeDocument/2006/relationships/image" Target="../media/image170.png"/><Relationship Id="rId35" Type="http://schemas.openxmlformats.org/officeDocument/2006/relationships/image" Target="../media/image189.png"/><Relationship Id="rId56" Type="http://schemas.openxmlformats.org/officeDocument/2006/relationships/hyperlink" Target="http://www.jeeran.com/blogs/feeds/1506223/aymanaroog/50678/rss/2/" TargetMode="External"/><Relationship Id="rId77" Type="http://schemas.openxmlformats.org/officeDocument/2006/relationships/hyperlink" Target="http://www.jeeran.com/blogs/feeds/1506223/aymanaroog/74244/rss/2/" TargetMode="External"/><Relationship Id="rId100" Type="http://schemas.openxmlformats.org/officeDocument/2006/relationships/hyperlink" Target="http://www.jeeran.com/blogs/feeds/1506223/aymanaroog/50696/rss/2/" TargetMode="External"/><Relationship Id="rId282" Type="http://schemas.openxmlformats.org/officeDocument/2006/relationships/hyperlink" Target="http://www.jeeran.com/blogs/feeds/1506223/aymanaroog/76218/rss/2/" TargetMode="External"/><Relationship Id="rId317" Type="http://schemas.openxmlformats.org/officeDocument/2006/relationships/hyperlink" Target="http://www.jeeran.com/blogs/feeds/1506223/aymanaroog/51025/rss/2/" TargetMode="External"/><Relationship Id="rId338" Type="http://schemas.openxmlformats.org/officeDocument/2006/relationships/hyperlink" Target="http://www.jeeran.com/blogs/feeds/1506223/aymanaroog/75382/rss/2/" TargetMode="External"/><Relationship Id="rId359" Type="http://schemas.openxmlformats.org/officeDocument/2006/relationships/hyperlink" Target="http://www.jeeran.com/blogs/feeds/1506223/aymanaroog/78525/rss/2/" TargetMode="External"/><Relationship Id="rId8" Type="http://schemas.openxmlformats.org/officeDocument/2006/relationships/image" Target="../media/image164.jpeg"/><Relationship Id="rId98" Type="http://schemas.openxmlformats.org/officeDocument/2006/relationships/hyperlink" Target="http://www.jeeran.com/blogs/feeds/1506223/aymanaroog/52525/rss/2/" TargetMode="External"/><Relationship Id="rId121" Type="http://schemas.openxmlformats.org/officeDocument/2006/relationships/hyperlink" Target="http://www.jeeran.com/blogs/feeds/1506223/aymanaroog/75230/rss/2/" TargetMode="External"/><Relationship Id="rId142" Type="http://schemas.openxmlformats.org/officeDocument/2006/relationships/hyperlink" Target="http://www.jeeran.com/blogs/feeds/1506223/aymanaroog/76542/rss/2/" TargetMode="External"/><Relationship Id="rId163" Type="http://schemas.openxmlformats.org/officeDocument/2006/relationships/hyperlink" Target="http://www.jeeran.com/blogs/feeds/1506223/aymanaroog/50651/rss/2/" TargetMode="External"/><Relationship Id="rId184" Type="http://schemas.openxmlformats.org/officeDocument/2006/relationships/hyperlink" Target="http://www.jeeran.com/blogs/feeds/1506223/aymanaroog/50916/rss/2/" TargetMode="External"/><Relationship Id="rId219" Type="http://schemas.openxmlformats.org/officeDocument/2006/relationships/hyperlink" Target="http://www.jeeran.com/blogs/feeds/1506223/aymanaroog/50661/rss/2/" TargetMode="External"/><Relationship Id="rId370" Type="http://schemas.openxmlformats.org/officeDocument/2006/relationships/hyperlink" Target="http://www.jeeran.com/blogs/feeds/1506223/aymanaroog/51245/rss/2/" TargetMode="External"/><Relationship Id="rId391" Type="http://schemas.openxmlformats.org/officeDocument/2006/relationships/hyperlink" Target="http://www.jeeran.com/blogs/feeds/1506223/aymanaroog/57359/rss/2/" TargetMode="External"/><Relationship Id="rId405" Type="http://schemas.openxmlformats.org/officeDocument/2006/relationships/hyperlink" Target="http://www.jeeran.com/blogs/feeds/1506223/aymanaroog/50727/rss/2/" TargetMode="External"/><Relationship Id="rId230" Type="http://schemas.openxmlformats.org/officeDocument/2006/relationships/hyperlink" Target="http://www.jeeran.com/blogs/feeds/1506223/aymanaroog/55395/rss/2/" TargetMode="External"/><Relationship Id="rId251" Type="http://schemas.openxmlformats.org/officeDocument/2006/relationships/hyperlink" Target="http://www.jeeran.com/blogs/feeds/1506223/aymanaroog/131453/rss/2/" TargetMode="External"/><Relationship Id="rId25" Type="http://schemas.openxmlformats.org/officeDocument/2006/relationships/image" Target="../media/image180.jpeg"/><Relationship Id="rId46" Type="http://schemas.openxmlformats.org/officeDocument/2006/relationships/hyperlink" Target="http://aymanaroog.jeeran.com/profile/" TargetMode="External"/><Relationship Id="rId67" Type="http://schemas.openxmlformats.org/officeDocument/2006/relationships/hyperlink" Target="http://www.jeeran.com/blogs/feeds/1506223/aymanaroog/78414/rss/2/" TargetMode="External"/><Relationship Id="rId272" Type="http://schemas.openxmlformats.org/officeDocument/2006/relationships/hyperlink" Target="http://www.jeeran.com/blogs/feeds/1506223/aymanaroog/74275/rss/2/" TargetMode="External"/><Relationship Id="rId293" Type="http://schemas.openxmlformats.org/officeDocument/2006/relationships/hyperlink" Target="http://www.jeeran.com/blogs/feeds/1506223/aymanaroog/50882/rss/2/" TargetMode="External"/><Relationship Id="rId307" Type="http://schemas.openxmlformats.org/officeDocument/2006/relationships/hyperlink" Target="http://www.jeeran.com/blogs/feeds/1506223/aymanaroog/74273/rss/2/" TargetMode="External"/><Relationship Id="rId328" Type="http://schemas.openxmlformats.org/officeDocument/2006/relationships/hyperlink" Target="http://www.jeeran.com/blogs/feeds/1506223/aymanaroog/143667/rss/2/" TargetMode="External"/><Relationship Id="rId349" Type="http://schemas.openxmlformats.org/officeDocument/2006/relationships/hyperlink" Target="http://www.jeeran.com/blogs/feeds/1506223/aymanaroog/50888/rss/2/" TargetMode="External"/><Relationship Id="rId88" Type="http://schemas.openxmlformats.org/officeDocument/2006/relationships/hyperlink" Target="http://www.jeeran.com/blogs/feeds/1506223/aymanaroog/50913/rss/2/" TargetMode="External"/><Relationship Id="rId111" Type="http://schemas.openxmlformats.org/officeDocument/2006/relationships/hyperlink" Target="http://www.jeeran.com/blogs/feeds/1506223/aymanaroog/50708/rss/2/" TargetMode="External"/><Relationship Id="rId132" Type="http://schemas.openxmlformats.org/officeDocument/2006/relationships/hyperlink" Target="http://www.jeeran.com/blogs/feeds/1506223/aymanaroog/51023/rss/2/" TargetMode="External"/><Relationship Id="rId153" Type="http://schemas.openxmlformats.org/officeDocument/2006/relationships/hyperlink" Target="http://www.jeeran.com/blogs/feeds/1506223/aymanaroog/50881/rss/2/" TargetMode="External"/><Relationship Id="rId174" Type="http://schemas.openxmlformats.org/officeDocument/2006/relationships/hyperlink" Target="http://www.jeeran.com/blogs/feeds/1506223/aymanaroog/56166/rss/2/" TargetMode="External"/><Relationship Id="rId195" Type="http://schemas.openxmlformats.org/officeDocument/2006/relationships/hyperlink" Target="http://www.jeeran.com/blogs/feeds/1506223/aymanaroog/55393/rss/2/" TargetMode="External"/><Relationship Id="rId209" Type="http://schemas.openxmlformats.org/officeDocument/2006/relationships/hyperlink" Target="http://www.jeeran.com/blogs/feeds/1506223/aymanaroog/76922/rss/2/" TargetMode="External"/><Relationship Id="rId360" Type="http://schemas.openxmlformats.org/officeDocument/2006/relationships/hyperlink" Target="http://www.jeeran.com/blogs/feeds/1506223/aymanaroog/50896/rss/2/" TargetMode="External"/><Relationship Id="rId381" Type="http://schemas.openxmlformats.org/officeDocument/2006/relationships/hyperlink" Target="http://www.jeeran.com/blogs/feeds/1506223/aymanaroog/71047/rss/2/" TargetMode="External"/><Relationship Id="rId416" Type="http://schemas.openxmlformats.org/officeDocument/2006/relationships/hyperlink" Target="http://www.jeeran.com/blogs/feeds/1506223/aymanaroog/50637/rss/2/" TargetMode="External"/><Relationship Id="rId220" Type="http://schemas.openxmlformats.org/officeDocument/2006/relationships/hyperlink" Target="http://www.jeeran.com/blogs/feeds/1506223/aymanaroog/71040/rss/2/" TargetMode="External"/><Relationship Id="rId241" Type="http://schemas.openxmlformats.org/officeDocument/2006/relationships/hyperlink" Target="http://www.jeeran.com/blogs/feeds/1506223/aymanaroog/50695/rss/2/" TargetMode="External"/><Relationship Id="rId15" Type="http://schemas.openxmlformats.org/officeDocument/2006/relationships/hyperlink" Target="http://baaqa.com/vb/member.php?s=18e120364c180ec519b2b333b89a7bb0&amp;u=91" TargetMode="External"/><Relationship Id="rId36" Type="http://schemas.openxmlformats.org/officeDocument/2006/relationships/hyperlink" Target="http://aymanaroog.jeeran.com/archive/2008/2/%20http:/del.icio.us/post?url=http://aymanaroog.jeeran.com/archive/2008/2/473720.html&amp;title=&#1576;&#1575;&#1604;&#1589;&#1608;&#1585;%20&#1575;&#1604;&#1573;&#1610;&#1590;&#1575;&#1581;&#1610;&#1577;%20&#1608;&#1575;&#1604;&#1588;&#1585;&#1581;%20&#1604;&#1586;&#1604;&#1586;&#1575;&#1604;%20&#1578;&#1587;&#1608;&#1606;&#1575;&#1605;&#1610;%20&#1587;&#1608;&#1605;&#1591;&#1585;&#1577;%20" TargetMode="External"/><Relationship Id="rId57" Type="http://schemas.openxmlformats.org/officeDocument/2006/relationships/hyperlink" Target="http://www.jeeran.com/blogs/feeds/1506223/aymanaroog/66107/rss/2/" TargetMode="External"/><Relationship Id="rId262" Type="http://schemas.openxmlformats.org/officeDocument/2006/relationships/hyperlink" Target="http://www.jeeran.com/blogs/feeds/1506223/aymanaroog/50877/rss/2/" TargetMode="External"/><Relationship Id="rId283" Type="http://schemas.openxmlformats.org/officeDocument/2006/relationships/hyperlink" Target="http://www.jeeran.com/blogs/feeds/1506223/aymanaroog/50829/rss/2/" TargetMode="External"/><Relationship Id="rId318" Type="http://schemas.openxmlformats.org/officeDocument/2006/relationships/hyperlink" Target="http://www.jeeran.com/blogs/feeds/1506223/aymanaroog/50676/rss/2/" TargetMode="External"/><Relationship Id="rId339" Type="http://schemas.openxmlformats.org/officeDocument/2006/relationships/hyperlink" Target="http://www.jeeran.com/blogs/feeds/1506223/aymanaroog/51198/rss/2/" TargetMode="External"/><Relationship Id="rId78" Type="http://schemas.openxmlformats.org/officeDocument/2006/relationships/hyperlink" Target="http://www.jeeran.com/blogs/feeds/1506223/aymanaroog/142589/rss/2/" TargetMode="External"/><Relationship Id="rId99" Type="http://schemas.openxmlformats.org/officeDocument/2006/relationships/hyperlink" Target="http://www.jeeran.com/blogs/feeds/1506223/aymanaroog/51040/rss/2/" TargetMode="External"/><Relationship Id="rId101" Type="http://schemas.openxmlformats.org/officeDocument/2006/relationships/hyperlink" Target="http://www.jeeran.com/blogs/feeds/1506223/aymanaroog/75934/rss/2/" TargetMode="External"/><Relationship Id="rId122" Type="http://schemas.openxmlformats.org/officeDocument/2006/relationships/hyperlink" Target="http://www.jeeran.com/blogs/feeds/1506223/aymanaroog/50895/rss/2/" TargetMode="External"/><Relationship Id="rId143" Type="http://schemas.openxmlformats.org/officeDocument/2006/relationships/hyperlink" Target="http://www.jeeran.com/blogs/feeds/1506223/aymanaroog/130900/rss/2/" TargetMode="External"/><Relationship Id="rId164" Type="http://schemas.openxmlformats.org/officeDocument/2006/relationships/hyperlink" Target="http://www.jeeran.com/blogs/feeds/1506223/aymanaroog/50669/rss/2/" TargetMode="External"/><Relationship Id="rId185" Type="http://schemas.openxmlformats.org/officeDocument/2006/relationships/hyperlink" Target="http://www.jeeran.com/blogs/feeds/1506223/aymanaroog/50907/rss/2/" TargetMode="External"/><Relationship Id="rId350" Type="http://schemas.openxmlformats.org/officeDocument/2006/relationships/hyperlink" Target="http://www.jeeran.com/blogs/feeds/1506223/aymanaroog/130970/rss/2/" TargetMode="External"/><Relationship Id="rId371" Type="http://schemas.openxmlformats.org/officeDocument/2006/relationships/hyperlink" Target="http://www.jeeran.com/blogs/feeds/1506223/aymanaroog/138135/rss/2/" TargetMode="External"/><Relationship Id="rId406" Type="http://schemas.openxmlformats.org/officeDocument/2006/relationships/hyperlink" Target="http://www.jeeran.com/blogs/feeds/1506223/aymanaroog/74681/rss/2/" TargetMode="External"/><Relationship Id="rId9" Type="http://schemas.openxmlformats.org/officeDocument/2006/relationships/image" Target="../media/image165.jpeg"/><Relationship Id="rId210" Type="http://schemas.openxmlformats.org/officeDocument/2006/relationships/hyperlink" Target="http://www.jeeran.com/blogs/feeds/1506223/aymanaroog/111409/rss/2/" TargetMode="External"/><Relationship Id="rId392" Type="http://schemas.openxmlformats.org/officeDocument/2006/relationships/hyperlink" Target="http://www.jeeran.com/blogs/feeds/1506223/aymanaroog/74459/rss/2/" TargetMode="External"/><Relationship Id="rId26" Type="http://schemas.openxmlformats.org/officeDocument/2006/relationships/image" Target="../media/image181.jpeg"/><Relationship Id="rId231" Type="http://schemas.openxmlformats.org/officeDocument/2006/relationships/hyperlink" Target="http://www.jeeran.com/blogs/feeds/1506223/aymanaroog/76963/rss/2/" TargetMode="External"/><Relationship Id="rId252" Type="http://schemas.openxmlformats.org/officeDocument/2006/relationships/hyperlink" Target="http://www.jeeran.com/blogs/feeds/1506223/aymanaroog/50911/rss/2/" TargetMode="External"/><Relationship Id="rId273" Type="http://schemas.openxmlformats.org/officeDocument/2006/relationships/hyperlink" Target="http://www.jeeran.com/blogs/feeds/1506223/aymanaroog/112488/rss/2/" TargetMode="External"/><Relationship Id="rId294" Type="http://schemas.openxmlformats.org/officeDocument/2006/relationships/hyperlink" Target="http://www.jeeran.com/blogs/feeds/1506223/aymanaroog/66094/rss/2/" TargetMode="External"/><Relationship Id="rId308" Type="http://schemas.openxmlformats.org/officeDocument/2006/relationships/hyperlink" Target="http://www.jeeran.com/blogs/feeds/1506223/aymanaroog/51052/rss/2/" TargetMode="External"/><Relationship Id="rId329" Type="http://schemas.openxmlformats.org/officeDocument/2006/relationships/hyperlink" Target="http://www.jeeran.com/blogs/feeds/1506223/aymanaroog/75241/rss/2/" TargetMode="External"/><Relationship Id="rId47" Type="http://schemas.openxmlformats.org/officeDocument/2006/relationships/hyperlink" Target="http://www.jeeran.com/blogs/feeds/1506223/aymanaroog/50873/rss/2/" TargetMode="External"/><Relationship Id="rId68" Type="http://schemas.openxmlformats.org/officeDocument/2006/relationships/hyperlink" Target="http://www.jeeran.com/blogs/feeds/1506223/aymanaroog/54190/rss/2/" TargetMode="External"/><Relationship Id="rId89" Type="http://schemas.openxmlformats.org/officeDocument/2006/relationships/hyperlink" Target="http://www.jeeran.com/blogs/feeds/1506223/aymanaroog/51385/rss/2/" TargetMode="External"/><Relationship Id="rId112" Type="http://schemas.openxmlformats.org/officeDocument/2006/relationships/hyperlink" Target="http://www.jeeran.com/blogs/feeds/1506223/aymanaroog/56508/rss/2/" TargetMode="External"/><Relationship Id="rId133" Type="http://schemas.openxmlformats.org/officeDocument/2006/relationships/hyperlink" Target="http://www.jeeran.com/blogs/feeds/1506223/aymanaroog/50942/rss/2/" TargetMode="External"/><Relationship Id="rId154" Type="http://schemas.openxmlformats.org/officeDocument/2006/relationships/hyperlink" Target="http://www.jeeran.com/blogs/feeds/1506223/aymanaroog/50879/rss/2/" TargetMode="External"/><Relationship Id="rId175" Type="http://schemas.openxmlformats.org/officeDocument/2006/relationships/hyperlink" Target="http://www.jeeran.com/blogs/feeds/1506223/aymanaroog/50712/rss/2/" TargetMode="External"/><Relationship Id="rId340" Type="http://schemas.openxmlformats.org/officeDocument/2006/relationships/hyperlink" Target="http://www.jeeran.com/blogs/feeds/1506223/aymanaroog/50652/rss/2/" TargetMode="External"/><Relationship Id="rId361" Type="http://schemas.openxmlformats.org/officeDocument/2006/relationships/hyperlink" Target="http://www.jeeran.com/blogs/feeds/1506223/aymanaroog/50943/rss/2/" TargetMode="External"/><Relationship Id="rId196" Type="http://schemas.openxmlformats.org/officeDocument/2006/relationships/hyperlink" Target="http://www.jeeran.com/blogs/feeds/1506223/aymanaroog/50679/rss/2/" TargetMode="External"/><Relationship Id="rId200" Type="http://schemas.openxmlformats.org/officeDocument/2006/relationships/hyperlink" Target="http://www.jeeran.com/blogs/feeds/1506223/aymanaroog/50394/rss/2/" TargetMode="External"/><Relationship Id="rId382" Type="http://schemas.openxmlformats.org/officeDocument/2006/relationships/hyperlink" Target="http://www.jeeran.com/blogs/feeds/1506223/aymanaroog/111981/rss/2/" TargetMode="External"/><Relationship Id="rId417" Type="http://schemas.openxmlformats.org/officeDocument/2006/relationships/hyperlink" Target="http://www.jeeran.com/blogs/feeds/1506223/aymanaroog/50826/rss/2/" TargetMode="External"/><Relationship Id="rId16" Type="http://schemas.openxmlformats.org/officeDocument/2006/relationships/image" Target="../media/image171.png"/><Relationship Id="rId221" Type="http://schemas.openxmlformats.org/officeDocument/2006/relationships/hyperlink" Target="http://www.jeeran.com/blogs/feeds/1506223/aymanaroog/50903/rss/2/" TargetMode="External"/><Relationship Id="rId242" Type="http://schemas.openxmlformats.org/officeDocument/2006/relationships/hyperlink" Target="http://www.jeeran.com/blogs/feeds/1506223/aymanaroog/50945/rss/2/" TargetMode="External"/><Relationship Id="rId263" Type="http://schemas.openxmlformats.org/officeDocument/2006/relationships/hyperlink" Target="http://www.jeeran.com/blogs/feeds/1506223/aymanaroog/75882/rss/2/" TargetMode="External"/><Relationship Id="rId284" Type="http://schemas.openxmlformats.org/officeDocument/2006/relationships/hyperlink" Target="http://www.jeeran.com/blogs/feeds/1506223/aymanaroog/130973/rss/2/" TargetMode="External"/><Relationship Id="rId319" Type="http://schemas.openxmlformats.org/officeDocument/2006/relationships/hyperlink" Target="http://www.jeeran.com/blogs/feeds/1506223/aymanaroog/50739/rss/2/" TargetMode="External"/><Relationship Id="rId37" Type="http://schemas.openxmlformats.org/officeDocument/2006/relationships/image" Target="../media/image190.png"/><Relationship Id="rId58" Type="http://schemas.openxmlformats.org/officeDocument/2006/relationships/hyperlink" Target="http://www.jeeran.com/blogs/feeds/1506223/aymanaroog/75239/rss/2/" TargetMode="External"/><Relationship Id="rId79" Type="http://schemas.openxmlformats.org/officeDocument/2006/relationships/hyperlink" Target="http://www.jeeran.com/blogs/feeds/1506223/aymanaroog/142588/rss/2/" TargetMode="External"/><Relationship Id="rId102" Type="http://schemas.openxmlformats.org/officeDocument/2006/relationships/hyperlink" Target="http://www.jeeran.com/blogs/feeds/1506223/aymanaroog/149579/rss/2/" TargetMode="External"/><Relationship Id="rId123" Type="http://schemas.openxmlformats.org/officeDocument/2006/relationships/hyperlink" Target="http://www.jeeran.com/blogs/feeds/1506223/aymanaroog/91215/rss/2/" TargetMode="External"/><Relationship Id="rId144" Type="http://schemas.openxmlformats.org/officeDocument/2006/relationships/hyperlink" Target="http://www.jeeran.com/blogs/feeds/1506223/aymanaroog/50656/rss/2/" TargetMode="External"/><Relationship Id="rId330" Type="http://schemas.openxmlformats.org/officeDocument/2006/relationships/hyperlink" Target="http://www.jeeran.com/blogs/feeds/1506223/aymanaroog/50905/rss/2/" TargetMode="External"/><Relationship Id="rId90" Type="http://schemas.openxmlformats.org/officeDocument/2006/relationships/hyperlink" Target="http://www.jeeran.com/blogs/feeds/1506223/aymanaroog/50875/rss/2/" TargetMode="External"/><Relationship Id="rId165" Type="http://schemas.openxmlformats.org/officeDocument/2006/relationships/hyperlink" Target="http://www.jeeran.com/blogs/feeds/1506223/aymanaroog/150900/rss/2/" TargetMode="External"/><Relationship Id="rId186" Type="http://schemas.openxmlformats.org/officeDocument/2006/relationships/hyperlink" Target="http://www.jeeran.com/blogs/feeds/1506223/aymanaroog/75873/rss/2/" TargetMode="External"/><Relationship Id="rId351" Type="http://schemas.openxmlformats.org/officeDocument/2006/relationships/hyperlink" Target="http://www.jeeran.com/blogs/feeds/1506223/aymanaroog/51045/rss/2/" TargetMode="External"/><Relationship Id="rId372" Type="http://schemas.openxmlformats.org/officeDocument/2006/relationships/hyperlink" Target="http://www.jeeran.com/blogs/feeds/1506223/aymanaroog/50894/rss/2/" TargetMode="External"/><Relationship Id="rId393" Type="http://schemas.openxmlformats.org/officeDocument/2006/relationships/hyperlink" Target="http://www.jeeran.com/blogs/feeds/1506223/aymanaroog/76180/rss/2/" TargetMode="External"/><Relationship Id="rId407" Type="http://schemas.openxmlformats.org/officeDocument/2006/relationships/hyperlink" Target="http://www.jeeran.com/blogs/feeds/1506223/aymanaroog/51122/rss/2/" TargetMode="External"/><Relationship Id="rId211" Type="http://schemas.openxmlformats.org/officeDocument/2006/relationships/hyperlink" Target="http://www.jeeran.com/blogs/feeds/1506223/aymanaroog/50699/rss/2/" TargetMode="External"/><Relationship Id="rId232" Type="http://schemas.openxmlformats.org/officeDocument/2006/relationships/hyperlink" Target="http://www.jeeran.com/blogs/feeds/1506223/aymanaroog/50635/rss/2/" TargetMode="External"/><Relationship Id="rId253" Type="http://schemas.openxmlformats.org/officeDocument/2006/relationships/hyperlink" Target="http://www.jeeran.com/blogs/feeds/1506223/aymanaroog/130811/rss/2/" TargetMode="External"/><Relationship Id="rId274" Type="http://schemas.openxmlformats.org/officeDocument/2006/relationships/hyperlink" Target="http://www.jeeran.com/blogs/feeds/1506223/aymanaroog/75931/rss/2/" TargetMode="External"/><Relationship Id="rId295" Type="http://schemas.openxmlformats.org/officeDocument/2006/relationships/hyperlink" Target="http://www.jeeran.com/blogs/feeds/1506223/aymanaroog/50703/rss/2/" TargetMode="External"/><Relationship Id="rId309" Type="http://schemas.openxmlformats.org/officeDocument/2006/relationships/hyperlink" Target="http://www.jeeran.com/blogs/feeds/1506223/aymanaroog/50828/rss/2/" TargetMode="External"/><Relationship Id="rId27" Type="http://schemas.openxmlformats.org/officeDocument/2006/relationships/image" Target="../media/image182.jpeg"/><Relationship Id="rId48" Type="http://schemas.openxmlformats.org/officeDocument/2006/relationships/image" Target="../media/image195.png"/><Relationship Id="rId69" Type="http://schemas.openxmlformats.org/officeDocument/2006/relationships/hyperlink" Target="http://www.jeeran.com/blogs/feeds/1506223/aymanaroog/111410/rss/2/" TargetMode="External"/><Relationship Id="rId113" Type="http://schemas.openxmlformats.org/officeDocument/2006/relationships/hyperlink" Target="http://www.jeeran.com/blogs/feeds/1506223/aymanaroog/66099/rss/2/" TargetMode="External"/><Relationship Id="rId134" Type="http://schemas.openxmlformats.org/officeDocument/2006/relationships/hyperlink" Target="http://www.jeeran.com/blogs/feeds/1506223/aymanaroog/50672/rss/2/" TargetMode="External"/><Relationship Id="rId320" Type="http://schemas.openxmlformats.org/officeDocument/2006/relationships/hyperlink" Target="http://www.jeeran.com/blogs/feeds/1506223/aymanaroog/75255/rss/2/" TargetMode="External"/><Relationship Id="rId80" Type="http://schemas.openxmlformats.org/officeDocument/2006/relationships/hyperlink" Target="http://www.jeeran.com/blogs/feeds/1506223/aymanaroog/142593/rss/2/" TargetMode="External"/><Relationship Id="rId155" Type="http://schemas.openxmlformats.org/officeDocument/2006/relationships/hyperlink" Target="http://www.jeeran.com/blogs/feeds/1506223/aymanaroog/76973/rss/2/" TargetMode="External"/><Relationship Id="rId176" Type="http://schemas.openxmlformats.org/officeDocument/2006/relationships/hyperlink" Target="http://www.jeeran.com/blogs/feeds/1506223/aymanaroog/50947/rss/2/" TargetMode="External"/><Relationship Id="rId197" Type="http://schemas.openxmlformats.org/officeDocument/2006/relationships/hyperlink" Target="http://www.jeeran.com/blogs/feeds/1506223/aymanaroog/76014/rss/2/" TargetMode="External"/><Relationship Id="rId341" Type="http://schemas.openxmlformats.org/officeDocument/2006/relationships/hyperlink" Target="http://www.jeeran.com/blogs/feeds/1506223/aymanaroog/142582/rss/2/" TargetMode="External"/><Relationship Id="rId362" Type="http://schemas.openxmlformats.org/officeDocument/2006/relationships/hyperlink" Target="http://www.jeeran.com/blogs/feeds/1506223/aymanaroog/50634/rss/2/" TargetMode="External"/><Relationship Id="rId383" Type="http://schemas.openxmlformats.org/officeDocument/2006/relationships/hyperlink" Target="http://www.jeeran.com/blogs/feeds/1506223/aymanaroog/51016/rss/2/" TargetMode="External"/><Relationship Id="rId418" Type="http://schemas.openxmlformats.org/officeDocument/2006/relationships/hyperlink" Target="http://www.jeeran.com/blogs/feeds/1506223/aymanaroog/0/rss/2/" TargetMode="External"/><Relationship Id="rId201" Type="http://schemas.openxmlformats.org/officeDocument/2006/relationships/hyperlink" Target="http://www.jeeran.com/blogs/feeds/1506223/aymanaroog/50391/rss/2/" TargetMode="External"/><Relationship Id="rId222" Type="http://schemas.openxmlformats.org/officeDocument/2006/relationships/hyperlink" Target="http://www.jeeran.com/blogs/feeds/1506223/aymanaroog/131780/rss/2/" TargetMode="External"/><Relationship Id="rId243" Type="http://schemas.openxmlformats.org/officeDocument/2006/relationships/hyperlink" Target="http://www.jeeran.com/blogs/feeds/1506223/aymanaroog/74251/rss/2/" TargetMode="External"/><Relationship Id="rId264" Type="http://schemas.openxmlformats.org/officeDocument/2006/relationships/hyperlink" Target="http://www.jeeran.com/blogs/feeds/1506223/aymanaroog/50722/rss/2/" TargetMode="External"/><Relationship Id="rId285" Type="http://schemas.openxmlformats.org/officeDocument/2006/relationships/hyperlink" Target="http://www.jeeran.com/blogs/feeds/1506223/aymanaroog/142562/rss/2/" TargetMode="External"/><Relationship Id="rId17" Type="http://schemas.openxmlformats.org/officeDocument/2006/relationships/image" Target="../media/image172.jpeg"/><Relationship Id="rId38" Type="http://schemas.openxmlformats.org/officeDocument/2006/relationships/hyperlink" Target="http://digg.com/submit?phase=2&amp;url=http://aymanaroog.jeeran.com/archive/2008/2/473720.html&amp;title=&#1576;&#1575;&#1604;&#1589;&#1608;&#1585;%20&#1575;&#1604;&#1573;&#1610;&#1590;&#1575;&#1581;&#1610;&#1577;%20&#1608;&#1575;&#1604;&#1588;&#1585;&#1581;%20&#1604;&#1586;&#1604;&#1586;&#1575;&#1604;%20&#1578;&#1587;&#1608;&#1606;&#1575;&#1605;&#1610;%20&#1587;&#1608;&#1605;&#1591;&#1585;&#1577;" TargetMode="External"/><Relationship Id="rId59" Type="http://schemas.openxmlformats.org/officeDocument/2006/relationships/hyperlink" Target="http://www.jeeran.com/blogs/feeds/1506223/aymanaroog/112484/rss/2/" TargetMode="External"/><Relationship Id="rId103" Type="http://schemas.openxmlformats.org/officeDocument/2006/relationships/hyperlink" Target="http://www.jeeran.com/blogs/feeds/1506223/aymanaroog/50713/rss/2/" TargetMode="External"/><Relationship Id="rId124" Type="http://schemas.openxmlformats.org/officeDocument/2006/relationships/hyperlink" Target="http://www.jeeran.com/blogs/feeds/1506223/aymanaroog/78428/rss/2/" TargetMode="External"/><Relationship Id="rId310" Type="http://schemas.openxmlformats.org/officeDocument/2006/relationships/hyperlink" Target="http://www.jeeran.com/blogs/feeds/1506223/aymanaroog/50914/rss/2/" TargetMode="External"/><Relationship Id="rId70" Type="http://schemas.openxmlformats.org/officeDocument/2006/relationships/hyperlink" Target="http://www.jeeran.com/blogs/feeds/1506223/aymanaroog/50939/rss/2/" TargetMode="External"/><Relationship Id="rId91" Type="http://schemas.openxmlformats.org/officeDocument/2006/relationships/hyperlink" Target="http://www.jeeran.com/blogs/feeds/1506223/aymanaroog/77130/rss/2/" TargetMode="External"/><Relationship Id="rId145" Type="http://schemas.openxmlformats.org/officeDocument/2006/relationships/hyperlink" Target="http://www.jeeran.com/blogs/feeds/1506223/aymanaroog/74927/rss/2/" TargetMode="External"/><Relationship Id="rId166" Type="http://schemas.openxmlformats.org/officeDocument/2006/relationships/hyperlink" Target="http://www.jeeran.com/blogs/feeds/1506223/aymanaroog/50709/rss/2/" TargetMode="External"/><Relationship Id="rId187" Type="http://schemas.openxmlformats.org/officeDocument/2006/relationships/hyperlink" Target="http://www.jeeran.com/blogs/feeds/1506223/aymanaroog/130814/rss/2/" TargetMode="External"/><Relationship Id="rId331" Type="http://schemas.openxmlformats.org/officeDocument/2006/relationships/hyperlink" Target="http://www.jeeran.com/blogs/feeds/1506223/aymanaroog/51022/rss/2/" TargetMode="External"/><Relationship Id="rId352" Type="http://schemas.openxmlformats.org/officeDocument/2006/relationships/hyperlink" Target="http://www.jeeran.com/blogs/feeds/1506223/aymanaroog/55655/rss/2/" TargetMode="External"/><Relationship Id="rId373" Type="http://schemas.openxmlformats.org/officeDocument/2006/relationships/hyperlink" Target="http://www.jeeran.com/blogs/feeds/1506223/aymanaroog/78432/rss/2/" TargetMode="External"/><Relationship Id="rId394" Type="http://schemas.openxmlformats.org/officeDocument/2006/relationships/hyperlink" Target="http://www.jeeran.com/blogs/feeds/1506223/aymanaroog/76983/rss/2/" TargetMode="External"/><Relationship Id="rId408" Type="http://schemas.openxmlformats.org/officeDocument/2006/relationships/hyperlink" Target="http://www.jeeran.com/blogs/feeds/1506223/aymanaroog/50655/rss/2/" TargetMode="External"/><Relationship Id="rId1" Type="http://schemas.openxmlformats.org/officeDocument/2006/relationships/slideLayout" Target="../slideLayouts/slideLayout23.xml"/><Relationship Id="rId212" Type="http://schemas.openxmlformats.org/officeDocument/2006/relationships/hyperlink" Target="http://www.jeeran.com/blogs/feeds/1506223/aymanaroog/74269/rss/2/" TargetMode="External"/><Relationship Id="rId233" Type="http://schemas.openxmlformats.org/officeDocument/2006/relationships/hyperlink" Target="http://www.jeeran.com/blogs/feeds/1506223/aymanaroog/51056/rss/2/" TargetMode="External"/><Relationship Id="rId254" Type="http://schemas.openxmlformats.org/officeDocument/2006/relationships/hyperlink" Target="http://www.jeeran.com/blogs/feeds/1506223/aymanaroog/112491/rss/2/" TargetMode="External"/><Relationship Id="rId28" Type="http://schemas.openxmlformats.org/officeDocument/2006/relationships/image" Target="../media/image183.jpeg"/><Relationship Id="rId49" Type="http://schemas.openxmlformats.org/officeDocument/2006/relationships/hyperlink" Target="http://www.jeeran.com/blogs/feeds/1506223/aymanaroog/76984/rss/2/" TargetMode="External"/><Relationship Id="rId114" Type="http://schemas.openxmlformats.org/officeDocument/2006/relationships/hyperlink" Target="http://www.jeeran.com/blogs/feeds/1506223/aymanaroog/74466/rss/2/" TargetMode="External"/><Relationship Id="rId275" Type="http://schemas.openxmlformats.org/officeDocument/2006/relationships/hyperlink" Target="http://www.jeeran.com/blogs/feeds/1506223/aymanaroog/78167/rss/2/" TargetMode="External"/><Relationship Id="rId296" Type="http://schemas.openxmlformats.org/officeDocument/2006/relationships/hyperlink" Target="http://www.jeeran.com/blogs/feeds/1506223/aymanaroog/66101/rss/2/" TargetMode="External"/><Relationship Id="rId300" Type="http://schemas.openxmlformats.org/officeDocument/2006/relationships/hyperlink" Target="http://www.jeeran.com/blogs/feeds/1506223/aymanaroog/51194/rss/2/" TargetMode="External"/><Relationship Id="rId60" Type="http://schemas.openxmlformats.org/officeDocument/2006/relationships/hyperlink" Target="http://www.jeeran.com/blogs/feeds/1506223/aymanaroog/50684/rss/2/" TargetMode="External"/><Relationship Id="rId81" Type="http://schemas.openxmlformats.org/officeDocument/2006/relationships/hyperlink" Target="http://www.jeeran.com/blogs/feeds/1506223/aymanaroog/144188/rss/2/" TargetMode="External"/><Relationship Id="rId135" Type="http://schemas.openxmlformats.org/officeDocument/2006/relationships/hyperlink" Target="http://www.jeeran.com/blogs/feeds/1506223/aymanaroog/112919/rss/2/" TargetMode="External"/><Relationship Id="rId156" Type="http://schemas.openxmlformats.org/officeDocument/2006/relationships/hyperlink" Target="http://www.jeeran.com/blogs/feeds/1506223/aymanaroog/76992/rss/2/" TargetMode="External"/><Relationship Id="rId177" Type="http://schemas.openxmlformats.org/officeDocument/2006/relationships/hyperlink" Target="http://www.jeeran.com/blogs/feeds/1506223/aymanaroog/74207/rss/2/" TargetMode="External"/><Relationship Id="rId198" Type="http://schemas.openxmlformats.org/officeDocument/2006/relationships/hyperlink" Target="http://www.jeeran.com/blogs/feeds/1506223/aymanaroog/76169/rss/2/" TargetMode="External"/><Relationship Id="rId321" Type="http://schemas.openxmlformats.org/officeDocument/2006/relationships/hyperlink" Target="http://www.jeeran.com/blogs/feeds/1506223/aymanaroog/112528/rss/2/" TargetMode="External"/><Relationship Id="rId342" Type="http://schemas.openxmlformats.org/officeDocument/2006/relationships/hyperlink" Target="http://www.jeeran.com/blogs/feeds/1506223/aymanaroog/73128/rss/2/" TargetMode="External"/><Relationship Id="rId363" Type="http://schemas.openxmlformats.org/officeDocument/2006/relationships/hyperlink" Target="http://www.jeeran.com/blogs/feeds/1506223/aymanaroog/51034/rss/2/" TargetMode="External"/><Relationship Id="rId384" Type="http://schemas.openxmlformats.org/officeDocument/2006/relationships/hyperlink" Target="http://www.jeeran.com/blogs/feeds/1506223/aymanaroog/142561/rss/2/" TargetMode="External"/><Relationship Id="rId419" Type="http://schemas.openxmlformats.org/officeDocument/2006/relationships/image" Target="../media/image196.png"/><Relationship Id="rId202" Type="http://schemas.openxmlformats.org/officeDocument/2006/relationships/hyperlink" Target="http://www.jeeran.com/blogs/feeds/1506223/aymanaroog/50395/rss/2/" TargetMode="External"/><Relationship Id="rId223" Type="http://schemas.openxmlformats.org/officeDocument/2006/relationships/hyperlink" Target="http://www.jeeran.com/blogs/feeds/1506223/aymanaroog/77639/rss/2/" TargetMode="External"/><Relationship Id="rId244" Type="http://schemas.openxmlformats.org/officeDocument/2006/relationships/hyperlink" Target="http://www.jeeran.com/blogs/feeds/1506223/aymanaroog/50670/rss/2/" TargetMode="External"/><Relationship Id="rId18" Type="http://schemas.openxmlformats.org/officeDocument/2006/relationships/image" Target="../media/image173.jpeg"/><Relationship Id="rId39" Type="http://schemas.openxmlformats.org/officeDocument/2006/relationships/image" Target="../media/image191.png"/><Relationship Id="rId265" Type="http://schemas.openxmlformats.org/officeDocument/2006/relationships/hyperlink" Target="http://www.jeeran.com/blogs/feeds/1506223/aymanaroog/71043/rss/2/" TargetMode="External"/><Relationship Id="rId286" Type="http://schemas.openxmlformats.org/officeDocument/2006/relationships/hyperlink" Target="http://www.jeeran.com/blogs/feeds/1506223/aymanaroog/143661/rss/2/" TargetMode="External"/><Relationship Id="rId50" Type="http://schemas.openxmlformats.org/officeDocument/2006/relationships/hyperlink" Target="http://www.jeeran.com/blogs/feeds/1506223/aymanaroog/50660/rss/2/" TargetMode="External"/><Relationship Id="rId104" Type="http://schemas.openxmlformats.org/officeDocument/2006/relationships/hyperlink" Target="http://www.jeeran.com/blogs/feeds/1506223/aymanaroog/73127/rss/2/" TargetMode="External"/><Relationship Id="rId125" Type="http://schemas.openxmlformats.org/officeDocument/2006/relationships/hyperlink" Target="http://www.jeeran.com/blogs/feeds/1506223/aymanaroog/75100/rss/2/" TargetMode="External"/><Relationship Id="rId146" Type="http://schemas.openxmlformats.org/officeDocument/2006/relationships/hyperlink" Target="http://www.jeeran.com/blogs/feeds/1506223/aymanaroog/111583/rss/2/" TargetMode="External"/><Relationship Id="rId167" Type="http://schemas.openxmlformats.org/officeDocument/2006/relationships/hyperlink" Target="http://www.jeeran.com/blogs/feeds/1506223/aymanaroog/50666/rss/2/" TargetMode="External"/><Relationship Id="rId188" Type="http://schemas.openxmlformats.org/officeDocument/2006/relationships/hyperlink" Target="http://www.jeeran.com/blogs/feeds/1506223/aymanaroog/50632/rss/2/" TargetMode="External"/><Relationship Id="rId311" Type="http://schemas.openxmlformats.org/officeDocument/2006/relationships/hyperlink" Target="http://www.jeeran.com/blogs/feeds/1506223/aymanaroog/50915/rss/2/" TargetMode="External"/><Relationship Id="rId332" Type="http://schemas.openxmlformats.org/officeDocument/2006/relationships/hyperlink" Target="http://www.jeeran.com/blogs/feeds/1506223/aymanaroog/76224/rss/2/" TargetMode="External"/><Relationship Id="rId353" Type="http://schemas.openxmlformats.org/officeDocument/2006/relationships/hyperlink" Target="http://www.jeeran.com/blogs/feeds/1506223/aymanaroog/91223/rss/2/" TargetMode="External"/><Relationship Id="rId374" Type="http://schemas.openxmlformats.org/officeDocument/2006/relationships/hyperlink" Target="http://www.jeeran.com/blogs/feeds/1506223/aymanaroog/50909/rss/2/" TargetMode="External"/><Relationship Id="rId395" Type="http://schemas.openxmlformats.org/officeDocument/2006/relationships/hyperlink" Target="http://www.jeeran.com/blogs/feeds/1506223/aymanaroog/51268/rss/2/" TargetMode="External"/><Relationship Id="rId409" Type="http://schemas.openxmlformats.org/officeDocument/2006/relationships/hyperlink" Target="http://www.jeeran.com/blogs/feeds/1506223/aymanaroog/149563/rss/2/" TargetMode="External"/><Relationship Id="rId71" Type="http://schemas.openxmlformats.org/officeDocument/2006/relationships/hyperlink" Target="http://www.jeeran.com/blogs/feeds/1506223/aymanaroog/111412/rss/2/" TargetMode="External"/><Relationship Id="rId92" Type="http://schemas.openxmlformats.org/officeDocument/2006/relationships/hyperlink" Target="http://www.jeeran.com/blogs/feeds/1506223/aymanaroog/50890/rss/2/" TargetMode="External"/><Relationship Id="rId213" Type="http://schemas.openxmlformats.org/officeDocument/2006/relationships/hyperlink" Target="http://www.jeeran.com/blogs/feeds/1506223/aymanaroog/78601/rss/2/" TargetMode="External"/><Relationship Id="rId234" Type="http://schemas.openxmlformats.org/officeDocument/2006/relationships/hyperlink" Target="http://www.jeeran.com/blogs/feeds/1506223/aymanaroog/74276/rss/2/" TargetMode="External"/><Relationship Id="rId420" Type="http://schemas.openxmlformats.org/officeDocument/2006/relationships/hyperlink" Target="http://www.jeeran.com/blogs/?ref=505&amp;lang=a" TargetMode="External"/><Relationship Id="rId2" Type="http://schemas.openxmlformats.org/officeDocument/2006/relationships/image" Target="../media/image158.gif"/><Relationship Id="rId29" Type="http://schemas.openxmlformats.org/officeDocument/2006/relationships/image" Target="../media/image184.jpeg"/><Relationship Id="rId255" Type="http://schemas.openxmlformats.org/officeDocument/2006/relationships/hyperlink" Target="http://www.jeeran.com/blogs/feeds/1506223/aymanaroog/184482/rss/2/" TargetMode="External"/><Relationship Id="rId276" Type="http://schemas.openxmlformats.org/officeDocument/2006/relationships/hyperlink" Target="http://www.jeeran.com/blogs/feeds/1506223/aymanaroog/78168/rss/2/" TargetMode="External"/><Relationship Id="rId297" Type="http://schemas.openxmlformats.org/officeDocument/2006/relationships/hyperlink" Target="http://www.jeeran.com/blogs/feeds/1506223/aymanaroog/50968/rss/2/" TargetMode="External"/><Relationship Id="rId40" Type="http://schemas.openxmlformats.org/officeDocument/2006/relationships/hyperlink" Target="http://reddit.com/submit?url=http://aymanaroog.jeeran.com/archive/2008/2/473720.html&amp;title=&#1576;&#1575;&#1604;&#1589;&#1608;&#1585;%20&#1575;&#1604;&#1573;&#1610;&#1590;&#1575;&#1581;&#1610;&#1577;%20&#1608;&#1575;&#1604;&#1588;&#1585;&#1581;%20&#1604;&#1586;&#1604;&#1586;&#1575;&#1604;%20&#1578;&#1587;&#1608;&#1606;&#1575;&#1605;&#1610;%20&#1587;&#1608;&#1605;&#1591;&#1585;&#1577;" TargetMode="External"/><Relationship Id="rId115" Type="http://schemas.openxmlformats.org/officeDocument/2006/relationships/hyperlink" Target="http://www.jeeran.com/blogs/feeds/1506223/aymanaroog/51199/rss/2/" TargetMode="External"/><Relationship Id="rId136" Type="http://schemas.openxmlformats.org/officeDocument/2006/relationships/hyperlink" Target="http://www.jeeran.com/blogs/feeds/1506223/aymanaroog/74593/rss/2/" TargetMode="External"/><Relationship Id="rId157" Type="http://schemas.openxmlformats.org/officeDocument/2006/relationships/hyperlink" Target="http://www.jeeran.com/blogs/feeds/1506223/aymanaroog/50693/rss/2/" TargetMode="External"/><Relationship Id="rId178" Type="http://schemas.openxmlformats.org/officeDocument/2006/relationships/hyperlink" Target="http://www.jeeran.com/blogs/feeds/1506223/aymanaroog/73129/rss/2/" TargetMode="External"/><Relationship Id="rId301" Type="http://schemas.openxmlformats.org/officeDocument/2006/relationships/hyperlink" Target="http://www.jeeran.com/blogs/feeds/1506223/aymanaroog/51127/rss/2/" TargetMode="External"/><Relationship Id="rId322" Type="http://schemas.openxmlformats.org/officeDocument/2006/relationships/hyperlink" Target="http://www.jeeran.com/blogs/feeds/1506223/aymanaroog/51019/rss/2/" TargetMode="External"/><Relationship Id="rId343" Type="http://schemas.openxmlformats.org/officeDocument/2006/relationships/hyperlink" Target="http://www.jeeran.com/blogs/feeds/1506223/aymanaroog/50691/rss/2/" TargetMode="External"/><Relationship Id="rId364" Type="http://schemas.openxmlformats.org/officeDocument/2006/relationships/hyperlink" Target="http://www.jeeran.com/blogs/feeds/1506223/aymanaroog/74267/rss/2/" TargetMode="External"/><Relationship Id="rId61" Type="http://schemas.openxmlformats.org/officeDocument/2006/relationships/hyperlink" Target="http://www.jeeran.com/blogs/feeds/1506223/aymanaroog/78171/rss/2/" TargetMode="External"/><Relationship Id="rId82" Type="http://schemas.openxmlformats.org/officeDocument/2006/relationships/hyperlink" Target="http://www.jeeran.com/blogs/feeds/1506223/aymanaroog/50904/rss/2/" TargetMode="External"/><Relationship Id="rId199" Type="http://schemas.openxmlformats.org/officeDocument/2006/relationships/hyperlink" Target="http://www.jeeran.com/blogs/feeds/1506223/aymanaroog/77869/rss/2/" TargetMode="External"/><Relationship Id="rId203" Type="http://schemas.openxmlformats.org/officeDocument/2006/relationships/hyperlink" Target="http://www.jeeran.com/blogs/feeds/1506223/aymanaroog/50392/rss/2/" TargetMode="External"/><Relationship Id="rId385" Type="http://schemas.openxmlformats.org/officeDocument/2006/relationships/hyperlink" Target="http://www.jeeran.com/blogs/feeds/1506223/aymanaroog/132283/rss/2/" TargetMode="External"/><Relationship Id="rId19" Type="http://schemas.openxmlformats.org/officeDocument/2006/relationships/image" Target="../media/image174.jpeg"/><Relationship Id="rId224" Type="http://schemas.openxmlformats.org/officeDocument/2006/relationships/hyperlink" Target="http://www.jeeran.com/blogs/feeds/1506223/aymanaroog/51870/rss/2/" TargetMode="External"/><Relationship Id="rId245" Type="http://schemas.openxmlformats.org/officeDocument/2006/relationships/hyperlink" Target="http://www.jeeran.com/blogs/feeds/1506223/aymanaroog/50689/rss/2/" TargetMode="External"/><Relationship Id="rId266" Type="http://schemas.openxmlformats.org/officeDocument/2006/relationships/hyperlink" Target="http://www.jeeran.com/blogs/feeds/1506223/aymanaroog/50707/rss/2/" TargetMode="External"/><Relationship Id="rId287" Type="http://schemas.openxmlformats.org/officeDocument/2006/relationships/hyperlink" Target="http://www.jeeran.com/blogs/feeds/1506223/aymanaroog/118132/rss/2/" TargetMode="External"/><Relationship Id="rId410" Type="http://schemas.openxmlformats.org/officeDocument/2006/relationships/hyperlink" Target="http://www.jeeran.com/blogs/feeds/1506223/aymanaroog/76011/rss/2/" TargetMode="External"/><Relationship Id="rId30" Type="http://schemas.openxmlformats.org/officeDocument/2006/relationships/image" Target="../media/image185.jpeg"/><Relationship Id="rId105" Type="http://schemas.openxmlformats.org/officeDocument/2006/relationships/hyperlink" Target="http://www.jeeran.com/blogs/feeds/1506223/aymanaroog/50692/rss/2/" TargetMode="External"/><Relationship Id="rId126" Type="http://schemas.openxmlformats.org/officeDocument/2006/relationships/hyperlink" Target="http://www.jeeran.com/blogs/feeds/1506223/aymanaroog/73126/rss/2/" TargetMode="External"/><Relationship Id="rId147" Type="http://schemas.openxmlformats.org/officeDocument/2006/relationships/hyperlink" Target="http://www.jeeran.com/blogs/feeds/1506223/aymanaroog/50697/rss/2/" TargetMode="External"/><Relationship Id="rId168" Type="http://schemas.openxmlformats.org/officeDocument/2006/relationships/hyperlink" Target="http://www.jeeran.com/blogs/feeds/1506223/aymanaroog/74954/rss/2/" TargetMode="External"/><Relationship Id="rId312" Type="http://schemas.openxmlformats.org/officeDocument/2006/relationships/hyperlink" Target="http://www.jeeran.com/blogs/feeds/1506223/aymanaroog/74303/rss/2/" TargetMode="External"/><Relationship Id="rId333" Type="http://schemas.openxmlformats.org/officeDocument/2006/relationships/hyperlink" Target="http://www.jeeran.com/blogs/feeds/1506223/aymanaroog/78586/rss/2/" TargetMode="External"/><Relationship Id="rId354" Type="http://schemas.openxmlformats.org/officeDocument/2006/relationships/hyperlink" Target="http://www.jeeran.com/blogs/feeds/1506223/aymanaroog/78170/rss/2/" TargetMode="External"/><Relationship Id="rId51" Type="http://schemas.openxmlformats.org/officeDocument/2006/relationships/hyperlink" Target="http://www.jeeran.com/blogs/feeds/1506223/aymanaroog/50918/rss/2/" TargetMode="External"/><Relationship Id="rId72" Type="http://schemas.openxmlformats.org/officeDocument/2006/relationships/hyperlink" Target="http://www.jeeran.com/blogs/feeds/1506223/aymanaroog/50944/rss/2/" TargetMode="External"/><Relationship Id="rId93" Type="http://schemas.openxmlformats.org/officeDocument/2006/relationships/hyperlink" Target="http://www.jeeran.com/blogs/feeds/1506223/aymanaroog/113974/rss/2/" TargetMode="External"/><Relationship Id="rId189" Type="http://schemas.openxmlformats.org/officeDocument/2006/relationships/hyperlink" Target="http://www.jeeran.com/blogs/feeds/1506223/aymanaroog/50824/rss/2/" TargetMode="External"/><Relationship Id="rId375" Type="http://schemas.openxmlformats.org/officeDocument/2006/relationships/hyperlink" Target="http://www.jeeran.com/blogs/feeds/1506223/aymanaroog/75103/rss/2/" TargetMode="External"/><Relationship Id="rId396" Type="http://schemas.openxmlformats.org/officeDocument/2006/relationships/hyperlink" Target="http://www.jeeran.com/blogs/feeds/1506223/aymanaroog/75252/rss/2/" TargetMode="External"/><Relationship Id="rId3" Type="http://schemas.openxmlformats.org/officeDocument/2006/relationships/image" Target="../media/image159.jpeg"/><Relationship Id="rId214" Type="http://schemas.openxmlformats.org/officeDocument/2006/relationships/hyperlink" Target="http://www.jeeran.com/blogs/feeds/1506223/aymanaroog/78610/rss/2/" TargetMode="External"/><Relationship Id="rId235" Type="http://schemas.openxmlformats.org/officeDocument/2006/relationships/hyperlink" Target="http://www.jeeran.com/blogs/feeds/1506223/aymanaroog/50874/rss/2/" TargetMode="External"/><Relationship Id="rId256" Type="http://schemas.openxmlformats.org/officeDocument/2006/relationships/hyperlink" Target="http://www.jeeran.com/blogs/feeds/1506223/aymanaroog/50663/rss/2/" TargetMode="External"/><Relationship Id="rId277" Type="http://schemas.openxmlformats.org/officeDocument/2006/relationships/hyperlink" Target="http://www.jeeran.com/blogs/feeds/1506223/aymanaroog/51038/rss/2/" TargetMode="External"/><Relationship Id="rId298" Type="http://schemas.openxmlformats.org/officeDocument/2006/relationships/hyperlink" Target="http://www.jeeran.com/blogs/feeds/1506223/aymanaroog/50871/rss/2/" TargetMode="External"/><Relationship Id="rId400" Type="http://schemas.openxmlformats.org/officeDocument/2006/relationships/hyperlink" Target="http://www.jeeran.com/blogs/feeds/1506223/aymanaroog/74285/rss/2/" TargetMode="External"/><Relationship Id="rId421" Type="http://schemas.openxmlformats.org/officeDocument/2006/relationships/image" Target="../media/image197.png"/><Relationship Id="rId116" Type="http://schemas.openxmlformats.org/officeDocument/2006/relationships/hyperlink" Target="http://www.jeeran.com/blogs/feeds/1506223/aymanaroog/91211/rss/2/" TargetMode="External"/><Relationship Id="rId137" Type="http://schemas.openxmlformats.org/officeDocument/2006/relationships/hyperlink" Target="http://www.jeeran.com/blogs/feeds/1506223/aymanaroog/78172/rss/2/" TargetMode="External"/><Relationship Id="rId158" Type="http://schemas.openxmlformats.org/officeDocument/2006/relationships/hyperlink" Target="http://www.jeeran.com/blogs/feeds/1506223/aymanaroog/75245/rss/2/" TargetMode="External"/><Relationship Id="rId302" Type="http://schemas.openxmlformats.org/officeDocument/2006/relationships/hyperlink" Target="http://www.jeeran.com/blogs/feeds/1506223/aymanaroog/130974/rss/2/" TargetMode="External"/><Relationship Id="rId323" Type="http://schemas.openxmlformats.org/officeDocument/2006/relationships/hyperlink" Target="http://www.jeeran.com/blogs/feeds/1506223/aymanaroog/111973/rss/2/" TargetMode="External"/><Relationship Id="rId344" Type="http://schemas.openxmlformats.org/officeDocument/2006/relationships/hyperlink" Target="http://www.jeeran.com/blogs/feeds/1506223/aymanaroog/76368/rss/2/" TargetMode="External"/><Relationship Id="rId20" Type="http://schemas.openxmlformats.org/officeDocument/2006/relationships/image" Target="../media/image175.jpeg"/><Relationship Id="rId41" Type="http://schemas.openxmlformats.org/officeDocument/2006/relationships/image" Target="../media/image192.png"/><Relationship Id="rId62" Type="http://schemas.openxmlformats.org/officeDocument/2006/relationships/hyperlink" Target="http://www.jeeran.com/blogs/feeds/1506223/aymanaroog/50729/rss/2/" TargetMode="External"/><Relationship Id="rId83" Type="http://schemas.openxmlformats.org/officeDocument/2006/relationships/hyperlink" Target="http://www.jeeran.com/blogs/feeds/1506223/aymanaroog/50694/rss/2/" TargetMode="External"/><Relationship Id="rId179" Type="http://schemas.openxmlformats.org/officeDocument/2006/relationships/hyperlink" Target="http://www.jeeran.com/blogs/feeds/1506223/aymanaroog/50921/rss/2/" TargetMode="External"/><Relationship Id="rId365" Type="http://schemas.openxmlformats.org/officeDocument/2006/relationships/hyperlink" Target="http://www.jeeran.com/blogs/feeds/1506223/aymanaroog/50724/rss/2/" TargetMode="External"/><Relationship Id="rId386" Type="http://schemas.openxmlformats.org/officeDocument/2006/relationships/hyperlink" Target="http://www.jeeran.com/blogs/feeds/1506223/aymanaroog/51010/rss/2/" TargetMode="External"/><Relationship Id="rId190" Type="http://schemas.openxmlformats.org/officeDocument/2006/relationships/hyperlink" Target="http://www.jeeran.com/blogs/feeds/1506223/aymanaroog/120520/rss/2/" TargetMode="External"/><Relationship Id="rId204" Type="http://schemas.openxmlformats.org/officeDocument/2006/relationships/hyperlink" Target="http://www.jeeran.com/blogs/feeds/1506223/aymanaroog/50662/rss/2/" TargetMode="External"/><Relationship Id="rId225" Type="http://schemas.openxmlformats.org/officeDocument/2006/relationships/hyperlink" Target="http://www.jeeran.com/blogs/feeds/1506223/aymanaroog/51037/rss/2/" TargetMode="External"/><Relationship Id="rId246" Type="http://schemas.openxmlformats.org/officeDocument/2006/relationships/hyperlink" Target="http://www.jeeran.com/blogs/feeds/1506223/aymanaroog/50653/rss/2/" TargetMode="External"/><Relationship Id="rId267" Type="http://schemas.openxmlformats.org/officeDocument/2006/relationships/hyperlink" Target="http://www.jeeran.com/blogs/feeds/1506223/aymanaroog/50910/rss/2/" TargetMode="External"/><Relationship Id="rId288" Type="http://schemas.openxmlformats.org/officeDocument/2006/relationships/hyperlink" Target="http://www.jeeran.com/blogs/feeds/1506223/aymanaroog/50872/rss/2/" TargetMode="External"/><Relationship Id="rId411" Type="http://schemas.openxmlformats.org/officeDocument/2006/relationships/hyperlink" Target="http://www.jeeran.com/blogs/feeds/1506223/aymanaroog/50664/rss/2/" TargetMode="External"/><Relationship Id="rId106" Type="http://schemas.openxmlformats.org/officeDocument/2006/relationships/hyperlink" Target="http://www.jeeran.com/blogs/feeds/1506223/aymanaroog/50687/rss/2/" TargetMode="External"/><Relationship Id="rId127" Type="http://schemas.openxmlformats.org/officeDocument/2006/relationships/hyperlink" Target="http://www.jeeran.com/blogs/feeds/1506223/aymanaroog/50723/rss/2/" TargetMode="External"/><Relationship Id="rId313" Type="http://schemas.openxmlformats.org/officeDocument/2006/relationships/hyperlink" Target="http://www.jeeran.com/blogs/feeds/1506223/aymanaroog/76571/rss/2/" TargetMode="External"/><Relationship Id="rId10" Type="http://schemas.openxmlformats.org/officeDocument/2006/relationships/image" Target="../media/image166.jpeg"/><Relationship Id="rId31" Type="http://schemas.openxmlformats.org/officeDocument/2006/relationships/image" Target="../media/image186.jpeg"/><Relationship Id="rId52" Type="http://schemas.openxmlformats.org/officeDocument/2006/relationships/hyperlink" Target="http://www.jeeran.com/blogs/feeds/1506223/aymanaroog/50917/rss/2/" TargetMode="External"/><Relationship Id="rId73" Type="http://schemas.openxmlformats.org/officeDocument/2006/relationships/hyperlink" Target="http://www.jeeran.com/blogs/feeds/1506223/aymanaroog/66304/rss/2/" TargetMode="External"/><Relationship Id="rId94" Type="http://schemas.openxmlformats.org/officeDocument/2006/relationships/hyperlink" Target="http://www.jeeran.com/blogs/feeds/1506223/aymanaroog/75235/rss/2/" TargetMode="External"/><Relationship Id="rId148" Type="http://schemas.openxmlformats.org/officeDocument/2006/relationships/hyperlink" Target="http://www.jeeran.com/blogs/feeds/1506223/aymanaroog/50700/rss/2/" TargetMode="External"/><Relationship Id="rId169" Type="http://schemas.openxmlformats.org/officeDocument/2006/relationships/hyperlink" Target="http://www.jeeran.com/blogs/feeds/1506223/aymanaroog/50688/rss/2/" TargetMode="External"/><Relationship Id="rId334" Type="http://schemas.openxmlformats.org/officeDocument/2006/relationships/hyperlink" Target="http://www.jeeran.com/blogs/feeds/1506223/aymanaroog/50941/rss/2/" TargetMode="External"/><Relationship Id="rId355" Type="http://schemas.openxmlformats.org/officeDocument/2006/relationships/hyperlink" Target="http://www.jeeran.com/blogs/feeds/1506223/aymanaroog/74204/rss/2/" TargetMode="External"/><Relationship Id="rId376" Type="http://schemas.openxmlformats.org/officeDocument/2006/relationships/hyperlink" Target="http://www.jeeran.com/blogs/feeds/1506223/aymanaroog/143636/rss/2/" TargetMode="External"/><Relationship Id="rId397" Type="http://schemas.openxmlformats.org/officeDocument/2006/relationships/hyperlink" Target="http://www.jeeran.com/blogs/feeds/1506223/aymanaroog/51029/rss/2/" TargetMode="External"/><Relationship Id="rId4" Type="http://schemas.openxmlformats.org/officeDocument/2006/relationships/image" Target="../media/image160.png"/><Relationship Id="rId180" Type="http://schemas.openxmlformats.org/officeDocument/2006/relationships/hyperlink" Target="http://www.jeeran.com/blogs/feeds/1506223/aymanaroog/74705/rss/2/" TargetMode="External"/><Relationship Id="rId215" Type="http://schemas.openxmlformats.org/officeDocument/2006/relationships/hyperlink" Target="http://www.jeeran.com/blogs/feeds/1506223/aymanaroog/182489/rss/2/" TargetMode="External"/><Relationship Id="rId236" Type="http://schemas.openxmlformats.org/officeDocument/2006/relationships/hyperlink" Target="http://www.jeeran.com/blogs/feeds/1506223/aymanaroog/51053/rss/2/" TargetMode="External"/><Relationship Id="rId257" Type="http://schemas.openxmlformats.org/officeDocument/2006/relationships/hyperlink" Target="http://www.jeeran.com/blogs/feeds/1506223/aymanaroog/50825/rss/2/" TargetMode="External"/><Relationship Id="rId278" Type="http://schemas.openxmlformats.org/officeDocument/2006/relationships/hyperlink" Target="http://www.jeeran.com/blogs/feeds/1506223/aymanaroog/76975/rss/2/" TargetMode="External"/><Relationship Id="rId401" Type="http://schemas.openxmlformats.org/officeDocument/2006/relationships/hyperlink" Target="http://www.jeeran.com/blogs/feeds/1506223/aymanaroog/76917/rss/2/" TargetMode="External"/><Relationship Id="rId422" Type="http://schemas.openxmlformats.org/officeDocument/2006/relationships/image" Target="../media/image198.wmf"/><Relationship Id="rId303" Type="http://schemas.openxmlformats.org/officeDocument/2006/relationships/hyperlink" Target="http://www.jeeran.com/blogs/feeds/1506223/aymanaroog/50675/rss/2/" TargetMode="External"/><Relationship Id="rId42" Type="http://schemas.openxmlformats.org/officeDocument/2006/relationships/hyperlink" Target="http://myweb2.search.yahoo.com/myresults/bookmarklet?u=http://aymanaroog.jeeran.com/archive/2008/2/473720.html&amp;=&#1576;&#1575;&#1604;&#1589;&#1608;&#1585;%20&#1575;&#1604;&#1573;&#1610;&#1590;&#1575;&#1581;&#1610;&#1577;%20&#1608;&#1575;&#1604;&#1588;&#1585;&#1581;%20&#1604;&#1586;&#1604;&#1586;&#1575;&#1604;%20&#1578;&#1587;&#1608;&#1606;&#1575;&#1605;&#1610;%20&#1587;&#1608;&#1605;&#1591;&#1585;&#1577;" TargetMode="External"/><Relationship Id="rId84" Type="http://schemas.openxmlformats.org/officeDocument/2006/relationships/hyperlink" Target="http://www.jeeran.com/blogs/feeds/1506223/aymanaroog/77117/rss/2/" TargetMode="External"/><Relationship Id="rId138" Type="http://schemas.openxmlformats.org/officeDocument/2006/relationships/hyperlink" Target="http://www.jeeran.com/blogs/feeds/1506223/aymanaroog/51050/rss/2/" TargetMode="External"/><Relationship Id="rId345" Type="http://schemas.openxmlformats.org/officeDocument/2006/relationships/hyperlink" Target="http://www.jeeran.com/blogs/feeds/1506223/aymanaroog/76424/rss/2/" TargetMode="External"/><Relationship Id="rId387" Type="http://schemas.openxmlformats.org/officeDocument/2006/relationships/hyperlink" Target="http://www.jeeran.com/blogs/feeds/1506223/aymanaroog/111976/rss/2/" TargetMode="External"/><Relationship Id="rId191" Type="http://schemas.openxmlformats.org/officeDocument/2006/relationships/hyperlink" Target="http://www.jeeran.com/blogs/feeds/1506223/aymanaroog/130815/rss/2/" TargetMode="External"/><Relationship Id="rId205" Type="http://schemas.openxmlformats.org/officeDocument/2006/relationships/hyperlink" Target="http://www.jeeran.com/blogs/feeds/1506223/aymanaroog/50883/rss/2/" TargetMode="External"/><Relationship Id="rId247" Type="http://schemas.openxmlformats.org/officeDocument/2006/relationships/hyperlink" Target="http://www.jeeran.com/blogs/feeds/1506223/aymanaroog/51048/rss/2/" TargetMode="External"/><Relationship Id="rId412" Type="http://schemas.openxmlformats.org/officeDocument/2006/relationships/hyperlink" Target="http://www.jeeran.com/blogs/feeds/1506223/aymanaroog/51012/rss/2/" TargetMode="External"/><Relationship Id="rId107" Type="http://schemas.openxmlformats.org/officeDocument/2006/relationships/hyperlink" Target="http://www.jeeran.com/blogs/feeds/1506223/aymanaroog/50891/rss/2/" TargetMode="External"/><Relationship Id="rId289" Type="http://schemas.openxmlformats.org/officeDocument/2006/relationships/hyperlink" Target="http://www.jeeran.com/blogs/feeds/1506223/aymanaroog/76012/rss/2/" TargetMode="External"/><Relationship Id="rId11" Type="http://schemas.openxmlformats.org/officeDocument/2006/relationships/image" Target="../media/image167.jpeg"/><Relationship Id="rId53" Type="http://schemas.openxmlformats.org/officeDocument/2006/relationships/hyperlink" Target="http://www.jeeran.com/blogs/feeds/1506223/aymanaroog/132086/rss/2/" TargetMode="External"/><Relationship Id="rId149" Type="http://schemas.openxmlformats.org/officeDocument/2006/relationships/hyperlink" Target="http://www.jeeran.com/blogs/feeds/1506223/aymanaroog/75249/rss/2/" TargetMode="External"/><Relationship Id="rId314" Type="http://schemas.openxmlformats.org/officeDocument/2006/relationships/hyperlink" Target="http://www.jeeran.com/blogs/feeds/1506223/aymanaroog/51383/rss/2/" TargetMode="External"/><Relationship Id="rId356" Type="http://schemas.openxmlformats.org/officeDocument/2006/relationships/hyperlink" Target="http://www.jeeran.com/blogs/feeds/1506223/aymanaroog/50743/rss/2/" TargetMode="External"/><Relationship Id="rId398" Type="http://schemas.openxmlformats.org/officeDocument/2006/relationships/hyperlink" Target="http://www.jeeran.com/blogs/feeds/1506223/aymanaroog/50668/rss/2/" TargetMode="External"/><Relationship Id="rId95" Type="http://schemas.openxmlformats.org/officeDocument/2006/relationships/hyperlink" Target="http://www.jeeran.com/blogs/feeds/1506223/aymanaroog/51018/rss/2/" TargetMode="External"/><Relationship Id="rId160" Type="http://schemas.openxmlformats.org/officeDocument/2006/relationships/hyperlink" Target="http://www.jeeran.com/blogs/feeds/1506223/aymanaroog/76985/rss/2/" TargetMode="External"/><Relationship Id="rId216" Type="http://schemas.openxmlformats.org/officeDocument/2006/relationships/hyperlink" Target="http://www.jeeran.com/blogs/feeds/1506223/aymanaroog/51054/rss/2/" TargetMode="External"/><Relationship Id="rId423" Type="http://schemas.openxmlformats.org/officeDocument/2006/relationships/image" Target="../media/image199.png"/><Relationship Id="rId258" Type="http://schemas.openxmlformats.org/officeDocument/2006/relationships/hyperlink" Target="http://www.jeeran.com/blogs/feeds/1506223/aymanaroog/50827/rss/2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blog.sowhy.de/2015/03/03/polizeilich-verordneter-iq-test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Uy_ph53We10?feature=oembed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1.jpeg"/><Relationship Id="rId7" Type="http://schemas.openxmlformats.org/officeDocument/2006/relationships/image" Target="../media/image214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3.jpeg"/><Relationship Id="rId5" Type="http://schemas.microsoft.com/office/2007/relationships/hdphoto" Target="../media/hdphoto5.wdp"/><Relationship Id="rId4" Type="http://schemas.openxmlformats.org/officeDocument/2006/relationships/image" Target="../media/image2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gif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2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control" Target="../activeX/activeX1.xml"/><Relationship Id="rId7" Type="http://schemas.openxmlformats.org/officeDocument/2006/relationships/image" Target="../media/image3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3.jpeg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24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4.gif"/><Relationship Id="rId5" Type="http://schemas.microsoft.com/office/2007/relationships/hdphoto" Target="../media/hdphoto2.wdp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audio" Target="../media/audio4.wav"/><Relationship Id="rId4" Type="http://schemas.openxmlformats.org/officeDocument/2006/relationships/image" Target="../media/image100.jpeg"/><Relationship Id="rId9" Type="http://schemas.openxmlformats.org/officeDocument/2006/relationships/image" Target="../media/image10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230.jpeg"/><Relationship Id="rId7" Type="http://schemas.openxmlformats.org/officeDocument/2006/relationships/image" Target="../media/image34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3.jpe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H0HV8wX-v40?feature=oembed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7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246.png"/><Relationship Id="rId4" Type="http://schemas.openxmlformats.org/officeDocument/2006/relationships/image" Target="../media/image24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hyperlink" Target="http://images.aarabladies.com/picture/22618.html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&#1575;&#1604;&#1587;&#1610;&#1575;&#1581;%20&#1608;&#1605;&#1606;&#1575;&#1591;&#1602;%20&#1575;&#1606;&#1587;&#1610;&#1575;&#1576;%20&#1575;&#1604;&#1581;&#1605;&#1605;.flv" TargetMode="External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4.jpeg"/><Relationship Id="rId4" Type="http://schemas.openxmlformats.org/officeDocument/2006/relationships/image" Target="../media/image2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4.xml"/><Relationship Id="rId5" Type="http://schemas.openxmlformats.org/officeDocument/2006/relationships/audio" Target="../media/audio60.wav"/><Relationship Id="rId4" Type="http://schemas.openxmlformats.org/officeDocument/2006/relationships/image" Target="../media/image66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64.gif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6.jpeg"/><Relationship Id="rId5" Type="http://schemas.openxmlformats.org/officeDocument/2006/relationships/image" Target="../media/image28.png"/><Relationship Id="rId4" Type="http://schemas.openxmlformats.org/officeDocument/2006/relationships/image" Target="../media/image35.png"/><Relationship Id="rId9" Type="http://schemas.openxmlformats.org/officeDocument/2006/relationships/image" Target="../media/image39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6.gif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7.jpg"/><Relationship Id="rId5" Type="http://schemas.openxmlformats.org/officeDocument/2006/relationships/image" Target="../media/image294.jpeg"/><Relationship Id="rId4" Type="http://schemas.openxmlformats.org/officeDocument/2006/relationships/image" Target="../media/image293.png"/><Relationship Id="rId9" Type="http://schemas.openxmlformats.org/officeDocument/2006/relationships/audio" Target="../media/audio3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9.pn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gif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10C0409-29D0-4BD2-9BBB-C3C5BAEC1BC5}"/>
              </a:ext>
            </a:extLst>
          </p:cNvPr>
          <p:cNvSpPr txBox="1"/>
          <p:nvPr/>
        </p:nvSpPr>
        <p:spPr>
          <a:xfrm>
            <a:off x="115388" y="1847984"/>
            <a:ext cx="291801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للأمانة العلمية هذا العرض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للاستاذة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العمري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تم اقتباسه والعمل والتعديل عليه بما يتوافق مع طريقتي في الشرح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90D787E-FE2C-4A91-B2BD-2083880F6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245" y="1778145"/>
            <a:ext cx="1057348" cy="12185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6C2A05-CFA0-4324-868C-7AA8AC050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116632"/>
            <a:ext cx="1086272" cy="95032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E2F957F-7578-4E55-808D-B9034DE23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2" y="260648"/>
            <a:ext cx="955450" cy="84721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AF91069-6151-47E1-B775-A825EC9293A8}"/>
              </a:ext>
            </a:extLst>
          </p:cNvPr>
          <p:cNvSpPr/>
          <p:nvPr/>
        </p:nvSpPr>
        <p:spPr>
          <a:xfrm>
            <a:off x="1554997" y="2322205"/>
            <a:ext cx="6034005" cy="319262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iTi" pitchFamily="49" charset="-122"/>
              <a:ea typeface="KaiTi" pitchFamily="49" charset="-122"/>
              <a:cs typeface="Times New Roman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iTi" pitchFamily="49" charset="-122"/>
              <a:ea typeface="KaiTi" pitchFamily="49" charset="-122"/>
              <a:cs typeface="Times New Roman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مادة العلوم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الصف الثالث متوسط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iTi" pitchFamily="49" charset="-122"/>
                <a:ea typeface="KaiTi" pitchFamily="49" charset="-122"/>
                <a:cs typeface="Times New Roman"/>
              </a:rPr>
              <a:t>الفصل الدراسي الأول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          </a:t>
            </a:r>
            <a:b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</a:b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الوحدة الأولى</a:t>
            </a:r>
            <a:b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</a:br>
            <a:b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</a:b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BF42877-EE38-4155-9C59-92BE6AA70C40}"/>
              </a:ext>
            </a:extLst>
          </p:cNvPr>
          <p:cNvSpPr txBox="1"/>
          <p:nvPr/>
        </p:nvSpPr>
        <p:spPr>
          <a:xfrm>
            <a:off x="5381754" y="1944741"/>
            <a:ext cx="5040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103F9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7E9B08F-D55D-4D5A-8CAF-55AE0AE95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6482"/>
            <a:ext cx="4608512" cy="1597851"/>
          </a:xfrm>
          <a:prstGeom prst="rect">
            <a:avLst/>
          </a:prstGeom>
        </p:spPr>
      </p:pic>
      <p:sp>
        <p:nvSpPr>
          <p:cNvPr id="12" name="عنصر نائب للنص 5">
            <a:extLst>
              <a:ext uri="{FF2B5EF4-FFF2-40B4-BE49-F238E27FC236}">
                <a16:creationId xmlns:a16="http://schemas.microsoft.com/office/drawing/2014/main" id="{10B63B0A-0814-4D13-A2A5-B640DEF63FAE}"/>
              </a:ext>
            </a:extLst>
          </p:cNvPr>
          <p:cNvSpPr txBox="1">
            <a:spLocks/>
          </p:cNvSpPr>
          <p:nvPr/>
        </p:nvSpPr>
        <p:spPr bwMode="auto">
          <a:xfrm>
            <a:off x="2422717" y="5395546"/>
            <a:ext cx="406779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1400" kern="1200">
                <a:solidFill>
                  <a:srgbClr val="777777"/>
                </a:solidFill>
                <a:latin typeface="+mn-lt"/>
                <a:ea typeface="+mn-ea"/>
                <a:cs typeface="Arial" pitchFamily="34" charset="0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Font typeface="Wingdings 2" pitchFamily="18" charset="2"/>
              <a:buChar char=""/>
              <a:defRPr sz="9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Font typeface="Wingdings 2" pitchFamily="18" charset="2"/>
              <a:buChar char=""/>
              <a:defRPr sz="9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1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A5B592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اعداد أ- </a:t>
            </a: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dalus" pitchFamily="18" charset="-78"/>
                <a:ea typeface="+mn-ea"/>
                <a:cs typeface="DecoType Naskh Variants" panose="02010400000000000000" pitchFamily="2" charset="-78"/>
              </a:rPr>
              <a:t>صابر دخيل الله  السيالي</a:t>
            </a:r>
            <a:endParaRPr kumimoji="0" lang="en-US" altLang="ar-SA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DecoType Naskh Variants" panose="02010400000000000000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43C1075-4B46-412E-8702-EF7F9E08E9A2}"/>
              </a:ext>
            </a:extLst>
          </p:cNvPr>
          <p:cNvSpPr/>
          <p:nvPr/>
        </p:nvSpPr>
        <p:spPr>
          <a:xfrm>
            <a:off x="4067944" y="2774709"/>
            <a:ext cx="319055" cy="2219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E11DA4D-AB7A-4827-8ABD-2625BA8854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61" y="1847984"/>
            <a:ext cx="1440159" cy="125099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F4352B4-1DC5-4DD4-B2F5-7FEB21502463}"/>
              </a:ext>
            </a:extLst>
          </p:cNvPr>
          <p:cNvSpPr/>
          <p:nvPr/>
        </p:nvSpPr>
        <p:spPr>
          <a:xfrm>
            <a:off x="173360" y="116632"/>
            <a:ext cx="8797280" cy="6624736"/>
          </a:xfrm>
          <a:prstGeom prst="rect">
            <a:avLst/>
          </a:prstGeom>
          <a:noFill/>
          <a:ln w="76200" cap="flat" cmpd="sng" algn="ctr">
            <a:solidFill>
              <a:srgbClr val="1156A5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0AF08E8-7DA6-4927-9BBD-21EBF952DB02}"/>
              </a:ext>
            </a:extLst>
          </p:cNvPr>
          <p:cNvSpPr/>
          <p:nvPr/>
        </p:nvSpPr>
        <p:spPr>
          <a:xfrm>
            <a:off x="5401039" y="5669280"/>
            <a:ext cx="1574527" cy="5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DecoType Naskh Variants" panose="02010400000000000000" pitchFamily="2" charset="-78"/>
              </a:rPr>
              <a:t>معلم المادة :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83E80EE-435D-488F-BE41-8DEACE09447A}"/>
              </a:ext>
            </a:extLst>
          </p:cNvPr>
          <p:cNvSpPr/>
          <p:nvPr/>
        </p:nvSpPr>
        <p:spPr>
          <a:xfrm>
            <a:off x="0" y="-43486"/>
            <a:ext cx="9144000" cy="6901486"/>
          </a:xfrm>
          <a:prstGeom prst="rect">
            <a:avLst/>
          </a:prstGeom>
          <a:solidFill>
            <a:schemeClr val="lt1">
              <a:alpha val="9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18531" y="304072"/>
            <a:ext cx="3708797" cy="632804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315" y="413552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نصف إطار 5">
            <a:extLst>
              <a:ext uri="{FF2B5EF4-FFF2-40B4-BE49-F238E27FC236}">
                <a16:creationId xmlns:a16="http://schemas.microsoft.com/office/drawing/2014/main" id="{C5E09CF7-4E90-411E-8B77-B4D488A875F5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rtl="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5636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http://www.aawsat.com/2007/08/01/images/travel1.430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4919663" cy="399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90945" y="2004166"/>
            <a:ext cx="334767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حدث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اعظم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انفجار بركاني في 27 أغسطس 1883 في جزيرة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كراكاتو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الواقعة بين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سومرة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وجاوه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وقضى على 163 قرية وقتل حوالي 40.000 نسمة وتدفقت الحمم لعلو 55 كم واندفع الغبار البركاني ليقطع مسافة 5330 كم خلال عشرة أيام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.</a:t>
            </a:r>
          </a:p>
        </p:txBody>
      </p:sp>
      <p:sp>
        <p:nvSpPr>
          <p:cNvPr id="12" name="مستطيل 11"/>
          <p:cNvSpPr/>
          <p:nvPr/>
        </p:nvSpPr>
        <p:spPr>
          <a:xfrm rot="20069825">
            <a:off x="3227639" y="4321432"/>
            <a:ext cx="175260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اوسع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فوهة بركانية هي فوهة بركان توبا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Toba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في جزيرة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سومطرة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مساحتها 1775 كم²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5D51C77-B75A-498E-ABB7-E140A117DE51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89A29276-64D4-425E-9F98-EFC302AC2F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0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1" descr="http://www.e-msjed.com/msjed/site/topicuploads/2158-126201022124A-it_pompeii_garden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327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6" descr="http://forum.hwaml.com/imgcache2/hwaml.com_1303432909_32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5750"/>
            <a:ext cx="5486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مستطيل 7"/>
          <p:cNvSpPr>
            <a:spLocks noChangeArrowheads="1"/>
          </p:cNvSpPr>
          <p:nvPr/>
        </p:nvSpPr>
        <p:spPr bwMode="auto">
          <a:xfrm>
            <a:off x="304800" y="1371600"/>
            <a:ext cx="3276600" cy="1200150"/>
          </a:xfrm>
          <a:prstGeom prst="rect">
            <a:avLst/>
          </a:prstGeom>
          <a:solidFill>
            <a:srgbClr val="FFFFCC">
              <a:alpha val="7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صور بركان مدينة بومبي بايطاليا (رومانيا القديمة ) الذي أحرق البشر وصاروا كالحجارة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97EA0ED-1909-4840-9D10-B3E40798430E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نصف إطار 7">
            <a:extLst>
              <a:ext uri="{FF2B5EF4-FFF2-40B4-BE49-F238E27FC236}">
                <a16:creationId xmlns:a16="http://schemas.microsoft.com/office/drawing/2014/main" id="{F44E493C-84CE-409E-9436-0DA2EA3CB3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8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1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نصف إطار 4">
            <a:extLst>
              <a:ext uri="{FF2B5EF4-FFF2-40B4-BE49-F238E27FC236}">
                <a16:creationId xmlns:a16="http://schemas.microsoft.com/office/drawing/2014/main" id="{F615299A-988A-4398-AD58-1CE263169FC7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603592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30212" y="-20777"/>
            <a:ext cx="8713788" cy="421653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2857500" algn="l"/>
              </a:tabLst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/>
                <a:ea typeface="+mn-ea"/>
                <a:cs typeface="Times New Roman" pitchFamily="18" charset="0"/>
              </a:rPr>
              <a:t>أكمل ما يأتي 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entury Schoolbook"/>
              <a:ea typeface="+mn-ea"/>
              <a:cs typeface="Times New Roman" pitchFamily="18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2857500" algn="l"/>
              </a:tabLst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itchFamily="18" charset="0"/>
              </a:rPr>
              <a:t>1- تتكون البراكين نتيجة خروج ............ من باطن الأرض إلى السطح </a:t>
            </a: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2857500" algn="l"/>
              </a:tabLst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itchFamily="18" charset="0"/>
              </a:rPr>
              <a:t>بسبب . .......... الشديد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..............العالية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2857500" algn="l"/>
              </a:tabLst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2- فتحـة دائـرية في أعلى البركـان تسمى ..........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أما التجويف الداخلي يسمى................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2857500" algn="l"/>
              </a:tabLst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3- تعتمد طريقة ثوران البركان على تركيب ......... ومقدار...........    و .......... الأخرى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2857500" algn="l"/>
              </a:tabLst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4- جبل القدر بالمدينة من البراكين ............. بينما حرة ثنيان من أمثلة البراكين............. 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2857500" algn="l"/>
              </a:tabLst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5- تتكون الهضاب البازلتية من ثوران ............التي تتميز اللابة فيه بلزوجة ..........</a:t>
            </a: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2857500" algn="l"/>
              </a:tabLst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من أمثلتها في المملكة  ..............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022669" y="442955"/>
            <a:ext cx="91440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الماجما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191000" y="1190625"/>
            <a:ext cx="914400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الفوهة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4108269" y="1919330"/>
            <a:ext cx="790302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السليكا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360884" y="1896992"/>
            <a:ext cx="1091838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بخار الماء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1301931" y="1861002"/>
            <a:ext cx="914400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الغازات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4787106" y="2671805"/>
            <a:ext cx="990600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المركبة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22423" y="2647382"/>
            <a:ext cx="990600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الدرعية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4433739" y="3396625"/>
            <a:ext cx="990600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الشقوق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748506" y="3429000"/>
            <a:ext cx="990600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قليلة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621928" y="3769497"/>
            <a:ext cx="1219200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حرة رهط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4191000" y="5465867"/>
            <a:ext cx="4876800" cy="838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بسبب تتابع الثوران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القوي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للمقذوفات الصلبة والثوران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الهادئ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للابة مكونة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طبقات بالتبادل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184052" y="5452200"/>
            <a:ext cx="3604846" cy="838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لأن ثورانها يعتمد على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المحتوى الغازي المضغوط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الذي يتحرر سريعاً فيتوقف البركان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خطط انسيابي: رابط خارج الصفحة 23"/>
          <p:cNvSpPr/>
          <p:nvPr/>
        </p:nvSpPr>
        <p:spPr bwMode="auto">
          <a:xfrm>
            <a:off x="8001000" y="4318007"/>
            <a:ext cx="990600" cy="533400"/>
          </a:xfrm>
          <a:prstGeom prst="flowChartOffpageConnector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33CC">
                <a:alpha val="40000"/>
              </a:srgbClr>
            </a:outerShdw>
          </a:effectLst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7581900" y="808809"/>
            <a:ext cx="83820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الضغط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5535611" y="864339"/>
            <a:ext cx="1137556" cy="39307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الحرارة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7277100" y="1524000"/>
            <a:ext cx="1219200" cy="381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القصبة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07B69EE-8A87-4063-868A-3C415E494D7B}"/>
              </a:ext>
            </a:extLst>
          </p:cNvPr>
          <p:cNvSpPr txBox="1"/>
          <p:nvPr/>
        </p:nvSpPr>
        <p:spPr>
          <a:xfrm>
            <a:off x="7886700" y="4299869"/>
            <a:ext cx="990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علل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71E798F-A86E-4502-A416-CF3885CFECBF}"/>
              </a:ext>
            </a:extLst>
          </p:cNvPr>
          <p:cNvSpPr txBox="1"/>
          <p:nvPr/>
        </p:nvSpPr>
        <p:spPr>
          <a:xfrm>
            <a:off x="2906803" y="4910275"/>
            <a:ext cx="6274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تكون جوانب البركان المركب حادة ؟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DB9F0B7-439A-456D-B6B8-44F762C178D2}"/>
              </a:ext>
            </a:extLst>
          </p:cNvPr>
          <p:cNvSpPr txBox="1"/>
          <p:nvPr/>
        </p:nvSpPr>
        <p:spPr>
          <a:xfrm>
            <a:off x="-52624" y="4971830"/>
            <a:ext cx="4537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- لا يدوم ثوران البركان المخروطي فترة طويلة ؟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1980EF1-4AE4-46A8-9C3D-6AEA38A14039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0AF1431B-07B0-49E4-99A8-51F83481C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9285" y="117092"/>
            <a:ext cx="1611939" cy="1338530"/>
          </a:xfrm>
          <a:prstGeom prst="rect">
            <a:avLst/>
          </a:prstGeom>
        </p:spPr>
      </p:pic>
      <p:sp>
        <p:nvSpPr>
          <p:cNvPr id="25" name="نصف إطار 24">
            <a:extLst>
              <a:ext uri="{FF2B5EF4-FFF2-40B4-BE49-F238E27FC236}">
                <a16:creationId xmlns:a16="http://schemas.microsoft.com/office/drawing/2014/main" id="{A53D0723-426B-404A-8914-022E2545BBAF}"/>
              </a:ext>
            </a:extLst>
          </p:cNvPr>
          <p:cNvSpPr/>
          <p:nvPr/>
        </p:nvSpPr>
        <p:spPr>
          <a:xfrm>
            <a:off x="0" y="0"/>
            <a:ext cx="7392087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1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57872">
            <a:off x="97287" y="844820"/>
            <a:ext cx="2481351" cy="622861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2" descr="http://www.skedaddel.com/blog/wp-content/uploads/2009/08/krakat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32575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1EBFCEE-6BB2-4BF8-86A2-73405418FF98}"/>
              </a:ext>
            </a:extLst>
          </p:cNvPr>
          <p:cNvSpPr/>
          <p:nvPr/>
        </p:nvSpPr>
        <p:spPr>
          <a:xfrm>
            <a:off x="8210550" y="6057900"/>
            <a:ext cx="933450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9537" y="457199"/>
            <a:ext cx="5114925" cy="6229351"/>
          </a:xfrm>
          <a:prstGeom prst="roundRect">
            <a:avLst>
              <a:gd name="adj" fmla="val 1266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7" name="شكل بيضاوي 4"/>
          <p:cNvSpPr>
            <a:spLocks noChangeArrowheads="1"/>
          </p:cNvSpPr>
          <p:nvPr/>
        </p:nvSpPr>
        <p:spPr bwMode="auto">
          <a:xfrm>
            <a:off x="5638800" y="533400"/>
            <a:ext cx="1676400" cy="533400"/>
          </a:xfrm>
          <a:prstGeom prst="ellipse">
            <a:avLst/>
          </a:prstGeom>
          <a:noFill/>
          <a:ln w="28575" algn="ctr">
            <a:solidFill>
              <a:srgbClr val="0067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8F5F71E-B24E-4C43-A9F0-74552C34B8FC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92447"/>
      </p:ext>
    </p:extLst>
  </p:cSld>
  <p:clrMapOvr>
    <a:masterClrMapping/>
  </p:clrMapOvr>
  <p:transition spd="med">
    <p:pull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9D66A25-F5EA-49FA-AAF6-CF1A8BA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82208" y="5402668"/>
            <a:ext cx="2462347" cy="1677043"/>
          </a:xfrm>
          <a:prstGeom prst="rect">
            <a:avLst/>
          </a:prstGeom>
        </p:spPr>
      </p:pic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5944" y="137423"/>
            <a:ext cx="8545180" cy="524540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مستطيل 9"/>
          <p:cNvSpPr txBox="1"/>
          <p:nvPr/>
        </p:nvSpPr>
        <p:spPr>
          <a:xfrm>
            <a:off x="3181982" y="350925"/>
            <a:ext cx="4173941" cy="48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0" marR="0" lvl="0" indent="0" algn="r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8245" algn="l"/>
                <a:tab pos="705420" algn="l"/>
                <a:tab pos="1062595" algn="l"/>
                <a:tab pos="1419770" algn="l"/>
                <a:tab pos="1776945" algn="l"/>
                <a:tab pos="2125190" algn="l"/>
                <a:tab pos="2482365" algn="l"/>
                <a:tab pos="2839540" algn="l"/>
                <a:tab pos="3196714" algn="l"/>
                <a:tab pos="3553889" algn="l"/>
                <a:tab pos="3911064" algn="l"/>
                <a:tab pos="4259309" algn="l"/>
              </a:tabLst>
              <a:defRPr sz="3600" b="1">
                <a:solidFill>
                  <a:srgbClr val="3373F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2531" b="1" i="0" u="none" strike="noStrike" kern="1200" cap="none" spc="0" normalizeH="0" baseline="0" noProof="0" dirty="0">
              <a:ln>
                <a:noFill/>
              </a:ln>
              <a:solidFill>
                <a:srgbClr val="3373F9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172" name="Picture 2" descr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6306" y="3881841"/>
            <a:ext cx="1224138" cy="103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2530" y="3881841"/>
            <a:ext cx="1232026" cy="103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4" descr="Picture 4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402166">
            <a:off x="5597174" y="3768182"/>
            <a:ext cx="1080969" cy="879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5" descr="Picture 5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29744" flipH="1">
            <a:off x="7369847" y="3468742"/>
            <a:ext cx="1018283" cy="81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6" descr="Picture 6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17951">
            <a:off x="1229395" y="2123521"/>
            <a:ext cx="1687424" cy="82132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D7930A-EFDD-466B-8B4B-8F1FB47202DA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2BF2EF7-E142-4897-90EC-9D16E67B5016}"/>
              </a:ext>
            </a:extLst>
          </p:cNvPr>
          <p:cNvSpPr/>
          <p:nvPr/>
        </p:nvSpPr>
        <p:spPr>
          <a:xfrm>
            <a:off x="7848157" y="6409977"/>
            <a:ext cx="683566" cy="22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9" name="مستطيل 1"/>
          <p:cNvSpPr txBox="1"/>
          <p:nvPr/>
        </p:nvSpPr>
        <p:spPr>
          <a:xfrm>
            <a:off x="4856935" y="5280487"/>
            <a:ext cx="3691225" cy="132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هنيئاً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لقد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نجحنا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في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تحقيق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أهدافنا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اليوم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DE8585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Calibri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3510F96-8FE9-4481-97AC-69D15D7B7B20}"/>
              </a:ext>
            </a:extLst>
          </p:cNvPr>
          <p:cNvSpPr txBox="1"/>
          <p:nvPr/>
        </p:nvSpPr>
        <p:spPr>
          <a:xfrm>
            <a:off x="119639" y="6603924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Sabir alsayyali</a:t>
            </a:r>
            <a:endParaRPr kumimoji="0" lang="ar-SA" sz="7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نصف إطار 14">
            <a:extLst>
              <a:ext uri="{FF2B5EF4-FFF2-40B4-BE49-F238E27FC236}">
                <a16:creationId xmlns:a16="http://schemas.microsoft.com/office/drawing/2014/main" id="{500A2CF9-E80E-41E8-B46A-2CBC1EC6E84E}"/>
              </a:ext>
            </a:extLst>
          </p:cNvPr>
          <p:cNvSpPr/>
          <p:nvPr/>
        </p:nvSpPr>
        <p:spPr>
          <a:xfrm>
            <a:off x="0" y="0"/>
            <a:ext cx="9036496" cy="6858000"/>
          </a:xfrm>
          <a:prstGeom prst="halfFrame">
            <a:avLst>
              <a:gd name="adj1" fmla="val 2146"/>
              <a:gd name="adj2" fmla="val 1920"/>
            </a:avLst>
          </a:prstGeom>
          <a:solidFill>
            <a:srgbClr val="002060"/>
          </a:solidFill>
          <a:ln w="28575" cap="flat" cmpd="sng" algn="ctr">
            <a:solidFill>
              <a:srgbClr val="B83D6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AA1339B-F193-4F50-ABFA-5298BEB68FF6}"/>
              </a:ext>
            </a:extLst>
          </p:cNvPr>
          <p:cNvSpPr txBox="1"/>
          <p:nvPr/>
        </p:nvSpPr>
        <p:spPr>
          <a:xfrm>
            <a:off x="3553098" y="598640"/>
            <a:ext cx="38028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jawal"/>
                <a:ea typeface="+mn-ea"/>
                <a:cs typeface="Times New Roman" panose="02020603050405020304" pitchFamily="18" charset="0"/>
              </a:rPr>
              <a:t>الشخص الحكيم هو الذي يصنع فرصاً أكثر من تلك التي ضاعت منه أو فشل فيها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sp>
        <p:nvSpPr>
          <p:cNvPr id="13" name="نصف إطار 12">
            <a:extLst>
              <a:ext uri="{FF2B5EF4-FFF2-40B4-BE49-F238E27FC236}">
                <a16:creationId xmlns:a16="http://schemas.microsoft.com/office/drawing/2014/main" id="{287FF718-26E7-4A5A-BEDC-00D9F6EFD0A4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05" y="513981"/>
            <a:ext cx="4267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 bwMode="auto">
          <a:xfrm>
            <a:off x="6172200" y="533400"/>
            <a:ext cx="1600200" cy="762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2057400"/>
            <a:ext cx="4495800" cy="1295400"/>
          </a:xfrm>
          <a:prstGeom prst="roundRect">
            <a:avLst>
              <a:gd name="adj" fmla="val 340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2-كلما غاصت صفيحة تحت الأخرى, فإن المواد الصخرية تنصهر وتدفع إلى الأعلى نحو سطح الأرض حيث تثور لتشكل بركان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66800" y="1143000"/>
            <a:ext cx="2438400" cy="533400"/>
          </a:xfrm>
          <a:prstGeom prst="roundRect">
            <a:avLst>
              <a:gd name="adj" fmla="val 340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811530" marR="0" lvl="0" indent="-742950" algn="ct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ثوران الشقوق                                             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3657600"/>
            <a:ext cx="4648200" cy="533400"/>
          </a:xfrm>
          <a:prstGeom prst="roundRect">
            <a:avLst>
              <a:gd name="adj" fmla="val 340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811530" marR="0" lvl="0" indent="-742950" algn="ct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3-بسبب المواد الصلبة الخارجة من البركان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19074" y="4343400"/>
            <a:ext cx="5029200" cy="533400"/>
          </a:xfrm>
          <a:prstGeom prst="roundRect">
            <a:avLst>
              <a:gd name="adj" fmla="val 340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-7429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4-التناوب بين طبقات </a:t>
            </a:r>
            <a:r>
              <a:rPr kumimoji="0" lang="ar-SA" sz="2400" b="1" i="0" u="none" strike="noStrike" kern="1200" cap="none" spc="0" normalizeH="0" baseline="0" noProof="0" dirty="0" err="1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اللابة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والمقذوفات البركانية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5105400"/>
            <a:ext cx="4648200" cy="1524000"/>
          </a:xfrm>
          <a:prstGeom prst="roundRect">
            <a:avLst>
              <a:gd name="adj" fmla="val 340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 تكون </a:t>
            </a:r>
            <a:r>
              <a:rPr kumimoji="0" lang="ar-SA" sz="2400" b="1" i="0" u="none" strike="noStrike" kern="1200" cap="none" spc="0" normalizeH="0" baseline="0" noProof="0" dirty="0" err="1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الماجما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الغنية </a:t>
            </a:r>
            <a:r>
              <a:rPr kumimoji="0" lang="ar-SA" sz="2400" b="1" i="0" u="none" strike="noStrike" kern="1200" cap="none" spc="0" normalizeH="0" baseline="0" noProof="0" dirty="0" err="1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بالسيلكا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لزجة وكثيفة ويمكن أن تحبس الغاز مما يؤدي إلى تشكل</a:t>
            </a:r>
            <a:r>
              <a:rPr kumimoji="0" lang="ar-SA" sz="2400" b="0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الضغط  </a:t>
            </a:r>
            <a:r>
              <a:rPr kumimoji="0" lang="ar-SA" sz="2400" b="1" i="0" u="none" strike="noStrike" kern="1200" cap="none" spc="0" normalizeH="0" baseline="0" noProof="0" dirty="0" err="1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و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زيادته إلى </a:t>
            </a:r>
            <a:r>
              <a:rPr kumimoji="0" lang="ar-SA" sz="2400" b="1" i="0" u="none" strike="noStrike" kern="1200" cap="none" spc="0" normalizeH="0" baseline="0" noProof="0" dirty="0" err="1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ان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يثور البركان بصورة انفجارية</a:t>
            </a:r>
          </a:p>
        </p:txBody>
      </p:sp>
      <p:sp>
        <p:nvSpPr>
          <p:cNvPr id="14" name="Freeform 60"/>
          <p:cNvSpPr>
            <a:spLocks/>
          </p:cNvSpPr>
          <p:nvPr/>
        </p:nvSpPr>
        <p:spPr bwMode="auto">
          <a:xfrm rot="18555682">
            <a:off x="5307806" y="2761457"/>
            <a:ext cx="515937" cy="571500"/>
          </a:xfrm>
          <a:custGeom>
            <a:avLst/>
            <a:gdLst/>
            <a:ahLst/>
            <a:cxnLst>
              <a:cxn ang="0">
                <a:pos x="330" y="4110"/>
              </a:cxn>
              <a:cxn ang="0">
                <a:pos x="1260" y="3421"/>
              </a:cxn>
              <a:cxn ang="0">
                <a:pos x="2160" y="3210"/>
              </a:cxn>
              <a:cxn ang="0">
                <a:pos x="2821" y="3300"/>
              </a:cxn>
              <a:cxn ang="0">
                <a:pos x="2970" y="2970"/>
              </a:cxn>
              <a:cxn ang="0">
                <a:pos x="2880" y="2129"/>
              </a:cxn>
              <a:cxn ang="0">
                <a:pos x="3000" y="1140"/>
              </a:cxn>
              <a:cxn ang="0">
                <a:pos x="3390" y="330"/>
              </a:cxn>
              <a:cxn ang="0">
                <a:pos x="4230" y="270"/>
              </a:cxn>
              <a:cxn ang="0">
                <a:pos x="4860" y="990"/>
              </a:cxn>
              <a:cxn ang="0">
                <a:pos x="5160" y="1740"/>
              </a:cxn>
              <a:cxn ang="0">
                <a:pos x="5340" y="2370"/>
              </a:cxn>
              <a:cxn ang="0">
                <a:pos x="5820" y="2490"/>
              </a:cxn>
              <a:cxn ang="0">
                <a:pos x="6480" y="2250"/>
              </a:cxn>
              <a:cxn ang="0">
                <a:pos x="7500" y="2190"/>
              </a:cxn>
              <a:cxn ang="0">
                <a:pos x="8700" y="2370"/>
              </a:cxn>
              <a:cxn ang="0">
                <a:pos x="9030" y="2970"/>
              </a:cxn>
              <a:cxn ang="0">
                <a:pos x="8520" y="3720"/>
              </a:cxn>
              <a:cxn ang="0">
                <a:pos x="7800" y="4200"/>
              </a:cxn>
              <a:cxn ang="0">
                <a:pos x="7050" y="4500"/>
              </a:cxn>
              <a:cxn ang="0">
                <a:pos x="7080" y="4860"/>
              </a:cxn>
              <a:cxn ang="0">
                <a:pos x="7620" y="5370"/>
              </a:cxn>
              <a:cxn ang="0">
                <a:pos x="7950" y="6210"/>
              </a:cxn>
              <a:cxn ang="0">
                <a:pos x="7950" y="7470"/>
              </a:cxn>
              <a:cxn ang="0">
                <a:pos x="7410" y="8010"/>
              </a:cxn>
              <a:cxn ang="0">
                <a:pos x="6690" y="7770"/>
              </a:cxn>
              <a:cxn ang="0">
                <a:pos x="6090" y="7350"/>
              </a:cxn>
              <a:cxn ang="0">
                <a:pos x="5489" y="6780"/>
              </a:cxn>
              <a:cxn ang="0">
                <a:pos x="5070" y="6750"/>
              </a:cxn>
              <a:cxn ang="0">
                <a:pos x="4740" y="7260"/>
              </a:cxn>
              <a:cxn ang="0">
                <a:pos x="4200" y="7890"/>
              </a:cxn>
              <a:cxn ang="0">
                <a:pos x="3240" y="8460"/>
              </a:cxn>
              <a:cxn ang="0">
                <a:pos x="2460" y="8130"/>
              </a:cxn>
              <a:cxn ang="0">
                <a:pos x="2399" y="7110"/>
              </a:cxn>
              <a:cxn ang="0">
                <a:pos x="2550" y="6300"/>
              </a:cxn>
              <a:cxn ang="0">
                <a:pos x="2790" y="5700"/>
              </a:cxn>
              <a:cxn ang="0">
                <a:pos x="2700" y="5280"/>
              </a:cxn>
              <a:cxn ang="0">
                <a:pos x="2070" y="5340"/>
              </a:cxn>
              <a:cxn ang="0">
                <a:pos x="1290" y="5219"/>
              </a:cxn>
              <a:cxn ang="0">
                <a:pos x="360" y="4830"/>
              </a:cxn>
            </a:cxnLst>
            <a:rect l="0" t="0" r="r" b="b"/>
            <a:pathLst>
              <a:path w="9210" h="8610">
                <a:moveTo>
                  <a:pt x="0" y="4530"/>
                </a:moveTo>
                <a:lnTo>
                  <a:pt x="330" y="4110"/>
                </a:lnTo>
                <a:lnTo>
                  <a:pt x="750" y="3720"/>
                </a:lnTo>
                <a:lnTo>
                  <a:pt x="1260" y="3421"/>
                </a:lnTo>
                <a:lnTo>
                  <a:pt x="1770" y="3240"/>
                </a:lnTo>
                <a:lnTo>
                  <a:pt x="2160" y="3210"/>
                </a:lnTo>
                <a:lnTo>
                  <a:pt x="2490" y="3240"/>
                </a:lnTo>
                <a:lnTo>
                  <a:pt x="2821" y="3300"/>
                </a:lnTo>
                <a:lnTo>
                  <a:pt x="3150" y="3390"/>
                </a:lnTo>
                <a:lnTo>
                  <a:pt x="2970" y="2970"/>
                </a:lnTo>
                <a:lnTo>
                  <a:pt x="2910" y="2551"/>
                </a:lnTo>
                <a:lnTo>
                  <a:pt x="2880" y="2129"/>
                </a:lnTo>
                <a:lnTo>
                  <a:pt x="2910" y="1620"/>
                </a:lnTo>
                <a:lnTo>
                  <a:pt x="3000" y="1140"/>
                </a:lnTo>
                <a:lnTo>
                  <a:pt x="3180" y="720"/>
                </a:lnTo>
                <a:lnTo>
                  <a:pt x="3390" y="330"/>
                </a:lnTo>
                <a:lnTo>
                  <a:pt x="3750" y="0"/>
                </a:lnTo>
                <a:lnTo>
                  <a:pt x="4230" y="270"/>
                </a:lnTo>
                <a:lnTo>
                  <a:pt x="4591" y="630"/>
                </a:lnTo>
                <a:lnTo>
                  <a:pt x="4860" y="990"/>
                </a:lnTo>
                <a:lnTo>
                  <a:pt x="5039" y="1380"/>
                </a:lnTo>
                <a:lnTo>
                  <a:pt x="5160" y="1740"/>
                </a:lnTo>
                <a:lnTo>
                  <a:pt x="5280" y="2070"/>
                </a:lnTo>
                <a:lnTo>
                  <a:pt x="5340" y="2370"/>
                </a:lnTo>
                <a:lnTo>
                  <a:pt x="5400" y="2730"/>
                </a:lnTo>
                <a:lnTo>
                  <a:pt x="5820" y="2490"/>
                </a:lnTo>
                <a:lnTo>
                  <a:pt x="6150" y="2340"/>
                </a:lnTo>
                <a:lnTo>
                  <a:pt x="6480" y="2250"/>
                </a:lnTo>
                <a:lnTo>
                  <a:pt x="6900" y="2220"/>
                </a:lnTo>
                <a:lnTo>
                  <a:pt x="7500" y="2190"/>
                </a:lnTo>
                <a:lnTo>
                  <a:pt x="8101" y="2250"/>
                </a:lnTo>
                <a:lnTo>
                  <a:pt x="8700" y="2370"/>
                </a:lnTo>
                <a:lnTo>
                  <a:pt x="9210" y="2490"/>
                </a:lnTo>
                <a:lnTo>
                  <a:pt x="9030" y="2970"/>
                </a:lnTo>
                <a:lnTo>
                  <a:pt x="8790" y="3390"/>
                </a:lnTo>
                <a:lnTo>
                  <a:pt x="8520" y="3720"/>
                </a:lnTo>
                <a:lnTo>
                  <a:pt x="8220" y="3960"/>
                </a:lnTo>
                <a:lnTo>
                  <a:pt x="7800" y="4200"/>
                </a:lnTo>
                <a:lnTo>
                  <a:pt x="7410" y="4380"/>
                </a:lnTo>
                <a:lnTo>
                  <a:pt x="7050" y="4500"/>
                </a:lnTo>
                <a:lnTo>
                  <a:pt x="6690" y="4590"/>
                </a:lnTo>
                <a:lnTo>
                  <a:pt x="7080" y="4860"/>
                </a:lnTo>
                <a:lnTo>
                  <a:pt x="7380" y="5100"/>
                </a:lnTo>
                <a:lnTo>
                  <a:pt x="7620" y="5370"/>
                </a:lnTo>
                <a:lnTo>
                  <a:pt x="7800" y="5700"/>
                </a:lnTo>
                <a:lnTo>
                  <a:pt x="7950" y="6210"/>
                </a:lnTo>
                <a:lnTo>
                  <a:pt x="8010" y="6840"/>
                </a:lnTo>
                <a:lnTo>
                  <a:pt x="7950" y="7470"/>
                </a:lnTo>
                <a:lnTo>
                  <a:pt x="7860" y="8070"/>
                </a:lnTo>
                <a:lnTo>
                  <a:pt x="7410" y="8010"/>
                </a:lnTo>
                <a:lnTo>
                  <a:pt x="7050" y="7920"/>
                </a:lnTo>
                <a:lnTo>
                  <a:pt x="6690" y="7770"/>
                </a:lnTo>
                <a:lnTo>
                  <a:pt x="6390" y="7590"/>
                </a:lnTo>
                <a:lnTo>
                  <a:pt x="6090" y="7350"/>
                </a:lnTo>
                <a:lnTo>
                  <a:pt x="5790" y="7050"/>
                </a:lnTo>
                <a:lnTo>
                  <a:pt x="5489" y="6780"/>
                </a:lnTo>
                <a:lnTo>
                  <a:pt x="5220" y="6420"/>
                </a:lnTo>
                <a:lnTo>
                  <a:pt x="5070" y="6750"/>
                </a:lnTo>
                <a:lnTo>
                  <a:pt x="4920" y="7020"/>
                </a:lnTo>
                <a:lnTo>
                  <a:pt x="4740" y="7260"/>
                </a:lnTo>
                <a:lnTo>
                  <a:pt x="4560" y="7560"/>
                </a:lnTo>
                <a:lnTo>
                  <a:pt x="4200" y="7890"/>
                </a:lnTo>
                <a:lnTo>
                  <a:pt x="3750" y="8220"/>
                </a:lnTo>
                <a:lnTo>
                  <a:pt x="3240" y="8460"/>
                </a:lnTo>
                <a:lnTo>
                  <a:pt x="2670" y="8610"/>
                </a:lnTo>
                <a:lnTo>
                  <a:pt x="2460" y="8130"/>
                </a:lnTo>
                <a:lnTo>
                  <a:pt x="2371" y="7620"/>
                </a:lnTo>
                <a:lnTo>
                  <a:pt x="2399" y="7110"/>
                </a:lnTo>
                <a:lnTo>
                  <a:pt x="2460" y="6660"/>
                </a:lnTo>
                <a:lnTo>
                  <a:pt x="2550" y="6300"/>
                </a:lnTo>
                <a:lnTo>
                  <a:pt x="2640" y="6000"/>
                </a:lnTo>
                <a:lnTo>
                  <a:pt x="2790" y="5700"/>
                </a:lnTo>
                <a:lnTo>
                  <a:pt x="3030" y="5340"/>
                </a:lnTo>
                <a:lnTo>
                  <a:pt x="2700" y="5280"/>
                </a:lnTo>
                <a:lnTo>
                  <a:pt x="2371" y="5310"/>
                </a:lnTo>
                <a:lnTo>
                  <a:pt x="2070" y="5340"/>
                </a:lnTo>
                <a:lnTo>
                  <a:pt x="1710" y="5310"/>
                </a:lnTo>
                <a:lnTo>
                  <a:pt x="1290" y="5219"/>
                </a:lnTo>
                <a:lnTo>
                  <a:pt x="840" y="5040"/>
                </a:lnTo>
                <a:lnTo>
                  <a:pt x="360" y="4830"/>
                </a:lnTo>
                <a:lnTo>
                  <a:pt x="0" y="4530"/>
                </a:ln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60"/>
          <p:cNvSpPr>
            <a:spLocks/>
          </p:cNvSpPr>
          <p:nvPr/>
        </p:nvSpPr>
        <p:spPr bwMode="auto">
          <a:xfrm rot="18555682">
            <a:off x="8051006" y="780257"/>
            <a:ext cx="515937" cy="571500"/>
          </a:xfrm>
          <a:custGeom>
            <a:avLst/>
            <a:gdLst/>
            <a:ahLst/>
            <a:cxnLst>
              <a:cxn ang="0">
                <a:pos x="330" y="4110"/>
              </a:cxn>
              <a:cxn ang="0">
                <a:pos x="1260" y="3421"/>
              </a:cxn>
              <a:cxn ang="0">
                <a:pos x="2160" y="3210"/>
              </a:cxn>
              <a:cxn ang="0">
                <a:pos x="2821" y="3300"/>
              </a:cxn>
              <a:cxn ang="0">
                <a:pos x="2970" y="2970"/>
              </a:cxn>
              <a:cxn ang="0">
                <a:pos x="2880" y="2129"/>
              </a:cxn>
              <a:cxn ang="0">
                <a:pos x="3000" y="1140"/>
              </a:cxn>
              <a:cxn ang="0">
                <a:pos x="3390" y="330"/>
              </a:cxn>
              <a:cxn ang="0">
                <a:pos x="4230" y="270"/>
              </a:cxn>
              <a:cxn ang="0">
                <a:pos x="4860" y="990"/>
              </a:cxn>
              <a:cxn ang="0">
                <a:pos x="5160" y="1740"/>
              </a:cxn>
              <a:cxn ang="0">
                <a:pos x="5340" y="2370"/>
              </a:cxn>
              <a:cxn ang="0">
                <a:pos x="5820" y="2490"/>
              </a:cxn>
              <a:cxn ang="0">
                <a:pos x="6480" y="2250"/>
              </a:cxn>
              <a:cxn ang="0">
                <a:pos x="7500" y="2190"/>
              </a:cxn>
              <a:cxn ang="0">
                <a:pos x="8700" y="2370"/>
              </a:cxn>
              <a:cxn ang="0">
                <a:pos x="9030" y="2970"/>
              </a:cxn>
              <a:cxn ang="0">
                <a:pos x="8520" y="3720"/>
              </a:cxn>
              <a:cxn ang="0">
                <a:pos x="7800" y="4200"/>
              </a:cxn>
              <a:cxn ang="0">
                <a:pos x="7050" y="4500"/>
              </a:cxn>
              <a:cxn ang="0">
                <a:pos x="7080" y="4860"/>
              </a:cxn>
              <a:cxn ang="0">
                <a:pos x="7620" y="5370"/>
              </a:cxn>
              <a:cxn ang="0">
                <a:pos x="7950" y="6210"/>
              </a:cxn>
              <a:cxn ang="0">
                <a:pos x="7950" y="7470"/>
              </a:cxn>
              <a:cxn ang="0">
                <a:pos x="7410" y="8010"/>
              </a:cxn>
              <a:cxn ang="0">
                <a:pos x="6690" y="7770"/>
              </a:cxn>
              <a:cxn ang="0">
                <a:pos x="6090" y="7350"/>
              </a:cxn>
              <a:cxn ang="0">
                <a:pos x="5489" y="6780"/>
              </a:cxn>
              <a:cxn ang="0">
                <a:pos x="5070" y="6750"/>
              </a:cxn>
              <a:cxn ang="0">
                <a:pos x="4740" y="7260"/>
              </a:cxn>
              <a:cxn ang="0">
                <a:pos x="4200" y="7890"/>
              </a:cxn>
              <a:cxn ang="0">
                <a:pos x="3240" y="8460"/>
              </a:cxn>
              <a:cxn ang="0">
                <a:pos x="2460" y="8130"/>
              </a:cxn>
              <a:cxn ang="0">
                <a:pos x="2399" y="7110"/>
              </a:cxn>
              <a:cxn ang="0">
                <a:pos x="2550" y="6300"/>
              </a:cxn>
              <a:cxn ang="0">
                <a:pos x="2790" y="5700"/>
              </a:cxn>
              <a:cxn ang="0">
                <a:pos x="2700" y="5280"/>
              </a:cxn>
              <a:cxn ang="0">
                <a:pos x="2070" y="5340"/>
              </a:cxn>
              <a:cxn ang="0">
                <a:pos x="1290" y="5219"/>
              </a:cxn>
              <a:cxn ang="0">
                <a:pos x="360" y="4830"/>
              </a:cxn>
            </a:cxnLst>
            <a:rect l="0" t="0" r="r" b="b"/>
            <a:pathLst>
              <a:path w="9210" h="8610">
                <a:moveTo>
                  <a:pt x="0" y="4530"/>
                </a:moveTo>
                <a:lnTo>
                  <a:pt x="330" y="4110"/>
                </a:lnTo>
                <a:lnTo>
                  <a:pt x="750" y="3720"/>
                </a:lnTo>
                <a:lnTo>
                  <a:pt x="1260" y="3421"/>
                </a:lnTo>
                <a:lnTo>
                  <a:pt x="1770" y="3240"/>
                </a:lnTo>
                <a:lnTo>
                  <a:pt x="2160" y="3210"/>
                </a:lnTo>
                <a:lnTo>
                  <a:pt x="2490" y="3240"/>
                </a:lnTo>
                <a:lnTo>
                  <a:pt x="2821" y="3300"/>
                </a:lnTo>
                <a:lnTo>
                  <a:pt x="3150" y="3390"/>
                </a:lnTo>
                <a:lnTo>
                  <a:pt x="2970" y="2970"/>
                </a:lnTo>
                <a:lnTo>
                  <a:pt x="2910" y="2551"/>
                </a:lnTo>
                <a:lnTo>
                  <a:pt x="2880" y="2129"/>
                </a:lnTo>
                <a:lnTo>
                  <a:pt x="2910" y="1620"/>
                </a:lnTo>
                <a:lnTo>
                  <a:pt x="3000" y="1140"/>
                </a:lnTo>
                <a:lnTo>
                  <a:pt x="3180" y="720"/>
                </a:lnTo>
                <a:lnTo>
                  <a:pt x="3390" y="330"/>
                </a:lnTo>
                <a:lnTo>
                  <a:pt x="3750" y="0"/>
                </a:lnTo>
                <a:lnTo>
                  <a:pt x="4230" y="270"/>
                </a:lnTo>
                <a:lnTo>
                  <a:pt x="4591" y="630"/>
                </a:lnTo>
                <a:lnTo>
                  <a:pt x="4860" y="990"/>
                </a:lnTo>
                <a:lnTo>
                  <a:pt x="5039" y="1380"/>
                </a:lnTo>
                <a:lnTo>
                  <a:pt x="5160" y="1740"/>
                </a:lnTo>
                <a:lnTo>
                  <a:pt x="5280" y="2070"/>
                </a:lnTo>
                <a:lnTo>
                  <a:pt x="5340" y="2370"/>
                </a:lnTo>
                <a:lnTo>
                  <a:pt x="5400" y="2730"/>
                </a:lnTo>
                <a:lnTo>
                  <a:pt x="5820" y="2490"/>
                </a:lnTo>
                <a:lnTo>
                  <a:pt x="6150" y="2340"/>
                </a:lnTo>
                <a:lnTo>
                  <a:pt x="6480" y="2250"/>
                </a:lnTo>
                <a:lnTo>
                  <a:pt x="6900" y="2220"/>
                </a:lnTo>
                <a:lnTo>
                  <a:pt x="7500" y="2190"/>
                </a:lnTo>
                <a:lnTo>
                  <a:pt x="8101" y="2250"/>
                </a:lnTo>
                <a:lnTo>
                  <a:pt x="8700" y="2370"/>
                </a:lnTo>
                <a:lnTo>
                  <a:pt x="9210" y="2490"/>
                </a:lnTo>
                <a:lnTo>
                  <a:pt x="9030" y="2970"/>
                </a:lnTo>
                <a:lnTo>
                  <a:pt x="8790" y="3390"/>
                </a:lnTo>
                <a:lnTo>
                  <a:pt x="8520" y="3720"/>
                </a:lnTo>
                <a:lnTo>
                  <a:pt x="8220" y="3960"/>
                </a:lnTo>
                <a:lnTo>
                  <a:pt x="7800" y="4200"/>
                </a:lnTo>
                <a:lnTo>
                  <a:pt x="7410" y="4380"/>
                </a:lnTo>
                <a:lnTo>
                  <a:pt x="7050" y="4500"/>
                </a:lnTo>
                <a:lnTo>
                  <a:pt x="6690" y="4590"/>
                </a:lnTo>
                <a:lnTo>
                  <a:pt x="7080" y="4860"/>
                </a:lnTo>
                <a:lnTo>
                  <a:pt x="7380" y="5100"/>
                </a:lnTo>
                <a:lnTo>
                  <a:pt x="7620" y="5370"/>
                </a:lnTo>
                <a:lnTo>
                  <a:pt x="7800" y="5700"/>
                </a:lnTo>
                <a:lnTo>
                  <a:pt x="7950" y="6210"/>
                </a:lnTo>
                <a:lnTo>
                  <a:pt x="8010" y="6840"/>
                </a:lnTo>
                <a:lnTo>
                  <a:pt x="7950" y="7470"/>
                </a:lnTo>
                <a:lnTo>
                  <a:pt x="7860" y="8070"/>
                </a:lnTo>
                <a:lnTo>
                  <a:pt x="7410" y="8010"/>
                </a:lnTo>
                <a:lnTo>
                  <a:pt x="7050" y="7920"/>
                </a:lnTo>
                <a:lnTo>
                  <a:pt x="6690" y="7770"/>
                </a:lnTo>
                <a:lnTo>
                  <a:pt x="6390" y="7590"/>
                </a:lnTo>
                <a:lnTo>
                  <a:pt x="6090" y="7350"/>
                </a:lnTo>
                <a:lnTo>
                  <a:pt x="5790" y="7050"/>
                </a:lnTo>
                <a:lnTo>
                  <a:pt x="5489" y="6780"/>
                </a:lnTo>
                <a:lnTo>
                  <a:pt x="5220" y="6420"/>
                </a:lnTo>
                <a:lnTo>
                  <a:pt x="5070" y="6750"/>
                </a:lnTo>
                <a:lnTo>
                  <a:pt x="4920" y="7020"/>
                </a:lnTo>
                <a:lnTo>
                  <a:pt x="4740" y="7260"/>
                </a:lnTo>
                <a:lnTo>
                  <a:pt x="4560" y="7560"/>
                </a:lnTo>
                <a:lnTo>
                  <a:pt x="4200" y="7890"/>
                </a:lnTo>
                <a:lnTo>
                  <a:pt x="3750" y="8220"/>
                </a:lnTo>
                <a:lnTo>
                  <a:pt x="3240" y="8460"/>
                </a:lnTo>
                <a:lnTo>
                  <a:pt x="2670" y="8610"/>
                </a:lnTo>
                <a:lnTo>
                  <a:pt x="2460" y="8130"/>
                </a:lnTo>
                <a:lnTo>
                  <a:pt x="2371" y="7620"/>
                </a:lnTo>
                <a:lnTo>
                  <a:pt x="2399" y="7110"/>
                </a:lnTo>
                <a:lnTo>
                  <a:pt x="2460" y="6660"/>
                </a:lnTo>
                <a:lnTo>
                  <a:pt x="2550" y="6300"/>
                </a:lnTo>
                <a:lnTo>
                  <a:pt x="2640" y="6000"/>
                </a:lnTo>
                <a:lnTo>
                  <a:pt x="2790" y="5700"/>
                </a:lnTo>
                <a:lnTo>
                  <a:pt x="3030" y="5340"/>
                </a:lnTo>
                <a:lnTo>
                  <a:pt x="2700" y="5280"/>
                </a:lnTo>
                <a:lnTo>
                  <a:pt x="2371" y="5310"/>
                </a:lnTo>
                <a:lnTo>
                  <a:pt x="2070" y="5340"/>
                </a:lnTo>
                <a:lnTo>
                  <a:pt x="1710" y="5310"/>
                </a:lnTo>
                <a:lnTo>
                  <a:pt x="1290" y="5219"/>
                </a:lnTo>
                <a:lnTo>
                  <a:pt x="840" y="5040"/>
                </a:lnTo>
                <a:lnTo>
                  <a:pt x="360" y="4830"/>
                </a:lnTo>
                <a:lnTo>
                  <a:pt x="0" y="4530"/>
                </a:ln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reeform 60"/>
          <p:cNvSpPr>
            <a:spLocks/>
          </p:cNvSpPr>
          <p:nvPr/>
        </p:nvSpPr>
        <p:spPr bwMode="auto">
          <a:xfrm rot="18555682">
            <a:off x="3655219" y="286544"/>
            <a:ext cx="731837" cy="733425"/>
          </a:xfrm>
          <a:custGeom>
            <a:avLst/>
            <a:gdLst/>
            <a:ahLst/>
            <a:cxnLst>
              <a:cxn ang="0">
                <a:pos x="330" y="4110"/>
              </a:cxn>
              <a:cxn ang="0">
                <a:pos x="1260" y="3421"/>
              </a:cxn>
              <a:cxn ang="0">
                <a:pos x="2160" y="3210"/>
              </a:cxn>
              <a:cxn ang="0">
                <a:pos x="2821" y="3300"/>
              </a:cxn>
              <a:cxn ang="0">
                <a:pos x="2970" y="2970"/>
              </a:cxn>
              <a:cxn ang="0">
                <a:pos x="2880" y="2129"/>
              </a:cxn>
              <a:cxn ang="0">
                <a:pos x="3000" y="1140"/>
              </a:cxn>
              <a:cxn ang="0">
                <a:pos x="3390" y="330"/>
              </a:cxn>
              <a:cxn ang="0">
                <a:pos x="4230" y="270"/>
              </a:cxn>
              <a:cxn ang="0">
                <a:pos x="4860" y="990"/>
              </a:cxn>
              <a:cxn ang="0">
                <a:pos x="5160" y="1740"/>
              </a:cxn>
              <a:cxn ang="0">
                <a:pos x="5340" y="2370"/>
              </a:cxn>
              <a:cxn ang="0">
                <a:pos x="5820" y="2490"/>
              </a:cxn>
              <a:cxn ang="0">
                <a:pos x="6480" y="2250"/>
              </a:cxn>
              <a:cxn ang="0">
                <a:pos x="7500" y="2190"/>
              </a:cxn>
              <a:cxn ang="0">
                <a:pos x="8700" y="2370"/>
              </a:cxn>
              <a:cxn ang="0">
                <a:pos x="9030" y="2970"/>
              </a:cxn>
              <a:cxn ang="0">
                <a:pos x="8520" y="3720"/>
              </a:cxn>
              <a:cxn ang="0">
                <a:pos x="7800" y="4200"/>
              </a:cxn>
              <a:cxn ang="0">
                <a:pos x="7050" y="4500"/>
              </a:cxn>
              <a:cxn ang="0">
                <a:pos x="7080" y="4860"/>
              </a:cxn>
              <a:cxn ang="0">
                <a:pos x="7620" y="5370"/>
              </a:cxn>
              <a:cxn ang="0">
                <a:pos x="7950" y="6210"/>
              </a:cxn>
              <a:cxn ang="0">
                <a:pos x="7950" y="7470"/>
              </a:cxn>
              <a:cxn ang="0">
                <a:pos x="7410" y="8010"/>
              </a:cxn>
              <a:cxn ang="0">
                <a:pos x="6690" y="7770"/>
              </a:cxn>
              <a:cxn ang="0">
                <a:pos x="6090" y="7350"/>
              </a:cxn>
              <a:cxn ang="0">
                <a:pos x="5489" y="6780"/>
              </a:cxn>
              <a:cxn ang="0">
                <a:pos x="5070" y="6750"/>
              </a:cxn>
              <a:cxn ang="0">
                <a:pos x="4740" y="7260"/>
              </a:cxn>
              <a:cxn ang="0">
                <a:pos x="4200" y="7890"/>
              </a:cxn>
              <a:cxn ang="0">
                <a:pos x="3240" y="8460"/>
              </a:cxn>
              <a:cxn ang="0">
                <a:pos x="2460" y="8130"/>
              </a:cxn>
              <a:cxn ang="0">
                <a:pos x="2399" y="7110"/>
              </a:cxn>
              <a:cxn ang="0">
                <a:pos x="2550" y="6300"/>
              </a:cxn>
              <a:cxn ang="0">
                <a:pos x="2790" y="5700"/>
              </a:cxn>
              <a:cxn ang="0">
                <a:pos x="2700" y="5280"/>
              </a:cxn>
              <a:cxn ang="0">
                <a:pos x="2070" y="5340"/>
              </a:cxn>
              <a:cxn ang="0">
                <a:pos x="1290" y="5219"/>
              </a:cxn>
              <a:cxn ang="0">
                <a:pos x="360" y="4830"/>
              </a:cxn>
            </a:cxnLst>
            <a:rect l="0" t="0" r="r" b="b"/>
            <a:pathLst>
              <a:path w="9210" h="8610">
                <a:moveTo>
                  <a:pt x="0" y="4530"/>
                </a:moveTo>
                <a:lnTo>
                  <a:pt x="330" y="4110"/>
                </a:lnTo>
                <a:lnTo>
                  <a:pt x="750" y="3720"/>
                </a:lnTo>
                <a:lnTo>
                  <a:pt x="1260" y="3421"/>
                </a:lnTo>
                <a:lnTo>
                  <a:pt x="1770" y="3240"/>
                </a:lnTo>
                <a:lnTo>
                  <a:pt x="2160" y="3210"/>
                </a:lnTo>
                <a:lnTo>
                  <a:pt x="2490" y="3240"/>
                </a:lnTo>
                <a:lnTo>
                  <a:pt x="2821" y="3300"/>
                </a:lnTo>
                <a:lnTo>
                  <a:pt x="3150" y="3390"/>
                </a:lnTo>
                <a:lnTo>
                  <a:pt x="2970" y="2970"/>
                </a:lnTo>
                <a:lnTo>
                  <a:pt x="2910" y="2551"/>
                </a:lnTo>
                <a:lnTo>
                  <a:pt x="2880" y="2129"/>
                </a:lnTo>
                <a:lnTo>
                  <a:pt x="2910" y="1620"/>
                </a:lnTo>
                <a:lnTo>
                  <a:pt x="3000" y="1140"/>
                </a:lnTo>
                <a:lnTo>
                  <a:pt x="3180" y="720"/>
                </a:lnTo>
                <a:lnTo>
                  <a:pt x="3390" y="330"/>
                </a:lnTo>
                <a:lnTo>
                  <a:pt x="3750" y="0"/>
                </a:lnTo>
                <a:lnTo>
                  <a:pt x="4230" y="270"/>
                </a:lnTo>
                <a:lnTo>
                  <a:pt x="4591" y="630"/>
                </a:lnTo>
                <a:lnTo>
                  <a:pt x="4860" y="990"/>
                </a:lnTo>
                <a:lnTo>
                  <a:pt x="5039" y="1380"/>
                </a:lnTo>
                <a:lnTo>
                  <a:pt x="5160" y="1740"/>
                </a:lnTo>
                <a:lnTo>
                  <a:pt x="5280" y="2070"/>
                </a:lnTo>
                <a:lnTo>
                  <a:pt x="5340" y="2370"/>
                </a:lnTo>
                <a:lnTo>
                  <a:pt x="5400" y="2730"/>
                </a:lnTo>
                <a:lnTo>
                  <a:pt x="5820" y="2490"/>
                </a:lnTo>
                <a:lnTo>
                  <a:pt x="6150" y="2340"/>
                </a:lnTo>
                <a:lnTo>
                  <a:pt x="6480" y="2250"/>
                </a:lnTo>
                <a:lnTo>
                  <a:pt x="6900" y="2220"/>
                </a:lnTo>
                <a:lnTo>
                  <a:pt x="7500" y="2190"/>
                </a:lnTo>
                <a:lnTo>
                  <a:pt x="8101" y="2250"/>
                </a:lnTo>
                <a:lnTo>
                  <a:pt x="8700" y="2370"/>
                </a:lnTo>
                <a:lnTo>
                  <a:pt x="9210" y="2490"/>
                </a:lnTo>
                <a:lnTo>
                  <a:pt x="9030" y="2970"/>
                </a:lnTo>
                <a:lnTo>
                  <a:pt x="8790" y="3390"/>
                </a:lnTo>
                <a:lnTo>
                  <a:pt x="8520" y="3720"/>
                </a:lnTo>
                <a:lnTo>
                  <a:pt x="8220" y="3960"/>
                </a:lnTo>
                <a:lnTo>
                  <a:pt x="7800" y="4200"/>
                </a:lnTo>
                <a:lnTo>
                  <a:pt x="7410" y="4380"/>
                </a:lnTo>
                <a:lnTo>
                  <a:pt x="7050" y="4500"/>
                </a:lnTo>
                <a:lnTo>
                  <a:pt x="6690" y="4590"/>
                </a:lnTo>
                <a:lnTo>
                  <a:pt x="7080" y="4860"/>
                </a:lnTo>
                <a:lnTo>
                  <a:pt x="7380" y="5100"/>
                </a:lnTo>
                <a:lnTo>
                  <a:pt x="7620" y="5370"/>
                </a:lnTo>
                <a:lnTo>
                  <a:pt x="7800" y="5700"/>
                </a:lnTo>
                <a:lnTo>
                  <a:pt x="7950" y="6210"/>
                </a:lnTo>
                <a:lnTo>
                  <a:pt x="8010" y="6840"/>
                </a:lnTo>
                <a:lnTo>
                  <a:pt x="7950" y="7470"/>
                </a:lnTo>
                <a:lnTo>
                  <a:pt x="7860" y="8070"/>
                </a:lnTo>
                <a:lnTo>
                  <a:pt x="7410" y="8010"/>
                </a:lnTo>
                <a:lnTo>
                  <a:pt x="7050" y="7920"/>
                </a:lnTo>
                <a:lnTo>
                  <a:pt x="6690" y="7770"/>
                </a:lnTo>
                <a:lnTo>
                  <a:pt x="6390" y="7590"/>
                </a:lnTo>
                <a:lnTo>
                  <a:pt x="6090" y="7350"/>
                </a:lnTo>
                <a:lnTo>
                  <a:pt x="5790" y="7050"/>
                </a:lnTo>
                <a:lnTo>
                  <a:pt x="5489" y="6780"/>
                </a:lnTo>
                <a:lnTo>
                  <a:pt x="5220" y="6420"/>
                </a:lnTo>
                <a:lnTo>
                  <a:pt x="5070" y="6750"/>
                </a:lnTo>
                <a:lnTo>
                  <a:pt x="4920" y="7020"/>
                </a:lnTo>
                <a:lnTo>
                  <a:pt x="4740" y="7260"/>
                </a:lnTo>
                <a:lnTo>
                  <a:pt x="4560" y="7560"/>
                </a:lnTo>
                <a:lnTo>
                  <a:pt x="4200" y="7890"/>
                </a:lnTo>
                <a:lnTo>
                  <a:pt x="3750" y="8220"/>
                </a:lnTo>
                <a:lnTo>
                  <a:pt x="3240" y="8460"/>
                </a:lnTo>
                <a:lnTo>
                  <a:pt x="2670" y="8610"/>
                </a:lnTo>
                <a:lnTo>
                  <a:pt x="2460" y="8130"/>
                </a:lnTo>
                <a:lnTo>
                  <a:pt x="2371" y="7620"/>
                </a:lnTo>
                <a:lnTo>
                  <a:pt x="2399" y="7110"/>
                </a:lnTo>
                <a:lnTo>
                  <a:pt x="2460" y="6660"/>
                </a:lnTo>
                <a:lnTo>
                  <a:pt x="2550" y="6300"/>
                </a:lnTo>
                <a:lnTo>
                  <a:pt x="2640" y="6000"/>
                </a:lnTo>
                <a:lnTo>
                  <a:pt x="2790" y="5700"/>
                </a:lnTo>
                <a:lnTo>
                  <a:pt x="3030" y="5340"/>
                </a:lnTo>
                <a:lnTo>
                  <a:pt x="2700" y="5280"/>
                </a:lnTo>
                <a:lnTo>
                  <a:pt x="2371" y="5310"/>
                </a:lnTo>
                <a:lnTo>
                  <a:pt x="2070" y="5340"/>
                </a:lnTo>
                <a:lnTo>
                  <a:pt x="1710" y="5310"/>
                </a:lnTo>
                <a:lnTo>
                  <a:pt x="1290" y="5219"/>
                </a:lnTo>
                <a:lnTo>
                  <a:pt x="840" y="5040"/>
                </a:lnTo>
                <a:lnTo>
                  <a:pt x="360" y="4830"/>
                </a:lnTo>
                <a:lnTo>
                  <a:pt x="0" y="4530"/>
                </a:ln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60"/>
          <p:cNvSpPr>
            <a:spLocks/>
          </p:cNvSpPr>
          <p:nvPr/>
        </p:nvSpPr>
        <p:spPr bwMode="auto">
          <a:xfrm rot="18555682">
            <a:off x="6205538" y="4543425"/>
            <a:ext cx="330200" cy="438150"/>
          </a:xfrm>
          <a:custGeom>
            <a:avLst/>
            <a:gdLst/>
            <a:ahLst/>
            <a:cxnLst>
              <a:cxn ang="0">
                <a:pos x="330" y="4110"/>
              </a:cxn>
              <a:cxn ang="0">
                <a:pos x="1260" y="3421"/>
              </a:cxn>
              <a:cxn ang="0">
                <a:pos x="2160" y="3210"/>
              </a:cxn>
              <a:cxn ang="0">
                <a:pos x="2821" y="3300"/>
              </a:cxn>
              <a:cxn ang="0">
                <a:pos x="2970" y="2970"/>
              </a:cxn>
              <a:cxn ang="0">
                <a:pos x="2880" y="2129"/>
              </a:cxn>
              <a:cxn ang="0">
                <a:pos x="3000" y="1140"/>
              </a:cxn>
              <a:cxn ang="0">
                <a:pos x="3390" y="330"/>
              </a:cxn>
              <a:cxn ang="0">
                <a:pos x="4230" y="270"/>
              </a:cxn>
              <a:cxn ang="0">
                <a:pos x="4860" y="990"/>
              </a:cxn>
              <a:cxn ang="0">
                <a:pos x="5160" y="1740"/>
              </a:cxn>
              <a:cxn ang="0">
                <a:pos x="5340" y="2370"/>
              </a:cxn>
              <a:cxn ang="0">
                <a:pos x="5820" y="2490"/>
              </a:cxn>
              <a:cxn ang="0">
                <a:pos x="6480" y="2250"/>
              </a:cxn>
              <a:cxn ang="0">
                <a:pos x="7500" y="2190"/>
              </a:cxn>
              <a:cxn ang="0">
                <a:pos x="8700" y="2370"/>
              </a:cxn>
              <a:cxn ang="0">
                <a:pos x="9030" y="2970"/>
              </a:cxn>
              <a:cxn ang="0">
                <a:pos x="8520" y="3720"/>
              </a:cxn>
              <a:cxn ang="0">
                <a:pos x="7800" y="4200"/>
              </a:cxn>
              <a:cxn ang="0">
                <a:pos x="7050" y="4500"/>
              </a:cxn>
              <a:cxn ang="0">
                <a:pos x="7080" y="4860"/>
              </a:cxn>
              <a:cxn ang="0">
                <a:pos x="7620" y="5370"/>
              </a:cxn>
              <a:cxn ang="0">
                <a:pos x="7950" y="6210"/>
              </a:cxn>
              <a:cxn ang="0">
                <a:pos x="7950" y="7470"/>
              </a:cxn>
              <a:cxn ang="0">
                <a:pos x="7410" y="8010"/>
              </a:cxn>
              <a:cxn ang="0">
                <a:pos x="6690" y="7770"/>
              </a:cxn>
              <a:cxn ang="0">
                <a:pos x="6090" y="7350"/>
              </a:cxn>
              <a:cxn ang="0">
                <a:pos x="5489" y="6780"/>
              </a:cxn>
              <a:cxn ang="0">
                <a:pos x="5070" y="6750"/>
              </a:cxn>
              <a:cxn ang="0">
                <a:pos x="4740" y="7260"/>
              </a:cxn>
              <a:cxn ang="0">
                <a:pos x="4200" y="7890"/>
              </a:cxn>
              <a:cxn ang="0">
                <a:pos x="3240" y="8460"/>
              </a:cxn>
              <a:cxn ang="0">
                <a:pos x="2460" y="8130"/>
              </a:cxn>
              <a:cxn ang="0">
                <a:pos x="2399" y="7110"/>
              </a:cxn>
              <a:cxn ang="0">
                <a:pos x="2550" y="6300"/>
              </a:cxn>
              <a:cxn ang="0">
                <a:pos x="2790" y="5700"/>
              </a:cxn>
              <a:cxn ang="0">
                <a:pos x="2700" y="5280"/>
              </a:cxn>
              <a:cxn ang="0">
                <a:pos x="2070" y="5340"/>
              </a:cxn>
              <a:cxn ang="0">
                <a:pos x="1290" y="5219"/>
              </a:cxn>
              <a:cxn ang="0">
                <a:pos x="360" y="4830"/>
              </a:cxn>
            </a:cxnLst>
            <a:rect l="0" t="0" r="r" b="b"/>
            <a:pathLst>
              <a:path w="9210" h="8610">
                <a:moveTo>
                  <a:pt x="0" y="4530"/>
                </a:moveTo>
                <a:lnTo>
                  <a:pt x="330" y="4110"/>
                </a:lnTo>
                <a:lnTo>
                  <a:pt x="750" y="3720"/>
                </a:lnTo>
                <a:lnTo>
                  <a:pt x="1260" y="3421"/>
                </a:lnTo>
                <a:lnTo>
                  <a:pt x="1770" y="3240"/>
                </a:lnTo>
                <a:lnTo>
                  <a:pt x="2160" y="3210"/>
                </a:lnTo>
                <a:lnTo>
                  <a:pt x="2490" y="3240"/>
                </a:lnTo>
                <a:lnTo>
                  <a:pt x="2821" y="3300"/>
                </a:lnTo>
                <a:lnTo>
                  <a:pt x="3150" y="3390"/>
                </a:lnTo>
                <a:lnTo>
                  <a:pt x="2970" y="2970"/>
                </a:lnTo>
                <a:lnTo>
                  <a:pt x="2910" y="2551"/>
                </a:lnTo>
                <a:lnTo>
                  <a:pt x="2880" y="2129"/>
                </a:lnTo>
                <a:lnTo>
                  <a:pt x="2910" y="1620"/>
                </a:lnTo>
                <a:lnTo>
                  <a:pt x="3000" y="1140"/>
                </a:lnTo>
                <a:lnTo>
                  <a:pt x="3180" y="720"/>
                </a:lnTo>
                <a:lnTo>
                  <a:pt x="3390" y="330"/>
                </a:lnTo>
                <a:lnTo>
                  <a:pt x="3750" y="0"/>
                </a:lnTo>
                <a:lnTo>
                  <a:pt x="4230" y="270"/>
                </a:lnTo>
                <a:lnTo>
                  <a:pt x="4591" y="630"/>
                </a:lnTo>
                <a:lnTo>
                  <a:pt x="4860" y="990"/>
                </a:lnTo>
                <a:lnTo>
                  <a:pt x="5039" y="1380"/>
                </a:lnTo>
                <a:lnTo>
                  <a:pt x="5160" y="1740"/>
                </a:lnTo>
                <a:lnTo>
                  <a:pt x="5280" y="2070"/>
                </a:lnTo>
                <a:lnTo>
                  <a:pt x="5340" y="2370"/>
                </a:lnTo>
                <a:lnTo>
                  <a:pt x="5400" y="2730"/>
                </a:lnTo>
                <a:lnTo>
                  <a:pt x="5820" y="2490"/>
                </a:lnTo>
                <a:lnTo>
                  <a:pt x="6150" y="2340"/>
                </a:lnTo>
                <a:lnTo>
                  <a:pt x="6480" y="2250"/>
                </a:lnTo>
                <a:lnTo>
                  <a:pt x="6900" y="2220"/>
                </a:lnTo>
                <a:lnTo>
                  <a:pt x="7500" y="2190"/>
                </a:lnTo>
                <a:lnTo>
                  <a:pt x="8101" y="2250"/>
                </a:lnTo>
                <a:lnTo>
                  <a:pt x="8700" y="2370"/>
                </a:lnTo>
                <a:lnTo>
                  <a:pt x="9210" y="2490"/>
                </a:lnTo>
                <a:lnTo>
                  <a:pt x="9030" y="2970"/>
                </a:lnTo>
                <a:lnTo>
                  <a:pt x="8790" y="3390"/>
                </a:lnTo>
                <a:lnTo>
                  <a:pt x="8520" y="3720"/>
                </a:lnTo>
                <a:lnTo>
                  <a:pt x="8220" y="3960"/>
                </a:lnTo>
                <a:lnTo>
                  <a:pt x="7800" y="4200"/>
                </a:lnTo>
                <a:lnTo>
                  <a:pt x="7410" y="4380"/>
                </a:lnTo>
                <a:lnTo>
                  <a:pt x="7050" y="4500"/>
                </a:lnTo>
                <a:lnTo>
                  <a:pt x="6690" y="4590"/>
                </a:lnTo>
                <a:lnTo>
                  <a:pt x="7080" y="4860"/>
                </a:lnTo>
                <a:lnTo>
                  <a:pt x="7380" y="5100"/>
                </a:lnTo>
                <a:lnTo>
                  <a:pt x="7620" y="5370"/>
                </a:lnTo>
                <a:lnTo>
                  <a:pt x="7800" y="5700"/>
                </a:lnTo>
                <a:lnTo>
                  <a:pt x="7950" y="6210"/>
                </a:lnTo>
                <a:lnTo>
                  <a:pt x="8010" y="6840"/>
                </a:lnTo>
                <a:lnTo>
                  <a:pt x="7950" y="7470"/>
                </a:lnTo>
                <a:lnTo>
                  <a:pt x="7860" y="8070"/>
                </a:lnTo>
                <a:lnTo>
                  <a:pt x="7410" y="8010"/>
                </a:lnTo>
                <a:lnTo>
                  <a:pt x="7050" y="7920"/>
                </a:lnTo>
                <a:lnTo>
                  <a:pt x="6690" y="7770"/>
                </a:lnTo>
                <a:lnTo>
                  <a:pt x="6390" y="7590"/>
                </a:lnTo>
                <a:lnTo>
                  <a:pt x="6090" y="7350"/>
                </a:lnTo>
                <a:lnTo>
                  <a:pt x="5790" y="7050"/>
                </a:lnTo>
                <a:lnTo>
                  <a:pt x="5489" y="6780"/>
                </a:lnTo>
                <a:lnTo>
                  <a:pt x="5220" y="6420"/>
                </a:lnTo>
                <a:lnTo>
                  <a:pt x="5070" y="6750"/>
                </a:lnTo>
                <a:lnTo>
                  <a:pt x="4920" y="7020"/>
                </a:lnTo>
                <a:lnTo>
                  <a:pt x="4740" y="7260"/>
                </a:lnTo>
                <a:lnTo>
                  <a:pt x="4560" y="7560"/>
                </a:lnTo>
                <a:lnTo>
                  <a:pt x="4200" y="7890"/>
                </a:lnTo>
                <a:lnTo>
                  <a:pt x="3750" y="8220"/>
                </a:lnTo>
                <a:lnTo>
                  <a:pt x="3240" y="8460"/>
                </a:lnTo>
                <a:lnTo>
                  <a:pt x="2670" y="8610"/>
                </a:lnTo>
                <a:lnTo>
                  <a:pt x="2460" y="8130"/>
                </a:lnTo>
                <a:lnTo>
                  <a:pt x="2371" y="7620"/>
                </a:lnTo>
                <a:lnTo>
                  <a:pt x="2399" y="7110"/>
                </a:lnTo>
                <a:lnTo>
                  <a:pt x="2460" y="6660"/>
                </a:lnTo>
                <a:lnTo>
                  <a:pt x="2550" y="6300"/>
                </a:lnTo>
                <a:lnTo>
                  <a:pt x="2640" y="6000"/>
                </a:lnTo>
                <a:lnTo>
                  <a:pt x="2790" y="5700"/>
                </a:lnTo>
                <a:lnTo>
                  <a:pt x="3030" y="5340"/>
                </a:lnTo>
                <a:lnTo>
                  <a:pt x="2700" y="5280"/>
                </a:lnTo>
                <a:lnTo>
                  <a:pt x="2371" y="5310"/>
                </a:lnTo>
                <a:lnTo>
                  <a:pt x="2070" y="5340"/>
                </a:lnTo>
                <a:lnTo>
                  <a:pt x="1710" y="5310"/>
                </a:lnTo>
                <a:lnTo>
                  <a:pt x="1290" y="5219"/>
                </a:lnTo>
                <a:lnTo>
                  <a:pt x="840" y="5040"/>
                </a:lnTo>
                <a:lnTo>
                  <a:pt x="360" y="4830"/>
                </a:lnTo>
                <a:lnTo>
                  <a:pt x="0" y="4530"/>
                </a:ln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60"/>
          <p:cNvSpPr>
            <a:spLocks/>
          </p:cNvSpPr>
          <p:nvPr/>
        </p:nvSpPr>
        <p:spPr bwMode="auto">
          <a:xfrm rot="18555682">
            <a:off x="5427662" y="4438651"/>
            <a:ext cx="212725" cy="342900"/>
          </a:xfrm>
          <a:custGeom>
            <a:avLst/>
            <a:gdLst/>
            <a:ahLst/>
            <a:cxnLst>
              <a:cxn ang="0">
                <a:pos x="330" y="4110"/>
              </a:cxn>
              <a:cxn ang="0">
                <a:pos x="1260" y="3421"/>
              </a:cxn>
              <a:cxn ang="0">
                <a:pos x="2160" y="3210"/>
              </a:cxn>
              <a:cxn ang="0">
                <a:pos x="2821" y="3300"/>
              </a:cxn>
              <a:cxn ang="0">
                <a:pos x="2970" y="2970"/>
              </a:cxn>
              <a:cxn ang="0">
                <a:pos x="2880" y="2129"/>
              </a:cxn>
              <a:cxn ang="0">
                <a:pos x="3000" y="1140"/>
              </a:cxn>
              <a:cxn ang="0">
                <a:pos x="3390" y="330"/>
              </a:cxn>
              <a:cxn ang="0">
                <a:pos x="4230" y="270"/>
              </a:cxn>
              <a:cxn ang="0">
                <a:pos x="4860" y="990"/>
              </a:cxn>
              <a:cxn ang="0">
                <a:pos x="5160" y="1740"/>
              </a:cxn>
              <a:cxn ang="0">
                <a:pos x="5340" y="2370"/>
              </a:cxn>
              <a:cxn ang="0">
                <a:pos x="5820" y="2490"/>
              </a:cxn>
              <a:cxn ang="0">
                <a:pos x="6480" y="2250"/>
              </a:cxn>
              <a:cxn ang="0">
                <a:pos x="7500" y="2190"/>
              </a:cxn>
              <a:cxn ang="0">
                <a:pos x="8700" y="2370"/>
              </a:cxn>
              <a:cxn ang="0">
                <a:pos x="9030" y="2970"/>
              </a:cxn>
              <a:cxn ang="0">
                <a:pos x="8520" y="3720"/>
              </a:cxn>
              <a:cxn ang="0">
                <a:pos x="7800" y="4200"/>
              </a:cxn>
              <a:cxn ang="0">
                <a:pos x="7050" y="4500"/>
              </a:cxn>
              <a:cxn ang="0">
                <a:pos x="7080" y="4860"/>
              </a:cxn>
              <a:cxn ang="0">
                <a:pos x="7620" y="5370"/>
              </a:cxn>
              <a:cxn ang="0">
                <a:pos x="7950" y="6210"/>
              </a:cxn>
              <a:cxn ang="0">
                <a:pos x="7950" y="7470"/>
              </a:cxn>
              <a:cxn ang="0">
                <a:pos x="7410" y="8010"/>
              </a:cxn>
              <a:cxn ang="0">
                <a:pos x="6690" y="7770"/>
              </a:cxn>
              <a:cxn ang="0">
                <a:pos x="6090" y="7350"/>
              </a:cxn>
              <a:cxn ang="0">
                <a:pos x="5489" y="6780"/>
              </a:cxn>
              <a:cxn ang="0">
                <a:pos x="5070" y="6750"/>
              </a:cxn>
              <a:cxn ang="0">
                <a:pos x="4740" y="7260"/>
              </a:cxn>
              <a:cxn ang="0">
                <a:pos x="4200" y="7890"/>
              </a:cxn>
              <a:cxn ang="0">
                <a:pos x="3240" y="8460"/>
              </a:cxn>
              <a:cxn ang="0">
                <a:pos x="2460" y="8130"/>
              </a:cxn>
              <a:cxn ang="0">
                <a:pos x="2399" y="7110"/>
              </a:cxn>
              <a:cxn ang="0">
                <a:pos x="2550" y="6300"/>
              </a:cxn>
              <a:cxn ang="0">
                <a:pos x="2790" y="5700"/>
              </a:cxn>
              <a:cxn ang="0">
                <a:pos x="2700" y="5280"/>
              </a:cxn>
              <a:cxn ang="0">
                <a:pos x="2070" y="5340"/>
              </a:cxn>
              <a:cxn ang="0">
                <a:pos x="1290" y="5219"/>
              </a:cxn>
              <a:cxn ang="0">
                <a:pos x="360" y="4830"/>
              </a:cxn>
            </a:cxnLst>
            <a:rect l="0" t="0" r="r" b="b"/>
            <a:pathLst>
              <a:path w="9210" h="8610">
                <a:moveTo>
                  <a:pt x="0" y="4530"/>
                </a:moveTo>
                <a:lnTo>
                  <a:pt x="330" y="4110"/>
                </a:lnTo>
                <a:lnTo>
                  <a:pt x="750" y="3720"/>
                </a:lnTo>
                <a:lnTo>
                  <a:pt x="1260" y="3421"/>
                </a:lnTo>
                <a:lnTo>
                  <a:pt x="1770" y="3240"/>
                </a:lnTo>
                <a:lnTo>
                  <a:pt x="2160" y="3210"/>
                </a:lnTo>
                <a:lnTo>
                  <a:pt x="2490" y="3240"/>
                </a:lnTo>
                <a:lnTo>
                  <a:pt x="2821" y="3300"/>
                </a:lnTo>
                <a:lnTo>
                  <a:pt x="3150" y="3390"/>
                </a:lnTo>
                <a:lnTo>
                  <a:pt x="2970" y="2970"/>
                </a:lnTo>
                <a:lnTo>
                  <a:pt x="2910" y="2551"/>
                </a:lnTo>
                <a:lnTo>
                  <a:pt x="2880" y="2129"/>
                </a:lnTo>
                <a:lnTo>
                  <a:pt x="2910" y="1620"/>
                </a:lnTo>
                <a:lnTo>
                  <a:pt x="3000" y="1140"/>
                </a:lnTo>
                <a:lnTo>
                  <a:pt x="3180" y="720"/>
                </a:lnTo>
                <a:lnTo>
                  <a:pt x="3390" y="330"/>
                </a:lnTo>
                <a:lnTo>
                  <a:pt x="3750" y="0"/>
                </a:lnTo>
                <a:lnTo>
                  <a:pt x="4230" y="270"/>
                </a:lnTo>
                <a:lnTo>
                  <a:pt x="4591" y="630"/>
                </a:lnTo>
                <a:lnTo>
                  <a:pt x="4860" y="990"/>
                </a:lnTo>
                <a:lnTo>
                  <a:pt x="5039" y="1380"/>
                </a:lnTo>
                <a:lnTo>
                  <a:pt x="5160" y="1740"/>
                </a:lnTo>
                <a:lnTo>
                  <a:pt x="5280" y="2070"/>
                </a:lnTo>
                <a:lnTo>
                  <a:pt x="5340" y="2370"/>
                </a:lnTo>
                <a:lnTo>
                  <a:pt x="5400" y="2730"/>
                </a:lnTo>
                <a:lnTo>
                  <a:pt x="5820" y="2490"/>
                </a:lnTo>
                <a:lnTo>
                  <a:pt x="6150" y="2340"/>
                </a:lnTo>
                <a:lnTo>
                  <a:pt x="6480" y="2250"/>
                </a:lnTo>
                <a:lnTo>
                  <a:pt x="6900" y="2220"/>
                </a:lnTo>
                <a:lnTo>
                  <a:pt x="7500" y="2190"/>
                </a:lnTo>
                <a:lnTo>
                  <a:pt x="8101" y="2250"/>
                </a:lnTo>
                <a:lnTo>
                  <a:pt x="8700" y="2370"/>
                </a:lnTo>
                <a:lnTo>
                  <a:pt x="9210" y="2490"/>
                </a:lnTo>
                <a:lnTo>
                  <a:pt x="9030" y="2970"/>
                </a:lnTo>
                <a:lnTo>
                  <a:pt x="8790" y="3390"/>
                </a:lnTo>
                <a:lnTo>
                  <a:pt x="8520" y="3720"/>
                </a:lnTo>
                <a:lnTo>
                  <a:pt x="8220" y="3960"/>
                </a:lnTo>
                <a:lnTo>
                  <a:pt x="7800" y="4200"/>
                </a:lnTo>
                <a:lnTo>
                  <a:pt x="7410" y="4380"/>
                </a:lnTo>
                <a:lnTo>
                  <a:pt x="7050" y="4500"/>
                </a:lnTo>
                <a:lnTo>
                  <a:pt x="6690" y="4590"/>
                </a:lnTo>
                <a:lnTo>
                  <a:pt x="7080" y="4860"/>
                </a:lnTo>
                <a:lnTo>
                  <a:pt x="7380" y="5100"/>
                </a:lnTo>
                <a:lnTo>
                  <a:pt x="7620" y="5370"/>
                </a:lnTo>
                <a:lnTo>
                  <a:pt x="7800" y="5700"/>
                </a:lnTo>
                <a:lnTo>
                  <a:pt x="7950" y="6210"/>
                </a:lnTo>
                <a:lnTo>
                  <a:pt x="8010" y="6840"/>
                </a:lnTo>
                <a:lnTo>
                  <a:pt x="7950" y="7470"/>
                </a:lnTo>
                <a:lnTo>
                  <a:pt x="7860" y="8070"/>
                </a:lnTo>
                <a:lnTo>
                  <a:pt x="7410" y="8010"/>
                </a:lnTo>
                <a:lnTo>
                  <a:pt x="7050" y="7920"/>
                </a:lnTo>
                <a:lnTo>
                  <a:pt x="6690" y="7770"/>
                </a:lnTo>
                <a:lnTo>
                  <a:pt x="6390" y="7590"/>
                </a:lnTo>
                <a:lnTo>
                  <a:pt x="6090" y="7350"/>
                </a:lnTo>
                <a:lnTo>
                  <a:pt x="5790" y="7050"/>
                </a:lnTo>
                <a:lnTo>
                  <a:pt x="5489" y="6780"/>
                </a:lnTo>
                <a:lnTo>
                  <a:pt x="5220" y="6420"/>
                </a:lnTo>
                <a:lnTo>
                  <a:pt x="5070" y="6750"/>
                </a:lnTo>
                <a:lnTo>
                  <a:pt x="4920" y="7020"/>
                </a:lnTo>
                <a:lnTo>
                  <a:pt x="4740" y="7260"/>
                </a:lnTo>
                <a:lnTo>
                  <a:pt x="4560" y="7560"/>
                </a:lnTo>
                <a:lnTo>
                  <a:pt x="4200" y="7890"/>
                </a:lnTo>
                <a:lnTo>
                  <a:pt x="3750" y="8220"/>
                </a:lnTo>
                <a:lnTo>
                  <a:pt x="3240" y="8460"/>
                </a:lnTo>
                <a:lnTo>
                  <a:pt x="2670" y="8610"/>
                </a:lnTo>
                <a:lnTo>
                  <a:pt x="2460" y="8130"/>
                </a:lnTo>
                <a:lnTo>
                  <a:pt x="2371" y="7620"/>
                </a:lnTo>
                <a:lnTo>
                  <a:pt x="2399" y="7110"/>
                </a:lnTo>
                <a:lnTo>
                  <a:pt x="2460" y="6660"/>
                </a:lnTo>
                <a:lnTo>
                  <a:pt x="2550" y="6300"/>
                </a:lnTo>
                <a:lnTo>
                  <a:pt x="2640" y="6000"/>
                </a:lnTo>
                <a:lnTo>
                  <a:pt x="2790" y="5700"/>
                </a:lnTo>
                <a:lnTo>
                  <a:pt x="3030" y="5340"/>
                </a:lnTo>
                <a:lnTo>
                  <a:pt x="2700" y="5280"/>
                </a:lnTo>
                <a:lnTo>
                  <a:pt x="2371" y="5310"/>
                </a:lnTo>
                <a:lnTo>
                  <a:pt x="2070" y="5340"/>
                </a:lnTo>
                <a:lnTo>
                  <a:pt x="1710" y="5310"/>
                </a:lnTo>
                <a:lnTo>
                  <a:pt x="1290" y="5219"/>
                </a:lnTo>
                <a:lnTo>
                  <a:pt x="840" y="5040"/>
                </a:lnTo>
                <a:lnTo>
                  <a:pt x="360" y="4830"/>
                </a:lnTo>
                <a:lnTo>
                  <a:pt x="0" y="4530"/>
                </a:ln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Oval 61"/>
          <p:cNvSpPr>
            <a:spLocks noChangeArrowheads="1"/>
          </p:cNvSpPr>
          <p:nvPr/>
        </p:nvSpPr>
        <p:spPr bwMode="auto">
          <a:xfrm rot="18555682">
            <a:off x="4560887" y="1096963"/>
            <a:ext cx="193675" cy="2603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Oval 61"/>
          <p:cNvSpPr>
            <a:spLocks noChangeArrowheads="1"/>
          </p:cNvSpPr>
          <p:nvPr/>
        </p:nvSpPr>
        <p:spPr bwMode="auto">
          <a:xfrm rot="18555682" flipV="1">
            <a:off x="5419725" y="4810125"/>
            <a:ext cx="46038" cy="4603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61"/>
          <p:cNvSpPr>
            <a:spLocks noChangeArrowheads="1"/>
          </p:cNvSpPr>
          <p:nvPr/>
        </p:nvSpPr>
        <p:spPr bwMode="auto">
          <a:xfrm rot="18555682" flipH="1">
            <a:off x="5863432" y="2409031"/>
            <a:ext cx="311150" cy="3317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Oval 61"/>
          <p:cNvSpPr>
            <a:spLocks noChangeArrowheads="1"/>
          </p:cNvSpPr>
          <p:nvPr/>
        </p:nvSpPr>
        <p:spPr bwMode="auto">
          <a:xfrm rot="18555682" flipH="1">
            <a:off x="5352256" y="789782"/>
            <a:ext cx="123825" cy="10636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val 61"/>
          <p:cNvSpPr>
            <a:spLocks noChangeArrowheads="1"/>
          </p:cNvSpPr>
          <p:nvPr/>
        </p:nvSpPr>
        <p:spPr bwMode="auto">
          <a:xfrm rot="18555682" flipH="1">
            <a:off x="8247856" y="1018382"/>
            <a:ext cx="123825" cy="10636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61"/>
          <p:cNvSpPr>
            <a:spLocks noChangeArrowheads="1"/>
          </p:cNvSpPr>
          <p:nvPr/>
        </p:nvSpPr>
        <p:spPr bwMode="auto">
          <a:xfrm rot="18555682" flipH="1">
            <a:off x="7386638" y="4403725"/>
            <a:ext cx="312738" cy="3317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3D32FF05-0039-4F9B-9F0C-0F8E06106B7B}"/>
              </a:ext>
            </a:extLst>
          </p:cNvPr>
          <p:cNvSpPr/>
          <p:nvPr/>
        </p:nvSpPr>
        <p:spPr>
          <a:xfrm>
            <a:off x="8077200" y="6248400"/>
            <a:ext cx="914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FE4E11A-45C5-4F30-BE95-323F5DDA9084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نصف إطار 25">
            <a:extLst>
              <a:ext uri="{FF2B5EF4-FFF2-40B4-BE49-F238E27FC236}">
                <a16:creationId xmlns:a16="http://schemas.microsoft.com/office/drawing/2014/main" id="{D7D2F393-25B4-4A4B-9622-1F3C2FBE7B03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245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248400" y="3200400"/>
            <a:ext cx="2895600" cy="577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514350" marR="0" lvl="0" indent="-514350" algn="ctr" defTabSz="914400" rtl="1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تعرف نظرية الصفائح .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724400" y="4017210"/>
            <a:ext cx="4419600" cy="11318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514350" marR="0" lvl="0" indent="-514350" algn="ctr" defTabSz="914400" rtl="1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توضح علاقة مواقع البراكين ومراكز الزلازل السطحية بحدود الصفائح </a:t>
            </a:r>
          </a:p>
        </p:txBody>
      </p:sp>
      <p:pic>
        <p:nvPicPr>
          <p:cNvPr id="91149" name="صورة 8" descr="ysr%20(1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98725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/>
          <a:stretch>
            <a:fillRect/>
          </a:stretch>
        </p:blipFill>
        <p:spPr bwMode="auto">
          <a:xfrm>
            <a:off x="0" y="0"/>
            <a:ext cx="91440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7085" y="2368692"/>
            <a:ext cx="1485900" cy="581025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A966C2F-EAAC-41CB-8B71-862CF6BD1EFF}"/>
              </a:ext>
            </a:extLst>
          </p:cNvPr>
          <p:cNvSpPr/>
          <p:nvPr/>
        </p:nvSpPr>
        <p:spPr>
          <a:xfrm>
            <a:off x="7948246" y="6400800"/>
            <a:ext cx="984739" cy="33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34000" y="5361090"/>
            <a:ext cx="3810000" cy="11318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514350" marR="0" lvl="0" indent="-514350" algn="ctr" defTabSz="914400" rtl="1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تشرح كيف تسبب الحرارة في باطن الأرض حركة الصفائح .</a:t>
            </a:r>
          </a:p>
        </p:txBody>
      </p:sp>
      <p:graphicFrame>
        <p:nvGraphicFramePr>
          <p:cNvPr id="15" name="رسم تخطيطي 14">
            <a:extLst>
              <a:ext uri="{FF2B5EF4-FFF2-40B4-BE49-F238E27FC236}">
                <a16:creationId xmlns:a16="http://schemas.microsoft.com/office/drawing/2014/main" id="{DDC55AC6-5C0B-4267-A961-7C7A4626C28C}"/>
              </a:ext>
            </a:extLst>
          </p:cNvPr>
          <p:cNvGraphicFramePr/>
          <p:nvPr/>
        </p:nvGraphicFramePr>
        <p:xfrm>
          <a:off x="82062" y="2819400"/>
          <a:ext cx="4290646" cy="215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Picture 6">
            <a:extLst>
              <a:ext uri="{FF2B5EF4-FFF2-40B4-BE49-F238E27FC236}">
                <a16:creationId xmlns:a16="http://schemas.microsoft.com/office/drawing/2014/main" id="{6E4D2CAF-9ACA-4B41-B803-C2383D944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1015" y="5188460"/>
            <a:ext cx="2363333" cy="1477108"/>
          </a:xfrm>
          <a:prstGeom prst="roundRect">
            <a:avLst>
              <a:gd name="adj" fmla="val 13778"/>
            </a:avLst>
          </a:prstGeom>
          <a:ln w="28575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D2A2CDF9-1797-4483-B475-0373BBE1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22485" y="2024998"/>
            <a:ext cx="2209800" cy="687388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BBA0AEF3-949F-4331-99F4-41AD30E974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08438" y="1949450"/>
            <a:ext cx="9144000" cy="4837986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15399193-2FC9-4E06-9D10-97827B6EEF9E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C821342-D425-4492-A96E-7D70AC5E305E}"/>
              </a:ext>
            </a:extLst>
          </p:cNvPr>
          <p:cNvSpPr txBox="1"/>
          <p:nvPr/>
        </p:nvSpPr>
        <p:spPr>
          <a:xfrm>
            <a:off x="4159407" y="2886815"/>
            <a:ext cx="417798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0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17518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2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4618326" y="1168991"/>
            <a:ext cx="4162384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91B95A8-CB7D-451A-8235-F2EA44FB00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101A808-1CD8-48A7-B374-00D861A78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90" y="440291"/>
            <a:ext cx="2912566" cy="314096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E01E66-ED64-4FFF-8D0F-8833D91A4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051" y="2996952"/>
            <a:ext cx="2659434" cy="3545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828B585F-A9DF-413C-BE02-CD6F3859AB71}"/>
              </a:ext>
            </a:extLst>
          </p:cNvPr>
          <p:cNvSpPr/>
          <p:nvPr/>
        </p:nvSpPr>
        <p:spPr>
          <a:xfrm>
            <a:off x="3923928" y="191512"/>
            <a:ext cx="5054789" cy="8194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ابحث عن إجابة الأسئلة التالية :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62FE7909-2678-4979-AE8E-05F0FB9187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70" y="5859612"/>
            <a:ext cx="998388" cy="99838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9C2E7D8-CBA9-4265-98C2-6E39F1417018}"/>
              </a:ext>
            </a:extLst>
          </p:cNvPr>
          <p:cNvSpPr/>
          <p:nvPr/>
        </p:nvSpPr>
        <p:spPr>
          <a:xfrm>
            <a:off x="4788024" y="2286000"/>
            <a:ext cx="3960440" cy="3094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مما يتركب الغلاف الصخري؟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اذكر نص نظرية الصفائح؟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ماهي أقسام الصفائح الأرضية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قارن بين حدود الصفائح المتحركة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6DA4EF86-918F-41A2-8C96-1CD9F3874560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13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2" name="chimes.wav"/>
          </p:stSnd>
        </p:sndAc>
      </p:transition>
    </mc:Choice>
    <mc:Fallback xmlns="">
      <p:transition advTm="306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B8F3953-6988-401A-852E-165F299099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وسائط عبر الإنترنت 3" title="الزلازل - ما أنواع الموجات الزلزالية ؟!">
            <a:hlinkClick r:id="" action="ppaction://media"/>
            <a:extLst>
              <a:ext uri="{FF2B5EF4-FFF2-40B4-BE49-F238E27FC236}">
                <a16:creationId xmlns:a16="http://schemas.microsoft.com/office/drawing/2014/main" id="{7671E2DB-A173-4E93-BC38-CF3637403A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6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brain stor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357166"/>
            <a:ext cx="8286808" cy="6143668"/>
          </a:xfrm>
          <a:blipFill>
            <a:blip r:embed="rId4"/>
            <a:tile tx="0" ty="0" sx="100000" sy="100000" flip="none" algn="tl"/>
          </a:blipFill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نصف إطار 4">
            <a:extLst>
              <a:ext uri="{FF2B5EF4-FFF2-40B4-BE49-F238E27FC236}">
                <a16:creationId xmlns:a16="http://schemas.microsoft.com/office/drawing/2014/main" id="{9EEE8C05-F01B-4AEC-8DA0-247F52C00598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08653"/>
      </p:ext>
    </p:extLst>
  </p:cSld>
  <p:clrMapOvr>
    <a:masterClrMapping/>
  </p:clrMapOvr>
  <p:transition spd="slow" advTm="20000">
    <p:comb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وان 1"/>
          <p:cNvSpPr>
            <a:spLocks noGrp="1"/>
          </p:cNvSpPr>
          <p:nvPr>
            <p:ph type="title"/>
          </p:nvPr>
        </p:nvSpPr>
        <p:spPr>
          <a:xfrm>
            <a:off x="2629988" y="334982"/>
            <a:ext cx="3124200" cy="731818"/>
          </a:xfrm>
          <a:prstGeom prst="roundRect">
            <a:avLst>
              <a:gd name="adj" fmla="val 3521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200" b="1" kern="1200" dirty="0">
                <a:ln w="50800"/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الصفائح الأرضية </a:t>
            </a:r>
            <a:endParaRPr lang="en-US" sz="3200" b="1" kern="1200" dirty="0">
              <a:ln w="50800"/>
              <a:solidFill>
                <a:srgbClr val="C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04800" y="2133600"/>
            <a:ext cx="6858000" cy="372427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تنص نظرية الصفائح الأرضية على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           أن الغلاف الصخري المكون من القشرة الأرضية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       وأعلى الستار مقسم إلى قطع يسمى كل منها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صفيحة</a:t>
            </a:r>
            <a:r>
              <a:rPr kumimoji="0" lang="ar-SA" sz="44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تتحرك هذه القطع على طبقة لدنة من الستار تسمى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50800"/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الغلاف المائع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وينتج عن هذه الحركة جميع المعالم والأحداث الجيولوجية  ومنها الزلازل والبراكين وتكوُّن الجبال وتشكُّل المحيطات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7180" name="Picture 12" descr="http://www.schoolarabia.net/images/modules/geology/gio/head_3.jpg"/>
          <p:cNvPicPr>
            <a:picLocks noChangeAspect="1" noChangeArrowheads="1"/>
          </p:cNvPicPr>
          <p:nvPr/>
        </p:nvPicPr>
        <p:blipFill>
          <a:blip r:embed="rId2" cstate="print"/>
          <a:srcRect l="80000" b="690"/>
          <a:stretch>
            <a:fillRect/>
          </a:stretch>
        </p:blipFill>
        <p:spPr bwMode="auto">
          <a:xfrm>
            <a:off x="160338" y="183515"/>
            <a:ext cx="1828800" cy="1828800"/>
          </a:xfrm>
          <a:prstGeom prst="roundRect">
            <a:avLst>
              <a:gd name="adj" fmla="val 24577"/>
            </a:avLst>
          </a:prstGeom>
          <a:noFill/>
        </p:spPr>
      </p:pic>
      <p:pic>
        <p:nvPicPr>
          <p:cNvPr id="93192" name="Picture 13" descr="http://www.schoolarabia.net/images/modules/geology/level_3/the_earth_structure/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438699"/>
            <a:ext cx="281939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مستطيل 11"/>
          <p:cNvSpPr>
            <a:spLocks noChangeArrowheads="1"/>
          </p:cNvSpPr>
          <p:nvPr/>
        </p:nvSpPr>
        <p:spPr bwMode="auto">
          <a:xfrm>
            <a:off x="2438400" y="1447800"/>
            <a:ext cx="3116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طورت نظرية الصفائح عام 1960م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1868446-7833-4937-9695-4577E9F924C2}"/>
              </a:ext>
            </a:extLst>
          </p:cNvPr>
          <p:cNvSpPr/>
          <p:nvPr/>
        </p:nvSpPr>
        <p:spPr>
          <a:xfrm>
            <a:off x="7825154" y="6242538"/>
            <a:ext cx="879231" cy="615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مستطيل 5"/>
          <p:cNvSpPr>
            <a:spLocks noChangeArrowheads="1"/>
          </p:cNvSpPr>
          <p:nvPr/>
        </p:nvSpPr>
        <p:spPr bwMode="auto">
          <a:xfrm>
            <a:off x="0" y="5939069"/>
            <a:ext cx="9144000" cy="892175"/>
          </a:xfrm>
          <a:prstGeom prst="rect">
            <a:avLst/>
          </a:prstGeom>
          <a:solidFill>
            <a:srgbClr val="95A02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-7429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تشكل الصفائح الأرضية طبقة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الغلاف الصخري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وهو نطاق صلب يبلغ سمكه حوالي 100 كم وكثافته أقل من كثافة المواد التي تقع أسفل منه لذلك تطفو وتتحرك فوق الغلاف المائع 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6690C8D-B3CB-4025-941C-1FA5A966AC51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CDBD83BD-F2C6-4E3F-9C90-143A58422C85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2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8" descr="http://www.tw3o.com/wp-content/uploads/writing-question-ma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77912"/>
            <a:ext cx="1371600" cy="89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عنصر نائب للتذييل 1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أ- هيا العمري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صورة 4" descr="imagesCAHPOXR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8600" y="3429000"/>
            <a:ext cx="1752600" cy="166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وسيلة شرح على شكل سحابة 2"/>
          <p:cNvSpPr/>
          <p:nvPr/>
        </p:nvSpPr>
        <p:spPr>
          <a:xfrm>
            <a:off x="2362200" y="3352800"/>
            <a:ext cx="3657600" cy="838200"/>
          </a:xfrm>
          <a:prstGeom prst="cloudCallout">
            <a:avLst>
              <a:gd name="adj1" fmla="val -63736"/>
              <a:gd name="adj2" fmla="val 19408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ماهو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الغلاف المائع؟</a:t>
            </a:r>
          </a:p>
        </p:txBody>
      </p:sp>
      <p:pic>
        <p:nvPicPr>
          <p:cNvPr id="94214" name="صورة 7" descr="und.bmp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89488"/>
            <a:ext cx="21336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http://www.corrieblog.tv/question_mar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876800"/>
            <a:ext cx="813435" cy="733927"/>
          </a:xfrm>
          <a:prstGeom prst="roundRect">
            <a:avLst/>
          </a:prstGeom>
          <a:noFill/>
        </p:spPr>
      </p:pic>
      <p:sp>
        <p:nvSpPr>
          <p:cNvPr id="6" name="وسيلة شرح على شكل سحابة 5"/>
          <p:cNvSpPr/>
          <p:nvPr/>
        </p:nvSpPr>
        <p:spPr>
          <a:xfrm>
            <a:off x="762000" y="5105400"/>
            <a:ext cx="6096000" cy="838200"/>
          </a:xfrm>
          <a:prstGeom prst="cloudCallout">
            <a:avLst>
              <a:gd name="adj1" fmla="val 54469"/>
              <a:gd name="adj2" fmla="val -15534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ما سبب حدوث الزلازل والبراكين؟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828800" y="6096000"/>
            <a:ext cx="4605338" cy="5111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حركة الصفائح على الغلاف المائع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1524000" y="4267200"/>
            <a:ext cx="5813425" cy="568325"/>
          </a:xfrm>
          <a:prstGeom prst="roundRect">
            <a:avLst>
              <a:gd name="adj" fmla="val 3273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طبقة لدنة في الستار تقع أسفل الغلاف الصخري.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62000" y="2133600"/>
            <a:ext cx="8153400" cy="105568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أن الغلاف الصخري المكون من القشرة الأرضية وأعلى </a:t>
            </a:r>
            <a:r>
              <a:rPr kumimoji="0" lang="ar-SA" sz="2800" b="0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..........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مقسم إلى قطع تسمى  </a:t>
            </a:r>
            <a:r>
              <a:rPr kumimoji="0" lang="ar-SA" sz="2800" b="0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..........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تتحرك على </a:t>
            </a:r>
            <a:r>
              <a:rPr kumimoji="0" lang="ar-SA" sz="2800" b="0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.....................</a:t>
            </a:r>
          </a:p>
        </p:txBody>
      </p:sp>
      <p:sp>
        <p:nvSpPr>
          <p:cNvPr id="15" name="وسيلة شرح على شكل سحابة 14"/>
          <p:cNvSpPr/>
          <p:nvPr/>
        </p:nvSpPr>
        <p:spPr>
          <a:xfrm>
            <a:off x="228600" y="1066800"/>
            <a:ext cx="6934200" cy="762000"/>
          </a:xfrm>
          <a:prstGeom prst="cloudCallout">
            <a:avLst>
              <a:gd name="adj1" fmla="val 62333"/>
              <a:gd name="adj2" fmla="val 37655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khbar MT" pitchFamily="2" charset="-78"/>
              </a:rPr>
              <a:t>أكمل نص نظرية الصفائح الأرضية؟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4829541" y="2666206"/>
            <a:ext cx="1114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صفائح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1295400" y="26670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الغلاف المائع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219200" y="2209800"/>
            <a:ext cx="1006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الستار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AE06A0B-1272-4930-8604-A86826E52398}"/>
              </a:ext>
            </a:extLst>
          </p:cNvPr>
          <p:cNvSpPr/>
          <p:nvPr/>
        </p:nvSpPr>
        <p:spPr>
          <a:xfrm>
            <a:off x="105508" y="6378575"/>
            <a:ext cx="80889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70CC1BCB-809C-4DB5-B6B1-B7FDCC703174}"/>
              </a:ext>
            </a:extLst>
          </p:cNvPr>
          <p:cNvSpPr txBox="1"/>
          <p:nvPr/>
        </p:nvSpPr>
        <p:spPr bwMode="auto">
          <a:xfrm>
            <a:off x="6553200" y="280719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20" name="نصف إطار 19">
            <a:extLst>
              <a:ext uri="{FF2B5EF4-FFF2-40B4-BE49-F238E27FC236}">
                <a16:creationId xmlns:a16="http://schemas.microsoft.com/office/drawing/2014/main" id="{7A055509-1B20-467B-8F6A-14F4DEEE624A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7649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4" grpId="0" animBg="1"/>
      <p:bldP spid="16" grpId="0"/>
      <p:bldP spid="17" grpId="0"/>
      <p:bldP spid="1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81AD2A2-A954-4A50-9F49-895F5D17DD92}"/>
              </a:ext>
            </a:extLst>
          </p:cNvPr>
          <p:cNvSpPr/>
          <p:nvPr/>
        </p:nvSpPr>
        <p:spPr>
          <a:xfrm>
            <a:off x="7847713" y="6377552"/>
            <a:ext cx="703385" cy="37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5234" name="Picture 17" descr="C:\Users\user\Desktop\صورة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7608"/>
            <a:ext cx="56388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715000" y="1752600"/>
            <a:ext cx="3429000" cy="3048000"/>
          </a:xfrm>
          <a:noFill/>
        </p:spPr>
        <p:txBody>
          <a:bodyPr>
            <a:noAutofit/>
          </a:bodyPr>
          <a:lstStyle/>
          <a:p>
            <a:pPr marL="6350" indent="22225" algn="ctr" rtl="1" eaLnBrk="1" hangingPunct="1">
              <a:buFontTx/>
              <a:buNone/>
              <a:defRPr/>
            </a:pPr>
            <a:r>
              <a:rPr lang="ar-SA" sz="2800" b="1" dirty="0">
                <a:latin typeface="Arial" pitchFamily="34" charset="0"/>
                <a:cs typeface="Arial" pitchFamily="34" charset="0"/>
              </a:rPr>
              <a:t>مادة الستار يتم تسخينها </a:t>
            </a:r>
          </a:p>
          <a:p>
            <a:pPr marL="6350" indent="22225" algn="ctr" rtl="1" eaLnBrk="1" hangingPunct="1">
              <a:buFontTx/>
              <a:buNone/>
              <a:defRPr/>
            </a:pPr>
            <a:r>
              <a:rPr lang="ar-SA" sz="2800" b="1" dirty="0">
                <a:latin typeface="Arial" pitchFamily="34" charset="0"/>
                <a:cs typeface="Arial" pitchFamily="34" charset="0"/>
              </a:rPr>
              <a:t>بواسطة لب الأرض</a:t>
            </a:r>
          </a:p>
          <a:p>
            <a:pPr marL="6350" indent="22225" algn="ctr" rtl="1" eaLnBrk="1" hangingPunct="1">
              <a:buFontTx/>
              <a:buNone/>
              <a:defRPr/>
            </a:pPr>
            <a:r>
              <a:rPr lang="ar-SA" sz="2800" b="1" dirty="0">
                <a:latin typeface="Arial" pitchFamily="34" charset="0"/>
                <a:cs typeface="Arial" pitchFamily="34" charset="0"/>
              </a:rPr>
              <a:t> فتقل كثافتها وتصعد</a:t>
            </a:r>
          </a:p>
          <a:p>
            <a:pPr marL="6350" indent="22225" algn="ctr" rtl="1" eaLnBrk="1" hangingPunct="1">
              <a:buFontTx/>
              <a:buNone/>
              <a:defRPr/>
            </a:pPr>
            <a:r>
              <a:rPr lang="ar-SA" sz="2800" b="1" dirty="0">
                <a:latin typeface="Arial" pitchFamily="34" charset="0"/>
                <a:cs typeface="Arial" pitchFamily="34" charset="0"/>
              </a:rPr>
              <a:t> إلى أعلى ثم تبرد</a:t>
            </a:r>
          </a:p>
          <a:p>
            <a:pPr marL="6350" indent="22225" algn="ctr" rtl="1" eaLnBrk="1" hangingPunct="1">
              <a:buFontTx/>
              <a:buNone/>
              <a:defRPr/>
            </a:pPr>
            <a:r>
              <a:rPr lang="ar-SA" sz="2800" b="1" dirty="0">
                <a:latin typeface="Arial" pitchFamily="34" charset="0"/>
                <a:cs typeface="Arial" pitchFamily="34" charset="0"/>
              </a:rPr>
              <a:t>وتنزل أسفل في اتجاه</a:t>
            </a:r>
          </a:p>
          <a:p>
            <a:pPr marL="6350" indent="22225" algn="ctr" rtl="1" eaLnBrk="1" hangingPunct="1">
              <a:buFontTx/>
              <a:buNone/>
              <a:defRPr/>
            </a:pPr>
            <a:r>
              <a:rPr lang="ar-SA" sz="2800" b="1" dirty="0">
                <a:latin typeface="Arial" pitchFamily="34" charset="0"/>
                <a:cs typeface="Arial" pitchFamily="34" charset="0"/>
              </a:rPr>
              <a:t> اللب مكونة  </a:t>
            </a:r>
          </a:p>
          <a:p>
            <a:pPr marL="6350" indent="22225" algn="ctr" rtl="1" eaLnBrk="1" hangingPunct="1">
              <a:buFontTx/>
              <a:buNone/>
              <a:defRPr/>
            </a:pPr>
            <a:r>
              <a:rPr lang="ar-SA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462952" y="214621"/>
            <a:ext cx="3505200" cy="739754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6350" marR="0" lvl="0" indent="22225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81000" y="990600"/>
            <a:ext cx="8763000" cy="5778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6350" marR="0" lvl="0" indent="22225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هناك عدد من الفرضيات حول مصدر الطاقة المحركة للصفائح تنص إحداها على أن 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270625" y="5141469"/>
            <a:ext cx="2286000" cy="64611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تيارات الحمل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-39189" y="6183817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تؤدي تيارات الحمل في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</a:t>
            </a: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إ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لى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..........ا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لصفائح التي ينجم عنها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</a:t>
            </a: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</a:t>
            </a: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5410200" y="6301642"/>
            <a:ext cx="990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الستار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419600" y="6324600"/>
            <a:ext cx="990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حركة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143000" y="6324600"/>
            <a:ext cx="990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الزلازل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0" y="6324600"/>
            <a:ext cx="1143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البراكين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82E9FD7-7B3F-4561-BB8D-00B3B8C4DAF2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E50FB7A5-72DC-4F19-AFD0-14C9FD754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5500" y="4143345"/>
            <a:ext cx="730250" cy="73025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B6DBFB4-72FD-4458-A972-9374976799AA}"/>
              </a:ext>
            </a:extLst>
          </p:cNvPr>
          <p:cNvSpPr txBox="1"/>
          <p:nvPr/>
        </p:nvSpPr>
        <p:spPr>
          <a:xfrm>
            <a:off x="5577253" y="220327"/>
            <a:ext cx="32765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 الذي يحرك الصفائح؟</a:t>
            </a:r>
          </a:p>
        </p:txBody>
      </p:sp>
      <p:sp>
        <p:nvSpPr>
          <p:cNvPr id="19" name="نصف إطار 18">
            <a:extLst>
              <a:ext uri="{FF2B5EF4-FFF2-40B4-BE49-F238E27FC236}">
                <a16:creationId xmlns:a16="http://schemas.microsoft.com/office/drawing/2014/main" id="{9875E2E8-B9E2-4282-A8F1-2C36CD3F5048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67364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 l="10127" t="87109" r="20674" b="2379"/>
          <a:stretch>
            <a:fillRect/>
          </a:stretch>
        </p:blipFill>
        <p:spPr bwMode="auto">
          <a:xfrm>
            <a:off x="6362646" y="6124133"/>
            <a:ext cx="2743200" cy="685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ستطيل ذو زوايا قطرية مستديرة 13"/>
          <p:cNvSpPr/>
          <p:nvPr/>
        </p:nvSpPr>
        <p:spPr>
          <a:xfrm>
            <a:off x="6781800" y="2057400"/>
            <a:ext cx="2133600" cy="132397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83E6"/>
          </a:solidFill>
          <a:ln w="3810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182880" marR="0" lvl="0" indent="-9144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50800"/>
                <a:solidFill>
                  <a:srgbClr val="FFFF0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قشرة محيطية</a:t>
            </a:r>
          </a:p>
          <a:p>
            <a:pPr marL="182880" marR="0" lvl="0" indent="-9144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 تقع </a:t>
            </a:r>
          </a:p>
          <a:p>
            <a:pPr marL="182880" marR="0" lvl="0" indent="-9144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أسفل المحيط</a:t>
            </a:r>
          </a:p>
        </p:txBody>
      </p:sp>
      <p:sp>
        <p:nvSpPr>
          <p:cNvPr id="15" name="مستطيل ذو زوايا قطرية مستديرة 14"/>
          <p:cNvSpPr/>
          <p:nvPr/>
        </p:nvSpPr>
        <p:spPr>
          <a:xfrm>
            <a:off x="228600" y="2057400"/>
            <a:ext cx="2057400" cy="132397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7033"/>
          </a:solidFill>
          <a:ln w="3810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182880" marR="0" lvl="0" indent="-9144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50800"/>
                <a:solidFill>
                  <a:srgbClr val="FFFF0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قشرة قارية</a:t>
            </a:r>
          </a:p>
          <a:p>
            <a:pPr marL="182880" marR="0" lvl="0" indent="-9144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 تقع </a:t>
            </a:r>
          </a:p>
          <a:p>
            <a:pPr marL="182880" marR="0" lvl="0" indent="-9144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أسفل القارات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286000" y="2133600"/>
            <a:ext cx="44958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11530" marR="0" lvl="0" indent="-742950" algn="ct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وتقسم صفائح القشرة الأرضية </a:t>
            </a:r>
            <a:r>
              <a:rPr kumimoji="0" lang="ar-SA" sz="28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الى</a:t>
            </a: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:</a:t>
            </a:r>
          </a:p>
        </p:txBody>
      </p:sp>
      <p:pic>
        <p:nvPicPr>
          <p:cNvPr id="96265" name="Picture 38" descr="PPT6A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009821"/>
            <a:ext cx="6400746" cy="321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876800" y="139125"/>
            <a:ext cx="4038600" cy="58477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11530" marR="0" lvl="0" indent="-742950" algn="just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تتكون الصفائح الأرضية من: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l="60759" t="1699" b="92491"/>
          <a:stretch>
            <a:fillRect/>
          </a:stretch>
        </p:blipFill>
        <p:spPr bwMode="auto">
          <a:xfrm>
            <a:off x="353291" y="253123"/>
            <a:ext cx="2667000" cy="54768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355402" y="997011"/>
            <a:ext cx="2271776" cy="46166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2563" indent="-904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2563" marR="0" lvl="0" indent="-90488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  القشرة الأرضية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242553" y="1470844"/>
            <a:ext cx="3042821" cy="46166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2563" indent="-904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2563" marR="0" lvl="0" indent="-90488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 الجزء العلوي من الستار</a:t>
            </a:r>
          </a:p>
        </p:txBody>
      </p:sp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07BDFCA9-BAC9-4C87-8E0A-FE133F2DD4CE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017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9" grpId="0" animBg="1"/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شكل بيضاوي 7"/>
          <p:cNvSpPr>
            <a:spLocks noChangeArrowheads="1"/>
          </p:cNvSpPr>
          <p:nvPr/>
        </p:nvSpPr>
        <p:spPr bwMode="auto">
          <a:xfrm>
            <a:off x="-174262" y="611981"/>
            <a:ext cx="2057400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ورقة 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( 5دقائق)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/>
        </p:nvGraphicFramePr>
        <p:xfrm>
          <a:off x="615462" y="2057399"/>
          <a:ext cx="8088924" cy="43199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72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99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القشرة القارية</a:t>
                      </a:r>
                      <a:endParaRPr lang="ar-SA" sz="32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القشرة</a:t>
                      </a:r>
                      <a:r>
                        <a:rPr lang="ar-SA" sz="3200" baseline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المحيطية</a:t>
                      </a:r>
                      <a:endParaRPr lang="ar-SA" sz="32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من حيث</a:t>
                      </a:r>
                      <a:r>
                        <a:rPr lang="ar-SA" sz="3200" baseline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ar-SA" sz="3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009644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الموقع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009644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الكثافة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009644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السماكة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200" b="1" kern="1200" dirty="0">
                          <a:solidFill>
                            <a:srgbClr val="009644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مكونة من </a:t>
                      </a:r>
                      <a:endParaRPr lang="en-US" sz="3200" b="1" kern="1200" dirty="0">
                        <a:solidFill>
                          <a:srgbClr val="009644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200" b="1" kern="1200" dirty="0">
                          <a:solidFill>
                            <a:srgbClr val="009644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تسمى </a:t>
                      </a:r>
                      <a:endParaRPr lang="en-US" sz="3200" b="1" kern="1200" dirty="0">
                        <a:solidFill>
                          <a:srgbClr val="009644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5" descr="C:\Users\H\Pictures\=-098.jpg">
            <a:extLst>
              <a:ext uri="{FF2B5EF4-FFF2-40B4-BE49-F238E27FC236}">
                <a16:creationId xmlns:a16="http://schemas.microsoft.com/office/drawing/2014/main" id="{97B184A6-FD31-49F7-AFB8-42DF7EED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6131" y="143614"/>
            <a:ext cx="2677869" cy="154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8">
            <a:extLst>
              <a:ext uri="{FF2B5EF4-FFF2-40B4-BE49-F238E27FC236}">
                <a16:creationId xmlns:a16="http://schemas.microsoft.com/office/drawing/2014/main" id="{A205B9FD-A1DF-46DA-A9E8-5F49208AB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027" y="580856"/>
            <a:ext cx="161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ورقة عمل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621934" y="811837"/>
            <a:ext cx="5105401" cy="646986"/>
          </a:xfrm>
          <a:prstGeom prst="wedgeRoundRectCallout">
            <a:avLst>
              <a:gd name="adj1" fmla="val 24418"/>
              <a:gd name="adj2" fmla="val -42544"/>
              <a:gd name="adj3" fmla="val 16667"/>
            </a:avLst>
          </a:prstGeom>
          <a:solidFill>
            <a:srgbClr val="C00000"/>
          </a:solidFill>
          <a:ln>
            <a:solidFill>
              <a:srgbClr val="336699"/>
            </a:solidFill>
          </a:ln>
        </p:spPr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Akhbar MT" pitchFamily="2" charset="-78"/>
              </a:rPr>
              <a:t>قارن بين القشرة القارية والقشرة المحيطية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898949-28C1-409A-926E-909CF7479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199" y="131500"/>
            <a:ext cx="651852" cy="651852"/>
          </a:xfrm>
          <a:prstGeom prst="rect">
            <a:avLst/>
          </a:prstGeom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37BC0BF6-C389-4D9E-B6D0-15FEFF27D045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C50DCF77-D80E-4ADE-B7C9-09480474F33D}"/>
              </a:ext>
            </a:extLst>
          </p:cNvPr>
          <p:cNvGraphicFramePr>
            <a:graphicFrameLocks noGrp="1"/>
          </p:cNvGraphicFramePr>
          <p:nvPr/>
        </p:nvGraphicFramePr>
        <p:xfrm>
          <a:off x="315057" y="791308"/>
          <a:ext cx="8513885" cy="59312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3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0816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القشرة القارية</a:t>
                      </a:r>
                      <a:endParaRPr lang="ar-SA" sz="32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القشرة</a:t>
                      </a:r>
                      <a:r>
                        <a:rPr lang="ar-SA" sz="3200" baseline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المحيطية</a:t>
                      </a:r>
                      <a:endParaRPr lang="ar-SA" sz="32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من حيث</a:t>
                      </a:r>
                      <a:r>
                        <a:rPr lang="ar-SA" sz="3200" baseline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ar-SA" sz="3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722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أسفل القارات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أسفل المحيطات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722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أقل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أعلى 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2017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أكبر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أصغر 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0205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سيليكون و المنيوم 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سيليكون و مغنيسيوم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722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سيال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سيما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مربع نص 1">
            <a:extLst>
              <a:ext uri="{FF2B5EF4-FFF2-40B4-BE49-F238E27FC236}">
                <a16:creationId xmlns:a16="http://schemas.microsoft.com/office/drawing/2014/main" id="{AABB6FED-1346-41F9-8A04-F7D4FF6CD826}"/>
              </a:ext>
            </a:extLst>
          </p:cNvPr>
          <p:cNvSpPr txBox="1"/>
          <p:nvPr/>
        </p:nvSpPr>
        <p:spPr>
          <a:xfrm>
            <a:off x="6576646" y="1652954"/>
            <a:ext cx="19167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الموقع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20DCB71-09D3-4223-BD30-E305C4379630}"/>
              </a:ext>
            </a:extLst>
          </p:cNvPr>
          <p:cNvSpPr txBox="1"/>
          <p:nvPr/>
        </p:nvSpPr>
        <p:spPr>
          <a:xfrm>
            <a:off x="6576646" y="2626750"/>
            <a:ext cx="19167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الكثافة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F03F073-DB3A-4160-9AF8-6606E8FCE63E}"/>
              </a:ext>
            </a:extLst>
          </p:cNvPr>
          <p:cNvSpPr txBox="1"/>
          <p:nvPr/>
        </p:nvSpPr>
        <p:spPr>
          <a:xfrm>
            <a:off x="6576646" y="3531187"/>
            <a:ext cx="19167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السماكة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1F588A-0385-44A4-9904-FEF6BE3859A7}"/>
              </a:ext>
            </a:extLst>
          </p:cNvPr>
          <p:cNvSpPr txBox="1"/>
          <p:nvPr/>
        </p:nvSpPr>
        <p:spPr>
          <a:xfrm>
            <a:off x="6576646" y="4699882"/>
            <a:ext cx="19167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مكونة من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739233B-1D22-48B4-ABE9-56C3694A2FDB}"/>
              </a:ext>
            </a:extLst>
          </p:cNvPr>
          <p:cNvSpPr txBox="1"/>
          <p:nvPr/>
        </p:nvSpPr>
        <p:spPr>
          <a:xfrm>
            <a:off x="6576646" y="5743526"/>
            <a:ext cx="19167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تسمى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D1B2BC9-C12C-4F7D-833B-CD6E7DBC77B7}"/>
              </a:ext>
            </a:extLst>
          </p:cNvPr>
          <p:cNvSpPr/>
          <p:nvPr/>
        </p:nvSpPr>
        <p:spPr>
          <a:xfrm>
            <a:off x="4876800" y="139125"/>
            <a:ext cx="4038600" cy="58477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11530" marR="0" lvl="0" indent="-742950" algn="just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تتكون الصفائح الأرضية من:</a:t>
            </a:r>
          </a:p>
        </p:txBody>
      </p:sp>
      <p:sp>
        <p:nvSpPr>
          <p:cNvPr id="14" name="نصف إطار 13">
            <a:extLst>
              <a:ext uri="{FF2B5EF4-FFF2-40B4-BE49-F238E27FC236}">
                <a16:creationId xmlns:a16="http://schemas.microsoft.com/office/drawing/2014/main" id="{9BFB4EEF-47C6-4EAA-A6D9-E4DB6EC1D75E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1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chimes.wav"/>
          </p:stSnd>
        </p:sndAc>
      </p:transition>
    </mc:Choice>
    <mc:Fallback xmlns="">
      <p:transition>
        <p:cut/>
        <p:sndAc>
          <p:stSnd>
            <p:snd r:embed="rId3" name="chimes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190500" y="204857"/>
            <a:ext cx="2895600" cy="523220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أين تتشكل البراكين ؟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600200" y="931863"/>
            <a:ext cx="5029200" cy="461963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معظم البراكين تتكون على حدود الصفائح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83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r="20535"/>
          <a:stretch>
            <a:fillRect/>
          </a:stretch>
        </p:blipFill>
        <p:spPr bwMode="auto">
          <a:xfrm>
            <a:off x="190500" y="1573869"/>
            <a:ext cx="6553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1"/>
          <a:stretch>
            <a:fillRect/>
          </a:stretch>
        </p:blipFill>
        <p:spPr bwMode="auto">
          <a:xfrm>
            <a:off x="6858000" y="1573868"/>
            <a:ext cx="2095500" cy="509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190500" y="6298735"/>
            <a:ext cx="6438900" cy="369332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يتكون الغلاف الصخري للأرض من 13 صفيحة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FF40200-CE69-47EF-AA7E-025F71F76886}"/>
              </a:ext>
            </a:extLst>
          </p:cNvPr>
          <p:cNvSpPr/>
          <p:nvPr/>
        </p:nvSpPr>
        <p:spPr>
          <a:xfrm>
            <a:off x="152400" y="808892"/>
            <a:ext cx="8801100" cy="604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صورة 1">
            <a:extLst>
              <a:ext uri="{FF2B5EF4-FFF2-40B4-BE49-F238E27FC236}">
                <a16:creationId xmlns:a16="http://schemas.microsoft.com/office/drawing/2014/main" id="{36B7B337-6924-4241-A91B-B33D9064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381" y="1219166"/>
            <a:ext cx="3819237" cy="38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37B6713-7280-4733-97BC-6C63B2A38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242189"/>
            <a:ext cx="2905125" cy="1571625"/>
          </a:xfrm>
          <a:prstGeom prst="rect">
            <a:avLst/>
          </a:prstGeom>
        </p:spPr>
      </p:pic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B9EB6044-2A69-4DE5-AE4B-74C7CA824C22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  <p:sp>
        <p:nvSpPr>
          <p:cNvPr id="13" name="TextBox 14">
            <a:hlinkClick r:id="rId6" action="ppaction://hlinksldjump"/>
            <a:extLst>
              <a:ext uri="{FF2B5EF4-FFF2-40B4-BE49-F238E27FC236}">
                <a16:creationId xmlns:a16="http://schemas.microsoft.com/office/drawing/2014/main" id="{4CC1E6CF-3807-420B-87A8-02AF483E50E6}"/>
              </a:ext>
            </a:extLst>
          </p:cNvPr>
          <p:cNvSpPr txBox="1"/>
          <p:nvPr/>
        </p:nvSpPr>
        <p:spPr bwMode="auto">
          <a:xfrm>
            <a:off x="6530686" y="260716"/>
            <a:ext cx="2438400" cy="783193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Traditional Arabic" pitchFamily="2" charset="-78"/>
              </a:rPr>
              <a:t>تقويم</a:t>
            </a:r>
            <a:r>
              <a:rPr kumimoji="0" lang="ar-SA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Traditional Arabic" pitchFamily="2" charset="-78"/>
              </a:rPr>
              <a:t> مرحلي</a:t>
            </a:r>
            <a:endParaRPr kumimoji="0" lang="ar-JO" sz="4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174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763688" y="2828838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A42889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3528" y="1844824"/>
            <a:ext cx="8352928" cy="5709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باستخدام استراتيجية جدول التعلم والتصفح ماذا تتوقع أن تتعلم حول حدود الصفائح؟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graphicFrame>
        <p:nvGraphicFramePr>
          <p:cNvPr id="9" name="Content Placeholder 4"/>
          <p:cNvGraphicFramePr>
            <a:graphicFrameLocks/>
          </p:cNvGraphicFramePr>
          <p:nvPr/>
        </p:nvGraphicFramePr>
        <p:xfrm>
          <a:off x="496388" y="2636912"/>
          <a:ext cx="8180067" cy="351087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26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0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7719">
                <a:tc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 تعلمت</a:t>
                      </a:r>
                      <a:endParaRPr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 اريد أن اعرف</a:t>
                      </a:r>
                      <a:endParaRPr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</a:t>
                      </a:r>
                      <a:r>
                        <a:rPr lang="ar-SA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اعرف</a:t>
                      </a:r>
                      <a:endParaRPr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719">
                <a:tc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حدود الصفائح المتباعدة</a:t>
                      </a:r>
                      <a:endParaRPr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719">
                <a:tc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حدود الصفائح المتقاربة</a:t>
                      </a:r>
                    </a:p>
                    <a:p>
                      <a:pPr algn="ctr"/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719">
                <a:tc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حدود الصفائح الجانبية</a:t>
                      </a:r>
                    </a:p>
                    <a:p>
                      <a:pPr algn="ctr"/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34" name="AutoShape 2" descr="ÙØªÙØ¬Ø© Ø¨Ø­Ø« Ø§ÙØµÙØ± Ø¹Ù Ø¨Ø±ÙØ§Ù ÙØ§Ø±ØªÙÙÙ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6" name="AutoShape 4" descr="ÙØªÙØ¬Ø© Ø¨Ø­Ø« Ø§ÙØµÙØ± Ø¹Ù Ø¨Ø±ÙØ§Ù ÙØ§Ø±ØªÙÙÙ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7B1C0A5-D8EE-470D-B593-C419AC1120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عنصر نائب للمحتوى 2">
            <a:extLst>
              <a:ext uri="{FF2B5EF4-FFF2-40B4-BE49-F238E27FC236}">
                <a16:creationId xmlns:a16="http://schemas.microsoft.com/office/drawing/2014/main" id="{C71168C1-A3CC-4FCA-B677-A93220BB5611}"/>
              </a:ext>
            </a:extLst>
          </p:cNvPr>
          <p:cNvSpPr txBox="1">
            <a:spLocks/>
          </p:cNvSpPr>
          <p:nvPr/>
        </p:nvSpPr>
        <p:spPr>
          <a:xfrm>
            <a:off x="496388" y="2636912"/>
            <a:ext cx="8208910" cy="351087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6438232-B492-4E4B-B630-40517DB1E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6" y="212748"/>
            <a:ext cx="1410892" cy="141089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1D42A7C-F0B9-48DF-840C-7032543BC6E7}"/>
              </a:ext>
            </a:extLst>
          </p:cNvPr>
          <p:cNvSpPr txBox="1"/>
          <p:nvPr/>
        </p:nvSpPr>
        <p:spPr>
          <a:xfrm>
            <a:off x="6061166" y="127489"/>
            <a:ext cx="3014572" cy="441550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استراتيجية جدول التعلم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EA9C32E-204F-4AB2-9D3A-CFAE22D24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91" y="-91510"/>
            <a:ext cx="4702629" cy="1992582"/>
          </a:xfrm>
          <a:prstGeom prst="rect">
            <a:avLst/>
          </a:prstGeom>
        </p:spPr>
      </p:pic>
      <p:sp>
        <p:nvSpPr>
          <p:cNvPr id="14" name="نصف إطار 13">
            <a:extLst>
              <a:ext uri="{FF2B5EF4-FFF2-40B4-BE49-F238E27FC236}">
                <a16:creationId xmlns:a16="http://schemas.microsoft.com/office/drawing/2014/main" id="{B35E7CC6-234E-49BB-861D-A9FF4A8FC01B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3000">
        <p14:ripple dir="ru"/>
        <p:sndAc>
          <p:stSnd>
            <p:snd r:embed="rId2" name="laser.wav"/>
          </p:stSnd>
        </p:sndAc>
      </p:transition>
    </mc:Choice>
    <mc:Fallback xmlns="">
      <p:transition spd="slow" advTm="243000">
        <p:fade/>
        <p:sndAc>
          <p:stSnd>
            <p:snd r:embed="rId6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2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65017" y="216282"/>
            <a:ext cx="3708797" cy="632804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  <a:r>
              <a:rPr sz="2700" dirty="0" err="1">
                <a:solidFill>
                  <a:schemeClr val="bg1"/>
                </a:solidFill>
                <a:cs typeface="AL-Mohanad" pitchFamily="2" charset="-78"/>
              </a:rPr>
              <a:t>أشاهد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AL-Mohanad" pitchFamily="2" charset="-78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AL-Mohanad" pitchFamily="2" charset="-78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017" y="325762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نصف إطار 5">
            <a:extLst>
              <a:ext uri="{FF2B5EF4-FFF2-40B4-BE49-F238E27FC236}">
                <a16:creationId xmlns:a16="http://schemas.microsoft.com/office/drawing/2014/main" id="{17EF409C-4D76-409D-AA5B-C9D9F6AE497C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5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 invX="1"/>
        <p:sndAc>
          <p:stSnd>
            <p:snd r:embed="rId2" name="chimes.wav"/>
          </p:stSnd>
        </p:sndAc>
      </p:transition>
    </mc:Choice>
    <mc:Fallback xmlns="">
      <p:transition spd="slow" advClick="0" advTm="3000">
        <p:fade/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/>
          <p:cNvSpPr txBox="1"/>
          <p:nvPr/>
        </p:nvSpPr>
        <p:spPr>
          <a:xfrm>
            <a:off x="0" y="5867400"/>
            <a:ext cx="9144000" cy="66120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تشبه صخور الأرض غصن الشجرة فهي تتحرك بقوة السحب أو الدفع  </a:t>
            </a: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ولكن </a:t>
            </a: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متى تتحرك ؟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6139579" y="1725485"/>
            <a:ext cx="2514600" cy="708025"/>
          </a:xfrm>
          <a:prstGeom prst="rect">
            <a:avLst/>
          </a:prstGeom>
          <a:solidFill>
            <a:srgbClr val="FBE197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تختزن طاقة وضع في الغصن الجاف عند ثنيه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2366962" y="1725486"/>
            <a:ext cx="3124200" cy="708025"/>
          </a:xfrm>
          <a:prstGeom prst="rect">
            <a:avLst/>
          </a:prstGeom>
          <a:solidFill>
            <a:srgbClr val="FBE197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تحررت الطاقة على صورة اهتزازات عندما انكسر الغصن الجاف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2">
            <a:lum bright="-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9634" y="4620112"/>
            <a:ext cx="1866136" cy="10139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6962" y="2602523"/>
            <a:ext cx="6644043" cy="3031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5509" y="276852"/>
            <a:ext cx="2143125" cy="571500"/>
          </a:xfrm>
          <a:prstGeom prst="rect">
            <a:avLst/>
          </a:prstGeom>
          <a:ln w="38100" cap="rnd">
            <a:solidFill>
              <a:schemeClr val="accent3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81C42EEC-4FA7-49B1-89D1-94ECDA436726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1357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BF81E0B-DDE9-44CA-A774-BE1A3EE6E6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وسائط عبر الإنترنت 2" title="الصفائح الارضية">
            <a:hlinkClick r:id="" action="ppaction://media"/>
            <a:extLst>
              <a:ext uri="{FF2B5EF4-FFF2-40B4-BE49-F238E27FC236}">
                <a16:creationId xmlns:a16="http://schemas.microsoft.com/office/drawing/2014/main" id="{604E6016-2230-4A4E-8C35-E286D787AE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" y="39189"/>
            <a:ext cx="9052560" cy="6818811"/>
          </a:xfrm>
          <a:prstGeom prst="rect">
            <a:avLst/>
          </a:prstGeom>
        </p:spPr>
      </p:pic>
      <p:sp>
        <p:nvSpPr>
          <p:cNvPr id="4" name="نصف إطار 3">
            <a:extLst>
              <a:ext uri="{FF2B5EF4-FFF2-40B4-BE49-F238E27FC236}">
                <a16:creationId xmlns:a16="http://schemas.microsoft.com/office/drawing/2014/main" id="{A8FA7FD5-5182-49AE-82D5-750DF210BF72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7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4232457"/>
            <a:ext cx="31242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838043" y="1153885"/>
            <a:ext cx="2057400" cy="4524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إن حركة عدد من الطاولات داخل غرفة وإمكانية تصادم بعضها ببعض تشبه حركة قطع الغلاف الصخري المكون من القشرة الأرضية وأعلى الستار وتسمى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الحدود الفاصلة بين الصفائح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715126" y="6158668"/>
            <a:ext cx="2057400" cy="523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حدودَ الصفائح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9933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1153886"/>
            <a:ext cx="423318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087F21D-F860-4509-A817-7B6595EE5262}"/>
              </a:ext>
            </a:extLst>
          </p:cNvPr>
          <p:cNvSpPr txBox="1"/>
          <p:nvPr/>
        </p:nvSpPr>
        <p:spPr>
          <a:xfrm>
            <a:off x="4331558" y="215204"/>
            <a:ext cx="4591594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حدود الصفائح المتحركة </a:t>
            </a:r>
          </a:p>
        </p:txBody>
      </p:sp>
      <p:sp>
        <p:nvSpPr>
          <p:cNvPr id="9" name="نصف إطار 8">
            <a:extLst>
              <a:ext uri="{FF2B5EF4-FFF2-40B4-BE49-F238E27FC236}">
                <a16:creationId xmlns:a16="http://schemas.microsoft.com/office/drawing/2014/main" id="{10E3D396-FF69-4374-91E3-796F1217CA80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37475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رابط كسهم مستقيم 5"/>
          <p:cNvCxnSpPr>
            <a:stCxn id="23" idx="2"/>
          </p:cNvCxnSpPr>
          <p:nvPr/>
        </p:nvCxnSpPr>
        <p:spPr>
          <a:xfrm rot="5400000">
            <a:off x="3264694" y="507206"/>
            <a:ext cx="871538" cy="1971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5400000">
            <a:off x="3314701" y="2400300"/>
            <a:ext cx="26670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4648200" y="1066800"/>
            <a:ext cx="17526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مستطيل 17"/>
          <p:cNvSpPr/>
          <p:nvPr/>
        </p:nvSpPr>
        <p:spPr>
          <a:xfrm>
            <a:off x="6477000" y="1447800"/>
            <a:ext cx="2133600" cy="10572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صفائح المتباعدة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قوة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شد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33400" y="1447800"/>
            <a:ext cx="2133600" cy="10525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صفائح متقاربة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قوة ضغط</a:t>
            </a:r>
          </a:p>
        </p:txBody>
      </p:sp>
      <p:pic>
        <p:nvPicPr>
          <p:cNvPr id="100363" name="Picture 4" descr="http://www.unc.edu/depts/ed/cite/samples/class6/images/divergen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2" descr="http://www.thetech.org/exhibits_events/online/quakes/plates/images/convergent_mo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2819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5" name="Picture 2" descr="Conservative plate margin from St.Vincents colle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9"/>
          <a:stretch>
            <a:fillRect/>
          </a:stretch>
        </p:blipFill>
        <p:spPr bwMode="auto">
          <a:xfrm>
            <a:off x="2286000" y="4876800"/>
            <a:ext cx="4572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مستطيل 31"/>
          <p:cNvSpPr/>
          <p:nvPr/>
        </p:nvSpPr>
        <p:spPr>
          <a:xfrm>
            <a:off x="3429000" y="3810000"/>
            <a:ext cx="2438400" cy="9953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صفائح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إنزلاقية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قوة قص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447800" y="533400"/>
            <a:ext cx="64770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تصنف حدود الصفائح تبعاً لحركة الصفائح الأرضية</a:t>
            </a:r>
          </a:p>
        </p:txBody>
      </p:sp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EB93CE04-4049-490E-9E71-72FE9520E1C7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76372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صورة 9" descr="imagحجححخ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" y="4383375"/>
            <a:ext cx="2501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مربع نص 6"/>
          <p:cNvSpPr txBox="1">
            <a:spLocks noChangeArrowheads="1"/>
          </p:cNvSpPr>
          <p:nvPr/>
        </p:nvSpPr>
        <p:spPr bwMode="auto">
          <a:xfrm>
            <a:off x="2242841" y="1460500"/>
            <a:ext cx="6375400" cy="584200"/>
          </a:xfrm>
          <a:prstGeom prst="rect">
            <a:avLst/>
          </a:prstGeom>
          <a:solidFill>
            <a:srgbClr val="F9C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 حدود الصفائح المحيطة بالصفيحة العربية ؟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3243943" y="2957661"/>
            <a:ext cx="5113041" cy="292387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حدود تباعد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مع الصفيحة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الافريقية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وتشكل البحر الأحمر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و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حدود تصادم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مع الصفيحة الآسيوية ،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و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حدود جانبية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على امتداد حفر الانهدام الأردنية السورية </a:t>
            </a:r>
          </a:p>
        </p:txBody>
      </p:sp>
      <p:pic>
        <p:nvPicPr>
          <p:cNvPr id="101384" name="Picture 2" descr="C:\Users\H\Pictures\imagesCAYN2W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6" y="292100"/>
            <a:ext cx="21431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87410"/>
            <a:ext cx="2590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نصف إطار 6">
            <a:extLst>
              <a:ext uri="{FF2B5EF4-FFF2-40B4-BE49-F238E27FC236}">
                <a16:creationId xmlns:a16="http://schemas.microsoft.com/office/drawing/2014/main" id="{E789CF0F-CC97-42E5-A6C0-70FBE854E395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035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52400" y="2096293"/>
            <a:ext cx="8839200" cy="3046413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تتحرك فيها الصفائح مبتعدة عن بعضها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تسبب حدوث شقوق ( صدوع ) طويلة تسمى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حفر الانهدام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سرعان ما تملأ حفر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الانهدام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باللابة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البازلتية التي تتصلب وتوسع المحيط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مثال 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- تباعد قارتي إفريقيا وأمريكا وتشكل المحيط الأطلسي بينهما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- تباعد صفيحة الجزيرة العربية عن صفيحة إفريقيا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28600" y="228600"/>
            <a:ext cx="41148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itchFamily="18" charset="0"/>
              </a:rPr>
              <a:t>حدود الصفائح المتباعدة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02407" name="Picture 4" descr="http://www.unc.edu/depts/ed/cite/samples/class6/images/divergen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"/>
            <a:ext cx="3581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3"/>
          <p:cNvSpPr>
            <a:spLocks noChangeArrowheads="1"/>
          </p:cNvSpPr>
          <p:nvPr/>
        </p:nvSpPr>
        <p:spPr bwMode="auto">
          <a:xfrm>
            <a:off x="304800" y="6355357"/>
            <a:ext cx="8686800" cy="400110"/>
          </a:xfrm>
          <a:prstGeom prst="rect">
            <a:avLst/>
          </a:prstGeom>
          <a:solidFill>
            <a:srgbClr val="E2EC84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{ أَفَأَمِنتُمْ أَن يَخْسِفَ بِكُمْ جَانِبَ الْبَرِّ أَوْ يُرْسِلَ عَلَيْكُمْ حَاصِباً ثُمَّ لاَ تَجِدُواْ لَكُمْ وَكِيلاً } 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لإسراء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68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57200" y="5410200"/>
            <a:ext cx="8229600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تتشكل 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البراكين الدرعية 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في مناطق حدود الصفائح المتباعدة </a:t>
            </a:r>
          </a:p>
        </p:txBody>
      </p:sp>
      <p:sp>
        <p:nvSpPr>
          <p:cNvPr id="8" name="نصف إطار 7">
            <a:extLst>
              <a:ext uri="{FF2B5EF4-FFF2-40B4-BE49-F238E27FC236}">
                <a16:creationId xmlns:a16="http://schemas.microsoft.com/office/drawing/2014/main" id="{9DEA4DA4-3935-4B03-94E2-E3CADEDC7E08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08739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H\Desktop\hba161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3087975"/>
            <a:ext cx="90297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427" name="مربع نص 4"/>
          <p:cNvSpPr txBox="1">
            <a:spLocks noChangeArrowheads="1"/>
          </p:cNvSpPr>
          <p:nvPr/>
        </p:nvSpPr>
        <p:spPr bwMode="auto">
          <a:xfrm>
            <a:off x="2743200" y="1104900"/>
            <a:ext cx="5486400" cy="461963"/>
          </a:xfrm>
          <a:prstGeom prst="rect">
            <a:avLst/>
          </a:prstGeom>
          <a:solidFill>
            <a:srgbClr val="FFFFA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من أين تنشأ الماجما على امتداد الحدود المتباعدة ؟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4384765" y="2355920"/>
            <a:ext cx="1981200" cy="7078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من الستار </a:t>
            </a:r>
          </a:p>
        </p:txBody>
      </p:sp>
      <p:pic>
        <p:nvPicPr>
          <p:cNvPr id="10343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9236"/>
            <a:ext cx="2438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صورة 9" descr="09765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514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نصف إطار 6">
            <a:extLst>
              <a:ext uri="{FF2B5EF4-FFF2-40B4-BE49-F238E27FC236}">
                <a16:creationId xmlns:a16="http://schemas.microsoft.com/office/drawing/2014/main" id="{B347AD2B-BA63-4C3C-AF73-D94C7DEA676E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65900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أ- هيا العمري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28600" y="2165350"/>
            <a:ext cx="8915400" cy="4094163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تتكون البراكين بسبب حركة الصفائح عندما تتقارب ومن أهمها 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البراكين المركبة 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تغوص الصفائح المحيطية أسفل صفيحة أخرى فينزل البازلت والرسوبيات من قشرة المحيط إلى أعماق كبيرة في الستار تسمى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مناطق الطرح 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تنخفض درجة انصهار الصخور المحيطة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9644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بسبب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كمية المياه في الرسوبيات 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ينصهر جزء من الصفيحة الغاطسة فتنشأ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ماجما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وتصعد مكونة براكين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مثل &gt;&gt;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براكين المحيط الهادي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يسمى حزام البراكين الذي يحيط بالمحيط الهادي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بـ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الحزام الناري</a:t>
            </a:r>
          </a:p>
        </p:txBody>
      </p:sp>
      <p:pic>
        <p:nvPicPr>
          <p:cNvPr id="104452" name="Picture 2" descr="http://www.thetech.org/exhibits_events/online/quakes/plates/images/convergent_mo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657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28600" y="228600"/>
            <a:ext cx="41148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itchFamily="18" charset="0"/>
              </a:rPr>
              <a:t>حدود الصفائح المتقاربة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AC7E647C-7EF6-4741-9AE7-918CD16E6C20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220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">
            <a:extLst>
              <a:ext uri="{FF2B5EF4-FFF2-40B4-BE49-F238E27FC236}">
                <a16:creationId xmlns:a16="http://schemas.microsoft.com/office/drawing/2014/main" id="{01C91500-FA4A-485A-A87B-D8CAB8A7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0792" y="942285"/>
            <a:ext cx="2831368" cy="24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E29D61E-697C-4845-A3AB-EC6741085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700" y="5491383"/>
            <a:ext cx="1931685" cy="126182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AE8C74C-286C-4564-B041-2D314ECE86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7884367" y="5430090"/>
            <a:ext cx="1368532" cy="1136408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D8F853A-AD11-4520-84C7-841CAA89D6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8819563-693F-4E06-849B-AE2EE072AB46}"/>
              </a:ext>
            </a:extLst>
          </p:cNvPr>
          <p:cNvSpPr txBox="1"/>
          <p:nvPr/>
        </p:nvSpPr>
        <p:spPr>
          <a:xfrm>
            <a:off x="647985" y="4208017"/>
            <a:ext cx="8229600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تتشكل 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..........................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في مناطق حدود الصفائح المتباعدة </a:t>
            </a:r>
          </a:p>
        </p:txBody>
      </p:sp>
      <p:sp>
        <p:nvSpPr>
          <p:cNvPr id="12304" name="مستطيل 16">
            <a:extLst>
              <a:ext uri="{FF2B5EF4-FFF2-40B4-BE49-F238E27FC236}">
                <a16:creationId xmlns:a16="http://schemas.microsoft.com/office/drawing/2014/main" id="{91FB0A44-92FB-4891-83D0-3486010B1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2810" y="4173628"/>
            <a:ext cx="2315250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البراكين الدرعية</a:t>
            </a:r>
            <a:endParaRPr kumimoji="0" lang="ar-SA" altLang="ar-SA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B99B9F-19A1-4C65-8D77-BCC6358A1A5D}"/>
              </a:ext>
            </a:extLst>
          </p:cNvPr>
          <p:cNvSpPr txBox="1"/>
          <p:nvPr/>
        </p:nvSpPr>
        <p:spPr>
          <a:xfrm>
            <a:off x="1000173" y="4838043"/>
            <a:ext cx="7525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يسمى حزام البراكين الذي يحيط بالمحيط الهادي بـ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..................</a:t>
            </a:r>
          </a:p>
        </p:txBody>
      </p:sp>
      <p:sp>
        <p:nvSpPr>
          <p:cNvPr id="12308" name="مستطيل 20">
            <a:extLst>
              <a:ext uri="{FF2B5EF4-FFF2-40B4-BE49-F238E27FC236}">
                <a16:creationId xmlns:a16="http://schemas.microsoft.com/office/drawing/2014/main" id="{9A080C8B-6284-4EA3-B9C8-E1097F76F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85" y="4838043"/>
            <a:ext cx="2152458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الحزام الناري</a:t>
            </a:r>
            <a:endParaRPr kumimoji="0" lang="ar-SA" altLang="ar-SA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4">
            <a:hlinkClick r:id="rId8" action="ppaction://hlinksldjump"/>
            <a:extLst>
              <a:ext uri="{FF2B5EF4-FFF2-40B4-BE49-F238E27FC236}">
                <a16:creationId xmlns:a16="http://schemas.microsoft.com/office/drawing/2014/main" id="{64C571F2-8596-4B2D-B496-5E37DC8B4AC8}"/>
              </a:ext>
            </a:extLst>
          </p:cNvPr>
          <p:cNvSpPr txBox="1"/>
          <p:nvPr/>
        </p:nvSpPr>
        <p:spPr bwMode="auto">
          <a:xfrm>
            <a:off x="6519757" y="359907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2B007356-9F22-42F2-A693-ABB28010368C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634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4" grpId="0" animBg="1"/>
      <p:bldP spid="19" grpId="0"/>
      <p:bldP spid="1230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2852"/>
            <a:ext cx="7215188" cy="635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سهم إلى اليمين 3"/>
          <p:cNvSpPr/>
          <p:nvPr/>
        </p:nvSpPr>
        <p:spPr>
          <a:xfrm>
            <a:off x="214282" y="142852"/>
            <a:ext cx="2071718" cy="120015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صفيحة محيطية</a:t>
            </a:r>
          </a:p>
        </p:txBody>
      </p:sp>
      <p:sp>
        <p:nvSpPr>
          <p:cNvPr id="5" name="سهم إلى اليمين 4"/>
          <p:cNvSpPr/>
          <p:nvPr/>
        </p:nvSpPr>
        <p:spPr>
          <a:xfrm flipH="1">
            <a:off x="7086600" y="4648200"/>
            <a:ext cx="1852642" cy="120015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صفيحة قارية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سهم إلى اليمين 6"/>
          <p:cNvSpPr/>
          <p:nvPr/>
        </p:nvSpPr>
        <p:spPr>
          <a:xfrm flipH="1">
            <a:off x="7010400" y="228600"/>
            <a:ext cx="1919318" cy="120015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صفيحة قارية</a:t>
            </a:r>
          </a:p>
        </p:txBody>
      </p:sp>
      <p:sp>
        <p:nvSpPr>
          <p:cNvPr id="9" name="سهم إلى اليمين 8"/>
          <p:cNvSpPr/>
          <p:nvPr/>
        </p:nvSpPr>
        <p:spPr>
          <a:xfrm>
            <a:off x="214282" y="4572008"/>
            <a:ext cx="1843118" cy="120015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صفيحة قارية</a:t>
            </a:r>
          </a:p>
        </p:txBody>
      </p:sp>
      <p:sp>
        <p:nvSpPr>
          <p:cNvPr id="10" name="سهم إلى اليمين 9"/>
          <p:cNvSpPr/>
          <p:nvPr/>
        </p:nvSpPr>
        <p:spPr>
          <a:xfrm flipH="1">
            <a:off x="6858000" y="2500306"/>
            <a:ext cx="2071718" cy="120015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صفيحة محيطية</a:t>
            </a:r>
          </a:p>
        </p:txBody>
      </p:sp>
      <p:sp>
        <p:nvSpPr>
          <p:cNvPr id="11" name="سهم إلى اليمين 10"/>
          <p:cNvSpPr/>
          <p:nvPr/>
        </p:nvSpPr>
        <p:spPr>
          <a:xfrm>
            <a:off x="228600" y="2286000"/>
            <a:ext cx="2076480" cy="120015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صفيحة محيطية</a:t>
            </a:r>
          </a:p>
        </p:txBody>
      </p:sp>
      <p:sp>
        <p:nvSpPr>
          <p:cNvPr id="105494" name="مستطيل 2"/>
          <p:cNvSpPr>
            <a:spLocks noChangeArrowheads="1"/>
          </p:cNvSpPr>
          <p:nvPr/>
        </p:nvSpPr>
        <p:spPr bwMode="auto">
          <a:xfrm>
            <a:off x="1358537" y="6203950"/>
            <a:ext cx="6019800" cy="584200"/>
          </a:xfrm>
          <a:prstGeom prst="rect">
            <a:avLst/>
          </a:prstGeom>
          <a:solidFill>
            <a:srgbClr val="FFF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حدد نوع الصفائح المتقاربة ؟؟</a:t>
            </a:r>
          </a:p>
        </p:txBody>
      </p:sp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48B7CC9B-74EC-4448-8647-25AB67BA7615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035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شكل بيضاوي 7"/>
          <p:cNvSpPr>
            <a:spLocks noChangeArrowheads="1"/>
          </p:cNvSpPr>
          <p:nvPr/>
        </p:nvSpPr>
        <p:spPr bwMode="auto">
          <a:xfrm>
            <a:off x="-282575" y="694768"/>
            <a:ext cx="2057400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( 5دقائق)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 descr="C:\Users\H\Pictures\=-098.jpg">
            <a:extLst>
              <a:ext uri="{FF2B5EF4-FFF2-40B4-BE49-F238E27FC236}">
                <a16:creationId xmlns:a16="http://schemas.microsoft.com/office/drawing/2014/main" id="{97B184A6-FD31-49F7-AFB8-42DF7EEDF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7506" r="12242" b="15702"/>
          <a:stretch/>
        </p:blipFill>
        <p:spPr bwMode="auto">
          <a:xfrm flipH="1">
            <a:off x="6976855" y="174361"/>
            <a:ext cx="1918956" cy="118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8">
            <a:extLst>
              <a:ext uri="{FF2B5EF4-FFF2-40B4-BE49-F238E27FC236}">
                <a16:creationId xmlns:a16="http://schemas.microsoft.com/office/drawing/2014/main" id="{A205B9FD-A1DF-46DA-A9E8-5F49208AB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295" y="552370"/>
            <a:ext cx="161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ورقة عمل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429555" y="476885"/>
            <a:ext cx="5443568" cy="578882"/>
          </a:xfrm>
          <a:prstGeom prst="wedgeRoundRectCallout">
            <a:avLst>
              <a:gd name="adj1" fmla="val 24418"/>
              <a:gd name="adj2" fmla="val -42544"/>
              <a:gd name="adj3" fmla="val 16667"/>
            </a:avLst>
          </a:prstGeom>
          <a:solidFill>
            <a:srgbClr val="C00000"/>
          </a:solidFill>
          <a:ln>
            <a:solidFill>
              <a:srgbClr val="336699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Akhbar MT" pitchFamily="2" charset="-78"/>
              </a:rPr>
              <a:t>قارن بين حدود الصفائح المتقاربة والمتباعدة والجانبية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898949-28C1-409A-926E-909CF7479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199" y="131500"/>
            <a:ext cx="651852" cy="651852"/>
          </a:xfrm>
          <a:prstGeom prst="rect">
            <a:avLst/>
          </a:prstGeom>
        </p:spPr>
      </p:pic>
      <p:graphicFrame>
        <p:nvGraphicFramePr>
          <p:cNvPr id="21" name="جدول 20"/>
          <p:cNvGraphicFramePr>
            <a:graphicFrameLocks noGrp="1"/>
          </p:cNvGraphicFramePr>
          <p:nvPr/>
        </p:nvGraphicFramePr>
        <p:xfrm>
          <a:off x="683567" y="1556792"/>
          <a:ext cx="8090278" cy="5002288"/>
        </p:xfrm>
        <a:graphic>
          <a:graphicData uri="http://schemas.openxmlformats.org/drawingml/2006/table">
            <a:tbl>
              <a:tblPr rtl="1" firstRow="1" firstCol="1" bandRow="1"/>
              <a:tblGrid>
                <a:gridCol w="2688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2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7260"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7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28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حدود تقارب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7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24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حدود تباعد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حدود جانبيه (تحويلية)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724"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9527"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1777"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نصف إطار 7">
            <a:extLst>
              <a:ext uri="{FF2B5EF4-FFF2-40B4-BE49-F238E27FC236}">
                <a16:creationId xmlns:a16="http://schemas.microsoft.com/office/drawing/2014/main" id="{EDEA72AA-F5AC-4B3A-93F6-06E61231C883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058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81000" y="1389673"/>
            <a:ext cx="4191000" cy="1816100"/>
          </a:xfrm>
          <a:prstGeom prst="rect">
            <a:avLst/>
          </a:prstGeo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كما أنها قد تنكسر ثم تعود حواف الأجزاء المكسورة سريعًا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إلى مكانها الأصلي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ويُسمّى هذا</a:t>
            </a:r>
            <a:endParaRPr kumimoji="0" lang="ar-SA" sz="2400" b="1" i="0" u="none" strike="noStrike" kern="1200" cap="none" spc="0" normalizeH="0" baseline="0" noProof="0" dirty="0">
              <a:ln w="50800"/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800600" y="1342781"/>
            <a:ext cx="4114800" cy="1816100"/>
          </a:xfrm>
          <a:prstGeom prst="rect">
            <a:avLst/>
          </a:prstGeo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على الرغم من صلابة الصخور </a:t>
            </a:r>
            <a:r>
              <a:rPr kumimoji="0" lang="ar-SA" sz="2800" b="1" i="0" u="none" strike="noStrike" kern="1200" cap="none" spc="0" normalizeH="0" baseline="0" noProof="0" dirty="0" err="1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الا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أنها عندما تتعرض بمشيئة الله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وقدرته لقوة مؤثرة يتغير شكلها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ويسمى هذا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6019800" y="3639234"/>
            <a:ext cx="175990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486C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مطاوعة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381000" y="4728674"/>
            <a:ext cx="83409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تؤدي </a:t>
            </a:r>
            <a:r>
              <a:rPr kumimoji="0" lang="ar-SA" sz="28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التكسرات</a:t>
            </a: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 والحركات التي تحدث للصخور إلى حدوث اهتزازات تنتقل خلال الصخر أو أيّ مادة في الأرض وإذا كانت هذه الاهتزازات كبيرة لدرجة كافية فسوف نشعر </a:t>
            </a:r>
            <a:r>
              <a:rPr kumimoji="0" lang="ar-SA" sz="28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بها</a:t>
            </a: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 على هيئة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زلزال</a:t>
            </a: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abic Transparent" pitchFamily="2" charset="-78"/>
              </a:rPr>
              <a:t> </a:t>
            </a:r>
            <a:endParaRPr kumimoji="0" lang="en-US" sz="20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219200" y="3639234"/>
            <a:ext cx="268214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486C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الارتداد المرن</a:t>
            </a:r>
            <a:endParaRPr kumimoji="0" lang="en-US" sz="3600" b="1" i="0" u="none" strike="noStrike" kern="1200" cap="none" spc="0" normalizeH="0" baseline="0" noProof="0" dirty="0">
              <a:ln w="50800"/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63977"/>
            <a:ext cx="2143125" cy="571500"/>
          </a:xfrm>
          <a:prstGeom prst="rect">
            <a:avLst/>
          </a:prstGeom>
          <a:ln w="38100" cap="rnd">
            <a:solidFill>
              <a:schemeClr val="accent3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EF7740F3-2329-4F3D-83F5-31848A163BB7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2406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429555" y="476885"/>
            <a:ext cx="5443568" cy="578882"/>
          </a:xfrm>
          <a:prstGeom prst="wedgeRoundRectCallout">
            <a:avLst>
              <a:gd name="adj1" fmla="val 24418"/>
              <a:gd name="adj2" fmla="val -42544"/>
              <a:gd name="adj3" fmla="val 16667"/>
            </a:avLst>
          </a:prstGeom>
          <a:solidFill>
            <a:srgbClr val="C00000"/>
          </a:solidFill>
          <a:ln>
            <a:solidFill>
              <a:srgbClr val="336699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Akhbar MT" pitchFamily="2" charset="-78"/>
              </a:rPr>
              <a:t>قارن بين حدود الصفائح المتقاربة والمتباعدة والجانبية</a:t>
            </a:r>
          </a:p>
        </p:txBody>
      </p:sp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683567" y="1556792"/>
          <a:ext cx="8090278" cy="5002288"/>
        </p:xfrm>
        <a:graphic>
          <a:graphicData uri="http://schemas.openxmlformats.org/drawingml/2006/table">
            <a:tbl>
              <a:tblPr rtl="1" firstRow="1" firstCol="1" bandRow="1"/>
              <a:tblGrid>
                <a:gridCol w="2688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2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7260"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7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28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حدود تقارب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7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24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حدود تباعد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حدود جانبيه (تحويلية)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724"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9527"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1777"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rtl="1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7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3668" marR="53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مربع نص 8"/>
          <p:cNvSpPr txBox="1"/>
          <p:nvPr/>
        </p:nvSpPr>
        <p:spPr>
          <a:xfrm>
            <a:off x="6500814" y="2132131"/>
            <a:ext cx="1167529" cy="5878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تصادم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139952" y="2132130"/>
            <a:ext cx="1167529" cy="5559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شقوق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611971" y="2116196"/>
            <a:ext cx="1167529" cy="5559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انزلاق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6228184" y="2834983"/>
            <a:ext cx="237626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تتحرك الصفائح نحو بعضها و تغوص الصفيحة ذات الكثافة الأعلى أسفل الأخرى مكونه </a:t>
            </a:r>
            <a:r>
              <a:rPr kumimoji="0" lang="ar-SA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مناطق الطرح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781297" y="2995130"/>
            <a:ext cx="2092854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تتحرك الصفائح مبتعدة عن بعضها وينتج عن ذلك شقوق طويلة تسمى </a:t>
            </a:r>
            <a:r>
              <a:rPr kumimoji="0" lang="ar-SA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حفر الانهدام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 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1121107" y="3084001"/>
            <a:ext cx="2160240" cy="13303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تتحرك الصفائح بمحاذاة بعضها البعض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360682" y="4914008"/>
            <a:ext cx="2232248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تتشكل البراكين </a:t>
            </a:r>
            <a:r>
              <a:rPr kumimoji="0" lang="ar-SA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المركبة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 عند حدود الصفائح المتقاربة مثل بركان </a:t>
            </a:r>
            <a:r>
              <a:rPr kumimoji="0" lang="ar-SA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جبل القدر.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563888" y="4869160"/>
            <a:ext cx="2448272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تتشكل البراكين</a:t>
            </a:r>
            <a:r>
              <a:rPr kumimoji="0" lang="ar-SA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 الدرعية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 مثل </a:t>
            </a:r>
            <a:r>
              <a:rPr kumimoji="0" lang="ar-SA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حرة ثنيان 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وثوران الشقوق مثل حرة رهط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عند الحدود المتباعدة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115616" y="5013176"/>
            <a:ext cx="2160240" cy="9417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/>
                <a:ea typeface="Calibri"/>
                <a:cs typeface="Times New Roman" panose="02020603050405020304" pitchFamily="18" charset="0"/>
              </a:rPr>
              <a:t>تتشكل الزلازل عند الحدود الجانبية 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Schoolbook"/>
              <a:ea typeface="Calibri"/>
              <a:cs typeface="Arial"/>
            </a:endParaRPr>
          </a:p>
        </p:txBody>
      </p:sp>
      <p:pic>
        <p:nvPicPr>
          <p:cNvPr id="21" name="Picture 5" descr="C:\Users\H\Pictures\=-098.jpg">
            <a:extLst>
              <a:ext uri="{FF2B5EF4-FFF2-40B4-BE49-F238E27FC236}">
                <a16:creationId xmlns:a16="http://schemas.microsoft.com/office/drawing/2014/main" id="{97B184A6-FD31-49F7-AFB8-42DF7EEDF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7506" r="12242" b="15702"/>
          <a:stretch/>
        </p:blipFill>
        <p:spPr bwMode="auto">
          <a:xfrm flipH="1">
            <a:off x="6976855" y="174361"/>
            <a:ext cx="1918956" cy="118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مربع نص 8">
            <a:extLst>
              <a:ext uri="{FF2B5EF4-FFF2-40B4-BE49-F238E27FC236}">
                <a16:creationId xmlns:a16="http://schemas.microsoft.com/office/drawing/2014/main" id="{A205B9FD-A1DF-46DA-A9E8-5F49208AB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295" y="552370"/>
            <a:ext cx="161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ورقة عمل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E5EDE4F-C204-4924-A126-4CD6F3F85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109144" y="315812"/>
            <a:ext cx="1027214" cy="852983"/>
          </a:xfrm>
          <a:prstGeom prst="rect">
            <a:avLst/>
          </a:prstGeom>
        </p:spPr>
      </p:pic>
      <p:sp>
        <p:nvSpPr>
          <p:cNvPr id="24" name="نصف إطار 23">
            <a:extLst>
              <a:ext uri="{FF2B5EF4-FFF2-40B4-BE49-F238E27FC236}">
                <a16:creationId xmlns:a16="http://schemas.microsoft.com/office/drawing/2014/main" id="{2FF2A2E8-A953-474B-BD21-FC54A267D643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723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B34BD829-FE2D-4571-B270-0E0139E32268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8915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وسيلة شرح مستطيلة مستديرة الزوايا 6"/>
          <p:cNvSpPr>
            <a:spLocks noChangeArrowheads="1"/>
          </p:cNvSpPr>
          <p:nvPr/>
        </p:nvSpPr>
        <p:spPr bwMode="auto">
          <a:xfrm>
            <a:off x="838200" y="457200"/>
            <a:ext cx="5791200" cy="457200"/>
          </a:xfrm>
          <a:prstGeom prst="wedgeRoundRectCallout">
            <a:avLst>
              <a:gd name="adj1" fmla="val 58477"/>
              <a:gd name="adj2" fmla="val 36537"/>
              <a:gd name="adj3" fmla="val 16667"/>
            </a:avLst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هل يمكن أن تتكون البراكين بعيداً عن حدود الصفائح ؟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838200" y="1206341"/>
            <a:ext cx="5867400" cy="2070259"/>
          </a:xfrm>
          <a:prstGeom prst="roundRect">
            <a:avLst>
              <a:gd name="adj" fmla="val 11106"/>
            </a:avLst>
          </a:prstGeom>
          <a:solidFill>
            <a:srgbClr val="FFFFB9"/>
          </a:solidFill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نعم ,, عندما تجبَر كتل كبيرة من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الماجما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تسمى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البقع الساخنة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على الصعود إلى أعلى خلال الستار والقشرة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بسبب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وجود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ارتفاع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غير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عادي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في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درجة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الحرارة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في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بقعة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في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أعماق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الأرض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مما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يسبب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اندفاع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الماجما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533400" y="4876800"/>
            <a:ext cx="2743200" cy="1451967"/>
          </a:xfrm>
          <a:prstGeom prst="roundRect">
            <a:avLst>
              <a:gd name="adj" fmla="val 9021"/>
            </a:avLst>
          </a:prstGeom>
          <a:solidFill>
            <a:srgbClr val="FFFFB9">
              <a:alpha val="67843"/>
            </a:srgbClr>
          </a:solidFill>
          <a:ln w="28575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مثل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جزر هاواي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وهي جزر بركانية لم تتكوّن على حدود الصفائح وإنما في وسط صفيحة المحيط الهادي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4E7B07A-35B5-4AE3-86BE-91D2131D13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49" y="339634"/>
            <a:ext cx="1593668" cy="28290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E5EDE4F-C204-4924-A126-4CD6F3F856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8168926" y="5971437"/>
            <a:ext cx="1027214" cy="852983"/>
          </a:xfrm>
          <a:prstGeom prst="rect">
            <a:avLst/>
          </a:prstGeom>
        </p:spPr>
      </p:pic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ED23F0C6-3384-4169-94D6-D7615BCE9D5D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941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">
            <a:extLst>
              <a:ext uri="{FF2B5EF4-FFF2-40B4-BE49-F238E27FC236}">
                <a16:creationId xmlns:a16="http://schemas.microsoft.com/office/drawing/2014/main" id="{01C91500-FA4A-485A-A87B-D8CAB8A7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6316" y="508521"/>
            <a:ext cx="2831368" cy="24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E29D61E-697C-4845-A3AB-EC6741085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595436"/>
            <a:ext cx="1931685" cy="126256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AE8C74C-286C-4564-B041-2D314ECE86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7884367" y="5430090"/>
            <a:ext cx="1368532" cy="1136408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D8F853A-AD11-4520-84C7-841CAA89D6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44A9CBD-5CF9-43A1-ABE8-CF96E1B67AFC}"/>
              </a:ext>
            </a:extLst>
          </p:cNvPr>
          <p:cNvSpPr txBox="1"/>
          <p:nvPr/>
        </p:nvSpPr>
        <p:spPr>
          <a:xfrm>
            <a:off x="2116183" y="3216434"/>
            <a:ext cx="4911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Century Schoolbook"/>
                <a:ea typeface="AF_Jeddah"/>
                <a:cs typeface="AF_Jeddah"/>
              </a:rPr>
              <a:t>ماذا يقصد بالبقعة الساخنة ؟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1A14EB-697C-4785-8B51-546BC3510F8A}"/>
              </a:ext>
            </a:extLst>
          </p:cNvPr>
          <p:cNvSpPr txBox="1"/>
          <p:nvPr/>
        </p:nvSpPr>
        <p:spPr>
          <a:xfrm>
            <a:off x="2324100" y="4083963"/>
            <a:ext cx="4495800" cy="1055688"/>
          </a:xfrm>
          <a:prstGeom prst="wedgeRoundRectCallout">
            <a:avLst>
              <a:gd name="adj1" fmla="val 45495"/>
              <a:gd name="adj2" fmla="val -8557"/>
              <a:gd name="adj3" fmla="val 16667"/>
            </a:avLst>
          </a:prstGeom>
          <a:solidFill>
            <a:srgbClr val="E4D2F2"/>
          </a:solidFill>
          <a:ln w="12700" cap="flat" cmpd="sng" algn="ctr">
            <a:solidFill>
              <a:srgbClr val="00703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كتل كبيرة من </a:t>
            </a:r>
            <a:r>
              <a:rPr kumimoji="0" lang="ar-SA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الماجما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النشطة تجبر للصعود لأعلى خلال الستار والقشرة </a:t>
            </a:r>
          </a:p>
        </p:txBody>
      </p:sp>
      <p:sp>
        <p:nvSpPr>
          <p:cNvPr id="9" name="نصف إطار 8">
            <a:extLst>
              <a:ext uri="{FF2B5EF4-FFF2-40B4-BE49-F238E27FC236}">
                <a16:creationId xmlns:a16="http://schemas.microsoft.com/office/drawing/2014/main" id="{EA739B3E-DAC0-4F07-8DE7-6C4E411A7D19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753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b="5535"/>
          <a:stretch>
            <a:fillRect/>
          </a:stretch>
        </p:blipFill>
        <p:spPr bwMode="auto">
          <a:xfrm>
            <a:off x="1459706" y="1657004"/>
            <a:ext cx="3569494" cy="2076796"/>
          </a:xfrm>
          <a:prstGeom prst="roundRect">
            <a:avLst>
              <a:gd name="adj" fmla="val 17485"/>
            </a:avLst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8548" name="صورة 8" descr="imagesCAJM0ON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3934097"/>
            <a:ext cx="4572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886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86EFBC0-2864-46A2-A13B-825785A5164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905D36F9-2411-4D9D-A034-D56E44F36F8B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99561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9" descr="C:\Users\user\Desktop\صورة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3629" r="1083" b="8453"/>
          <a:stretch>
            <a:fillRect/>
          </a:stretch>
        </p:blipFill>
        <p:spPr bwMode="auto">
          <a:xfrm>
            <a:off x="1056640" y="1836738"/>
            <a:ext cx="7315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4419600" y="838200"/>
            <a:ext cx="4495800" cy="830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6600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تخيل ماذا يحدث إذا تصادمت الصفائح بعضها ببعض وتوقفت عن الحركة ؟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9572" name="Footer Placeholder 3"/>
          <p:cNvSpPr txBox="1">
            <a:spLocks/>
          </p:cNvSpPr>
          <p:nvPr/>
        </p:nvSpPr>
        <p:spPr bwMode="auto">
          <a:xfrm>
            <a:off x="3124200" y="6629400"/>
            <a:ext cx="2895600" cy="254000"/>
          </a:xfrm>
          <a:prstGeom prst="rect">
            <a:avLst/>
          </a:prstGeom>
          <a:solidFill>
            <a:srgbClr val="FFFFE7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J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الفصل (2)..... الدّرس (3)  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5416"/>
            <a:ext cx="5029200" cy="82378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8" name="وسيلة شرح مستطيلة 17"/>
          <p:cNvSpPr/>
          <p:nvPr/>
        </p:nvSpPr>
        <p:spPr>
          <a:xfrm>
            <a:off x="228600" y="4038600"/>
            <a:ext cx="6096000" cy="1570038"/>
          </a:xfrm>
          <a:prstGeom prst="wedgeRectCallout">
            <a:avLst>
              <a:gd name="adj1" fmla="val 71704"/>
              <a:gd name="adj2" fmla="val -2298"/>
            </a:avLst>
          </a:prstGeom>
          <a:solidFill>
            <a:srgbClr val="FFFFC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D4D2D0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إن القوى المتولدة في الصفائح العالقة ستؤدي إلى تكون </a:t>
            </a:r>
            <a:r>
              <a:rPr kumimoji="0" lang="ar-SA" sz="2400" b="1" i="0" u="none" strike="noStrike" kern="1200" cap="none" spc="0" normalizeH="0" baseline="0" noProof="0" dirty="0" err="1">
                <a:ln w="50800"/>
                <a:solidFill>
                  <a:srgbClr val="D4D2D0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إجهادات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D4D2D0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قد تتشوه حواف الصفيحتين في أماكن التقائها </a:t>
            </a:r>
            <a:r>
              <a:rPr kumimoji="0" lang="ar-SA" sz="2400" b="1" i="0" u="none" strike="noStrike" kern="1200" cap="none" spc="0" normalizeH="0" baseline="0" noProof="0" dirty="0" err="1">
                <a:ln w="50800"/>
                <a:solidFill>
                  <a:srgbClr val="D4D2D0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D4D2D0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عند تجاوز حد المرونة ستنكسر الصخور ويحدث ارتداد مرن للصخر، فتتولد اهتزازات ، هذه الاهتزازات هي الزلازل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lumMod val="10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09576" name="Picture 2" descr="2SCH1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2200" y="4267200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9E22E8FF-D332-4293-8C5B-760868ADA1F8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38122861"/>
      </p:ext>
    </p:extLst>
  </p:cSld>
  <p:clrMapOvr>
    <a:masterClrMapping/>
  </p:clrMapOvr>
  <p:transition spd="slow">
    <p:cover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0545"/>
            <a:ext cx="8551862" cy="457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646862" y="202573"/>
            <a:ext cx="2286000" cy="584775"/>
          </a:xfrm>
          <a:prstGeom prst="rect">
            <a:avLst/>
          </a:prstGeom>
          <a:solidFill>
            <a:srgbClr val="FFFFA7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مواقع الزلازل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81000" y="5516471"/>
            <a:ext cx="8458200" cy="12620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AC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معظم الزلازل تتركز في صورة أحزمة مميزة ، حيث يتركز 80 % من الزلازل على طول 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حزام المحيط الهادي 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الناري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AC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وهو حزام البراكين نفسه ، حيث تنتج عن حركة الصفائح قوى تعمل على توليد الطاقة المسببة للزلازل 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C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1060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286000" cy="83820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نصف إطار 5">
            <a:extLst>
              <a:ext uri="{FF2B5EF4-FFF2-40B4-BE49-F238E27FC236}">
                <a16:creationId xmlns:a16="http://schemas.microsoft.com/office/drawing/2014/main" id="{353D4C9D-14B8-4097-9329-E108662A12B8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8388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مستطيل 3"/>
          <p:cNvSpPr>
            <a:spLocks noChangeArrowheads="1"/>
          </p:cNvSpPr>
          <p:nvPr/>
        </p:nvSpPr>
        <p:spPr bwMode="auto">
          <a:xfrm>
            <a:off x="2209800" y="1011548"/>
            <a:ext cx="6767512" cy="738188"/>
          </a:xfrm>
          <a:prstGeom prst="rect">
            <a:avLst/>
          </a:prstGeom>
          <a:solidFill>
            <a:srgbClr val="F9D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22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350" marR="0" lvl="0" indent="22225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يستفاد من الموجات الزلزالية في معرفة خصائص الأرض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1000" y="2362200"/>
            <a:ext cx="2514600" cy="2514600"/>
          </a:xfrm>
          <a:solidFill>
            <a:srgbClr val="FFFF8F"/>
          </a:solidFill>
          <a:ln>
            <a:solidFill>
              <a:srgbClr val="002060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 algn="ctr" rtl="1" eaLnBrk="1" hangingPunct="1">
              <a:spcBef>
                <a:spcPts val="0"/>
              </a:spcBef>
              <a:buFontTx/>
              <a:buNone/>
              <a:defRPr/>
            </a:pPr>
            <a:r>
              <a:rPr lang="ar-SA" sz="2400" b="1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تم اكتشاف الغلاف المائع عندما لاحظ العلماء أن سرعة </a:t>
            </a:r>
            <a:r>
              <a:rPr lang="ar-SA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الموجات الزلزالية  </a:t>
            </a:r>
            <a:r>
              <a:rPr lang="ar-SA" sz="2400" b="1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تنخفض عندما تتخطى قاع الغلاف الصخري</a:t>
            </a:r>
          </a:p>
        </p:txBody>
      </p:sp>
      <p:sp>
        <p:nvSpPr>
          <p:cNvPr id="6" name="مستطيل 5"/>
          <p:cNvSpPr/>
          <p:nvPr/>
        </p:nvSpPr>
        <p:spPr bwMode="auto">
          <a:xfrm>
            <a:off x="228600" y="205523"/>
            <a:ext cx="3276600" cy="609600"/>
          </a:xfrm>
          <a:prstGeom prst="rect">
            <a:avLst/>
          </a:prstGeom>
          <a:solidFill>
            <a:srgbClr val="FFFFA7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صفائح الأرض وباطنها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11625" name="Picture 12" descr="C:\Users\user\Desktop\صورة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031"/>
            <a:ext cx="57912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91200"/>
            <a:ext cx="3962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3995D6A-3DD1-4100-AAE5-CC1A571A618D}"/>
              </a:ext>
            </a:extLst>
          </p:cNvPr>
          <p:cNvSpPr/>
          <p:nvPr/>
        </p:nvSpPr>
        <p:spPr>
          <a:xfrm>
            <a:off x="7748451" y="6113417"/>
            <a:ext cx="955766" cy="74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863BCA8-FA2F-4829-B86E-BD7478A7A47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847A9023-65D5-4705-9B0B-60CCA5FF87D3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471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7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" y="1038225"/>
            <a:ext cx="407853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495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رابط كسهم مستقيم 9"/>
          <p:cNvCxnSpPr/>
          <p:nvPr/>
        </p:nvCxnSpPr>
        <p:spPr bwMode="auto">
          <a:xfrm flipH="1">
            <a:off x="6096000" y="3733800"/>
            <a:ext cx="12954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 bwMode="auto">
          <a:xfrm flipH="1">
            <a:off x="6172200" y="4800600"/>
            <a:ext cx="12954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 bwMode="auto">
          <a:xfrm flipH="1">
            <a:off x="5638800" y="6477000"/>
            <a:ext cx="10668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 bwMode="auto">
          <a:xfrm flipH="1">
            <a:off x="6172200" y="5410200"/>
            <a:ext cx="12954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367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" y="228600"/>
            <a:ext cx="2743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76600"/>
            <a:ext cx="4545107" cy="35814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0" y="3276600"/>
            <a:ext cx="4545107" cy="3581400"/>
          </a:xfrm>
          <a:prstGeom prst="rect">
            <a:avLst/>
          </a:prstGeom>
          <a:noFill/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48E2CBE-C435-41B1-A67C-D2909E113D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نصف إطار 15">
            <a:extLst>
              <a:ext uri="{FF2B5EF4-FFF2-40B4-BE49-F238E27FC236}">
                <a16:creationId xmlns:a16="http://schemas.microsoft.com/office/drawing/2014/main" id="{5A542B05-7722-4B29-80DD-B79290C1B31A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21315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نصف إطار 4">
            <a:extLst>
              <a:ext uri="{FF2B5EF4-FFF2-40B4-BE49-F238E27FC236}">
                <a16:creationId xmlns:a16="http://schemas.microsoft.com/office/drawing/2014/main" id="{E093B8C7-CDD4-4C10-AF89-8843B38CA4D6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1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1378602" y="3070165"/>
            <a:ext cx="6473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الاهتزازات الناتجة عن التكسر وحركة الصخور </a:t>
            </a: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2650" y="1373062"/>
            <a:ext cx="2647950" cy="581025"/>
          </a:xfrm>
          <a:prstGeom prst="roundRect">
            <a:avLst>
              <a:gd name="adj" fmla="val 27225"/>
            </a:avLst>
          </a:prstGeom>
          <a:noFill/>
          <a:ln w="38100">
            <a:solidFill>
              <a:srgbClr val="E4681C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62" y="592013"/>
            <a:ext cx="2143125" cy="21431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538102A-7CD0-4B46-8BD0-9F202357E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242189"/>
            <a:ext cx="2905125" cy="157162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" y="5226818"/>
            <a:ext cx="1559170" cy="1374306"/>
          </a:xfrm>
          <a:prstGeom prst="rect">
            <a:avLst/>
          </a:prstGeom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F9D1C146-DFFC-40BB-9887-714B905A748D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  <p:sp>
        <p:nvSpPr>
          <p:cNvPr id="10" name="TextBox 14">
            <a:hlinkClick r:id="rId8" action="ppaction://hlinksldjump"/>
            <a:extLst>
              <a:ext uri="{FF2B5EF4-FFF2-40B4-BE49-F238E27FC236}">
                <a16:creationId xmlns:a16="http://schemas.microsoft.com/office/drawing/2014/main" id="{5E8A8411-E12F-45AC-9638-A9BEB0E445FD}"/>
              </a:ext>
            </a:extLst>
          </p:cNvPr>
          <p:cNvSpPr txBox="1"/>
          <p:nvPr/>
        </p:nvSpPr>
        <p:spPr bwMode="auto">
          <a:xfrm>
            <a:off x="6472237" y="280544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904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عنصر نائب للمحتوى 2"/>
          <p:cNvSpPr>
            <a:spLocks noGrp="1"/>
          </p:cNvSpPr>
          <p:nvPr>
            <p:ph idx="1"/>
          </p:nvPr>
        </p:nvSpPr>
        <p:spPr>
          <a:xfrm>
            <a:off x="257577" y="76200"/>
            <a:ext cx="8743682" cy="1828800"/>
          </a:xfrm>
          <a:solidFill>
            <a:srgbClr val="FFFFA7"/>
          </a:solidFill>
        </p:spPr>
        <p:txBody>
          <a:bodyPr/>
          <a:lstStyle/>
          <a:p>
            <a:pPr algn="r" rtl="1" eaLnBrk="1" hangingPunct="1">
              <a:defRPr/>
            </a:pPr>
            <a:r>
              <a:rPr lang="ar-SA" sz="3200" b="1" dirty="0">
                <a:solidFill>
                  <a:srgbClr val="FF0000"/>
                </a:solidFill>
                <a:latin typeface="Arial" pitchFamily="34" charset="0"/>
              </a:rPr>
              <a:t> أكمل الفراغ بما يناسب:</a:t>
            </a:r>
          </a:p>
          <a:p>
            <a:pPr rtl="1" eaLnBrk="1" hangingPunct="1">
              <a:buFontTx/>
              <a:buNone/>
              <a:defRPr/>
            </a:pPr>
            <a:r>
              <a:rPr lang="ar-SA" sz="2400" b="1" dirty="0">
                <a:latin typeface="Arial" pitchFamily="34" charset="0"/>
              </a:rPr>
              <a:t>- تتكون البراكين على سطح الأرض عادة في حفر </a:t>
            </a:r>
          </a:p>
          <a:p>
            <a:pPr rtl="1" eaLnBrk="1" hangingPunct="1">
              <a:buFontTx/>
              <a:buNone/>
              <a:defRPr/>
            </a:pPr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............ </a:t>
            </a:r>
            <a:r>
              <a:rPr lang="ar-SA" sz="2400" b="1" dirty="0">
                <a:latin typeface="Arial" pitchFamily="34" charset="0"/>
              </a:rPr>
              <a:t>و فوق البقع </a:t>
            </a:r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................. </a:t>
            </a:r>
            <a:r>
              <a:rPr lang="ar-SA" sz="2400" b="1" dirty="0">
                <a:latin typeface="Arial" pitchFamily="34" charset="0"/>
              </a:rPr>
              <a:t>وحيث تغوص</a:t>
            </a:r>
            <a:r>
              <a:rPr lang="ar-SA" sz="2400" b="1" dirty="0">
                <a:solidFill>
                  <a:srgbClr val="336699"/>
                </a:solidFill>
                <a:latin typeface="Arial" pitchFamily="34" charset="0"/>
              </a:rPr>
              <a:t> </a:t>
            </a:r>
            <a:r>
              <a:rPr lang="ar-SA" sz="2400" b="1" dirty="0">
                <a:latin typeface="Arial" pitchFamily="34" charset="0"/>
              </a:rPr>
              <a:t>الصفائح عند مناطق </a:t>
            </a:r>
            <a:r>
              <a:rPr lang="ar-SA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.................</a:t>
            </a:r>
            <a:endParaRPr lang="ar-SA" sz="2400" dirty="0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3" name="Rounded Rectangle 13"/>
          <p:cNvSpPr/>
          <p:nvPr/>
        </p:nvSpPr>
        <p:spPr>
          <a:xfrm>
            <a:off x="2590800" y="2687394"/>
            <a:ext cx="6477000" cy="990600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شكّلت جزر هاواي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ن</a:t>
            </a:r>
            <a:r>
              <a:rPr kumimoji="0" lang="ar-JO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تيجة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حركة صفيحة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المحيط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..................  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فوق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 ...................... 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975575" y="1732209"/>
            <a:ext cx="8092225" cy="914400"/>
          </a:xfrm>
          <a:prstGeom prst="rect">
            <a:avLst/>
          </a:prstGeom>
          <a:solidFill>
            <a:srgbClr val="FFFF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- تحدث الزلازل بفعل حركة الصفائح بأنواعها الثلاثة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................... و ..................... و ...................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498242" y="3582481"/>
            <a:ext cx="7620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يتركز النشاط الزلزالي والبركاني في المملكة على امتداد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..................    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وحتى    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.............                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ويبلغ عدد الحرات البركانية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6174347" y="3963513"/>
            <a:ext cx="1640983" cy="533400"/>
          </a:xfrm>
          <a:prstGeom prst="rect">
            <a:avLst/>
          </a:prstGeom>
          <a:solidFill>
            <a:srgbClr val="FFFF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خليج العقبة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49578" y="1081830"/>
            <a:ext cx="1291643" cy="457200"/>
          </a:xfrm>
          <a:prstGeom prst="rect">
            <a:avLst/>
          </a:prstGeom>
          <a:solidFill>
            <a:srgbClr val="FFFF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الطرح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3851588" y="2230194"/>
            <a:ext cx="1524000" cy="457200"/>
          </a:xfrm>
          <a:prstGeom prst="rect">
            <a:avLst/>
          </a:prstGeom>
          <a:solidFill>
            <a:srgbClr val="FFFF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الانزلاقية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5390883" y="1056077"/>
            <a:ext cx="1333500" cy="457200"/>
          </a:xfrm>
          <a:prstGeom prst="rect">
            <a:avLst/>
          </a:prstGeom>
          <a:solidFill>
            <a:srgbClr val="FFFF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الساخنة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7924800" y="1081830"/>
            <a:ext cx="1219200" cy="457200"/>
          </a:xfrm>
          <a:prstGeom prst="rect">
            <a:avLst/>
          </a:prstGeom>
          <a:solidFill>
            <a:srgbClr val="FFFF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الانهدام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/>
          <p:cNvSpPr/>
          <p:nvPr/>
        </p:nvSpPr>
        <p:spPr bwMode="auto">
          <a:xfrm>
            <a:off x="1408090" y="3541730"/>
            <a:ext cx="2057400" cy="457200"/>
          </a:xfrm>
          <a:prstGeom prst="rect">
            <a:avLst/>
          </a:prstGeom>
          <a:solidFill>
            <a:srgbClr val="FFFF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البحر الأحمر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مستطيل 16"/>
          <p:cNvSpPr/>
          <p:nvPr/>
        </p:nvSpPr>
        <p:spPr bwMode="auto">
          <a:xfrm>
            <a:off x="7521262" y="2189409"/>
            <a:ext cx="1442434" cy="457200"/>
          </a:xfrm>
          <a:prstGeom prst="rect">
            <a:avLst/>
          </a:prstGeom>
          <a:solidFill>
            <a:srgbClr val="FFFF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التقاربية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5582456" y="2221610"/>
            <a:ext cx="1766016" cy="457200"/>
          </a:xfrm>
          <a:prstGeom prst="rect">
            <a:avLst/>
          </a:prstGeom>
          <a:solidFill>
            <a:srgbClr val="FFFF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التباعدية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853735" y="3141377"/>
            <a:ext cx="2286000" cy="457200"/>
          </a:xfrm>
          <a:prstGeom prst="rect">
            <a:avLst/>
          </a:prstGeom>
          <a:solidFill>
            <a:srgbClr val="FFFF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البقع الساخنة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6806485" y="3104887"/>
            <a:ext cx="1435994" cy="457200"/>
          </a:xfrm>
          <a:prstGeom prst="rect">
            <a:avLst/>
          </a:prstGeom>
          <a:solidFill>
            <a:srgbClr val="FFFF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الهادي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/>
          <p:cNvSpPr/>
          <p:nvPr/>
        </p:nvSpPr>
        <p:spPr bwMode="auto">
          <a:xfrm>
            <a:off x="1295400" y="3963513"/>
            <a:ext cx="1447800" cy="421783"/>
          </a:xfrm>
          <a:prstGeom prst="rect">
            <a:avLst/>
          </a:prstGeom>
          <a:solidFill>
            <a:srgbClr val="FFFF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Rounded Rectangle 13"/>
          <p:cNvSpPr/>
          <p:nvPr/>
        </p:nvSpPr>
        <p:spPr>
          <a:xfrm>
            <a:off x="382610" y="4599629"/>
            <a:ext cx="8735632" cy="1066800"/>
          </a:xfrm>
          <a:prstGeom prst="roundRect">
            <a:avLst>
              <a:gd name="adj" fmla="val 0"/>
            </a:avLst>
          </a:prstGeom>
          <a:solidFill>
            <a:srgbClr val="FFFF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- توصل العلماء الى معرفة الكثير عن باطن الأرض والصفائح من خلال دراسة :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..........................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867937" y="5133029"/>
            <a:ext cx="2971800" cy="533400"/>
          </a:xfrm>
          <a:prstGeom prst="rect">
            <a:avLst/>
          </a:prstGeom>
          <a:solidFill>
            <a:srgbClr val="FFFF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الموجات الزلزالية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48E2CBE-C435-41B1-A67C-D2909E113D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7881870" y="6372623"/>
            <a:ext cx="721217" cy="296214"/>
          </a:xfrm>
          <a:prstGeom prst="rect">
            <a:avLst/>
          </a:prstGeom>
          <a:solidFill>
            <a:srgbClr val="FFF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0AE8C74C-286C-4564-B041-2D314ECE8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-15699" y="188418"/>
            <a:ext cx="1368532" cy="1136408"/>
          </a:xfrm>
          <a:prstGeom prst="rect">
            <a:avLst/>
          </a:prstGeom>
        </p:spPr>
      </p:pic>
      <p:sp>
        <p:nvSpPr>
          <p:cNvPr id="25" name="نصف إطار 24">
            <a:extLst>
              <a:ext uri="{FF2B5EF4-FFF2-40B4-BE49-F238E27FC236}">
                <a16:creationId xmlns:a16="http://schemas.microsoft.com/office/drawing/2014/main" id="{9E02210F-CD08-4C7C-9F8A-5EEA18EE58FB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233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9941" y="36225"/>
            <a:ext cx="4734059" cy="6913462"/>
          </a:xfrm>
          <a:prstGeom prst="roundRect">
            <a:avLst>
              <a:gd name="adj" fmla="val 10135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81278">
            <a:off x="345128" y="822875"/>
            <a:ext cx="2862252" cy="690183"/>
          </a:xfrm>
          <a:prstGeom prst="roundRect">
            <a:avLst>
              <a:gd name="adj" fmla="val 45069"/>
            </a:avLst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رسم تخطيطي 9"/>
          <p:cNvGraphicFramePr/>
          <p:nvPr/>
        </p:nvGraphicFramePr>
        <p:xfrm>
          <a:off x="304800" y="2286000"/>
          <a:ext cx="38100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D48E2CBE-C435-41B1-A67C-D2909E113D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55E907B1-EA18-4877-A9BB-81DEAAE57D9F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234678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9D66A25-F5EA-49FA-AAF6-CF1A8BA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82208" y="5402668"/>
            <a:ext cx="2462347" cy="1677043"/>
          </a:xfrm>
          <a:prstGeom prst="rect">
            <a:avLst/>
          </a:prstGeom>
        </p:spPr>
      </p:pic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5944" y="137423"/>
            <a:ext cx="8545180" cy="524540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مستطيل 9"/>
          <p:cNvSpPr txBox="1"/>
          <p:nvPr/>
        </p:nvSpPr>
        <p:spPr>
          <a:xfrm>
            <a:off x="3181982" y="350925"/>
            <a:ext cx="4173941" cy="48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0" marR="0" lvl="0" indent="0" algn="r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8245" algn="l"/>
                <a:tab pos="705420" algn="l"/>
                <a:tab pos="1062595" algn="l"/>
                <a:tab pos="1419770" algn="l"/>
                <a:tab pos="1776945" algn="l"/>
                <a:tab pos="2125190" algn="l"/>
                <a:tab pos="2482365" algn="l"/>
                <a:tab pos="2839540" algn="l"/>
                <a:tab pos="3196714" algn="l"/>
                <a:tab pos="3553889" algn="l"/>
                <a:tab pos="3911064" algn="l"/>
                <a:tab pos="4259309" algn="l"/>
              </a:tabLst>
              <a:defRPr sz="3600" b="1">
                <a:solidFill>
                  <a:srgbClr val="3373F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2531" b="1" i="0" u="none" strike="noStrike" kern="1200" cap="none" spc="0" normalizeH="0" baseline="0" noProof="0" dirty="0">
              <a:ln>
                <a:noFill/>
              </a:ln>
              <a:solidFill>
                <a:srgbClr val="3373F9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172" name="Picture 2" descr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6306" y="3881841"/>
            <a:ext cx="1224138" cy="103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2530" y="3881841"/>
            <a:ext cx="1232026" cy="103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4" descr="Picture 4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402166">
            <a:off x="5597174" y="3768182"/>
            <a:ext cx="1080969" cy="879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5" descr="Picture 5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29744" flipH="1">
            <a:off x="7369847" y="3468742"/>
            <a:ext cx="1018283" cy="81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6" descr="Picture 6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17951">
            <a:off x="1229395" y="2123521"/>
            <a:ext cx="1687424" cy="82132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D7930A-EFDD-466B-8B4B-8F1FB47202DA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2BF2EF7-E142-4897-90EC-9D16E67B5016}"/>
              </a:ext>
            </a:extLst>
          </p:cNvPr>
          <p:cNvSpPr/>
          <p:nvPr/>
        </p:nvSpPr>
        <p:spPr>
          <a:xfrm>
            <a:off x="7848157" y="6409977"/>
            <a:ext cx="683566" cy="22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9" name="مستطيل 1"/>
          <p:cNvSpPr txBox="1"/>
          <p:nvPr/>
        </p:nvSpPr>
        <p:spPr>
          <a:xfrm>
            <a:off x="4856935" y="5280487"/>
            <a:ext cx="3691225" cy="132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هنيئاً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لقد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نجحنا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في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تحقيق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أهدافنا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 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8585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Calibri"/>
              </a:rPr>
              <a:t>اليوم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DE8585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Calibri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3510F96-8FE9-4481-97AC-69D15D7B7B20}"/>
              </a:ext>
            </a:extLst>
          </p:cNvPr>
          <p:cNvSpPr txBox="1"/>
          <p:nvPr/>
        </p:nvSpPr>
        <p:spPr>
          <a:xfrm>
            <a:off x="119639" y="6603924"/>
            <a:ext cx="114503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Sabir alsayyali</a:t>
            </a:r>
            <a:endParaRPr kumimoji="0" lang="ar-SA" sz="7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نصف إطار 14">
            <a:extLst>
              <a:ext uri="{FF2B5EF4-FFF2-40B4-BE49-F238E27FC236}">
                <a16:creationId xmlns:a16="http://schemas.microsoft.com/office/drawing/2014/main" id="{0513C60B-8865-4F6D-83BB-1959D9413091}"/>
              </a:ext>
            </a:extLst>
          </p:cNvPr>
          <p:cNvSpPr/>
          <p:nvPr/>
        </p:nvSpPr>
        <p:spPr>
          <a:xfrm>
            <a:off x="0" y="0"/>
            <a:ext cx="9036496" cy="6858000"/>
          </a:xfrm>
          <a:prstGeom prst="halfFrame">
            <a:avLst>
              <a:gd name="adj1" fmla="val 2146"/>
              <a:gd name="adj2" fmla="val 1920"/>
            </a:avLst>
          </a:prstGeom>
          <a:solidFill>
            <a:srgbClr val="002060"/>
          </a:solidFill>
          <a:ln w="28575" cap="flat" cmpd="sng" algn="ctr">
            <a:solidFill>
              <a:srgbClr val="B83D6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E7D3859-AA2C-4576-957A-A6D2746D0ECD}"/>
              </a:ext>
            </a:extLst>
          </p:cNvPr>
          <p:cNvSpPr txBox="1"/>
          <p:nvPr/>
        </p:nvSpPr>
        <p:spPr>
          <a:xfrm>
            <a:off x="3412530" y="689845"/>
            <a:ext cx="39943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jawal"/>
                <a:ea typeface="+mn-ea"/>
                <a:cs typeface="Times New Roman" panose="02020603050405020304" pitchFamily="18" charset="0"/>
              </a:rPr>
              <a:t>لن يستطيع أحد أن يحتكر النجاح لنفسه؛ فالنجاح ملك من يدفع ثمنه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9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4BE309-0398-4656-8A3E-37AA39462BCF}"/>
              </a:ext>
            </a:extLst>
          </p:cNvPr>
          <p:cNvSpPr/>
          <p:nvPr/>
        </p:nvSpPr>
        <p:spPr>
          <a:xfrm>
            <a:off x="7626947" y="6377494"/>
            <a:ext cx="870248" cy="33413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نصف إطار 14">
            <a:extLst>
              <a:ext uri="{FF2B5EF4-FFF2-40B4-BE49-F238E27FC236}">
                <a16:creationId xmlns:a16="http://schemas.microsoft.com/office/drawing/2014/main" id="{C4BE09B4-4901-4ED6-B031-EDF30DE355BD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0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685800"/>
            <a:ext cx="4191000" cy="6096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مستدير الزوايا 8"/>
          <p:cNvSpPr/>
          <p:nvPr/>
        </p:nvSpPr>
        <p:spPr bwMode="auto">
          <a:xfrm>
            <a:off x="381000" y="1219200"/>
            <a:ext cx="426720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1- حدود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تقاربية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(تغوص إحداهما تحت الأخرى)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مستطيل مستدير الزوايا 9"/>
          <p:cNvSpPr/>
          <p:nvPr/>
        </p:nvSpPr>
        <p:spPr bwMode="auto">
          <a:xfrm>
            <a:off x="990600" y="2819400"/>
            <a:ext cx="4191000" cy="76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3- ترتفع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الماجما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الساخنة إلى الأعلى من خلال الستار والقشرة, مكونة البقع الساخنة.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مستطيل مستدير الزوايا 10"/>
          <p:cNvSpPr/>
          <p:nvPr/>
        </p:nvSpPr>
        <p:spPr bwMode="auto">
          <a:xfrm>
            <a:off x="2667000" y="2133600"/>
            <a:ext cx="2209800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2- حدود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تباعدية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مستطيل مستدير الزوايا 11"/>
          <p:cNvSpPr/>
          <p:nvPr/>
        </p:nvSpPr>
        <p:spPr bwMode="auto">
          <a:xfrm>
            <a:off x="762000" y="3733800"/>
            <a:ext cx="4114800" cy="76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4- تحدث الزلازل العميقة حيت تغوص صفيحة تحت أخرى. ويحدث هذا على الحدود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التقاربية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مستطيل مستدير الزوايا 12"/>
          <p:cNvSpPr/>
          <p:nvPr/>
        </p:nvSpPr>
        <p:spPr bwMode="auto">
          <a:xfrm>
            <a:off x="1066800" y="4724400"/>
            <a:ext cx="3886200" cy="1676400"/>
          </a:xfrm>
          <a:prstGeom prst="roundRect">
            <a:avLst>
              <a:gd name="adj" fmla="val 10898"/>
            </a:avLst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5- تغوص رسوبيات المحيط مع الماء في الستار فيعمل ضغط بخار الماء إلى تخفيض درجة انصهار الصخور وبالتالي المساعدة على تكوين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الماجما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التي تندفع نحو الأعلى فتصل سطح الأرض وتنساب على شكل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لابة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48E2CBE-C435-41B1-A67C-D2909E113D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نصف إطار 14">
            <a:extLst>
              <a:ext uri="{FF2B5EF4-FFF2-40B4-BE49-F238E27FC236}">
                <a16:creationId xmlns:a16="http://schemas.microsoft.com/office/drawing/2014/main" id="{18FAD32F-C24B-4655-A3A1-A852284E0903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5592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مربع نص 1">
            <a:extLst>
              <a:ext uri="{FF2B5EF4-FFF2-40B4-BE49-F238E27FC236}">
                <a16:creationId xmlns:a16="http://schemas.microsoft.com/office/drawing/2014/main" id="{8D080CAB-7F27-4D95-B1FC-D93E4E86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" y="4038600"/>
            <a:ext cx="777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مراجعة الفصل الثاني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151285-C992-4609-99C8-A8B319CC9E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220" name="صورة 6">
            <a:extLst>
              <a:ext uri="{FF2B5EF4-FFF2-40B4-BE49-F238E27FC236}">
                <a16:creationId xmlns:a16="http://schemas.microsoft.com/office/drawing/2014/main" id="{BA0E8219-8455-447D-902E-52FBF319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2925"/>
            <a:ext cx="36480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hlinkClick r:id="rId4"/>
            <a:extLst>
              <a:ext uri="{FF2B5EF4-FFF2-40B4-BE49-F238E27FC236}">
                <a16:creationId xmlns:a16="http://schemas.microsoft.com/office/drawing/2014/main" id="{6A7B72D4-B96C-43DE-BA48-9A7AC9B4B267}"/>
              </a:ext>
            </a:extLst>
          </p:cNvPr>
          <p:cNvSpPr txBox="1"/>
          <p:nvPr/>
        </p:nvSpPr>
        <p:spPr>
          <a:xfrm>
            <a:off x="2843808" y="5589240"/>
            <a:ext cx="34712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اضغط هنا</a:t>
            </a: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98BF0AEB-DC65-4BD6-B2EE-505842E01778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53339174"/>
      </p:ext>
    </p:extLst>
  </p:cSld>
  <p:clrMapOvr>
    <a:masterClrMapping/>
  </p:clrMapOvr>
  <p:transition>
    <p:dissolv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2782F89-5D1F-469C-8422-2C43F4CCE1C2}"/>
              </a:ext>
            </a:extLst>
          </p:cNvPr>
          <p:cNvSpPr txBox="1"/>
          <p:nvPr/>
        </p:nvSpPr>
        <p:spPr>
          <a:xfrm>
            <a:off x="2483768" y="623844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PT Bold Heading" panose="02010400000000000000" pitchFamily="2" charset="-78"/>
              </a:rPr>
              <a:t>نهاية الفصل الثاني</a:t>
            </a:r>
          </a:p>
        </p:txBody>
      </p:sp>
      <p:sp>
        <p:nvSpPr>
          <p:cNvPr id="3" name="مخطط انسيابي: معالجة 2"/>
          <p:cNvSpPr/>
          <p:nvPr/>
        </p:nvSpPr>
        <p:spPr>
          <a:xfrm>
            <a:off x="971600" y="2055249"/>
            <a:ext cx="7200800" cy="28803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معلم العلوم بمدرسة أبي دجانة المتوسطة بمكة المكرمة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أ. صابر دخيل الله السيالي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تقنيات تعليم وإعداد دروس تطبيقية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25" y="1363441"/>
            <a:ext cx="4604924" cy="183856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4" y="4946210"/>
            <a:ext cx="1633139" cy="182953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331C8B9-4A7C-4D1F-984C-47AF79C8700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A8FA931C-896E-4285-A792-83C6D8F90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9E36E14-3003-4C18-B287-BC6D8146DD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E3DD215-8EE4-48A7-9851-9023B44CF0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15" y="6332325"/>
            <a:ext cx="381041" cy="30981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14C6603-F2BA-48EA-A69C-4D4D569D41DE}"/>
              </a:ext>
            </a:extLst>
          </p:cNvPr>
          <p:cNvSpPr txBox="1"/>
          <p:nvPr/>
        </p:nvSpPr>
        <p:spPr>
          <a:xfrm>
            <a:off x="118194" y="82255"/>
            <a:ext cx="8988324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للأمانة العلمية هذا العمل للأستاذة الفاضلة </a:t>
            </a: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العمري</a:t>
            </a: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تم اقتباسه والعمل والتعديل عليه</a:t>
            </a:r>
            <a:r>
              <a:rPr kumimoji="0" lang="ar-SA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وتزويده بالمقاطع والاستراتيجيات ونحوه  وذلك</a:t>
            </a: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بما يتوافق مع طريقتي في الشرح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3E8834E-EC94-40DD-A06D-C97E26D3C639}"/>
              </a:ext>
            </a:extLst>
          </p:cNvPr>
          <p:cNvSpPr/>
          <p:nvPr/>
        </p:nvSpPr>
        <p:spPr>
          <a:xfrm>
            <a:off x="-572220" y="-364928"/>
            <a:ext cx="10369152" cy="75878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صورة 14">
            <a:hlinkClick r:id="rId9"/>
            <a:extLst>
              <a:ext uri="{FF2B5EF4-FFF2-40B4-BE49-F238E27FC236}">
                <a16:creationId xmlns:a16="http://schemas.microsoft.com/office/drawing/2014/main" id="{198108C1-C8D5-414C-AD7B-97DEF330DA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691" t="9108" b="-1"/>
          <a:stretch/>
        </p:blipFill>
        <p:spPr>
          <a:xfrm>
            <a:off x="5855619" y="6234156"/>
            <a:ext cx="1691365" cy="467371"/>
          </a:xfrm>
          <a:prstGeom prst="rect">
            <a:avLst/>
          </a:prstGeom>
        </p:spPr>
      </p:pic>
      <p:pic>
        <p:nvPicPr>
          <p:cNvPr id="16" name="صورة 15">
            <a:hlinkClick r:id="rId11"/>
            <a:extLst>
              <a:ext uri="{FF2B5EF4-FFF2-40B4-BE49-F238E27FC236}">
                <a16:creationId xmlns:a16="http://schemas.microsoft.com/office/drawing/2014/main" id="{6A43ED7E-0B2C-4142-8BC4-20605961DC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22" t="-20444" r="3379" b="19442"/>
          <a:stretch/>
        </p:blipFill>
        <p:spPr>
          <a:xfrm>
            <a:off x="4489161" y="6254315"/>
            <a:ext cx="1510653" cy="309813"/>
          </a:xfrm>
          <a:prstGeom prst="rect">
            <a:avLst/>
          </a:prstGeom>
        </p:spPr>
      </p:pic>
      <p:sp>
        <p:nvSpPr>
          <p:cNvPr id="14" name="نصف إطار 13">
            <a:extLst>
              <a:ext uri="{FF2B5EF4-FFF2-40B4-BE49-F238E27FC236}">
                <a16:creationId xmlns:a16="http://schemas.microsoft.com/office/drawing/2014/main" id="{F9CE7FAA-EEFC-4546-9C95-AEEB2AFEB20E}"/>
              </a:ext>
            </a:extLst>
          </p:cNvPr>
          <p:cNvSpPr/>
          <p:nvPr/>
        </p:nvSpPr>
        <p:spPr>
          <a:xfrm>
            <a:off x="0" y="-36225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960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2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C:\Users\user\Desktop\صورة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1961"/>
          <a:stretch>
            <a:fillRect/>
          </a:stretch>
        </p:blipFill>
        <p:spPr bwMode="auto">
          <a:xfrm>
            <a:off x="1905000" y="2209800"/>
            <a:ext cx="3581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12340" r="2158" b="80087"/>
          <a:stretch>
            <a:fillRect/>
          </a:stretch>
        </p:blipFill>
        <p:spPr bwMode="auto">
          <a:xfrm>
            <a:off x="2171700" y="753269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C:\Users\H\Pictures\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4" y="753269"/>
            <a:ext cx="5334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4.bp.blogspot.com/_QpL-8cRD5G8/S3jgPBh5O9I/AAAAAAAAADE/i-PccvnWeWk/s320/372399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720431"/>
            <a:ext cx="19050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r="2258" b="1022"/>
          <a:stretch>
            <a:fillRect/>
          </a:stretch>
        </p:blipFill>
        <p:spPr bwMode="auto">
          <a:xfrm>
            <a:off x="5486400" y="200592"/>
            <a:ext cx="3352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200592"/>
            <a:ext cx="15335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FCB969E5-906D-4E22-B242-C7E420857841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6926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 descr="C:\Users\user\Desktop\صورة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941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http://t2.gstatic.com/images?q=tbn:ANd9GcR4ZpOsiw_LYQM0qzr4DH5JrU8subrOLVxFtzWQ3BWQoSwsZfkP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752600"/>
            <a:ext cx="10953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وسيلة شرح على شكل سحابة 4"/>
          <p:cNvSpPr/>
          <p:nvPr/>
        </p:nvSpPr>
        <p:spPr bwMode="auto">
          <a:xfrm>
            <a:off x="2514600" y="609600"/>
            <a:ext cx="6400800" cy="1371600"/>
          </a:xfrm>
          <a:prstGeom prst="cloudCallout">
            <a:avLst>
              <a:gd name="adj1" fmla="val -57896"/>
              <a:gd name="adj2" fmla="val -26156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ما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الاحساس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الذي تشعر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به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لو كنت تحمل العصا عند لحظة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إنكسارها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مستطيل مستدير الزوايا 5"/>
          <p:cNvSpPr>
            <a:spLocks noChangeArrowheads="1"/>
          </p:cNvSpPr>
          <p:nvPr/>
        </p:nvSpPr>
        <p:spPr bwMode="auto">
          <a:xfrm>
            <a:off x="4495800" y="2514600"/>
            <a:ext cx="3352800" cy="2514600"/>
          </a:xfrm>
          <a:prstGeom prst="roundRect">
            <a:avLst>
              <a:gd name="adj" fmla="val 1343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سنشعر بالاهتزازات ويتشابه هذا مع </a:t>
            </a:r>
            <a:r>
              <a:rPr kumimoji="0" lang="ar-SA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الزلازل</a:t>
            </a: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عندما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تتكسر الصخور 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5" name="Picture 1" descr="MC900104974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257800"/>
            <a:ext cx="2971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 descr="http://arabsolaa.com/img/uploads/2010/08/28/08_38_09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4018"/>
            <a:ext cx="1524000" cy="202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نصف إطار 8">
            <a:extLst>
              <a:ext uri="{FF2B5EF4-FFF2-40B4-BE49-F238E27FC236}">
                <a16:creationId xmlns:a16="http://schemas.microsoft.com/office/drawing/2014/main" id="{893CA0CB-7D87-4156-8348-BDA1AEB1FE61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4787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17" y="152400"/>
            <a:ext cx="2321169" cy="76200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437" name="Picture 7" descr="http://images.mylot.com/userImages/images/postphotos/24042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52400" y="2895600"/>
            <a:ext cx="8839200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itchFamily="2" charset="-78"/>
                <a:ea typeface="+mn-ea"/>
                <a:cs typeface="Akhbar MT" pitchFamily="2" charset="-78"/>
              </a:rPr>
              <a:t>وبصورة مماثلة تنتقل الموجات التي تصدر عن الزلازل عبر مواد الأرض وعلى سطحها وتسمى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81000" y="2209800"/>
            <a:ext cx="8153400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itchFamily="2" charset="-78"/>
                <a:ea typeface="+mn-ea"/>
                <a:cs typeface="Akhbar MT" pitchFamily="2" charset="-78"/>
              </a:rPr>
              <a:t>عند النداء تتولد موجات صوتية من الحبال الصوتية  في الحنجرة وتنتقل عبر الهواء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itchFamily="2" charset="-78"/>
              <a:ea typeface="+mn-ea"/>
              <a:cs typeface="Akhbar MT" pitchFamily="2" charset="-78"/>
            </a:endParaRPr>
          </a:p>
        </p:txBody>
      </p:sp>
      <p:sp>
        <p:nvSpPr>
          <p:cNvPr id="25" name="سداسي 24"/>
          <p:cNvSpPr/>
          <p:nvPr/>
        </p:nvSpPr>
        <p:spPr bwMode="auto">
          <a:xfrm>
            <a:off x="5334000" y="3675743"/>
            <a:ext cx="3657600" cy="762000"/>
          </a:xfrm>
          <a:prstGeom prst="hexagon">
            <a:avLst/>
          </a:prstGeom>
          <a:noFill/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 pitchFamily="34" charset="0"/>
              </a:rPr>
              <a:t>الموجات الزلزالية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 pitchFamily="34" charset="0"/>
            </a:endParaRPr>
          </a:p>
        </p:txBody>
      </p:sp>
      <p:sp>
        <p:nvSpPr>
          <p:cNvPr id="11" name="مستطيل مستدير الزوايا 10"/>
          <p:cNvSpPr>
            <a:spLocks noChangeArrowheads="1"/>
          </p:cNvSpPr>
          <p:nvPr/>
        </p:nvSpPr>
        <p:spPr bwMode="auto">
          <a:xfrm>
            <a:off x="2514600" y="4495800"/>
            <a:ext cx="5029200" cy="2276475"/>
          </a:xfrm>
          <a:prstGeom prst="roundRect">
            <a:avLst>
              <a:gd name="adj" fmla="val 30426"/>
            </a:avLst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عند تعرض الصخر للثني تتراكم الطاقة الكامنة فيه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ثم تحرر وتخرج الطاقة من الصدع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على صورة موجات زلزالية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من نقطة محددة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442" name="صورة 20" descr="imagesCAMLFA6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1600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>
            <a:spLocks noChangeArrowheads="1"/>
          </p:cNvSpPr>
          <p:nvPr/>
        </p:nvSpPr>
        <p:spPr bwMode="auto">
          <a:xfrm>
            <a:off x="838200" y="3733800"/>
            <a:ext cx="3048000" cy="579438"/>
          </a:xfrm>
          <a:prstGeom prst="wedgeRoundRectCallout">
            <a:avLst>
              <a:gd name="adj1" fmla="val -33111"/>
              <a:gd name="adj2" fmla="val 162366"/>
              <a:gd name="adj3" fmla="val 16667"/>
            </a:avLst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ماذا تسمى هذه النقطة 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444" name="Picture 16" descr="C:\Users\user\Desktop\صورة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9436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ربع نص 13"/>
          <p:cNvSpPr>
            <a:spLocks noChangeArrowheads="1"/>
          </p:cNvSpPr>
          <p:nvPr/>
        </p:nvSpPr>
        <p:spPr bwMode="auto">
          <a:xfrm>
            <a:off x="823686" y="3733800"/>
            <a:ext cx="3048000" cy="579438"/>
          </a:xfrm>
          <a:prstGeom prst="wedgeRoundRectCallout">
            <a:avLst>
              <a:gd name="adj1" fmla="val -33111"/>
              <a:gd name="adj2" fmla="val 162366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بؤرة الزلزال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3218543-2E71-4649-820B-4E299C7C2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  <p:sp>
        <p:nvSpPr>
          <p:cNvPr id="17" name="نصف إطار 16">
            <a:extLst>
              <a:ext uri="{FF2B5EF4-FFF2-40B4-BE49-F238E27FC236}">
                <a16:creationId xmlns:a16="http://schemas.microsoft.com/office/drawing/2014/main" id="{03082ED8-9EC6-4F0C-9F7E-818D54663A09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67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25" grpId="0" animBg="1"/>
      <p:bldP spid="11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575556" y="3248981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5477573F-E6C9-4601-B5E2-2F1A4A778A9A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rtl="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374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0318" y="560650"/>
            <a:ext cx="8784976" cy="61687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قارن بين بؤرة الزلزال والمركز السطحي للزلزال ؟</a:t>
            </a:r>
          </a:p>
          <a:p>
            <a:r>
              <a:rPr lang="ar-SA" b="1" dirty="0">
                <a:latin typeface="Sakkal Majalla" pitchFamily="2" charset="-78"/>
                <a:cs typeface="Sakkal Majalla" pitchFamily="2" charset="-78"/>
              </a:rPr>
              <a:t>بؤرة الزلزال : </a:t>
            </a:r>
            <a:r>
              <a:rPr lang="ar-SA" b="1" dirty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هي نقطة بداية الزلزال وتحرر الطاقة .</a:t>
            </a:r>
          </a:p>
          <a:p>
            <a:r>
              <a:rPr lang="ar-SA" b="1" dirty="0">
                <a:latin typeface="Sakkal Majalla" pitchFamily="2" charset="-78"/>
                <a:cs typeface="Sakkal Majalla" pitchFamily="2" charset="-78"/>
              </a:rPr>
              <a:t>المركز السطحي للزلزال : </a:t>
            </a:r>
            <a:r>
              <a:rPr lang="ar-SA" b="1" dirty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النقطة التي تقابل بؤرة الزلزال على سطح الارض .</a:t>
            </a:r>
          </a:p>
          <a:p>
            <a:endParaRPr lang="ar-SA" b="1" dirty="0">
              <a:solidFill>
                <a:schemeClr val="tx2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80318" y="3645024"/>
            <a:ext cx="7200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A85F10A-1706-4649-90A3-418F352698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" y="5226818"/>
            <a:ext cx="1559170" cy="1374306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61" y="444504"/>
            <a:ext cx="685791" cy="685791"/>
          </a:xfrm>
          <a:prstGeom prst="rect">
            <a:avLst/>
          </a:prstGeom>
        </p:spPr>
      </p:pic>
      <p:pic>
        <p:nvPicPr>
          <p:cNvPr id="8" name="Picture 17" descr="C:\Users\user\Desktop\صورة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r="1429" b="2154"/>
          <a:stretch/>
        </p:blipFill>
        <p:spPr bwMode="auto">
          <a:xfrm>
            <a:off x="3730171" y="3180965"/>
            <a:ext cx="5283200" cy="353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نصف إطار 8">
            <a:extLst>
              <a:ext uri="{FF2B5EF4-FFF2-40B4-BE49-F238E27FC236}">
                <a16:creationId xmlns:a16="http://schemas.microsoft.com/office/drawing/2014/main" id="{B86557A6-B575-4C71-8000-E274FA710FA8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rtl="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5442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7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68D40256-4987-4D43-BCA2-4E66C6FF8691}"/>
              </a:ext>
            </a:extLst>
          </p:cNvPr>
          <p:cNvSpPr/>
          <p:nvPr/>
        </p:nvSpPr>
        <p:spPr>
          <a:xfrm>
            <a:off x="2771800" y="5105929"/>
            <a:ext cx="2909663" cy="6268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تغيرات الأرض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40B604E-3BE8-4A7F-9B3A-46366C586F1E}"/>
              </a:ext>
            </a:extLst>
          </p:cNvPr>
          <p:cNvSpPr/>
          <p:nvPr/>
        </p:nvSpPr>
        <p:spPr>
          <a:xfrm>
            <a:off x="1436812" y="2947950"/>
            <a:ext cx="2667000" cy="626820"/>
          </a:xfrm>
          <a:prstGeom prst="rect">
            <a:avLst/>
          </a:prstGeom>
          <a:solidFill>
            <a:schemeClr val="bg1"/>
          </a:solidFill>
          <a:ln>
            <a:solidFill>
              <a:srgbClr val="D1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طبيعة العلم</a:t>
            </a:r>
          </a:p>
        </p:txBody>
      </p:sp>
      <p:sp>
        <p:nvSpPr>
          <p:cNvPr id="3075" name="Rectangle 16"/>
          <p:cNvSpPr>
            <a:spLocks noChangeArrowheads="1"/>
          </p:cNvSpPr>
          <p:nvPr/>
        </p:nvSpPr>
        <p:spPr bwMode="auto">
          <a:xfrm>
            <a:off x="1436812" y="2727088"/>
            <a:ext cx="2667000" cy="1015663"/>
          </a:xfrm>
          <a:prstGeom prst="rect">
            <a:avLst/>
          </a:prstGeom>
          <a:ln w="38100">
            <a:solidFill>
              <a:srgbClr val="C3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أسلوب العلم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عمل العلم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العلم والتقنية والمجتمع</a:t>
            </a:r>
            <a:endParaRPr kumimoji="0" lang="ar-SA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076" name="Rectangle 17"/>
          <p:cNvSpPr>
            <a:spLocks noChangeArrowheads="1"/>
          </p:cNvSpPr>
          <p:nvPr/>
        </p:nvSpPr>
        <p:spPr bwMode="auto">
          <a:xfrm>
            <a:off x="2753132" y="4911508"/>
            <a:ext cx="3059399" cy="1015663"/>
          </a:xfrm>
          <a:prstGeom prst="rect">
            <a:avLst/>
          </a:prstGeom>
          <a:ln w="38100">
            <a:solidFill>
              <a:srgbClr val="E8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宋体" panose="02010600030101010101" pitchFamily="2" charset="-122"/>
                <a:cs typeface="Times New Roman" panose="02020603050405020304" pitchFamily="18" charset="0"/>
              </a:rPr>
              <a:t>الزلازل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宋体" panose="02010600030101010101" pitchFamily="2" charset="-122"/>
                <a:cs typeface="Times New Roman" panose="02020603050405020304" pitchFamily="18" charset="0"/>
              </a:rPr>
              <a:t>البراكين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Schoolbook"/>
                <a:ea typeface="宋体" panose="02010600030101010101" pitchFamily="2" charset="-122"/>
                <a:cs typeface="Times New Roman" panose="02020603050405020304" pitchFamily="18" charset="0"/>
              </a:rPr>
              <a:t>الصفائح الأرضية</a:t>
            </a:r>
          </a:p>
        </p:txBody>
      </p:sp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4572000" y="2438400"/>
            <a:ext cx="1209676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الفصل 1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5943600" y="4648200"/>
            <a:ext cx="1123950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الفصل2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سهم مسنن إلى اليمين 11"/>
          <p:cNvSpPr/>
          <p:nvPr/>
        </p:nvSpPr>
        <p:spPr>
          <a:xfrm rot="5400000">
            <a:off x="5448300" y="2857500"/>
            <a:ext cx="3200400" cy="228600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1500" b="0" i="0" u="none" strike="noStrike" kern="10" cap="none" spc="0" normalizeH="0" baseline="0" noProof="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سهم مسنن إلى اليمين 12"/>
          <p:cNvSpPr/>
          <p:nvPr/>
        </p:nvSpPr>
        <p:spPr>
          <a:xfrm rot="5400000">
            <a:off x="5257800" y="1752600"/>
            <a:ext cx="990600" cy="228600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1500" b="0" i="0" u="none" strike="noStrike" kern="10" cap="none" spc="0" normalizeH="0" baseline="0" noProof="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31" name="Picture 4" descr="http://birooo2007.jeeran.com/i/0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6477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CEF4376A-79EE-49AB-98DB-6675490983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BB06E4A-9334-486C-A73F-9F1556BD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 b="9045"/>
          <a:stretch/>
        </p:blipFill>
        <p:spPr bwMode="auto">
          <a:xfrm>
            <a:off x="2490539" y="192928"/>
            <a:ext cx="6257925" cy="95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E21DC52-D2CE-4A97-B022-AD883700B032}"/>
              </a:ext>
            </a:extLst>
          </p:cNvPr>
          <p:cNvSpPr/>
          <p:nvPr/>
        </p:nvSpPr>
        <p:spPr>
          <a:xfrm>
            <a:off x="2490539" y="192928"/>
            <a:ext cx="6257925" cy="953923"/>
          </a:xfrm>
          <a:prstGeom prst="rect">
            <a:avLst/>
          </a:prstGeom>
          <a:noFill/>
          <a:ln w="38100">
            <a:solidFill>
              <a:srgbClr val="FFC000">
                <a:alpha val="90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نصف إطار 14"/>
          <p:cNvSpPr/>
          <p:nvPr/>
        </p:nvSpPr>
        <p:spPr>
          <a:xfrm flipH="1" flipV="1">
            <a:off x="0" y="0"/>
            <a:ext cx="9222377" cy="6858000"/>
          </a:xfrm>
          <a:prstGeom prst="halfFrame">
            <a:avLst>
              <a:gd name="adj1" fmla="val 3051"/>
              <a:gd name="adj2" fmla="val 2825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49230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0" cap="none" spc="0" normalizeH="0" baseline="0" noProof="0" dirty="0">
              <a:ln w="9525">
                <a:solidFill>
                  <a:srgbClr val="9A743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376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3075" grpId="0" animBg="1"/>
      <p:bldP spid="307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C:\Users\user\Desktop\صورة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81"/>
          <a:stretch>
            <a:fillRect/>
          </a:stretch>
        </p:blipFill>
        <p:spPr bwMode="auto">
          <a:xfrm>
            <a:off x="2514600" y="4343400"/>
            <a:ext cx="62484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مربع نص 4"/>
          <p:cNvSpPr txBox="1">
            <a:spLocks noChangeArrowheads="1"/>
          </p:cNvSpPr>
          <p:nvPr/>
        </p:nvSpPr>
        <p:spPr bwMode="auto">
          <a:xfrm>
            <a:off x="2667000" y="3962400"/>
            <a:ext cx="6324600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نقطة على سطح الأرض تقع مباشرة فوق بؤرة الزلزال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مستطيل مستدير الزوايا 5"/>
          <p:cNvSpPr>
            <a:spLocks noChangeArrowheads="1"/>
          </p:cNvSpPr>
          <p:nvPr/>
        </p:nvSpPr>
        <p:spPr bwMode="auto">
          <a:xfrm>
            <a:off x="5943600" y="5486400"/>
            <a:ext cx="2667000" cy="533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488" name="Picture 13" descr="C:\Users\user\Desktop\صورة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79"/>
          <a:stretch>
            <a:fillRect/>
          </a:stretch>
        </p:blipFill>
        <p:spPr bwMode="auto">
          <a:xfrm>
            <a:off x="2286000" y="1130298"/>
            <a:ext cx="6705600" cy="276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" y="5226818"/>
            <a:ext cx="1559170" cy="1374306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5" y="2341408"/>
            <a:ext cx="1860096" cy="4286250"/>
          </a:xfrm>
          <a:prstGeom prst="rect">
            <a:avLst/>
          </a:prstGeom>
        </p:spPr>
      </p:pic>
      <p:sp>
        <p:nvSpPr>
          <p:cNvPr id="11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0A1CE319-3D5E-4361-A4CF-90758D4D3050}"/>
              </a:ext>
            </a:extLst>
          </p:cNvPr>
          <p:cNvSpPr txBox="1"/>
          <p:nvPr/>
        </p:nvSpPr>
        <p:spPr bwMode="auto">
          <a:xfrm>
            <a:off x="6553200" y="276346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199C4EAE-92B3-4C76-8121-15F2F1C1D722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545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C:\Users\user\Desktop\صورة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6324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3.bp.blogspot.com/_YlJ3fHwVYLg/TTAbJBXkJtI/AAAAAAAAABA/_9uyYMk9BvI/s1600/iStock_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186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334000" y="1295400"/>
            <a:ext cx="3581399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أين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توجد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بؤرة الزلزال ؟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705600" y="3048000"/>
            <a:ext cx="2133600" cy="2554545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Monotype Koufi" pitchFamily="2" charset="-78"/>
                <a:cs typeface="Arial" pitchFamily="34" charset="0"/>
              </a:rPr>
              <a:t>عند نقطة في باطن الأرض تحدث عندها الحركة أولاً وتتحرر الطاقة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492125"/>
            <a:ext cx="2133600" cy="569913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1514" name="Picture 4" descr="C:\Users\H\Desktop\مجلد جديد ‫(2)‬\صور عروض\imagesCAJ18WL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11870">
            <a:off x="478632" y="383381"/>
            <a:ext cx="6667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رابط كسهم مستقيم 10"/>
          <p:cNvCxnSpPr/>
          <p:nvPr/>
        </p:nvCxnSpPr>
        <p:spPr bwMode="auto">
          <a:xfrm rot="10800000" flipV="1">
            <a:off x="3962400" y="4800600"/>
            <a:ext cx="2819400" cy="1066800"/>
          </a:xfrm>
          <a:prstGeom prst="straightConnector1">
            <a:avLst/>
          </a:prstGeom>
          <a:ln>
            <a:solidFill>
              <a:srgbClr val="FFFCD5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نصف إطار 8">
            <a:extLst>
              <a:ext uri="{FF2B5EF4-FFF2-40B4-BE49-F238E27FC236}">
                <a16:creationId xmlns:a16="http://schemas.microsoft.com/office/drawing/2014/main" id="{CFA76B84-480F-4A21-B58A-862A52E332F7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79799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324423"/>
            <a:ext cx="3708797" cy="632804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+mj-cs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+mj-cs"/>
              </a:rPr>
              <a:t> </a:t>
            </a:r>
            <a:r>
              <a:rPr sz="2700" dirty="0" err="1">
                <a:solidFill>
                  <a:schemeClr val="bg1"/>
                </a:solidFill>
                <a:cs typeface="+mj-cs"/>
              </a:rPr>
              <a:t>أشاهد</a:t>
            </a:r>
            <a:r>
              <a:rPr sz="2700" dirty="0">
                <a:solidFill>
                  <a:schemeClr val="bg1"/>
                </a:solidFill>
                <a:cs typeface="+mj-cs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+mj-cs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+mj-cs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435243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نصف إطار 5">
            <a:extLst>
              <a:ext uri="{FF2B5EF4-FFF2-40B4-BE49-F238E27FC236}">
                <a16:creationId xmlns:a16="http://schemas.microsoft.com/office/drawing/2014/main" id="{11133991-F635-495E-94AE-AABE64A63E19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rtl="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67963656"/>
      </p:ext>
    </p:extLst>
  </p:cSld>
  <p:clrMapOvr>
    <a:masterClrMapping/>
  </p:clrMapOvr>
  <p:transition spd="slow" advClick="0" advTm="0">
    <p:fade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موجات الزلزالية">
            <a:hlinkClick r:id="" action="ppaction://media"/>
            <a:extLst>
              <a:ext uri="{FF2B5EF4-FFF2-40B4-BE49-F238E27FC236}">
                <a16:creationId xmlns:a16="http://schemas.microsoft.com/office/drawing/2014/main" id="{C9E3BB52-6B3E-4659-834A-898851E3CB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76656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B8F3953-6988-401A-852E-165F299099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4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12271"/>
            <a:ext cx="2914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0" name="صورة 16" descr="imagesCAOF4F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ذو زوايا قطرية مستديرة 12"/>
          <p:cNvSpPr/>
          <p:nvPr/>
        </p:nvSpPr>
        <p:spPr>
          <a:xfrm rot="20762019">
            <a:off x="3436470" y="3667630"/>
            <a:ext cx="5510394" cy="1368296"/>
          </a:xfrm>
          <a:prstGeom prst="round2DiagRect">
            <a:avLst>
              <a:gd name="adj1" fmla="val 0"/>
              <a:gd name="adj2" fmla="val 43827"/>
            </a:avLst>
          </a:prstGeom>
          <a:solidFill>
            <a:schemeClr val="bg1">
              <a:lumMod val="9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الموجات الثانوية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(S)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وتنتقل خلال المواد الصخرية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(حركة من الأعلى </a:t>
            </a:r>
            <a:r>
              <a:rPr kumimoji="0" lang="ar-SA" sz="1800" b="1" i="0" u="none" strike="noStrike" kern="1200" cap="all" spc="0" normalizeH="0" baseline="0" noProof="0" dirty="0" err="1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الى</a:t>
            </a:r>
            <a:r>
              <a:rPr kumimoji="0" lang="ar-SA" sz="1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الأسفل .. قمم وقيعان أي موجات مستعرضة )</a:t>
            </a:r>
            <a:r>
              <a:rPr kumimoji="0" lang="ar-SA" sz="1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4" name="مستطيل ذو زوايا قطرية مستديرة 13"/>
          <p:cNvSpPr/>
          <p:nvPr/>
        </p:nvSpPr>
        <p:spPr>
          <a:xfrm rot="20723865">
            <a:off x="5140032" y="5064783"/>
            <a:ext cx="3681664" cy="1350948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الموجات السطحية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تنتقل على سطح الأرض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أكبر الموجات وأقلها سرعة </a:t>
            </a:r>
            <a:endParaRPr kumimoji="0" lang="en-US" sz="1800" b="1" i="0" u="none" strike="noStrike" kern="1200" cap="all" spc="0" normalizeH="0" baseline="0" noProof="0" dirty="0">
              <a:ln w="9000" cmpd="sng">
                <a:noFill/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مخطط انسيابي: معالجة متعاقبة 17"/>
          <p:cNvSpPr/>
          <p:nvPr/>
        </p:nvSpPr>
        <p:spPr bwMode="auto">
          <a:xfrm rot="20702331">
            <a:off x="3853631" y="959056"/>
            <a:ext cx="3228960" cy="762000"/>
          </a:xfrm>
          <a:prstGeom prst="flowChartAlternateProcess">
            <a:avLst/>
          </a:prstGeom>
          <a:solidFill>
            <a:schemeClr val="tx1"/>
          </a:solidFill>
          <a:ln w="38100">
            <a:solidFill>
              <a:srgbClr val="FFFF99"/>
            </a:solidFill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>
                <a:ln w="9000" cmpd="sng">
                  <a:solidFill>
                    <a:srgbClr val="74856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entury Schoolbook"/>
                <a:ea typeface="+mn-ea"/>
                <a:cs typeface="Arial" pitchFamily="34" charset="0"/>
              </a:rPr>
              <a:t>أنواع الموجات الزلزالية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748560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entury Schoolbook"/>
              <a:ea typeface="+mn-ea"/>
              <a:cs typeface="Arial" pitchFamily="34" charset="0"/>
            </a:endParaRPr>
          </a:p>
        </p:txBody>
      </p:sp>
      <p:sp>
        <p:nvSpPr>
          <p:cNvPr id="20" name="مستطيل ذو زوايا قطرية مستديرة 19"/>
          <p:cNvSpPr/>
          <p:nvPr/>
        </p:nvSpPr>
        <p:spPr>
          <a:xfrm rot="20745388" flipH="1">
            <a:off x="3219324" y="1966237"/>
            <a:ext cx="5637604" cy="147759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solidFill>
              <a:srgbClr val="FFFCD5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الموجات الأولية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(p)</a:t>
            </a:r>
            <a:endParaRPr kumimoji="0" lang="ar-SA" sz="2800" b="1" i="0" u="none" strike="noStrike" kern="1200" cap="all" spc="0" normalizeH="0" baseline="0" noProof="0" dirty="0">
              <a:ln w="90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ذات السرعة الكبرى وتنتقل داخل الصخور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(حركة من الأمام </a:t>
            </a:r>
            <a:r>
              <a:rPr kumimoji="0" lang="ar-SA" sz="1800" b="1" i="0" u="none" strike="noStrike" kern="1200" cap="all" spc="0" normalizeH="0" baseline="0" noProof="0" dirty="0" err="1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الى</a:t>
            </a:r>
            <a:r>
              <a:rPr kumimoji="0" lang="ar-SA" sz="1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الخلف .. تضاغطية أي الموجات الطولية  )</a:t>
            </a:r>
            <a:r>
              <a:rPr kumimoji="0" lang="ar-SA" sz="24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22542" name="وسيلة شرح مستطيلة مستديرة الزوايا 15"/>
          <p:cNvSpPr>
            <a:spLocks noChangeArrowheads="1"/>
          </p:cNvSpPr>
          <p:nvPr/>
        </p:nvSpPr>
        <p:spPr bwMode="auto">
          <a:xfrm>
            <a:off x="304800" y="5105400"/>
            <a:ext cx="2514600" cy="838200"/>
          </a:xfrm>
          <a:prstGeom prst="wedgeRoundRectCallout">
            <a:avLst>
              <a:gd name="adj1" fmla="val 60375"/>
              <a:gd name="adj2" fmla="val -22278"/>
              <a:gd name="adj3" fmla="val 16667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43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1"/>
          <a:stretch>
            <a:fillRect/>
          </a:stretch>
        </p:blipFill>
        <p:spPr bwMode="auto">
          <a:xfrm>
            <a:off x="152400" y="2057400"/>
            <a:ext cx="289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3"/>
          <a:stretch>
            <a:fillRect/>
          </a:stretch>
        </p:blipFill>
        <p:spPr bwMode="auto">
          <a:xfrm>
            <a:off x="239486" y="5067300"/>
            <a:ext cx="2514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693D77BC-DCCD-4C5F-B254-18CE0761DF92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282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نقره لتكبير أو تصغير الصورة ونقرتين لعرض الصورة في صفحة مستقلة بحجمها الطبيعي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2743200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3" descr="نقره لتكبير أو تصغير الصورة ونقرتين لعرض الصورة في صفحة مستقلة بحجمها الطبيعي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2743200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4" descr="نقره لتكبير أو تصغير الصورة ونقرتين لعرض الصورة في صفحة مستقلة بحجمها الطبيعي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2743200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4419600" y="533400"/>
            <a:ext cx="4495800" cy="138430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تنتقل الموجات الزلزالية في القشرة الأرضية على ثلاث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D2D0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اشكال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D4D2D0">
                  <a:lumMod val="10000"/>
                </a:srgbClr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1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كما هو موضح في الصور التالية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lumMod val="10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2" name="صورة 11" descr="43uy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72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3124200" y="2209800"/>
            <a:ext cx="1981200" cy="1323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حركة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الأمواج الأولية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+mn-cs"/>
              </a:rPr>
              <a:t>p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ومدى تدميرها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124200" y="3810000"/>
            <a:ext cx="1981200" cy="1323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حركة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الأمواج الثانوية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ومدى تدميرها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124200" y="5638800"/>
            <a:ext cx="1981200" cy="1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حركة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الأمواج السطحية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ومدى تدميرها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مستطيل 10"/>
          <p:cNvSpPr/>
          <p:nvPr/>
        </p:nvSpPr>
        <p:spPr>
          <a:xfrm rot="21435208">
            <a:off x="396847" y="793336"/>
            <a:ext cx="4506851" cy="76944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أنواع الموجات الزلزالية</a:t>
            </a:r>
            <a:endParaRPr kumimoji="0" lang="en-US" sz="4400" b="1" i="0" u="none" strike="noStrike" kern="1200" cap="none" spc="0" normalizeH="0" baseline="0" noProof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نصف إطار 12">
            <a:extLst>
              <a:ext uri="{FF2B5EF4-FFF2-40B4-BE49-F238E27FC236}">
                <a16:creationId xmlns:a16="http://schemas.microsoft.com/office/drawing/2014/main" id="{BED464FE-B528-438D-98EA-766D496EC8CE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117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513242"/>
              </p:ext>
            </p:extLst>
          </p:nvPr>
        </p:nvGraphicFramePr>
        <p:xfrm>
          <a:off x="234455" y="2236061"/>
          <a:ext cx="8677276" cy="4445000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2020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6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3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1491">
                <a:tc>
                  <a:txBody>
                    <a:bodyPr/>
                    <a:lstStyle/>
                    <a:p>
                      <a:pPr marL="0" marR="0" algn="ctr" defTabSz="914400" rtl="1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نوع الموجة الزلزالية</a:t>
                      </a:r>
                      <a:endParaRPr lang="en-US" sz="2800" b="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الموجات الأولية </a:t>
                      </a:r>
                      <a:endParaRPr lang="en-US" sz="2800" b="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الموجات الثانوية </a:t>
                      </a:r>
                      <a:endParaRPr lang="en-US" sz="2800" b="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الموجات السطحية</a:t>
                      </a:r>
                      <a:endParaRPr lang="en-US" sz="2800" b="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376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رمزها</a:t>
                      </a:r>
                      <a:r>
                        <a:rPr lang="ar-SA" sz="2800" b="1" baseline="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054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حركة الجزيئات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82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نوع</a:t>
                      </a:r>
                      <a:r>
                        <a:rPr lang="ar-SA" sz="2800" b="1" baseline="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الموجه 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حجم الدمار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SA" sz="1800" dirty="0"/>
                    </a:p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080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الشكل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7929" name="Picture 2" descr="نقره لتكبير أو تصغير الصورة ونقرتين لعرض الصورة في صفحة مستقلة بحجمها الطبيعي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01" y="5715408"/>
            <a:ext cx="1905000" cy="914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30" name="Picture 3" descr="نقره لتكبير أو تصغير الصورة ونقرتين لعرض الصورة في صفحة مستقلة بحجمها الطبيعي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31" y="5731283"/>
            <a:ext cx="1981200" cy="914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31" name="Picture 4" descr="نقره لتكبير أو تصغير الصورة ونقرتين لعرض الصورة في صفحة مستقلة بحجمها الطبيعي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4" y="5747158"/>
            <a:ext cx="2057400" cy="882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32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43" y="301513"/>
            <a:ext cx="2017486" cy="13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33" name="مربع نص 9"/>
          <p:cNvSpPr txBox="1">
            <a:spLocks noChangeArrowheads="1"/>
          </p:cNvSpPr>
          <p:nvPr/>
        </p:nvSpPr>
        <p:spPr bwMode="auto">
          <a:xfrm>
            <a:off x="234455" y="173339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الزمن 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5دقائق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AAB55BF-8717-4A49-9480-8B48B8A05F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829">
            <a:off x="7087074" y="94838"/>
            <a:ext cx="1908109" cy="1869989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A5742FCE-19D1-4C81-A862-7576064DE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0636" y="491223"/>
            <a:ext cx="7809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ورقة </a:t>
            </a:r>
          </a:p>
          <a:p>
            <a:pPr algn="ctr" defTabSz="914400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عمل</a:t>
            </a:r>
            <a:endParaRPr 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BC49216-CEFC-44DB-A137-0EAED0AFC5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661" y="494813"/>
            <a:ext cx="1021284" cy="814441"/>
          </a:xfrm>
          <a:prstGeom prst="rect">
            <a:avLst/>
          </a:prstGeom>
        </p:spPr>
      </p:pic>
      <p:sp>
        <p:nvSpPr>
          <p:cNvPr id="14" name="نصف إطار 13">
            <a:extLst>
              <a:ext uri="{FF2B5EF4-FFF2-40B4-BE49-F238E27FC236}">
                <a16:creationId xmlns:a16="http://schemas.microsoft.com/office/drawing/2014/main" id="{60301F84-8BBA-48D9-AEB8-28C6C30B3FFA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81359378"/>
      </p:ext>
    </p:extLst>
  </p:cSld>
  <p:clrMapOvr>
    <a:masterClrMapping/>
  </p:clrMapOvr>
  <p:transition spd="slow">
    <p:comb/>
    <p:sndAc>
      <p:stSnd>
        <p:snd r:embed="rId2" name="laser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عنصر نائب للتذييل 1"/>
          <p:cNvSpPr>
            <a:spLocks noGrp="1"/>
          </p:cNvSpPr>
          <p:nvPr>
            <p:ph type="ftr" sz="quarter" idx="11"/>
          </p:nvPr>
        </p:nvSpPr>
        <p:spPr>
          <a:xfrm rot="5400000">
            <a:off x="7134255" y="3778539"/>
            <a:ext cx="3200400" cy="365125"/>
          </a:xfrm>
        </p:spPr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أ- هيا العمري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102964"/>
              </p:ext>
            </p:extLst>
          </p:nvPr>
        </p:nvGraphicFramePr>
        <p:xfrm>
          <a:off x="336781" y="1975592"/>
          <a:ext cx="8677276" cy="4267202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2020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6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3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3693">
                <a:tc>
                  <a:txBody>
                    <a:bodyPr/>
                    <a:lstStyle/>
                    <a:p>
                      <a:pPr marL="0" marR="0" algn="ctr" defTabSz="914400" rtl="1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نوع الموجة الزلزالية</a:t>
                      </a:r>
                      <a:endParaRPr lang="en-US" sz="2800" b="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الموجات الأولية </a:t>
                      </a:r>
                      <a:endParaRPr lang="en-US" sz="2800" b="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الموجات الثانوية </a:t>
                      </a:r>
                      <a:endParaRPr lang="en-US" sz="2800" b="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الموجات السطحية</a:t>
                      </a:r>
                      <a:endParaRPr lang="en-US" sz="2800" b="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376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رمزها</a:t>
                      </a:r>
                      <a:r>
                        <a:rPr lang="ar-SA" sz="2800" b="1" baseline="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___</a:t>
                      </a: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054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حركة الجزيئات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أمام خلف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أعلى </a:t>
                      </a:r>
                      <a:r>
                        <a:rPr lang="ar-SA" sz="2000" b="0" kern="1200" dirty="0" err="1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اسفل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التفافية دائرية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82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نوع</a:t>
                      </a:r>
                      <a:r>
                        <a:rPr lang="ar-SA" sz="2800" b="1" baseline="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الموجه 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طولية </a:t>
                      </a:r>
                    </a:p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(تضاغط - تخلخل) 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مستعرضة</a:t>
                      </a:r>
                    </a:p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(قمم - قيعان)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موجات لاف </a:t>
                      </a:r>
                      <a:r>
                        <a:rPr lang="ar-SA" sz="2000" b="0" kern="1200" dirty="0" err="1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و</a:t>
                      </a: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ar-SA" sz="2000" b="0" kern="1200" dirty="0" err="1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رايلي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حجم الدمار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ضعيف 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متوسط 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kern="120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قوي</a:t>
                      </a:r>
                      <a:endParaRPr lang="en-US" sz="2000" b="0" kern="120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080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الشكل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8953" name="Picture 2" descr="نقره لتكبير أو تصغير الصورة ونقرتين لعرض الصورة في صفحة مستقلة بحجمها الطبيعي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73" y="5285610"/>
            <a:ext cx="1905000" cy="914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54" name="Picture 3" descr="نقره لتكبير أو تصغير الصورة ونقرتين لعرض الصورة في صفحة مستقلة بحجمها الطبيعي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43" y="5285610"/>
            <a:ext cx="1981200" cy="914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55" name="Picture 4" descr="نقره لتكبير أو تصغير الصورة ونقرتين لعرض الصورة في صفحة مستقلة بحجمها الطبيعي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8" y="5285610"/>
            <a:ext cx="2057400" cy="882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6BEDD56-0E82-4EBC-AA77-780031082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829">
            <a:off x="6977581" y="-25808"/>
            <a:ext cx="1908109" cy="1869989"/>
          </a:xfrm>
          <a:prstGeom prst="rect">
            <a:avLst/>
          </a:prstGeom>
        </p:spPr>
      </p:pic>
      <p:sp>
        <p:nvSpPr>
          <p:cNvPr id="12" name="مربع نص 8">
            <a:extLst>
              <a:ext uri="{FF2B5EF4-FFF2-40B4-BE49-F238E27FC236}">
                <a16:creationId xmlns:a16="http://schemas.microsoft.com/office/drawing/2014/main" id="{AB971CE8-024B-4867-B760-62E292ED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143" y="370577"/>
            <a:ext cx="7809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ورقة </a:t>
            </a:r>
          </a:p>
          <a:p>
            <a:pPr algn="ctr" defTabSz="914400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عمل</a:t>
            </a:r>
            <a:endParaRPr 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43F2DF4-2308-44EB-8FF2-A713AC7F21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8" y="170998"/>
            <a:ext cx="1971675" cy="1476374"/>
          </a:xfrm>
          <a:prstGeom prst="rect">
            <a:avLst/>
          </a:prstGeom>
        </p:spPr>
      </p:pic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A89000A0-9167-4DE2-B4E4-2BA9376F769E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8513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11" name="applaus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C:\Users\user\Desktop\صورة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72" y="141968"/>
            <a:ext cx="4343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 l="6639" t="11111"/>
          <a:stretch>
            <a:fillRect/>
          </a:stretch>
        </p:blipFill>
        <p:spPr bwMode="auto">
          <a:xfrm>
            <a:off x="457200" y="314222"/>
            <a:ext cx="1875234" cy="609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434" y="381000"/>
            <a:ext cx="27432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9" descr="C:\Users\user\Desktop\صورة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76425"/>
            <a:ext cx="3276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51" descr="C:\Users\user\Desktop\صورة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9" r="1492" b="88443"/>
          <a:stretch>
            <a:fillRect/>
          </a:stretch>
        </p:blipFill>
        <p:spPr bwMode="auto">
          <a:xfrm>
            <a:off x="838200" y="1295400"/>
            <a:ext cx="2209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نصف إطار 6">
            <a:extLst>
              <a:ext uri="{FF2B5EF4-FFF2-40B4-BE49-F238E27FC236}">
                <a16:creationId xmlns:a16="http://schemas.microsoft.com/office/drawing/2014/main" id="{E36132CE-9753-4073-9759-260E9D9CCF5D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981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51" descr="C:\Users\user\Desktop\صورة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8100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950" y="1748713"/>
            <a:ext cx="1981200" cy="762000"/>
          </a:xfrm>
          <a:prstGeom prst="roundRect">
            <a:avLst>
              <a:gd name="adj" fmla="val 30212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9571" y="680052"/>
            <a:ext cx="3608388" cy="53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547530" y="118378"/>
            <a:ext cx="2514600" cy="533400"/>
          </a:xfrm>
          <a:prstGeom prst="rect">
            <a:avLst/>
          </a:prstGeom>
          <a:solidFill>
            <a:srgbClr val="FCE7AA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التعلم من الزلازل</a:t>
            </a:r>
            <a:r>
              <a:rPr kumimoji="0" lang="ar-EG" sz="2800" b="1" i="0" u="none" strike="noStrike" kern="1200" cap="none" spc="0" normalizeH="0" baseline="0" noProof="0" dirty="0">
                <a:ln w="50800"/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ar-SA" sz="2800" b="1" i="0" u="none" strike="noStrike" kern="1200" cap="none" spc="0" normalizeH="0" baseline="0" noProof="0" dirty="0">
              <a:ln w="50800"/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648200" y="1905000"/>
            <a:ext cx="3962400" cy="2432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استخدم العلماء اختلاف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سرعة الموجات الزلزالية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اختلاف زمن الوصول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في حساب البعد عن المركز السطحي للزلزال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56192" y="1213452"/>
            <a:ext cx="8023350" cy="523220"/>
          </a:xfrm>
          <a:prstGeom prst="rect">
            <a:avLst/>
          </a:prstGeom>
          <a:solidFill>
            <a:srgbClr val="A7FFE2"/>
          </a:solidFill>
        </p:spPr>
        <p:txBody>
          <a:bodyPr wrap="non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العلاقة بين المركز السطحي للزلزال وزمن وصول الموجات الزلزالية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648200" y="4488120"/>
            <a:ext cx="3962400" cy="20621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كلما زاد الفرق في زمن الوصول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بين نوعي الموجات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 </a:t>
            </a:r>
            <a:r>
              <a:rPr kumimoji="0" lang="ar-SA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و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endParaRPr kumimoji="0" lang="ar-SA" sz="24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كانت المسافة بين مركز الزلزال ومحطة الرصد أكبر </a:t>
            </a:r>
          </a:p>
        </p:txBody>
      </p:sp>
      <p:sp>
        <p:nvSpPr>
          <p:cNvPr id="9" name="نصف إطار 8">
            <a:extLst>
              <a:ext uri="{FF2B5EF4-FFF2-40B4-BE49-F238E27FC236}">
                <a16:creationId xmlns:a16="http://schemas.microsoft.com/office/drawing/2014/main" id="{7478AF20-70B3-4AC4-AB17-D10CADE1AC65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007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0" t="34547" r="3650" b="2272"/>
          <a:stretch>
            <a:fillRect/>
          </a:stretch>
        </p:blipFill>
        <p:spPr bwMode="auto">
          <a:xfrm>
            <a:off x="6324600" y="1600200"/>
            <a:ext cx="2819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أ- هيا العمري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 b="82356"/>
          <a:stretch>
            <a:fillRect/>
          </a:stretch>
        </p:blipFill>
        <p:spPr bwMode="auto">
          <a:xfrm>
            <a:off x="0" y="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r="32442" b="26077"/>
          <a:stretch>
            <a:fillRect/>
          </a:stretch>
        </p:blipFill>
        <p:spPr bwMode="auto">
          <a:xfrm>
            <a:off x="0" y="1600200"/>
            <a:ext cx="6324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68349" t="17541" r="3416" b="64918"/>
          <a:stretch>
            <a:fillRect/>
          </a:stretch>
        </p:blipFill>
        <p:spPr bwMode="auto">
          <a:xfrm>
            <a:off x="3429000" y="2737757"/>
            <a:ext cx="2590800" cy="175804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8999" t="77929" r="33151" b="570"/>
          <a:stretch>
            <a:fillRect/>
          </a:stretch>
        </p:blipFill>
        <p:spPr bwMode="auto">
          <a:xfrm>
            <a:off x="304800" y="4572000"/>
            <a:ext cx="5562600" cy="2286000"/>
          </a:xfrm>
          <a:prstGeom prst="roundRect">
            <a:avLst>
              <a:gd name="adj" fmla="val 10351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FEA37DE4-838C-47AA-9B58-C4B1062628B6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086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495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04800" y="312817"/>
            <a:ext cx="3693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905"/>
                <a:solidFill>
                  <a:srgbClr val="3B3B3B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abic Transparent" pitchFamily="34" charset="0"/>
                <a:ea typeface="+mn-ea"/>
                <a:cs typeface="Arabic Transparent" pitchFamily="34" charset="0"/>
              </a:rPr>
              <a:t>موقع المركز السطحي للزلزال 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4419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نصف إطار 5">
            <a:extLst>
              <a:ext uri="{FF2B5EF4-FFF2-40B4-BE49-F238E27FC236}">
                <a16:creationId xmlns:a16="http://schemas.microsoft.com/office/drawing/2014/main" id="{5DA5CBDE-2D3C-4011-A370-5AA86CF828AF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78702093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68460" y="296391"/>
            <a:ext cx="2647950" cy="936625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نصف إطار 4">
            <a:extLst>
              <a:ext uri="{FF2B5EF4-FFF2-40B4-BE49-F238E27FC236}">
                <a16:creationId xmlns:a16="http://schemas.microsoft.com/office/drawing/2014/main" id="{8943D1C7-07C3-4D7F-B66B-8C08B8712E76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rtl="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8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3051629" y="6375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المركز السطحي للزلزال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3635829" y="2188029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الزلزال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3697514" y="2997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المطاوعة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3657600" y="371236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الإرتداد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المرن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640114" y="3944936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الإجهاد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3886200" y="4789714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المعدني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3635829" y="5522686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بؤرة الزلزال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6059487" y="293461"/>
            <a:ext cx="2974975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ضع الكلمة في مكانها المناسب 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8001000" y="914400"/>
            <a:ext cx="923925" cy="400050"/>
          </a:xfrm>
          <a:prstGeom prst="rect">
            <a:avLst/>
          </a:prstGeom>
          <a:solidFill>
            <a:srgbClr val="FBE29B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الزلزال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7772400" y="1447800"/>
            <a:ext cx="1143000" cy="381000"/>
          </a:xfrm>
          <a:prstGeom prst="rect">
            <a:avLst/>
          </a:prstGeom>
          <a:solidFill>
            <a:srgbClr val="FBE29B"/>
          </a:solidFill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المطاوعة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6096000" y="914400"/>
            <a:ext cx="1752600" cy="381000"/>
          </a:xfrm>
          <a:prstGeom prst="rect">
            <a:avLst/>
          </a:prstGeom>
          <a:solidFill>
            <a:srgbClr val="FBE29B"/>
          </a:solidFill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الإرتداد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المرن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3352800" y="914400"/>
            <a:ext cx="990600" cy="381000"/>
          </a:xfrm>
          <a:prstGeom prst="rect">
            <a:avLst/>
          </a:prstGeom>
          <a:solidFill>
            <a:srgbClr val="FBE29B"/>
          </a:solidFill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الإجهاد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مستطيل 31"/>
          <p:cNvSpPr>
            <a:spLocks noChangeArrowheads="1"/>
          </p:cNvSpPr>
          <p:nvPr/>
        </p:nvSpPr>
        <p:spPr bwMode="auto">
          <a:xfrm>
            <a:off x="3733800" y="1447800"/>
            <a:ext cx="1143000" cy="381000"/>
          </a:xfrm>
          <a:prstGeom prst="rect">
            <a:avLst/>
          </a:prstGeom>
          <a:solidFill>
            <a:srgbClr val="FBE29B"/>
          </a:solidFill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المعدني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مستطيل 32"/>
          <p:cNvSpPr>
            <a:spLocks noChangeArrowheads="1"/>
          </p:cNvSpPr>
          <p:nvPr/>
        </p:nvSpPr>
        <p:spPr bwMode="auto">
          <a:xfrm>
            <a:off x="4495800" y="914400"/>
            <a:ext cx="1447800" cy="381000"/>
          </a:xfrm>
          <a:prstGeom prst="rect">
            <a:avLst/>
          </a:prstGeom>
          <a:solidFill>
            <a:srgbClr val="FBE29B"/>
          </a:solidFill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بؤرة الزلزال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مستطيل 33"/>
          <p:cNvSpPr>
            <a:spLocks noChangeArrowheads="1"/>
          </p:cNvSpPr>
          <p:nvPr/>
        </p:nvSpPr>
        <p:spPr bwMode="auto">
          <a:xfrm>
            <a:off x="5029200" y="1447800"/>
            <a:ext cx="2590800" cy="381000"/>
          </a:xfrm>
          <a:prstGeom prst="rect">
            <a:avLst/>
          </a:prstGeom>
          <a:solidFill>
            <a:srgbClr val="FBE29B"/>
          </a:solidFill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المركز السطحي للزلزال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2438400" y="1447800"/>
            <a:ext cx="1143000" cy="381000"/>
          </a:xfrm>
          <a:prstGeom prst="rect">
            <a:avLst/>
          </a:prstGeom>
          <a:solidFill>
            <a:srgbClr val="FBE29B"/>
          </a:solidFill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الموجات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مربع نص 3"/>
          <p:cNvSpPr txBox="1">
            <a:spLocks noChangeArrowheads="1"/>
          </p:cNvSpPr>
          <p:nvPr/>
        </p:nvSpPr>
        <p:spPr bwMode="auto">
          <a:xfrm>
            <a:off x="228600" y="1942304"/>
            <a:ext cx="8915400" cy="44624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1- الاهتزازات الناتجة عن التكسر وحركة الصخور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(................................)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2-هو تغير شكل الصخور عند تعرضها لقوة مؤثرة لا ينتج عنها حركة انتقالية أو دورانية.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(...............................)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3- هو عودة حواف الأجزاء المكسورة سريعاً إلى مكانها الأصلي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(..............................)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4- تسمى القوى المؤثرة على مقطع الصخر (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..............................)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5-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تختلف الصخور عن بعضها في مرونتها تبعاً لاختلاف محتواها (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............................)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6- نقطة في باطن الأرض تحدث عندها الحركة وتتحرر الطاقة الكامنة  في الصخور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(.................................)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7-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هي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النقطة الواقعة على سطح الأرض فوق بؤرة الزلزال مباشرة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(..............................................)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1250" l="9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974" y="107721"/>
            <a:ext cx="2567443" cy="208030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9357D76-4079-4A43-9736-153C040E2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5629" y="435635"/>
            <a:ext cx="1611939" cy="1338530"/>
          </a:xfrm>
          <a:prstGeom prst="rect">
            <a:avLst/>
          </a:prstGeom>
        </p:spPr>
      </p:pic>
      <p:sp>
        <p:nvSpPr>
          <p:cNvPr id="23" name="نصف إطار 22">
            <a:extLst>
              <a:ext uri="{FF2B5EF4-FFF2-40B4-BE49-F238E27FC236}">
                <a16:creationId xmlns:a16="http://schemas.microsoft.com/office/drawing/2014/main" id="{8A813576-DB06-4EDB-B59A-D77241B6CE0B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9623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8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3" y="395958"/>
            <a:ext cx="8568954" cy="547261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مستطيل 1"/>
          <p:cNvSpPr txBox="1"/>
          <p:nvPr/>
        </p:nvSpPr>
        <p:spPr>
          <a:xfrm>
            <a:off x="4082520" y="760340"/>
            <a:ext cx="2737573" cy="1754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هنيئاً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لقد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نجحنا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في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تحقيق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أهدافنا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اليوم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7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659" y="4140376"/>
            <a:ext cx="1224138" cy="1080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83" y="4140376"/>
            <a:ext cx="1232026" cy="1080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2166">
            <a:off x="5713623" y="4026685"/>
            <a:ext cx="1080969" cy="917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29744" flipH="1">
            <a:off x="7488603" y="3726945"/>
            <a:ext cx="1018283" cy="845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6" descr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17951">
            <a:off x="1347234" y="2381881"/>
            <a:ext cx="1687424" cy="85689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D7930A-EFDD-466B-8B4B-8F1FB47202DA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2BF2EF7-E142-4897-90EC-9D16E67B5016}"/>
              </a:ext>
            </a:extLst>
          </p:cNvPr>
          <p:cNvSpPr/>
          <p:nvPr/>
        </p:nvSpPr>
        <p:spPr>
          <a:xfrm>
            <a:off x="7848157" y="6409977"/>
            <a:ext cx="683566" cy="22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نصف إطار 12">
            <a:extLst>
              <a:ext uri="{FF2B5EF4-FFF2-40B4-BE49-F238E27FC236}">
                <a16:creationId xmlns:a16="http://schemas.microsoft.com/office/drawing/2014/main" id="{73DC530A-C393-4055-B33A-38FFC2D6D5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ABB1853-EA55-4EF0-B4B2-E6C0D69C3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09" y="1879592"/>
            <a:ext cx="261721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0" name="applaus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4BE309-0398-4656-8A3E-37AA39462BCF}"/>
              </a:ext>
            </a:extLst>
          </p:cNvPr>
          <p:cNvSpPr/>
          <p:nvPr/>
        </p:nvSpPr>
        <p:spPr>
          <a:xfrm>
            <a:off x="7745145" y="6434403"/>
            <a:ext cx="870248" cy="33413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نصف إطار 14">
            <a:extLst>
              <a:ext uri="{FF2B5EF4-FFF2-40B4-BE49-F238E27FC236}">
                <a16:creationId xmlns:a16="http://schemas.microsoft.com/office/drawing/2014/main" id="{2F0948C9-346C-4D18-BAE2-DD9B28D97F96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815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http://u.goal.com/143100/143103h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6553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 bwMode="auto">
          <a:xfrm>
            <a:off x="3962400" y="371929"/>
            <a:ext cx="48768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5782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علق على الصورة بعبارة مناسبة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782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9701" name="Picture 1" descr="j0323763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41714"/>
            <a:ext cx="1651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 descr="http://t0.gstatic.com/images?q=tbn:ANd9GcQHKPNnEHyuteK36A1nPYejreA6i-w2B2Z7PwMjb2ejv72XvZNqq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1600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4" descr="http://3.bp.blogspot.com/-vVM9T_RXtcg/TdznlS6Z-oI/AAAAAAAAAKU/LwyDcOYzuk8/s1600/igaby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7" b="7143"/>
          <a:stretch>
            <a:fillRect/>
          </a:stretch>
        </p:blipFill>
        <p:spPr bwMode="auto">
          <a:xfrm>
            <a:off x="137885" y="2286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نصف إطار 6">
            <a:extLst>
              <a:ext uri="{FF2B5EF4-FFF2-40B4-BE49-F238E27FC236}">
                <a16:creationId xmlns:a16="http://schemas.microsoft.com/office/drawing/2014/main" id="{0F822534-5564-4587-94D8-058028FDFE01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24213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8639"/>
            <a:ext cx="7848872" cy="6480721"/>
          </a:xfrm>
          <a:solidFill>
            <a:schemeClr val="bg1"/>
          </a:solidFill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ar-SA" altLang="ar-SA" dirty="0"/>
              <a:t> </a:t>
            </a:r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endParaRPr lang="ar-SA" altLang="ar-SA" dirty="0"/>
          </a:p>
          <a:p>
            <a:pPr>
              <a:buFont typeface="Arial" pitchFamily="34" charset="0"/>
              <a:buNone/>
            </a:pPr>
            <a:r>
              <a:rPr lang="ar-SA" altLang="ar-SA" dirty="0"/>
              <a:t>                      </a:t>
            </a:r>
          </a:p>
          <a:p>
            <a:pPr>
              <a:buFont typeface="Arial" pitchFamily="34" charset="0"/>
              <a:buNone/>
            </a:pPr>
            <a:r>
              <a:rPr lang="ar-SA" altLang="ar-SA" dirty="0"/>
              <a:t>    </a:t>
            </a:r>
            <a:endParaRPr lang="ar-SA" altLang="ar-SA" b="1" dirty="0">
              <a:solidFill>
                <a:srgbClr val="FFC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1560" y="3501008"/>
            <a:ext cx="7596336" cy="31683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3B0CF39F-CAEF-4CD3-B657-1AE3D8E59EA7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923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3144340" y="2786214"/>
            <a:ext cx="5542460" cy="2940295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403647" y="597732"/>
            <a:ext cx="6264697" cy="7819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متى تتكون الصدوع 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30" y="665648"/>
            <a:ext cx="814720" cy="64609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FEBD77D-2F7D-4227-B896-B98A38AAEDEC}"/>
              </a:ext>
            </a:extLst>
          </p:cNvPr>
          <p:cNvSpPr/>
          <p:nvPr/>
        </p:nvSpPr>
        <p:spPr>
          <a:xfrm>
            <a:off x="107504" y="2082937"/>
            <a:ext cx="8928992" cy="2940295"/>
          </a:xfrm>
          <a:prstGeom prst="ellipse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تتكون الصدوع عندما تتعرض الصخور للكسر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F1BB603-7BDF-4169-A7F1-98EE7996C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24557" y="5242930"/>
            <a:ext cx="1611939" cy="1338530"/>
          </a:xfrm>
          <a:prstGeom prst="rect">
            <a:avLst/>
          </a:prstGeom>
        </p:spPr>
      </p:pic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478C52F6-EF8A-45D6-A473-8D214FB8FD4F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834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16175"/>
            <a:ext cx="5943600" cy="657225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0724" name="صورة 16" descr="imagesCA8VUKP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20512" r="15385" b="12820"/>
          <a:stretch>
            <a:fillRect/>
          </a:stretch>
        </p:blipFill>
        <p:spPr bwMode="auto">
          <a:xfrm>
            <a:off x="228600" y="4267200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 l="44304"/>
          <a:stretch>
            <a:fillRect/>
          </a:stretch>
        </p:blipFill>
        <p:spPr bwMode="auto">
          <a:xfrm>
            <a:off x="5867400" y="838200"/>
            <a:ext cx="3124200" cy="2133600"/>
          </a:xfrm>
          <a:prstGeom prst="roundRect">
            <a:avLst>
              <a:gd name="adj" fmla="val 14318"/>
            </a:avLst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52400" y="152401"/>
            <a:ext cx="2209800" cy="58477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0" normalizeH="0" baseline="0" noProof="0" dirty="0">
                <a:ln w="0"/>
                <a:solidFill>
                  <a:srgbClr val="E4681C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أنواع </a:t>
            </a:r>
            <a:r>
              <a:rPr kumimoji="0" lang="ar-SA" sz="3200" b="1" i="0" u="none" strike="noStrike" kern="1200" cap="all" spc="0" normalizeH="0" baseline="0" noProof="0" dirty="0" err="1">
                <a:ln w="0"/>
                <a:solidFill>
                  <a:srgbClr val="E4681C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الصدوع</a:t>
            </a:r>
            <a:r>
              <a:rPr kumimoji="0" lang="ar-SA" sz="3200" b="1" i="0" u="none" strike="noStrike" kern="1200" cap="all" spc="0" normalizeH="0" baseline="0" noProof="0" dirty="0">
                <a:ln w="0"/>
                <a:solidFill>
                  <a:srgbClr val="E4681C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42105" r="2632"/>
          <a:stretch>
            <a:fillRect/>
          </a:stretch>
        </p:blipFill>
        <p:spPr bwMode="auto">
          <a:xfrm>
            <a:off x="3124200" y="2057400"/>
            <a:ext cx="3048000" cy="1981200"/>
          </a:xfrm>
          <a:prstGeom prst="roundRect">
            <a:avLst>
              <a:gd name="adj" fmla="val 14318"/>
            </a:avLst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 b="25926"/>
          <a:stretch>
            <a:fillRect/>
          </a:stretch>
        </p:blipFill>
        <p:spPr bwMode="auto">
          <a:xfrm>
            <a:off x="5943600" y="3657600"/>
            <a:ext cx="3048000" cy="2133600"/>
          </a:xfrm>
          <a:prstGeom prst="roundRect">
            <a:avLst>
              <a:gd name="adj" fmla="val 11324"/>
            </a:avLst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7162800" y="2743200"/>
            <a:ext cx="1750139" cy="528638"/>
          </a:xfrm>
          <a:prstGeom prst="roundRect">
            <a:avLst>
              <a:gd name="adj" fmla="val 30625"/>
            </a:avLst>
          </a:prstGeom>
          <a:solidFill>
            <a:srgbClr val="00B050"/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الصدع العادي</a:t>
            </a:r>
            <a:endParaRPr kumimoji="0" lang="en-US" sz="2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524000" y="3429000"/>
            <a:ext cx="1828800" cy="577751"/>
          </a:xfrm>
          <a:prstGeom prst="roundRect">
            <a:avLst>
              <a:gd name="adj" fmla="val 34794"/>
            </a:avLst>
          </a:prstGeom>
          <a:solidFill>
            <a:srgbClr val="00B050"/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الصدع الجانبي</a:t>
            </a:r>
            <a:endParaRPr kumimoji="0" lang="en-US" sz="2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495800" y="5257800"/>
            <a:ext cx="1880643" cy="510778"/>
          </a:xfrm>
          <a:prstGeom prst="roundRect">
            <a:avLst>
              <a:gd name="adj" fmla="val 34276"/>
            </a:avLst>
          </a:prstGeom>
          <a:solidFill>
            <a:srgbClr val="00B050"/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الصدع العكسي</a:t>
            </a:r>
            <a:endParaRPr kumimoji="0" lang="en-US" sz="2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وسيلة شرح بيضاوية 17"/>
          <p:cNvSpPr>
            <a:spLocks noChangeArrowheads="1"/>
          </p:cNvSpPr>
          <p:nvPr/>
        </p:nvSpPr>
        <p:spPr bwMode="auto">
          <a:xfrm>
            <a:off x="1295400" y="4191000"/>
            <a:ext cx="4343400" cy="609600"/>
          </a:xfrm>
          <a:prstGeom prst="wedgeEllipseCallout">
            <a:avLst>
              <a:gd name="adj1" fmla="val -56324"/>
              <a:gd name="adj2" fmla="val 52241"/>
            </a:avLst>
          </a:prstGeom>
          <a:solidFill>
            <a:srgbClr val="F9CC4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على ماذا يعتمد نوع الصدع ؟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914400" y="5867400"/>
            <a:ext cx="2209800" cy="782638"/>
          </a:xfrm>
          <a:prstGeom prst="wedgeRoundRectCallout">
            <a:avLst>
              <a:gd name="adj1" fmla="val 69934"/>
              <a:gd name="adj2" fmla="val -3835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568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يعتمد على نوع الإجهاد المـؤثر في الصــخـر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568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30736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30480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943600"/>
            <a:ext cx="316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28194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صورة 19" descr="ةىتاص.bmp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058" y="5120878"/>
            <a:ext cx="1489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20700" y="1146629"/>
            <a:ext cx="19848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Akhbar MT" pitchFamily="2" charset="-78"/>
              </a:rPr>
              <a:t>ما هي أنواع الصدوع ؟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6629"/>
            <a:ext cx="491672" cy="491672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A95E9F95-42AD-4081-BD91-50C4C72E3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77400" y="2268583"/>
            <a:ext cx="609600" cy="609600"/>
          </a:xfrm>
          <a:prstGeom prst="rect">
            <a:avLst/>
          </a:prstGeom>
        </p:spPr>
      </p:pic>
      <p:sp>
        <p:nvSpPr>
          <p:cNvPr id="20" name="نصف إطار 19">
            <a:extLst>
              <a:ext uri="{FF2B5EF4-FFF2-40B4-BE49-F238E27FC236}">
                <a16:creationId xmlns:a16="http://schemas.microsoft.com/office/drawing/2014/main" id="{FBCCEA9D-A4C2-4BAB-8F5F-8E1B71F140E6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821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1387E-6 L -0.73889 0.0212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44" y="1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نقره لتكبير أو تصغير الصورة ونقرتين لعرض الصورة في صفحة مستقلة بحجمها الطبيعي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60" y="199138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Akhbar MT" pitchFamily="2" charset="-78"/>
              </a:rPr>
              <a:t>نسأل الله تبارك وتعالى أن يدفع عنا الزلازل والمحن وسوء الفتن ما ظهر منها وما بطن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Akhbar MT" pitchFamily="2" charset="-78"/>
            </a:endParaRPr>
          </a:p>
        </p:txBody>
      </p:sp>
      <p:sp>
        <p:nvSpPr>
          <p:cNvPr id="31751" name="مستطيل مستدير الزوايا 6"/>
          <p:cNvSpPr>
            <a:spLocks noChangeArrowheads="1"/>
          </p:cNvSpPr>
          <p:nvPr/>
        </p:nvSpPr>
        <p:spPr bwMode="auto">
          <a:xfrm>
            <a:off x="4648200" y="1905000"/>
            <a:ext cx="1828800" cy="609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38200" y="3276600"/>
            <a:ext cx="2286000" cy="1605022"/>
          </a:xfrm>
          <a:prstGeom prst="roundRect">
            <a:avLst>
              <a:gd name="adj" fmla="val 4235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الصدع العادي</a:t>
            </a:r>
            <a:endParaRPr kumimoji="0" lang="en-US" sz="4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 descr="http://www.mlf4arab.com/files/617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7127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50" y="795135"/>
            <a:ext cx="1312549" cy="6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1907808" y="1295400"/>
            <a:ext cx="5637580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ransparent" pitchFamily="34" charset="0"/>
                <a:ea typeface="+mn-ea"/>
                <a:cs typeface="Arabic Transparent" pitchFamily="34" charset="0"/>
              </a:rPr>
              <a:t>أنظر الى الصورة المتحركة وحدد  نوع الصدع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ransparent" pitchFamily="34" charset="0"/>
              <a:ea typeface="+mn-ea"/>
              <a:cs typeface="Arabic Transparent" pitchFamily="34" charset="0"/>
            </a:endParaRPr>
          </a:p>
        </p:txBody>
      </p:sp>
      <p:sp>
        <p:nvSpPr>
          <p:cNvPr id="11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EB458072-4D2B-4BAA-BB1C-3B0BFCE74B20}"/>
              </a:ext>
            </a:extLst>
          </p:cNvPr>
          <p:cNvSpPr txBox="1"/>
          <p:nvPr/>
        </p:nvSpPr>
        <p:spPr bwMode="auto">
          <a:xfrm>
            <a:off x="6627237" y="241713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14" name="نصف إطار 13">
            <a:extLst>
              <a:ext uri="{FF2B5EF4-FFF2-40B4-BE49-F238E27FC236}">
                <a16:creationId xmlns:a16="http://schemas.microsoft.com/office/drawing/2014/main" id="{63D30309-5DB4-470D-99E5-71064AD39CEC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1393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1219200"/>
            <a:ext cx="1752600" cy="4572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ستطيل 5"/>
          <p:cNvSpPr/>
          <p:nvPr/>
        </p:nvSpPr>
        <p:spPr>
          <a:xfrm>
            <a:off x="3086100" y="2905125"/>
            <a:ext cx="4572000" cy="523875"/>
          </a:xfrm>
          <a:prstGeom prst="rect">
            <a:avLst/>
          </a:prstGeom>
          <a:solidFill>
            <a:srgbClr val="D9E3EB">
              <a:alpha val="87059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لقد نبهت سلسلة من الزلازل إلى بركان </a:t>
            </a:r>
            <a:r>
              <a:rPr kumimoji="0" lang="ar-SA" sz="2800" b="0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إتنا</a:t>
            </a:r>
            <a:endParaRPr kumimoji="0" lang="ar-SA" sz="2800" b="0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171700" y="1981200"/>
            <a:ext cx="5486400" cy="708025"/>
          </a:xfrm>
          <a:prstGeom prst="rect">
            <a:avLst/>
          </a:prstGeom>
          <a:solidFill>
            <a:srgbClr val="FFFF99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جبل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إتنا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في صقلية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تدفق بركان جبل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إتنا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في أكتوبر عام 2002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4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 لقد أخذ هذا البركان بنيرانه و لابته كل شيء في طريقه .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0" y="6400800"/>
            <a:ext cx="9144000" cy="461962"/>
          </a:xfrm>
          <a:prstGeom prst="rect">
            <a:avLst/>
          </a:prstGeom>
          <a:solidFill>
            <a:srgbClr val="996600"/>
          </a:solidFill>
        </p:spPr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ليس شرطاً أن تحدث الزلازل </a:t>
            </a:r>
            <a:r>
              <a:rPr kumimoji="0" lang="ar-SA" sz="24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والثورانات</a:t>
            </a: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البركانية في نفس الزمان والمكان . 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6324600" y="3505200"/>
            <a:ext cx="2667000" cy="919401"/>
          </a:xfrm>
          <a:prstGeom prst="wedgeRoundRectCallout">
            <a:avLst>
              <a:gd name="adj1" fmla="val 32217"/>
              <a:gd name="adj2" fmla="val 838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srgbClr val="748560">
                      <a:lumMod val="50000"/>
                    </a:srgbClr>
                  </a:solidFill>
                </a:ln>
                <a:solidFill>
                  <a:srgbClr val="E46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ما الذي جعل هذا البركان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srgbClr val="748560">
                      <a:lumMod val="50000"/>
                    </a:srgbClr>
                  </a:solidFill>
                </a:ln>
                <a:solidFill>
                  <a:srgbClr val="E46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يتدفق في هذا الوقت ؟ </a:t>
            </a:r>
          </a:p>
        </p:txBody>
      </p:sp>
      <p:pic>
        <p:nvPicPr>
          <p:cNvPr id="6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r="1666" b="82356"/>
          <a:stretch>
            <a:fillRect/>
          </a:stretch>
        </p:blipFill>
        <p:spPr bwMode="auto">
          <a:xfrm>
            <a:off x="7391400" y="0"/>
            <a:ext cx="1752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صورة 11" descr="imagesCAQPBBGD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24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578381CC-3687-4BDC-B394-5387F3628974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9884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أ- هيا العمري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32771" name="Picture 4" descr="نقره لتكبير أو تصغير الصورة ونقرتين لعرض الصورة في صفحة مستقلة بحجمها الطبيعي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5664926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Akhbar MT" pitchFamily="2" charset="-78"/>
              </a:rPr>
              <a:t>نسأل الله تبارك وتعالى أن يدفع عنا الزلازل والمحن وسوء الفتن ما ظهر منها وما بطن 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Akhbar MT" pitchFamily="2" charset="-78"/>
            </a:endParaRPr>
          </a:p>
        </p:txBody>
      </p:sp>
      <p:sp>
        <p:nvSpPr>
          <p:cNvPr id="32775" name="مستطيل مستدير الزوايا 7"/>
          <p:cNvSpPr>
            <a:spLocks noChangeArrowheads="1"/>
          </p:cNvSpPr>
          <p:nvPr/>
        </p:nvSpPr>
        <p:spPr bwMode="auto">
          <a:xfrm>
            <a:off x="4648200" y="1905000"/>
            <a:ext cx="1981200" cy="609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838200" y="3276600"/>
            <a:ext cx="2286000" cy="1745813"/>
          </a:xfrm>
          <a:prstGeom prst="roundRect">
            <a:avLst>
              <a:gd name="adj" fmla="val 4235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الصدع العكسي</a:t>
            </a:r>
            <a:endParaRPr kumimoji="0" lang="en-US" sz="4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9" descr="http://www.mlf4arab.com/files/617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7127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907808" y="1295400"/>
            <a:ext cx="5637580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ransparent" pitchFamily="34" charset="0"/>
                <a:ea typeface="+mn-ea"/>
                <a:cs typeface="Arabic Transparent" pitchFamily="34" charset="0"/>
              </a:rPr>
              <a:t>أنظر الى الصورة المتحركة وحدد  نوع الصدع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ransparent" pitchFamily="34" charset="0"/>
              <a:ea typeface="+mn-ea"/>
              <a:cs typeface="Arabic Transparent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22" y="737516"/>
            <a:ext cx="1312549" cy="6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2CB1E8FE-A6E6-47F4-9D0C-FE6192649356}"/>
              </a:ext>
            </a:extLst>
          </p:cNvPr>
          <p:cNvSpPr txBox="1"/>
          <p:nvPr/>
        </p:nvSpPr>
        <p:spPr bwMode="auto">
          <a:xfrm>
            <a:off x="6579326" y="169447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16" name="نصف إطار 15">
            <a:extLst>
              <a:ext uri="{FF2B5EF4-FFF2-40B4-BE49-F238E27FC236}">
                <a16:creationId xmlns:a16="http://schemas.microsoft.com/office/drawing/2014/main" id="{8EFA7615-58B9-40DF-941E-93CC4A23D817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83156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نقره لتكبير أو تصغير الصورة ونقرتين لعرض الصورة في صفحة مستقلة بحجمها الطبيعي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15906"/>
            <a:ext cx="5791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Akhbar MT" pitchFamily="2" charset="-78"/>
              </a:rPr>
              <a:t>نسأل الله تبارك وتعالى أن يدفع عنا الزلازل والمحن وسوء الفتن ما ظهر منها وما بطن 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Akhbar MT" pitchFamily="2" charset="-78"/>
            </a:endParaRPr>
          </a:p>
        </p:txBody>
      </p:sp>
      <p:sp>
        <p:nvSpPr>
          <p:cNvPr id="33799" name="مستطيل مستدير الزوايا 6"/>
          <p:cNvSpPr>
            <a:spLocks noChangeArrowheads="1"/>
          </p:cNvSpPr>
          <p:nvPr/>
        </p:nvSpPr>
        <p:spPr bwMode="auto">
          <a:xfrm>
            <a:off x="3886200" y="1905000"/>
            <a:ext cx="2743200" cy="76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838200" y="3276600"/>
            <a:ext cx="2286000" cy="1745813"/>
          </a:xfrm>
          <a:prstGeom prst="roundRect">
            <a:avLst>
              <a:gd name="adj" fmla="val 4235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الصدع الجانبي</a:t>
            </a:r>
            <a:endParaRPr kumimoji="0" lang="en-US" sz="4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9" descr="http://www.mlf4arab.com/files/617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7127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1907808" y="1295400"/>
            <a:ext cx="5637580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ransparent" pitchFamily="34" charset="0"/>
                <a:ea typeface="+mn-ea"/>
                <a:cs typeface="Arabic Transparent" pitchFamily="34" charset="0"/>
              </a:rPr>
              <a:t>أنظر الى الصورة المتحركة وحدد  نوع الصدع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ransparent" pitchFamily="34" charset="0"/>
              <a:ea typeface="+mn-ea"/>
              <a:cs typeface="Arabic Transparent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651" y="516156"/>
            <a:ext cx="1312549" cy="6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5B7C303F-B469-4CB7-8168-3CC7F0492BE5}"/>
              </a:ext>
            </a:extLst>
          </p:cNvPr>
          <p:cNvSpPr txBox="1"/>
          <p:nvPr/>
        </p:nvSpPr>
        <p:spPr bwMode="auto">
          <a:xfrm>
            <a:off x="6477000" y="241713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D14FA7D0-6543-460A-A5EB-C8618645BFBE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2478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61544"/>
            <a:ext cx="1676400" cy="150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مربع نص 9"/>
          <p:cNvSpPr txBox="1">
            <a:spLocks noChangeArrowheads="1"/>
          </p:cNvSpPr>
          <p:nvPr/>
        </p:nvSpPr>
        <p:spPr bwMode="auto">
          <a:xfrm>
            <a:off x="152400" y="1738887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الزمن 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5دقائق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/>
        </p:nvGraphicFramePr>
        <p:xfrm>
          <a:off x="693738" y="2306138"/>
          <a:ext cx="8229600" cy="4133851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1973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395">
                <a:tc>
                  <a:txBody>
                    <a:bodyPr/>
                    <a:lstStyle/>
                    <a:p>
                      <a:pPr marL="0" marR="0" algn="ctr" rtl="1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نوع الصدع</a:t>
                      </a:r>
                      <a:endParaRPr lang="en-US" sz="2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صدع عادي</a:t>
                      </a:r>
                      <a:endParaRPr lang="en-US" sz="2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صدع عكسي</a:t>
                      </a:r>
                      <a:endParaRPr lang="en-US" sz="2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صدع جانبي</a:t>
                      </a:r>
                      <a:endParaRPr lang="en-US" sz="2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39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kern="120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القوى المؤثرة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329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حركة</a:t>
                      </a:r>
                      <a:r>
                        <a:rPr lang="ar-SA" sz="2800" b="1" baseline="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الصفائح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461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kern="120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اتجاه الحركة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6271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kern="120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الشكل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485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79" y="5133564"/>
            <a:ext cx="1828800" cy="125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5133564"/>
            <a:ext cx="1905000" cy="125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8" y="5133563"/>
            <a:ext cx="1981200" cy="125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0720F55E-14FF-4DE6-8932-59DF4AFA6E3E}"/>
              </a:ext>
            </a:extLst>
          </p:cNvPr>
          <p:cNvSpPr txBox="1"/>
          <p:nvPr/>
        </p:nvSpPr>
        <p:spPr bwMode="auto">
          <a:xfrm>
            <a:off x="6577390" y="355485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ورقة عمل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53243173-3194-4B65-ABD4-1643C7F275BC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0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جدول 16"/>
          <p:cNvGraphicFramePr>
            <a:graphicFrameLocks noGrp="1"/>
          </p:cNvGraphicFramePr>
          <p:nvPr/>
        </p:nvGraphicFramePr>
        <p:xfrm>
          <a:off x="533400" y="2126343"/>
          <a:ext cx="8229600" cy="4133851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1973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395">
                <a:tc>
                  <a:txBody>
                    <a:bodyPr/>
                    <a:lstStyle/>
                    <a:p>
                      <a:pPr marL="0" marR="0" algn="ctr" rtl="1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نوع الصدع</a:t>
                      </a:r>
                      <a:endParaRPr lang="en-US" sz="2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صدع عادي</a:t>
                      </a:r>
                      <a:endParaRPr lang="en-US" sz="2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صدع عكسي</a:t>
                      </a:r>
                      <a:endParaRPr lang="en-US" sz="2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صدع جانبي</a:t>
                      </a:r>
                      <a:endParaRPr lang="en-US" sz="20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39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kern="120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القوى المؤثرة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قوى الشدّ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قوى الضغط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قوى القص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329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حركة الصفائح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تتباعد الصفائح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تتقارب الصفائح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تتحرك الصفائح </a:t>
                      </a:r>
                      <a:r>
                        <a:rPr lang="ar-SA" sz="2000" b="0" dirty="0" err="1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انزلاقياً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461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kern="120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اتجاه الحركة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إلى أسفل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إلى أعلى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على جانبي الصدع </a:t>
                      </a:r>
                    </a:p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0" dirty="0">
                          <a:solidFill>
                            <a:srgbClr val="0051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باتجاهين متعاكسين </a:t>
                      </a:r>
                      <a:endParaRPr lang="en-US" sz="2000" b="0" dirty="0">
                        <a:solidFill>
                          <a:srgbClr val="0051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6271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1" kern="1200" dirty="0"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الشكل</a:t>
                      </a:r>
                      <a:endParaRPr lang="en-US" sz="2800" b="1" dirty="0"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628" marR="6162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58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911543"/>
            <a:ext cx="1828800" cy="125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11543"/>
            <a:ext cx="1905000" cy="125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911542"/>
            <a:ext cx="1981200" cy="125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28575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C8701EDB-A8C1-4F85-88BD-BC90912B2C5B}"/>
              </a:ext>
            </a:extLst>
          </p:cNvPr>
          <p:cNvSpPr txBox="1"/>
          <p:nvPr/>
        </p:nvSpPr>
        <p:spPr bwMode="auto">
          <a:xfrm>
            <a:off x="6501245" y="342147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ورقة عمل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E2CAFBF2-1E52-446E-9AE6-BC805F78F0AB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197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4560540" y="1132643"/>
            <a:ext cx="4509854" cy="4897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91B95A8-CB7D-451A-8235-F2EA44FB00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4F81B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101A808-1CD8-48A7-B374-00D861A78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90" y="440291"/>
            <a:ext cx="2912566" cy="314096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E01E66-ED64-4FFF-8D0F-8833D91A4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051" y="2996952"/>
            <a:ext cx="2659434" cy="3545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828B585F-A9DF-413C-BE02-CD6F3859AB71}"/>
              </a:ext>
            </a:extLst>
          </p:cNvPr>
          <p:cNvSpPr/>
          <p:nvPr/>
        </p:nvSpPr>
        <p:spPr>
          <a:xfrm>
            <a:off x="3813485" y="267480"/>
            <a:ext cx="5054789" cy="8194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ابحث عن إجابة الأسئلة التالية :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62FE7909-2678-4979-AE8E-05F0FB9187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70" y="5859612"/>
            <a:ext cx="998388" cy="99838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A0228A5-B669-4BDA-B718-E8E58BE50DDE}"/>
              </a:ext>
            </a:extLst>
          </p:cNvPr>
          <p:cNvSpPr/>
          <p:nvPr/>
        </p:nvSpPr>
        <p:spPr>
          <a:xfrm>
            <a:off x="4820270" y="1132643"/>
            <a:ext cx="3960440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هو السيزموجراف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قارن بين مقياس ريختر ومقياس ميركالي</a:t>
            </a: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هو التسونامي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14867DA4-2F2A-468D-A389-57B5CC5F7AA1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166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000">
        <p14:ripple/>
        <p:sndAc>
          <p:stSnd>
            <p:snd r:embed="rId2" name="chimes.wav"/>
          </p:stSnd>
        </p:sndAc>
      </p:transition>
    </mc:Choice>
    <mc:Fallback xmlns="">
      <p:transition advTm="306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 descr="نقره لتكبير أو تصغير الصورة ونقرتين لعرض الصورة في صفحة مستقلة بحجمها الطبيعي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71015"/>
            <a:ext cx="9144000" cy="618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040890" y="262306"/>
            <a:ext cx="8011236" cy="53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خارطة تمثل الصفيحة العربية والزلازل المصاحبة لها بصورة مبسطة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نصف إطار 3">
            <a:extLst>
              <a:ext uri="{FF2B5EF4-FFF2-40B4-BE49-F238E27FC236}">
                <a16:creationId xmlns:a16="http://schemas.microsoft.com/office/drawing/2014/main" id="{4282B79B-887F-4222-BB87-44F58B1D697A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8722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504BB2A1-26C2-4CB7-9472-9A19E460E17E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068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3144340" y="2786214"/>
            <a:ext cx="5542460" cy="2940295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47" y="597732"/>
            <a:ext cx="8501106" cy="130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   ما هو </a:t>
            </a:r>
            <a:r>
              <a:rPr kumimoji="0" lang="ar-S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السيزموجراف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5" y="731837"/>
            <a:ext cx="1268355" cy="100584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-35216" y="28781"/>
            <a:ext cx="9179216" cy="6857999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FEBD77D-2F7D-4227-B896-B98A38AAEDEC}"/>
              </a:ext>
            </a:extLst>
          </p:cNvPr>
          <p:cNvSpPr/>
          <p:nvPr/>
        </p:nvSpPr>
        <p:spPr>
          <a:xfrm>
            <a:off x="1832030" y="2135486"/>
            <a:ext cx="7357799" cy="2491242"/>
          </a:xfrm>
          <a:prstGeom prst="ellipse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السيزموجراف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جهاز يستخدم لتسجيل الموجات الزلزالية.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F8A0910-2017-4172-AEC3-90527E9F11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01223" y="5226939"/>
            <a:ext cx="1611939" cy="1338530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7" y="3988689"/>
            <a:ext cx="3286125" cy="2476500"/>
          </a:xfrm>
          <a:prstGeom prst="rect">
            <a:avLst/>
          </a:prstGeom>
        </p:spPr>
      </p:pic>
      <p:sp>
        <p:nvSpPr>
          <p:cNvPr id="9" name="نصف إطار 8">
            <a:extLst>
              <a:ext uri="{FF2B5EF4-FFF2-40B4-BE49-F238E27FC236}">
                <a16:creationId xmlns:a16="http://schemas.microsoft.com/office/drawing/2014/main" id="{629CD476-1118-438E-ADAB-FAE527BACC11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6901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21"/>
          <p:cNvSpPr/>
          <p:nvPr/>
        </p:nvSpPr>
        <p:spPr>
          <a:xfrm>
            <a:off x="3181082" y="3233041"/>
            <a:ext cx="5962918" cy="341119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811530" marR="0" lvl="0" indent="-742950" algn="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                        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يستخدم العلماء </a:t>
            </a:r>
          </a:p>
          <a:p>
            <a:pPr marL="811530" marR="0" lvl="0" indent="-742950" algn="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                         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جهاز راسم الهزة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"</a:t>
            </a:r>
            <a:r>
              <a:rPr kumimoji="0" lang="ar-EG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السيزموجراف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"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                                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 pitchFamily="34" charset="0"/>
              </a:rPr>
              <a:t>تسجيل الموجات الزلزالية من أنحاء العالم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imes New Roman" panose="02020603050405020304" pitchFamily="18" charset="0"/>
            </a:endParaRPr>
          </a:p>
          <a:p>
            <a:pPr marL="811530" marR="0" lvl="0" indent="-742950" algn="ct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يحوي أحد أنواع الأجهزة دولاباً ثبتت عليه لفافة ورقية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داخل إطار ثابت يعلّق بندول (رقاص) بالإطار، ويثبت قلم في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نهاية البندول وعند استقبال الموجات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ا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لزلزالية في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محطة يهتز الدولاب والورقة، بينما يبقى البندول والقلم في مكانهما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يقوم القلم المثبت على البندول برسم تسجيل للاهتزازات على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الورقة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إن 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طول الخطّ 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المسجل على الورقة يشير إلى 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الطاقة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</a:t>
            </a:r>
            <a:r>
              <a:rPr kumimoji="0" lang="ar-EG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تي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تحرّرت من الزلزال، والتي تعبر عن قوة الزلزال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6051216" y="172389"/>
            <a:ext cx="27432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 w="1905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قياسات الزلزال </a:t>
            </a:r>
          </a:p>
        </p:txBody>
      </p:sp>
      <p:pic>
        <p:nvPicPr>
          <p:cNvPr id="19" name="Picture 4" descr="نقره لتكبير أو تصغير الصورة ونقرتين لعرض الصورة في صفحة مستقلة بحجمها الطبيعي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7378"/>
            <a:ext cx="3352800" cy="2667000"/>
          </a:xfrm>
          <a:prstGeom prst="roundRect">
            <a:avLst>
              <a:gd name="adj" fmla="val 11667"/>
            </a:avLst>
          </a:prstGeom>
          <a:noFill/>
          <a:ln w="28575">
            <a:noFill/>
          </a:ln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810000"/>
            <a:ext cx="2724150" cy="2846720"/>
          </a:xfrm>
          <a:prstGeom prst="roundRect">
            <a:avLst>
              <a:gd name="adj" fmla="val 12995"/>
            </a:avLst>
          </a:prstGeom>
          <a:noFill/>
          <a:ln w="28575">
            <a:noFill/>
          </a:ln>
        </p:spPr>
      </p:pic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7989" y="1143000"/>
            <a:ext cx="2819400" cy="2090040"/>
          </a:xfrm>
          <a:prstGeom prst="roundRect">
            <a:avLst>
              <a:gd name="adj" fmla="val 9526"/>
            </a:avLst>
          </a:prstGeom>
          <a:noFill/>
          <a:ln w="28575">
            <a:noFill/>
          </a:ln>
        </p:spPr>
      </p:pic>
      <p:sp>
        <p:nvSpPr>
          <p:cNvPr id="7" name="نصف إطار 6">
            <a:extLst>
              <a:ext uri="{FF2B5EF4-FFF2-40B4-BE49-F238E27FC236}">
                <a16:creationId xmlns:a16="http://schemas.microsoft.com/office/drawing/2014/main" id="{8BEA95C9-EA23-4A4E-8420-9DAFD26B2620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28777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نقره لتكبير أو تصغير الصورة ونقرتين لعرض الصورة في صفحة مستقلة بحجمها الطبيعي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35052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قياس الزلازل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26336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نقره لتكبير أو تصغير الصورة ونقرتين لعرض الصورة في صفحة مستقلة بحجمها الطبيعي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96" y="124097"/>
            <a:ext cx="5181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 bwMode="auto">
          <a:xfrm>
            <a:off x="228600" y="771854"/>
            <a:ext cx="4724400" cy="533400"/>
          </a:xfrm>
          <a:prstGeom prst="rect">
            <a:avLst/>
          </a:prstGeom>
          <a:solidFill>
            <a:srgbClr val="E1E9EF">
              <a:alpha val="65882"/>
            </a:srgb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  هنا صورة مقياس الزلازل في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العيص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نصف إطار 5">
            <a:extLst>
              <a:ext uri="{FF2B5EF4-FFF2-40B4-BE49-F238E27FC236}">
                <a16:creationId xmlns:a16="http://schemas.microsoft.com/office/drawing/2014/main" id="{A4CB984A-7D28-4138-86F9-DC8D1AAC499A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57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457200" y="2971800"/>
            <a:ext cx="4343400" cy="2246769"/>
          </a:xfrm>
          <a:prstGeom prst="rect">
            <a:avLst/>
          </a:prstGeom>
          <a:noFill/>
          <a:ln>
            <a:solidFill>
              <a:srgbClr val="005782"/>
            </a:solidFill>
          </a:ln>
        </p:spPr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rPr>
              <a:t> أثرت الحركة على المبنى الأول أكثر من المبنى الثاني والأشرطة المطاطية عززت المباني ودعمتها وهذا يبين الحاجة لتزويد المباني بالمزيد من التدعيم لتصمد أمام الزلازل </a:t>
            </a:r>
          </a:p>
        </p:txBody>
      </p:sp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7"/>
          <a:stretch>
            <a:fillRect/>
          </a:stretch>
        </p:blipFill>
        <p:spPr bwMode="auto">
          <a:xfrm>
            <a:off x="2819398" y="228600"/>
            <a:ext cx="2133601" cy="685800"/>
          </a:xfrm>
          <a:prstGeom prst="rect">
            <a:avLst/>
          </a:prstGeom>
          <a:noFill/>
          <a:ln w="19050">
            <a:solidFill>
              <a:srgbClr val="00486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819400" y="2133600"/>
            <a:ext cx="21336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rPr>
              <a:t>التفكير الناقد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838200" y="1219200"/>
            <a:ext cx="3505200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rPr>
              <a:t>الهدف</a:t>
            </a:r>
            <a:r>
              <a:rPr kumimoji="0" lang="ar-SA" sz="24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/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rPr>
              <a:t> : التعريف بقوة الزلازل</a:t>
            </a:r>
            <a:endParaRPr kumimoji="0" lang="en-US" sz="24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/>
              <a:uLnTx/>
              <a:uFillTx/>
              <a:latin typeface="Simplified Arabic" pitchFamily="18" charset="-78"/>
              <a:ea typeface="+mn-ea"/>
              <a:cs typeface="Simplified Arabic" pitchFamily="18" charset="-78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25" y="225334"/>
            <a:ext cx="3973132" cy="640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8" y="205978"/>
            <a:ext cx="25368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EF4376A-79EE-49AB-98DB-6675490983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 cap="flat" cmpd="sng" algn="ctr">
            <a:solidFill>
              <a:srgbClr val="FFCC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61EAFB90-40B7-4928-A50C-2EDC794B9405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828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http://images.panet.co.il/articles/28092006-130129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1" y="3562350"/>
            <a:ext cx="3429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92472" y="161628"/>
            <a:ext cx="3428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مقدار قوة الزلزال 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92471" y="1461790"/>
            <a:ext cx="3429000" cy="1938338"/>
          </a:xfrm>
          <a:prstGeom prst="rect">
            <a:avLst/>
          </a:prstGeom>
          <a:solidFill>
            <a:srgbClr val="FFD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أحيانا يكون الشعور بالزلازل ضعيفاً وفي أحيان أخرى تسبب دمارا في أماكن تبعد مئات الكيلومترات عن المركز السطحي للزلزال كما حدث في المكسيك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0" y="6505872"/>
            <a:ext cx="9144000" cy="381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D1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تحدث أكثر من مليون هزة أرضية خلال العام الواحد والتي يتم رصدها بواسطة شبكة واسعة من محطات الرصد الزلزالي.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1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199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09" y="161628"/>
            <a:ext cx="50101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نصف إطار 6">
            <a:extLst>
              <a:ext uri="{FF2B5EF4-FFF2-40B4-BE49-F238E27FC236}">
                <a16:creationId xmlns:a16="http://schemas.microsoft.com/office/drawing/2014/main" id="{2F752529-FCDC-487C-A215-612570B66AF7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104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صورة 13" descr="imagesCA89C8T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12192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685925" y="810940"/>
            <a:ext cx="5562600" cy="1264980"/>
          </a:xfrm>
          <a:prstGeom prst="cloudCallout">
            <a:avLst>
              <a:gd name="adj1" fmla="val 51226"/>
              <a:gd name="adj2" fmla="val 34156"/>
            </a:avLst>
          </a:prstGeom>
          <a:noFill/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على ماذا يعتمد المقياس الذي اخترعته في قياس قوة الزلزال ؟ 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52400" y="94613"/>
            <a:ext cx="24384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مقياس ريختر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447800" y="2133600"/>
            <a:ext cx="5410200" cy="9540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يعتمد 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مقياس </a:t>
            </a:r>
            <a:r>
              <a:rPr kumimoji="0" lang="ar-SA" sz="2800" b="1" i="0" u="none" strike="noStrike" kern="1200" cap="none" spc="0" normalizeH="0" baseline="0" noProof="0" dirty="0" err="1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ريختر</a:t>
            </a:r>
            <a:r>
              <a:rPr kumimoji="0" lang="ar-EG" sz="28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على قياس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2800" b="1" i="0" u="none" strike="noStrike" kern="1200" cap="none" spc="0" normalizeH="0" baseline="0" noProof="0" dirty="0" err="1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إرتفاع</a:t>
            </a:r>
            <a:r>
              <a:rPr kumimoji="0" lang="ar-EG" sz="28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الموجة الزلزالية المسجلة على جهاز</a:t>
            </a: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2800" b="1" i="0" u="none" strike="noStrike" kern="1200" cap="none" spc="0" normalizeH="0" baseline="0" noProof="0" dirty="0" err="1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السيزموجراف</a:t>
            </a:r>
            <a:r>
              <a:rPr kumimoji="0" lang="ar-EG" sz="28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114300" y="3964780"/>
            <a:ext cx="8915400" cy="5238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يحدد </a:t>
            </a: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مقدار الطاقة التي تتحرّر من الزلزال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أي 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قوة الزلزال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7004050" y="2819400"/>
            <a:ext cx="2139950" cy="677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العالم الفيزيائي الأمريكي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تشارلز فرانسيس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ريختر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وسيلة شرح مستطيلة مستديرة الزوايا 11"/>
          <p:cNvSpPr>
            <a:spLocks noChangeArrowheads="1"/>
          </p:cNvSpPr>
          <p:nvPr/>
        </p:nvSpPr>
        <p:spPr bwMode="auto">
          <a:xfrm>
            <a:off x="2362200" y="3276600"/>
            <a:ext cx="3275013" cy="579438"/>
          </a:xfrm>
          <a:prstGeom prst="wedgeRoundRectCallout">
            <a:avLst>
              <a:gd name="adj1" fmla="val -77546"/>
              <a:gd name="adj2" fmla="val -59264"/>
              <a:gd name="adj3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ماذا يحدد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مقياس 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ختر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؟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3022" name="Picture 4" descr="http://upload.wikimedia.org/wikipedia/commons/thumb/6/62/CharlesRichter.jpg/220px-CharlesRich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4" y="217091"/>
            <a:ext cx="1539729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762000" y="4876800"/>
            <a:ext cx="7620000" cy="12001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</a:t>
            </a: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ُ</a:t>
            </a:r>
            <a:r>
              <a:rPr kumimoji="0" lang="ar-EG" sz="24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قابل كل زيادة بمقدار درجة واحدة على مقياس رختر زيادة في سعة أكبر موجة زلزالية مسجلة على جهاز الرصد بمقدار 10 مرات . كما أن زيادة درجة واحدة على مقياس رختر تعني مضاعفة طاقة الزلزال إلى 32 ضعفاً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4" name="نصف إطار 13">
            <a:extLst>
              <a:ext uri="{FF2B5EF4-FFF2-40B4-BE49-F238E27FC236}">
                <a16:creationId xmlns:a16="http://schemas.microsoft.com/office/drawing/2014/main" id="{FA772A78-913E-4471-ACD8-1D2F2EF2C83B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0309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100227212105_quake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29718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http://www.baghdede.com/news/3814389christchurch-new-zeal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0"/>
            <a:ext cx="31242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ربع نص 2"/>
          <p:cNvSpPr txBox="1"/>
          <p:nvPr/>
        </p:nvSpPr>
        <p:spPr>
          <a:xfrm>
            <a:off x="76200" y="78838"/>
            <a:ext cx="25146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5757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11430"/>
                <a:solidFill>
                  <a:srgbClr val="00518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تدمير الزلزال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590800" y="2743200"/>
            <a:ext cx="4419600" cy="15696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 w="50800"/>
                <a:solidFill>
                  <a:srgbClr val="00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يعتمد مقدار الدمار على عدّة عوامل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2400" b="1" i="0" u="none" strike="noStrike" kern="1200" cap="none" spc="0" normalizeH="0" baseline="0" noProof="0" dirty="0">
                <a:ln w="50800"/>
                <a:solidFill>
                  <a:srgbClr val="00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منها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قوة الزلزال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  .. ت</a:t>
            </a:r>
            <a:r>
              <a:rPr kumimoji="0" lang="ar-EG" sz="2400" b="1" i="0" u="none" strike="noStrike" kern="1200" cap="none" spc="0" normalizeH="0" baseline="0" noProof="0" dirty="0" err="1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صاميم</a:t>
            </a:r>
            <a:r>
              <a:rPr kumimoji="0" lang="ar-EG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المباني</a:t>
            </a:r>
            <a:endParaRPr kumimoji="0" lang="ar-SA" sz="2400" b="1" i="0" u="none" strike="noStrike" kern="1200" cap="none" spc="0" normalizeH="0" baseline="0" noProof="0" dirty="0">
              <a:ln w="50800"/>
              <a:solidFill>
                <a:srgbClr val="00518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نوعية </a:t>
            </a:r>
            <a:r>
              <a:rPr kumimoji="0" lang="ar-EG" sz="2400" b="1" i="0" u="none" strike="noStrike" kern="1200" cap="none" spc="0" normalizeH="0" baseline="0" noProof="0" dirty="0" err="1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صخو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ر </a:t>
            </a:r>
            <a:r>
              <a:rPr kumimoji="0" lang="ar-EG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سطح الأرض</a:t>
            </a:r>
            <a:endParaRPr kumimoji="0" lang="ar-SA" sz="2400" b="1" i="0" u="none" strike="noStrike" kern="1200" cap="none" spc="0" normalizeH="0" baseline="0" noProof="0" dirty="0">
              <a:ln w="50800"/>
              <a:solidFill>
                <a:srgbClr val="00518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  ا</a:t>
            </a:r>
            <a:r>
              <a:rPr kumimoji="0" lang="ar-EG" sz="2400" b="1" i="0" u="none" strike="noStrike" kern="1200" cap="none" spc="0" normalizeH="0" baseline="0" noProof="0" dirty="0">
                <a:ln w="50800"/>
                <a:solidFill>
                  <a:srgbClr val="00518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لبعد عن المركز السطحي للزلزال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086600" y="200573"/>
            <a:ext cx="1981200" cy="6461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شدة الزلزال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3727087" y="2145122"/>
            <a:ext cx="5355953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تقاس شدة الزلازل بعدة طرائق</a:t>
            </a: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مثل ......................</a:t>
            </a:r>
            <a:endParaRPr kumimoji="0" lang="en-US" sz="24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4" name="صورة 13" descr="79lx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62400"/>
            <a:ext cx="28194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 descr="53l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4495800"/>
            <a:ext cx="31242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 descr="http://t1.gstatic.com/images?q=tbn:ANd9GcSe6o8WSotQTvemB7SqjI5NSUHQOVYsv5ehDzx3vSgzZeibg_k1p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6706" y="4495800"/>
            <a:ext cx="3227294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4210" name="Picture 2" descr="http://news.bbc.co.uk/nol/shared/spl/hi/pop_ups/06/asia_pac_indonesia_earthquake/img/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3200400"/>
            <a:ext cx="2667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/>
          <p:cNvSpPr txBox="1"/>
          <p:nvPr/>
        </p:nvSpPr>
        <p:spPr>
          <a:xfrm>
            <a:off x="4892040" y="1261212"/>
            <a:ext cx="4191000" cy="8302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قياس مقدار التدمير الجيولوجي والبنائي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الحادث في منطقة معينة بسبب الزلزال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C26E840-E12F-4206-8F41-C3502154B07F}"/>
              </a:ext>
            </a:extLst>
          </p:cNvPr>
          <p:cNvSpPr txBox="1"/>
          <p:nvPr/>
        </p:nvSpPr>
        <p:spPr>
          <a:xfrm>
            <a:off x="3526972" y="2058859"/>
            <a:ext cx="2090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مقياس </a:t>
            </a:r>
            <a:r>
              <a:rPr kumimoji="0" lang="ar-EG" sz="28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ميركالي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نصف إطار 18">
            <a:extLst>
              <a:ext uri="{FF2B5EF4-FFF2-40B4-BE49-F238E27FC236}">
                <a16:creationId xmlns:a16="http://schemas.microsoft.com/office/drawing/2014/main" id="{0D0CDCA1-C5F3-47F7-A0C6-5E6084120242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9846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3585882" y="201706"/>
            <a:ext cx="5257800" cy="459072"/>
          </a:xfrm>
          <a:prstGeom prst="rect">
            <a:avLst/>
          </a:prstGeom>
          <a:solidFill>
            <a:schemeClr val="tx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lIns="0" tIns="88872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جدول يوضح قوة الزلزال ومدى تدميرها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5060" name="Picture 3" descr="نقره لتكبير أو تصغير الصورة ونقرتين لعرض الصورة في صفحة مستقلة بحجمها الطبيعي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65" y="900953"/>
            <a:ext cx="7082117" cy="575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AutoShape 2" descr="data:image/jpg;base64,/9j/4AAQSkZJRgABAQAAAQABAAD/2wCEAAkGBhAQEBAUEBQQEBUUFhQXFhYXFRQUFRUXFRUWFBYUFRQXGyYgFxojGRUXHy8gIygpLCwtFR8xNTAqNSYrLCoBCQoKDgwOGg8PGDUkHSQqKSkpKi4sKSwtLCwsLCwqKS8pNS0sNSwtKTUsKS0sLCksKSkpLCwsKSwsKSksLCkpLP/AABEIAQsAvQMBIgACEQEDEQH/xAAbAAEAAgMBAQAAAAAAAAAAAAAABAUBAwYHAv/EAEEQAAEDAQUEBwYEBAUFAQAAAAEAAhEDBAUSITEGQVFhEyJxgZGhsQcUMlLB0SNCYoJykuHwFiQzQ1MXg6LC8RX/xAAaAQEAAwEBAQAAAAAAAAAAAAAAAQIDBAUG/8QAKxEAAgEDAwIGAgIDAAAAAAAAAAECAxEhBBIxQVETImFxgZEFMrHwQlLB/9oADAMBAAIRAxEAPwD3FERAEREAREQBERAEREAREQBERAEREAREQBERAEREAREQBERAEREAREQBERAEREARElAERYJQGVglfDq7QCSQA3UkwBvzO5cftH7SKFEObZor1MxI/wBNp4l35uxviFWUkuSspqKuzpm3mx1odRBlzKbXuHAOcQ2efVKnLzb2VvqVa9urVSXuf0eJx3klx9IXpCiEtyuVpz3xuZREVzQIiIAiIgCIiAIiIAiIgCIiAIsFc3Qr1bXUdD3U6YxYQ3IlrXmniJ3lzmvgaBrRlLpFJS2gvrZaRTpufE4RpxO4eKj2WvVIa5+CHR8IdInTU5+S0mxuYMD3OqU39UhxJIkZdaZ5a7wpdmpFowl+ONJADu0xqecBVTcn2IN9R+ESYAGpOQA3rz/aLbmpUJZZj0bNOk/O7m2fgHPXsVhtlfbpdZ2RhIHSHfnDsI5Rr/EuVZYJbidIEnIfE7TTlM9bQRvOS8/U6t7tkPkxqSfCKp9OrUBbL3iS6C4kScy4yYGmbj4qFXogZDPnu7vurm0V3YS0QxmuEbyN7ic3Hme6FB9zc5wYAS5xAAjedMlyxqXOSUT0T2Z3Z0VkLzkary79o6rfTzXYKFc1h6ChSpzJa0Anid6mr26StBJnoQjtSQREWhYIiIAiIgCIiAIiIAiIgCIiAwVztgqNstQ06pFLN/RvdkypTc41A3EchUa5zhhOZGYmcugrPwtcczAJ55CVWWN1V7A97mkO1p4REE6TrPbr3rOfKIJjqrHDFiaQ3MkEEZbyRw1Xnlu2pdTtxrMOJsZtkdZjThLSNzoDjnvAXQbWXkQ00qeQ0MZCRBju9ezPhLJddStWAYMhOInIBpBBknlK8nUaxOpsh0/k560nhI6K1NbWq1agOJhdjkb2H4Y7chynkoFpYSZIjhuAAyAHAAZLZStAszOja/pMwZbIjPNoOUjNx35xxUCrezjJ6NpjU4iB3uOQ8V5cryljvdkOatknWmjSbRzaGv3GTiJJmSOAHJXuxVwSfeasuJnADu3Ys9eAhcnYrYHvb+EKmY6rS7CTuBdAnsEyvWrIDgZLQzqjqiIblplwXsaWn4ktzVkugopPJuCyiL1jqCIiAIiIAiIgCIiAIvl7wBJIA5qO28qRPxt8VSVSMXZuwJSL4bVB0IPYZX2rJp8AIiKQYKjWaxCnk0uDdzZBa3kMpA5TA3KUiiwOEvwYmtjUuqeJcP8A53KI+jgZgbpv5neT/e4cFc3zY8NYcCcQ7NfJ3qFR3raixoDfjOn6R83buHedwn4GsqkazpvDvn4MpJK7Ke8bQ1hIAxO4bh/FxPLxPGtNJ7zLjPAbh2DQKwo2BWdjuguk6Aak6D+q6FVUFtgcuxzZL2PsBaWu6rQHENcWjIkSc4zPVMTMbgvQKOKM8+fHmqG57PUDTTbhYGwXYm4iSWtdETkA1ze+VfWdxLRMA6ZaZZZcl9Vo47aavydkI7VY2oiLtLhERAEREAREQBYKysFAc9f1pOPDnAA8dZVd0f6mz3+sKx2hZD2niPT+wqnEvk9Zfx5bu5jLk3tpPGmfYQVtbb6zPzPHbP1UPEvttocNC4d/0WEZOPDsRcsKd/1Rrhd3faFJp7R/M3wP3CqPejvDXdrR6p0zDq2OwkesrohrK0eJ/ef5J3PudDTvykdcTe0fZSqd4UnaPb4x6rlPwzvcO0A+iCn8rmnxHqF0x/J1VykyVNnUWyxtqtAO4yCIyP2iQuNtez9UVHS17s8iGOII3RE5RlnwU4sqsOjgeWvkvtl7Vm/md35+qx1FalqMzi0+6JbT5IlmuN+XUf8AyuHm6F0NiugiDUjL4WCIB4mMj/eqgs2iqbw13dHoVKp7SN/M0jsM/ZW0lLR03ucm36kpxRPNh65e0uaTAMQQ6NJBBz5iD4BSgFAp37RP5iO0H6KTTttN3wuae8ei+ghWpS/WS+y10b0WAUlbEmUWFlAEREAREQBERAUu01P8NjuDo8R/Rc3jXX35SxUKnIT/ACmVxONfN/koWrX7oxqcm/GmNaMaY15tjI340xrRjX02TMZwCe4CSUsSbcalWF7pcWtDyGk5zkBqRG9V2NTLptnR1mE6E4T2Oy/r3LWj+6uE8ivai4gwGwIAE5CSdTrmV8i0u4n19VvFjpivUp1HdGBOE+BbryKy2y06fSdNJEtDXN06wcQ/mOqtHRnJtt/31LZNHvHENPd9lg1WncR2H7qTc9gZXxNLntcBOUQRp4/dRrTTbSrFpl4acwerOXLQKjoyUFN8MjNrmabMRhmInhEnyWKoLCQ7IjUaws1b2eRDYpt+Vgw+J1K1ss1RzC8NcWg5nXmeahxi8Qu2PY2U7a9vwucOwkKVTv2s3809oBVVjTEkas4/rJr5G5nSWTaUyBUAjiJEd29dA10rzsPXbXLVxUKZ/THhl9F7P4/UzqNwm79TWErk9ERewaBERAEREBrr08TXA7wR4iF5y+QSDqCR3jJeklee35SwWmsP1SP3Q76rx/ysPLGRjV4uaHGInfmOY4rGNbLJeAaML2iow/lORB4sd+UqxpXZZa3+jWNNx/JUifpPmvJhR3/q89uvwZJX4KrGp9zP/EI6N1VrhhcAM4JBnxG+Ftq7KWgadG/sdHqAtP8A+HbG5Bjx2OEeTlpGhVpyTcH9EpNPgX1SZTrObTyAAymYMSQoONSxcNqP+07vLR5kqZQ2Sru+MsYO3EfAZeah0Ks5Nxg0NrbwjXfD8baFb52YXfxMyP8AfJRjb5o9GcyHAtPKHSOyXZdpV06w0TRdZqdQVKgl4z/MN2WQ7OZKprvu9xq4arHQC1rs8JaXmGkcTkctNVvVpVN+P8lZ+/Ulp3Nlw2vBaKfBxwn92XrCmbV0MNZrho9vm3I+UKrvG7qlnfmDAPVduO8Z7jyXQbRs6aysqgzhh2WkOgH++SmEJOhOk1lZRKT2tM5+pZKgDXYSQ4SCJIju0KlXff1Si0sEOGcA5FpO/wAdy+7ms1prYQHVKdNodDgcIk55fNn9Vb2W46p/1quMToabXebwUo6eo/NSuvoRi+UcpjTGuptmzllaM39EToS4DuwmB4QuYvCmynUc1jhUaNHCDOQ4eHcuevpZ0cyKSi48nzjXY7KVZs8fK5w9D9VxGNdTsVWltZvAtPiCPotvxztXXqmWpPzHUIiL6U6QiIgCIiALiNtaWGux3zM82mPQhduuW28o/hUn/K+O5w+7R4ri10N1F+mTOorxZyGNMa040xr5mxx3J1C8qtP4Kj28g4x4aKU3aW1D/dd4N+yp8S2WhuB7264XOHgY+i0VSpFYk/sncy2/xTav+Q/ys+yiWi9K1T46j3ciTHgMlAxpiUurUlzJ/Y3skMrFpBBLSNCDBHYrGzXlaqz2021HOLuMbs5JjdGvJXFz1nWiwVmTL2BzQTmYjE3Py7lydktz6Tg+mS1w39u4jetpQ8La1J7XnGPcs8WzhnS0G3k/pOsQWRLXBsOn5coOQ1VY6/LS0Gm50AdUtLWiIyiIyj6LNTa20GoHghsAAtzLDEmS0nXP+qg2a8A17n1GNrOOYxE4QSZJLR8XYrzqxwoTfq2S5Loy4st+26oZpy4DWGNwjtOg8Qo1r2ltFSeuWA7m5R36+ag2q+a1QQ55Dflb1WD9oy8ZWLrt3RVWOMFpIDwQCC0kYgQfHuVPGk2oqbt1G6+Ln1QrNxzUD6g4B0End1s1m3Braj2t0DiBnOmWu/Oc1fbctg0HjTrDIDXIgz2T4Ln616FzSAykzF8Ra3rO3nMkwJ3CFFamqbcG+OtuSJK2DVjXQ7E1/wAeo35mT/K4fcrmMat9kq8Wun+oPb/4k/8Aqo0r21ov1FN+ZHo4RYCyvqjtCIiAIiIAqfauzY7JX/SMQ/YQ70BVwtdopB7HNOjgQe8QqVI7ouPdENXVjx8OTGtJlpIOoJB7QYPosY18k1Y85m/GrK9hRMVKbw51VxcWb6eUuDv3ExyCp8al3nSDHUwBANKk7tLmyT45dyvH9XglPDNWJXOz1sonpKFcdWsW4XfI8SAeWuv0KibN+7Gt/miAwAxinCXSIBjdE+AXX3leLKFPpKFGzVqbY6zHNls5AkNbpPArq09HHiOWF0tc0px/yuVmxlU0rVWou1II/dTdHoSqmsRZbY/EwOa1zuoYzY8GB4OWqjeFahaGWiqx0vl41YHYgdDByz07FKtG01CpW6WrZg92FoANTqy3FmRhz1GvBTui6ajezTxddBdWtfqKd39JgizVmh4xNNJ+JuEzBh4Mab3BSKmxdoIlgyiYeWtdPCGlw7yQpZ9obAwYaMOGUYuqByMT3Qqu8dsbY4kE9BMGGtgwcwZdn3q8o6ZK7bftglun7lfbbFVouDarSwkSAY003HkpNSx0jZulpufia5rajDh6uIGHAgaEq0r7S2GrgNoo1ajw1oLpymBiw9cQJlaat53caVRtOlWpOe1zQ4yRPxAGHGRIbu4LLwaabtJW+bkbYrqWV4np7qpvGZp4Z3/CTTdryzXHY11Gyt7WcWarRtFRrA9zsnSOq5oBz01lcraWBj3NDm1A0wHN0dzCam0oxnfpZ+6IqO6Uj6xqZc9owWmzu4VGeZg+qrMayKxBBG4g+BlcsHtkmZxdme0hZXzSeHAEaEA+Oa+l9cekEREAREQBYKysFAeRbT0Oitlob+vEOx4D/qqzGul9pFnwWqm/dUpjxY4j0cFynSL5jUU9tWS9TzamJM3Y10l2MoW2lTpVKgo1qYwscdKjJJDTzHj27uV6ROkVKctjyrrsVjKx2P8A09tA1qUAOMv07MP1Ue9KlmslF9Ci8V6tSBVqDRrQZwNjiefGdwUDZ+4X21tXDUDSwCGuzxEzunIZawt97bLijZWV21WP0a9sggPJgtY4awciDwJ5Lr2+TdThbHLd/o2ti8Ymu37U1a9nbRqBpwkHEBBIaIAI07xH3qMa09InSLjnKU3eTMXJvk3Coru+9pXWulTDqbWlhJc8DXKAB8o5TrC57pFa3Pa6xZWpUy9wdTfFNueJzixhOHUkNJP7QrU28xvhkxb4M3FebLPXbUqM6VoBEZSJyxAHImJyPFXVbaqyhlopMoN6N0lmUdctGbmn4YOkaRouXttjfRIFQBriJwyC5o3YgPhnhqo/SK0as6a2olTlFWLnZyy061cMqQZDsLS4tD3gdVhcBLQePJbb/ufoHOM06ckYaXSdJUAjMmBpPFUtlqjGyXmmJEvEktG9wAzVq69bLRP4FLpnf8lfPPiKQy8c1MNrhaX3/c/8JVtuSsxrD35FfVptrq9XFUcAXFoJiA0ZN+EbgIyHBeg3J7P6VF7X1Xms5pBAwhrARoYkl0f2Eo6aVWXl47iFNyeDpbqY4UKId8QpsB7Q0A+alLACyvpUrKx6IREUgIiIAiIgOH9qln/y9Gp8lQjue0/VoXmXvC9j2/svSXdaRva3pB/2yHnyBXg/vS8jWUr1LnHWj5rlr7wnvCqvek96XH4RjtLmhb3U3BzHOY4aOaSCO8L496MRJiZicpgiY4wT4qp96UywWC0WgxRpVav8DHOHe4CB4qVTfBKi+ESfeE94V9d/sxvGrBeKdAfrfLv5WT5kLprv9kdFsdPWqVOTAKY8TJ9FrHSTl0LqjJ9Dzv3hS7DZK9Y/g06tQ8WNcY/cMgvXrv2LsNCMFCmT8z5qHxfMdyumsAEAQOG5dEdB/szRUO7PJ7D7PLdVzeKdEfrdLvBs+ZXQ2L2W0hHTVqj+TAGDxMn0XcQsrpho6UeVc1VGKObqbA2E0ywU8JP58Ti8HiHE+Wi832j2drWF8P6zCerUA6p5H5XcvCV7Yo9ssVOqxzKjQ9rhBaRIIU1tLCawrCdKMkeBGuvbdk7y94sdCpqcIa7+JnVd5ie9ea7abAVLJiq2fFVo5kjV9Ic/mbz1G/irn2PXxiZaKBObSKjex3Vd5tb/ADLm00HSqbX1MqScJWZ6SiIvUOoIiIAiIgCIiA11qLXtc1wBa4EEHQgiCD3LxDaP2UW6jUd7o33ikTLYc0PaNzXtcRJGkjWN2i9zWIWc6anyVcU+Twm7PZJedWOkFKzj9bw538rJ8yF1t2+xSg2DaK9WqeDA2m3xOI+i9KhFVUILoQqcUc/d2wl3WeOjs9In5ng1HeLyYV8xgAgZDgvpFoopcFrBERWJCIiAIiIAiIgMELlqWxLLPb2WqyxTDg5talo0h4nGz5SHBpLdDBiDr1SQquKZFjAWURWJCIiAIiIAiIgCIiAIiIAiIgCIiAIiIAiIgCIiAIiIAiIgCIiAIiIAiIgNT64Cj1LwjcpbmA6rU6yNKAr6t7kKJVv1wVq+62FaH3G070BTVdonjiotTal44q8fs208Fodso08EBQP2ufzWh22jua6B2xzeS1nYpvJAUP8AjV/NfTds3c1d/wCCG8AsjYlvJAVVPa954qTS2oeeKsG7HNHBbmbKNHBARKW0bzxUunfrit7Nm2jeFvZcbRvQHxSvclSqd4TuRl1tC3MsbQgPplcFbV8tYAvpAEREAREQBERAEREA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8097500" y="-1370013"/>
            <a:ext cx="1800225" cy="254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1023" y="900953"/>
            <a:ext cx="1676400" cy="2244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lIns="0" tIns="88872" rIns="0" bIns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من 7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ريختر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الى10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ريختر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يستطيع الزلزال تدمير مدينة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باكملها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ودفنها  تحت الأرض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حتى تختفي</a:t>
            </a: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" b="994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3" y="3523129"/>
            <a:ext cx="1560980" cy="3133165"/>
          </a:xfrm>
          <a:prstGeom prst="rect">
            <a:avLst/>
          </a:prstGeom>
        </p:spPr>
      </p:pic>
      <p:sp>
        <p:nvSpPr>
          <p:cNvPr id="7" name="نصف إطار 6">
            <a:extLst>
              <a:ext uri="{FF2B5EF4-FFF2-40B4-BE49-F238E27FC236}">
                <a16:creationId xmlns:a16="http://schemas.microsoft.com/office/drawing/2014/main" id="{AC25E291-18FD-43E9-9A98-1C2086E25521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4457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">
            <a:extLst>
              <a:ext uri="{FF2B5EF4-FFF2-40B4-BE49-F238E27FC236}">
                <a16:creationId xmlns:a16="http://schemas.microsoft.com/office/drawing/2014/main" id="{01C91500-FA4A-485A-A87B-D8CAB8A7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0792" y="633192"/>
            <a:ext cx="2831368" cy="24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E29D61E-697C-4845-A3AB-EC6741085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595436"/>
            <a:ext cx="1931685" cy="126256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AE8C74C-286C-4564-B041-2D314ECE86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7884367" y="5430090"/>
            <a:ext cx="1368532" cy="1136408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D8F853A-AD11-4520-84C7-841CAA89D6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عنصر نائب للمحتوى 2"/>
          <p:cNvSpPr txBox="1">
            <a:spLocks/>
          </p:cNvSpPr>
          <p:nvPr/>
        </p:nvSpPr>
        <p:spPr>
          <a:xfrm>
            <a:off x="1146219" y="2884397"/>
            <a:ext cx="7006107" cy="2177001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قارن بين مقياس ريختر ومقياس ميركالي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؟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مقياس ريختر: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يستخدم لقياس قوة الزلزال0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مقياس ميركالي: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يستخدم لقياس شدة الزلزال0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TextBox 14">
            <a:hlinkClick r:id="rId8" action="ppaction://hlinksldjump"/>
            <a:extLst>
              <a:ext uri="{FF2B5EF4-FFF2-40B4-BE49-F238E27FC236}">
                <a16:creationId xmlns:a16="http://schemas.microsoft.com/office/drawing/2014/main" id="{05DC1F44-6D5E-45AE-9671-C20DA253EED1}"/>
              </a:ext>
            </a:extLst>
          </p:cNvPr>
          <p:cNvSpPr txBox="1"/>
          <p:nvPr/>
        </p:nvSpPr>
        <p:spPr bwMode="auto">
          <a:xfrm>
            <a:off x="6341272" y="267409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  <p:sp>
        <p:nvSpPr>
          <p:cNvPr id="9" name="نصف إطار 8">
            <a:extLst>
              <a:ext uri="{FF2B5EF4-FFF2-40B4-BE49-F238E27FC236}">
                <a16:creationId xmlns:a16="http://schemas.microsoft.com/office/drawing/2014/main" id="{442331D5-E0A8-422E-AC7A-2518143B31C8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665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http://amal-g.com/vb/imgcache/2023.imgcache.gif"/>
          <p:cNvPicPr>
            <a:picLocks noChangeAspect="1" noChangeArrowheads="1"/>
          </p:cNvPicPr>
          <p:nvPr/>
        </p:nvPicPr>
        <p:blipFill>
          <a:blip r:embed="rId2" cstate="print"/>
          <a:srcRect t="8108"/>
          <a:stretch>
            <a:fillRect/>
          </a:stretch>
        </p:blipFill>
        <p:spPr bwMode="auto">
          <a:xfrm>
            <a:off x="3505200" y="1066800"/>
            <a:ext cx="56388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2" descr="http://mawhopon.net/upload/image/basic_photo/28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24" y="4372442"/>
            <a:ext cx="4603376" cy="196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52400" y="304800"/>
            <a:ext cx="2590800" cy="76944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التسونامي</a:t>
            </a:r>
            <a:endParaRPr kumimoji="0" lang="ar-SA" sz="4400" b="0" i="0" u="none" strike="noStrike" kern="1200" cap="none" spc="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505200" y="4252584"/>
            <a:ext cx="1600200" cy="3698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ساعات تقريباً </a:t>
            </a:r>
          </a:p>
        </p:txBody>
      </p:sp>
      <p:pic>
        <p:nvPicPr>
          <p:cNvPr id="46088" name="Picture 14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AutoShape 8" descr="http://aleppogate.com/images/bsmlah1.gif"/>
          <p:cNvSpPr>
            <a:spLocks noChangeAspect="1" noChangeArrowheads="1"/>
          </p:cNvSpPr>
          <p:nvPr/>
        </p:nvSpPr>
        <p:spPr bwMode="auto">
          <a:xfrm>
            <a:off x="155575" y="-2500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6090" name="AutoShape 9" descr="http://www.aleppogate.com/upload/images/smilies/wink.gif"/>
          <p:cNvSpPr>
            <a:spLocks noChangeAspect="1" noChangeArrowheads="1"/>
          </p:cNvSpPr>
          <p:nvPr/>
        </p:nvSpPr>
        <p:spPr bwMode="auto">
          <a:xfrm>
            <a:off x="92075" y="1501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6091" name="AutoShape 10" descr="http://www.aleppogate.com/upload/images/smilies/wink.gif"/>
          <p:cNvSpPr>
            <a:spLocks noChangeAspect="1" noChangeArrowheads="1"/>
          </p:cNvSpPr>
          <p:nvPr/>
        </p:nvSpPr>
        <p:spPr bwMode="auto">
          <a:xfrm>
            <a:off x="158750" y="1501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6092" name="AutoShape 11" descr="http://www.aleppogate.com/upload/images/smilies/wink.gif"/>
          <p:cNvSpPr>
            <a:spLocks noChangeAspect="1" noChangeArrowheads="1"/>
          </p:cNvSpPr>
          <p:nvPr/>
        </p:nvSpPr>
        <p:spPr bwMode="auto">
          <a:xfrm>
            <a:off x="825500" y="1501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6093" name="Picture 17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85821438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8" descr="http://www.joe-ks.com/archives_sep2005/Katrin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55468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9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8513722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20" descr="http://www.joe-ks.com/archives_sep2005/Katrina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50007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21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8459112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22" descr="http://www.joe-ks.com/archives_sep2005/Katrina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44546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23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8404502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24" descr="http://www.joe-ks.com/archives_sep2005/Katrina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3908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25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8349892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26" descr="http://www.joe-ks.com/archives_sep2005/Katrina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33624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3" name="Picture 27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8295282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4" name="Picture 28" descr="http://www.joe-ks.com/archives_sep2005/Katrina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28163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5" name="Picture 29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8240672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6" name="Picture 30" descr="http://www.joe-ks.com/archives_sep2005/KatrinaH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22702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7" name="Picture 31" descr="http://forum.te3p.com/images/statusicon/wol_err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8186062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8" name="Picture 32" descr="http://www.joe-ks.com/archives_sep2005/Katrina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17241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9" name="Picture 33" descr="http://i.a.cnn.net/cnn/interactive/weather/0508/gallery.katrina.mon.am/02.03.a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0904950"/>
            <a:ext cx="2695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0" name="Picture 34" descr="http://i.a.cnn.net/cnn/interactive/weather/0508/gallery.katrina.mon.am/02.05.a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80495375"/>
            <a:ext cx="2695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1" name="AutoShape 35" descr="http://i.a.cnn.net/cnn/interactive/weather/0508/gallery.katrina.mon.am/02.08.jpg"/>
          <p:cNvSpPr>
            <a:spLocks noChangeAspect="1" noChangeArrowheads="1"/>
          </p:cNvSpPr>
          <p:nvPr/>
        </p:nvSpPr>
        <p:spPr bwMode="auto">
          <a:xfrm>
            <a:off x="123825" y="-28008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6112" name="AutoShape 36" descr="http://i.a.cnn.net/cnn/interactive/weather/0508/gallery.katrina.tues.pm/05.01.jpg"/>
          <p:cNvSpPr>
            <a:spLocks noChangeAspect="1" noChangeArrowheads="1"/>
          </p:cNvSpPr>
          <p:nvPr/>
        </p:nvSpPr>
        <p:spPr bwMode="auto">
          <a:xfrm>
            <a:off x="123825" y="-279676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6113" name="Picture 37" descr="http://i.a.cnn.net/cnn/interactive/weather/0508/gallery.katrina.tues.pm/04.02.a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79266650"/>
            <a:ext cx="2695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4" name="Picture 38" descr="http://i.a.cnn.net/cnn/interactive/weather/0508/gallery.katrina.tues.pm/03.04.a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78857075"/>
            <a:ext cx="2695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5" name="Picture 39" descr="http://i.a.cnn.net/cnn/interactive/weather/0508/gallery.katrina.tues.pm/02.07.a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77901400"/>
            <a:ext cx="2695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6" name="Picture 40" descr="http://i.a.cnn.net/cnn/interactive/weather/0508/gallery.katrina.tues.pm/01.02.a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77491825"/>
            <a:ext cx="2695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7" name="AutoShape 41" descr="http://i.a.cnn.net/cnn/interactive/weather/0508/gallery.katrina.tues.pm/super.04.fire.jpg"/>
          <p:cNvSpPr>
            <a:spLocks noChangeAspect="1" noChangeArrowheads="1"/>
          </p:cNvSpPr>
          <p:nvPr/>
        </p:nvSpPr>
        <p:spPr bwMode="auto">
          <a:xfrm>
            <a:off x="123825" y="-27680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6118" name="Picture 42" descr="http://img207.imageshack.us/img207/5244/2667mt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76126575"/>
            <a:ext cx="23907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9" name="Picture 43" descr="الصورة الرمزية &gt;&gt;العجيب&gt;&gt;al3jeb&gt;&gt;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-2742215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20" name="AutoShape 44" descr="http://www.uae-up.com/up2/uploads/049af9d641.bmp"/>
          <p:cNvSpPr>
            <a:spLocks noChangeAspect="1" noChangeArrowheads="1"/>
          </p:cNvSpPr>
          <p:nvPr/>
        </p:nvSpPr>
        <p:spPr bwMode="auto">
          <a:xfrm>
            <a:off x="92075" y="-263610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6121" name="Picture 45" descr="http://harb66.googlepages.com/116923990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260686550"/>
            <a:ext cx="20669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22" name="AutoShape 46" descr="http://2x1x.com/up/uploads/df3776027b.jpg"/>
          <p:cNvSpPr>
            <a:spLocks noChangeAspect="1" noChangeArrowheads="1"/>
          </p:cNvSpPr>
          <p:nvPr/>
        </p:nvSpPr>
        <p:spPr bwMode="auto">
          <a:xfrm>
            <a:off x="530225" y="-245284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6123" name="AutoShape 47" descr="http://2x1x.com/up/uploads/bca26593ef.jpg"/>
          <p:cNvSpPr>
            <a:spLocks noChangeAspect="1" noChangeArrowheads="1"/>
          </p:cNvSpPr>
          <p:nvPr/>
        </p:nvSpPr>
        <p:spPr bwMode="auto">
          <a:xfrm>
            <a:off x="530225" y="-241506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6124" name="AutoShape 48" descr="http://2x1x.com/up/uploads/e22ccf7b91.jpg"/>
          <p:cNvSpPr>
            <a:spLocks noChangeAspect="1" noChangeArrowheads="1"/>
          </p:cNvSpPr>
          <p:nvPr/>
        </p:nvSpPr>
        <p:spPr bwMode="auto">
          <a:xfrm>
            <a:off x="530225" y="-23772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6125" name="AutoShape 49" descr="http://2x1x.com/up/uploads/7d56541d23.jpg"/>
          <p:cNvSpPr>
            <a:spLocks noChangeAspect="1" noChangeArrowheads="1"/>
          </p:cNvSpPr>
          <p:nvPr/>
        </p:nvSpPr>
        <p:spPr bwMode="auto">
          <a:xfrm>
            <a:off x="530225" y="-233949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6126" name="Picture 50" descr="http://www.up.dvd2arab.com/uploads/e6a10a5c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2830472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7" name="Picture 51" descr="http://www.up.dvd2arab.com/uploads/7ff962e3c4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2657117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8" name="Picture 52" descr="http://www.up.dvd2arab.com/uploads/2cec81d5db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2483762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9" name="Picture 53" descr="http://www.up.dvd2arab.com/uploads/b326f22d62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23970850"/>
            <a:ext cx="47625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0" name="Picture 54" descr="http://www.up.dvd2arab.com/uploads/f82b9e6e7f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2194837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1" name="Picture 55" descr="http://www.up.dvd2arab.com/uploads/d79599554e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2021482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2" name="Picture 56" descr="http://www.up.dvd2arab.com/uploads/56471c14db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1848127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3" name="Picture 57" descr="http://www.up.dvd2arab.com/uploads/ba9df2d594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1674772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4" name="Picture 58" descr="http://www.up.dvd2arab.com/uploads/99511d7f51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15014175"/>
            <a:ext cx="50863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5" name="Picture 59" descr="http://www.up.dvd2arab.com/uploads/83f04027d5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1328062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6" name="Picture 60" descr="http://www.up.dvd2arab.com/uploads/c90e3144b3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11547075"/>
            <a:ext cx="508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7" name="Picture 61" descr="http://superstition005.googlepages.com/e853200b04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095246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8" name="Picture 62" descr="http://superstition005.googlepages.com/435e7ba743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-2083689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39" name="AutoShape 63" descr="http://www.al-rem.com/vb/uploaded/19112_1179473163.gif"/>
          <p:cNvSpPr>
            <a:spLocks noChangeAspect="1" noChangeArrowheads="1"/>
          </p:cNvSpPr>
          <p:nvPr/>
        </p:nvSpPr>
        <p:spPr bwMode="auto">
          <a:xfrm>
            <a:off x="727075" y="-188877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6140" name="Picture 64" descr="http://www.up.dvd2arab.com/uploads/7ae3f5806f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-87379175"/>
            <a:ext cx="5857875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41" name="AutoShape 65" descr="http://alnemn.jeeran.com/allah.jpg"/>
          <p:cNvSpPr>
            <a:spLocks noChangeAspect="1" noChangeArrowheads="1"/>
          </p:cNvSpPr>
          <p:nvPr/>
        </p:nvSpPr>
        <p:spPr bwMode="auto">
          <a:xfrm>
            <a:off x="1785938" y="76298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6142" name="Picture 66" descr="http://www.5reb.com/7qaeq/mjmo3at-mwa6e3-2/post-2-1128782761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86213950"/>
            <a:ext cx="54864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3" name="Picture 67" descr="http://www.jeeran.com/im/blogs/send.gif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838" y="125898275"/>
            <a:ext cx="1905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4" name="Picture 68" descr="Khabber">
            <a:hlinkClick r:id="rId34" tooltip="Khabber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330610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5" name="Picture 69" descr="Del.ici.ous">
            <a:hlinkClick r:id="rId36" tooltip="Del.ici.ous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3306107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6" name="Picture 70" descr="Digg">
            <a:hlinkClick r:id="rId38" tooltip="Digg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13306107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7" name="Picture 71" descr="Reddit">
            <a:hlinkClick r:id="rId40" tooltip="Reddit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3306107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8" name="Picture 72" descr="Y! MyWeb">
            <a:hlinkClick r:id="rId42" tooltip="Y! MyWeb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3306107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9" name="Picture 73" descr="Google Bookmarks">
            <a:hlinkClick r:id="rId44" tooltip="Google Bookmarks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3306107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50" name="AutoShape 75" descr="http://aymanaroog.jeeran.com/photos/profile_s.jpg">
            <a:hlinkClick r:id="rId46"/>
          </p:cNvPr>
          <p:cNvSpPr>
            <a:spLocks noChangeAspect="1" noChangeArrowheads="1"/>
          </p:cNvSpPr>
          <p:nvPr/>
        </p:nvSpPr>
        <p:spPr bwMode="auto">
          <a:xfrm>
            <a:off x="920750" y="162293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6151" name="Picture 76" descr="http://www.jeeran.com/im/blogs/xml.gif">
            <a:hlinkClick r:id="rId4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1653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2" name="Picture 77" descr="http://www.jeeran.com/im/blogs/xml.gif">
            <a:hlinkClick r:id="rId4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1942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3" name="Picture 78" descr="http://www.jeeran.com/im/blogs/xml.gif">
            <a:hlinkClick r:id="rId5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2231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4" name="Picture 79" descr="http://www.jeeran.com/im/blogs/xml.gif">
            <a:hlinkClick r:id="rId5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2519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5" name="Picture 80" descr="http://www.jeeran.com/im/blogs/xml.gif">
            <a:hlinkClick r:id="rId5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2808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6" name="Picture 81" descr="http://www.jeeran.com/im/blogs/xml.gif">
            <a:hlinkClick r:id="rId5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3097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7" name="Picture 82" descr="http://www.jeeran.com/im/blogs/xml.gif">
            <a:hlinkClick r:id="rId5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3386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8" name="Picture 83" descr="http://www.jeeran.com/im/blogs/xml.gif">
            <a:hlinkClick r:id="rId5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3675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9" name="Picture 84" descr="http://www.jeeran.com/im/blogs/xml.gif">
            <a:hlinkClick r:id="rId5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3964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0" name="Picture 85" descr="http://www.jeeran.com/im/blogs/xml.gif">
            <a:hlinkClick r:id="rId5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4253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1" name="Picture 86" descr="http://www.jeeran.com/im/blogs/xml.gif">
            <a:hlinkClick r:id="rId5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4542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2" name="Picture 87" descr="http://www.jeeran.com/im/blogs/xml.gif">
            <a:hlinkClick r:id="rId5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4831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3" name="Picture 88" descr="http://www.jeeran.com/im/blogs/xml.gif">
            <a:hlinkClick r:id="rId6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5120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4" name="Picture 89" descr="http://www.jeeran.com/im/blogs/xml.gif">
            <a:hlinkClick r:id="rId6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5409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5" name="Picture 90" descr="http://www.jeeran.com/im/blogs/xml.gif">
            <a:hlinkClick r:id="rId6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5698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6" name="Picture 91" descr="http://www.jeeran.com/im/blogs/xml.gif">
            <a:hlinkClick r:id="rId6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5987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7" name="Picture 92" descr="http://www.jeeran.com/im/blogs/xml.gif">
            <a:hlinkClick r:id="rId6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6276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8" name="Picture 93" descr="http://www.jeeran.com/im/blogs/xml.gif">
            <a:hlinkClick r:id="rId6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6564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9" name="Picture 94" descr="http://www.jeeran.com/im/blogs/xml.gif">
            <a:hlinkClick r:id="rId6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6853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0" name="Picture 95" descr="http://www.jeeran.com/im/blogs/xml.gif">
            <a:hlinkClick r:id="rId6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7142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1" name="Picture 96" descr="http://www.jeeran.com/im/blogs/xml.gif">
            <a:hlinkClick r:id="rId6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7431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2" name="Picture 97" descr="http://www.jeeran.com/im/blogs/xml.gif">
            <a:hlinkClick r:id="rId6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7720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3" name="Picture 98" descr="http://www.jeeran.com/im/blogs/xml.gif">
            <a:hlinkClick r:id="rId7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8009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4" name="Picture 99" descr="http://www.jeeran.com/im/blogs/xml.gif">
            <a:hlinkClick r:id="rId7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8298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5" name="Picture 100" descr="http://www.jeeran.com/im/blogs/xml.gif">
            <a:hlinkClick r:id="rId7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8587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6" name="Picture 101" descr="http://www.jeeran.com/im/blogs/xml.gif">
            <a:hlinkClick r:id="rId7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8876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7" name="Picture 102" descr="http://www.jeeran.com/im/blogs/xml.gif">
            <a:hlinkClick r:id="rId7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9165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8" name="Picture 103" descr="http://www.jeeran.com/im/blogs/xml.gif">
            <a:hlinkClick r:id="rId7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9454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9" name="Picture 104" descr="http://www.jeeran.com/im/blogs/xml.gif">
            <a:hlinkClick r:id="rId7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79743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0" name="Picture 105" descr="http://www.jeeran.com/im/blogs/xml.gif">
            <a:hlinkClick r:id="rId7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0032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1" name="Picture 106" descr="http://www.jeeran.com/im/blogs/xml.gif">
            <a:hlinkClick r:id="rId7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0320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2" name="Picture 107" descr="http://www.jeeran.com/im/blogs/xml.gif">
            <a:hlinkClick r:id="rId7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0609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" name="Picture 108" descr="http://www.jeeran.com/im/blogs/xml.gif">
            <a:hlinkClick r:id="rId8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0898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4" name="Picture 109" descr="http://www.jeeran.com/im/blogs/xml.gif">
            <a:hlinkClick r:id="rId8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1187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5" name="Picture 110" descr="http://www.jeeran.com/im/blogs/xml.gif">
            <a:hlinkClick r:id="rId8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1476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6" name="Picture 111" descr="http://www.jeeran.com/im/blogs/xml.gif">
            <a:hlinkClick r:id="rId8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1765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7" name="Picture 112" descr="http://www.jeeran.com/im/blogs/xml.gif">
            <a:hlinkClick r:id="rId8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2054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8" name="Picture 113" descr="http://www.jeeran.com/im/blogs/xml.gif">
            <a:hlinkClick r:id="rId8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2343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9" name="Picture 114" descr="http://www.jeeran.com/im/blogs/xml.gif">
            <a:hlinkClick r:id="rId8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2632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0" name="Picture 115" descr="http://www.jeeran.com/im/blogs/xml.gif">
            <a:hlinkClick r:id="rId8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2921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1" name="Picture 116" descr="http://www.jeeran.com/im/blogs/xml.gif">
            <a:hlinkClick r:id="rId8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3210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2" name="Picture 117" descr="http://www.jeeran.com/im/blogs/xml.gif">
            <a:hlinkClick r:id="rId8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3499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3" name="Picture 118" descr="http://www.jeeran.com/im/blogs/xml.gif">
            <a:hlinkClick r:id="rId9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3788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4" name="Picture 119" descr="http://www.jeeran.com/im/blogs/xml.gif">
            <a:hlinkClick r:id="rId9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4076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5" name="Picture 120" descr="http://www.jeeran.com/im/blogs/xml.gif">
            <a:hlinkClick r:id="rId9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4365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6" name="Picture 121" descr="http://www.jeeran.com/im/blogs/xml.gif">
            <a:hlinkClick r:id="rId9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4654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7" name="Picture 122" descr="http://www.jeeran.com/im/blogs/xml.gif">
            <a:hlinkClick r:id="rId9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4943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8" name="Picture 123" descr="http://www.jeeran.com/im/blogs/xml.gif">
            <a:hlinkClick r:id="rId9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5232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9" name="Picture 124" descr="http://www.jeeran.com/im/blogs/xml.gif">
            <a:hlinkClick r:id="rId9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5521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0" name="Picture 125" descr="http://www.jeeran.com/im/blogs/xml.gif">
            <a:hlinkClick r:id="rId9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5810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1" name="Picture 126" descr="http://www.jeeran.com/im/blogs/xml.gif">
            <a:hlinkClick r:id="rId9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6099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2" name="Picture 127" descr="http://www.jeeran.com/im/blogs/xml.gif">
            <a:hlinkClick r:id="rId9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6388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3" name="Picture 128" descr="http://www.jeeran.com/im/blogs/xml.gif">
            <a:hlinkClick r:id="rId10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6677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4" name="Picture 129" descr="http://www.jeeran.com/im/blogs/xml.gif">
            <a:hlinkClick r:id="rId10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6966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5" name="Picture 130" descr="http://www.jeeran.com/im/blogs/xml.gif">
            <a:hlinkClick r:id="rId10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255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6" name="Picture 131" descr="http://www.jeeran.com/im/blogs/xml.gif">
            <a:hlinkClick r:id="rId10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544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7" name="Picture 132" descr="http://www.jeeran.com/im/blogs/xml.gif">
            <a:hlinkClick r:id="rId10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833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8" name="Picture 133" descr="http://www.jeeran.com/im/blogs/xml.gif">
            <a:hlinkClick r:id="rId10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8121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9" name="Picture 134" descr="http://www.jeeran.com/im/blogs/xml.gif">
            <a:hlinkClick r:id="rId10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8410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0" name="Picture 135" descr="http://www.jeeran.com/im/blogs/xml.gif">
            <a:hlinkClick r:id="rId10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8699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1" name="Picture 136" descr="http://www.jeeran.com/im/blogs/xml.gif">
            <a:hlinkClick r:id="rId10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8988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2" name="Picture 137" descr="http://www.jeeran.com/im/blogs/xml.gif">
            <a:hlinkClick r:id="rId10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9277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3" name="Picture 138" descr="http://www.jeeran.com/im/blogs/xml.gif">
            <a:hlinkClick r:id="rId11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9566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4" name="Picture 139" descr="http://www.jeeran.com/im/blogs/xml.gif">
            <a:hlinkClick r:id="rId11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9855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5" name="Picture 140" descr="http://www.jeeran.com/im/blogs/xml.gif">
            <a:hlinkClick r:id="rId11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144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6" name="Picture 141" descr="http://www.jeeran.com/im/blogs/xml.gif">
            <a:hlinkClick r:id="rId11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433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7" name="Picture 142" descr="http://www.jeeran.com/im/blogs/xml.gif">
            <a:hlinkClick r:id="rId11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722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8" name="Picture 143" descr="http://www.jeeran.com/im/blogs/xml.gif">
            <a:hlinkClick r:id="rId11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1011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9" name="Picture 144" descr="http://www.jeeran.com/im/blogs/xml.gif">
            <a:hlinkClick r:id="rId11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1300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0" name="Picture 145" descr="http://www.jeeran.com/im/blogs/xml.gif">
            <a:hlinkClick r:id="rId11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1589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1" name="Picture 146" descr="http://www.jeeran.com/im/blogs/xml.gif">
            <a:hlinkClick r:id="rId11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1877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2" name="Picture 147" descr="http://www.jeeran.com/im/blogs/xml.gif">
            <a:hlinkClick r:id="rId11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2166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3" name="Picture 148" descr="http://www.jeeran.com/im/blogs/xml.gif">
            <a:hlinkClick r:id="rId12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2455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4" name="Picture 149" descr="http://www.jeeran.com/im/blogs/xml.gif">
            <a:hlinkClick r:id="rId12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2744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5" name="Picture 150" descr="http://www.jeeran.com/im/blogs/xml.gif">
            <a:hlinkClick r:id="rId12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3033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6" name="Picture 151" descr="http://www.jeeran.com/im/blogs/xml.gif">
            <a:hlinkClick r:id="rId12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3322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7" name="Picture 152" descr="http://www.jeeran.com/im/blogs/xml.gif">
            <a:hlinkClick r:id="rId12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3611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8" name="Picture 153" descr="http://www.jeeran.com/im/blogs/xml.gif">
            <a:hlinkClick r:id="rId12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3900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9" name="Picture 154" descr="http://www.jeeran.com/im/blogs/xml.gif">
            <a:hlinkClick r:id="rId12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4189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0" name="Picture 155" descr="http://www.jeeran.com/im/blogs/xml.gif">
            <a:hlinkClick r:id="rId12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4478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1" name="Picture 156" descr="http://www.jeeran.com/im/blogs/xml.gif">
            <a:hlinkClick r:id="rId12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4767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2" name="Picture 157" descr="http://www.jeeran.com/im/blogs/xml.gif">
            <a:hlinkClick r:id="rId12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5056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3" name="Picture 158" descr="http://www.jeeran.com/im/blogs/xml.gif">
            <a:hlinkClick r:id="rId13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5345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4" name="Picture 159" descr="http://www.jeeran.com/im/blogs/xml.gif">
            <a:hlinkClick r:id="rId13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5633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5" name="Picture 160" descr="http://www.jeeran.com/im/blogs/xml.gif">
            <a:hlinkClick r:id="rId13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5922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6" name="Picture 161" descr="http://www.jeeran.com/im/blogs/xml.gif">
            <a:hlinkClick r:id="rId13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6211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7" name="Picture 162" descr="http://www.jeeran.com/im/blogs/xml.gif">
            <a:hlinkClick r:id="rId13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6500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8" name="Picture 163" descr="http://www.jeeran.com/im/blogs/xml.gif">
            <a:hlinkClick r:id="rId13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6789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9" name="Picture 164" descr="http://www.jeeran.com/im/blogs/xml.gif">
            <a:hlinkClick r:id="rId13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7078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0" name="Picture 165" descr="http://www.jeeran.com/im/blogs/xml.gif">
            <a:hlinkClick r:id="rId13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7367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1" name="Picture 166" descr="http://www.jeeran.com/im/blogs/xml.gif">
            <a:hlinkClick r:id="rId13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7656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2" name="Picture 167" descr="http://www.jeeran.com/im/blogs/xml.gif">
            <a:hlinkClick r:id="rId13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7945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3" name="Picture 168" descr="http://www.jeeran.com/im/blogs/xml.gif">
            <a:hlinkClick r:id="rId14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8234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4" name="Picture 169" descr="http://www.jeeran.com/im/blogs/xml.gif">
            <a:hlinkClick r:id="rId14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8523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5" name="Picture 170" descr="http://www.jeeran.com/im/blogs/xml.gif">
            <a:hlinkClick r:id="rId14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8812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6" name="Picture 171" descr="http://www.jeeran.com/im/blogs/xml.gif">
            <a:hlinkClick r:id="rId14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9101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7" name="Picture 172" descr="http://www.jeeran.com/im/blogs/xml.gif">
            <a:hlinkClick r:id="rId14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9390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8" name="Picture 173" descr="http://www.jeeran.com/im/blogs/xml.gif">
            <a:hlinkClick r:id="rId14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9678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9" name="Picture 174" descr="http://www.jeeran.com/im/blogs/xml.gif">
            <a:hlinkClick r:id="rId14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9967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0" name="Picture 175" descr="http://www.jeeran.com/im/blogs/xml.gif">
            <a:hlinkClick r:id="rId14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0256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1" name="Picture 176" descr="http://www.jeeran.com/im/blogs/xml.gif">
            <a:hlinkClick r:id="rId14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0545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2" name="Picture 177" descr="http://www.jeeran.com/im/blogs/xml.gif">
            <a:hlinkClick r:id="rId14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0834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3" name="Picture 178" descr="http://www.jeeran.com/im/blogs/xml.gif">
            <a:hlinkClick r:id="rId15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1123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4" name="Picture 179" descr="http://www.jeeran.com/im/blogs/xml.gif">
            <a:hlinkClick r:id="rId15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1412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5" name="Picture 180" descr="http://www.jeeran.com/im/blogs/xml.gif">
            <a:hlinkClick r:id="rId15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1701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6" name="Picture 181" descr="http://www.jeeran.com/im/blogs/xml.gif">
            <a:hlinkClick r:id="rId15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1990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7" name="Picture 182" descr="http://www.jeeran.com/im/blogs/xml.gif">
            <a:hlinkClick r:id="rId15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2279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8" name="Picture 183" descr="http://www.jeeran.com/im/blogs/xml.gif">
            <a:hlinkClick r:id="rId15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2568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9" name="Picture 184" descr="http://www.jeeran.com/im/blogs/xml.gif">
            <a:hlinkClick r:id="rId15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2857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0" name="Picture 185" descr="http://www.jeeran.com/im/blogs/xml.gif">
            <a:hlinkClick r:id="rId15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3146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1" name="Picture 186" descr="http://www.jeeran.com/im/blogs/xml.gif">
            <a:hlinkClick r:id="rId15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3434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2" name="Picture 187" descr="http://www.jeeran.com/im/blogs/xml.gif">
            <a:hlinkClick r:id="rId15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3723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3" name="Picture 188" descr="http://www.jeeran.com/im/blogs/xml.gif">
            <a:hlinkClick r:id="rId16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4012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4" name="Picture 189" descr="http://www.jeeran.com/im/blogs/xml.gif">
            <a:hlinkClick r:id="rId16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4301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5" name="Picture 190" descr="http://www.jeeran.com/im/blogs/xml.gif">
            <a:hlinkClick r:id="rId16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4590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6" name="Picture 191" descr="http://www.jeeran.com/im/blogs/xml.gif">
            <a:hlinkClick r:id="rId16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4879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7" name="Picture 192" descr="http://www.jeeran.com/im/blogs/xml.gif">
            <a:hlinkClick r:id="rId16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5168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8" name="Picture 193" descr="http://www.jeeran.com/im/blogs/xml.gif">
            <a:hlinkClick r:id="rId16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5457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9" name="Picture 194" descr="http://www.jeeran.com/im/blogs/xml.gif">
            <a:hlinkClick r:id="rId16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5746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0" name="Picture 195" descr="http://www.jeeran.com/im/blogs/xml.gif">
            <a:hlinkClick r:id="rId16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6035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1" name="Picture 196" descr="http://www.jeeran.com/im/blogs/xml.gif">
            <a:hlinkClick r:id="rId16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6324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2" name="Picture 197" descr="http://www.jeeran.com/im/blogs/xml.gif">
            <a:hlinkClick r:id="rId16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6613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3" name="Picture 198" descr="http://www.jeeran.com/im/blogs/xml.gif">
            <a:hlinkClick r:id="rId17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6902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4" name="Picture 199" descr="http://www.jeeran.com/im/blogs/xml.gif">
            <a:hlinkClick r:id="rId17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7190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5" name="Picture 200" descr="http://www.jeeran.com/im/blogs/xml.gif">
            <a:hlinkClick r:id="rId17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7479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6" name="Picture 201" descr="http://www.jeeran.com/im/blogs/xml.gif">
            <a:hlinkClick r:id="rId17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7768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7" name="Picture 202" descr="http://www.jeeran.com/im/blogs/xml.gif">
            <a:hlinkClick r:id="rId17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8057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8" name="Picture 203" descr="http://www.jeeran.com/im/blogs/xml.gif">
            <a:hlinkClick r:id="rId17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8346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9" name="Picture 204" descr="http://www.jeeran.com/im/blogs/xml.gif">
            <a:hlinkClick r:id="rId17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8635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0" name="Picture 205" descr="http://www.jeeran.com/im/blogs/xml.gif">
            <a:hlinkClick r:id="rId17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8924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1" name="Picture 206" descr="http://www.jeeran.com/im/blogs/xml.gif">
            <a:hlinkClick r:id="rId17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9213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2" name="Picture 207" descr="http://www.jeeran.com/im/blogs/xml.gif">
            <a:hlinkClick r:id="rId17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9502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3" name="Picture 208" descr="http://www.jeeran.com/im/blogs/xml.gif">
            <a:hlinkClick r:id="rId18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9791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4" name="Picture 209" descr="http://www.jeeran.com/im/blogs/xml.gif">
            <a:hlinkClick r:id="rId18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0080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" name="Picture 210" descr="http://www.jeeran.com/im/blogs/xml.gif">
            <a:hlinkClick r:id="rId18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0369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6" name="Picture 211" descr="http://www.jeeran.com/im/blogs/xml.gif">
            <a:hlinkClick r:id="rId18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0658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7" name="Picture 212" descr="http://www.jeeran.com/im/blogs/xml.gif">
            <a:hlinkClick r:id="rId18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0947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8" name="Picture 213" descr="http://www.jeeran.com/im/blogs/xml.gif">
            <a:hlinkClick r:id="rId18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1235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9" name="Picture 214" descr="http://www.jeeran.com/im/blogs/xml.gif">
            <a:hlinkClick r:id="rId18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1524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0" name="Picture 215" descr="http://www.jeeran.com/im/blogs/xml.gif">
            <a:hlinkClick r:id="rId18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1813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1" name="Picture 216" descr="http://www.jeeran.com/im/blogs/xml.gif">
            <a:hlinkClick r:id="rId18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2102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2" name="Picture 217" descr="http://www.jeeran.com/im/blogs/xml.gif">
            <a:hlinkClick r:id="rId18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2391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3" name="Picture 218" descr="http://www.jeeran.com/im/blogs/xml.gif">
            <a:hlinkClick r:id="rId19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2680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4" name="Picture 219" descr="http://www.jeeran.com/im/blogs/xml.gif">
            <a:hlinkClick r:id="rId19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2969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5" name="Picture 220" descr="http://www.jeeran.com/im/blogs/xml.gif">
            <a:hlinkClick r:id="rId19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3258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6" name="Picture 221" descr="http://www.jeeran.com/im/blogs/xml.gif">
            <a:hlinkClick r:id="rId19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3547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7" name="Picture 222" descr="http://www.jeeran.com/im/blogs/xml.gif">
            <a:hlinkClick r:id="rId19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3836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8" name="Picture 223" descr="http://www.jeeran.com/im/blogs/xml.gif">
            <a:hlinkClick r:id="rId19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4125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9" name="Picture 224" descr="http://www.jeeran.com/im/blogs/xml.gif">
            <a:hlinkClick r:id="rId19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4414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0" name="Picture 225" descr="http://www.jeeran.com/im/blogs/xml.gif">
            <a:hlinkClick r:id="rId19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4703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1" name="Picture 226" descr="http://www.jeeran.com/im/blogs/xml.gif">
            <a:hlinkClick r:id="rId19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4991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2" name="Picture 227" descr="http://www.jeeran.com/im/blogs/xml.gif">
            <a:hlinkClick r:id="rId19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5280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3" name="Picture 228" descr="http://www.jeeran.com/im/blogs/xml.gif">
            <a:hlinkClick r:id="rId20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5569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4" name="Picture 229" descr="http://www.jeeran.com/im/blogs/xml.gif">
            <a:hlinkClick r:id="rId20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5858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5" name="Picture 230" descr="http://www.jeeran.com/im/blogs/xml.gif">
            <a:hlinkClick r:id="rId20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6147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6" name="Picture 231" descr="http://www.jeeran.com/im/blogs/xml.gif">
            <a:hlinkClick r:id="rId20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6436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7" name="Picture 232" descr="http://www.jeeran.com/im/blogs/xml.gif">
            <a:hlinkClick r:id="rId20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6725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8" name="Picture 233" descr="http://www.jeeran.com/im/blogs/xml.gif">
            <a:hlinkClick r:id="rId20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7014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9" name="Picture 234" descr="http://www.jeeran.com/im/blogs/xml.gif">
            <a:hlinkClick r:id="rId20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7303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0" name="Picture 235" descr="http://www.jeeran.com/im/blogs/xml.gif">
            <a:hlinkClick r:id="rId20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7592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1" name="Picture 236" descr="http://www.jeeran.com/im/blogs/xml.gif">
            <a:hlinkClick r:id="rId20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7881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2" name="Picture 237" descr="http://www.jeeran.com/im/blogs/xml.gif">
            <a:hlinkClick r:id="rId20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8170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3" name="Picture 238" descr="http://www.jeeran.com/im/blogs/xml.gif">
            <a:hlinkClick r:id="rId21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8459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4" name="Picture 239" descr="http://www.jeeran.com/im/blogs/xml.gif">
            <a:hlinkClick r:id="rId21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8747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5" name="Picture 240" descr="http://www.jeeran.com/im/blogs/xml.gif">
            <a:hlinkClick r:id="rId21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9036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6" name="Picture 241" descr="http://www.jeeran.com/im/blogs/xml.gif">
            <a:hlinkClick r:id="rId21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9325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7" name="Picture 242" descr="http://www.jeeran.com/im/blogs/xml.gif">
            <a:hlinkClick r:id="rId21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9614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8" name="Picture 243" descr="http://www.jeeran.com/im/blogs/xml.gif">
            <a:hlinkClick r:id="rId21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9903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9" name="Picture 244" descr="http://www.jeeran.com/im/blogs/xml.gif">
            <a:hlinkClick r:id="rId21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0192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0" name="Picture 245" descr="http://www.jeeran.com/im/blogs/xml.gif">
            <a:hlinkClick r:id="rId21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0481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1" name="Picture 246" descr="http://www.jeeran.com/im/blogs/xml.gif">
            <a:hlinkClick r:id="rId21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0770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2" name="Picture 247" descr="http://www.jeeran.com/im/blogs/xml.gif">
            <a:hlinkClick r:id="rId21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1059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3" name="Picture 248" descr="http://www.jeeran.com/im/blogs/xml.gif">
            <a:hlinkClick r:id="rId22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1348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4" name="Picture 249" descr="http://www.jeeran.com/im/blogs/xml.gif">
            <a:hlinkClick r:id="rId22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1637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5" name="Picture 250" descr="http://www.jeeran.com/im/blogs/xml.gif">
            <a:hlinkClick r:id="rId22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1926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6" name="Picture 251" descr="http://www.jeeran.com/im/blogs/xml.gif">
            <a:hlinkClick r:id="rId22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2215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7" name="Picture 252" descr="http://www.jeeran.com/im/blogs/xml.gif">
            <a:hlinkClick r:id="rId22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2504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8" name="Picture 253" descr="http://www.jeeran.com/im/blogs/xml.gif">
            <a:hlinkClick r:id="rId22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2792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9" name="Picture 254" descr="http://www.jeeran.com/im/blogs/xml.gif">
            <a:hlinkClick r:id="rId22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3081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0" name="Picture 255" descr="http://www.jeeran.com/im/blogs/xml.gif">
            <a:hlinkClick r:id="rId22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3370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1" name="Picture 256" descr="http://www.jeeran.com/im/blogs/xml.gif">
            <a:hlinkClick r:id="rId22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3659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2" name="Picture 257" descr="http://www.jeeran.com/im/blogs/xml.gif">
            <a:hlinkClick r:id="rId22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3948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3" name="Picture 258" descr="http://www.jeeran.com/im/blogs/xml.gif">
            <a:hlinkClick r:id="rId23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4237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4" name="Picture 259" descr="http://www.jeeran.com/im/blogs/xml.gif">
            <a:hlinkClick r:id="rId23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4526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5" name="Picture 260" descr="http://www.jeeran.com/im/blogs/xml.gif">
            <a:hlinkClick r:id="rId23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4815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6" name="Picture 261" descr="http://www.jeeran.com/im/blogs/xml.gif">
            <a:hlinkClick r:id="rId23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5104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7" name="Picture 262" descr="http://www.jeeran.com/im/blogs/xml.gif">
            <a:hlinkClick r:id="rId23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5393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8" name="Picture 263" descr="http://www.jeeran.com/im/blogs/xml.gif">
            <a:hlinkClick r:id="rId23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5682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9" name="Picture 264" descr="http://www.jeeran.com/im/blogs/xml.gif">
            <a:hlinkClick r:id="rId23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5971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0" name="Picture 265" descr="http://www.jeeran.com/im/blogs/xml.gif">
            <a:hlinkClick r:id="rId23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6260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1" name="Picture 266" descr="http://www.jeeran.com/im/blogs/xml.gif">
            <a:hlinkClick r:id="rId23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6548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2" name="Picture 267" descr="http://www.jeeran.com/im/blogs/xml.gif">
            <a:hlinkClick r:id="rId23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6837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3" name="Picture 268" descr="http://www.jeeran.com/im/blogs/xml.gif">
            <a:hlinkClick r:id="rId24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7126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4" name="Picture 269" descr="http://www.jeeran.com/im/blogs/xml.gif">
            <a:hlinkClick r:id="rId24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7415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5" name="Picture 270" descr="http://www.jeeran.com/im/blogs/xml.gif">
            <a:hlinkClick r:id="rId24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7704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6" name="Picture 271" descr="http://www.jeeran.com/im/blogs/xml.gif">
            <a:hlinkClick r:id="rId24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7993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7" name="Picture 272" descr="http://www.jeeran.com/im/blogs/xml.gif">
            <a:hlinkClick r:id="rId24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8282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8" name="Picture 273" descr="http://www.jeeran.com/im/blogs/xml.gif">
            <a:hlinkClick r:id="rId24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8571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9" name="Picture 274" descr="http://www.jeeran.com/im/blogs/xml.gif">
            <a:hlinkClick r:id="rId24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8860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0" name="Picture 275" descr="http://www.jeeran.com/im/blogs/xml.gif">
            <a:hlinkClick r:id="rId24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9149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1" name="Picture 276" descr="http://www.jeeran.com/im/blogs/xml.gif">
            <a:hlinkClick r:id="rId24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9438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2" name="Picture 277" descr="http://www.jeeran.com/im/blogs/xml.gif">
            <a:hlinkClick r:id="rId24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9727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3" name="Picture 278" descr="http://www.jeeran.com/im/blogs/xml.gif">
            <a:hlinkClick r:id="rId25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0016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4" name="Picture 279" descr="http://www.jeeran.com/im/blogs/xml.gif">
            <a:hlinkClick r:id="rId25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0304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5" name="Picture 280" descr="http://www.jeeran.com/im/blogs/xml.gif">
            <a:hlinkClick r:id="rId25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0593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6" name="Picture 281" descr="http://www.jeeran.com/im/blogs/xml.gif">
            <a:hlinkClick r:id="rId25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0882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7" name="Picture 282" descr="http://www.jeeran.com/im/blogs/xml.gif">
            <a:hlinkClick r:id="rId25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1171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8" name="Picture 283" descr="http://www.jeeran.com/im/blogs/xml.gif">
            <a:hlinkClick r:id="rId25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1460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9" name="Picture 284" descr="http://www.jeeran.com/im/blogs/xml.gif">
            <a:hlinkClick r:id="rId25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1749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0" name="Picture 285" descr="http://www.jeeran.com/im/blogs/xml.gif">
            <a:hlinkClick r:id="rId25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2038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1" name="Picture 286" descr="http://www.jeeran.com/im/blogs/xml.gif">
            <a:hlinkClick r:id="rId25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2327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2" name="Picture 287" descr="http://www.jeeran.com/im/blogs/xml.gif">
            <a:hlinkClick r:id="rId25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2616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3" name="Picture 288" descr="http://www.jeeran.com/im/blogs/xml.gif">
            <a:hlinkClick r:id="rId26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2905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4" name="Picture 289" descr="http://www.jeeran.com/im/blogs/xml.gif">
            <a:hlinkClick r:id="rId26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3194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5" name="Picture 290" descr="http://www.jeeran.com/im/blogs/xml.gif">
            <a:hlinkClick r:id="rId26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3483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6" name="Picture 291" descr="http://www.jeeran.com/im/blogs/xml.gif">
            <a:hlinkClick r:id="rId26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3772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7" name="Picture 292" descr="http://www.jeeran.com/im/blogs/xml.gif">
            <a:hlinkClick r:id="rId26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4061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8" name="Picture 293" descr="http://www.jeeran.com/im/blogs/xml.gif">
            <a:hlinkClick r:id="rId26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4349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9" name="Picture 294" descr="http://www.jeeran.com/im/blogs/xml.gif">
            <a:hlinkClick r:id="rId26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4638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0" name="Picture 295" descr="http://www.jeeran.com/im/blogs/xml.gif">
            <a:hlinkClick r:id="rId26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4927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1" name="Picture 296" descr="http://www.jeeran.com/im/blogs/xml.gif">
            <a:hlinkClick r:id="rId26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5216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2" name="Picture 297" descr="http://www.jeeran.com/im/blogs/xml.gif">
            <a:hlinkClick r:id="rId26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5505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3" name="Picture 298" descr="http://www.jeeran.com/im/blogs/xml.gif">
            <a:hlinkClick r:id="rId27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5794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4" name="Picture 299" descr="http://www.jeeran.com/im/blogs/xml.gif">
            <a:hlinkClick r:id="rId27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6083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5" name="Picture 300" descr="http://www.jeeran.com/im/blogs/xml.gif">
            <a:hlinkClick r:id="rId27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6372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6" name="Picture 301" descr="http://www.jeeran.com/im/blogs/xml.gif">
            <a:hlinkClick r:id="rId27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6661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7" name="Picture 302" descr="http://www.jeeran.com/im/blogs/xml.gif">
            <a:hlinkClick r:id="rId27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6950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8" name="Picture 303" descr="http://www.jeeran.com/im/blogs/xml.gif">
            <a:hlinkClick r:id="rId27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7239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9" name="Picture 304" descr="http://www.jeeran.com/im/blogs/xml.gif">
            <a:hlinkClick r:id="rId27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7528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0" name="Picture 305" descr="http://www.jeeran.com/im/blogs/xml.gif">
            <a:hlinkClick r:id="rId27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7817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1" name="Picture 306" descr="http://www.jeeran.com/im/blogs/xml.gif">
            <a:hlinkClick r:id="rId27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8105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2" name="Picture 307" descr="http://www.jeeran.com/im/blogs/xml.gif">
            <a:hlinkClick r:id="rId27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8394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3" name="Picture 308" descr="http://www.jeeran.com/im/blogs/xml.gif">
            <a:hlinkClick r:id="rId28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8683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4" name="Picture 309" descr="http://www.jeeran.com/im/blogs/xml.gif">
            <a:hlinkClick r:id="rId28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8972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5" name="Picture 310" descr="http://www.jeeran.com/im/blogs/xml.gif">
            <a:hlinkClick r:id="rId28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9261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6" name="Picture 311" descr="http://www.jeeran.com/im/blogs/xml.gif">
            <a:hlinkClick r:id="rId28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9550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" name="Picture 312" descr="http://www.jeeran.com/im/blogs/xml.gif">
            <a:hlinkClick r:id="rId28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9839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8" name="Picture 313" descr="http://www.jeeran.com/im/blogs/xml.gif">
            <a:hlinkClick r:id="rId28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0128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9" name="Picture 314" descr="http://www.jeeran.com/im/blogs/xml.gif">
            <a:hlinkClick r:id="rId28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0417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0" name="Picture 315" descr="http://www.jeeran.com/im/blogs/xml.gif">
            <a:hlinkClick r:id="rId28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0706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1" name="Picture 316" descr="http://www.jeeran.com/im/blogs/xml.gif">
            <a:hlinkClick r:id="rId28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0995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2" name="Picture 317" descr="http://www.jeeran.com/im/blogs/xml.gif">
            <a:hlinkClick r:id="rId28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1284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3" name="Picture 318" descr="http://www.jeeran.com/im/blogs/xml.gif">
            <a:hlinkClick r:id="rId29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1573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4" name="Picture 319" descr="http://www.jeeran.com/im/blogs/xml.gif">
            <a:hlinkClick r:id="rId29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1861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5" name="Picture 320" descr="http://www.jeeran.com/im/blogs/xml.gif">
            <a:hlinkClick r:id="rId29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2150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6" name="Picture 321" descr="http://www.jeeran.com/im/blogs/xml.gif">
            <a:hlinkClick r:id="rId29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2439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7" name="Picture 322" descr="http://www.jeeran.com/im/blogs/xml.gif">
            <a:hlinkClick r:id="rId29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2728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8" name="Picture 323" descr="http://www.jeeran.com/im/blogs/xml.gif">
            <a:hlinkClick r:id="rId29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3017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9" name="Picture 324" descr="http://www.jeeran.com/im/blogs/xml.gif">
            <a:hlinkClick r:id="rId29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3306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0" name="Picture 325" descr="http://www.jeeran.com/im/blogs/xml.gif">
            <a:hlinkClick r:id="rId29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3595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1" name="Picture 326" descr="http://www.jeeran.com/im/blogs/xml.gif">
            <a:hlinkClick r:id="rId29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3884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2" name="Picture 327" descr="http://www.jeeran.com/im/blogs/xml.gif">
            <a:hlinkClick r:id="rId29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4173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3" name="Picture 328" descr="http://www.jeeran.com/im/blogs/xml.gif">
            <a:hlinkClick r:id="rId30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4462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4" name="Picture 329" descr="http://www.jeeran.com/im/blogs/xml.gif">
            <a:hlinkClick r:id="rId30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4751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5" name="Picture 330" descr="http://www.jeeran.com/im/blogs/xml.gif">
            <a:hlinkClick r:id="rId30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5040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6" name="Picture 331" descr="http://www.jeeran.com/im/blogs/xml.gif">
            <a:hlinkClick r:id="rId30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5329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7" name="Picture 332" descr="http://www.jeeran.com/im/blogs/xml.gif">
            <a:hlinkClick r:id="rId30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5618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8" name="Picture 333" descr="http://www.jeeran.com/im/blogs/xml.gif">
            <a:hlinkClick r:id="rId30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5906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09" name="Picture 334" descr="http://www.jeeran.com/im/blogs/xml.gif">
            <a:hlinkClick r:id="rId30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6195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0" name="Picture 335" descr="http://www.jeeran.com/im/blogs/xml.gif">
            <a:hlinkClick r:id="rId30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6484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1" name="Picture 336" descr="http://www.jeeran.com/im/blogs/xml.gif">
            <a:hlinkClick r:id="rId30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6773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2" name="Picture 337" descr="http://www.jeeran.com/im/blogs/xml.gif">
            <a:hlinkClick r:id="rId30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7062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3" name="Picture 338" descr="http://www.jeeran.com/im/blogs/xml.gif">
            <a:hlinkClick r:id="rId31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7351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4" name="Picture 339" descr="http://www.jeeran.com/im/blogs/xml.gif">
            <a:hlinkClick r:id="rId31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7640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5" name="Picture 340" descr="http://www.jeeran.com/im/blogs/xml.gif">
            <a:hlinkClick r:id="rId31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7929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6" name="Picture 341" descr="http://www.jeeran.com/im/blogs/xml.gif">
            <a:hlinkClick r:id="rId31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8218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7" name="Picture 342" descr="http://www.jeeran.com/im/blogs/xml.gif">
            <a:hlinkClick r:id="rId31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8507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8" name="Picture 343" descr="http://www.jeeran.com/im/blogs/xml.gif">
            <a:hlinkClick r:id="rId31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8796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19" name="Picture 344" descr="http://www.jeeran.com/im/blogs/xml.gif">
            <a:hlinkClick r:id="rId31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9085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0" name="Picture 345" descr="http://www.jeeran.com/im/blogs/xml.gif">
            <a:hlinkClick r:id="rId31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9374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1" name="Picture 346" descr="http://www.jeeran.com/im/blogs/xml.gif">
            <a:hlinkClick r:id="rId31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9662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2" name="Picture 347" descr="http://www.jeeran.com/im/blogs/xml.gif">
            <a:hlinkClick r:id="rId31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49951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3" name="Picture 348" descr="http://www.jeeran.com/im/blogs/xml.gif">
            <a:hlinkClick r:id="rId32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0240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4" name="Picture 349" descr="http://www.jeeran.com/im/blogs/xml.gif">
            <a:hlinkClick r:id="rId32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0529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5" name="Picture 350" descr="http://www.jeeran.com/im/blogs/xml.gif">
            <a:hlinkClick r:id="rId32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0818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6" name="Picture 351" descr="http://www.jeeran.com/im/blogs/xml.gif">
            <a:hlinkClick r:id="rId32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1107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7" name="Picture 352" descr="http://www.jeeran.com/im/blogs/xml.gif">
            <a:hlinkClick r:id="rId32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1396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8" name="Picture 353" descr="http://www.jeeran.com/im/blogs/xml.gif">
            <a:hlinkClick r:id="rId32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1685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29" name="Picture 354" descr="http://www.jeeran.com/im/blogs/xml.gif">
            <a:hlinkClick r:id="rId32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1974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0" name="Picture 355" descr="http://www.jeeran.com/im/blogs/xml.gif">
            <a:hlinkClick r:id="rId32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2263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1" name="Picture 356" descr="http://www.jeeran.com/im/blogs/xml.gif">
            <a:hlinkClick r:id="rId32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2552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2" name="Picture 357" descr="http://www.jeeran.com/im/blogs/xml.gif">
            <a:hlinkClick r:id="rId32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2841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3" name="Picture 358" descr="http://www.jeeran.com/im/blogs/xml.gif">
            <a:hlinkClick r:id="rId33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3130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4" name="Picture 359" descr="http://www.jeeran.com/im/blogs/xml.gif">
            <a:hlinkClick r:id="rId33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3418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5" name="Picture 360" descr="http://www.jeeran.com/im/blogs/xml.gif">
            <a:hlinkClick r:id="rId33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3707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6" name="Picture 361" descr="http://www.jeeran.com/im/blogs/xml.gif">
            <a:hlinkClick r:id="rId33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3996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7" name="Picture 362" descr="http://www.jeeran.com/im/blogs/xml.gif">
            <a:hlinkClick r:id="rId33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4285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8" name="Picture 363" descr="http://www.jeeran.com/im/blogs/xml.gif">
            <a:hlinkClick r:id="rId33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4574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9" name="Picture 364" descr="http://www.jeeran.com/im/blogs/xml.gif">
            <a:hlinkClick r:id="rId33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4863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0" name="Picture 365" descr="http://www.jeeran.com/im/blogs/xml.gif">
            <a:hlinkClick r:id="rId33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5152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1" name="Picture 366" descr="http://www.jeeran.com/im/blogs/xml.gif">
            <a:hlinkClick r:id="rId33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5441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2" name="Picture 367" descr="http://www.jeeran.com/im/blogs/xml.gif">
            <a:hlinkClick r:id="rId33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5730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3" name="Picture 368" descr="http://www.jeeran.com/im/blogs/xml.gif">
            <a:hlinkClick r:id="rId34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6019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4" name="Picture 369" descr="http://www.jeeran.com/im/blogs/xml.gif">
            <a:hlinkClick r:id="rId34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6308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5" name="Picture 370" descr="http://www.jeeran.com/im/blogs/xml.gif">
            <a:hlinkClick r:id="rId34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6597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6" name="Picture 371" descr="http://www.jeeran.com/im/blogs/xml.gif">
            <a:hlinkClick r:id="rId34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6886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7" name="Picture 372" descr="http://www.jeeran.com/im/blogs/xml.gif">
            <a:hlinkClick r:id="rId34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7175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8" name="Picture 373" descr="http://www.jeeran.com/im/blogs/xml.gif">
            <a:hlinkClick r:id="rId34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7463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9" name="Picture 374" descr="http://www.jeeran.com/im/blogs/xml.gif">
            <a:hlinkClick r:id="rId34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7752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0" name="Picture 375" descr="http://www.jeeran.com/im/blogs/xml.gif">
            <a:hlinkClick r:id="rId34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8041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1" name="Picture 376" descr="http://www.jeeran.com/im/blogs/xml.gif">
            <a:hlinkClick r:id="rId34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8330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2" name="Picture 377" descr="http://www.jeeran.com/im/blogs/xml.gif">
            <a:hlinkClick r:id="rId34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8619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3" name="Picture 378" descr="http://www.jeeran.com/im/blogs/xml.gif">
            <a:hlinkClick r:id="rId35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8908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4" name="Picture 379" descr="http://www.jeeran.com/im/blogs/xml.gif">
            <a:hlinkClick r:id="rId35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9197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5" name="Picture 380" descr="http://www.jeeran.com/im/blogs/xml.gif">
            <a:hlinkClick r:id="rId35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9486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6" name="Picture 381" descr="http://www.jeeran.com/im/blogs/xml.gif">
            <a:hlinkClick r:id="rId35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59775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7" name="Picture 382" descr="http://www.jeeran.com/im/blogs/xml.gif">
            <a:hlinkClick r:id="rId35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0064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8" name="Picture 383" descr="http://www.jeeran.com/im/blogs/xml.gif">
            <a:hlinkClick r:id="rId35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0353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9" name="Picture 384" descr="http://www.jeeran.com/im/blogs/xml.gif">
            <a:hlinkClick r:id="rId35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0642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0" name="Picture 385" descr="http://www.jeeran.com/im/blogs/xml.gif">
            <a:hlinkClick r:id="rId35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0931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1" name="Picture 386" descr="http://www.jeeran.com/im/blogs/xml.gif">
            <a:hlinkClick r:id="rId35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1219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2" name="Picture 387" descr="http://www.jeeran.com/im/blogs/xml.gif">
            <a:hlinkClick r:id="rId35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1508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3" name="Picture 388" descr="http://www.jeeran.com/im/blogs/xml.gif">
            <a:hlinkClick r:id="rId36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1797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4" name="Picture 389" descr="http://www.jeeran.com/im/blogs/xml.gif">
            <a:hlinkClick r:id="rId36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2086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5" name="Picture 390" descr="http://www.jeeran.com/im/blogs/xml.gif">
            <a:hlinkClick r:id="rId36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2375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6" name="Picture 391" descr="http://www.jeeran.com/im/blogs/xml.gif">
            <a:hlinkClick r:id="rId36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2664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7" name="Picture 392" descr="http://www.jeeran.com/im/blogs/xml.gif">
            <a:hlinkClick r:id="rId36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2953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8" name="Picture 393" descr="http://www.jeeran.com/im/blogs/xml.gif">
            <a:hlinkClick r:id="rId36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3242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9" name="Picture 394" descr="http://www.jeeran.com/im/blogs/xml.gif">
            <a:hlinkClick r:id="rId36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3531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0" name="Picture 395" descr="http://www.jeeran.com/im/blogs/xml.gif">
            <a:hlinkClick r:id="rId36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3820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1" name="Picture 396" descr="http://www.jeeran.com/im/blogs/xml.gif">
            <a:hlinkClick r:id="rId36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4109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2" name="Picture 397" descr="http://www.jeeran.com/im/blogs/xml.gif">
            <a:hlinkClick r:id="rId36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4398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3" name="Picture 398" descr="http://www.jeeran.com/im/blogs/xml.gif">
            <a:hlinkClick r:id="rId37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4687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4" name="Picture 399" descr="http://www.jeeran.com/im/blogs/xml.gif">
            <a:hlinkClick r:id="rId37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4975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5" name="Picture 400" descr="http://www.jeeran.com/im/blogs/xml.gif">
            <a:hlinkClick r:id="rId37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5264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6" name="Picture 401" descr="http://www.jeeran.com/im/blogs/xml.gif">
            <a:hlinkClick r:id="rId37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5553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7" name="Picture 402" descr="http://www.jeeran.com/im/blogs/xml.gif">
            <a:hlinkClick r:id="rId37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5842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8" name="Picture 403" descr="http://www.jeeran.com/im/blogs/xml.gif">
            <a:hlinkClick r:id="rId37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6131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9" name="Picture 404" descr="http://www.jeeran.com/im/blogs/xml.gif">
            <a:hlinkClick r:id="rId37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6420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0" name="Picture 405" descr="http://www.jeeran.com/im/blogs/xml.gif">
            <a:hlinkClick r:id="rId37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6709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1" name="Picture 406" descr="http://www.jeeran.com/im/blogs/xml.gif">
            <a:hlinkClick r:id="rId37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69984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2" name="Picture 407" descr="http://www.jeeran.com/im/blogs/xml.gif">
            <a:hlinkClick r:id="rId37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72873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3" name="Picture 408" descr="http://www.jeeran.com/im/blogs/xml.gif">
            <a:hlinkClick r:id="rId38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75763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4" name="Picture 409" descr="http://www.jeeran.com/im/blogs/xml.gif">
            <a:hlinkClick r:id="rId38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78652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5" name="Picture 410" descr="http://www.jeeran.com/im/blogs/xml.gif">
            <a:hlinkClick r:id="rId38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81541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6" name="Picture 411" descr="http://www.jeeran.com/im/blogs/xml.gif">
            <a:hlinkClick r:id="rId38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84430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7" name="Picture 412" descr="http://www.jeeran.com/im/blogs/xml.gif">
            <a:hlinkClick r:id="rId38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87320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8" name="Picture 413" descr="http://www.jeeran.com/im/blogs/xml.gif">
            <a:hlinkClick r:id="rId38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90209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" name="Picture 414" descr="http://www.jeeran.com/im/blogs/xml.gif">
            <a:hlinkClick r:id="rId38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93098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" name="Picture 415" descr="http://www.jeeran.com/im/blogs/xml.gif">
            <a:hlinkClick r:id="rId38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95987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1" name="Picture 416" descr="http://www.jeeran.com/im/blogs/xml.gif">
            <a:hlinkClick r:id="rId38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98877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2" name="Picture 417" descr="http://www.jeeran.com/im/blogs/xml.gif">
            <a:hlinkClick r:id="rId38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01766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3" name="Picture 418" descr="http://www.jeeran.com/im/blogs/xml.gif">
            <a:hlinkClick r:id="rId39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04655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4" name="Picture 419" descr="http://www.jeeran.com/im/blogs/xml.gif">
            <a:hlinkClick r:id="rId39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07544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5" name="Picture 420" descr="http://www.jeeran.com/im/blogs/xml.gif">
            <a:hlinkClick r:id="rId39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10434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6" name="Picture 421" descr="http://www.jeeran.com/im/blogs/xml.gif">
            <a:hlinkClick r:id="rId39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13323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7" name="Picture 422" descr="http://www.jeeran.com/im/blogs/xml.gif">
            <a:hlinkClick r:id="rId39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16212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8" name="Picture 423" descr="http://www.jeeran.com/im/blogs/xml.gif">
            <a:hlinkClick r:id="rId39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19101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9" name="Picture 424" descr="http://www.jeeran.com/im/blogs/xml.gif">
            <a:hlinkClick r:id="rId39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21991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0" name="Picture 425" descr="http://www.jeeran.com/im/blogs/xml.gif">
            <a:hlinkClick r:id="rId39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24880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1" name="Picture 426" descr="http://www.jeeran.com/im/blogs/xml.gif">
            <a:hlinkClick r:id="rId39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27769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2" name="Picture 427" descr="http://www.jeeran.com/im/blogs/xml.gif">
            <a:hlinkClick r:id="rId39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30658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3" name="Picture 428" descr="http://www.jeeran.com/im/blogs/xml.gif">
            <a:hlinkClick r:id="rId40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33548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4" name="Picture 429" descr="http://www.jeeran.com/im/blogs/xml.gif">
            <a:hlinkClick r:id="rId40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36437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5" name="Picture 430" descr="http://www.jeeran.com/im/blogs/xml.gif">
            <a:hlinkClick r:id="rId40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39326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6" name="Picture 431" descr="http://www.jeeran.com/im/blogs/xml.gif">
            <a:hlinkClick r:id="rId40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42215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7" name="Picture 432" descr="http://www.jeeran.com/im/blogs/xml.gif">
            <a:hlinkClick r:id="rId40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45105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8" name="Picture 433" descr="http://www.jeeran.com/im/blogs/xml.gif">
            <a:hlinkClick r:id="rId40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47994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09" name="Picture 434" descr="http://www.jeeran.com/im/blogs/xml.gif">
            <a:hlinkClick r:id="rId40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50883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0" name="Picture 435" descr="http://www.jeeran.com/im/blogs/xml.gif">
            <a:hlinkClick r:id="rId40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53772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1" name="Picture 436" descr="http://www.jeeran.com/im/blogs/xml.gif">
            <a:hlinkClick r:id="rId408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56662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2" name="Picture 437" descr="http://www.jeeran.com/im/blogs/xml.gif">
            <a:hlinkClick r:id="rId409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59551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3" name="Picture 438" descr="http://www.jeeran.com/im/blogs/xml.gif">
            <a:hlinkClick r:id="rId410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62440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4" name="Picture 439" descr="http://www.jeeran.com/im/blogs/xml.gif">
            <a:hlinkClick r:id="rId411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65329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5" name="Picture 440" descr="http://www.jeeran.com/im/blogs/xml.gif">
            <a:hlinkClick r:id="rId412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68219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6" name="Picture 441" descr="http://www.jeeran.com/im/blogs/xml.gif">
            <a:hlinkClick r:id="rId413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71108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7" name="Picture 442" descr="http://www.jeeran.com/im/blogs/xml.gif">
            <a:hlinkClick r:id="rId414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739975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8" name="Picture 443" descr="http://www.jeeran.com/im/blogs/xml.gif">
            <a:hlinkClick r:id="rId415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768867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19" name="Picture 444" descr="http://www.jeeran.com/im/blogs/xml.gif">
            <a:hlinkClick r:id="rId416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7977600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20" name="Picture 445" descr="http://www.jeeran.com/im/blogs/xml.gif">
            <a:hlinkClick r:id="rId41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8266525"/>
            <a:ext cx="1524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21" name="Picture 446" descr="http://www.jeeran.com/im/blogs/rss2.gif">
            <a:hlinkClick r:id="rId418"/>
          </p:cNvPr>
          <p:cNvPicPr>
            <a:picLocks noChangeAspect="1" noChangeArrowheads="1"/>
          </p:cNvPicPr>
          <p:nvPr/>
        </p:nvPicPr>
        <p:blipFill>
          <a:blip r:embed="rId4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84911800"/>
            <a:ext cx="762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22" name="Picture 447" descr="http://jeeran.com/blogs/blog/logo.aspx?b=T7Q0uWtp8BU=&amp;p=3Um/nSs91IA=">
            <a:hlinkClick r:id="rId420"/>
          </p:cNvPr>
          <p:cNvPicPr>
            <a:picLocks noChangeAspect="1" noChangeArrowheads="1"/>
          </p:cNvPicPr>
          <p:nvPr/>
        </p:nvPicPr>
        <p:blipFill>
          <a:blip r:embed="rId4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85200725"/>
            <a:ext cx="8858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" name="مربع نص 450"/>
          <p:cNvSpPr txBox="1"/>
          <p:nvPr/>
        </p:nvSpPr>
        <p:spPr>
          <a:xfrm>
            <a:off x="114300" y="6400800"/>
            <a:ext cx="8915400" cy="3698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عندما تكون موجات 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التسونامي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بعيدة عن الشاطئ فان طاقتها تتبدد على مساحات البحر الواسعة وأعماقه الكبيرة  </a:t>
            </a:r>
          </a:p>
        </p:txBody>
      </p:sp>
      <p:sp>
        <p:nvSpPr>
          <p:cNvPr id="455" name="مربع نص 454"/>
          <p:cNvSpPr txBox="1"/>
          <p:nvPr/>
        </p:nvSpPr>
        <p:spPr>
          <a:xfrm>
            <a:off x="4686300" y="271790"/>
            <a:ext cx="41148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عبارة عن موجات زلزالية مائية </a:t>
            </a:r>
          </a:p>
        </p:txBody>
      </p:sp>
      <p:pic>
        <p:nvPicPr>
          <p:cNvPr id="46527" name="صورة 1"/>
          <p:cNvPicPr>
            <a:picLocks noChangeAspect="1" noChangeArrowheads="1"/>
          </p:cNvPicPr>
          <p:nvPr/>
        </p:nvPicPr>
        <p:blipFill>
          <a:blip r:embed="rId4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9974">
            <a:off x="1116013" y="1509713"/>
            <a:ext cx="11826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28" name="Picture 453" descr="C:\Users\user\Desktop\صورة3.png"/>
          <p:cNvPicPr>
            <a:picLocks noChangeAspect="1" noChangeArrowheads="1"/>
          </p:cNvPicPr>
          <p:nvPr/>
        </p:nvPicPr>
        <p:blipFill>
          <a:blip r:embed="rId4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8194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4572000" y="3417981"/>
            <a:ext cx="3810000" cy="708025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كم يستغرق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التسونامي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المتولد بفعل زلزال في البحر قرب كاليفورنيا ليصل إلى هاواي ؟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26006"/>
            <a:ext cx="546848" cy="2140502"/>
          </a:xfrm>
          <a:prstGeom prst="rect">
            <a:avLst/>
          </a:prstGeom>
        </p:spPr>
      </p:pic>
      <p:sp>
        <p:nvSpPr>
          <p:cNvPr id="447" name="نصف إطار 446">
            <a:extLst>
              <a:ext uri="{FF2B5EF4-FFF2-40B4-BE49-F238E27FC236}">
                <a16:creationId xmlns:a16="http://schemas.microsoft.com/office/drawing/2014/main" id="{72A0567D-80E9-402C-BF49-BAE65B380CF4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833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1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55"/>
          <a:stretch>
            <a:fillRect/>
          </a:stretch>
        </p:blipFill>
        <p:spPr bwMode="auto">
          <a:xfrm>
            <a:off x="0" y="-4566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5216" y="5288340"/>
            <a:ext cx="9108783" cy="15696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في موسوعة </a:t>
            </a:r>
            <a:r>
              <a:rPr kumimoji="0" lang="ar-SA" sz="24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جينيس</a:t>
            </a: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للأرقام القياسية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ar-SA" sz="24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أطول </a:t>
            </a:r>
            <a:r>
              <a:rPr kumimoji="0" lang="ar-SA" sz="2400" b="0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تسونامي</a:t>
            </a:r>
            <a:r>
              <a:rPr kumimoji="0" lang="ar-SA" sz="24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معروف على الإطلاق بلغ </a:t>
            </a:r>
            <a:r>
              <a:rPr kumimoji="0" lang="ar-SA" sz="2400" b="0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إرتفاعه</a:t>
            </a:r>
            <a:r>
              <a:rPr kumimoji="0" lang="ar-SA" sz="24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524مترا في التاسع من يوليو عام 1958 أي قبل 48 عاما تقريبا وبسبب انزلاق أرضي وقد بلغت سرعة الموجة 160كلم في الساعة وقع بامتداد بحيرة </a:t>
            </a:r>
            <a:r>
              <a:rPr kumimoji="0" lang="ar-SA" sz="2400" b="0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فجورد</a:t>
            </a:r>
            <a:r>
              <a:rPr kumimoji="0" lang="ar-SA" sz="24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في خليج </a:t>
            </a:r>
            <a:r>
              <a:rPr kumimoji="0" lang="ar-SA" sz="2400" b="0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ليتويا</a:t>
            </a:r>
            <a:r>
              <a:rPr kumimoji="0" lang="ar-SA" sz="24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في منطقة </a:t>
            </a:r>
            <a:r>
              <a:rPr kumimoji="0" lang="ar-SA" sz="2400" b="0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الاسكا</a:t>
            </a:r>
            <a:r>
              <a:rPr kumimoji="0" lang="ar-SA" sz="24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بأمريكا الشمالية.</a:t>
            </a:r>
            <a:endParaRPr kumimoji="0" lang="en-US" sz="2400" b="0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نصف إطار 3">
            <a:extLst>
              <a:ext uri="{FF2B5EF4-FFF2-40B4-BE49-F238E27FC236}">
                <a16:creationId xmlns:a16="http://schemas.microsoft.com/office/drawing/2014/main" id="{A3FDC210-75B5-4DEA-ADBB-8C69D673A423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2515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5"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81000" y="4267200"/>
            <a:ext cx="5410200" cy="783193"/>
          </a:xfrm>
          <a:prstGeom prst="wedgeRoundRectCallout">
            <a:avLst>
              <a:gd name="adj1" fmla="val -37710"/>
              <a:gd name="adj2" fmla="val 9826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لماذا يعد وجود نظام إنذار لموجات </a:t>
            </a:r>
            <a:r>
              <a:rPr kumimoji="0" lang="ar-SA" sz="2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التسونامي</a:t>
            </a:r>
            <a:r>
              <a:rPr kumimoji="0" lang="ar-SA" sz="2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في المحيط الهادي أكثر أهمية من وجوده في المحيط الأطلسي ؟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1600200" y="5486400"/>
            <a:ext cx="3124200" cy="70788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لأن الزلازل في المحيط الهادي أكثر انتشاراً منها في المحيط الأطلسي</a:t>
            </a:r>
          </a:p>
        </p:txBody>
      </p:sp>
      <p:pic>
        <p:nvPicPr>
          <p:cNvPr id="48136" name="Picture 1" descr="تفكييي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99646"/>
            <a:ext cx="921327" cy="17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نصف إطار 5">
            <a:extLst>
              <a:ext uri="{FF2B5EF4-FFF2-40B4-BE49-F238E27FC236}">
                <a16:creationId xmlns:a16="http://schemas.microsoft.com/office/drawing/2014/main" id="{573F0C70-5EFA-49FB-8AB8-AE8470148DD9}"/>
              </a:ext>
            </a:extLst>
          </p:cNvPr>
          <p:cNvSpPr/>
          <p:nvPr/>
        </p:nvSpPr>
        <p:spPr>
          <a:xfrm>
            <a:off x="0" y="-33874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147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alriyadh.com/Contents/27-09-2003/Mainpage/images/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 descr="http://yaser-arwani.com/wp-content/uploads/2010/01/image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" descr="http://everything2.cc/wp-content/uploads/2014/08/z88z_pic_1327785239_1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2667000"/>
            <a:ext cx="28733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 rot="20057447">
            <a:off x="14486" y="463407"/>
            <a:ext cx="2269926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أثار الزلازل</a:t>
            </a:r>
          </a:p>
        </p:txBody>
      </p:sp>
      <p:pic>
        <p:nvPicPr>
          <p:cNvPr id="49161" name="Picture 2" descr="http://www.jbcnews.net/uploads/pictures/8f55455f66cdae0538de144b27c48f7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95800"/>
            <a:ext cx="4191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2" descr="http://www.greatdreams.com/oil/earthquake-Japan-2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7"/>
          <a:stretch>
            <a:fillRect/>
          </a:stretch>
        </p:blipFill>
        <p:spPr bwMode="auto">
          <a:xfrm>
            <a:off x="4495800" y="0"/>
            <a:ext cx="4648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2" descr="http://d2a0do11gpvbrl.cloudfront.net/contents/sites/default/files/editor/images/2010-Chile-earthquak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1513"/>
            <a:ext cx="50292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نصف إطار 8">
            <a:extLst>
              <a:ext uri="{FF2B5EF4-FFF2-40B4-BE49-F238E27FC236}">
                <a16:creationId xmlns:a16="http://schemas.microsoft.com/office/drawing/2014/main" id="{FBA20FCB-766D-4D60-BE87-31E6D2EAE6A0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594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51163" y="150967"/>
            <a:ext cx="3708797" cy="632804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cs typeface="+mn-cs"/>
              </a:rPr>
              <a:t>استراتجية</a:t>
            </a:r>
            <a:r>
              <a:rPr sz="2700" dirty="0">
                <a:solidFill>
                  <a:schemeClr val="bg1"/>
                </a:solidFill>
                <a:cs typeface="+mn-cs"/>
              </a:rPr>
              <a:t> </a:t>
            </a:r>
            <a:r>
              <a:rPr sz="2700" dirty="0" err="1">
                <a:solidFill>
                  <a:schemeClr val="bg1"/>
                </a:solidFill>
                <a:cs typeface="+mn-cs"/>
              </a:rPr>
              <a:t>أشاهد</a:t>
            </a:r>
            <a:r>
              <a:rPr sz="2700" dirty="0">
                <a:solidFill>
                  <a:schemeClr val="bg1"/>
                </a:solidFill>
                <a:cs typeface="+mn-cs"/>
              </a:rPr>
              <a:t> و</a:t>
            </a:r>
            <a:r>
              <a:rPr lang="ar-KW" sz="2700" dirty="0">
                <a:solidFill>
                  <a:schemeClr val="bg1"/>
                </a:solidFill>
                <a:cs typeface="+mn-cs"/>
              </a:rPr>
              <a:t>أستنتج </a:t>
            </a:r>
            <a:r>
              <a:rPr sz="2700" dirty="0">
                <a:solidFill>
                  <a:schemeClr val="bg1"/>
                </a:solidFill>
                <a:cs typeface="+mn-cs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63" y="26044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نصف إطار 5">
            <a:extLst>
              <a:ext uri="{FF2B5EF4-FFF2-40B4-BE49-F238E27FC236}">
                <a16:creationId xmlns:a16="http://schemas.microsoft.com/office/drawing/2014/main" id="{292B4C50-CBEB-4198-B4E9-D05A3AAAE1AE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95284545"/>
      </p:ext>
    </p:extLst>
  </p:cSld>
  <p:clrMapOvr>
    <a:masterClrMapping/>
  </p:clrMapOvr>
  <p:transition spd="slow" advClick="0" advTm="0">
    <p:fade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73" y="308591"/>
            <a:ext cx="268474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59" y="151789"/>
            <a:ext cx="4338993" cy="655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39" y="3343166"/>
            <a:ext cx="3429000" cy="3429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751430" y="2967335"/>
            <a:ext cx="255494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في المنزل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809C77E-E083-48FA-8B84-8896BE2CD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42372" y="1111606"/>
            <a:ext cx="1619144" cy="1695994"/>
          </a:xfrm>
          <a:prstGeom prst="rect">
            <a:avLst/>
          </a:prstGeom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3BF3B5C5-76DA-4FE3-AC2D-A08302A7954D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6288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سلامة من الزلازل">
            <a:hlinkClick r:id="" action="ppaction://media"/>
            <a:extLst>
              <a:ext uri="{FF2B5EF4-FFF2-40B4-BE49-F238E27FC236}">
                <a16:creationId xmlns:a16="http://schemas.microsoft.com/office/drawing/2014/main" id="{4F81CD08-DD51-4F3E-A962-E5A74813B5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2875A90-8DAF-41D8-B76E-4637B0B8FC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data:image/jpg;base64,/9j/4AAQSkZJRgABAQAAAQABAAD/2wCEAAkGBhQSERUUExQVFBUVGRcZFhUYFxwYHRgZHRwdGhsaHBgYGykgFxojGxgXHy8gIycpLCwsFyAxNTAqNSYrLCkBCQoKDgwOGg8PGiwkHyQqLCwsKSksKSwsLCwsKSosLSksLDQsLCksLCwsLCwsLCwsLCwsLCkpLCwsLCwsLC0tLP/AABEIAMIBAwMBIgACEQEDEQH/xAAcAAABBQEBAQAAAAAAAAAAAAAAAwQFBgcCAQj/xABREAACAQIEAgYGBgYECwcFAAABAhEAAwQSITEFQQYTIjJRYQcUcYGRoSNCUnKxwRUzYoKSsiRjotEXNENEU3Ojs8Lh8RZFVIOE0vCTw9PU4v/EABoBAAIDAQEAAAAAAAAAAAAAAAADAQIEBQb/xAA0EQACAQIEAgcHBQEBAQAAAAAAAQIDEQQSITFBUQUTMmFxgbEUIpGhweHwM0JSctEj8YL/2gAMAwEAAhEDEQA/ANQyUZKXyVxeYKrMdlBY+wCT8hVhInkoyUxwXE716erwzECO9dtqddtBmHLxNMMZx7Fq7IuEtqVMFrmJ02B0W3bYkQRzFQTlZOZKMlVRL126Ha9ccMGIKWbjpbAABAGUqx0OpY7k7bVdR0Ws+OIH/qsR/wDlouTlGuSvclOW6MWo0fEj/wBVf/O5UVw/ozde1bf1/Ey6Ix7GGIkqDpNiedFwyjzJRkplj+j9+1be56/eIRWYg2cPJCgmP1Q8KzXB+lC4SOsu3kUz2hbw1w+9TbQcjrmqHJLcbTw1SrfIr23savkoyVmw9Jif+Nu/vYOyfjlvj5V2PSYn/jfjgB+WKqM8eZf2Ov8AwfwZo2SjJWc3/SiqoWXFJcaNE9RdSfKTioH/ACpphPS3eIY3eoSASoWxeuZtoU/TKFYz45dN6M8eZV4Wsv2P4M1HJRkrNeFeli7caLow9pdcrm1fafvKjMUJ8sw86lP8Iw5X8Ef/ACsYv/2jQpxfEj2at/B/Bl2yUZKpeH9I6sQGvYVJJBPV4lgImDJC7wOXOusV6SrNs5fWLL85TD4iPiWj8anMg9mq/wAX8GXLJRkpPht9nDZ8kggApmAIKJcBhtRo/wAqd5KsIsIZKf8ACV1b3fnTfJTzhy6t7qgmO4+oooqBoUUUUAFFFFABRRRQAUUUUAFFFFAEZkpPE2ZRh4qw+IIpD9Jn7I+Jo/SZ+yPiarnRXKQ/AuNLhVZr6X0BW0J9XvESMwIkW43Ipjx3jRGJuZcNjHmCMmGcyAqrOsQJEa0/6VYvPhbggDuGddIdamOJ3smJUxOa03ydf/dRmW5Yzr9OXl6yOHcRbMxI/o8fUVebeKmr5wfpi+JByYO+hUAslxraMJZ01UtIM2209njTj9Jfsj5036LNOIxJiJymP/Nvn86lST2Ajz6SzJH6N4iQCRmWyGUwYlSGhhpoai+Hekq/atW7bcJx/YRVkWzrlAHMCNqsnD8fltgZRoXHwdhTj9Jn7I+JqM6DUqXFPSdcexdU8Lx6hrbjMbeglSJPkKzboFxf1XF27vU3cRAuDq7S5mMgiQDyFbZxXiJNi8Mo1t3OZ+wax70V38uPtHfsXh/ZalTksyOtgf0K/wDU0Q+k5SNeE4/2erqfzpN/STY0z8JxwHnhUP8AxVa/0ofsj4mubnGcqlmhVUEkkkAAakk+AFMzo5NmUXivpSwaowXht5LsEJ12HtquaJGbtTGoMASZHjWUrgrjhmW09wklrjJbLKvM5ighFifdJqx8d4nc4rxCbSntsLdlJOw0znwMCSeQH7INXj0QYopgrgIDE33nXTu2xt4RFKbzvuR2o2wNJSa/6S+S++3xKl6PeO4Wyblu/gjizeKm2EspecMAcy5XjSBOnMGr8uPwZ/7hxPvwFgfi9Y7fzWb7vbBRVvP1bKICsrSuX2App7POty6M9Lxi8OtzKobu3FB7rjfTwOjDyYedWhJL3WJxsHOMcTDaW65P7ldweFwi3lN3hzLLdxsKgP0jFLYjbViBptWf+kCzbXiV9bVrqECD6PIEg9XbJ7K6CSSdPGtb4vfz4i3IA+kwI/291/j2Kyz0jtm4xiv3V/2dsflRVtlJ6Lb6/Xl/htvCbJysSrLmYEBtDAt201E6dw0+yU0PEj9kfE0fpM/ZHxNMzo5DiO8lOcGN/dUX+kz9kfE0+4Xis5bSIj86nOnoGWxIUUUVJYKKKKACiiigAooooAKKKKACiiigCqUUUVlGEf0gWcNcA8F+TqfyqW4s83MOfGzc/msmoPhPB/WnZbl2/lbrpUXSBKXQoAGwA8B4Ck+lXR+91qqmOxVsJbGX9WQJJB2RSe4u7U5R0sUuTU1z0Tf+lYgeS/iTP9qqHcw+PS5AuHFKAC0372GImR9W4wbuk7b+WlW7onbxFlmuPhLsXFkRfS8TIWJuXnRjsdCNJiiMbMG7jrCiAR+3e/3r0tNRp4LcLOzYPFHM9xgF4g1sQzswGRboVdDspIpHDcLa4oZcBiIOxbil38rpqHTYXJHiA+huf6t/5TWSejEf061927/I1aPjujVw2n/oBHZbVuJ3zGh1Igz7KzH0eYQ3cXaQW0vEi52HuNaUwral0ViI8AKXKNmjrYF/8a/9Ta8h8D8Kzn0mdJtfU7Z8DfI5c1T8GP7o+0KlOmdlcDZz3MDggzkqgGJvXWLfaytZUMF0JBYchOoqodBOht3G3CyqjpbINzrWZVcnUW5VSTO5gbeGYUSVnZFcDSjZ4ir2Y/N8i2+iHgXV3eudYcpcCr9lIsMp8QWFw+6PE136KwTgyf655MeSflFTWD6D37SkdRww7am25gAAHYDeJmqb6POgr4rDi+vUqVuMouN14uaAbNZvII1jx31p2T3bIw168q1R1Jbv8se9GeBLjMFjLbQCcTcZD9hwBG3LUg+TGoPofx1sDiil2VUnq7yn6pBMP+6ZnyzeVWH0edEcRibFy5axZsAXnUwLhzEBTmhbyqdwNQTpuab9PfRziMNbOLfEetaqLv0eQqsBQ3eObUBZOvd5TS6kHujbgK8daFTsy+T4Mul/XF2h/W4Pn4euN+VZf0wGbjOJHjeVfmF/KrP6NMRcxVwJ16q+HyXLea0HlUV7aiQ6kwL7+fc15VVcbZZ+NXVLDO2LVSwWBPXlZyydPKffUS1gh2Doyo4icJcIv03Npbc15SWEclZaCZYEgRMMVmJMSADE86VqpyQqU4Fu/u/OoupTgW7+786tHtEMl6KKK0FAooooAKKKKACiiigAooooAKKKKAKpRRRWUYVy/hnvXLq2MMvWN1qi6t7qmJU5SzBVE9oA6k8qZdK4smzmweLt3AnbupeYgiI71m4x0bXtLEH3VYOH4v1fEFriXAma62dUNwQ0tqLYLKQftADwJrzpJ0qsM1m4S6W2Vgt17VxEJJBAzuoAMBjr4VojaxQrHRziedrpD9eDkAHX2muAKGJ7LJZLDtRszSD5Ve+BdMrNy0i20v3GVFDRaYahV+1H2l+NU3ifBrWMeGgjIrB1CkklnBOcDN9VdmHzqxdFehT4e2r2MRkFxQxVrWeMwWYLPP1V8tNqsQOMX6UMLbdrbJfzoSrDINCN93quYX0rPaTImEDBScrNfykgsSCVFpoMEaSamsd6LUvM73MRczuSzOoAMnwBlV9wpjwn0U4e5bDNfxJMuphrQ7rMvK1ptQBH430u3mRh6paEqw/xhjyP9SKzjohxxsHft3kCMVFwQ5IWCrSTl12rZLvonwYRpbEt2W3vsOXgsVgdoSqjz/vpFV2aZ2ui4dZGrDmkvmTvSHpNf4jfF26ACBlt21nKo5xOupkk/kBVn4D0zxeDsLZsrhgqySTauFmJ3Zj1wkk+XIDlVg9HvoysthhexdrO1yDbQllyJy0UjVt9eWUeNWxPRxw0a+p2T95S38xNWpx/c92Z8fXi7UKXYj83xf8An3M+vekjiJ3awFjUCwwMe03CB8KrfRrphi8Lhhas30tIGYgNaRzJiSWa4D8q2XF9DeG20Y+qYRYVoJs2/DzFU/0YWcAvDUbEeqdYWudq6LWaJ01fU005pS+iPTK9hrZtpfW2rOWKm7ZtEMQJ1vYd1G32wPzmMV6SrbA2sRicYVuBlYI2BvIVOhBNlNAQY1ipr0UcbwVnARib2FR+tuEdY9sNl7MGGM1a+IekLhwtuFxdmSrAZWnWD9kHnUMsot7IxCzi2wWLD4dnAU5rTMILIw2YERqpIOkSCfCjAY7rOJ9aGYZ8Sj5yozCbpaSoUrmEzEEeUVaOlHFcDirDjr/prahrBFq6ZaTmSRb0DALvpIU7A1XOgJzcTwoA1N1CRB5SZ8YgfhWaSs7LY9JSqKpRdSatKMWteKs7Gz4RQEXKcwiQ2hzTrMgRrM++larWKxkeoo2JbDW7lty7oLckrbtlRN1HA1Y8q8v8Swab8YxHuOD/ADw9XUG9TzlyzVKcC3f3fnWbXulOBX/vbFn2LhT/AC4Y00/whYa33OI48z4W7H/6VWULO4Wb4G10Vh59JZbS3i+JN+5hAPi2HFcf9ucY2iX8eJ+s64WB7clgz/zpl0Uem5udFfO/FfSHxK2qlcbdkkAylg721flZ8WI3O1dWun/EioPrt3UA9yx4f6qqSqKO5roYOrXV4H0NRXzri/SJxJRIxtz/AOnZ8D/VVL/9ssYFQ/pDEtmW2TFiwmrBM0B7OwZ4G8jXlrMZqWxSvh50HaZudFZGnS58gPrXE3aBOUYBVJ55c1qcvhImKjX6VY4s2TG4jKGgKy4fMqwN2GHhjz0Ea76UyzMjnFG3UViadJ8ef8+xA1I1t2B+OH1HnXj9I+IcsfeGombdg6cx+pGsc/kaMrI62JttFfMXHvSvxWxiHtrjHKrETbsk6qDytDxoqC6ZuVFFFZRoniFlWHipHypDCw2BwUbZyCN9Ml5Y+de4niVpDle7bU6dlmAMHyJmN6RweIVeF4Zyeyt0SYLaF3XZQZ73Lb3UyGzKsaXOELYuG5YsLDgC4tvKpkEkMEMKe8Zgg7aGrDwbpNaW1btZb5uKglBh7siIHNIqEvdK8GhhsVYU+BuqD/DMg+UUr0Z4tavY2bLrcXJBK+PaMSR4AVMG9iGT7dK0kgWb5IMHsBYO8dth4ioTC8WxyKVt2sMq57jL1ly4Wys7MMyohUGG2DH21zj+LC3iL6dVibhFyfosPduDVEPfVMs67TpSa8Wut3cDjW9tpE/3l1aluXANBe/xTiBVpbBrodrd5+R8bi18+2EOVdY19umu2o1949tb5cv4sgxw+9se/ew6/GLrGsT4BwS7i3SzYy9YcxUM2UHKrMRMHcAj8xvSp5na52uinFdZKWyS9TQcJ0Ku37a3P0niHRxmBBumQfbiNDuI5HSu/wDBXbPfxV9vh/xFqgOhnSS9YuerTbQO+U9eHi1c7pBCGRLQDOgOukk1pWO6NcQZCfW8PaygserwzsTAPZm5eMD2AGiKcjNiusw88t1Z6ppLVfAp2E9FuFZr4Zrp6pLjD9XqVS0wn6Pabh+Apn0M6D4XEYJL9xWZ2z7NlHZJA0UDwq4YLheIFjE3VxC9y4Gz2sxP0SEwQwy6Ko1zbVTehvFcRZwSxZe5hyLkG2ULL3pJViraP4FtJOlNcNNDL7TV/k/iOegHRTDYjBrdu22ZyzgkvcXYjkrAVaU6E4If5uh9pZv5mNQHo34/h0wduy9+2t2XOVmyEgmRGbRtPAmrXxzjKYWw159lHZG2dj3VB8/HkATypUlZkqtVnpmb82Zj0/w2GtP1dm1aF0u4YZe6ht2CpjYGRdPjBbmwNRnQfCo+OsqVVlDsCCoIJFtm1Gxp90R4O/FMeTdPem7eOxFsECFHIklVHgI+zSPo1Wcfa9tw/wCxNVd3qdyMI0qE6b1llbfddOy/O4ufpDwyu+EVgCJv6ctESNqq1jg9rXNZSebRo3mAWYjw1q3dPf1uE9uI/kSoF1kESRPMbjzHnWqkllueTqyaloxrh+Houht2zGzZVBP7oXSPbrTpbYGwA9gj8KgeL4i6lwAswt5SewZYxMn6va7ukx4a0jgeIWgAt4N2u4fWZBH7Q685Dy1+VaYwv3CJSfiWK7aO4JUxEmSImT2cwE+e9IYm9bBBJTMYA1WSMwMAHfxpiL+G5WbTe0tc/ltvSnXCITDxqO5YcHcHQlEHKr9UuD+TKRk7q69CC6RtKr95PnZtmlsP3F+6v4CuuI8Jv3VAWywgoe0UUaW0Q/W+0p91O7HAcRAGRBAA1ueX7KmsNXC1Zv3Ys9P0dj8NQi+smkRfEu6Pb+RqXw1om0n0ZXspAlR9axroeYl+e2sGk8T0buMIe5ZT+I+XOKWGCUKFOLtgAKBlAY6FSNWuMd0X8B4U2hhakE8y+aMfSePo15Lq3e3c+4kF64Du2gOTNdOo5HS3zHnUZe6QsjNnVSid5kkjwJViYMEgaxvoaXTAWv8ASXG81w6if3hYPxmkvVcPFxurxVxVYLcMkKGY6A9pQJYD4VrlCCWrS8+JxFJtt2b8h9hseLkm22YkAi23YI8z2cwnxgjSnDI2pB1MQG1UfATURewNrIpt4ZQSUVDcYNGY+BLQImpfDIVRQTJCqCfMDXelzhkdiVK6ujM+mJ/pt39z+RaK46W6Yy9HiPP6o8aKzs3R2R9QUUUVkHENibdsYkdcAEuNbhicoOmVlzgiDABykiRqJgwj0p4FgHNoYa5bS9mYg27gcnSTmQsc4n2HXcSZU4phnu3sguMoIsjLmYKc7upJCkTsD7qb9JujGIsYS3ZDW71nPOTqz1invgo+YMT2WEghoMdqa0R2KMS4b0ofAOzYnDBgyoouYdUVXZWaCwYqqsQ0axtAmp3hHGfWccl3q+rBRVWXRyRF872yQNQRBM6VUsFiXuFbSX86slwkvbXOCpRTbckFHU5z2ozaQyjnKdF+juJsXOusWwykmVdkAlRcTslTKgG4dAsaCIqxBPYvjN+zfxC21w2TrAc9666mTatT2VtkR55qjr/Tq4vfxvDLXlJY/PEL+FNuMejq9jL1y/cTDpduBRm7NzKFUAALdtup2nYHXeueC+ioNbm5jMSrKzKwsdVaWVJWVyWgQDEx+O9Vs+YHF3p3nkfpSydNrGFz/wDFcrMOhuM6rEWnzXkjPLWVDOJRtgVbTxMaCdq2n/BVhY+ku4279/FXdf4SKx3oFg8PcxllMULZsTczi4QF0RyJJI5gUua1XidbAfpV/wCo56ZtZZ+ut9fmb9ccQbQL7AMBnDFuRAXUa8jXeH6XKLKrdQXGUmbl/E3srJyUILmrctBEAeZrTy3R+xsOGgjwFlz8gTWV8cuWcLjRcwF7NazdZaIVvo252+2oDLvG8qYNRKOV5l5hhprE0/Zqj1/a+/l4MsGH6VW1s3wGuXVZHKrau4gKpKAd1c0gADvNHsio3o7jMUML9HbxDW8tzT1VrlvnOW4oUBTrrnaD9WrljPS/Yu4S4ptX+ta06sFVciuUI0ZnBK6zoJjzqC6P9Pms8KGGGFuMRauhrgcBQGL9oAAtAB5xtTt0cucXCTjJWaDodhr1zAW0HDrl+1L5WLWMjSxnS44iDI25VSuKXlvXursWjathgvUrcNxWeSAVAOTtSO5pEb5jU3h/SBfs8MTBW0UZ1YC9mOZkZ2kgBQFBOdZkmFJ3iIrgDNZuJcUW2MkDNGaZBLKGdFn6uhJ1Og0NLm8zyo6eDgqMHianDsrm/wA+RonQ/guIwiO6WUuFbV1bjZwnafI8zJzBVQKBA8eZqiejdmGKDqFbq0vOwJy9lUgwYPajYfMb1o3Duk1z1XEhhh0PV3GYPeKsIUoB1YQ6nLmADkQRBNZ76NVHrJUuiZ7d5O1BkMwUqvaHbImN+ehqs0lZBhpynTrzlu19fuXXp8PpcJ7cR/KlQdTnT4/S4Q+eJ/kSoCy5KglSvkYkfwkj51opdk4NXtET0g3T7tz/AIa5YPYt9chSOyxUgyZRBEjl2T/F5a9dIPqfdufgtPcimwgZSyk2syjdhoCojmRpW6GlNvkr/Ayy7SQ5Z7v+kQeMWz+dw/hXDq/+lfddlQbkD7Hn41K4vCj/ACXC8bvvcv3h78qXGn+IUxtYS7m0wuFkEaYmSF91/FlvglcNdNZ4uSuvGUF6Sfoa1hFF/ZlfxF5zh7z9bdlEtsCLhEFjZBkLp/lG+PlTJO0oLFmJAnMzNy8zU9xMN6jfzG3+pswFmQBetSG13zZo/Zy1A4fuL91fwFVlXnNyu+Nt+5HpeiKFOzvFfBDTiVlQuiqN+Q8DVtvcKv20s57RQOEKkuhzQbZPdYxpGhidhJ0NU4p3Pj+Bq3YrDIDaKYPFoWCS99nbPBU5llngJ3o2I0IiqKtKM4xXG9/JeK+vluU6Wgsy/OR1hElVm9hbYyjW5iFJ2H1bYb5kUvjOHWbXD77WsTbxJu4myWNqMqMCTl0ZjznXy0rnheDfQ+rYVmIWWxNwkaAR2bmJY/C2Kl+ljXP0cBcOGnr7YAw05FEExqd/cK59bF1J4qlTzaZ46e7wa5XfzRxlCKhJ24MrS/qrP37X8s0vmz90suVtZSJjcdsag/aHxpD/ACdj71v/AHU0+r1+I7S8Dl09jKelh/pl7735CilOmX+O3f3P5ForEzpR2R9PUUUVlGjLGYNi63LZGZckq3ddVbMBIBKMCWhgDuQQdCOOKccxF6w9zqLeSxeK3FW4zuYESs21B7/d3091SBplgjOF4gOa3Lh38gfypsG9irIG7dstGIR1RzK5iCcxjVHQas0LuO0I3I0M90Y6ZBow62LrXJY7qqEEs0qzsGYfugzyFMuL8KtjEJdCwzs6v4OCjkFhzbsjXfXWdIkODdDrN5C7l9GYAAjT35Z2Mb0xO6uVOeOekK7hrjI2FHYAJfrpAkTslsn5R51n+K6QtiLjuMZfQXDn6jDm+ypm1Kjq8s6z7ya1qz0Kwq7Wyfa7/gGAr3gj27CXULLbRLrhAWgKuhgSdBrPvqQMh/QBu6mzxK/5tauAH33nOlVbotw1r1+1aW11zEt9GXCTCMT2m0ERPur6GxfTjAW9GxmHB8OtUn4KSawz0dcQWzxCzcKu4DXezbRrjGbbgQiiTvSqm8fE6mA/Srf1LthvR9jI0w2EtffxF1yPcixS1z0T4m6rLcvYS2rCD1eHZyOchncEHz8qt3/bC636rh2NfzZbdkf7W6CPhTLH9McXbVmbDYayACfp8agP8NtGk+U005ibTujGuK4DEcPv3sO7MpgglYAvWzORhmB0PPmO0JFW7AdGMOvBBi796/mNp8iC6VTOWZbaBFAkFokEnczpNRvTnpCcbbzXLvD1ezmNvqnZ3fxQNm7rabruPbVQxHGbj2bdhrhNhGZhb3AY7x4jfy7TRGYyi/V6cDt9WsfFTbtNaS71wfjzJPoH0VbH4lUjKneuMPq2xEwftNoB7vA1tvE+iODs2CbWFw6MDbhhaTN31+tE/OsZ4J0lsWLWUW8Y1xtbipieoQmTAAtnMYGmvOfGpC3xC7dINrhOczo11sRfPkczCAfOaIyS14iMXGpUajFWjHRX0v3+fpY0O/wyz+jsbcNtCy27+UlRpFkHTw1M6eNZx6Mbc3L8/wCij+LE2hQ17irYbEDtLYW1nurn2tvmE9u7maQhWDPcHjqt6JcMrXbhZQ2W2CsgGCXBBHgdKJy1RNGnkw9W7Wy2d+KLJ09P0uE9uI/kSq+MOoYvAzEQW5keFTnpDQm5hIYrrfMgA6BUkajnUFh8SrrmUyPGCPxE1opdk4FbtEb0g2T2XPwWnSvGHUk5QDaJYRpB1Oumkc6YcdwwUhhMtnnUnkORMD3U+tn+jiNx1ep8cx/urdD9KXg/Qyz7S8USfEMfhXmcbj8VqeVtU+F22qkexTTPB4K05GXB38SJHZV8qjX6zWcKqjx79T/FeK3ZIfi1nSZTD2WMeU2rjOPewqvtirTMOtxGLuGRAt5c7a/1uJdv7O1eKwubqXlv5Z/pGC+Z152zf+fcS4paK4HEfRC3NqzENJb6W0JOmhEZPZbB2IqAw/cX7q/gKnuJIPUcRCXF+is6vOv0tnUA+UKdB2lb2mBw/cX7q/gK6C/d/b6LxO/0RtIbcV7nx/A1cMY1tuph8feI6vW+pVQZWOrDWx2QR2uzsBrzqncW7n8X8pq58R4kHNqcc+Kjq4UWurVSWACjLAdWKsrHtRl2Oxhp9bT/APrny8H6rzEdLdpfnI94VwQvlI4ddvnKNbl17SbeBtW0I9ze+pTpXgms8ORWw9jCk4hD1dgypHVvqxyLLSPPYa1UbHFcIqr1tm/dnKID27QJI/q0z/26meM8Uw74BbdiyMPlxRBt5sxYracM+bc7gSddKyOlVni6U0m451rrb5zfyijiZo9XJX4fnAakdmx95flZp6BURxliLNqCQcw1Bg/qhzGtQr9rclvvEt/MTXpsbiFTqWtwRzaKvEr3TL/Hbv7n8i0U04yIvPHl+AopSldXN62Pqmiiisw4i+N4y6mUWiokOzSuYwuTbWPrk89qYPxG/hsLiutsXSL8jrYyZS4KAlcoiCR7dOZ1d9JL+VVyrLnPBmABAzZtCcpldhoQDyrjifTRrth0a1aTLk7DO7tdWQSFAtBZ0iD/AHU6C0KMb2eC4zEm0vrC2rTgvbu9Wt65mX9oXABoWGoJ0KmZqfw2Nv4R1w5Szca4zFX60oI+jUE2+rYqSWGknnrVFi2qI4m9g8xY2ySOrcjKZ15BuZjRQ09lqsOAwGHS9h3w1u0gZoJRAs/S2NGIAMgyIOxJq2zsBM8Q6VvZutav38PZYKjKotXbzMGzDQKwO6kTlqL6zAO7XbmCu4y87ZmutgSswAoA69VAAAA3qY43j0t4l89xLYNuye04SdbviRO1RZ6T4bleV/uBrnzQEUudTLuSojzD8cZIGH4YbfhmfD2R8LTOflWI9HMJeuYhEsXDZulny3AxXL2WLdpQTtI258q1bGdOLFoZsl54juoB8mYH5Vk3R/jXq99L4UPlZyFLZZzIw3gx3vlSXVU9U/gdfo6MstWy/ay8t6NcRd/xjH3H8dbj/Nri/hTPG+iy0jKquzEqzEsqicpQQNND2uZ5U6wfpIe9oOqtHmMpb4EvBG3LntXF7pi1u51t1jdQKVyhAhEsplTkAaYAgnQCfbWNWLnkafwdjHKvWi8t7PusvQrHHuGWsLbNvK7XnP0bHswsmZAgTplGXTRjOkGtvhwFJPahgJOpM5ZPu8P7qkcZjmxF171xlVnDlZkgACQFA15BR7iSJJqPBHUnWB1u/vFMeuq2udZf8YZZu88rk7625Lz9PEv3QfjOJRClh0u5NfV3hCUnQ27o8JjK2mxnXS22untnMEuW71u7pNp1AI9jMwDA8iN6zFOHYrBrYxJRrSXNbFwlWBkTBCkwCCYDRInwq38O4Vextq3ibr4W4hdl6qLjlHykxDnLb0HIGQQdZk2SvePE5uLpRsq9Lsy4cnxX+EtiHnheObxwuDGsfWTNy/1lZ30S6SXMHJtoHzooOhYiCSIAI8TM+FXnjfD8RY4XiSAnUuLKnNqwFtksqFykAABRuOU86qHRHAzZe7MZTYt5Y1OYXGkMDpHVjTWZq0o5pJE0ZZMJVk1fb1Q/410na7cw7XS8DroU2spEhQNAJ1jxIps/SJOSuf4R+LT8qbdJpzWZAH6z45RPu9wqMpM6kqHuRd+9nEk87zDvH8V60TARUJBJedWWQNgBoPGpRrgGDLESFUEjxAdpHvAquG5lYHdZYsum5tsgbXwz/nU3bQnD21uXFC3UWQoWQG7Udr7525AnlXWwtWM6Tvys/MzVFZpjvG9My+lrCYOyOUWVuMPewC/2aacP6Q4kXFVb7orugK2wlsasAdLaADeoi4AGZVOYKzANpqASB8qAxBkaRsZrzKw1Ok8uVaPx9TZ1snrckMZxJvVbyu5hrVgKCOf0F0jbT67bxvUdZxIyrox0HKOXnFdvcJEaR2dh9lQg+QFcZa0TnG7yo20OkKmHTUEvMRx5Z1gL48xOoj/5rUjhLyjq5MZGtZpPhduOY11ADjl4+9oqztqfjTleHXInq3A8SpUfFoFQqziIr4upXeaY0XYDyFJu7qjBSSCS8EyQ2Vl0k880nSeyKfrgifrWwfDOGPwt5j8qdW+CMftn2WmHzu5BUU8Q6TzJmRtHGKv2mEKr3RkbKTLQ8EAgk6a5fdPgKjkM1NW+jM7oT950X5Kr/jTy10dA5Wx7nf8AF1H9mrYrH06tn9RcWo8TL+Nfr3934CinfS2wExl1RBjLsAv1FOw0FFdCm7wT7kbIvQ+gMR06wSb4hT9wM/zVSPnXA6bWWE20uOCAQewog6jd528qzy10bUiTcYgjkoX8Zp7huHdWsKXgHm0SpM6FYI1JPhM6azSZ0qzXuWT7zRVq4ePYbflYtrdIetvWlNvIpzgNmzSSsBSMoAn2+XOtB4NgLQs2yttFJRDIVQdVHgKxK2gfU2zkLOi3C2aWTvCG1UiZB19x0qQfid4jK2IvtlUdkXHUEQAIAYDTbc7606hCaj77TfcZpVUnqi8dN+GCwfWrSyzsqXbOgF3Npm10DgbnmPfNW4NFvGW2AZLRZAoZpCk3rJ1ykqBCmGJkbSdKjMKED27gAOVlbMBJInWDudJ561fOA9HbGJzsSxXskBTCkETO07zpNNasTCeYq/pP4cMXi1e1cRsllF7MNJz3CRmDABgI0PiNRVc4F0MxrgXLGHulW5s9m2pgweyzMQQR4eM+FbUvRjCWxJtrA5uxYf2yRVM4r00uYa/etYJMMbWZDnlmAJRAQEtALoRJObmZpbpxlurj5V5qGRvQjcP6NeJPGd8PaE87lxyNfC2qr86ovQ3gIxONtYdnZQzuC6gE9lGOgYEa5ec71eLvTLiFzX1pUB26mygn2NcL6edZzwWWvJJYEs0lWKnume0hB18omlulGDiopLXgbej5p067X8GbOfRhgLIm/fvMP63EdWPgmQVlnTl8GcT1WBtItm1o1xSXN1jv22JJX6og69o6ytc9IEtWlhbam48iSAxg88zAkHcAz4n6tN+AYRVBuuQFtc+WbTXTYLpH/wDNXndvIiMCo06bxVRaLZc3+fUtGD4th8NwnEWFt32xGItt1l3qsirpos3CpKqDyBkknnWdzNqQNTdJg+01aOJcRstYcWyWleyVEAbbExoSBMTNVYHNaA3PWMSq6ndp0GscqmcLZUuYvC15VZVak93F/Q0M8ZxGJwFvCs9jqRbtqALRZ+yBlOdrkK+xkKN6rXDcdfwlxQXe0DkdgsEOpBCvlIIbRj594SDEKYbpBcRkR07GVRK6MpG/Zfv6wIHhtVnxnDbeMwyWkIGKw6DKp0JgCV/aRtDmGxgmNRVqsHutxeAxKhJ06usJb/74oW6UdJ3fhNy0zJqU0S2e1NxbmYXOtICyTAgnQTE1Wui2cWW74tl7YkAZesCORJiZCZjr2d55Um/Sxv0XewTgxmVrZ5oVaXRvKdR4GRzFS3RxwOH5ZGY4smOcLh4mPCX3pUZZppm/EUHQwlSD5qz5rgyF6UMq9Qc0L24JIA7o29tQ/rtr7afxD++ryVPun4CNucyfZSa4hDoXTMIJCtsdvHaTzq1WgqkrtnnFLQpYx1ue+n8Q/vpSwqxAu2AOWa7b0Hhrc5fdq5rbyjSTsIEeO8aDnJq6+jBVZ8QYU6WxOhmC4/GRVY0HT1hJomNpOxjSvYBM4mzJ5LJ/BVX506tiwf8ALKfbdsoP94x+VfTXq6/ZHwFHq6/ZHwFJlhczu5Md1XefNOHfDkwbmHXSZbEZ/kmQT76fW2wo/wA5ww+71X43C5r6I9XX7I+Ao6hfsj4CqTwSltJ/niQ6V+JgC43C88Up8vWAo+FtlHyprjMTgpEPhzqsnMjHczqST4V9E9Qv2R8BR6uv2R8BUU8CoSzZmCo2d7mCr0mwwUAX7cDkHUfiRTe70yww2uKf3h/0+dfQXq6/ZHwFHUL9kfAUtdGU922V9njzPnO503t/VKe9l/8Acfwprc6ZTs9sfvD8or6W6hfsj4Cj1dfsj4CmLo+kieoifGXHsX1mId5DTGoM/VA8fKivs31dfsj4Cit0Y5UkOSsYYDB1I17o841A8dBPx9zfiVwKoYkiGEkROXdgCdpVT4bTypdVUQmv2gNucwI5DTTYAimPF7TXbPYUlpMqInVWQjUwYLfI77Fz2McdJK47xpVbCMuYAAdUAxhTcMiVmGzORmJkmfIR2HzKGWNQCDE6GD+FVvE9JGeyLK2u19Eo7WsqyxAgayvjVg4fbZbSBhBCgR5DafON9x5mk0YSimpG3HSpzacBe3Zzugbuu1sMJ2l1EDTWZMz4bb1PYPhl9SUsC7AILLbLojDzyMuWddiNfHnADssLg3UqxA+tlYMNhM9kgR9rY1p3QrFLcFxlMgi2ddDu4II5EEQR40yQii9CAvdC7998z2LCaRDQeZJJk3Cza7zVf43wM4W71RKk5FZSJOUMWGWTBIBTy5eE1r+Lx9u0JuXEtjxdgo+LGsw6b8St38WGsul1BaRWZTIDBrpgECGOq89JojuWq9kgEzSPbBHv7wOvwPjrtVL4feCXAxMAM+u/1TEDmZgRVwxF5F7zqhGxLAQdpgnXfYzVDJDA66FjJ8udKru1jqdCwVTrYPjGw9w9tsReLc2JIjWF5kfgPH941aMVZUWHCxC23Uc401Ht8fOoThuPW0v6uWJmSQIjYCAY0J8NzXuO45ddGVQgkERBOnMTOmnlS6danHVvVmbpDEKrNUqfYjou/v8AzgRiW8tvsjv5SRpAY5pMERJyD502Fwm2uZifpGBJJjTNymI0pZb2ZQvdKqN+Tdoa+XaGlcWsEcm5ZUJaVUnx3I5a+VFar7zV9L/QXhqlOEZZ1q1bbiS+FIWxYYiNWJIGpAa1vGpIGlSV/jtsxCOxUypnLB8QQZB84mq8eFtuGFvMBOZ1E7EHIrZp0HL3bQ46lebz91CfncK/hSPacsVGL53+Jkk05XE+K4g3HLxJYAOM2YmBAOwkwANtaMFinQNDMoJ3gKSIA3ieXjSvYH1WP3nj5W1H81Aux3VRfMICf4nzN86Q6snrxNUsZUnQVCWqTv3+AmCbm2a4f3rn99dNZZdYCEaiXVT7gCWB91FzEltGct4AsW+Cz+VK2OH3GHZttHiRlH9qKhKcndGMnOGK4SXKuupBUlvMzA7ZJPITvvNaJ6Lz27+kdm17N3256eYFZdg+GXkaQ625O2rZueoAjad423Fal6MGlr+hGlvf2vXWi246qwQ7Rf6KKKDWFFFFABRRRQAUUUUAFFFFABRRRQBhNwkCQASPb79gT8BQWMjeCPCCOcmTPlEEz4V0TSWckkaxGhAGnKNzJ56gDUb00wFTxGFjH5SNGe2YEjRmzaEajtZttoq2C33ZIzDmAJI5jWSAdJ15DWmjcJVryXmzZ0EAZuzpmgkZQSe0Ty1NPTbkg7EeHPyPlzjxqS0nc6RwRIOn/wAFM8fxNsOhFssufUojugaCJJS2RmgMdTHLXUU4QjvAlsxGqyZ5TpsNN9qQ4jw0XV0gOuqMdYPn4qdiP7qpK9nYhaMgm4s51XIJ5qgn+JpNI3sW7d93PtYx8Jj5UjYAQ5WSTEFSxAV10YQsTMqw15mjFOO+EQFYIgGNNwZJJkE6+IFcmU5t2bYw7sWS3cUt91S38orwcJIOuVNZhrijX7olvlXKYkkFCzFVjKCxICnuiJiBt+7XdtZHZBI/ZBP4Cl2leyLRnOF8rtcU6lBvcnyRCf7Vwr+BolOSM33nj5WwP5qc2+DXT9UL94gfISaXTgDbM4BMxlUsIEbkwAddv+dMjh6kuH0KXRHNd0ICooIgwgmPvNLfOuXvGArMSAAAGYkADQAAmp+xwO1zVjv3m+cIY13p1awKIeyqAbkZRqdCDPKI/wClPjg5cWRmRWbODdu6jEeSwPiYFOLXB7p3CrzIZtQNdcqz4eNWQnKss2gklmI231OggV0I3+dOWEgt9SMxC2ujwIk3DqNMqgb/AHppzb4LbE9gHURnYsCOZjYHf4Cnr3DtoCTCye9pPLXx08q7VpnfQxqI+HiPOnxpQjsit2eJZAEKAB5CI+G1eFQO1qSBE6sSN/aTp7a86nUbEAk9qSQeRBJ00LD36RXaKQNTPnpr8NKYB412JnQATmJAHs1M+HLnV49GXfv/AHbf4vVHQDUiNYkjnyGvPwq7+jFvpMQIOi2tdIOr7azp51D2L0+0i/0UUUs2BRRRQAUUUUAFFFFABRRRQAUUUUAYRbgiYjfQxPyJ3399e3ZjSZGvIzGsamNdtfGvJAMRBaTou5G5JAidt967ppzzggyD7iCdhvsJBaYG+0613XAY5oOx1HZOkby0xJJ0Gmx3osggQZ00BJBLDx7IEeEeVAHjhYIY6OYhjIJIjKAfHwHnXYOsQdADsYjbfadNqGEgiSPMbj2V4bQ0nXLsT4xE+2CfjQBHcU4ELzq4bIy7mJzCCACJGok6+ceFJW+ALHaLsRuNEV9NhoTlM7zUslwGYIMEg+RG49tevMGInlOg98CqOnFu7RN2N8Pwy0kZbaiABtJ9knWnAWDIJjw0iZmdpn30m12RmWWAkFQBJMxuSIgg0rV0rAJgqqjw25nUmN9TuaUrlEg6aD7IAAmSSdBuZoUBRvoObGfiWNBBy7nUSATIQgFuUyREDWecV0jb6EQY5a+Yg7e2DpXdJtcg6wF07RIGpMRr7vjQAG1rI7JJBaAO1AiCfhr5V0qRJ1189uWnhXKMdj3omQpA38TInyma9e3OumYAwSJif+goA9S4DMEHUgwZ1G405+VeMTI001kzt7udAQ6EnUbxoCY8DJ31GvxrsUAJW7sgbMGkqVBiNxJk8uexNdMnMbgEA68/KddQK7pNXJAIWJ3DGCB7pBMxpPvoAEtxGsQIgAATprESOfPnzq9ejLv3/u2/xeqNbuBhIM6ke8GD86u/ouSGvATAW3uSTu/M6n31D2GU+0X+iiilmwKKKKACiiigAooooAKKKKACiiigD5+4vcIFuCRN60DBjQtqPZT2iimmDgFFFFBAVwbYzZoExExrEzE+E0UUAe5u3H7P511RRQB7XlFFABTLhJzC4G7Q626IOumbbXl5UUUErYfGvImiigg9ryiigDi+YVvYfwrjKCUJEkTB9o1oooAWrw2xIMCQCAY1AMSJ9w+FFFAHs1d/Rl37/wB23+L0UVEthlLtF9ooopZsCiiigAooooAKKKKACiiigAooooA//9k="/>
          <p:cNvSpPr>
            <a:spLocks noChangeAspect="1" noChangeArrowheads="1"/>
          </p:cNvSpPr>
          <p:nvPr/>
        </p:nvSpPr>
        <p:spPr bwMode="auto">
          <a:xfrm>
            <a:off x="18068925" y="-10350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04454" name="Picture 6" descr="http://t0.gstatic.com/images?q=tbn:ANd9GcQwTPpBQuQMhacnGPsToZyKvkbY9IvIu0KKtJIbPhNsd9bblYO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6699" y="1981200"/>
            <a:ext cx="1134035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/>
          <p:cNvSpPr txBox="1"/>
          <p:nvPr/>
        </p:nvSpPr>
        <p:spPr>
          <a:xfrm>
            <a:off x="35859" y="1981200"/>
            <a:ext cx="7772400" cy="23082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rtlCol="1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الابتعاد عن النوافذ لتجنب السقوط 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مراقبة كوابل الكهرباء على الأرض لتجنب الحرائق.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الحذر من الحواف الحادة الناشئة عن المباني المنهارة . 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تجنب الأجسام الثقيلة والعالية التي قد تسقط عليك 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الانطلاق بسرعة مع حماية الرأس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و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الرقبة بوضع الذراع حولهما.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التستر تحت قطع الأثاث القوية مثل الطاولة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50181" name="il_fi" descr="http://1.bp.blogspot.com/-3rMmAqmIsKs/TbSa2A0mgsI/AAAAAAAAAA4/JT92uJJpZqY/s1600/cooperation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" y="13707"/>
            <a:ext cx="1025759" cy="79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5342965" y="135614"/>
            <a:ext cx="3733800" cy="90886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السلامة من الزلازل</a:t>
            </a:r>
          </a:p>
        </p:txBody>
      </p:sp>
      <p:pic>
        <p:nvPicPr>
          <p:cNvPr id="50188" name="Picture 2" descr="الجلوس بوضع القرفصاء والتغطية والتمسك والانتظار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19600"/>
            <a:ext cx="5943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032CFF5-74F4-4222-B619-D7C84101F715}"/>
              </a:ext>
            </a:extLst>
          </p:cNvPr>
          <p:cNvSpPr/>
          <p:nvPr/>
        </p:nvSpPr>
        <p:spPr>
          <a:xfrm>
            <a:off x="35859" y="1638302"/>
            <a:ext cx="9040906" cy="521969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 rot="20695730">
            <a:off x="389303" y="636030"/>
            <a:ext cx="3602581" cy="132802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بالتعاون مع أفراد مجموعتك اكتب قائمة بأهم احتياطات الأمن و السلامة لتفادي أضرار الزلازل . </a:t>
            </a:r>
          </a:p>
        </p:txBody>
      </p:sp>
      <p:pic>
        <p:nvPicPr>
          <p:cNvPr id="13" name="صورة 1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682C2CBB-07DF-48A2-AFA7-64C62E81F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42" y="1907843"/>
            <a:ext cx="4752528" cy="375611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" y="117374"/>
            <a:ext cx="635795" cy="7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143691" y="914400"/>
            <a:ext cx="8920934" cy="12001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@ البناء على دعائم مطاطية وفولاذية ضخمة ماصة للصدمات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@ تقوية جدران المنازل لتقليل سقوط الأنقاض على الضحايا.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@ استخدام أنابيب للمياه والغاز يمكن أن تنثني عند حدوث الزلزال مما يمنع تكسرها .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0" y="381000"/>
            <a:ext cx="3672742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المباني الآمنة زلزالياً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4492625" y="284334"/>
            <a:ext cx="4572000" cy="461665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كيف نصمم بناء مقاوماً للموجات السطحية ؟ </a:t>
            </a:r>
          </a:p>
        </p:txBody>
      </p:sp>
      <p:pic>
        <p:nvPicPr>
          <p:cNvPr id="5120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2"/>
          <a:stretch>
            <a:fillRect/>
          </a:stretch>
        </p:blipFill>
        <p:spPr bwMode="auto">
          <a:xfrm>
            <a:off x="304800" y="4538663"/>
            <a:ext cx="41878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614412" y="2362200"/>
            <a:ext cx="2819400" cy="16319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يعتبر المبنى آمناً زلزالياً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إذا كان قادراً على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مقاومة الاهتزازات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الناتجة عن  الزلزال </a:t>
            </a:r>
          </a:p>
        </p:txBody>
      </p:sp>
      <p:pic>
        <p:nvPicPr>
          <p:cNvPr id="5120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12096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34274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43600"/>
            <a:ext cx="3810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2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http://t1.gstatic.com/images?q=tbn:ANd9GcTE9iL9OnBcg-7MGErhJIuJKXNY1DXV5nmu_E1Td9qaSUb9LCRgoX4J7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495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images.panet.co.il/articles/28092006-130129-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87510"/>
            <a:ext cx="4191000" cy="321808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32435"/>
            <a:ext cx="1371599" cy="96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/>
          <p:cNvSpPr txBox="1"/>
          <p:nvPr/>
        </p:nvSpPr>
        <p:spPr>
          <a:xfrm>
            <a:off x="1981200" y="533400"/>
            <a:ext cx="3048000" cy="983873"/>
          </a:xfrm>
          <a:prstGeom prst="cloudCallout">
            <a:avLst>
              <a:gd name="adj1" fmla="val -66512"/>
              <a:gd name="adj2" fmla="val -4152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التفكير الناقد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362200" y="1676400"/>
            <a:ext cx="6781800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س - كيف يمكن للإنذار المبكر بالزلازل الوشيكة أن يحفظ الأرواح ؟ </a:t>
            </a:r>
            <a:endParaRPr kumimoji="0" lang="en-US" sz="2400" b="1" i="0" u="none" strike="noStrike" kern="1200" cap="none" spc="0" normalizeH="0" baseline="0" noProof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52400" y="2133600"/>
            <a:ext cx="8229600" cy="461665"/>
          </a:xfrm>
          <a:prstGeom prst="rect">
            <a:avLst/>
          </a:prstGeom>
          <a:solidFill>
            <a:srgbClr val="F1E6E3">
              <a:alpha val="78039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ج - يمكن للناس أن يبقوا خارج المباني ويتجنبوا الوقوع تحت الأنقاض </a:t>
            </a:r>
            <a:endParaRPr kumimoji="0" lang="en-US" sz="24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733800" y="2895600"/>
            <a:ext cx="5410200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س - هل تساعد الإنذارات على تخفيف تدمير المباني ؟ </a:t>
            </a:r>
            <a:endParaRPr kumimoji="0" lang="en-US" sz="2400" b="1" i="0" u="none" strike="noStrike" kern="1200" cap="none" spc="0" normalizeH="0" baseline="0" noProof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52400" y="3352800"/>
            <a:ext cx="4419600" cy="461665"/>
          </a:xfrm>
          <a:prstGeom prst="rect">
            <a:avLst/>
          </a:prstGeom>
          <a:solidFill>
            <a:srgbClr val="F1E6E3">
              <a:alpha val="78039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ج - لا.. فتدمير المباني لا يمكن </a:t>
            </a:r>
            <a:r>
              <a:rPr kumimoji="0" lang="ar-SA" sz="2400" b="1" i="0" u="none" strike="noStrike" kern="1200" cap="none" spc="0" normalizeH="0" baseline="0" noProof="0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ايقافه</a:t>
            </a:r>
            <a:r>
              <a:rPr kumimoji="0" lang="ar-SA" sz="24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0" y="990600"/>
            <a:ext cx="9220200" cy="6216650"/>
          </a:xfrm>
          <a:prstGeom prst="rect">
            <a:avLst/>
          </a:prstGeom>
          <a:noFill/>
          <a:ln>
            <a:noFill/>
          </a:ln>
        </p:spPr>
        <p:txBody>
          <a:bodyPr lIns="457056" tIns="457056" rIns="457056" bIns="457056" anchor="ctr"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لا يمكن حتى الآن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التنبؤ بوقوع الزلازل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لكن هناك بعض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الظواهر التي قد تنبئ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بقرب وقوعها منها: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7200" algn="l"/>
              </a:tabLst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الحركة عند الصدوع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7200" algn="l"/>
              </a:tabLst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الاختلاف في منسوب المياه الجوفية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7200" algn="l"/>
              </a:tabLst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تغير الخصائص الكهربائية في بعض الصخور تحت قوى الإجهاد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7200" algn="l"/>
              </a:tabLst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حصول مد بحري غير مألوف في المناطق الساحلية.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7200" algn="l"/>
              </a:tabLst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تساقط أمطار غزيرة أو فيضانات مفاجئة.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7200" algn="l"/>
              </a:tabLst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تغير مفاجئ للضغط الجوي.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7200" algn="l"/>
              </a:tabLst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تصرفات غريبة للحيوانات والطيور</a:t>
            </a:r>
          </a:p>
        </p:txBody>
      </p:sp>
      <p:sp>
        <p:nvSpPr>
          <p:cNvPr id="1028" name="مستطيل 6"/>
          <p:cNvSpPr>
            <a:spLocks noChangeArrowheads="1"/>
          </p:cNvSpPr>
          <p:nvPr/>
        </p:nvSpPr>
        <p:spPr bwMode="auto">
          <a:xfrm>
            <a:off x="2626217" y="921980"/>
            <a:ext cx="6324600" cy="3381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قال تعالى (يا أَيُّهَا النَّاسُ اتَّقُوا رَبَّكُمْ إِنَّ زَلْزَلَةَ السَّاعَةِ شَيْءٌ عَظِيم)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89964" y="1435548"/>
            <a:ext cx="1965101" cy="53245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الزلزال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هو ظاهره طبيعية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عبارة عن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اهتزاز أرضي سريع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يتبع بارتدادات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تدعى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أمواج زلزالية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وهذا يعود إلى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تكسر الصخور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وإزاحتها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بسبب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تراكم </a:t>
            </a:r>
            <a:r>
              <a:rPr kumimoji="0" lang="ar-S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إجهادات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داخلية نتيجة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لمؤثرات جيولوجية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ينجم عنها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تحرك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D4D2D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الصفائح الأرضية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6728162" y="269797"/>
            <a:ext cx="2042546" cy="584775"/>
          </a:xfrm>
          <a:prstGeom prst="rect">
            <a:avLst/>
          </a:prstGeom>
          <a:solidFill>
            <a:schemeClr val="tx1"/>
          </a:solidFill>
          <a:ln>
            <a:solidFill>
              <a:srgbClr val="0D0D0D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التنبؤ بالزلازل</a:t>
            </a:r>
          </a:p>
        </p:txBody>
      </p:sp>
      <p:pic>
        <p:nvPicPr>
          <p:cNvPr id="11" name="Picture 2" descr="https://lh4.googleusercontent.com/-r5WpNsSvEBo/TXz8eryp2yI/AAAAAAAAA_4/jedoN9Lol3o/s1600/wallpaper-2.jpg"/>
          <p:cNvPicPr>
            <a:picLocks noChangeAspect="1" noChangeArrowheads="1"/>
          </p:cNvPicPr>
          <p:nvPr/>
        </p:nvPicPr>
        <p:blipFill rotWithShape="1">
          <a:blip r:embed="rId6"/>
          <a:srcRect t="25211"/>
          <a:stretch/>
        </p:blipFill>
        <p:spPr bwMode="auto">
          <a:xfrm>
            <a:off x="2345029" y="1405816"/>
            <a:ext cx="3886200" cy="210860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295337F-4578-405A-B717-BBE4A566F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1919" y="1130748"/>
            <a:ext cx="609600" cy="6096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F438359-68DE-43C5-9B4C-80B58E8304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5092" flipH="1">
            <a:off x="179168" y="286368"/>
            <a:ext cx="1368532" cy="1136408"/>
          </a:xfrm>
          <a:prstGeom prst="rect">
            <a:avLst/>
          </a:prstGeom>
        </p:spPr>
      </p:pic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F72E9E8E-BAE5-4136-A87A-7E69743C41B2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3" imgW="11160" imgH="11160"/>
        </mc:Choice>
        <mc:Fallback>
          <p:control r:id="rId3" imgW="11160" imgH="1116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113" cy="111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330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صورة 1">
            <a:extLst>
              <a:ext uri="{FF2B5EF4-FFF2-40B4-BE49-F238E27FC236}">
                <a16:creationId xmlns:a16="http://schemas.microsoft.com/office/drawing/2014/main" id="{43AC61C2-5BEC-4AA8-BCA3-C1CC9FBD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1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ABBC93C-6947-4E0A-8D72-B5D74AEF09A6}"/>
              </a:ext>
            </a:extLst>
          </p:cNvPr>
          <p:cNvSpPr/>
          <p:nvPr/>
        </p:nvSpPr>
        <p:spPr>
          <a:xfrm>
            <a:off x="6283325" y="230188"/>
            <a:ext cx="2647950" cy="936625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تقويم ختامي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C4212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نصف إطار 4">
            <a:extLst>
              <a:ext uri="{FF2B5EF4-FFF2-40B4-BE49-F238E27FC236}">
                <a16:creationId xmlns:a16="http://schemas.microsoft.com/office/drawing/2014/main" id="{6853C6D7-63DB-4EBD-9FEA-185C987034FF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36817293"/>
      </p:ext>
    </p:extLst>
  </p:cSld>
  <p:clrMapOvr>
    <a:masterClrMapping/>
  </p:clrMapOvr>
  <p:transition spd="slow">
    <p:wheel spokes="1"/>
    <p:sndAc>
      <p:stSnd>
        <p:snd r:embed="rId2" name="explode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840948" y="51928"/>
            <a:ext cx="3979573" cy="5928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 : قارن بين مقياس ريختر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ومقياس ميركالي؟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س : ما هو المصطلح العلمي لما يلي: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....................... هي الموجات التي تنطلق عبر مواد الارض وعلى سطحها .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A15FD92-4DA2-49D1-BF59-BC0CF5B8F956}"/>
              </a:ext>
            </a:extLst>
          </p:cNvPr>
          <p:cNvSpPr/>
          <p:nvPr/>
        </p:nvSpPr>
        <p:spPr>
          <a:xfrm>
            <a:off x="4840948" y="1476859"/>
            <a:ext cx="3782226" cy="1224136"/>
          </a:xfrm>
          <a:prstGeom prst="rect">
            <a:avLst/>
          </a:prstGeom>
          <a:noFill/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مقياس ريختر: يستخدم لقياس قوة الزلزال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D3E7352-97E8-4895-B1D0-F3C5F85D9357}"/>
              </a:ext>
            </a:extLst>
          </p:cNvPr>
          <p:cNvSpPr/>
          <p:nvPr/>
        </p:nvSpPr>
        <p:spPr>
          <a:xfrm>
            <a:off x="4793597" y="2962978"/>
            <a:ext cx="424847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مقياس ميركالي: يستخدم لقياس شدة الزلزال0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B1D65A1-6A47-47B1-898A-6384DF0F85F3}"/>
              </a:ext>
            </a:extLst>
          </p:cNvPr>
          <p:cNvSpPr/>
          <p:nvPr/>
        </p:nvSpPr>
        <p:spPr>
          <a:xfrm>
            <a:off x="0" y="28782"/>
            <a:ext cx="9144000" cy="6814827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FF474FF-32FA-45D7-A85E-E2BBC3688C21}"/>
              </a:ext>
            </a:extLst>
          </p:cNvPr>
          <p:cNvSpPr/>
          <p:nvPr/>
        </p:nvSpPr>
        <p:spPr>
          <a:xfrm>
            <a:off x="-1960" y="-35309"/>
            <a:ext cx="4669797" cy="3024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كلمة صح أو خطأ فيما يلي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التسونامي عبارة عن موجات زلزالية مائية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      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3B052B-83DA-4C75-9CF8-6207AD384780}"/>
              </a:ext>
            </a:extLst>
          </p:cNvPr>
          <p:cNvSpPr txBox="1"/>
          <p:nvPr/>
        </p:nvSpPr>
        <p:spPr>
          <a:xfrm>
            <a:off x="1880429" y="2239330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صح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3C651B43-C38C-4930-85E0-146B7337D0BB}"/>
              </a:ext>
            </a:extLst>
          </p:cNvPr>
          <p:cNvCxnSpPr>
            <a:cxnSpLocks/>
            <a:endCxn id="12" idx="2"/>
          </p:cNvCxnSpPr>
          <p:nvPr/>
        </p:nvCxnSpPr>
        <p:spPr>
          <a:xfrm flipH="1">
            <a:off x="4572000" y="14391"/>
            <a:ext cx="72008" cy="682921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B60020D1-1F8A-434E-8E06-49C411718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1250" l="9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974" y="4794460"/>
            <a:ext cx="2567443" cy="208030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9C5898D-4080-46BA-B547-9050CA4059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1458" y="5475284"/>
            <a:ext cx="1611939" cy="1338530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5910645" y="5213674"/>
            <a:ext cx="23335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الموجات الزلزالية</a:t>
            </a:r>
          </a:p>
        </p:txBody>
      </p:sp>
      <p:sp>
        <p:nvSpPr>
          <p:cNvPr id="18" name="نصف إطار 17">
            <a:extLst>
              <a:ext uri="{FF2B5EF4-FFF2-40B4-BE49-F238E27FC236}">
                <a16:creationId xmlns:a16="http://schemas.microsoft.com/office/drawing/2014/main" id="{C7E74CD5-0525-4735-A3DA-C7BA1BF09DB0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085101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14" grpId="0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1231" y="473089"/>
            <a:ext cx="4251101" cy="6201177"/>
          </a:xfrm>
          <a:prstGeom prst="roundRect">
            <a:avLst>
              <a:gd name="adj" fmla="val 1189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2" descr="http://ejabat.google.com/c/u/0/photos/public/AIbEiAIAAABDCLrAxrqqvbypMyILdmNhcmRfcGhvdG8qKDE0MzcwZmZmOTczNzM5MTBhNjQwOTVmMzVjM2YxMjMxNTAzMTQ0ODUwAUfwMgqqNcMKF1IFBof3KFhFM2T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دمعة 5"/>
          <p:cNvSpPr/>
          <p:nvPr/>
        </p:nvSpPr>
        <p:spPr bwMode="auto">
          <a:xfrm rot="1131219" flipH="1" flipV="1">
            <a:off x="6469063" y="493713"/>
            <a:ext cx="1057275" cy="603250"/>
          </a:xfrm>
          <a:prstGeom prst="teardrop">
            <a:avLst>
              <a:gd name="adj" fmla="val 200000"/>
            </a:avLst>
          </a:prstGeom>
          <a:noFill/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905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 rot="20765217">
            <a:off x="276921" y="903799"/>
            <a:ext cx="2533838" cy="711085"/>
          </a:xfrm>
          <a:prstGeom prst="roundRect">
            <a:avLst>
              <a:gd name="adj" fmla="val 4096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53254" name="صورة 7" descr="imagesCAIUKWM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75000"/>
            <a:ext cx="32004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نصف إطار 7">
            <a:extLst>
              <a:ext uri="{FF2B5EF4-FFF2-40B4-BE49-F238E27FC236}">
                <a16:creationId xmlns:a16="http://schemas.microsoft.com/office/drawing/2014/main" id="{729A9D73-202E-4990-93B3-F037819CCB38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895382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06" y="5074259"/>
            <a:ext cx="1183638" cy="72967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6" y="1106742"/>
            <a:ext cx="4788335" cy="4733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06035" y="5482361"/>
            <a:ext cx="3381704" cy="86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 على </a:t>
            </a:r>
            <a:r>
              <a:rPr kumimoji="0" lang="ar-SA" sz="4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itchFamily="2" charset="-78"/>
                <a:ea typeface="+mn-ea"/>
                <a:cs typeface="Aldhabi" pitchFamily="2" charset="-78"/>
              </a:rPr>
              <a:t>:   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41341" y="3268830"/>
            <a:ext cx="5940723" cy="21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نتهى الدرس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مع تمنياتي للجميع بالتوفيق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3" y="145675"/>
            <a:ext cx="3581400" cy="30627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E4516B9-1E9D-4AD5-9888-172FE2CD2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216878"/>
            <a:ext cx="811480" cy="66389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029DE6BF-8A1F-46CB-A7A5-9FEFB09B0C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2968" y="5347097"/>
            <a:ext cx="944296" cy="231425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326D76E-147C-4EE3-B59F-F526861EB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AAC6F6A-11C6-45BD-B3D2-A9934BF66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3" y="-35112"/>
            <a:ext cx="1097804" cy="114185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4BE309-0398-4656-8A3E-37AA39462BCF}"/>
              </a:ext>
            </a:extLst>
          </p:cNvPr>
          <p:cNvSpPr/>
          <p:nvPr/>
        </p:nvSpPr>
        <p:spPr>
          <a:xfrm>
            <a:off x="7745145" y="6434403"/>
            <a:ext cx="870248" cy="33413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نصف إطار 14">
            <a:extLst>
              <a:ext uri="{FF2B5EF4-FFF2-40B4-BE49-F238E27FC236}">
                <a16:creationId xmlns:a16="http://schemas.microsoft.com/office/drawing/2014/main" id="{B3FDDACC-649F-434E-B6C6-A102E0D75444}"/>
              </a:ext>
            </a:extLst>
          </p:cNvPr>
          <p:cNvSpPr/>
          <p:nvPr/>
        </p:nvSpPr>
        <p:spPr>
          <a:xfrm>
            <a:off x="-60298" y="-53721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1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3" y="395958"/>
            <a:ext cx="8568954" cy="547261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مستطيل 1"/>
          <p:cNvSpPr txBox="1"/>
          <p:nvPr/>
        </p:nvSpPr>
        <p:spPr>
          <a:xfrm>
            <a:off x="4082520" y="760340"/>
            <a:ext cx="2737573" cy="1754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هنيئاً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لقد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نجحنا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في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تحقيق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أهدافنا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اليوم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7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659" y="4140376"/>
            <a:ext cx="1224138" cy="1080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83" y="4140376"/>
            <a:ext cx="1232026" cy="1080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2166">
            <a:off x="5713623" y="4026685"/>
            <a:ext cx="1080969" cy="917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29744" flipH="1">
            <a:off x="7488603" y="3726945"/>
            <a:ext cx="1018283" cy="845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6" descr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17951">
            <a:off x="1347234" y="2381881"/>
            <a:ext cx="1687424" cy="85689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D7930A-EFDD-466B-8B4B-8F1FB47202DA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2BF2EF7-E142-4897-90EC-9D16E67B5016}"/>
              </a:ext>
            </a:extLst>
          </p:cNvPr>
          <p:cNvSpPr/>
          <p:nvPr/>
        </p:nvSpPr>
        <p:spPr>
          <a:xfrm>
            <a:off x="7848157" y="6409977"/>
            <a:ext cx="683566" cy="22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نصف إطار 12">
            <a:extLst>
              <a:ext uri="{FF2B5EF4-FFF2-40B4-BE49-F238E27FC236}">
                <a16:creationId xmlns:a16="http://schemas.microsoft.com/office/drawing/2014/main" id="{73DC530A-C393-4055-B33A-38FFC2D6D5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ABB1853-EA55-4EF0-B4B2-E6C0D69C3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09" y="1879592"/>
            <a:ext cx="261721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0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763688" y="2828838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A42889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4"/>
          <p:cNvGraphicFramePr>
            <a:graphicFrameLocks/>
          </p:cNvGraphicFramePr>
          <p:nvPr/>
        </p:nvGraphicFramePr>
        <p:xfrm>
          <a:off x="766327" y="1675420"/>
          <a:ext cx="7898728" cy="485119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32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2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2798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 تعلمت</a:t>
                      </a:r>
                      <a:endParaRPr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 اريد أن اعرف</a:t>
                      </a:r>
                      <a:endParaRPr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</a:t>
                      </a:r>
                      <a:r>
                        <a:rPr lang="ar-SA" sz="2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اعرف</a:t>
                      </a:r>
                      <a:endParaRPr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798">
                <a:tc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798">
                <a:tc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798">
                <a:tc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34" name="AutoShape 2" descr="ÙØªÙØ¬Ø© Ø¨Ø­Ø« Ø§ÙØµÙØ± Ø¹Ù Ø¨Ø±ÙØ§Ù ÙØ§Ø±ØªÙÙÙ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6" name="AutoShape 4" descr="ÙØªÙØ¬Ø© Ø¨Ø­Ø« Ø§ÙØµÙØ± Ø¹Ù Ø¨Ø±ÙØ§Ù ÙØ§Ø±ØªÙÙÙ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3256F82-B92E-4370-84D1-477D465AE4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8E21EBB-2AF8-423D-A3FC-3023AD529DEB}"/>
              </a:ext>
            </a:extLst>
          </p:cNvPr>
          <p:cNvSpPr txBox="1"/>
          <p:nvPr/>
        </p:nvSpPr>
        <p:spPr>
          <a:xfrm>
            <a:off x="3754883" y="3117643"/>
            <a:ext cx="23643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الزلزال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98EDC0B-A52C-4737-8339-26BEEE5F4C84}"/>
              </a:ext>
            </a:extLst>
          </p:cNvPr>
          <p:cNvSpPr txBox="1"/>
          <p:nvPr/>
        </p:nvSpPr>
        <p:spPr>
          <a:xfrm>
            <a:off x="6061166" y="127489"/>
            <a:ext cx="3014572" cy="441550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استراتيجية جدول التعلم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C3C4253-4AC4-437D-889B-A8E41C9A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91" y="-86549"/>
            <a:ext cx="4702629" cy="199258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0B78EA1-7722-4F1C-BD1C-3D10BD6F576A}"/>
              </a:ext>
            </a:extLst>
          </p:cNvPr>
          <p:cNvSpPr txBox="1"/>
          <p:nvPr/>
        </p:nvSpPr>
        <p:spPr>
          <a:xfrm>
            <a:off x="3696789" y="4420564"/>
            <a:ext cx="23643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الموجات الزلزالية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16D9FCC-A484-4374-807E-F06B433D8BA7}"/>
              </a:ext>
            </a:extLst>
          </p:cNvPr>
          <p:cNvSpPr txBox="1"/>
          <p:nvPr/>
        </p:nvSpPr>
        <p:spPr>
          <a:xfrm>
            <a:off x="3696788" y="5719972"/>
            <a:ext cx="23643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بؤرة الزلزال</a:t>
            </a:r>
          </a:p>
        </p:txBody>
      </p:sp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DA9C25F0-3EC3-4708-A2C8-0A986AA87B48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8092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4000">
        <p15:prstTrans prst="crush"/>
      </p:transition>
    </mc:Choice>
    <mc:Fallback xmlns="">
      <p:transition spd="slow" advTm="24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76300"/>
            <a:ext cx="4724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 bwMode="auto">
          <a:xfrm>
            <a:off x="2362200" y="1295400"/>
            <a:ext cx="2362200" cy="457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تنحني أو تتكسر </a:t>
            </a:r>
            <a:endParaRPr kumimoji="0" lang="en-US" sz="24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2743200"/>
            <a:ext cx="3657600" cy="838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بإضافة ماص للصدمات للمباني وتقويتها لتصبح أكثر أماناً </a:t>
            </a:r>
            <a:endParaRPr kumimoji="0" lang="en-US" sz="24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304800" y="3733800"/>
            <a:ext cx="3962400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يقاس الفرق في السرعة بين الموجات الأولية والثانوية لتحديد المسافة  </a:t>
            </a:r>
            <a:endParaRPr kumimoji="0" lang="en-US" sz="24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28600" y="4800600"/>
            <a:ext cx="3962400" cy="1600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الشدة : </a:t>
            </a: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هي مقياس للتدمير فاذا حدثت الزلازل بعيداً عن المناطق المأهولة أو كانت المباني مقاومة للزلازل الكبيرة فأن الدمار والشدة تكون أقل </a:t>
            </a:r>
            <a:endParaRPr kumimoji="0" lang="en-US" sz="24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مستطيل 12"/>
          <p:cNvSpPr/>
          <p:nvPr/>
        </p:nvSpPr>
        <p:spPr bwMode="auto">
          <a:xfrm>
            <a:off x="1066800" y="2133600"/>
            <a:ext cx="2362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الموجات السطحية</a:t>
            </a:r>
            <a:endParaRPr kumimoji="0" lang="en-US" sz="24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 rot="21301066">
            <a:off x="6627035" y="135841"/>
            <a:ext cx="2340464" cy="656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119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5" descr="1_618169_1_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1747908"/>
            <a:ext cx="3773510" cy="168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239000" y="1752600"/>
            <a:ext cx="1905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0" normalizeH="0" baseline="0" noProof="0" dirty="0">
                <a:ln w="9000" cmpd="sng">
                  <a:solidFill>
                    <a:srgbClr val="74856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48560">
                        <a:shade val="20000"/>
                        <a:satMod val="245000"/>
                      </a:srgbClr>
                    </a:gs>
                    <a:gs pos="43000">
                      <a:srgbClr val="748560">
                        <a:satMod val="255000"/>
                      </a:srgbClr>
                    </a:gs>
                    <a:gs pos="48000">
                      <a:srgbClr val="748560">
                        <a:shade val="85000"/>
                        <a:satMod val="255000"/>
                      </a:srgbClr>
                    </a:gs>
                    <a:gs pos="100000">
                      <a:srgbClr val="74856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فكرة الدرس</a:t>
            </a:r>
            <a:endParaRPr kumimoji="0" lang="ar-EG" sz="3200" b="1" i="0" u="none" strike="noStrike" kern="1200" cap="all" spc="0" normalizeH="0" baseline="0" noProof="0" dirty="0">
              <a:ln w="9000" cmpd="sng">
                <a:solidFill>
                  <a:srgbClr val="74856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748560">
                      <a:shade val="20000"/>
                      <a:satMod val="245000"/>
                    </a:srgbClr>
                  </a:gs>
                  <a:gs pos="43000">
                    <a:srgbClr val="748560">
                      <a:satMod val="255000"/>
                    </a:srgbClr>
                  </a:gs>
                  <a:gs pos="48000">
                    <a:srgbClr val="748560">
                      <a:shade val="85000"/>
                      <a:satMod val="255000"/>
                    </a:srgbClr>
                  </a:gs>
                  <a:gs pos="100000">
                    <a:srgbClr val="74856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uLnTx/>
              <a:uFillTx/>
              <a:latin typeface="Century Schoolbook"/>
              <a:ea typeface="+mn-ea"/>
              <a:cs typeface="Akhbar MT" pitchFamily="2" charset="-78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027312" y="4304822"/>
            <a:ext cx="3116687" cy="1645217"/>
          </a:xfrm>
          <a:prstGeom prst="rect">
            <a:avLst/>
          </a:prstGeom>
          <a:solidFill>
            <a:srgbClr val="FFFF99">
              <a:alpha val="74118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41148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قد تعرض </a:t>
            </a:r>
            <a:r>
              <a:rPr kumimoji="0" lang="ar-SA" sz="2400" b="1" i="0" u="none" strike="noStrike" kern="1200" cap="all" spc="0" normalizeH="0" baseline="0" noProof="0" dirty="0" err="1">
                <a:ln w="90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الثورانات</a:t>
            </a:r>
            <a:r>
              <a:rPr kumimoji="0" lang="ar-SA" sz="24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البركانية الإنسان والمخلوقات الحية لمخاطر كبيرة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7944632" y="3615035"/>
            <a:ext cx="1199367" cy="533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0" normalizeH="0" baseline="0" noProof="0" dirty="0">
                <a:ln w="9000" cmpd="sng">
                  <a:solidFill>
                    <a:srgbClr val="74856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48560">
                        <a:shade val="20000"/>
                        <a:satMod val="245000"/>
                      </a:srgbClr>
                    </a:gs>
                    <a:gs pos="43000">
                      <a:srgbClr val="748560">
                        <a:satMod val="255000"/>
                      </a:srgbClr>
                    </a:gs>
                    <a:gs pos="48000">
                      <a:srgbClr val="748560">
                        <a:shade val="85000"/>
                        <a:satMod val="255000"/>
                      </a:srgbClr>
                    </a:gs>
                    <a:gs pos="100000">
                      <a:srgbClr val="74856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الأهمية</a:t>
            </a:r>
            <a:endParaRPr kumimoji="0" lang="en-US" sz="3200" b="1" i="0" u="none" strike="noStrike" kern="1200" cap="all" spc="0" normalizeH="0" baseline="0" noProof="0" dirty="0">
              <a:ln w="9000" cmpd="sng">
                <a:solidFill>
                  <a:srgbClr val="74856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748560">
                      <a:shade val="20000"/>
                      <a:satMod val="245000"/>
                    </a:srgbClr>
                  </a:gs>
                  <a:gs pos="43000">
                    <a:srgbClr val="748560">
                      <a:satMod val="255000"/>
                    </a:srgbClr>
                  </a:gs>
                  <a:gs pos="48000">
                    <a:srgbClr val="748560">
                      <a:shade val="85000"/>
                      <a:satMod val="255000"/>
                    </a:srgbClr>
                  </a:gs>
                  <a:gs pos="100000">
                    <a:srgbClr val="74856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uLnTx/>
              <a:uFillTx/>
              <a:latin typeface="Century Schoolbook"/>
              <a:ea typeface="+mn-ea"/>
              <a:cs typeface="Akhbar MT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57800" y="2438400"/>
            <a:ext cx="3886200" cy="990600"/>
          </a:xfrm>
          <a:prstGeom prst="rect">
            <a:avLst/>
          </a:prstGeom>
          <a:solidFill>
            <a:srgbClr val="FFFF99">
              <a:alpha val="74118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41148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تخرج الماجما والغازات والمواد من</a:t>
            </a:r>
          </a:p>
          <a:p>
            <a:pPr marL="411480" marR="0" lvl="0" indent="-342900" algn="ctr" defTabSz="914400" rtl="1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B3B3B"/>
              </a:buClr>
              <a:buSzPct val="95000"/>
              <a:buFontTx/>
              <a:buNone/>
              <a:tabLst/>
              <a:defRPr/>
            </a:pPr>
            <a:r>
              <a:rPr kumimoji="0" lang="ar-SA" sz="24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الفوهات والشقوق مكونة التضاريس</a:t>
            </a:r>
          </a:p>
        </p:txBody>
      </p:sp>
      <p:pic>
        <p:nvPicPr>
          <p:cNvPr id="5632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0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8191500" y="6091707"/>
            <a:ext cx="836590" cy="7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sdeaf.net/up2010/4710/712934317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9588"/>
            <a:ext cx="3219718" cy="14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609859" y="3615035"/>
            <a:ext cx="14156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86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الأهداف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86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4" name="صورة 8" descr="imagesCABGUIM9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88" y="3429000"/>
            <a:ext cx="1004552" cy="98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0152" y="4700467"/>
            <a:ext cx="578261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86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682F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تشرح كيف تؤثر البراكين في الناس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0152" y="5365264"/>
            <a:ext cx="578261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86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682F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 تصف كيف تنتج البراكين مواد مختلفة .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90152" y="6076549"/>
            <a:ext cx="838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86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682F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 تقارن بين كيفية تكون الأشكال الثلاثة من البراكين 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330F7161-4251-47CB-B729-73B99DF00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709188"/>
            <a:ext cx="9143998" cy="502050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65437DB-2C7E-491B-9B99-A7B7431899C9}"/>
              </a:ext>
            </a:extLst>
          </p:cNvPr>
          <p:cNvSpPr txBox="1"/>
          <p:nvPr/>
        </p:nvSpPr>
        <p:spPr>
          <a:xfrm>
            <a:off x="4098992" y="2625046"/>
            <a:ext cx="417798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0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3D1FF44-07EE-40BF-A98F-ECD18F95FE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3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traidnt.net/vb/attachments/596911d1314527861-film-stri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962400"/>
            <a:ext cx="2668588" cy="1414463"/>
          </a:xfrm>
          <a:prstGeom prst="roundRect">
            <a:avLst>
              <a:gd name="adj" fmla="val 12915"/>
            </a:avLst>
          </a:prstGeom>
          <a:noFill/>
          <a:ln>
            <a:solidFill>
              <a:srgbClr val="860000"/>
            </a:solidFill>
          </a:ln>
        </p:spPr>
      </p:pic>
      <p:pic>
        <p:nvPicPr>
          <p:cNvPr id="6" name="Picture 7" descr="volcano8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962400"/>
            <a:ext cx="2668587" cy="1408113"/>
          </a:xfrm>
          <a:prstGeom prst="roundRect">
            <a:avLst>
              <a:gd name="adj" fmla="val 11373"/>
            </a:avLst>
          </a:prstGeom>
          <a:noFill/>
          <a:ln>
            <a:solidFill>
              <a:srgbClr val="860000"/>
            </a:solidFill>
          </a:ln>
        </p:spPr>
      </p:pic>
      <p:pic>
        <p:nvPicPr>
          <p:cNvPr id="9" name="Picture 13" descr="8volca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2400"/>
            <a:ext cx="2743200" cy="1447800"/>
          </a:xfrm>
          <a:prstGeom prst="roundRect">
            <a:avLst>
              <a:gd name="adj" fmla="val 16511"/>
            </a:avLst>
          </a:prstGeom>
          <a:noFill/>
          <a:ln>
            <a:solidFill>
              <a:srgbClr val="860000"/>
            </a:solidFill>
          </a:ln>
        </p:spPr>
      </p:pic>
      <p:pic>
        <p:nvPicPr>
          <p:cNvPr id="58375" name="Picture 2" descr="http://img.tebyan.net/big/1390/01/20943226228141979123515817662121981411872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" y="193964"/>
            <a:ext cx="1540163" cy="140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6273225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</a:t>
            </a: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لصفيحة</a:t>
            </a:r>
            <a:r>
              <a:rPr kumimoji="0" lang="ar-SA" sz="2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itchFamily="34" charset="0"/>
                <a:ea typeface="Calibri" pitchFamily="34" charset="0"/>
                <a:cs typeface="Arial" pitchFamily="34" charset="0"/>
              </a:rPr>
              <a:t> : قطعة كبيرة من قشرة الأرض أعلى الستار تتحرك فوق الغلاف المائع</a:t>
            </a:r>
            <a:endParaRPr kumimoji="0" lang="ar-SA" sz="2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276599" y="5638800"/>
            <a:ext cx="2667001" cy="533399"/>
          </a:xfrm>
          <a:prstGeom prst="rect">
            <a:avLst/>
          </a:prstGeom>
          <a:solidFill>
            <a:srgbClr val="86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مراجعة المفردات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52600" y="609600"/>
            <a:ext cx="289560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مفردات الدرس</a:t>
            </a:r>
            <a:endParaRPr kumimoji="0" lang="ar-EG" sz="36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entury Schoolbook"/>
              <a:ea typeface="+mn-ea"/>
              <a:cs typeface="Mudir MT" pitchFamily="2" charset="-78"/>
            </a:endParaRPr>
          </a:p>
        </p:txBody>
      </p:sp>
      <p:grpSp>
        <p:nvGrpSpPr>
          <p:cNvPr id="2" name="مجموعة 19"/>
          <p:cNvGrpSpPr>
            <a:grpSpLocks/>
          </p:cNvGrpSpPr>
          <p:nvPr/>
        </p:nvGrpSpPr>
        <p:grpSpPr bwMode="auto">
          <a:xfrm>
            <a:off x="7467600" y="304800"/>
            <a:ext cx="1676400" cy="838200"/>
            <a:chOff x="0" y="-25142"/>
            <a:chExt cx="3200400" cy="854491"/>
          </a:xfrm>
        </p:grpSpPr>
        <p:sp>
          <p:nvSpPr>
            <p:cNvPr id="21" name="مستطيل مستدير الزوايا 20"/>
            <p:cNvSpPr/>
            <p:nvPr/>
          </p:nvSpPr>
          <p:spPr>
            <a:xfrm>
              <a:off x="0" y="52539"/>
              <a:ext cx="3200400" cy="77681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مستطيل 21"/>
            <p:cNvSpPr/>
            <p:nvPr/>
          </p:nvSpPr>
          <p:spPr>
            <a:xfrm>
              <a:off x="39400" y="-25142"/>
              <a:ext cx="3121602" cy="8140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anchor="ctr"/>
            <a:lstStyle/>
            <a:p>
              <a:pPr marL="0" marR="0" lvl="0" indent="0" algn="ctr" defTabSz="1600200" rtl="1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البركان</a:t>
              </a:r>
              <a:endPara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مجموعة 22"/>
          <p:cNvGrpSpPr>
            <a:grpSpLocks/>
          </p:cNvGrpSpPr>
          <p:nvPr/>
        </p:nvGrpSpPr>
        <p:grpSpPr bwMode="auto">
          <a:xfrm>
            <a:off x="2286000" y="2286000"/>
            <a:ext cx="3200400" cy="762000"/>
            <a:chOff x="0" y="6779"/>
            <a:chExt cx="3200400" cy="1010880"/>
          </a:xfrm>
        </p:grpSpPr>
        <p:sp>
          <p:nvSpPr>
            <p:cNvPr id="24" name="مستطيل مستدير الزوايا 23"/>
            <p:cNvSpPr/>
            <p:nvPr/>
          </p:nvSpPr>
          <p:spPr>
            <a:xfrm>
              <a:off x="0" y="6779"/>
              <a:ext cx="3200400" cy="101088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مستطيل 24"/>
            <p:cNvSpPr/>
            <p:nvPr/>
          </p:nvSpPr>
          <p:spPr>
            <a:xfrm>
              <a:off x="49213" y="55218"/>
              <a:ext cx="3101975" cy="914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anchor="ctr"/>
            <a:lstStyle/>
            <a:p>
              <a:pPr marL="0" marR="0" lvl="0" indent="0" algn="ctr" defTabSz="1600200" rtl="1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البركان المخروطي</a:t>
              </a:r>
              <a:endPara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مجموعة 25"/>
          <p:cNvGrpSpPr>
            <a:grpSpLocks/>
          </p:cNvGrpSpPr>
          <p:nvPr/>
        </p:nvGrpSpPr>
        <p:grpSpPr bwMode="auto">
          <a:xfrm>
            <a:off x="4572000" y="1676400"/>
            <a:ext cx="2819400" cy="762000"/>
            <a:chOff x="0" y="368219"/>
            <a:chExt cx="3200400" cy="1216800"/>
          </a:xfrm>
        </p:grpSpPr>
        <p:sp>
          <p:nvSpPr>
            <p:cNvPr id="27" name="مستطيل مستدير الزوايا 26"/>
            <p:cNvSpPr/>
            <p:nvPr/>
          </p:nvSpPr>
          <p:spPr>
            <a:xfrm>
              <a:off x="0" y="368219"/>
              <a:ext cx="3200400" cy="121680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مستطيل 27"/>
            <p:cNvSpPr/>
            <p:nvPr/>
          </p:nvSpPr>
          <p:spPr>
            <a:xfrm>
              <a:off x="59467" y="426525"/>
              <a:ext cx="3081466" cy="11001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anchor="ctr"/>
            <a:lstStyle/>
            <a:p>
              <a:pPr marL="0" marR="0" lvl="0" indent="0" algn="ctr" defTabSz="1600200" rtl="1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البركان الدرعي </a:t>
              </a:r>
              <a:endPara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مجموعة 28"/>
          <p:cNvGrpSpPr>
            <a:grpSpLocks/>
          </p:cNvGrpSpPr>
          <p:nvPr/>
        </p:nvGrpSpPr>
        <p:grpSpPr bwMode="auto">
          <a:xfrm>
            <a:off x="228600" y="2971800"/>
            <a:ext cx="2971800" cy="685800"/>
            <a:chOff x="0" y="1070219"/>
            <a:chExt cx="3200400" cy="1216800"/>
          </a:xfrm>
        </p:grpSpPr>
        <p:sp>
          <p:nvSpPr>
            <p:cNvPr id="30" name="مستطيل مستدير الزوايا 29"/>
            <p:cNvSpPr/>
            <p:nvPr/>
          </p:nvSpPr>
          <p:spPr>
            <a:xfrm>
              <a:off x="0" y="1070219"/>
              <a:ext cx="3200400" cy="1216800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مستطيل 30"/>
            <p:cNvSpPr/>
            <p:nvPr/>
          </p:nvSpPr>
          <p:spPr>
            <a:xfrm>
              <a:off x="59837" y="1129370"/>
              <a:ext cx="3080727" cy="10365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anchor="ctr"/>
            <a:lstStyle/>
            <a:p>
              <a:pPr marL="0" marR="0" lvl="0" indent="0" algn="ctr" defTabSz="1600200" rtl="1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البركان المركب</a:t>
              </a:r>
              <a:endPara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مجموعة 16"/>
          <p:cNvGrpSpPr>
            <a:grpSpLocks/>
          </p:cNvGrpSpPr>
          <p:nvPr/>
        </p:nvGrpSpPr>
        <p:grpSpPr bwMode="auto">
          <a:xfrm>
            <a:off x="6553200" y="1066800"/>
            <a:ext cx="1752600" cy="706438"/>
            <a:chOff x="-2618510" y="87924"/>
            <a:chExt cx="3289900" cy="482773"/>
          </a:xfrm>
        </p:grpSpPr>
        <p:sp>
          <p:nvSpPr>
            <p:cNvPr id="18" name="مستطيل مستدير الزوايا 17"/>
            <p:cNvSpPr/>
            <p:nvPr/>
          </p:nvSpPr>
          <p:spPr>
            <a:xfrm>
              <a:off x="-2618510" y="87924"/>
              <a:ext cx="3200501" cy="468669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مستطيل 18"/>
            <p:cNvSpPr/>
            <p:nvPr/>
          </p:nvSpPr>
          <p:spPr>
            <a:xfrm>
              <a:off x="-2472490" y="139998"/>
              <a:ext cx="3143880" cy="4306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anchor="ctr"/>
            <a:lstStyle/>
            <a:p>
              <a:pPr marL="0" marR="0" lvl="0" indent="0" algn="ctr" defTabSz="1600200" rtl="1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اللابة </a:t>
              </a:r>
              <a:endPara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نصف إطار 25">
            <a:extLst>
              <a:ext uri="{FF2B5EF4-FFF2-40B4-BE49-F238E27FC236}">
                <a16:creationId xmlns:a16="http://schemas.microsoft.com/office/drawing/2014/main" id="{B479790B-1EBA-4CB4-929C-C1DEB64693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4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763688" y="2828838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A42889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4"/>
          <p:cNvGraphicFramePr>
            <a:graphicFrameLocks/>
          </p:cNvGraphicFramePr>
          <p:nvPr/>
        </p:nvGraphicFramePr>
        <p:xfrm>
          <a:off x="766327" y="1675420"/>
          <a:ext cx="7898728" cy="473844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32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2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4611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 تعلمت</a:t>
                      </a:r>
                      <a:endParaRPr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 اريد أن اعرف</a:t>
                      </a:r>
                      <a:endParaRPr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ماذا</a:t>
                      </a:r>
                      <a:r>
                        <a:rPr lang="ar-SA" sz="2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اعرف</a:t>
                      </a:r>
                      <a:endParaRPr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4611">
                <a:tc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4611">
                <a:tc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4611">
                <a:tc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34" name="AutoShape 2" descr="ÙØªÙØ¬Ø© Ø¨Ø­Ø« Ø§ÙØµÙØ± Ø¹Ù Ø¨Ø±ÙØ§Ù ÙØ§Ø±ØªÙÙÙ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6" name="AutoShape 4" descr="ÙØªÙØ¬Ø© Ø¨Ø­Ø« Ø§ÙØµÙØ± Ø¹Ù Ø¨Ø±ÙØ§Ù ÙØ§Ø±ØªÙÙÙ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3256F82-B92E-4370-84D1-477D465AE4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98EDC0B-A52C-4737-8339-26BEEE5F4C84}"/>
              </a:ext>
            </a:extLst>
          </p:cNvPr>
          <p:cNvSpPr txBox="1"/>
          <p:nvPr/>
        </p:nvSpPr>
        <p:spPr>
          <a:xfrm>
            <a:off x="6061166" y="127489"/>
            <a:ext cx="3014572" cy="441550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استراتيجية جدول التعلم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C3C4253-4AC4-437D-889B-A8E41C9A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91" y="-91510"/>
            <a:ext cx="4702629" cy="199258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DE9D934-CE48-42CC-9221-F1BE9B53411C}"/>
              </a:ext>
            </a:extLst>
          </p:cNvPr>
          <p:cNvSpPr txBox="1"/>
          <p:nvPr/>
        </p:nvSpPr>
        <p:spPr>
          <a:xfrm>
            <a:off x="4062088" y="3192616"/>
            <a:ext cx="15969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البركان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F15D349-17EE-438F-8D7F-2E886AE194F5}"/>
              </a:ext>
            </a:extLst>
          </p:cNvPr>
          <p:cNvSpPr txBox="1"/>
          <p:nvPr/>
        </p:nvSpPr>
        <p:spPr>
          <a:xfrm>
            <a:off x="4062088" y="4366977"/>
            <a:ext cx="15969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الماجما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E4245AF-84C5-43F0-8E25-C1149D5338BA}"/>
              </a:ext>
            </a:extLst>
          </p:cNvPr>
          <p:cNvSpPr txBox="1"/>
          <p:nvPr/>
        </p:nvSpPr>
        <p:spPr>
          <a:xfrm>
            <a:off x="4062088" y="5734968"/>
            <a:ext cx="15969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 descr="C:\Users\DELL\Pictures\بركان-clipart__k14243600.jpg">
            <a:extLst>
              <a:ext uri="{FF2B5EF4-FFF2-40B4-BE49-F238E27FC236}">
                <a16:creationId xmlns:a16="http://schemas.microsoft.com/office/drawing/2014/main" id="{2EAE9542-C324-4D95-A869-C426D8F7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9399"/>
          <a:stretch>
            <a:fillRect/>
          </a:stretch>
        </p:blipFill>
        <p:spPr bwMode="auto">
          <a:xfrm>
            <a:off x="766327" y="183092"/>
            <a:ext cx="1889140" cy="1379358"/>
          </a:xfrm>
          <a:prstGeom prst="rect">
            <a:avLst/>
          </a:prstGeom>
          <a:noFill/>
        </p:spPr>
      </p:pic>
      <p:sp>
        <p:nvSpPr>
          <p:cNvPr id="17" name="نصف إطار 16">
            <a:extLst>
              <a:ext uri="{FF2B5EF4-FFF2-40B4-BE49-F238E27FC236}">
                <a16:creationId xmlns:a16="http://schemas.microsoft.com/office/drawing/2014/main" id="{06744239-552F-4D0C-BCFE-CC174E8AEA2F}"/>
              </a:ext>
            </a:extLst>
          </p:cNvPr>
          <p:cNvSpPr/>
          <p:nvPr/>
        </p:nvSpPr>
        <p:spPr>
          <a:xfrm>
            <a:off x="-23574" y="-72207"/>
            <a:ext cx="6719455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50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4000">
        <p15:prstTrans prst="crush"/>
      </p:transition>
    </mc:Choice>
    <mc:Fallback xmlns="">
      <p:transition spd="slow" advTm="24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 idx="4294967295"/>
          </p:nvPr>
        </p:nvSpPr>
        <p:spPr>
          <a:xfrm>
            <a:off x="5285431" y="207446"/>
            <a:ext cx="3708797" cy="512285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r" defTabSz="758951" rtl="0">
              <a:defRPr sz="4482" b="1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r>
              <a:rPr sz="2700" dirty="0" err="1">
                <a:solidFill>
                  <a:schemeClr val="bg1"/>
                </a:solidFill>
                <a:latin typeface="Arabic Transparent" pitchFamily="34" charset="0"/>
                <a:cs typeface="Arabic Transparent" pitchFamily="34" charset="0"/>
              </a:rPr>
              <a:t>استراتجية</a:t>
            </a:r>
            <a:r>
              <a:rPr sz="2700" dirty="0">
                <a:solidFill>
                  <a:schemeClr val="bg1"/>
                </a:solidFill>
                <a:latin typeface="Arabic Transparent" pitchFamily="34" charset="0"/>
                <a:cs typeface="Arabic Transparent" pitchFamily="34" charset="0"/>
              </a:rPr>
              <a:t> </a:t>
            </a:r>
            <a:r>
              <a:rPr sz="2700" dirty="0" err="1">
                <a:solidFill>
                  <a:schemeClr val="bg1"/>
                </a:solidFill>
                <a:latin typeface="Arabic Transparent" pitchFamily="34" charset="0"/>
                <a:cs typeface="Arabic Transparent" pitchFamily="34" charset="0"/>
              </a:rPr>
              <a:t>أشاهد</a:t>
            </a:r>
            <a:r>
              <a:rPr sz="2700" dirty="0">
                <a:solidFill>
                  <a:schemeClr val="bg1"/>
                </a:solidFill>
                <a:latin typeface="Arabic Transparent" pitchFamily="34" charset="0"/>
                <a:cs typeface="Arabic Transparent" pitchFamily="34" charset="0"/>
              </a:rPr>
              <a:t> و</a:t>
            </a:r>
            <a:r>
              <a:rPr lang="ar-KW" sz="2700" dirty="0">
                <a:solidFill>
                  <a:schemeClr val="bg1"/>
                </a:solidFill>
                <a:latin typeface="Arabic Transparent" pitchFamily="34" charset="0"/>
                <a:cs typeface="Arabic Transparent" pitchFamily="34" charset="0"/>
              </a:rPr>
              <a:t>أستنتج </a:t>
            </a:r>
            <a:r>
              <a:rPr sz="2700" dirty="0">
                <a:solidFill>
                  <a:schemeClr val="bg1"/>
                </a:solidFill>
                <a:latin typeface="Arabic Transparent" pitchFamily="34" charset="0"/>
                <a:cs typeface="Arabic Transparent" pitchFamily="34" charset="0"/>
              </a:rPr>
              <a:t> </a:t>
            </a:r>
          </a:p>
        </p:txBody>
      </p:sp>
      <p:pic>
        <p:nvPicPr>
          <p:cNvPr id="452" name="1B451300-0B00-487D-B74C-7814CD14A5E6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1698172"/>
            <a:ext cx="5630092" cy="4127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2DA8-77A3-425D-97EF-F604DD06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094" y="256667"/>
            <a:ext cx="827685" cy="41384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F48401C-842B-42DA-8585-BF00D0BD68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نصف إطار 5">
            <a:extLst>
              <a:ext uri="{FF2B5EF4-FFF2-40B4-BE49-F238E27FC236}">
                <a16:creationId xmlns:a16="http://schemas.microsoft.com/office/drawing/2014/main" id="{1F92A0D8-717F-45C5-8793-0F321838F17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219739"/>
      </p:ext>
    </p:extLst>
  </p:cSld>
  <p:clrMapOvr>
    <a:masterClrMapping/>
  </p:clrMapOvr>
  <p:transition spd="slow" advClick="0" advTm="0">
    <p:fade/>
    <p:sndAc>
      <p:stSnd>
        <p:snd r:embed="rId2" name="chimes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براكين - كيف يحدث البركان ؟ و ما اضراره ؟ و هل للبراكين فوائد ؟!">
            <a:hlinkClick r:id="" action="ppaction://media"/>
            <a:extLst>
              <a:ext uri="{FF2B5EF4-FFF2-40B4-BE49-F238E27FC236}">
                <a16:creationId xmlns:a16="http://schemas.microsoft.com/office/drawing/2014/main" id="{F15E850E-95CB-490D-939C-EC5A80CDFE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2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صورة 11" descr="volc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36638"/>
            <a:ext cx="61722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28600" y="215325"/>
            <a:ext cx="2315056" cy="58477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أجزاء البركان  </a:t>
            </a:r>
          </a:p>
        </p:txBody>
      </p:sp>
      <p:sp>
        <p:nvSpPr>
          <p:cNvPr id="5" name="شكل بيضاوي 4"/>
          <p:cNvSpPr>
            <a:spLocks noChangeArrowheads="1"/>
          </p:cNvSpPr>
          <p:nvPr/>
        </p:nvSpPr>
        <p:spPr bwMode="auto">
          <a:xfrm>
            <a:off x="6934200" y="2514600"/>
            <a:ext cx="1905000" cy="609600"/>
          </a:xfrm>
          <a:prstGeom prst="ellipse">
            <a:avLst/>
          </a:prstGeom>
          <a:solidFill>
            <a:srgbClr val="666699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المخروط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/>
          <p:cNvSpPr>
            <a:spLocks noChangeArrowheads="1"/>
          </p:cNvSpPr>
          <p:nvPr/>
        </p:nvSpPr>
        <p:spPr bwMode="auto">
          <a:xfrm>
            <a:off x="1981200" y="1752600"/>
            <a:ext cx="1600200" cy="609600"/>
          </a:xfrm>
          <a:prstGeom prst="ellipse">
            <a:avLst/>
          </a:prstGeom>
          <a:solidFill>
            <a:srgbClr val="666699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الفوهة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بيضاوي 6"/>
          <p:cNvSpPr>
            <a:spLocks noChangeArrowheads="1"/>
          </p:cNvSpPr>
          <p:nvPr/>
        </p:nvSpPr>
        <p:spPr bwMode="auto">
          <a:xfrm>
            <a:off x="1066800" y="2667000"/>
            <a:ext cx="1600200" cy="609600"/>
          </a:xfrm>
          <a:prstGeom prst="ellipse">
            <a:avLst/>
          </a:prstGeom>
          <a:solidFill>
            <a:srgbClr val="666699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القصبة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400" name="مربع نص 8"/>
          <p:cNvSpPr txBox="1">
            <a:spLocks noChangeArrowheads="1"/>
          </p:cNvSpPr>
          <p:nvPr/>
        </p:nvSpPr>
        <p:spPr bwMode="auto">
          <a:xfrm>
            <a:off x="4343400" y="5410200"/>
            <a:ext cx="804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ماجما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59401" name="مربع نص 9"/>
          <p:cNvSpPr txBox="1">
            <a:spLocks noChangeArrowheads="1"/>
          </p:cNvSpPr>
          <p:nvPr/>
        </p:nvSpPr>
        <p:spPr bwMode="auto">
          <a:xfrm>
            <a:off x="4572000" y="2133600"/>
            <a:ext cx="574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لابه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cxnSp>
        <p:nvCxnSpPr>
          <p:cNvPr id="59402" name="رابط كسهم مستقيم 13"/>
          <p:cNvCxnSpPr>
            <a:cxnSpLocks noChangeShapeType="1"/>
          </p:cNvCxnSpPr>
          <p:nvPr/>
        </p:nvCxnSpPr>
        <p:spPr bwMode="auto">
          <a:xfrm>
            <a:off x="3429000" y="2057400"/>
            <a:ext cx="1066800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03" name="رابط كسهم مستقيم 14"/>
          <p:cNvCxnSpPr>
            <a:cxnSpLocks noChangeShapeType="1"/>
          </p:cNvCxnSpPr>
          <p:nvPr/>
        </p:nvCxnSpPr>
        <p:spPr bwMode="auto">
          <a:xfrm flipV="1">
            <a:off x="2667000" y="2895600"/>
            <a:ext cx="1676400" cy="7620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04" name="رابط كسهم مستقيم 16"/>
          <p:cNvCxnSpPr>
            <a:cxnSpLocks noChangeShapeType="1"/>
          </p:cNvCxnSpPr>
          <p:nvPr/>
        </p:nvCxnSpPr>
        <p:spPr bwMode="auto">
          <a:xfrm rot="10800000">
            <a:off x="5181600" y="1981200"/>
            <a:ext cx="1828800" cy="68580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05" name="رابط كسهم مستقيم 20"/>
          <p:cNvCxnSpPr>
            <a:cxnSpLocks noChangeShapeType="1"/>
          </p:cNvCxnSpPr>
          <p:nvPr/>
        </p:nvCxnSpPr>
        <p:spPr bwMode="auto">
          <a:xfrm flipH="1">
            <a:off x="7010400" y="3124200"/>
            <a:ext cx="381000" cy="99060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06" name="رابط كسهم مستقيم 25"/>
          <p:cNvCxnSpPr>
            <a:cxnSpLocks noChangeShapeType="1"/>
          </p:cNvCxnSpPr>
          <p:nvPr/>
        </p:nvCxnSpPr>
        <p:spPr bwMode="auto">
          <a:xfrm rot="10800000" flipV="1">
            <a:off x="5791200" y="1066800"/>
            <a:ext cx="914400" cy="15240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07" name="رابط كسهم مستقيم 27"/>
          <p:cNvCxnSpPr>
            <a:cxnSpLocks noChangeShapeType="1"/>
          </p:cNvCxnSpPr>
          <p:nvPr/>
        </p:nvCxnSpPr>
        <p:spPr bwMode="auto">
          <a:xfrm rot="5400000">
            <a:off x="6057900" y="1181100"/>
            <a:ext cx="685800" cy="45720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مستطيل 18"/>
          <p:cNvSpPr/>
          <p:nvPr/>
        </p:nvSpPr>
        <p:spPr>
          <a:xfrm>
            <a:off x="381000" y="6334125"/>
            <a:ext cx="8458200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عندما تتدفق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67B4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............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على سطح الأرض من فوهة البركان فإنّها تُسمّى.......</a:t>
            </a:r>
            <a:endParaRPr kumimoji="0" lang="ar-SA" sz="2400" b="1" i="0" u="none" strike="noStrike" kern="1200" cap="none" spc="0" normalizeH="0" baseline="0" noProof="0" dirty="0">
              <a:ln w="50800"/>
              <a:solidFill>
                <a:srgbClr val="0067B4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409" name="Picture 19" descr="C:\Users\user\Desktop\صورة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26670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شكل بيضاوي 22"/>
          <p:cNvSpPr>
            <a:spLocks noChangeArrowheads="1"/>
          </p:cNvSpPr>
          <p:nvPr/>
        </p:nvSpPr>
        <p:spPr bwMode="auto">
          <a:xfrm>
            <a:off x="4572000" y="533400"/>
            <a:ext cx="4572000" cy="533400"/>
          </a:xfrm>
          <a:prstGeom prst="ellipse">
            <a:avLst/>
          </a:prstGeom>
          <a:solidFill>
            <a:srgbClr val="666699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غبار+ رماد + مقذوفات صلبة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948430" y="6361669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 err="1">
                <a:ln w="50800"/>
                <a:solidFill>
                  <a:srgbClr val="0067B4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الماجما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83966" y="6380122"/>
            <a:ext cx="61587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 w="50800"/>
                <a:solidFill>
                  <a:srgbClr val="0067B4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</a:t>
            </a:r>
            <a:endParaRPr kumimoji="0" lang="ar-SA" sz="1600" b="1" i="0" u="none" strike="noStrike" kern="1200" cap="none" spc="0" normalizeH="0" baseline="0" noProof="0" dirty="0">
              <a:ln w="50800"/>
              <a:solidFill>
                <a:srgbClr val="0067B4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نصف إطار 19">
            <a:extLst>
              <a:ext uri="{FF2B5EF4-FFF2-40B4-BE49-F238E27FC236}">
                <a16:creationId xmlns:a16="http://schemas.microsoft.com/office/drawing/2014/main" id="{08A35379-9675-4B13-82B2-23A6A76C57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85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3" grpId="0" animBg="1"/>
      <p:bldP spid="2" grpId="0" animBg="1"/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19213"/>
            <a:ext cx="5486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371600" y="3892845"/>
            <a:ext cx="2514600" cy="1919288"/>
          </a:xfrm>
          <a:prstGeom prst="roundRect">
            <a:avLst>
              <a:gd name="adj" fmla="val 31961"/>
            </a:avLst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لابه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..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بخار ماء 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غازات .. رماد 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مقذوفات صلبة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2133600" cy="1447800"/>
          </a:xfrm>
          <a:prstGeom prst="rect">
            <a:avLst/>
          </a:prstGeom>
          <a:noFill/>
          <a:ln w="9525">
            <a:solidFill>
              <a:srgbClr val="86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7818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 bwMode="auto">
          <a:xfrm>
            <a:off x="7230412" y="5278733"/>
            <a:ext cx="1784797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anose="02020603050405020304" pitchFamily="18" charset="0"/>
              </a:rPr>
              <a:t>ما هو البركان؟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0427" name="صورة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100000" l="0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وسيلة شرح مستطيلة مستديرة الزوايا 14"/>
          <p:cNvSpPr>
            <a:spLocks noChangeArrowheads="1"/>
          </p:cNvSpPr>
          <p:nvPr/>
        </p:nvSpPr>
        <p:spPr bwMode="auto">
          <a:xfrm>
            <a:off x="1918952" y="2819400"/>
            <a:ext cx="3491248" cy="914400"/>
          </a:xfrm>
          <a:prstGeom prst="wedgeRoundRectCallout">
            <a:avLst>
              <a:gd name="adj1" fmla="val -60421"/>
              <a:gd name="adj2" fmla="val 40995"/>
              <a:gd name="adj3" fmla="val 16667"/>
            </a:avLst>
          </a:prstGeom>
          <a:solidFill>
            <a:srgbClr val="FDEFC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أكتب بعض المواد الخارجة من هذه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الثورانات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البركانية 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عنصر نائب للمحتوى 2"/>
          <p:cNvSpPr txBox="1">
            <a:spLocks/>
          </p:cNvSpPr>
          <p:nvPr/>
        </p:nvSpPr>
        <p:spPr>
          <a:xfrm>
            <a:off x="0" y="5891213"/>
            <a:ext cx="9144000" cy="966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البركان :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جبل قمعي يتشكل عند خروج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الماجما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من باطن الأرض إلى السطح </a:t>
            </a:r>
          </a:p>
          <a:p>
            <a:pPr marL="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تتنوع المواد البركانية الناتجة عن ثوران البراكين بين مواد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سائلة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 err="1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صلبة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غازية</a:t>
            </a: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7109" y="286902"/>
            <a:ext cx="2607564" cy="518976"/>
          </a:xfrm>
          <a:prstGeom prst="roundRect">
            <a:avLst>
              <a:gd name="adj" fmla="val 18706"/>
            </a:avLst>
          </a:prstGeom>
          <a:noFill/>
          <a:ln w="28575">
            <a:solidFill>
              <a:srgbClr val="9DC5D3"/>
            </a:solidFill>
            <a:miter lim="800000"/>
            <a:headEnd/>
            <a:tailEnd/>
          </a:ln>
        </p:spPr>
      </p:pic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4885CF76-4653-407B-A632-29F21C3CDA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http://store.a7lashe.com/upfile/images/bc9408c8d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706168"/>
            <a:ext cx="8937937" cy="60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71450" y="60055"/>
            <a:ext cx="88011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بداية تصلب 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الصهير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اللابه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) بعد خروجه على سطح الأرض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نصف إطار 4">
            <a:extLst>
              <a:ext uri="{FF2B5EF4-FFF2-40B4-BE49-F238E27FC236}">
                <a16:creationId xmlns:a16="http://schemas.microsoft.com/office/drawing/2014/main" id="{25B99F11-9CCE-418D-90CB-EF3E7B05D4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http://cache.daylife.com/imageserve/0eQh2RS146999/x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89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0" descr="http://cache.daylife.com/imageserve/00Cres04y55kh/61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9" y="46418"/>
            <a:ext cx="4762501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http://cache.daylife.com/imageserve/0dnm8AgdELazA/x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114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 descr="http://cache.daylife.com/imageserve/066D8WEf8X4Wz/610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2004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12" descr="http://cache.daylife.com/imageserve/0fJ3bru01Kd6l/610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97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246040" y="177225"/>
            <a:ext cx="1944709" cy="58477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Calibri" pitchFamily="34" charset="0"/>
              </a:rPr>
              <a:t>الرماد البركاني</a:t>
            </a:r>
          </a:p>
        </p:txBody>
      </p:sp>
      <p:sp>
        <p:nvSpPr>
          <p:cNvPr id="8" name="نصف إطار 7">
            <a:extLst>
              <a:ext uri="{FF2B5EF4-FFF2-40B4-BE49-F238E27FC236}">
                <a16:creationId xmlns:a16="http://schemas.microsoft.com/office/drawing/2014/main" id="{0EC3A0A1-4D95-48C6-B25A-D4EB2467F6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/>
          <a:stretch/>
        </p:blipFill>
        <p:spPr bwMode="auto">
          <a:xfrm>
            <a:off x="64395" y="0"/>
            <a:ext cx="9079605" cy="184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0910" y="1841678"/>
            <a:ext cx="3162300" cy="3606621"/>
          </a:xfrm>
          <a:prstGeom prst="rect">
            <a:avLst/>
          </a:prstGeom>
          <a:noFill/>
          <a:ln w="9525">
            <a:solidFill>
              <a:srgbClr val="004568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5181600"/>
            <a:ext cx="3181350" cy="1143000"/>
          </a:xfrm>
          <a:prstGeom prst="rect">
            <a:avLst/>
          </a:prstGeom>
          <a:noFill/>
          <a:ln w="9525">
            <a:solidFill>
              <a:srgbClr val="004568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2895600"/>
            <a:ext cx="3048000" cy="2647950"/>
          </a:xfrm>
          <a:prstGeom prst="rect">
            <a:avLst/>
          </a:prstGeom>
          <a:noFill/>
          <a:ln w="9525">
            <a:solidFill>
              <a:srgbClr val="004568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876800"/>
            <a:ext cx="2867025" cy="1333500"/>
          </a:xfrm>
          <a:prstGeom prst="rect">
            <a:avLst/>
          </a:prstGeom>
          <a:noFill/>
          <a:ln w="9525">
            <a:solidFill>
              <a:srgbClr val="004568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6" y="1790162"/>
            <a:ext cx="898062" cy="70833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A8C74E6-F27F-4A1D-AC6E-86EBE55980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4394" y="1709188"/>
            <a:ext cx="9079605" cy="502050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DA97511-B664-4FC3-90F3-79204D03402C}"/>
              </a:ext>
            </a:extLst>
          </p:cNvPr>
          <p:cNvSpPr txBox="1"/>
          <p:nvPr/>
        </p:nvSpPr>
        <p:spPr>
          <a:xfrm>
            <a:off x="4038600" y="2637675"/>
            <a:ext cx="417798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ماذا تتوقعون أن نتعلم خلال درس هذا اليوم </a:t>
            </a:r>
            <a:r>
              <a:rPr kumimoji="0" lang="ar-SA" sz="2400" b="1" i="0" u="none" strike="noStrike" kern="1200" cap="none" spc="50" normalizeH="0" baseline="0" noProof="0" dirty="0">
                <a:ln w="0"/>
                <a:solidFill>
                  <a:srgbClr val="9F1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41A67D5D-B6C2-43D7-BFB5-DDFDB42BD006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5269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10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2971800"/>
            <a:ext cx="8991600" cy="15700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ماذا يحدث لزجاجة مشروب غازي إذا رجت بقــوة قبل فتحها ؟ولماذا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ماذا يحدث لخليط الكيك عندما يوضع  في الفـرن ؟ ولمــاذا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ماذا تمثل زجاجة المشروب الغازي وخليط الكيك؟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 العوامل التي تؤثر على حدوث البراكين ؟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7003256" y="122099"/>
            <a:ext cx="1905000" cy="523220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Mudir MT" pitchFamily="2" charset="-78"/>
              </a:rPr>
              <a:t>عرض سريع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Mudir MT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581400" y="4876800"/>
            <a:ext cx="5562600" cy="13239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استنتاج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صعود الفقاقيع بسبب الضغط والحرارة يشبه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 يحدث للصخور المنصهرة (الماجما)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3496" name="Picture 2" descr="http://www.hotimg.com/direct/DxK4s4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812800"/>
            <a:ext cx="23764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4" descr="http://t2.gstatic.com/images?q=tbn:ANd9GcT6dAQujNNYMYHTlhFJXcrEnj8tTX166lp148-MgUbxYExpt0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8925" y="-103505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6" descr="http://t1.gstatic.com/images?q=tbn:ANd9GcSzMKX8wmfzIvHhgDuGrK8EqXJixr61Fd1Q8mN17Kj50YuD9fgb9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213" y="-1065213"/>
            <a:ext cx="2390775" cy="19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600200" y="2286000"/>
            <a:ext cx="5056191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الأدوات :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زجاجة مشروب غازي ، خليط كيك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831860" y="683280"/>
            <a:ext cx="488948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العوامــــل التي تؤثر على حدوث البراكين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63505" name="Picture 19" descr="http://bo7.net/image/%D8%A8%D8%A7%D9%84%D8%B5%D9%88%D8%B1_%D8%A7%D8%B3%D8%B1%D8%A7%D8%B1_%D9%86%D8%AC%D8%A7%D8%AD_%D8%A7%D9%84%D9%83%D9%8A%D9%83_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92782"/>
            <a:ext cx="304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نصف إطار 11">
            <a:extLst>
              <a:ext uri="{FF2B5EF4-FFF2-40B4-BE49-F238E27FC236}">
                <a16:creationId xmlns:a16="http://schemas.microsoft.com/office/drawing/2014/main" id="{28B1B0AC-D751-434A-B877-7B880D4608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8699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4012653" y="237626"/>
            <a:ext cx="4889480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العوامــــل التي تؤثر على حدوث البراكين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64520" name="Picture 2" descr="صورة بركان كراكاتوا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6" y="3464417"/>
            <a:ext cx="5245995" cy="313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4" descr="http://www.kaheel7.com/userimages/477558585558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87281"/>
            <a:ext cx="3501443" cy="311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11616" y="809625"/>
            <a:ext cx="5603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كراكاتو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جزيرة كثيفة الأشجار تقع في منطقة ضيقة بين جزيرتي </a:t>
            </a: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جاوه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وسومطرة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وصل ارتفاعها حوالي 2600 قدم نتيجة لتكدس التراكمات البركانية على مدى السنين ويعتبر انفجار بركان </a:t>
            </a: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كراكاتو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من أهم </a:t>
            </a: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الإنفجارات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وأعنفها في عصرنا الحديث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14999" y="907184"/>
            <a:ext cx="3272843" cy="22467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الضغط الشديد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الحرارة العالية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في باطن الأرض</a:t>
            </a: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737D6872-CF09-4691-9391-FD433B00E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9687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7" y="457200"/>
            <a:ext cx="38862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6598945" y="248458"/>
            <a:ext cx="2364750" cy="58477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أخطار البراكين 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4146997" y="874797"/>
            <a:ext cx="4816698" cy="5670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914400" rtl="1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تدمير المدن والقرى بسبب الانهيارات والتدفقات الطينية الملتهبة</a:t>
            </a:r>
            <a:endParaRPr kumimoji="0" lang="ar-SA" sz="2400" b="1" i="0" u="none" strike="noStrike" kern="1200" cap="none" spc="0" normalizeH="0" baseline="0" noProof="0" dirty="0">
              <a:ln w="50800"/>
              <a:solidFill>
                <a:srgbClr val="0033CC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1" indent="0" algn="r" defTabSz="914400" rtl="1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33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إغلاق الموانئ والمطارات بسبب الرماد البركاني الواصل  لارتفاعات  تتعدى 14000 م في الهواء</a:t>
            </a:r>
            <a:endParaRPr kumimoji="0" lang="ar-SA" sz="2400" b="1" i="0" u="none" strike="noStrike" kern="1200" cap="none" spc="0" normalizeH="0" baseline="0" noProof="0" dirty="0">
              <a:ln w="50800"/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1" indent="0" algn="r" defTabSz="914400" rtl="1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ترسب الرماد البركاني على سطح الأرض وقد يتبعه حدوث تدفقات طينية عند هطول أمطار غزيرة</a:t>
            </a:r>
          </a:p>
          <a:p>
            <a:pPr marL="0" marR="0" lvl="1" indent="0" algn="r" defTabSz="914400" rtl="1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33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تدفق الفتات البركاني على جوانب البركان وهو عبارة عن انهيار لصخور ساخنة متوهجة مصحوبة بغازات حارة</a:t>
            </a:r>
            <a:endParaRPr kumimoji="0" lang="ar-SA" sz="2400" b="1" i="0" u="none" strike="noStrike" kern="1200" cap="none" spc="0" normalizeH="0" baseline="0" noProof="0" dirty="0">
              <a:ln w="50800"/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1" indent="0" algn="r" defTabSz="914400" rtl="1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تحوّل مساحات شاسعة من الأراضي الخصبة إلى أراض قاحلة</a:t>
            </a:r>
          </a:p>
          <a:p>
            <a:pPr marL="0" marR="0" lvl="1" indent="0" algn="r" defTabSz="914400" rtl="1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50800"/>
                <a:solidFill>
                  <a:srgbClr val="0033CC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هجرة العديد من السكان إلى أماكن مجاورة أمنة</a:t>
            </a:r>
          </a:p>
        </p:txBody>
      </p:sp>
      <p:pic>
        <p:nvPicPr>
          <p:cNvPr id="6554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3581399"/>
            <a:ext cx="3886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نصف إطار 5">
            <a:extLst>
              <a:ext uri="{FF2B5EF4-FFF2-40B4-BE49-F238E27FC236}">
                <a16:creationId xmlns:a16="http://schemas.microsoft.com/office/drawing/2014/main" id="{8C71C823-FD9A-4A93-9BF7-498E6999416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405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3" descr="http://www.qnakids.com/QNAKidsImages/DailyPix_02111/02/volcan-ja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457200"/>
            <a:ext cx="343592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218645" y="168800"/>
            <a:ext cx="5867400" cy="538163"/>
          </a:xfrm>
          <a:prstGeom prst="roundRect">
            <a:avLst>
              <a:gd name="adj" fmla="val 24787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للبراكين رغم الدمار الذي تسببه فوائد كثيرة منها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6564" name="Picture 4" descr="http://www.aljazeera.net/KnowledgeGate/KEngine/imgs/top-page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-474663"/>
            <a:ext cx="10477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4445" y="2697163"/>
            <a:ext cx="8991600" cy="37861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1270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1270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تحسين خصوبة التربة من خلال المواد البركانية الغنية بالمعادن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1270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استخدام الصخور الناتجة عن الحمم في رصف الطرقات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. </a:t>
            </a:r>
          </a:p>
          <a:p>
            <a:pPr marL="0" marR="0" lvl="0" indent="1270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صناعة وإنتاج المواد من رواسب البركان كالكبريت والحديد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والبوتاسيوم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. </a:t>
            </a:r>
          </a:p>
          <a:p>
            <a:pPr marL="0" marR="0" lvl="0" indent="1270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دراسة جوف الأرض من خلال المواد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المقذوفة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بفعل ثوران البركان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1270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تكوين الألماس بتحول الكربون تحت تأثير الحرارة والضغط الشديد.</a:t>
            </a:r>
          </a:p>
          <a:p>
            <a:pPr marL="0" marR="0" lvl="0" indent="1270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تُستَخدم المياهُ الحارّة المُنبَثقة من جوانب البُركان مصدرا للطاقة وقد   تستخدم في مزارع خاصة للحصول على النباتات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الإستوائية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كما في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ايسلندا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1270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169E1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2" name="صورة 11" descr="imagesCAH07BS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00" y="2057400"/>
            <a:ext cx="1447800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 descr="imagesCAH07BS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8245" y="2087563"/>
            <a:ext cx="1447800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صورة 12" descr="imagesCAH07BS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2057400"/>
            <a:ext cx="1447800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صورة 13" descr="imagesCAH07BS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2057400"/>
            <a:ext cx="1447800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دمعة 15"/>
          <p:cNvSpPr/>
          <p:nvPr/>
        </p:nvSpPr>
        <p:spPr>
          <a:xfrm flipH="1">
            <a:off x="4114800" y="1143000"/>
            <a:ext cx="4343400" cy="908864"/>
          </a:xfrm>
          <a:prstGeom prst="teardrop">
            <a:avLst>
              <a:gd name="adj" fmla="val 156526"/>
            </a:avLst>
          </a:prstGeom>
          <a:solidFill>
            <a:srgbClr val="0067B4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ف</a:t>
            </a:r>
            <a:r>
              <a:rPr kumimoji="0" lang="ar-SA" sz="3600" b="0" i="0" u="none" strike="noStrike" kern="1200" cap="none" spc="0" normalizeH="0" baseline="0" noProof="0" dirty="0" bmk="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وائد البراكين</a:t>
            </a:r>
            <a:endParaRPr kumimoji="0" lang="en-US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6499F001-3955-4042-A2E2-9C1003AB63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4" descr="Montserr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4876800" cy="43434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28600" y="2962827"/>
            <a:ext cx="4876800" cy="1384995"/>
          </a:xfrm>
          <a:prstGeom prst="rect">
            <a:avLst/>
          </a:prstGeom>
          <a:solidFill>
            <a:srgbClr val="FFFFE5">
              <a:alpha val="69804"/>
            </a:srgbClr>
          </a:solidFill>
          <a:ln w="38100">
            <a:noFill/>
          </a:ln>
        </p:spPr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143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1 - الجيلاتين : يمثل الماجما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143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الكيس البلاستيكي : يمثل القشرة الأرضية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143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ثقب الدبوس : يمثل </a:t>
            </a:r>
            <a:r>
              <a:rPr kumimoji="0" lang="ar-SA" sz="2800" b="0" i="0" u="none" strike="noStrike" kern="1200" cap="none" spc="0" normalizeH="0" baseline="0" noProof="0" dirty="0" err="1">
                <a:ln w="1143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الفوهه</a:t>
            </a:r>
            <a:endParaRPr kumimoji="0" lang="ar-SA" sz="2800" b="0" i="0" u="none" strike="noStrike" kern="1200" cap="none" spc="0" normalizeH="0" baseline="0" noProof="0" dirty="0">
              <a:ln w="11430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589" name="AutoShape 3" descr="data:image/jpg;base64,/9j/4AAQSkZJRgABAQAAAQABAAD/2wCEAAkGBhQSEBQSEhQWFBUVFxgWFBUXFxgUGBodFxUVFxcVFRgYGyYeGxkjGhcYHy8iJCcpLCwsGB4xNTAqNSYrLCkBCQoKDgwOGg8PGi4kHyUtKjQuLC8sLy8yLCwvLCwpLDQqLC8qLCkwLiwsLCkuKiwsLCwsLC8sLCovLCwsKjQsLP/AABEIAMIBAwMBIgACEQEDEQH/xAAcAAEAAQUBAQAAAAAAAAAAAAAABAIDBQYHAQj/xABBEAACAQMCAwUFBgMGBgMBAAABAgMABBESIQUxQQYTUWFxByIygZFCUqGxwfAUI2IVM0NygpIWU2Oy0eEks/EX/8QAGgEBAAIDAQAAAAAAAAAAAAAAAAEEAgMFBv/EADIRAAIBAgMFBwQCAgMAAAAAAAABAgMRBCExEkFRYfAFE3GBkaGxIsHR4RRCMsIGFSP/2gAMAwEAAhEDEQA/AO40pSgFKUoBSlKAUpSgFKUoBSlKAUqktVPfD9msJVIx1ZNi5SrYmGM/v5V41wMkdR++dYOvTSu2Nll2leZ3r2ttyBSlKkClKUApSlAKUpQClKUApSlAKUpQClKUApSlAKUpQClKUApSlAKUrU+3/b5OHJGqp3txNkQxZCjYbvIx5IMjzPTqQJSbdkbWzADJ2A5mtZvvaTw+JipuUdhzWINOR6iJWrjnGe04uDr4jdrNjfuIye4Ty7tM6j5vk17w3jscgxBDIUHJgiony1MK0yqcEdmh2WptKpUSfBZv2OlT+1yy8Z1x1NtNjrv8Ga0/ivtsc3JgtY4mQY0yTGRe8yN8JpUqd8YO+3yq2NwMjGehxkeW1Q73hCSDBUH1Ga50sPTnPbnd8r5enkdVdiRVrS9tfO+XoZmx9rd0n9/bJIp5mCQhh5hZB731rfOzvauC8j7yB8gH3wdnRuodPsn15+dcY/gXj2OWUcjzPoT19aogvZLWUXVv/eL8achKn2o3xz25HocVWr4O8f8AxdmtM8vfTxVhiuyIqn3lG+Wqf26zPoPvSTkEE7ZOdJxjPyGakR3eTjHoeYP7Na9wjjMdzBFPFpZJEBU7A9QQ3gwOQfMVkIpTkFfDbywNxjqetcqh2nOnUtzzWvjr753vq7XPOypJoy4eq6xS3Bzucj03PkMcqySNkA+PKvSYPHRxN7bvD7FacNkrpSldE1ilKUApSlAKUpQClKUApSlAKUpQClKUApSlAKUpQClKUArS/aZxWxt4Uku7aK7mJKW0LIjuxOM6dQJVOWT6cyRW23t4sMTyyHSkas7nwCgkn6CvnviHHjNK/FLrOqT3LWHmUj30RoPvtnJ9SetYylsot4TDPETteyWbfBF97OS5Ie70BQcx2kSiO3i8tC7O39Rz86yQGNhWK/jzFEbi6bRttEvJc8l8Xf8ADyG5q7ZcQkeMyugjQjKKTl8dGY7BfTf1qpK7zZ7bCwo0UqdNWevO3F/syNKwEl+7SCONXlkIyscYLsRke8cbBckbnAqYqXcI1T2U6oObgCQAcyzBCTj5VolUhF7MpJPhdG6pi6NOWzKSv1ruXmZJlzsaw17DpfA5cxWWt7hXUOjBlPIg5BqPxC21DV4D8v2a2MtQktUZH2X8WMU8tkThHBuIPI7CZB+DAetdLL8sbY/efWuGRXfcT29yNu5lUt/kf3JB/tbPyrt9eN7cp91WU1pL5XSZ5HH4dUa8orR5rz/dyQozvkgZ3J8cZxt0rLRSdD+G9YcxHbkepx09cbVk7ZQd8HnkH98tqu9jTmqjilZ5a7/nj6vN6HJrJWJlKpRsjNVV7RNNXRSFKUqQKUpQClKUApSlAKUpQClKUApSlAKUpQClKUApSlAYrtVwU3dlPbB+7M0bIHxnGfEZGR0rh7cE0XspklE38P8AylIXRGrgZl7pck4XITJOcq3lXfOJXgihklPKNGc/6VLfpXzvLeMOGtKxy8kbOxPV5iST66nrVVOz2QvrlJ6RV7cWtPQi8dtndLO6mbEU5laCDGMqjIil2PNpCw2xsmT1rL8Kha+eCA5AuXZmC81gQEsc+LDSM+Mm3KutXPYwTcIisNZiKQxIHAUkNGq4yDkEahv+dROwXYL+z0aSZllnkVY8qCESNPhijDb4z7xJ3Jx4Vrqw+l2yyMIdozUJ3f1S69ldJcz3s72OhsISkWpmc5aVyHd8ctTY5AbADAHzNWO2HaNrGBZ0hMmXjj3bQq6/tuwB0r02HUVtskbOpJ2xsoB+uagXtukiaMBlYYdSMow66s7H514/E0dir38ltLJq+Tl4efna2RojO+TOMu5W9Zo4WjinBd1X3o0lHNkZfsON8ELvU64+BvQ/lWz3/YzhceO9jhh1Eaf5rQ5J+4NYGfStT4/YGwn7lpC0EyO0DyEakK7vE7n4gFKkMd+ldbB9oUazVKKknbK++3B3d7Ho8BjoQtSasr5Z3ty0Xka/xGLVDIvijfka7H2Vvu/s7aUneSKMsfPSA345rj92f5TnpoY5zt8J3zyrL9hvajHbWUEE8E2EVlSUDUrsC5WMDmCdlB338By09r4SpiKUXTjdp+1s/hEdtW7yDXB/K/J2FdJ6EemT9amk7qqkeS9OWdzXJOF+1q5jkDXUEa27uNRjYmSFW21PqyHxnfGORrsKOPLTgYb4s+O/XxqvhcBOirVLK9rtcNWrpr3VtMnu8/XjOnLZmmvEvJFg/rV4VaVeXPbkT+dXa9VRiorIoMUpSt5iKUpQClKUApSlAKUpQClKUApSlAKUpQClKUApSlAROL2XfW8sQOO8jdMn+tCufxrhXY3gEtzcWti8bKLVg97qGAohY6IieRLsBjH2d+VfQFY7gnHobtHeBtSpI8THGPejbS3y6jyIrFxTN9KvOlGUY/2Vma/7R+0kltFFFA3dyzs38zAbRHGAZHUNkassijIPx56VR7LuJS3PDz38hldJpotbYLYV/d1Y64Na57Wpf/mRD7tucf65hq/+tal+xQNovTn3O/QAf1iFO8Pqcr9K1v6pOD0Ls8NGOChX3uT9M/wdAmxj6KfIfoKhyjGV5nHReQ57YrKSKcjBxjf/ANY8KjzxnGAeZ3OANvHzriY7COW017L7X93pZvwpwmcV7S8Pjn4led8ok7tkijDDZU7mN/c8Ms7HNYi47M94IYpZWkt4CxiiYZZdenKd5nJQaRgc/OsoQxveIM51Mbp11H7qKoQfIbVVc3IQZPTfr+gq7SiowgktErcsrZHsMJhKNTDwlUir6++/j5mNfsnbkFdLaSCAodtK56qucA1fmhjSMRgABcBRjlgdPl18/OvTxTyxUOebUc1sbZ1qeHhB3jFLyIHFEJgkAGSUYAeOx5V37sk6m0txG/eoIYgsgGQ2lAuQR1OOXSuF1v3sZ42/dy8PZVJg/nI4Y5dZpZGbUpOzK2222/jzwcb2lw3cTgf8gov6Ki00fLh9zqAGM1cFeK2a9roRSWmh5FilKVmQKUpQClKUApSlAKUpQClKUApSlAKUpQClKUApSlAW7mTSjMOik/QZrlHsbvCl1Lb76ZLWG5I6awe6dh5kaM/5RXWJo9SsviCPqMVofs47DT2k0txclQ/dpbxqp1e5GcmRm/rbcDoMZ32GLvdFiEoKlNPV2t73JXtD7ByX7QywSrFLGGQ61LIyOVJzjfUpXI6cxWe7Kdmo7C1S3jJbTlnc/E7scu7eZP0GB0rL0qbZ3NTqScVBvJbjxuuKh8Uu1hiaZ30JEpdz/So1MPoKm1rftB7QJaWMjvEJ+8IhSE8pGlyoVv6cZJ8hWE4KSzMVe+RyiwuTL3lww0m4lefTnOkSHKqfMLiofG3Hup1bb5Dc/ht86xvEZ51jjt43Ade7Ejr01vpjiXUSTtk5P2UyedU3sjNdBt9KtJGB091IizeZ1OB8qqux7ujXhCMaKTy2Y+uvpv5kmlYicF9dxviF8IvQhNpT6nLAf5avz3bCdFBAT3dW25LiTTv0GUA9TWCs9Nxbh2hTk3lpJJc75X9n5EvvxrKkjZQ3pksP0/CpnDOKNa3MN0mcxMC4HNoiQJU88ruB4qKwn9nRyXDiZdRbS0RORkKuGXY74O5Hnmr0C9zK0Z2Rzqh8OQ1RjwOdwPM4qFUSnsrUpzxKrznha0bJtq9/TK3hbPgfS3DuJRToJIJElQ/aRgw9Mjr5VKriHs+7WLw+eQTE/wAPcFWdsZ7qRRp7wgb6GXAJ6FQeWcdsilDKGUhlYAqQcgg7ggjmK6EZKSujx2Lws8LVdOfk+K4ldKUrIqilKUApSlAKUpQClKUApSlAKUpQClKUApSlAKUpQCtS9pHaKezt4ntsd406rhgCGVUkkZN+WoJpz01VttaH7YISbOFx9i4XPkHilj/7mUfOsZOybLGGhGpWhCWjaXqzb+DcXjureO4iOUkUMvjvzBHRgcgjoQam1zj2JXTG2uozkpHdNo8taI7AeWok+rGuh3FwqKXdgiqMszEKAPEk7AVKd1c11Yd3OUODa9Cp3ABJOANyTsBjqa4l7Re14u5VeAhoYCUtifhmnk9zvV8Y0GQD198jbBrIe0Ttkt17iSFLJMmZj7v8Q2RpRR8RiGPD3yRjI3OuWXCWf/5EylT8NvD/AMtTzZgOUjD/AGjb0qYnERpx668Tp4XCumlVnr/Vf7P7cXyMTBCsLKXYlYw9xK7c2bAQN+LYHkBUGO6IVnYYMSOWHjJKxmcfId0mPEGp3FtLK8gUNoYRRE5w0hcAsQPiVW5ZzureVWVswTHbjJ1NrkJ3JVCHdm82bA/1VUpTvC8t179eD6sdTD3SdTdC78ZPJfHVy80Jhtip3KxnPmxUk/VjVm3sgzyowyO7iU9OXebjzyAc1O7Qqe5fz0/965/OnCU1TXB6BIl+f8xsfQj61Wg33Mp77/dGpRXdvxj8SMQ6sY5YmJLxe8j8iRgtG+3XYg+hrIwaZ4ELjIdVb0OOYPQg8jVviA0Osx5AaJPJScqx8g3PyY1TwWYaWiUgiM+6Qcgq3vJuOoGR8qzqyc6SqLVdfgyqy24xbeaun8x9r58i/wAOjZmeNjvHghvvKR7rHz2IPmPOtm7FdsnsJVjkYm0Y4dTv3JO/ex+CZ+JRtuWG4OdXu5jE6zD4cGOTyViNLf6W/BjVUau0ukFRkDQCDmRy2BErD3VY7adWAx2yDirdCo5JSWpe2qWJwjjiP677Xa4Pw4+DPpOOQMAykEEAgg5BB3BBHMVVXEOw3aK7hu4LaMzNF3ixy27xue7VjgsNShotPPGQuARjlXb66EZXR5HEUHQnsNp807oUpSsiuKUpQClKUApSlAKUpQClKUApSlAKUpQClKUAqDxvg6XUEkEmdLjBKnBBBBVlPiCAflU6sR2j7U29jGJLh8ajpjRQWkkb7saDdjy8hncihKbTyKuzXZyKxtxBDnGSzM27Ozbs7Y2yfLYAADlXJ+3/AGsE19PHM+IbRlSODrJJpDGUpzc5IVBuNsjc5rNcT7XX90SqYsIc/Z0y3LDzbeOL5aiPGsMvCIYnM2nXMdzLIxllJxjJdyTn0rmV8fSj9Mc3y/J1MJQqQqKrJevHiYnh/CpHcXF2MFTmGDmsfgz/AHpfy/KZfX5JMUZHfMp077Rgg5mkP2VUb+ZAAqm+uHY6Isd4ebHdY1P22HU89K9T5A0vOzjJw64jtwWlkQ6mJy8hJGrUepK6gB6VynLbkpVHrpwX6+S9OUnd68Xx69jWy6vp0ZFvCB3Odi2kEd8/4kDzJPOsl2etiwM7DBkACKfsoCSufNs6j/prF2MP8R/JVWVIwvf6lKEDG0ODg6mxg+QNbDecUjhChzjPIAE7DGWwOSjI386tYh2XdQ16fvqWas4RhGnTeSzb4y/XWaJE3DEmRo2yA6lcjmM8iPTY/KlpwL+FTQX7x3JeRyNOo8hgdAFAGKqlDaolQlS00alhzAyWbHqEI+dZPi/xj0/WqG1JLZvkzRZdddXNdvLfBPnWs2VyY52Q7KZHQ7AKDs0RGBtqU6fMitxu4sitX4jbhJcvju5lEb+AZc6ST5gkZ8VHlVnDWk3CW9EKClJK9ufXPJ8mzKm2DqwIyCMEeIO2KwugpiByeY7mXnkqQyq3TWCB/mArJ9n7o90Ax1YLIW+9oZlBJ+Qq/wARsVYFWGVb95HgamnUdCbi9CadRwzW9Wa4p6p/k6t2I9oi3ZEE4WO5wSAPglCj3mizuCOZQ7joWGSN0r5hJkhKk62CENHMn96hXkxA6j7y5z1HOuu+y72mDiJkt5MGaJQ3eKCqyJkLqKke44JAI5b5HgO5Rqqosjl43DU6b26T+l7nqvyuaOg0pSt5zhSlKAUpSgFKUoBSlKAUpSgFKUoBSlKAVA4zx2C0iM1zKsSDqx5n7qjmzeQBNYPtd7RbeyHdqwnum2itoyGct014zoXxJ8DjNc//AIR5ZRd3z99cfZ/5cOfsQJyGPvczzqricVCgs83wLFDDyrPLTibE/tbmMhMfDJ3g+y5kSOQ/1d0w2Hqf/FapALm8v34heoIyF7u2hyG7tcnJOPtbnfmSx2AxWT/jl8D+H/mqJLzIwBXFq4+rVi4WSTOpTwlOnJSvcvzThef0rBXVxLK5WMhFBw8hGo56pEp2yOrHYHbBIOJJOeux65/I/rRECgADAGwAqpBKOZZleR7w6xWMYXO5yWJLMxOxLMdyeX6YqVxe4ctDawv3bzai7gZZI0ALsvQMSQoPmaiS8QZWWKJO8nkGUXOFRRsZZSNwgz6k7Csna2qwFnkJkmcAPIRjIG4RFGyRgnZfPJyd6nR7UvIjVbKI39kw20QjiGMnUxJLMzHm7sdya0mNTdTDP+KdR/ohjPujy1HHzdvCtzuJy7EmoSWiwxTGFVjYhQCo31O6xofkWyB5Vuo1XG7/ALPeZXUU7Lc/37XXmT+Hx97MMfDC2pz4yaWCxj/KHLN4EqPGofb25KxxxISHnYpkHdUA1SMPPG3+qtjitkhjCRjCqMAfqfEknJPMk1qvaq0eVoZIwGMfeDSW05DgDIJ22Kj5E1rouLqq+i6+SUlkpaNq/hfP2LXBJi1smo5ZcoT1JjZkyT4kKPrUW5QNlWAIOxB3BqfwyxMUWgnUxLMxHLLHJ0g9Og9Kj3FuQTUza2248TXbKxGRAoAUAAcgBgfQVlCgkQHrWFu4mIBT4lOQDsG8UPkfHocGq+Gcdj16CSjH7DjQflnZvkanYcldZmO0k7MmS2ZXzqCLl7SQXdvlJY2DNoJXvFVgXjkA2ZSuedbCRmoVxaeFKVV05KSFSmpxszvFtcLIiuhBV1DKRuCGGQQfQ1dr5wt0kt212s0lu45FHbRzzhoyShXyxXT+xPtSjmVYL5kt7obbnTHKOjxMdsnqp3zy8vQ0cTCtpqcWrQlT1OgUrwNncV7Vk0ClKUApSlAKUpQClKUApWM432ktrOMyXEyRgcgSNR8kX4mPkBWj3vby8n3gSO0iPJpR3s5HQmMERxnyJY+IrVVrQpK83Y2U6U6jtFHQuJcTit4mmmdY40GWdjgD/wB+XM1x7ifGLnilw0jtJb2KnEMALRNMP+ZNghtJ56T0x5k2ruPvHEkzyXMgOQ8zagp8Y4wBGnqFzXrOTzOa5OI7Qc1s0suf4OlRwai7zz5FVvaQQZ7mJEJ5lVAPzbmaSyljk1adwASSABzJOAPUmsTccV74iK1YnUcPMoOiNRzKsRhnPIYz41zYwcnf3Lzkoq3sV3fFnLtFbRiR1OHdjpjQ45E82b+kcqt2/DblmzcTqU6xRLoB8mf4iviOtZOztFiRY0GFXl18ySepJ3JqXbQa2x9azdRRVorz3/ryMFBvOTKI4CdlHyH75VRxEGFNTKSSQqIPidj8KKPE/gMk8qyxvIoXWIkmR+SIpdsZ+JgoOlAftHAr2eNEcyN70nwhj9lTvoT7o5ZI3PXoBpTtm1+za1uRb4RwruFZ3IaWTDSsOWw91Fz9heQ+ZPOo1/NqbyH7/Sq5eJE7YGKhs/jUZt3YySshUq34aztHnAjVu8fxZkIMS46KD75PUqo5ZqPEuTWesotK0craEpXLfFp9ELv91SfXbYfPlWHm6Z59f1/Gqu0txloYt/flBbfmsSmTHzZV2q0zZqUrJPrrUhu7Z5VEkeRVdKkgxE6YNRbm0SRdLqGHmPyPMfKsjfR71DrNNrNGLV8mecHujHILd2LBhmFm57fFGT1IGCDzIPlWbdcitfu7NZF0tnnkEHDKRyZT0Iqdwm8k1GGYhmC6kkG3eLnB1Do42yPMGs5JSW0td/5/JjF7LtuLlxadax91Zo40yKGHgRn6eFbBUSeyzuK1qTTujNq5D4NxK5siDZzvGo/wXzLCd840Mfd9VINbxwP21p3qwcQiFsX2SZWLwsf6iQGTpzz5kVoFzKIwS5CgcyTgViru8huEMYWSbPLu43Yg9Cpxzrp4bE1r2ackUK9CnbcmfUCOCAQQQRkEbgg8iDVVfOXZTtFxiwCxWsN1cwAnEM1rIAo2+FwMr6Zx5b12Ds97S7W5cQSa7W6wNVvcKY21dVQsAH35Y3I6Cuync5bVjbaUpUkClKUArm/aOA8W4t/Z5Z0tbNFludDFGkkkH8qPI5AKc/7vI1VP274lIT3FjFCvQ3M+pvUpENvTNYj2ddqv4e+vo+KFLee5kWVJD7kUgVSmmN2OMAYwCc7nqK1qpCTsmZuEkrtGZvPYRwxx7qzRt99ZmLbdff1D8K1LiPDJrC4FpcyGVXybW4b/ABAOcb/9VdvUYNdujlDAMpBB5EHIPoRXMu2868Uv4uFqFeKGWN7nTu5OCzAMP7uNEOGbmXkRB9rGFehGtHZfqZ0asqUro1iDiETsUSRGYc1VgSPkKsycQYkrDGXIOC5OiMHqNXNsddIPhmuk8b9k9lNEiwxi0kiz3U0KhWXP3x/iKeobfnuM1za6kltbg2d0qpMoDIU/u5U3w8XhyIK9K5FfBOitpZo6VLFKo9l5MoThIYhrhu+YbgEYjX/JHy+bZPpWRrGy3pPL9+VW1um8aoNuWpbSS0Mkpy2BWTmLQxFlALnSkYPIs7BUB8skE+QNReDxAKZWDHHIBSxPoAMk71MUO7pLPpijQlo4yQWLFSoeUj3QQC2FXOCcknGKw356GZK4bw1YVIyXdjmSQ/E7feby8ByUYArF8QuMuc9KyF3xyJQRrBPgN/yrROLccCyqirJI7/DGg1MQOpA+f0NTThKpLLUicowRnJrkCrIuc/v0qz2f4Fd38rRQxmDuwDNJcIQE1DKIqjdmI38AN/CsvdezvidupkKQXSruUhZ0lI66VddJPlzPSrqwVVx2kiq8VTTtcyXCLTChjWQkkCqWOwUEk+AAyT9Ki8Ivo5Yg0ZzjZhuCrdUdTurDqDUXtVd6LVx9qTEKDxaUhMfQk/I1z1Fuey9S7tJRujCBWllE7jT7p7uP7gfdmf8A6hGAegxjfJNSqrlGSSOWTUO4u9JwOdbG7mu1i80gG1WpbjA/f7//AGoDzk5NRJeKxjZpUHkXUfrUqLehDklqTZrjNWKxt12igQZ7xWPRVOony22HzroHAvZRczjXdy/wyHlFCVklOfvykFF9FB9atUsJUqaK3iaKmIhDVmnSzquNTKudhkgZ8hmvLhGIBQ4dTqRjuM4wQfFSNj/6Fdk4T7MLCDJ7gTMy6We4JnJHUAPlVz/SBWA7Uex+LQ8vDma3lALCHOqByNyNByUJ5ZUgDwq5/wBfJK6lmVf5qbs1kaAO1MaYFwrQsdskFkP+V1B/HBqT/wARW2cd/H/uGPry/Gs97Iux8d4r8Qu4xIrMY7aGQB0UIcPIVOxYsCOW2k+NdVu7KFYHRokMQU6o9AKkAZI04wdulZR7Oi0m3ZkPGtOyV0c09nPA47y6muZUWSK2YRQA4ZTKVDSyEciVBVR4ZJ511ZUAGAMDwG1cy9iV2VW7tVKtFE0UqFeStcR65IAeojYac+vy6fXRpU1TgoopVJucnJkLi3FUt4u8fJ3CoijU7sxwsaDqxP6k4AJrV+OdmLnicRjuVtreMjZO7/ipl8CJSyqjDf4Q3qa3NkBxkA4OR5HBGR8ifrVVbDWaH2R4lJZXn9j3U3ft3QmtZ2yHZMsGikBJyy6SQc7qPKt8rhHtbsDd9obW3UlQIELspwwXXK7kHodI29a2K14LNCMQcQvUA5B5EnX6SodvKtFSvCm7SN0KMpq6Oq0rnS8R4kNheQt5tae8fXTMB9AKVj/Kpcfkn+PU4Eio1/w6OdDHMiyIfssMj1HgfMb1L0/Snd1xU7aHVeZqyezixGcRuBnOkTShR6ANWS4HanhbO9lD3kUmO+t9ZD5GcSwu5OWwcFGIBwCCDnOWxzoRW6NepF3uapUYNWsS4vajbcpYbyE+D2srfQxBwfrWo9v1PGWgSGGSBIn1m7lXunwQQUhiP8w52OW0jK1sVela3yxsmrJGlYWKeppdt7OMDD3tw3oI1P1IY1Ij9m9uDky3RPnOR+SitrNesuKq95Is7CNaTsXpyEvLxB4CRD+Jjz+NSIOyagHVcXcmRgh7hiPoABWe/D8qq08/3+FY7RNjX/8Agy25kSE+c0v6OBUaLsRHDcC5tnaOXSUIk1TowPjqYMDy5N05VtGjPL8a901KnJaEOKZEsjPEe8SZVkbGsd3mJ8fDqjL6gQNtQcHGM5wAMoe2Vwq+9arI3jHOqg+olUEfLVUQrv614qmt0MTUgrI1yoQlmzU7/su95fm8lUWisBrigmcvKwGA8rrpUEDHwjfHPfNSJ+w0LFW7661ISUJnZ9JIwSusNg4rY9NAKwnWlN3ZlGnGKsjWj2LJ2/jLnHl3IP8AuEVB2Btzu73EpP353/JNIrZQKVhttaGWyjWv/wCeWepWKOwU50PK7oefNWJzWYg4NAmNEES45aY0H5CptKOcnqyVFLcRLrhcUiMjIuHUqSETOCMHBKnfFeWF3f2yCGCeCSJRiP8AiI5GkQDACl43AkA5DIB5ZJqZSsoVpw/xZhOnGeqIwlvW3kv5B5QxQRL6e+kjfjU1OJ3SjAuCfOSKN/8AsCVbr3Saz/kVb3uR3FPgYzhtlcWqhbS6ZVBY91LGksOWZnbSq6WjGWOytgeFXrviHE5hoa6ggU82t4G7zHXS0sjBT542qaVxRkxUrE1UrXI7inwNY4d2Sls2LcPvJrfUdTxyBbiJz4srY3PjzrY7TtfxKMYmtra4/rimaDPqkqEZ9Gq4y4oy4qY4qpHeRLD03uLn/H90M54a/lpuYCPxIqzP25v3UiKwjiYj3XmuVZQfEpEpY+gIr2vdNZ/zanIx/iwNR4DwG5huJrq6CXNxMfemWQqwXb3FjdFUDYcm5ADYVs4ueWUcZOPhzj1IJGPPNX1XNAN96rTm5u7N8YqKsjylVBPMUrWZFNek7UpQFTcx6D8qr6/KlKA8A3Hqatt/5pSgKx9qvF5H0pSpBcVeX76V4RypSgKWO59auge98q8pQFtR73zNeEb/AD/WlKAqA9761Qp3pSoBTSlKAUpSgFVyilKAqVeX78Kqk/f0pSgPccq8J96vaVIPIjuasvzPrSlAVwjn6VTH+/rSlQCo8x6VdYbj0P6UpUgoYV7SlAf/2Q=="/>
          <p:cNvSpPr>
            <a:spLocks noChangeAspect="1" noChangeArrowheads="1"/>
          </p:cNvSpPr>
          <p:nvPr/>
        </p:nvSpPr>
        <p:spPr bwMode="auto">
          <a:xfrm>
            <a:off x="18068925" y="-10350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67590" name="AutoShape 5" descr="data:image/jpg;base64,/9j/4AAQSkZJRgABAQAAAQABAAD/2wCEAAkGBhQSEBQSEhQWFBUVFxgWFBUXFxgUGBodFxUVFxcVFRgYGyYeGxkjGhcYHy8iJCcpLCwsGB4xNTAqNSYrLCkBCQoKDgwOGg8PGi4kHyUtKjQuLC8sLy8yLCwvLCwpLDQqLC8qLCkwLiwsLCkuKiwsLCwsLC8sLCovLCwsKjQsLP/AABEIAMIBAwMBIgACEQEDEQH/xAAcAAEAAQUBAQAAAAAAAAAAAAAABAIDBQYHAQj/xABBEAACAQMCAwUFBgMGBgMBAAABAgMABBESIQUxQQYTUWFxByIygZFCUqGxwfAUI2IVM0NygpIWU2Oy0eEks/EX/8QAGgEBAAIDAQAAAAAAAAAAAAAAAAEEAgMFBv/EADIRAAIBAgMFBwQCAgMAAAAAAAABAgMRBCExEkFRYfAFE3GBkaGxIsHR4RRCMsIGFSP/2gAMAwEAAhEDEQA/AO40pSgFKUoBSlKAUpSgFKUoBSlKAUqktVPfD9msJVIx1ZNi5SrYmGM/v5V41wMkdR++dYOvTSu2Nll2leZ3r2ttyBSlKkClKUApSlAKUpQClKUApSlAKUpQClKUApSlAKUpQClKUApSlAKUrU+3/b5OHJGqp3txNkQxZCjYbvIx5IMjzPTqQJSbdkbWzADJ2A5mtZvvaTw+JipuUdhzWINOR6iJWrjnGe04uDr4jdrNjfuIye4Ty7tM6j5vk17w3jscgxBDIUHJgiony1MK0yqcEdmh2WptKpUSfBZv2OlT+1yy8Z1x1NtNjrv8Ga0/ivtsc3JgtY4mQY0yTGRe8yN8JpUqd8YO+3yq2NwMjGehxkeW1Q73hCSDBUH1Ga50sPTnPbnd8r5enkdVdiRVrS9tfO+XoZmx9rd0n9/bJIp5mCQhh5hZB731rfOzvauC8j7yB8gH3wdnRuodPsn15+dcY/gXj2OWUcjzPoT19aogvZLWUXVv/eL8achKn2o3xz25HocVWr4O8f8AxdmtM8vfTxVhiuyIqn3lG+Wqf26zPoPvSTkEE7ZOdJxjPyGakR3eTjHoeYP7Na9wjjMdzBFPFpZJEBU7A9QQ3gwOQfMVkIpTkFfDbywNxjqetcqh2nOnUtzzWvjr753vq7XPOypJoy4eq6xS3Bzucj03PkMcqySNkA+PKvSYPHRxN7bvD7FacNkrpSldE1ilKUApSlAKUpQClKUApSlAKUpQClKUApSlAKUpQClKUArS/aZxWxt4Uku7aK7mJKW0LIjuxOM6dQJVOWT6cyRW23t4sMTyyHSkas7nwCgkn6CvnviHHjNK/FLrOqT3LWHmUj30RoPvtnJ9SetYylsot4TDPETteyWbfBF97OS5Ie70BQcx2kSiO3i8tC7O39Rz86yQGNhWK/jzFEbi6bRttEvJc8l8Xf8ADyG5q7ZcQkeMyugjQjKKTl8dGY7BfTf1qpK7zZ7bCwo0UqdNWevO3F/syNKwEl+7SCONXlkIyscYLsRke8cbBckbnAqYqXcI1T2U6oObgCQAcyzBCTj5VolUhF7MpJPhdG6pi6NOWzKSv1ruXmZJlzsaw17DpfA5cxWWt7hXUOjBlPIg5BqPxC21DV4D8v2a2MtQktUZH2X8WMU8tkThHBuIPI7CZB+DAetdLL8sbY/efWuGRXfcT29yNu5lUt/kf3JB/tbPyrt9eN7cp91WU1pL5XSZ5HH4dUa8orR5rz/dyQozvkgZ3J8cZxt0rLRSdD+G9YcxHbkepx09cbVk7ZQd8HnkH98tqu9jTmqjilZ5a7/nj6vN6HJrJWJlKpRsjNVV7RNNXRSFKUqQKUpQClKUApSlAKUpQClKUApSlAKUpQClKUApSlAYrtVwU3dlPbB+7M0bIHxnGfEZGR0rh7cE0XspklE38P8AylIXRGrgZl7pck4XITJOcq3lXfOJXgihklPKNGc/6VLfpXzvLeMOGtKxy8kbOxPV5iST66nrVVOz2QvrlJ6RV7cWtPQi8dtndLO6mbEU5laCDGMqjIil2PNpCw2xsmT1rL8Kha+eCA5AuXZmC81gQEsc+LDSM+Mm3KutXPYwTcIisNZiKQxIHAUkNGq4yDkEahv+dROwXYL+z0aSZllnkVY8qCESNPhijDb4z7xJ3Jx4Vrqw+l2yyMIdozUJ3f1S69ldJcz3s72OhsISkWpmc5aVyHd8ctTY5AbADAHzNWO2HaNrGBZ0hMmXjj3bQq6/tuwB0r02HUVtskbOpJ2xsoB+uagXtukiaMBlYYdSMow66s7H514/E0dir38ltLJq+Tl4efna2RojO+TOMu5W9Zo4WjinBd1X3o0lHNkZfsON8ELvU64+BvQ/lWz3/YzhceO9jhh1Eaf5rQ5J+4NYGfStT4/YGwn7lpC0EyO0DyEakK7vE7n4gFKkMd+ldbB9oUazVKKknbK++3B3d7Ho8BjoQtSasr5Z3ty0Xka/xGLVDIvijfka7H2Vvu/s7aUneSKMsfPSA345rj92f5TnpoY5zt8J3zyrL9hvajHbWUEE8E2EVlSUDUrsC5WMDmCdlB338By09r4SpiKUXTjdp+1s/hEdtW7yDXB/K/J2FdJ6EemT9amk7qqkeS9OWdzXJOF+1q5jkDXUEa27uNRjYmSFW21PqyHxnfGORrsKOPLTgYb4s+O/XxqvhcBOirVLK9rtcNWrpr3VtMnu8/XjOnLZmmvEvJFg/rV4VaVeXPbkT+dXa9VRiorIoMUpSt5iKUpQClKUApSlAKUpQClKUApSlAKUpQClKUApSlAROL2XfW8sQOO8jdMn+tCufxrhXY3gEtzcWti8bKLVg97qGAohY6IieRLsBjH2d+VfQFY7gnHobtHeBtSpI8THGPejbS3y6jyIrFxTN9KvOlGUY/2Vma/7R+0kltFFFA3dyzs38zAbRHGAZHUNkassijIPx56VR7LuJS3PDz38hldJpotbYLYV/d1Y64Na57Wpf/mRD7tucf65hq/+tal+xQNovTn3O/QAf1iFO8Pqcr9K1v6pOD0Ls8NGOChX3uT9M/wdAmxj6KfIfoKhyjGV5nHReQ57YrKSKcjBxjf/ANY8KjzxnGAeZ3OANvHzriY7COW017L7X93pZvwpwmcV7S8Pjn4led8ok7tkijDDZU7mN/c8Ms7HNYi47M94IYpZWkt4CxiiYZZdenKd5nJQaRgc/OsoQxveIM51Mbp11H7qKoQfIbVVc3IQZPTfr+gq7SiowgktErcsrZHsMJhKNTDwlUir6++/j5mNfsnbkFdLaSCAodtK56qucA1fmhjSMRgABcBRjlgdPl18/OvTxTyxUOebUc1sbZ1qeHhB3jFLyIHFEJgkAGSUYAeOx5V37sk6m0txG/eoIYgsgGQ2lAuQR1OOXSuF1v3sZ42/dy8PZVJg/nI4Y5dZpZGbUpOzK2222/jzwcb2lw3cTgf8gov6Ki00fLh9zqAGM1cFeK2a9roRSWmh5FilKVmQKUpQClKUApSlAKUpQClKUApSlAKUpQClKUApSlAW7mTSjMOik/QZrlHsbvCl1Lb76ZLWG5I6awe6dh5kaM/5RXWJo9SsviCPqMVofs47DT2k0txclQ/dpbxqp1e5GcmRm/rbcDoMZ32GLvdFiEoKlNPV2t73JXtD7ByX7QywSrFLGGQ61LIyOVJzjfUpXI6cxWe7Kdmo7C1S3jJbTlnc/E7scu7eZP0GB0rL0qbZ3NTqScVBvJbjxuuKh8Uu1hiaZ30JEpdz/So1MPoKm1rftB7QJaWMjvEJ+8IhSE8pGlyoVv6cZJ8hWE4KSzMVe+RyiwuTL3lww0m4lefTnOkSHKqfMLiofG3Hup1bb5Dc/ht86xvEZ51jjt43Ade7Ejr01vpjiXUSTtk5P2UyedU3sjNdBt9KtJGB091IizeZ1OB8qqux7ujXhCMaKTy2Y+uvpv5kmlYicF9dxviF8IvQhNpT6nLAf5avz3bCdFBAT3dW25LiTTv0GUA9TWCs9Nxbh2hTk3lpJJc75X9n5EvvxrKkjZQ3pksP0/CpnDOKNa3MN0mcxMC4HNoiQJU88ruB4qKwn9nRyXDiZdRbS0RORkKuGXY74O5Hnmr0C9zK0Z2Rzqh8OQ1RjwOdwPM4qFUSnsrUpzxKrznha0bJtq9/TK3hbPgfS3DuJRToJIJElQ/aRgw9Mjr5VKriHs+7WLw+eQTE/wAPcFWdsZ7qRRp7wgb6GXAJ6FQeWcdsilDKGUhlYAqQcgg7ggjmK6EZKSujx2Lws8LVdOfk+K4ldKUrIqilKUApSlAKUpQClKUApSlAKUpQClKUApSlAKUpQCtS9pHaKezt4ntsd406rhgCGVUkkZN+WoJpz01VttaH7YISbOFx9i4XPkHilj/7mUfOsZOybLGGhGpWhCWjaXqzb+DcXjureO4iOUkUMvjvzBHRgcgjoQam1zj2JXTG2uozkpHdNo8taI7AeWok+rGuh3FwqKXdgiqMszEKAPEk7AVKd1c11Yd3OUODa9Cp3ABJOANyTsBjqa4l7Re14u5VeAhoYCUtifhmnk9zvV8Y0GQD198jbBrIe0Ttkt17iSFLJMmZj7v8Q2RpRR8RiGPD3yRjI3OuWXCWf/5EylT8NvD/AMtTzZgOUjD/AGjb0qYnERpx668Tp4XCumlVnr/Vf7P7cXyMTBCsLKXYlYw9xK7c2bAQN+LYHkBUGO6IVnYYMSOWHjJKxmcfId0mPEGp3FtLK8gUNoYRRE5w0hcAsQPiVW5ZzureVWVswTHbjJ1NrkJ3JVCHdm82bA/1VUpTvC8t179eD6sdTD3SdTdC78ZPJfHVy80Jhtip3KxnPmxUk/VjVm3sgzyowyO7iU9OXebjzyAc1O7Qqe5fz0/965/OnCU1TXB6BIl+f8xsfQj61Wg33Mp77/dGpRXdvxj8SMQ6sY5YmJLxe8j8iRgtG+3XYg+hrIwaZ4ELjIdVb0OOYPQg8jVviA0Osx5AaJPJScqx8g3PyY1TwWYaWiUgiM+6Qcgq3vJuOoGR8qzqyc6SqLVdfgyqy24xbeaun8x9r58i/wAOjZmeNjvHghvvKR7rHz2IPmPOtm7FdsnsJVjkYm0Y4dTv3JO/ex+CZ+JRtuWG4OdXu5jE6zD4cGOTyViNLf6W/BjVUau0ukFRkDQCDmRy2BErD3VY7adWAx2yDirdCo5JSWpe2qWJwjjiP677Xa4Pw4+DPpOOQMAykEEAgg5BB3BBHMVVXEOw3aK7hu4LaMzNF3ixy27xue7VjgsNShotPPGQuARjlXb66EZXR5HEUHQnsNp807oUpSsiuKUpQClKUApSlAKUpQClKUApSlAKUpQClKUAqDxvg6XUEkEmdLjBKnBBBBVlPiCAflU6sR2j7U29jGJLh8ajpjRQWkkb7saDdjy8hncihKbTyKuzXZyKxtxBDnGSzM27Ozbs7Y2yfLYAADlXJ+3/AGsE19PHM+IbRlSODrJJpDGUpzc5IVBuNsjc5rNcT7XX90SqYsIc/Z0y3LDzbeOL5aiPGsMvCIYnM2nXMdzLIxllJxjJdyTn0rmV8fSj9Mc3y/J1MJQqQqKrJevHiYnh/CpHcXF2MFTmGDmsfgz/AHpfy/KZfX5JMUZHfMp077Rgg5mkP2VUb+ZAAqm+uHY6Isd4ebHdY1P22HU89K9T5A0vOzjJw64jtwWlkQ6mJy8hJGrUepK6gB6VynLbkpVHrpwX6+S9OUnd68Xx69jWy6vp0ZFvCB3Odi2kEd8/4kDzJPOsl2etiwM7DBkACKfsoCSufNs6j/prF2MP8R/JVWVIwvf6lKEDG0ODg6mxg+QNbDecUjhChzjPIAE7DGWwOSjI386tYh2XdQ16fvqWas4RhGnTeSzb4y/XWaJE3DEmRo2yA6lcjmM8iPTY/KlpwL+FTQX7x3JeRyNOo8hgdAFAGKqlDaolQlS00alhzAyWbHqEI+dZPi/xj0/WqG1JLZvkzRZdddXNdvLfBPnWs2VyY52Q7KZHQ7AKDs0RGBtqU6fMitxu4sitX4jbhJcvju5lEb+AZc6ST5gkZ8VHlVnDWk3CW9EKClJK9ufXPJ8mzKm2DqwIyCMEeIO2KwugpiByeY7mXnkqQyq3TWCB/mArJ9n7o90Ax1YLIW+9oZlBJ+Qq/wARsVYFWGVb95HgamnUdCbi9CadRwzW9Wa4p6p/k6t2I9oi3ZEE4WO5wSAPglCj3mizuCOZQ7joWGSN0r5hJkhKk62CENHMn96hXkxA6j7y5z1HOuu+y72mDiJkt5MGaJQ3eKCqyJkLqKke44JAI5b5HgO5Rqqosjl43DU6b26T+l7nqvyuaOg0pSt5zhSlKAUpSgFKUoBSlKAUpSgFKUoBSlKAVA4zx2C0iM1zKsSDqx5n7qjmzeQBNYPtd7RbeyHdqwnum2itoyGct014zoXxJ8DjNc//AIR5ZRd3z99cfZ/5cOfsQJyGPvczzqricVCgs83wLFDDyrPLTibE/tbmMhMfDJ3g+y5kSOQ/1d0w2Hqf/FapALm8v34heoIyF7u2hyG7tcnJOPtbnfmSx2AxWT/jl8D+H/mqJLzIwBXFq4+rVi4WSTOpTwlOnJSvcvzThef0rBXVxLK5WMhFBw8hGo56pEp2yOrHYHbBIOJJOeux65/I/rRECgADAGwAqpBKOZZleR7w6xWMYXO5yWJLMxOxLMdyeX6YqVxe4ctDawv3bzai7gZZI0ALsvQMSQoPmaiS8QZWWKJO8nkGUXOFRRsZZSNwgz6k7Csna2qwFnkJkmcAPIRjIG4RFGyRgnZfPJyd6nR7UvIjVbKI39kw20QjiGMnUxJLMzHm7sdya0mNTdTDP+KdR/ohjPujy1HHzdvCtzuJy7EmoSWiwxTGFVjYhQCo31O6xofkWyB5Vuo1XG7/ALPeZXUU7Lc/37XXmT+Hx97MMfDC2pz4yaWCxj/KHLN4EqPGofb25KxxxISHnYpkHdUA1SMPPG3+qtjitkhjCRjCqMAfqfEknJPMk1qvaq0eVoZIwGMfeDSW05DgDIJ22Kj5E1rouLqq+i6+SUlkpaNq/hfP2LXBJi1smo5ZcoT1JjZkyT4kKPrUW5QNlWAIOxB3BqfwyxMUWgnUxLMxHLLHJ0g9Og9Kj3FuQTUza2248TXbKxGRAoAUAAcgBgfQVlCgkQHrWFu4mIBT4lOQDsG8UPkfHocGq+Gcdj16CSjH7DjQflnZvkanYcldZmO0k7MmS2ZXzqCLl7SQXdvlJY2DNoJXvFVgXjkA2ZSuedbCRmoVxaeFKVV05KSFSmpxszvFtcLIiuhBV1DKRuCGGQQfQ1dr5wt0kt212s0lu45FHbRzzhoyShXyxXT+xPtSjmVYL5kt7obbnTHKOjxMdsnqp3zy8vQ0cTCtpqcWrQlT1OgUrwNncV7Vk0ClKUApSlAKUpQClKUApWM432ktrOMyXEyRgcgSNR8kX4mPkBWj3vby8n3gSO0iPJpR3s5HQmMERxnyJY+IrVVrQpK83Y2U6U6jtFHQuJcTit4mmmdY40GWdjgD/wB+XM1x7ifGLnilw0jtJb2KnEMALRNMP+ZNghtJ56T0x5k2ruPvHEkzyXMgOQ8zagp8Y4wBGnqFzXrOTzOa5OI7Qc1s0suf4OlRwai7zz5FVvaQQZ7mJEJ5lVAPzbmaSyljk1adwASSABzJOAPUmsTccV74iK1YnUcPMoOiNRzKsRhnPIYz41zYwcnf3Lzkoq3sV3fFnLtFbRiR1OHdjpjQ45E82b+kcqt2/DblmzcTqU6xRLoB8mf4iviOtZOztFiRY0GFXl18ySepJ3JqXbQa2x9azdRRVorz3/ryMFBvOTKI4CdlHyH75VRxEGFNTKSSQqIPidj8KKPE/gMk8qyxvIoXWIkmR+SIpdsZ+JgoOlAftHAr2eNEcyN70nwhj9lTvoT7o5ZI3PXoBpTtm1+za1uRb4RwruFZ3IaWTDSsOWw91Fz9heQ+ZPOo1/NqbyH7/Sq5eJE7YGKhs/jUZt3YySshUq34aztHnAjVu8fxZkIMS46KD75PUqo5ZqPEuTWesotK0craEpXLfFp9ELv91SfXbYfPlWHm6Z59f1/Gqu0txloYt/flBbfmsSmTHzZV2q0zZqUrJPrrUhu7Z5VEkeRVdKkgxE6YNRbm0SRdLqGHmPyPMfKsjfR71DrNNrNGLV8mecHujHILd2LBhmFm57fFGT1IGCDzIPlWbdcitfu7NZF0tnnkEHDKRyZT0Iqdwm8k1GGYhmC6kkG3eLnB1Do42yPMGs5JSW0td/5/JjF7LtuLlxadax91Zo40yKGHgRn6eFbBUSeyzuK1qTTujNq5D4NxK5siDZzvGo/wXzLCd840Mfd9VINbxwP21p3qwcQiFsX2SZWLwsf6iQGTpzz5kVoFzKIwS5CgcyTgViru8huEMYWSbPLu43Yg9Cpxzrp4bE1r2ackUK9CnbcmfUCOCAQQQRkEbgg8iDVVfOXZTtFxiwCxWsN1cwAnEM1rIAo2+FwMr6Zx5b12Ds97S7W5cQSa7W6wNVvcKY21dVQsAH35Y3I6Cuync5bVjbaUpUkClKUArm/aOA8W4t/Z5Z0tbNFludDFGkkkH8qPI5AKc/7vI1VP274lIT3FjFCvQ3M+pvUpENvTNYj2ddqv4e+vo+KFLee5kWVJD7kUgVSmmN2OMAYwCc7nqK1qpCTsmZuEkrtGZvPYRwxx7qzRt99ZmLbdff1D8K1LiPDJrC4FpcyGVXybW4b/ABAOcb/9VdvUYNdujlDAMpBB5EHIPoRXMu2868Uv4uFqFeKGWN7nTu5OCzAMP7uNEOGbmXkRB9rGFehGtHZfqZ0asqUro1iDiETsUSRGYc1VgSPkKsycQYkrDGXIOC5OiMHqNXNsddIPhmuk8b9k9lNEiwxi0kiz3U0KhWXP3x/iKeobfnuM1za6kltbg2d0qpMoDIU/u5U3w8XhyIK9K5FfBOitpZo6VLFKo9l5MoThIYhrhu+YbgEYjX/JHy+bZPpWRrGy3pPL9+VW1um8aoNuWpbSS0Mkpy2BWTmLQxFlALnSkYPIs7BUB8skE+QNReDxAKZWDHHIBSxPoAMk71MUO7pLPpijQlo4yQWLFSoeUj3QQC2FXOCcknGKw356GZK4bw1YVIyXdjmSQ/E7feby8ByUYArF8QuMuc9KyF3xyJQRrBPgN/yrROLccCyqirJI7/DGg1MQOpA+f0NTThKpLLUicowRnJrkCrIuc/v0qz2f4Fd38rRQxmDuwDNJcIQE1DKIqjdmI38AN/CsvdezvidupkKQXSruUhZ0lI66VddJPlzPSrqwVVx2kiq8VTTtcyXCLTChjWQkkCqWOwUEk+AAyT9Ki8Ivo5Yg0ZzjZhuCrdUdTurDqDUXtVd6LVx9qTEKDxaUhMfQk/I1z1Fuey9S7tJRujCBWllE7jT7p7uP7gfdmf8A6hGAegxjfJNSqrlGSSOWTUO4u9JwOdbG7mu1i80gG1WpbjA/f7//AGoDzk5NRJeKxjZpUHkXUfrUqLehDklqTZrjNWKxt12igQZ7xWPRVOony22HzroHAvZRczjXdy/wyHlFCVklOfvykFF9FB9atUsJUqaK3iaKmIhDVmnSzquNTKudhkgZ8hmvLhGIBQ4dTqRjuM4wQfFSNj/6Fdk4T7MLCDJ7gTMy6We4JnJHUAPlVz/SBWA7Uex+LQ8vDma3lALCHOqByNyNByUJ5ZUgDwq5/wBfJK6lmVf5qbs1kaAO1MaYFwrQsdskFkP+V1B/HBqT/wARW2cd/H/uGPry/Gs97Iux8d4r8Qu4xIrMY7aGQB0UIcPIVOxYsCOW2k+NdVu7KFYHRokMQU6o9AKkAZI04wdulZR7Oi0m3ZkPGtOyV0c09nPA47y6muZUWSK2YRQA4ZTKVDSyEciVBVR4ZJ511ZUAGAMDwG1cy9iV2VW7tVKtFE0UqFeStcR65IAeojYac+vy6fXRpU1TgoopVJucnJkLi3FUt4u8fJ3CoijU7sxwsaDqxP6k4AJrV+OdmLnicRjuVtreMjZO7/ipl8CJSyqjDf4Q3qa3NkBxkA4OR5HBGR8ifrVVbDWaH2R4lJZXn9j3U3ft3QmtZ2yHZMsGikBJyy6SQc7qPKt8rhHtbsDd9obW3UlQIELspwwXXK7kHodI29a2K14LNCMQcQvUA5B5EnX6SodvKtFSvCm7SN0KMpq6Oq0rnS8R4kNheQt5tae8fXTMB9AKVj/Kpcfkn+PU4Eio1/w6OdDHMiyIfssMj1HgfMb1L0/Snd1xU7aHVeZqyezixGcRuBnOkTShR6ANWS4HanhbO9lD3kUmO+t9ZD5GcSwu5OWwcFGIBwCCDnOWxzoRW6NepF3uapUYNWsS4vajbcpYbyE+D2srfQxBwfrWo9v1PGWgSGGSBIn1m7lXunwQQUhiP8w52OW0jK1sVela3yxsmrJGlYWKeppdt7OMDD3tw3oI1P1IY1Ij9m9uDky3RPnOR+SitrNesuKq95Is7CNaTsXpyEvLxB4CRD+Jjz+NSIOyagHVcXcmRgh7hiPoABWe/D8qq08/3+FY7RNjX/8Agy25kSE+c0v6OBUaLsRHDcC5tnaOXSUIk1TowPjqYMDy5N05VtGjPL8a901KnJaEOKZEsjPEe8SZVkbGsd3mJ8fDqjL6gQNtQcHGM5wAMoe2Vwq+9arI3jHOqg+olUEfLVUQrv614qmt0MTUgrI1yoQlmzU7/su95fm8lUWisBrigmcvKwGA8rrpUEDHwjfHPfNSJ+w0LFW7661ISUJnZ9JIwSusNg4rY9NAKwnWlN3ZlGnGKsjWj2LJ2/jLnHl3IP8AuEVB2Btzu73EpP353/JNIrZQKVhttaGWyjWv/wCeWepWKOwU50PK7oefNWJzWYg4NAmNEES45aY0H5CptKOcnqyVFLcRLrhcUiMjIuHUqSETOCMHBKnfFeWF3f2yCGCeCSJRiP8AiI5GkQDACl43AkA5DIB5ZJqZSsoVpw/xZhOnGeqIwlvW3kv5B5QxQRL6e+kjfjU1OJ3SjAuCfOSKN/8AsCVbr3Saz/kVb3uR3FPgYzhtlcWqhbS6ZVBY91LGksOWZnbSq6WjGWOytgeFXrviHE5hoa6ggU82t4G7zHXS0sjBT542qaVxRkxUrE1UrXI7inwNY4d2Sls2LcPvJrfUdTxyBbiJz4srY3PjzrY7TtfxKMYmtra4/rimaDPqkqEZ9Gq4y4oy4qY4qpHeRLD03uLn/H90M54a/lpuYCPxIqzP25v3UiKwjiYj3XmuVZQfEpEpY+gIr2vdNZ/zanIx/iwNR4DwG5huJrq6CXNxMfemWQqwXb3FjdFUDYcm5ADYVs4ueWUcZOPhzj1IJGPPNX1XNAN96rTm5u7N8YqKsjylVBPMUrWZFNek7UpQFTcx6D8qr6/KlKA8A3Hqatt/5pSgKx9qvF5H0pSpBcVeX76V4RypSgKWO59auge98q8pQFtR73zNeEb/AD/WlKAqA9761Qp3pSoBTSlKAUpSgFVyilKAqVeX78Kqk/f0pSgPccq8J96vaVIPIjuasvzPrSlAVwjn6VTH+/rSlQCo8x6VdYbj0P6UpUgoYV7SlAf/2Q=="/>
          <p:cNvSpPr>
            <a:spLocks noChangeAspect="1" noChangeArrowheads="1"/>
          </p:cNvSpPr>
          <p:nvPr/>
        </p:nvSpPr>
        <p:spPr bwMode="auto">
          <a:xfrm>
            <a:off x="18068925" y="-10350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67591" name="Picture 7" descr="http://www.mo3alem.com/vb/images/uploads/23229_24859499fabb85bd7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r="8046" b="88698"/>
          <a:stretch>
            <a:fillRect/>
          </a:stretch>
        </p:blipFill>
        <p:spPr bwMode="auto">
          <a:xfrm>
            <a:off x="172571" y="152400"/>
            <a:ext cx="1981200" cy="71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/>
          <a:stretch>
            <a:fillRect/>
          </a:stretch>
        </p:blipFill>
        <p:spPr bwMode="auto">
          <a:xfrm>
            <a:off x="5237629" y="152400"/>
            <a:ext cx="37338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228600" y="4953000"/>
            <a:ext cx="4876800" cy="523220"/>
          </a:xfrm>
          <a:prstGeom prst="rect">
            <a:avLst/>
          </a:prstGeom>
          <a:solidFill>
            <a:srgbClr val="FFFFE5">
              <a:alpha val="69804"/>
            </a:srgbClr>
          </a:solidFill>
          <a:ln w="38100">
            <a:noFill/>
          </a:ln>
        </p:spPr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143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2 – نشوء الضغط في القشرة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228600" y="6019800"/>
            <a:ext cx="4876800" cy="523220"/>
          </a:xfrm>
          <a:prstGeom prst="rect">
            <a:avLst/>
          </a:prstGeom>
          <a:solidFill>
            <a:srgbClr val="FFFFE5">
              <a:alpha val="69804"/>
            </a:srgbClr>
          </a:solidFill>
          <a:ln w="38100">
            <a:noFill/>
          </a:ln>
        </p:spPr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1143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3 – بخار حار جدا وغازات </a:t>
            </a:r>
          </a:p>
        </p:txBody>
      </p:sp>
    </p:spTree>
    <p:extLst>
      <p:ext uri="{BB962C8B-B14F-4D97-AF65-F5344CB8AC3E}">
        <p14:creationId xmlns:p14="http://schemas.microsoft.com/office/powerpoint/2010/main" val="170229352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صورة 9" descr="imagesCAFZ4VW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1779431" y="551645"/>
            <a:ext cx="4724400" cy="1328738"/>
          </a:xfrm>
          <a:prstGeom prst="wedgeRoundRectCallout">
            <a:avLst>
              <a:gd name="adj1" fmla="val -63402"/>
              <a:gd name="adj2" fmla="val -25280"/>
              <a:gd name="adj3" fmla="val 16667"/>
            </a:avLst>
          </a:prstGeom>
          <a:solidFill>
            <a:schemeClr val="bg1"/>
          </a:solidFill>
          <a:ln w="28575">
            <a:solidFill>
              <a:srgbClr val="D11615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تعلمنا أن البراكين يمكن أن تضيف صخوراً جديدة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الى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قشرة الأرض مع كل ثوران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الا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أنها تختلف  في طريقة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ثورانها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كيف يحدث ذلك 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1" name="Picture 3" descr="http://www.yabdoo.com/users/785/gallery/888_p20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95500"/>
            <a:ext cx="5540875" cy="4762500"/>
          </a:xfrm>
          <a:prstGeom prst="roundRect">
            <a:avLst>
              <a:gd name="adj" fmla="val 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13" name="مستطيل مستدير الزوايا 12"/>
          <p:cNvSpPr/>
          <p:nvPr/>
        </p:nvSpPr>
        <p:spPr>
          <a:xfrm>
            <a:off x="457200" y="2362200"/>
            <a:ext cx="5105400" cy="2945011"/>
          </a:xfrm>
          <a:prstGeom prst="roundRect">
            <a:avLst>
              <a:gd name="adj" fmla="val 20308"/>
            </a:avLst>
          </a:prstGeom>
          <a:solidFill>
            <a:srgbClr val="ECF1F5">
              <a:alpha val="80000"/>
            </a:srgbClr>
          </a:solidFill>
          <a:ln w="1905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يلعب</a:t>
            </a:r>
            <a:r>
              <a:rPr kumimoji="0" lang="ar-SA" sz="24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تركيب </a:t>
            </a:r>
            <a:r>
              <a:rPr kumimoji="0" lang="ar-SA" sz="2800" b="1" i="0" u="none" strike="noStrike" kern="1200" cap="none" spc="0" normalizeH="0" baseline="0" noProof="0" dirty="0" err="1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الصهارة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ar-SA" sz="24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دورًا كبيرًا في تحديد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طريقة  ثوران البركان  </a:t>
            </a:r>
            <a:r>
              <a:rPr kumimoji="0" lang="ar-SA" sz="24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وذلك حسب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نسبة مركب </a:t>
            </a:r>
            <a:r>
              <a:rPr kumimoji="0" lang="ar-SA" sz="2800" b="1" i="0" u="none" strike="noStrike" kern="1200" cap="none" spc="0" normalizeH="0" baseline="0" noProof="0" dirty="0" err="1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السليكا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كما تلعب كمية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بخار الماء </a:t>
            </a:r>
            <a:r>
              <a:rPr kumimoji="0" lang="ar-SA" sz="2400" b="1" i="0" u="none" strike="noStrike" kern="1200" cap="none" spc="0" normalizeH="0" baseline="0" noProof="0" dirty="0" err="1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و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الغازات الأخرى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دورًا في كيفية ثوران </a:t>
            </a:r>
            <a:r>
              <a:rPr kumimoji="0" lang="ar-SA" sz="2400" b="1" i="0" u="none" strike="noStrike" kern="1200" cap="none" spc="0" normalizeH="0" baseline="0" noProof="0" dirty="0" err="1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اللابة</a:t>
            </a:r>
            <a:r>
              <a:rPr kumimoji="0" lang="ar-SA" sz="24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66800" y="6096000"/>
            <a:ext cx="4191000" cy="461963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السليكا</a:t>
            </a:r>
            <a:r>
              <a:rPr kumimoji="0" lang="ar-SA" sz="24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= ( سليكون + أكسجين )</a:t>
            </a:r>
          </a:p>
        </p:txBody>
      </p:sp>
      <p:pic>
        <p:nvPicPr>
          <p:cNvPr id="68617" name="Picture 12" descr="C:\Users\user\Desktop\صورة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8570"/>
            <a:ext cx="2514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ربع نص 15"/>
          <p:cNvSpPr txBox="1"/>
          <p:nvPr/>
        </p:nvSpPr>
        <p:spPr>
          <a:xfrm rot="21260699">
            <a:off x="5823853" y="1910424"/>
            <a:ext cx="3265769" cy="1264980"/>
          </a:xfrm>
          <a:prstGeom prst="cloudCallout">
            <a:avLst>
              <a:gd name="adj1" fmla="val 11381"/>
              <a:gd name="adj2" fmla="val 94193"/>
            </a:avLst>
          </a:prstGeom>
          <a:ln w="19050">
            <a:solidFill>
              <a:srgbClr val="FFC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6600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ما الذي يحدد طريقة ثوران البركان ؟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5" y="128152"/>
            <a:ext cx="1571192" cy="1895475"/>
          </a:xfrm>
          <a:prstGeom prst="rect">
            <a:avLst/>
          </a:prstGeom>
        </p:spPr>
      </p:pic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910535EF-04B8-4BE0-AA40-8D341026A9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7218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volcano8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822" y="1214845"/>
            <a:ext cx="8425543" cy="540105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6078"/>
            </a:schemeClr>
          </a:solidFill>
          <a:ln w="1905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9" name="مربع نص 8"/>
          <p:cNvSpPr txBox="1"/>
          <p:nvPr/>
        </p:nvSpPr>
        <p:spPr>
          <a:xfrm>
            <a:off x="5388428" y="333139"/>
            <a:ext cx="3581400" cy="639604"/>
          </a:xfrm>
          <a:prstGeom prst="roundRect">
            <a:avLst>
              <a:gd name="adj" fmla="val 31341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ثوران البراكين 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2623458" y="1798389"/>
            <a:ext cx="3505200" cy="3844766"/>
          </a:xfrm>
          <a:prstGeom prst="roundRect">
            <a:avLst>
              <a:gd name="adj" fmla="val 11422"/>
            </a:avLst>
          </a:prstGeom>
          <a:solidFill>
            <a:schemeClr val="accent2">
              <a:lumMod val="40000"/>
              <a:lumOff val="60000"/>
              <a:alpha val="76078"/>
            </a:schemeClr>
          </a:solidFill>
          <a:ln w="1905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كلما زادت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نسبة </a:t>
            </a:r>
            <a:r>
              <a:rPr kumimoji="0" lang="ar-SA" sz="3200" b="1" i="0" u="none" strike="noStrike" kern="1200" cap="none" spc="0" normalizeH="0" baseline="0" noProof="0" dirty="0" err="1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السيلكا</a:t>
            </a:r>
            <a:r>
              <a:rPr kumimoji="0" lang="ar-SA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في </a:t>
            </a:r>
            <a:r>
              <a:rPr kumimoji="0" lang="ar-SA" sz="2800" b="1" i="0" u="none" strike="noStrike" kern="1200" cap="none" spc="0" normalizeH="0" baseline="0" noProof="0" dirty="0" err="1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الصهارة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زادت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درجة لزوجتها و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تماسكها وزادت قدرتها على حبس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كمية أكبر من </a:t>
            </a:r>
            <a:b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الغاز، وهو ما يؤدي إلى </a:t>
            </a:r>
            <a:r>
              <a:rPr kumimoji="0" lang="ar-SA" sz="2800" b="1" i="0" u="none" strike="noStrike" kern="1200" cap="none" spc="0" normalizeH="0" baseline="0" noProof="0" dirty="0" err="1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انفجارات</a:t>
            </a:r>
            <a:r>
              <a:rPr kumimoji="0" lang="ar-SA" sz="28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بركانية عنيفة</a:t>
            </a:r>
            <a:endParaRPr kumimoji="0" lang="en-US" sz="28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نصف إطار 4">
            <a:extLst>
              <a:ext uri="{FF2B5EF4-FFF2-40B4-BE49-F238E27FC236}">
                <a16:creationId xmlns:a16="http://schemas.microsoft.com/office/drawing/2014/main" id="{AD888623-0BEF-485D-ACDF-991C6B2C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97368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 descr="Pompei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371600"/>
            <a:ext cx="40386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7" descr="http://t2.gstatic.com/images?q=tbn:ANd9GcT9xaf09Rb5gx4Ui2QhEIBzUqXxZ_rFaQo1lGIzxKeDLttnG0UtrQVIr-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905000"/>
            <a:ext cx="3048000" cy="4953000"/>
          </a:xfrm>
          <a:prstGeom prst="roundRect">
            <a:avLst>
              <a:gd name="adj" fmla="val 7209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" name="Picture 4" descr="Lava-flow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3048000" cy="4953000"/>
          </a:xfrm>
          <a:prstGeom prst="roundRect">
            <a:avLst>
              <a:gd name="adj" fmla="val 7209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5" name="مخطط انسيابي: معالجة متعاقبة 4"/>
          <p:cNvSpPr/>
          <p:nvPr/>
        </p:nvSpPr>
        <p:spPr>
          <a:xfrm>
            <a:off x="5181600" y="5029200"/>
            <a:ext cx="3962400" cy="1828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  <a:alpha val="72941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 w="11430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0" y="4953000"/>
            <a:ext cx="4114800" cy="19050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  <a:alpha val="72941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 w="11430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304800" y="1066800"/>
            <a:ext cx="2133600" cy="652641"/>
          </a:xfrm>
          <a:prstGeom prst="roundRect">
            <a:avLst>
              <a:gd name="adj" fmla="val 18302"/>
            </a:avLst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ثوران هادئ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629400" y="1066800"/>
            <a:ext cx="2133600" cy="652641"/>
          </a:xfrm>
          <a:prstGeom prst="roundRect">
            <a:avLst>
              <a:gd name="adj" fmla="val 19035"/>
            </a:avLst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ثوران عنيف </a:t>
            </a:r>
          </a:p>
        </p:txBody>
      </p:sp>
      <p:sp>
        <p:nvSpPr>
          <p:cNvPr id="15" name="سهم منحني إلى الأعلى 14"/>
          <p:cNvSpPr/>
          <p:nvPr/>
        </p:nvSpPr>
        <p:spPr bwMode="auto">
          <a:xfrm flipV="1">
            <a:off x="6019800" y="838200"/>
            <a:ext cx="1600200" cy="152400"/>
          </a:xfrm>
          <a:prstGeom prst="bent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سهم منحني إلى الأعلى 15"/>
          <p:cNvSpPr/>
          <p:nvPr/>
        </p:nvSpPr>
        <p:spPr bwMode="auto">
          <a:xfrm flipH="1" flipV="1">
            <a:off x="1219200" y="838200"/>
            <a:ext cx="1676400" cy="152400"/>
          </a:xfrm>
          <a:prstGeom prst="bent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667000" y="457200"/>
            <a:ext cx="3505200" cy="714375"/>
          </a:xfrm>
          <a:prstGeom prst="roundRect">
            <a:avLst>
              <a:gd name="adj" fmla="val 31341"/>
            </a:avLst>
          </a:prstGeom>
          <a:solidFill>
            <a:srgbClr val="C00000"/>
          </a:solidFill>
          <a:ln w="19050">
            <a:solidFill>
              <a:srgbClr val="FFFF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أنواع ثوران البراكين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6172200" y="5681990"/>
            <a:ext cx="24482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 غنية بالسليكا 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443035" y="5651212"/>
            <a:ext cx="24482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 بازلتية</a:t>
            </a:r>
          </a:p>
        </p:txBody>
      </p:sp>
    </p:spTree>
    <p:extLst>
      <p:ext uri="{BB962C8B-B14F-4D97-AF65-F5344CB8AC3E}">
        <p14:creationId xmlns:p14="http://schemas.microsoft.com/office/powerpoint/2010/main" val="2441630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11560" y="3501008"/>
            <a:ext cx="7992888" cy="29523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وجة مزدوجة 8"/>
          <p:cNvSpPr/>
          <p:nvPr/>
        </p:nvSpPr>
        <p:spPr>
          <a:xfrm>
            <a:off x="1115616" y="404664"/>
            <a:ext cx="6552728" cy="1728192"/>
          </a:xfrm>
          <a:prstGeom prst="doubleWav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سؤال ذهبي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1584176" cy="12241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F2E964-2ABE-4536-BF10-67581264D3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89CE9C09-83E1-479B-9F49-19FEFF28DF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01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endParaRPr lang="ar-SA" sz="3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47" y="597732"/>
            <a:ext cx="8501106" cy="130811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قارن بين اللابة البازلتية واللابة الغنية بالسليكا 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66C88-9EAE-41E5-A503-E29346AA3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1" y="783518"/>
            <a:ext cx="1268355" cy="97177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74B0F-527D-4C26-97CA-074B1F4453A5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1D31A82-EBAE-45A2-8405-E101D2C160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0391" y="5633972"/>
            <a:ext cx="793229" cy="895142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056066" y="2387785"/>
            <a:ext cx="74409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Wingdings"/>
              </a:rPr>
              <a:t>- 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اللابة الغنية بالسليكا: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مركب من الأكسجين والسليكون.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Wingdings"/>
              </a:rPr>
              <a:t>-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اللابة البازلتية هي :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التي تحتوي على مغنسيوم وحديد ونسبة قليلة من السليكا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9" name="نصف إطار 8">
            <a:extLst>
              <a:ext uri="{FF2B5EF4-FFF2-40B4-BE49-F238E27FC236}">
                <a16:creationId xmlns:a16="http://schemas.microsoft.com/office/drawing/2014/main" id="{7C05D32A-4212-412D-9E25-DADD6AA8E2E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19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70866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" y="2851"/>
            <a:ext cx="91440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457200" y="4211617"/>
            <a:ext cx="4724400" cy="579438"/>
          </a:xfrm>
          <a:prstGeom prst="wedgeRoundRectCallout">
            <a:avLst>
              <a:gd name="adj1" fmla="val -28234"/>
              <a:gd name="adj2" fmla="val 52622"/>
              <a:gd name="adj3" fmla="val 16667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اذكرأسماء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مواقع ضربتها الزلازل حديثاً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.</a:t>
            </a:r>
          </a:p>
        </p:txBody>
      </p:sp>
      <p:pic>
        <p:nvPicPr>
          <p:cNvPr id="1230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r="22330" b="1538"/>
          <a:stretch>
            <a:fillRect/>
          </a:stretch>
        </p:blipFill>
        <p:spPr bwMode="auto">
          <a:xfrm>
            <a:off x="7874357" y="1881187"/>
            <a:ext cx="11620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/>
          <p:cNvSpPr/>
          <p:nvPr/>
        </p:nvSpPr>
        <p:spPr bwMode="auto">
          <a:xfrm>
            <a:off x="2514600" y="5257800"/>
            <a:ext cx="2667000" cy="11430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 pitchFamily="34" charset="0"/>
              </a:rPr>
              <a:t>غالباً ما تحتاج المجتمعات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 pitchFamily="34" charset="0"/>
              </a:rPr>
              <a:t>الى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 pitchFamily="34" charset="0"/>
              </a:rPr>
              <a:t> سنين طويلة حتى تتعافى من أثار الزلازل المدمرة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 pitchFamily="34" charset="0"/>
            </a:endParaRPr>
          </a:p>
        </p:txBody>
      </p:sp>
      <p:pic>
        <p:nvPicPr>
          <p:cNvPr id="12304" name="Picture 4" descr="http://www.al-kifah.net/enjaz/upload/127376449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" y="5022850"/>
            <a:ext cx="16764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6B653A57-B81B-4096-98B6-30247FB4B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2446" y="1981200"/>
            <a:ext cx="609600" cy="6096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B55ED67-BB65-4696-B5B9-B08564D497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14" y="3980232"/>
            <a:ext cx="3643993" cy="2803071"/>
          </a:xfrm>
          <a:prstGeom prst="rect">
            <a:avLst/>
          </a:prstGeom>
        </p:spPr>
      </p:pic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043C1492-D5EF-40A3-B97C-EB99F7EA5ABB}"/>
              </a:ext>
            </a:extLst>
          </p:cNvPr>
          <p:cNvSpPr/>
          <p:nvPr/>
        </p:nvSpPr>
        <p:spPr>
          <a:xfrm>
            <a:off x="-35216" y="-28782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004D86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18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807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5F82A0B-95DB-4C07-8DF8-9F16E33152C7}"/>
              </a:ext>
            </a:extLst>
          </p:cNvPr>
          <p:cNvSpPr/>
          <p:nvPr/>
        </p:nvSpPr>
        <p:spPr>
          <a:xfrm>
            <a:off x="8020594" y="6400800"/>
            <a:ext cx="92746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2706" name="Picture 5" descr="http://www.bahaedu.gov.sa/vb/attachment.php?attachmentid=6499&amp;d=1307022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124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2657" y="259271"/>
            <a:ext cx="1295400" cy="474663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244" y="835751"/>
            <a:ext cx="4043556" cy="1019175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905000"/>
            <a:ext cx="4267200" cy="4665617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مربع نص 8"/>
          <p:cNvSpPr txBox="1"/>
          <p:nvPr/>
        </p:nvSpPr>
        <p:spPr>
          <a:xfrm>
            <a:off x="221685" y="2438400"/>
            <a:ext cx="1233030" cy="2955746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7D5E05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نمذجة</a:t>
            </a:r>
            <a:endParaRPr kumimoji="0" lang="ar-SA" sz="32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7D5E05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D5E05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مادية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D5E05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لأنواع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D5E05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البراكين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7D5E05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6159" y="158571"/>
            <a:ext cx="1676400" cy="565150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E78C490C-D827-4DCF-8AB2-4CA4D03088BD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5E5453BF-C1BE-4513-A436-15BE9295714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2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" y="934493"/>
            <a:ext cx="372291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57150" y="4267200"/>
            <a:ext cx="428625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بركان واسع الامتداد يتشكل بسبب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له جوانب قليلة الانحدار </a:t>
            </a: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مثال : بركان حرة </a:t>
            </a:r>
            <a:r>
              <a:rPr kumimoji="0" lang="ar-SA" sz="2400" b="0" i="0" u="none" strike="noStrike" kern="1200" cap="none" spc="0" normalizeH="0" baseline="0" noProof="0" dirty="0" err="1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ثنيان</a:t>
            </a: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شمال المملكة العربية السعودية  </a:t>
            </a:r>
          </a:p>
        </p:txBody>
      </p:sp>
      <p:sp>
        <p:nvSpPr>
          <p:cNvPr id="13" name="شكل بيضاوي 12"/>
          <p:cNvSpPr>
            <a:spLocks noChangeArrowheads="1"/>
          </p:cNvSpPr>
          <p:nvPr/>
        </p:nvSpPr>
        <p:spPr bwMode="auto">
          <a:xfrm>
            <a:off x="1371600" y="1143000"/>
            <a:ext cx="1371600" cy="6096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28600" y="178268"/>
            <a:ext cx="2514599" cy="584775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أنواع البراكين </a:t>
            </a:r>
          </a:p>
        </p:txBody>
      </p:sp>
      <p:pic>
        <p:nvPicPr>
          <p:cNvPr id="7373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59016"/>
            <a:ext cx="47434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257800"/>
            <a:ext cx="4286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62600"/>
            <a:ext cx="42862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85800" y="6172200"/>
            <a:ext cx="1347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اللابة البازلتية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E80AE6B-3C92-4881-87C0-685CCE159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5953264"/>
            <a:ext cx="819150" cy="812544"/>
          </a:xfrm>
          <a:prstGeom prst="rect">
            <a:avLst/>
          </a:prstGeom>
        </p:spPr>
      </p:pic>
      <p:sp>
        <p:nvSpPr>
          <p:cNvPr id="11" name="نصف إطار 10">
            <a:extLst>
              <a:ext uri="{FF2B5EF4-FFF2-40B4-BE49-F238E27FC236}">
                <a16:creationId xmlns:a16="http://schemas.microsoft.com/office/drawing/2014/main" id="{6B654380-7CDF-434A-869E-BC387748AA8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7884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4419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096000" y="990600"/>
            <a:ext cx="2743200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بركان يتشكل بسبب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المقذوفات الصلبة </a:t>
            </a: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التي تسقط على الأرض مكونة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مخروطاً صغيراً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مثال : بركان حرة البرك </a:t>
            </a:r>
          </a:p>
        </p:txBody>
      </p:sp>
      <p:sp>
        <p:nvSpPr>
          <p:cNvPr id="5" name="شكل بيضاوي 4"/>
          <p:cNvSpPr>
            <a:spLocks noChangeArrowheads="1"/>
          </p:cNvSpPr>
          <p:nvPr/>
        </p:nvSpPr>
        <p:spPr bwMode="auto">
          <a:xfrm>
            <a:off x="990600" y="914400"/>
            <a:ext cx="18288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75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3"/>
          <a:stretch>
            <a:fillRect/>
          </a:stretch>
        </p:blipFill>
        <p:spPr bwMode="auto">
          <a:xfrm>
            <a:off x="4495800" y="3581400"/>
            <a:ext cx="464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2" t="88371"/>
          <a:stretch>
            <a:fillRect/>
          </a:stretch>
        </p:blipFill>
        <p:spPr bwMode="auto">
          <a:xfrm>
            <a:off x="1295400" y="5181600"/>
            <a:ext cx="289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1A1B2C1-57A3-48DD-A565-BAFEEA4F5C64}"/>
              </a:ext>
            </a:extLst>
          </p:cNvPr>
          <p:cNvSpPr txBox="1"/>
          <p:nvPr/>
        </p:nvSpPr>
        <p:spPr>
          <a:xfrm>
            <a:off x="230188" y="164813"/>
            <a:ext cx="2514599" cy="584775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أنواع البراكين </a:t>
            </a:r>
          </a:p>
        </p:txBody>
      </p:sp>
      <p:sp>
        <p:nvSpPr>
          <p:cNvPr id="8" name="نصف إطار 7">
            <a:extLst>
              <a:ext uri="{FF2B5EF4-FFF2-40B4-BE49-F238E27FC236}">
                <a16:creationId xmlns:a16="http://schemas.microsoft.com/office/drawing/2014/main" id="{FA436D0F-5D28-4E31-A177-4C80D53604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2882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28800" y="5486400"/>
            <a:ext cx="6705600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بركان يتشكل من تتابع طبقات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المقذوفات الصلبة </a:t>
            </a: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وتأخذ شكل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جبال حادة الجوانب </a:t>
            </a:r>
            <a:r>
              <a:rPr kumimoji="0" lang="ar-SA" sz="2400" b="0" i="0" u="none" strike="noStrike" kern="1200" cap="none" spc="0" normalizeH="0" baseline="0" noProof="0" dirty="0">
                <a:ln>
                  <a:solidFill>
                    <a:srgbClr val="00823B"/>
                  </a:solidFill>
                </a:ln>
                <a:solidFill>
                  <a:srgbClr val="6699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مثال : بركان جبل القدر بالمدينة المنورة 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rgbClr val="00823B"/>
                </a:solidFill>
              </a:ln>
              <a:solidFill>
                <a:srgbClr val="6699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شكل بيضاوي 4"/>
          <p:cNvSpPr>
            <a:spLocks noChangeArrowheads="1"/>
          </p:cNvSpPr>
          <p:nvPr/>
        </p:nvSpPr>
        <p:spPr bwMode="auto">
          <a:xfrm>
            <a:off x="152400" y="4876800"/>
            <a:ext cx="1524000" cy="6096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783" name="Picture 10" descr="C:\Users\user\Desktop\صورة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8586"/>
          <a:stretch>
            <a:fillRect/>
          </a:stretch>
        </p:blipFill>
        <p:spPr bwMode="auto">
          <a:xfrm>
            <a:off x="4574178" y="729744"/>
            <a:ext cx="4495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10" descr="C:\Users\user\Desktop\صورة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6"/>
          <a:stretch>
            <a:fillRect/>
          </a:stretch>
        </p:blipFill>
        <p:spPr bwMode="auto">
          <a:xfrm>
            <a:off x="457200" y="9906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7C13E2E-2B5E-4F83-BF3A-DD4F504F56AA}"/>
              </a:ext>
            </a:extLst>
          </p:cNvPr>
          <p:cNvSpPr txBox="1"/>
          <p:nvPr/>
        </p:nvSpPr>
        <p:spPr>
          <a:xfrm>
            <a:off x="152400" y="189638"/>
            <a:ext cx="2514599" cy="584775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أنواع البراكين </a:t>
            </a:r>
          </a:p>
        </p:txBody>
      </p:sp>
      <p:sp>
        <p:nvSpPr>
          <p:cNvPr id="8" name="نصف إطار 7">
            <a:extLst>
              <a:ext uri="{FF2B5EF4-FFF2-40B4-BE49-F238E27FC236}">
                <a16:creationId xmlns:a16="http://schemas.microsoft.com/office/drawing/2014/main" id="{C4D656B0-89FF-4C0E-B8BD-AF8A2A79CD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236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71875"/>
            <a:ext cx="4495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35130" y="1135568"/>
            <a:ext cx="8718369" cy="533400"/>
          </a:xfrm>
          <a:solidFill>
            <a:schemeClr val="bg1"/>
          </a:solidFill>
          <a:ln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pPr lvl="1" algn="ctr" eaLnBrk="1" hangingPunct="1">
              <a:buFont typeface="Wingdings" panose="05000000000000000000" pitchFamily="2" charset="2"/>
              <a:buChar char="q"/>
            </a:pPr>
            <a:r>
              <a:rPr lang="ar-SA" sz="2500" b="1" dirty="0">
                <a:latin typeface="Arial" panose="020B0604020202020204" pitchFamily="34" charset="0"/>
                <a:cs typeface="Arial" panose="020B0604020202020204" pitchFamily="34" charset="0"/>
              </a:rPr>
              <a:t>تتسرب </a:t>
            </a:r>
            <a:r>
              <a:rPr lang="ar-SA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الماجما</a:t>
            </a:r>
            <a:r>
              <a:rPr lang="ar-SA" sz="2500" b="1" dirty="0">
                <a:latin typeface="Arial" panose="020B0604020202020204" pitchFamily="34" charset="0"/>
                <a:cs typeface="Arial" panose="020B0604020202020204" pitchFamily="34" charset="0"/>
              </a:rPr>
              <a:t> ذات السيولة العالية من شقوق في سطح الأرض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5130" y="174712"/>
            <a:ext cx="2109651" cy="707886"/>
          </a:xfrm>
          <a:noFill/>
          <a:ln>
            <a:solidFill>
              <a:srgbClr val="FFC00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eaLnBrk="1" hangingPunct="1">
              <a:defRPr/>
            </a:pPr>
            <a:r>
              <a:rPr lang="ar-SA" sz="4000" b="1" kern="1200" cap="none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ثوران الشقوق</a:t>
            </a:r>
          </a:p>
        </p:txBody>
      </p:sp>
      <p:sp>
        <p:nvSpPr>
          <p:cNvPr id="7680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261256" y="1849150"/>
            <a:ext cx="8719457" cy="1009143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8C3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تتميز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في هذه البراكين بلزوجة قليلة فتنساب بسهولة فوق الأرض لتكون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هضاب بازلتية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" descr="http://www.aawsat.com/2007/08/01/images/travel2.4305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98800"/>
            <a:ext cx="3962400" cy="36140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808" name="مستطيل 15"/>
          <p:cNvSpPr>
            <a:spLocks noChangeArrowheads="1"/>
          </p:cNvSpPr>
          <p:nvPr/>
        </p:nvSpPr>
        <p:spPr bwMode="auto">
          <a:xfrm>
            <a:off x="261257" y="3234531"/>
            <a:ext cx="396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صنفت حرة رهط  من قبل الهيئة العليا للسياحة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كأول متنزه جيولوجي في السعودية يمثل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 متحف بركاني مفتوح 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76809" name="مستطيل 16"/>
          <p:cNvSpPr>
            <a:spLocks noChangeArrowheads="1"/>
          </p:cNvSpPr>
          <p:nvPr/>
        </p:nvSpPr>
        <p:spPr bwMode="auto">
          <a:xfrm>
            <a:off x="4724400" y="281940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بركان حرة رهط ..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آخر موقع بركاني خامد في الجزيرة العربية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52155A4-F63D-4B3A-9131-6D5FAD22D8A4}"/>
              </a:ext>
            </a:extLst>
          </p:cNvPr>
          <p:cNvSpPr txBox="1"/>
          <p:nvPr/>
        </p:nvSpPr>
        <p:spPr>
          <a:xfrm>
            <a:off x="6394271" y="236267"/>
            <a:ext cx="2514599" cy="584775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أنواع البراكين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571C477-A69B-445C-9803-2309268C1F3F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نصف إطار 12">
            <a:extLst>
              <a:ext uri="{FF2B5EF4-FFF2-40B4-BE49-F238E27FC236}">
                <a16:creationId xmlns:a16="http://schemas.microsoft.com/office/drawing/2014/main" id="{825C4D2F-B188-400E-AF54-ED8BEB82F14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7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1976235" y="1861194"/>
            <a:ext cx="6410729" cy="584775"/>
          </a:xfrm>
          <a:prstGeom prst="rect">
            <a:avLst/>
          </a:prstGeom>
          <a:solidFill>
            <a:srgbClr val="FFE1E1"/>
          </a:solidFill>
          <a:ln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8D89A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ما المواد التي تتكون منها البراكين الدرعية ؟</a:t>
            </a:r>
          </a:p>
        </p:txBody>
      </p:sp>
      <p:pic>
        <p:nvPicPr>
          <p:cNvPr id="82948" name="صورة 11" descr="4ni739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2971800"/>
            <a:ext cx="7260771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905000" y="4267200"/>
            <a:ext cx="3276600" cy="8309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7B4"/>
                </a:solidFill>
                <a:effectLst>
                  <a:glow rad="139700">
                    <a:srgbClr val="8D89A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اللابة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>
                  <a:glow rad="139700">
                    <a:srgbClr val="8D89A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Schoolbook"/>
                <a:ea typeface="+mn-ea"/>
                <a:cs typeface="Mudir MT" pitchFamily="2" charset="-78"/>
              </a:rPr>
              <a:t> البازلتية </a:t>
            </a:r>
          </a:p>
        </p:txBody>
      </p:sp>
      <p:pic>
        <p:nvPicPr>
          <p:cNvPr id="82950" name="صورة 13" descr="09765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351346"/>
            <a:ext cx="1905000" cy="172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0646" y="4412032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0D06DB5-4446-4738-A5FE-32CB416167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0170" y="5519470"/>
            <a:ext cx="1611939" cy="1338530"/>
          </a:xfrm>
          <a:prstGeom prst="rect">
            <a:avLst/>
          </a:prstGeom>
        </p:spPr>
      </p:pic>
      <p:sp>
        <p:nvSpPr>
          <p:cNvPr id="10" name="نصف إطار 9">
            <a:extLst>
              <a:ext uri="{FF2B5EF4-FFF2-40B4-BE49-F238E27FC236}">
                <a16:creationId xmlns:a16="http://schemas.microsoft.com/office/drawing/2014/main" id="{75897B98-5B4F-4F67-8A03-741EAD25D9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1" name="TextBox 14">
            <a:hlinkClick r:id="rId8" action="ppaction://hlinksldjump"/>
            <a:extLst>
              <a:ext uri="{FF2B5EF4-FFF2-40B4-BE49-F238E27FC236}">
                <a16:creationId xmlns:a16="http://schemas.microsoft.com/office/drawing/2014/main" id="{8F25EEC0-C718-4F70-89C2-1C757DE038B2}"/>
              </a:ext>
            </a:extLst>
          </p:cNvPr>
          <p:cNvSpPr txBox="1"/>
          <p:nvPr/>
        </p:nvSpPr>
        <p:spPr bwMode="auto">
          <a:xfrm>
            <a:off x="6632456" y="323077"/>
            <a:ext cx="2438400" cy="783193"/>
          </a:xfrm>
          <a:prstGeom prst="round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defTabSz="914400" rtl="1">
              <a:defRPr/>
            </a:pPr>
            <a:r>
              <a:rPr lang="ar-JO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تقويم</a:t>
            </a:r>
            <a:r>
              <a:rPr lang="ar-SA" sz="4000" b="1" kern="0" dirty="0">
                <a:ln>
                  <a:solidFill>
                    <a:srgbClr val="FF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cs typeface="Traditional Arabic" pitchFamily="2" charset="-78"/>
              </a:rPr>
              <a:t> مرحلي</a:t>
            </a:r>
            <a:endParaRPr lang="ar-JO" sz="4000" b="1" kern="0" dirty="0">
              <a:ln>
                <a:solidFill>
                  <a:srgbClr val="FF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083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 descr="http://4.bp.blogspot.com/-fEJVPGF9U_Y/TdQW1SkREuI/AAAAAAAAF3s/6YFePdLfQdg/s1600/Convertible-Pool-Tabl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48" y="4429125"/>
            <a:ext cx="2895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/>
          <a:srcRect l="54019" t="1471" r="20900" b="88095"/>
          <a:stretch/>
        </p:blipFill>
        <p:spPr bwMode="auto">
          <a:xfrm>
            <a:off x="6817723" y="123221"/>
            <a:ext cx="2209800" cy="53428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7" t="28572" r="4501" b="61903"/>
          <a:stretch>
            <a:fillRect/>
          </a:stretch>
        </p:blipFill>
        <p:spPr bwMode="auto">
          <a:xfrm>
            <a:off x="5130436" y="1524000"/>
            <a:ext cx="3886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406036" y="1994693"/>
            <a:ext cx="8610600" cy="8302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8D89A4">
                    <a:lumMod val="5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التحضيرات: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غط الطاولة عجينة كثيفة بالبلاستيك ثم اصنع عجينة كثيفة من الطحين والماء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80999" y="2971800"/>
            <a:ext cx="8610599" cy="13239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D89A4">
                    <a:lumMod val="50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الخطوات: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ضع العجينة على البلاستيك ثم غطيها بقطعة بلاستيك أخرى بها شق طولي.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لاحظ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.. ماذا يحصل عند سحب أطراف قطعة البلاستيك العلوية نحو الأسفل؟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34146" name="Picture 2" descr="http://1.bp.blogspot.com/_ewlsCT-iKgs/TAQW4b4V41I/AAAAAAAAJwc/y7pkQF3X8v0/s1600/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123" y="4767262"/>
            <a:ext cx="28194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148" name="Picture 4" descr="http://tr.all.biz/img/tr/catalog/3424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45116" y="4238624"/>
            <a:ext cx="199072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6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8768" y="975673"/>
            <a:ext cx="3124200" cy="43371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4" name="شكل بيضاوي 13"/>
          <p:cNvSpPr/>
          <p:nvPr/>
        </p:nvSpPr>
        <p:spPr bwMode="auto">
          <a:xfrm>
            <a:off x="3383280" y="390365"/>
            <a:ext cx="732609" cy="693622"/>
          </a:xfrm>
          <a:prstGeom prst="ellipse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1D432D1-48F1-4871-9CB9-86B51DEB0FDB}"/>
              </a:ext>
            </a:extLst>
          </p:cNvPr>
          <p:cNvSpPr txBox="1"/>
          <p:nvPr/>
        </p:nvSpPr>
        <p:spPr>
          <a:xfrm>
            <a:off x="3085008" y="522888"/>
            <a:ext cx="10308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الهدف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نصف إطار 12">
            <a:extLst>
              <a:ext uri="{FF2B5EF4-FFF2-40B4-BE49-F238E27FC236}">
                <a16:creationId xmlns:a16="http://schemas.microsoft.com/office/drawing/2014/main" id="{6C53700D-AEEB-432F-9842-8659E83A5B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صورة 16" descr="72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858927"/>
            <a:ext cx="1447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1" descr="C:\Users\H\Pictures\15369_imgca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4191000"/>
            <a:ext cx="21193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/>
          <a:srcRect l="41760" t="49153" r="47940" b="38983"/>
          <a:stretch>
            <a:fillRect/>
          </a:stretch>
        </p:blipFill>
        <p:spPr bwMode="auto">
          <a:xfrm>
            <a:off x="8039100" y="192087"/>
            <a:ext cx="1030287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6859587" y="856070"/>
            <a:ext cx="2209800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ماذا يمثل العجين؟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670425" y="2209800"/>
            <a:ext cx="4473575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ماذا يمثل الغطاء </a:t>
            </a: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البلاسكتي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المشقوق؟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4013200" y="3505200"/>
            <a:ext cx="5130800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ما الذي يجعل </a:t>
            </a: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 تتدفق من هذه الشقوق؟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4832350" y="1524000"/>
            <a:ext cx="2762250" cy="5238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الماجما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, ومن ثم  </a:t>
            </a:r>
            <a:r>
              <a:rPr kumimoji="0" lang="ar-S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اللابة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67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676400" y="4038600"/>
            <a:ext cx="3346450" cy="5238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الضغط تحت سطح الأرض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2621756" y="2781300"/>
            <a:ext cx="2782887" cy="5238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شق على سطح الأرض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7277100" y="6019800"/>
            <a:ext cx="1430338" cy="64611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الإستنتاج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888274" y="5181600"/>
            <a:ext cx="5664925" cy="1055608"/>
          </a:xfrm>
          <a:prstGeom prst="wedgeRoundRectCallout">
            <a:avLst>
              <a:gd name="adj1" fmla="val 59384"/>
              <a:gd name="adj2" fmla="val -3553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كلما سحبنا إلى الأسفل فإن العجينة تتسرب من الشق كما يحصل مع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اللابة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Akhbar MT" pitchFamily="2" charset="-78"/>
              </a:rPr>
              <a:t> على طول الشقوق على سطح الأرض.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Akhbar MT" pitchFamily="2" charset="-78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/>
          <a:srcRect l="54019" r="20900" b="88095"/>
          <a:stretch>
            <a:fillRect/>
          </a:stretch>
        </p:blipFill>
        <p:spPr bwMode="auto">
          <a:xfrm>
            <a:off x="290945" y="187415"/>
            <a:ext cx="22098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نصف إطار 14">
            <a:extLst>
              <a:ext uri="{FF2B5EF4-FFF2-40B4-BE49-F238E27FC236}">
                <a16:creationId xmlns:a16="http://schemas.microsoft.com/office/drawing/2014/main" id="{A975865C-C83D-479E-B6F1-A3AFCE5B144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halfFrame">
            <a:avLst>
              <a:gd name="adj1" fmla="val 2666"/>
              <a:gd name="adj2" fmla="val 2889"/>
            </a:avLst>
          </a:prstGeom>
          <a:solidFill>
            <a:srgbClr val="002B82"/>
          </a:solidFill>
          <a:ln w="400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D86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49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BDD96EE-F2C4-4B54-BABB-CE938F26821D}"/>
              </a:ext>
            </a:extLst>
          </p:cNvPr>
          <p:cNvSpPr/>
          <p:nvPr/>
        </p:nvSpPr>
        <p:spPr>
          <a:xfrm>
            <a:off x="7752806" y="6440501"/>
            <a:ext cx="914400" cy="18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9875" name="Picture 5" descr="C:\Users\H\Pictures\=-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30630" y="1600200"/>
          <a:ext cx="8908868" cy="4799013"/>
        </p:xfrm>
        <a:graphic>
          <a:graphicData uri="http://schemas.openxmlformats.org/drawingml/2006/table">
            <a:tbl>
              <a:tblPr rtl="1"/>
              <a:tblGrid>
                <a:gridCol w="1485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0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3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9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2303"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الخصائص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3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أنواع البراكين</a:t>
                      </a: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الدرعية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المخروطية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المركبة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30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الحجم النسبي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30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طبيعة ثورانه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87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المواد المنبعثة منه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ar-SA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62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تركيب اللابة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30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لزوجة اللابة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endParaRPr kumimoji="0" lang="en-US" sz="29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9917" name="مربع نص 8"/>
          <p:cNvSpPr txBox="1">
            <a:spLocks noChangeArrowheads="1"/>
          </p:cNvSpPr>
          <p:nvPr/>
        </p:nvSpPr>
        <p:spPr bwMode="auto">
          <a:xfrm>
            <a:off x="6781800" y="533400"/>
            <a:ext cx="161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ورقة عمل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799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389" y="141288"/>
            <a:ext cx="854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19" name="مربع نص 10"/>
          <p:cNvSpPr txBox="1">
            <a:spLocks noChangeArrowheads="1"/>
          </p:cNvSpPr>
          <p:nvPr/>
        </p:nvSpPr>
        <p:spPr bwMode="auto">
          <a:xfrm>
            <a:off x="4135" y="1002241"/>
            <a:ext cx="9653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5 دقائق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1600200"/>
            <a:ext cx="2193023" cy="1290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52" y="1600200"/>
            <a:ext cx="2553148" cy="1290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0" y="1600200"/>
            <a:ext cx="2653297" cy="1290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F7E7C01-C237-46E2-991E-08C8A22285CB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A3CCE65-0C8E-44B6-BA26-DAA2BD88E787}"/>
              </a:ext>
            </a:extLst>
          </p:cNvPr>
          <p:cNvSpPr/>
          <p:nvPr/>
        </p:nvSpPr>
        <p:spPr>
          <a:xfrm>
            <a:off x="8195733" y="6271260"/>
            <a:ext cx="948267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274318" y="216853"/>
          <a:ext cx="8595360" cy="5811415"/>
        </p:xfrm>
        <a:graphic>
          <a:graphicData uri="http://schemas.openxmlformats.org/drawingml/2006/table">
            <a:tbl>
              <a:tblPr rtl="1"/>
              <a:tblGrid>
                <a:gridCol w="115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6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5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9740"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الخصائص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3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أنواع البراكين</a:t>
                      </a: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الدرعية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المخروطية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المركبة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8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الحجم النسبي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كبيرة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متوسط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صغير</a:t>
                      </a:r>
                      <a:endParaRPr kumimoji="0" 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8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طبيعة ثورانه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هادئ</a:t>
                      </a:r>
                      <a:endParaRPr kumimoji="0" 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قوي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قوي ثم هادئ</a:t>
                      </a:r>
                      <a:endParaRPr kumimoji="0" 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48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المواد المنبعثة منه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لابة بازلتية </a:t>
                      </a:r>
                      <a:endParaRPr kumimoji="0" 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مقذوفات صلبة</a:t>
                      </a: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مقذوفات + لابة</a:t>
                      </a:r>
                      <a:endParaRPr kumimoji="0" 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48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تركيب اللابة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غنية بالحديد والمغنيسيوم </a:t>
                      </a: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غنية </a:t>
                      </a:r>
                      <a:r>
                        <a:rPr kumimoji="0" lang="ar-SA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بالسليكا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متغير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48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raditional Arabic" pitchFamily="18" charset="-78"/>
                        </a:rPr>
                        <a:t>لزوجة اللابة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18" charset="-78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قليلة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عالية</a:t>
                      </a:r>
                      <a:endParaRPr kumimoji="0" 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1463" algn="l"/>
                          <a:tab pos="2857500" algn="l"/>
                        </a:tabLst>
                      </a:pPr>
                      <a:r>
                        <a:rPr kumimoji="0" lang="ar-SA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متغيرة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28" marR="61628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مستطيل 11"/>
          <p:cNvSpPr/>
          <p:nvPr/>
        </p:nvSpPr>
        <p:spPr>
          <a:xfrm>
            <a:off x="213359" y="6270705"/>
            <a:ext cx="8717282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1463" algn="l"/>
                <a:tab pos="2857500" algn="l"/>
              </a:tabLst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المقذوفات الصلبة &gt;&gt;&gt;&gt;&gt;&gt;(ناتجة عن قذف </a:t>
            </a:r>
            <a:r>
              <a:rPr kumimoji="0" lang="ar-S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اللابه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والغبار والرماد البركاني الى ارتفاعات كبيرة ثم تصلبها في الهواء )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0C977F1-FF0A-449C-AF4A-6DBC98309F39}"/>
              </a:ext>
            </a:extLst>
          </p:cNvPr>
          <p:cNvSpPr/>
          <p:nvPr/>
        </p:nvSpPr>
        <p:spPr>
          <a:xfrm>
            <a:off x="1" y="0"/>
            <a:ext cx="9104810" cy="6858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41702"/>
      </p:ext>
    </p:extLst>
  </p:cSld>
  <p:clrMapOvr>
    <a:masterClrMapping/>
  </p:clrMapOvr>
  <p:transition spd="med">
    <p:pull dir="r"/>
  </p:transition>
</p:sld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8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مشربية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1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مشربية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1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0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تقنية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تقنية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</TotalTime>
  <Words>4536</Words>
  <Application>Microsoft Office PowerPoint</Application>
  <PresentationFormat>عرض على الشاشة (4:3)</PresentationFormat>
  <Paragraphs>962</Paragraphs>
  <Slides>146</Slides>
  <Notes>20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25</vt:i4>
      </vt:variant>
      <vt:variant>
        <vt:lpstr>نسق</vt:lpstr>
      </vt:variant>
      <vt:variant>
        <vt:i4>20</vt:i4>
      </vt:variant>
      <vt:variant>
        <vt:lpstr>عناوين الشرائح</vt:lpstr>
      </vt:variant>
      <vt:variant>
        <vt:i4>146</vt:i4>
      </vt:variant>
    </vt:vector>
  </HeadingPairs>
  <TitlesOfParts>
    <vt:vector size="191" baseType="lpstr">
      <vt:lpstr>KaiTi</vt:lpstr>
      <vt:lpstr>Al Nile</vt:lpstr>
      <vt:lpstr>Aldhabi</vt:lpstr>
      <vt:lpstr>Andalus</vt:lpstr>
      <vt:lpstr>Arabic Transparent</vt:lpstr>
      <vt:lpstr>Arial</vt:lpstr>
      <vt:lpstr>Arial Black</vt:lpstr>
      <vt:lpstr>Broadway</vt:lpstr>
      <vt:lpstr>Calibri</vt:lpstr>
      <vt:lpstr>Cambria</vt:lpstr>
      <vt:lpstr>Century Schoolbook</vt:lpstr>
      <vt:lpstr>Corbel</vt:lpstr>
      <vt:lpstr>Gill Sans MT</vt:lpstr>
      <vt:lpstr>Helvetica</vt:lpstr>
      <vt:lpstr>Microsoft Uighur</vt:lpstr>
      <vt:lpstr>Monotype Koufi</vt:lpstr>
      <vt:lpstr>Sakkal Majalla</vt:lpstr>
      <vt:lpstr>Showcard Gothic</vt:lpstr>
      <vt:lpstr>Simplified Arabic</vt:lpstr>
      <vt:lpstr>Tahoma</vt:lpstr>
      <vt:lpstr>Tajawal</vt:lpstr>
      <vt:lpstr>Times New Roman</vt:lpstr>
      <vt:lpstr>Traditional Arabic</vt:lpstr>
      <vt:lpstr>Wingdings</vt:lpstr>
      <vt:lpstr>Wingdings 2</vt:lpstr>
      <vt:lpstr>7_سمة Office</vt:lpstr>
      <vt:lpstr>مشربية</vt:lpstr>
      <vt:lpstr>4_سمة Office</vt:lpstr>
      <vt:lpstr>12_سمة Office</vt:lpstr>
      <vt:lpstr>40_سمة Office</vt:lpstr>
      <vt:lpstr>2_سمة Office</vt:lpstr>
      <vt:lpstr>36_سمة Office</vt:lpstr>
      <vt:lpstr>33_سمة Office</vt:lpstr>
      <vt:lpstr>10_سمة Office</vt:lpstr>
      <vt:lpstr>3_2</vt:lpstr>
      <vt:lpstr>9_سمة Office</vt:lpstr>
      <vt:lpstr>13_سمة Office</vt:lpstr>
      <vt:lpstr>15_سمة Office</vt:lpstr>
      <vt:lpstr>38_سمة Office</vt:lpstr>
      <vt:lpstr>34_سمة Office</vt:lpstr>
      <vt:lpstr>16_سمة Office</vt:lpstr>
      <vt:lpstr>17_سمة Office</vt:lpstr>
      <vt:lpstr>1_Office Theme</vt:lpstr>
      <vt:lpstr>1_مشربية</vt:lpstr>
      <vt:lpstr>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ثوران الشقوق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الصفائح الأرضية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استراتجية أشاهد وأستنتج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sabir alsayyali</dc:creator>
  <cp:lastModifiedBy>sabir alsayyali</cp:lastModifiedBy>
  <cp:revision>8</cp:revision>
  <dcterms:created xsi:type="dcterms:W3CDTF">2021-09-02T00:37:47Z</dcterms:created>
  <dcterms:modified xsi:type="dcterms:W3CDTF">2021-09-04T20:00:15Z</dcterms:modified>
</cp:coreProperties>
</file>