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726" r:id="rId1"/>
    <p:sldMasterId id="2147483738" r:id="rId2"/>
  </p:sldMasterIdLst>
  <p:notesMasterIdLst>
    <p:notesMasterId r:id="rId45"/>
  </p:notesMasterIdLst>
  <p:sldIdLst>
    <p:sldId id="256" r:id="rId3"/>
    <p:sldId id="261" r:id="rId4"/>
    <p:sldId id="300" r:id="rId5"/>
    <p:sldId id="262" r:id="rId6"/>
    <p:sldId id="269" r:id="rId7"/>
    <p:sldId id="316" r:id="rId8"/>
    <p:sldId id="314" r:id="rId9"/>
    <p:sldId id="317" r:id="rId10"/>
    <p:sldId id="315" r:id="rId11"/>
    <p:sldId id="318" r:id="rId12"/>
    <p:sldId id="319" r:id="rId13"/>
    <p:sldId id="320" r:id="rId14"/>
    <p:sldId id="323" r:id="rId15"/>
    <p:sldId id="321" r:id="rId16"/>
    <p:sldId id="313" r:id="rId17"/>
    <p:sldId id="340" r:id="rId18"/>
    <p:sldId id="322" r:id="rId19"/>
    <p:sldId id="351" r:id="rId20"/>
    <p:sldId id="324" r:id="rId21"/>
    <p:sldId id="325" r:id="rId22"/>
    <p:sldId id="326" r:id="rId23"/>
    <p:sldId id="330" r:id="rId24"/>
    <p:sldId id="329" r:id="rId25"/>
    <p:sldId id="352" r:id="rId26"/>
    <p:sldId id="328" r:id="rId27"/>
    <p:sldId id="327" r:id="rId28"/>
    <p:sldId id="339" r:id="rId29"/>
    <p:sldId id="341" r:id="rId30"/>
    <p:sldId id="356" r:id="rId31"/>
    <p:sldId id="331" r:id="rId32"/>
    <p:sldId id="345" r:id="rId33"/>
    <p:sldId id="343" r:id="rId34"/>
    <p:sldId id="342" r:id="rId35"/>
    <p:sldId id="344" r:id="rId36"/>
    <p:sldId id="346" r:id="rId37"/>
    <p:sldId id="347" r:id="rId38"/>
    <p:sldId id="357" r:id="rId39"/>
    <p:sldId id="348" r:id="rId40"/>
    <p:sldId id="350" r:id="rId41"/>
    <p:sldId id="353" r:id="rId42"/>
    <p:sldId id="349" r:id="rId43"/>
    <p:sldId id="354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6c5c7c1cf375e0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7A9"/>
    <a:srgbClr val="FEF4DA"/>
    <a:srgbClr val="FAF2F2"/>
    <a:srgbClr val="F8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5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56930-A1A6-4DAF-A6CB-6AB8E44AA545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9523474B-0F69-4745-9A6D-A9EC2335149F}">
      <dgm:prSet phldrT="[نص]"/>
      <dgm:spPr/>
      <dgm:t>
        <a:bodyPr/>
        <a:lstStyle/>
        <a:p>
          <a:pPr rtl="1"/>
          <a:r>
            <a:rPr lang="ar-SA" dirty="0"/>
            <a:t>أمثلة </a:t>
          </a:r>
        </a:p>
      </dgm:t>
    </dgm:pt>
    <dgm:pt modelId="{64EC8E34-1100-426A-B427-79E2C615F55F}" type="parTrans" cxnId="{CA27A683-9EDF-4B26-AE69-241FEBD01AC7}">
      <dgm:prSet/>
      <dgm:spPr/>
      <dgm:t>
        <a:bodyPr/>
        <a:lstStyle/>
        <a:p>
          <a:pPr rtl="1"/>
          <a:endParaRPr lang="ar-SA"/>
        </a:p>
      </dgm:t>
    </dgm:pt>
    <dgm:pt modelId="{01B55AD5-44E5-4C09-BAE9-54BE6B47E049}" type="sibTrans" cxnId="{CA27A683-9EDF-4B26-AE69-241FEBD01AC7}">
      <dgm:prSet/>
      <dgm:spPr/>
      <dgm:t>
        <a:bodyPr/>
        <a:lstStyle/>
        <a:p>
          <a:pPr rtl="1"/>
          <a:endParaRPr lang="ar-SA"/>
        </a:p>
      </dgm:t>
    </dgm:pt>
    <dgm:pt modelId="{4A42A950-2D1A-4828-828C-62A44EA1D1F5}">
      <dgm:prSet phldrT="[نص]"/>
      <dgm:spPr/>
      <dgm:t>
        <a:bodyPr/>
        <a:lstStyle/>
        <a:p>
          <a:pPr rtl="1"/>
          <a:r>
            <a:rPr lang="ar-SA" dirty="0"/>
            <a:t>فقاعة الصابون</a:t>
          </a:r>
        </a:p>
      </dgm:t>
    </dgm:pt>
    <dgm:pt modelId="{3D6FF968-A3ED-435F-96C3-BC16F776EC70}" type="parTrans" cxnId="{46D3CAF6-516E-404A-96F9-BCD0482667B9}">
      <dgm:prSet/>
      <dgm:spPr/>
      <dgm:t>
        <a:bodyPr/>
        <a:lstStyle/>
        <a:p>
          <a:pPr rtl="1"/>
          <a:endParaRPr lang="ar-SA"/>
        </a:p>
      </dgm:t>
    </dgm:pt>
    <dgm:pt modelId="{C5C98A1E-A2F5-4289-9E8C-C1910AA49C43}" type="sibTrans" cxnId="{46D3CAF6-516E-404A-96F9-BCD0482667B9}">
      <dgm:prSet/>
      <dgm:spPr/>
      <dgm:t>
        <a:bodyPr/>
        <a:lstStyle/>
        <a:p>
          <a:pPr rtl="1"/>
          <a:endParaRPr lang="ar-SA"/>
        </a:p>
      </dgm:t>
    </dgm:pt>
    <dgm:pt modelId="{A5352532-9F09-4ED8-B1C5-868330DBA176}">
      <dgm:prSet phldrT="[نص]"/>
      <dgm:spPr/>
      <dgm:t>
        <a:bodyPr/>
        <a:lstStyle/>
        <a:p>
          <a:pPr rtl="1"/>
          <a:r>
            <a:rPr lang="ar-SA" dirty="0"/>
            <a:t>غشاء زيتي فوق الماء</a:t>
          </a:r>
        </a:p>
      </dgm:t>
    </dgm:pt>
    <dgm:pt modelId="{5FAAC30E-81E6-4160-88F8-692C292CFBA8}" type="parTrans" cxnId="{3574BF18-6516-4A3A-83F8-358FA5419B4F}">
      <dgm:prSet/>
      <dgm:spPr/>
      <dgm:t>
        <a:bodyPr/>
        <a:lstStyle/>
        <a:p>
          <a:pPr rtl="1"/>
          <a:endParaRPr lang="ar-SA"/>
        </a:p>
      </dgm:t>
    </dgm:pt>
    <dgm:pt modelId="{DB14ECBF-43D0-4126-86B4-B32BC3D70594}" type="sibTrans" cxnId="{3574BF18-6516-4A3A-83F8-358FA5419B4F}">
      <dgm:prSet/>
      <dgm:spPr/>
      <dgm:t>
        <a:bodyPr/>
        <a:lstStyle/>
        <a:p>
          <a:pPr rtl="1"/>
          <a:endParaRPr lang="ar-SA"/>
        </a:p>
      </dgm:t>
    </dgm:pt>
    <dgm:pt modelId="{9A6CA361-6D27-42CF-8A24-946306685853}">
      <dgm:prSet phldrT="[نص]"/>
      <dgm:spPr/>
      <dgm:t>
        <a:bodyPr/>
        <a:lstStyle/>
        <a:p>
          <a:pPr rtl="1"/>
          <a:r>
            <a:rPr lang="ar-SA" dirty="0"/>
            <a:t>تعريفه </a:t>
          </a:r>
        </a:p>
      </dgm:t>
    </dgm:pt>
    <dgm:pt modelId="{71580AC5-447C-4E6F-9891-B92F75CFE44E}" type="parTrans" cxnId="{C24EBD9F-8317-49DB-87AC-7434FD225319}">
      <dgm:prSet/>
      <dgm:spPr/>
      <dgm:t>
        <a:bodyPr/>
        <a:lstStyle/>
        <a:p>
          <a:pPr rtl="1"/>
          <a:endParaRPr lang="ar-SA"/>
        </a:p>
      </dgm:t>
    </dgm:pt>
    <dgm:pt modelId="{E341A45A-8A27-4660-BEB5-F96157B36D60}" type="sibTrans" cxnId="{C24EBD9F-8317-49DB-87AC-7434FD225319}">
      <dgm:prSet/>
      <dgm:spPr/>
      <dgm:t>
        <a:bodyPr/>
        <a:lstStyle/>
        <a:p>
          <a:pPr rtl="1"/>
          <a:endParaRPr lang="ar-SA"/>
        </a:p>
      </dgm:t>
    </dgm:pt>
    <dgm:pt modelId="{772FA744-FE72-4542-8ECB-CDD626BF9159}">
      <dgm:prSet phldrT="[نص]"/>
      <dgm:spPr/>
      <dgm:t>
        <a:bodyPr/>
        <a:lstStyle/>
        <a:p>
          <a:pPr rtl="1"/>
          <a:r>
            <a:rPr lang="ar-SA" dirty="0"/>
            <a:t>هي ظاهرة تكون ألوان الطيف الضوئي على الأغشية الرقيقة نتيجة التداخل البناء والهدام للموجات الضوئية المنعكسة عن الغشاء الرقيق </a:t>
          </a:r>
        </a:p>
      </dgm:t>
    </dgm:pt>
    <dgm:pt modelId="{910FDB6A-5DBB-40D7-B106-8C55F5100EEA}" type="parTrans" cxnId="{E5D714C5-4A7D-4CDA-B60E-1814D4E4977B}">
      <dgm:prSet/>
      <dgm:spPr/>
      <dgm:t>
        <a:bodyPr/>
        <a:lstStyle/>
        <a:p>
          <a:pPr rtl="1"/>
          <a:endParaRPr lang="ar-SA"/>
        </a:p>
      </dgm:t>
    </dgm:pt>
    <dgm:pt modelId="{BA3C465E-9992-4D8A-9FC4-CA53E9F00310}" type="sibTrans" cxnId="{E5D714C5-4A7D-4CDA-B60E-1814D4E4977B}">
      <dgm:prSet/>
      <dgm:spPr/>
      <dgm:t>
        <a:bodyPr/>
        <a:lstStyle/>
        <a:p>
          <a:pPr rtl="1"/>
          <a:endParaRPr lang="ar-SA"/>
        </a:p>
      </dgm:t>
    </dgm:pt>
    <dgm:pt modelId="{8A63918A-B0C6-4664-9B88-99B9819E5B37}">
      <dgm:prSet phldrT="[نص]"/>
      <dgm:spPr/>
      <dgm:t>
        <a:bodyPr/>
        <a:lstStyle/>
        <a:p>
          <a:pPr rtl="1"/>
          <a:r>
            <a:rPr lang="ar-SA" dirty="0"/>
            <a:t>جناحي فراشة </a:t>
          </a:r>
          <a:r>
            <a:rPr lang="ar-SA" dirty="0" err="1"/>
            <a:t>المورفو</a:t>
          </a:r>
          <a:endParaRPr lang="ar-SA" dirty="0"/>
        </a:p>
      </dgm:t>
    </dgm:pt>
    <dgm:pt modelId="{32CEFFE7-76B2-44BA-A3C5-94A6B6A32D8B}" type="parTrans" cxnId="{6E724158-3A34-4661-918F-AC1DB27992E0}">
      <dgm:prSet/>
      <dgm:spPr/>
      <dgm:t>
        <a:bodyPr/>
        <a:lstStyle/>
        <a:p>
          <a:pPr rtl="1"/>
          <a:endParaRPr lang="ar-SA"/>
        </a:p>
      </dgm:t>
    </dgm:pt>
    <dgm:pt modelId="{D064DAD1-89C7-4238-9EB3-C96DE7F0A173}" type="sibTrans" cxnId="{6E724158-3A34-4661-918F-AC1DB27992E0}">
      <dgm:prSet/>
      <dgm:spPr/>
      <dgm:t>
        <a:bodyPr/>
        <a:lstStyle/>
        <a:p>
          <a:pPr rtl="1"/>
          <a:endParaRPr lang="ar-SA"/>
        </a:p>
      </dgm:t>
    </dgm:pt>
    <dgm:pt modelId="{39E3BCF5-7926-4178-B18B-2FB59DFBE2E9}" type="pres">
      <dgm:prSet presAssocID="{DB656930-A1A6-4DAF-A6CB-6AB8E44AA54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C4C06D-6962-4EE9-9694-C84D0FB06C25}" type="pres">
      <dgm:prSet presAssocID="{9523474B-0F69-4745-9A6D-A9EC2335149F}" presName="root" presStyleCnt="0"/>
      <dgm:spPr/>
    </dgm:pt>
    <dgm:pt modelId="{3D3E135F-2622-438B-AD49-DC0AF9B9D772}" type="pres">
      <dgm:prSet presAssocID="{9523474B-0F69-4745-9A6D-A9EC2335149F}" presName="rootComposite" presStyleCnt="0"/>
      <dgm:spPr/>
    </dgm:pt>
    <dgm:pt modelId="{6103D1C0-C8EF-489A-9887-034C191D366E}" type="pres">
      <dgm:prSet presAssocID="{9523474B-0F69-4745-9A6D-A9EC2335149F}" presName="rootText" presStyleLbl="node1" presStyleIdx="0" presStyleCnt="2"/>
      <dgm:spPr/>
    </dgm:pt>
    <dgm:pt modelId="{5BEA649F-B10C-4050-9AE6-596C45D1CED4}" type="pres">
      <dgm:prSet presAssocID="{9523474B-0F69-4745-9A6D-A9EC2335149F}" presName="rootConnector" presStyleLbl="node1" presStyleIdx="0" presStyleCnt="2"/>
      <dgm:spPr/>
    </dgm:pt>
    <dgm:pt modelId="{9B1C7642-3DB5-4927-B7B8-87DD772144C0}" type="pres">
      <dgm:prSet presAssocID="{9523474B-0F69-4745-9A6D-A9EC2335149F}" presName="childShape" presStyleCnt="0"/>
      <dgm:spPr/>
    </dgm:pt>
    <dgm:pt modelId="{6E72C374-CE1B-4C05-B681-067EFF8A3545}" type="pres">
      <dgm:prSet presAssocID="{3D6FF968-A3ED-435F-96C3-BC16F776EC70}" presName="Name13" presStyleLbl="parChTrans1D2" presStyleIdx="0" presStyleCnt="4"/>
      <dgm:spPr/>
    </dgm:pt>
    <dgm:pt modelId="{099AC3B1-A418-4066-90D0-3F3FB141DE5C}" type="pres">
      <dgm:prSet presAssocID="{4A42A950-2D1A-4828-828C-62A44EA1D1F5}" presName="childText" presStyleLbl="bgAcc1" presStyleIdx="0" presStyleCnt="4" custLinFactNeighborY="-8607">
        <dgm:presLayoutVars>
          <dgm:bulletEnabled val="1"/>
        </dgm:presLayoutVars>
      </dgm:prSet>
      <dgm:spPr/>
    </dgm:pt>
    <dgm:pt modelId="{40BE6187-4CF1-4CA4-8AE5-F602DB6D4184}" type="pres">
      <dgm:prSet presAssocID="{5FAAC30E-81E6-4160-88F8-692C292CFBA8}" presName="Name13" presStyleLbl="parChTrans1D2" presStyleIdx="1" presStyleCnt="4"/>
      <dgm:spPr/>
    </dgm:pt>
    <dgm:pt modelId="{375B08E1-689C-44DF-AF17-52546EE7AA6C}" type="pres">
      <dgm:prSet presAssocID="{A5352532-9F09-4ED8-B1C5-868330DBA176}" presName="childText" presStyleLbl="bgAcc1" presStyleIdx="1" presStyleCnt="4">
        <dgm:presLayoutVars>
          <dgm:bulletEnabled val="1"/>
        </dgm:presLayoutVars>
      </dgm:prSet>
      <dgm:spPr/>
    </dgm:pt>
    <dgm:pt modelId="{F57907CA-BDE2-4708-8838-B3473B3209F1}" type="pres">
      <dgm:prSet presAssocID="{32CEFFE7-76B2-44BA-A3C5-94A6B6A32D8B}" presName="Name13" presStyleLbl="parChTrans1D2" presStyleIdx="2" presStyleCnt="4"/>
      <dgm:spPr/>
    </dgm:pt>
    <dgm:pt modelId="{2A794D35-2FB9-4ACD-89AF-C1FC8E6BB7AA}" type="pres">
      <dgm:prSet presAssocID="{8A63918A-B0C6-4664-9B88-99B9819E5B37}" presName="childText" presStyleLbl="bgAcc1" presStyleIdx="2" presStyleCnt="4">
        <dgm:presLayoutVars>
          <dgm:bulletEnabled val="1"/>
        </dgm:presLayoutVars>
      </dgm:prSet>
      <dgm:spPr/>
    </dgm:pt>
    <dgm:pt modelId="{743D7CF2-32D3-47BD-B5EF-46CD4101C5DC}" type="pres">
      <dgm:prSet presAssocID="{9A6CA361-6D27-42CF-8A24-946306685853}" presName="root" presStyleCnt="0"/>
      <dgm:spPr/>
    </dgm:pt>
    <dgm:pt modelId="{E1D05C82-8FD2-4DCF-B794-CD08170BF9A2}" type="pres">
      <dgm:prSet presAssocID="{9A6CA361-6D27-42CF-8A24-946306685853}" presName="rootComposite" presStyleCnt="0"/>
      <dgm:spPr/>
    </dgm:pt>
    <dgm:pt modelId="{126ADD6D-FAE0-47AF-B9D8-CD3815BB893A}" type="pres">
      <dgm:prSet presAssocID="{9A6CA361-6D27-42CF-8A24-946306685853}" presName="rootText" presStyleLbl="node1" presStyleIdx="1" presStyleCnt="2"/>
      <dgm:spPr/>
    </dgm:pt>
    <dgm:pt modelId="{B380CBE6-45F0-4F54-A552-228781025A05}" type="pres">
      <dgm:prSet presAssocID="{9A6CA361-6D27-42CF-8A24-946306685853}" presName="rootConnector" presStyleLbl="node1" presStyleIdx="1" presStyleCnt="2"/>
      <dgm:spPr/>
    </dgm:pt>
    <dgm:pt modelId="{218F6763-5BA4-4A57-ADB1-E7AC74EB1FBE}" type="pres">
      <dgm:prSet presAssocID="{9A6CA361-6D27-42CF-8A24-946306685853}" presName="childShape" presStyleCnt="0"/>
      <dgm:spPr/>
    </dgm:pt>
    <dgm:pt modelId="{BF1EE06E-7911-4D53-915B-C934FA79EBEC}" type="pres">
      <dgm:prSet presAssocID="{910FDB6A-5DBB-40D7-B106-8C55F5100EEA}" presName="Name13" presStyleLbl="parChTrans1D2" presStyleIdx="3" presStyleCnt="4"/>
      <dgm:spPr/>
    </dgm:pt>
    <dgm:pt modelId="{D51E900D-AE44-4C26-9E92-16891AF20A04}" type="pres">
      <dgm:prSet presAssocID="{772FA744-FE72-4542-8ECB-CDD626BF9159}" presName="childText" presStyleLbl="bgAcc1" presStyleIdx="3" presStyleCnt="4" custScaleX="194295" custScaleY="191373">
        <dgm:presLayoutVars>
          <dgm:bulletEnabled val="1"/>
        </dgm:presLayoutVars>
      </dgm:prSet>
      <dgm:spPr/>
    </dgm:pt>
  </dgm:ptLst>
  <dgm:cxnLst>
    <dgm:cxn modelId="{B8BAAC0D-F6E5-45F7-87CF-4C2B8C8CEEEB}" type="presOf" srcId="{9523474B-0F69-4745-9A6D-A9EC2335149F}" destId="{5BEA649F-B10C-4050-9AE6-596C45D1CED4}" srcOrd="1" destOrd="0" presId="urn:microsoft.com/office/officeart/2005/8/layout/hierarchy3"/>
    <dgm:cxn modelId="{3574BF18-6516-4A3A-83F8-358FA5419B4F}" srcId="{9523474B-0F69-4745-9A6D-A9EC2335149F}" destId="{A5352532-9F09-4ED8-B1C5-868330DBA176}" srcOrd="1" destOrd="0" parTransId="{5FAAC30E-81E6-4160-88F8-692C292CFBA8}" sibTransId="{DB14ECBF-43D0-4126-86B4-B32BC3D70594}"/>
    <dgm:cxn modelId="{1FBA472C-16A9-49EF-8944-976B8870AF92}" type="presOf" srcId="{772FA744-FE72-4542-8ECB-CDD626BF9159}" destId="{D51E900D-AE44-4C26-9E92-16891AF20A04}" srcOrd="0" destOrd="0" presId="urn:microsoft.com/office/officeart/2005/8/layout/hierarchy3"/>
    <dgm:cxn modelId="{8C22E82C-6E55-4DD3-BFD7-5E6072354EC4}" type="presOf" srcId="{A5352532-9F09-4ED8-B1C5-868330DBA176}" destId="{375B08E1-689C-44DF-AF17-52546EE7AA6C}" srcOrd="0" destOrd="0" presId="urn:microsoft.com/office/officeart/2005/8/layout/hierarchy3"/>
    <dgm:cxn modelId="{8AFAB434-C6FC-48FD-8C94-233A15375C31}" type="presOf" srcId="{4A42A950-2D1A-4828-828C-62A44EA1D1F5}" destId="{099AC3B1-A418-4066-90D0-3F3FB141DE5C}" srcOrd="0" destOrd="0" presId="urn:microsoft.com/office/officeart/2005/8/layout/hierarchy3"/>
    <dgm:cxn modelId="{8DA12544-C372-401A-91DF-8AAE13E41C35}" type="presOf" srcId="{5FAAC30E-81E6-4160-88F8-692C292CFBA8}" destId="{40BE6187-4CF1-4CA4-8AE5-F602DB6D4184}" srcOrd="0" destOrd="0" presId="urn:microsoft.com/office/officeart/2005/8/layout/hierarchy3"/>
    <dgm:cxn modelId="{6E724158-3A34-4661-918F-AC1DB27992E0}" srcId="{9523474B-0F69-4745-9A6D-A9EC2335149F}" destId="{8A63918A-B0C6-4664-9B88-99B9819E5B37}" srcOrd="2" destOrd="0" parTransId="{32CEFFE7-76B2-44BA-A3C5-94A6B6A32D8B}" sibTransId="{D064DAD1-89C7-4238-9EB3-C96DE7F0A173}"/>
    <dgm:cxn modelId="{E37E4D59-6ACF-4246-A239-788CF2F7E117}" type="presOf" srcId="{910FDB6A-5DBB-40D7-B106-8C55F5100EEA}" destId="{BF1EE06E-7911-4D53-915B-C934FA79EBEC}" srcOrd="0" destOrd="0" presId="urn:microsoft.com/office/officeart/2005/8/layout/hierarchy3"/>
    <dgm:cxn modelId="{53A1AE7E-A045-4424-94C7-FA7DB33FAF5F}" type="presOf" srcId="{32CEFFE7-76B2-44BA-A3C5-94A6B6A32D8B}" destId="{F57907CA-BDE2-4708-8838-B3473B3209F1}" srcOrd="0" destOrd="0" presId="urn:microsoft.com/office/officeart/2005/8/layout/hierarchy3"/>
    <dgm:cxn modelId="{CA27A683-9EDF-4B26-AE69-241FEBD01AC7}" srcId="{DB656930-A1A6-4DAF-A6CB-6AB8E44AA545}" destId="{9523474B-0F69-4745-9A6D-A9EC2335149F}" srcOrd="0" destOrd="0" parTransId="{64EC8E34-1100-426A-B427-79E2C615F55F}" sibTransId="{01B55AD5-44E5-4C09-BAE9-54BE6B47E049}"/>
    <dgm:cxn modelId="{CF885B8F-5B35-4A1D-A27D-83FEEF58D4BE}" type="presOf" srcId="{8A63918A-B0C6-4664-9B88-99B9819E5B37}" destId="{2A794D35-2FB9-4ACD-89AF-C1FC8E6BB7AA}" srcOrd="0" destOrd="0" presId="urn:microsoft.com/office/officeart/2005/8/layout/hierarchy3"/>
    <dgm:cxn modelId="{4D689B8F-37F0-4A6D-8CD2-E0A74035193E}" type="presOf" srcId="{9523474B-0F69-4745-9A6D-A9EC2335149F}" destId="{6103D1C0-C8EF-489A-9887-034C191D366E}" srcOrd="0" destOrd="0" presId="urn:microsoft.com/office/officeart/2005/8/layout/hierarchy3"/>
    <dgm:cxn modelId="{06E1549C-A857-4B67-9D2E-3A739F7F7365}" type="presOf" srcId="{9A6CA361-6D27-42CF-8A24-946306685853}" destId="{B380CBE6-45F0-4F54-A552-228781025A05}" srcOrd="1" destOrd="0" presId="urn:microsoft.com/office/officeart/2005/8/layout/hierarchy3"/>
    <dgm:cxn modelId="{C24EBD9F-8317-49DB-87AC-7434FD225319}" srcId="{DB656930-A1A6-4DAF-A6CB-6AB8E44AA545}" destId="{9A6CA361-6D27-42CF-8A24-946306685853}" srcOrd="1" destOrd="0" parTransId="{71580AC5-447C-4E6F-9891-B92F75CFE44E}" sibTransId="{E341A45A-8A27-4660-BEB5-F96157B36D60}"/>
    <dgm:cxn modelId="{44718BAB-FDC8-495C-938F-C42427B7FC20}" type="presOf" srcId="{9A6CA361-6D27-42CF-8A24-946306685853}" destId="{126ADD6D-FAE0-47AF-B9D8-CD3815BB893A}" srcOrd="0" destOrd="0" presId="urn:microsoft.com/office/officeart/2005/8/layout/hierarchy3"/>
    <dgm:cxn modelId="{303FDDBD-4E5E-4D5F-99EC-B2EF586AF128}" type="presOf" srcId="{DB656930-A1A6-4DAF-A6CB-6AB8E44AA545}" destId="{39E3BCF5-7926-4178-B18B-2FB59DFBE2E9}" srcOrd="0" destOrd="0" presId="urn:microsoft.com/office/officeart/2005/8/layout/hierarchy3"/>
    <dgm:cxn modelId="{C38202C3-5D62-4C70-8288-F0A49E8FE5EB}" type="presOf" srcId="{3D6FF968-A3ED-435F-96C3-BC16F776EC70}" destId="{6E72C374-CE1B-4C05-B681-067EFF8A3545}" srcOrd="0" destOrd="0" presId="urn:microsoft.com/office/officeart/2005/8/layout/hierarchy3"/>
    <dgm:cxn modelId="{E5D714C5-4A7D-4CDA-B60E-1814D4E4977B}" srcId="{9A6CA361-6D27-42CF-8A24-946306685853}" destId="{772FA744-FE72-4542-8ECB-CDD626BF9159}" srcOrd="0" destOrd="0" parTransId="{910FDB6A-5DBB-40D7-B106-8C55F5100EEA}" sibTransId="{BA3C465E-9992-4D8A-9FC4-CA53E9F00310}"/>
    <dgm:cxn modelId="{46D3CAF6-516E-404A-96F9-BCD0482667B9}" srcId="{9523474B-0F69-4745-9A6D-A9EC2335149F}" destId="{4A42A950-2D1A-4828-828C-62A44EA1D1F5}" srcOrd="0" destOrd="0" parTransId="{3D6FF968-A3ED-435F-96C3-BC16F776EC70}" sibTransId="{C5C98A1E-A2F5-4289-9E8C-C1910AA49C43}"/>
    <dgm:cxn modelId="{5D00DEF2-82E6-446A-A517-A75470CC8C71}" type="presParOf" srcId="{39E3BCF5-7926-4178-B18B-2FB59DFBE2E9}" destId="{71C4C06D-6962-4EE9-9694-C84D0FB06C25}" srcOrd="0" destOrd="0" presId="urn:microsoft.com/office/officeart/2005/8/layout/hierarchy3"/>
    <dgm:cxn modelId="{C0DAE49B-90E6-4ACE-AF79-B677BD5BD145}" type="presParOf" srcId="{71C4C06D-6962-4EE9-9694-C84D0FB06C25}" destId="{3D3E135F-2622-438B-AD49-DC0AF9B9D772}" srcOrd="0" destOrd="0" presId="urn:microsoft.com/office/officeart/2005/8/layout/hierarchy3"/>
    <dgm:cxn modelId="{786D31F9-CAAB-485A-BB44-48327823124C}" type="presParOf" srcId="{3D3E135F-2622-438B-AD49-DC0AF9B9D772}" destId="{6103D1C0-C8EF-489A-9887-034C191D366E}" srcOrd="0" destOrd="0" presId="urn:microsoft.com/office/officeart/2005/8/layout/hierarchy3"/>
    <dgm:cxn modelId="{A326AC7F-970D-4DBA-9E5A-37FB646D2282}" type="presParOf" srcId="{3D3E135F-2622-438B-AD49-DC0AF9B9D772}" destId="{5BEA649F-B10C-4050-9AE6-596C45D1CED4}" srcOrd="1" destOrd="0" presId="urn:microsoft.com/office/officeart/2005/8/layout/hierarchy3"/>
    <dgm:cxn modelId="{10FCC476-D964-48FA-8874-84F5A4D0514C}" type="presParOf" srcId="{71C4C06D-6962-4EE9-9694-C84D0FB06C25}" destId="{9B1C7642-3DB5-4927-B7B8-87DD772144C0}" srcOrd="1" destOrd="0" presId="urn:microsoft.com/office/officeart/2005/8/layout/hierarchy3"/>
    <dgm:cxn modelId="{F47C4A40-6043-4D00-85D6-A41452EE2C33}" type="presParOf" srcId="{9B1C7642-3DB5-4927-B7B8-87DD772144C0}" destId="{6E72C374-CE1B-4C05-B681-067EFF8A3545}" srcOrd="0" destOrd="0" presId="urn:microsoft.com/office/officeart/2005/8/layout/hierarchy3"/>
    <dgm:cxn modelId="{137D37B5-DAC3-4882-AB3C-C32EC41EB525}" type="presParOf" srcId="{9B1C7642-3DB5-4927-B7B8-87DD772144C0}" destId="{099AC3B1-A418-4066-90D0-3F3FB141DE5C}" srcOrd="1" destOrd="0" presId="urn:microsoft.com/office/officeart/2005/8/layout/hierarchy3"/>
    <dgm:cxn modelId="{62AFDDE8-6C11-4FF6-85FE-B0975A9551DE}" type="presParOf" srcId="{9B1C7642-3DB5-4927-B7B8-87DD772144C0}" destId="{40BE6187-4CF1-4CA4-8AE5-F602DB6D4184}" srcOrd="2" destOrd="0" presId="urn:microsoft.com/office/officeart/2005/8/layout/hierarchy3"/>
    <dgm:cxn modelId="{80AA868C-384A-4C84-AB4A-4685BF1ABE0D}" type="presParOf" srcId="{9B1C7642-3DB5-4927-B7B8-87DD772144C0}" destId="{375B08E1-689C-44DF-AF17-52546EE7AA6C}" srcOrd="3" destOrd="0" presId="urn:microsoft.com/office/officeart/2005/8/layout/hierarchy3"/>
    <dgm:cxn modelId="{54F6643F-05F1-4D90-BCE5-EBBD11B5DC73}" type="presParOf" srcId="{9B1C7642-3DB5-4927-B7B8-87DD772144C0}" destId="{F57907CA-BDE2-4708-8838-B3473B3209F1}" srcOrd="4" destOrd="0" presId="urn:microsoft.com/office/officeart/2005/8/layout/hierarchy3"/>
    <dgm:cxn modelId="{ABFF4860-93EC-4B33-95D1-41B0170ABD55}" type="presParOf" srcId="{9B1C7642-3DB5-4927-B7B8-87DD772144C0}" destId="{2A794D35-2FB9-4ACD-89AF-C1FC8E6BB7AA}" srcOrd="5" destOrd="0" presId="urn:microsoft.com/office/officeart/2005/8/layout/hierarchy3"/>
    <dgm:cxn modelId="{B98FF03F-FCE0-4F9A-9BF3-2C7CFC9BAFD1}" type="presParOf" srcId="{39E3BCF5-7926-4178-B18B-2FB59DFBE2E9}" destId="{743D7CF2-32D3-47BD-B5EF-46CD4101C5DC}" srcOrd="1" destOrd="0" presId="urn:microsoft.com/office/officeart/2005/8/layout/hierarchy3"/>
    <dgm:cxn modelId="{89111148-AF78-4F73-8D5E-236B77CA2B5C}" type="presParOf" srcId="{743D7CF2-32D3-47BD-B5EF-46CD4101C5DC}" destId="{E1D05C82-8FD2-4DCF-B794-CD08170BF9A2}" srcOrd="0" destOrd="0" presId="urn:microsoft.com/office/officeart/2005/8/layout/hierarchy3"/>
    <dgm:cxn modelId="{555E7974-3F70-4C85-8638-A5E4FED99081}" type="presParOf" srcId="{E1D05C82-8FD2-4DCF-B794-CD08170BF9A2}" destId="{126ADD6D-FAE0-47AF-B9D8-CD3815BB893A}" srcOrd="0" destOrd="0" presId="urn:microsoft.com/office/officeart/2005/8/layout/hierarchy3"/>
    <dgm:cxn modelId="{76A4A0B2-E96A-4A79-ACFB-F485D4A6A287}" type="presParOf" srcId="{E1D05C82-8FD2-4DCF-B794-CD08170BF9A2}" destId="{B380CBE6-45F0-4F54-A552-228781025A05}" srcOrd="1" destOrd="0" presId="urn:microsoft.com/office/officeart/2005/8/layout/hierarchy3"/>
    <dgm:cxn modelId="{6433E536-8E9B-4C30-960D-91AF9795CF18}" type="presParOf" srcId="{743D7CF2-32D3-47BD-B5EF-46CD4101C5DC}" destId="{218F6763-5BA4-4A57-ADB1-E7AC74EB1FBE}" srcOrd="1" destOrd="0" presId="urn:microsoft.com/office/officeart/2005/8/layout/hierarchy3"/>
    <dgm:cxn modelId="{B6705B41-A24B-4B7F-9A2C-347E410BFF79}" type="presParOf" srcId="{218F6763-5BA4-4A57-ADB1-E7AC74EB1FBE}" destId="{BF1EE06E-7911-4D53-915B-C934FA79EBEC}" srcOrd="0" destOrd="0" presId="urn:microsoft.com/office/officeart/2005/8/layout/hierarchy3"/>
    <dgm:cxn modelId="{197ACAC1-346C-4C2C-B428-6A5DBC347AEE}" type="presParOf" srcId="{218F6763-5BA4-4A57-ADB1-E7AC74EB1FBE}" destId="{D51E900D-AE44-4C26-9E92-16891AF20A0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8E929A-8444-4E91-A007-6EE1764447AC}" type="doc">
      <dgm:prSet loTypeId="urn:microsoft.com/office/officeart/2005/8/layout/h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EA2B2DE0-90A1-4ECC-B629-42C5CDAD023A}">
      <dgm:prSet phldrT="[نص]" custT="1"/>
      <dgm:spPr/>
      <dgm:t>
        <a:bodyPr/>
        <a:lstStyle/>
        <a:p>
          <a:pPr algn="ctr" rtl="1"/>
          <a:r>
            <a:rPr lang="ar-SA" sz="3200" b="1" dirty="0">
              <a:cs typeface="+mj-cs"/>
            </a:rPr>
            <a:t>إذا كان سمك الغشاء رقيق جدا</a:t>
          </a:r>
        </a:p>
      </dgm:t>
    </dgm:pt>
    <dgm:pt modelId="{0438D105-64C7-4DA7-B380-E1A15B1E9CA6}" type="sibTrans" cxnId="{CB11A29B-7715-487B-8D45-81A46402BFC6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C2924BE8-E1D7-4F69-BF6F-735516564E22}" type="parTrans" cxnId="{CB11A29B-7715-487B-8D45-81A46402BFC6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B378A5BC-A107-462A-A23E-D6C24E9718A5}">
      <dgm:prSet phldrT="[نص]" custT="1"/>
      <dgm:spPr/>
      <dgm:t>
        <a:bodyPr/>
        <a:lstStyle/>
        <a:p>
          <a:pPr algn="justLow" rtl="1"/>
          <a:r>
            <a:rPr lang="ar-SA" sz="2800" b="1" dirty="0">
              <a:cs typeface="+mj-cs"/>
            </a:rPr>
            <a:t>بحيث لا ينتج تداخلا بناء لأي طول موجي من ألوان الضوء فإن الغشاء يبدو معتما</a:t>
          </a:r>
        </a:p>
      </dgm:t>
    </dgm:pt>
    <dgm:pt modelId="{4C1BE094-5FD5-4FA9-B4DE-067693D849C4}" type="sibTrans" cxnId="{D71719C6-CA2A-4846-8A7D-04A1BC1AC023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3F3AEE67-79B8-4B88-A291-CB84EC368119}" type="parTrans" cxnId="{D71719C6-CA2A-4846-8A7D-04A1BC1AC023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36D50857-46C5-4874-9802-67B08B9F6B59}">
      <dgm:prSet phldrT="[نص]" custT="1"/>
      <dgm:spPr/>
      <dgm:t>
        <a:bodyPr/>
        <a:lstStyle/>
        <a:p>
          <a:pPr algn="ctr" rtl="1"/>
          <a:r>
            <a:rPr lang="ar-SA" sz="3200" b="0" dirty="0">
              <a:cs typeface="+mj-cs"/>
            </a:rPr>
            <a:t>إذا كان سمك الغشاء </a:t>
          </a:r>
          <a:r>
            <a:rPr lang="en-US" sz="3200" b="0" dirty="0">
              <a:cs typeface="+mj-cs"/>
            </a:rPr>
            <a:t>d</a:t>
          </a:r>
          <a:r>
            <a:rPr lang="ar-SA" sz="3200" b="0" dirty="0">
              <a:cs typeface="+mj-cs"/>
            </a:rPr>
            <a:t> يساوي</a:t>
          </a:r>
        </a:p>
        <a:p>
          <a:pPr algn="ctr" rtl="1"/>
          <a:r>
            <a:rPr lang="en-US" sz="3200" b="0" dirty="0">
              <a:cs typeface="+mj-cs"/>
            </a:rPr>
            <a:t>d = </a:t>
          </a:r>
          <a:r>
            <a:rPr lang="el-GR" sz="3200" b="0" dirty="0">
              <a:cs typeface="+mj-cs"/>
            </a:rPr>
            <a:t>λ</a:t>
          </a:r>
          <a:r>
            <a:rPr lang="en-US" sz="3200" b="0" dirty="0">
              <a:cs typeface="+mj-cs"/>
            </a:rPr>
            <a:t>/ 4n </a:t>
          </a:r>
          <a:endParaRPr lang="ar-SA" sz="3200" b="1" dirty="0">
            <a:cs typeface="+mj-cs"/>
          </a:endParaRPr>
        </a:p>
      </dgm:t>
    </dgm:pt>
    <dgm:pt modelId="{9A072D60-8761-41BF-80C4-A70A3CA37AE8}" type="sibTrans" cxnId="{1EB510C1-E716-4D91-9B8F-E7CCE8EB5BBE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F7F40E02-ADB2-4A6D-92D6-0F8ABCF35B29}" type="parTrans" cxnId="{1EB510C1-E716-4D91-9B8F-E7CCE8EB5BBE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2FE34D26-8D8B-4248-B91F-A99F90E3F3CF}">
      <dgm:prSet phldrT="[نص]" custT="1"/>
      <dgm:spPr/>
      <dgm:t>
        <a:bodyPr/>
        <a:lstStyle/>
        <a:p>
          <a:pPr algn="justLow" rtl="1"/>
          <a:r>
            <a:rPr lang="ar-SA" sz="2800" b="1" dirty="0">
              <a:cs typeface="+mj-cs"/>
            </a:rPr>
            <a:t>بدلالة الطول الموجي للضوء في الهواء</a:t>
          </a:r>
          <a:endParaRPr lang="ar-SA" sz="2800" b="0" dirty="0">
            <a:cs typeface="+mj-cs"/>
          </a:endParaRPr>
        </a:p>
      </dgm:t>
    </dgm:pt>
    <dgm:pt modelId="{044CF734-C2B8-4FC5-9916-21BCCC737E09}" type="sibTrans" cxnId="{31A8AF23-8E7D-44C2-AA46-53D2D8D4B233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A4A23617-C8FC-4999-875D-E6F7CC7B7A36}" type="parTrans" cxnId="{31A8AF23-8E7D-44C2-AA46-53D2D8D4B233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4ED4918F-4985-418A-A3A4-9036A42ADDC4}">
      <dgm:prSet phldrT="[نص]" custT="1"/>
      <dgm:spPr/>
      <dgm:t>
        <a:bodyPr/>
        <a:lstStyle/>
        <a:p>
          <a:pPr algn="ctr" rtl="1"/>
          <a:r>
            <a:rPr lang="ar-SA" sz="3200" b="0" dirty="0"/>
            <a:t>إذا كان </a:t>
          </a:r>
          <a:r>
            <a:rPr lang="ar-SA" sz="3200" b="0" dirty="0">
              <a:cs typeface="+mj-cs"/>
            </a:rPr>
            <a:t>سمك الغشاء</a:t>
          </a:r>
          <a:r>
            <a:rPr lang="en-US" sz="3200" b="0" dirty="0">
              <a:cs typeface="+mj-cs"/>
            </a:rPr>
            <a:t> d </a:t>
          </a:r>
          <a:r>
            <a:rPr lang="ar-SA" sz="3200" b="0" dirty="0"/>
            <a:t> يساوي </a:t>
          </a:r>
          <a:r>
            <a:rPr lang="en-US" sz="3200" b="0" dirty="0"/>
            <a:t>d= </a:t>
          </a:r>
          <a:r>
            <a:rPr lang="el-GR" sz="3200" b="0" dirty="0">
              <a:cs typeface="+mj-cs"/>
            </a:rPr>
            <a:t>λ</a:t>
          </a:r>
          <a:r>
            <a:rPr lang="en-US" sz="3200" b="0" dirty="0">
              <a:cs typeface="+mj-cs"/>
            </a:rPr>
            <a:t>/4</a:t>
          </a:r>
          <a:r>
            <a:rPr lang="ar-SA" sz="3200" b="0" dirty="0">
              <a:cs typeface="+mj-cs"/>
            </a:rPr>
            <a:t> </a:t>
          </a:r>
          <a:endParaRPr lang="ar-SA" sz="3200" b="1" dirty="0">
            <a:cs typeface="+mj-cs"/>
          </a:endParaRPr>
        </a:p>
      </dgm:t>
    </dgm:pt>
    <dgm:pt modelId="{378CF362-B23D-4959-847E-8B0FE943EA74}" type="sibTrans" cxnId="{B366C1CA-DB11-4D2B-9A8C-524F724D437B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EE92A896-603E-4D90-9D50-1F224B21915C}" type="parTrans" cxnId="{B366C1CA-DB11-4D2B-9A8C-524F724D437B}">
      <dgm:prSet/>
      <dgm:spPr/>
      <dgm:t>
        <a:bodyPr/>
        <a:lstStyle/>
        <a:p>
          <a:pPr algn="justLow" rtl="1"/>
          <a:endParaRPr lang="ar-SA" sz="2000" b="1">
            <a:cs typeface="+mj-cs"/>
          </a:endParaRPr>
        </a:p>
      </dgm:t>
    </dgm:pt>
    <dgm:pt modelId="{D7FB9AAA-41A2-429A-94F0-5A0FB168FE4D}">
      <dgm:prSet custT="1"/>
      <dgm:spPr/>
      <dgm:t>
        <a:bodyPr/>
        <a:lstStyle/>
        <a:p>
          <a:pPr rtl="1"/>
          <a:r>
            <a:rPr lang="ar-SA" sz="2800" b="1" dirty="0">
              <a:cs typeface="+mj-cs"/>
            </a:rPr>
            <a:t>بدلالة الطول الموجي للضوء في الغشاء</a:t>
          </a:r>
          <a:endParaRPr lang="ar-SA" sz="2800" b="0" dirty="0"/>
        </a:p>
      </dgm:t>
    </dgm:pt>
    <dgm:pt modelId="{7C865609-4C7D-4B21-951C-5B3F71324A59}" type="sibTrans" cxnId="{344494D0-2F12-4163-9C89-0267B56744C4}">
      <dgm:prSet/>
      <dgm:spPr/>
      <dgm:t>
        <a:bodyPr/>
        <a:lstStyle/>
        <a:p>
          <a:pPr rtl="1"/>
          <a:endParaRPr lang="ar-SA"/>
        </a:p>
      </dgm:t>
    </dgm:pt>
    <dgm:pt modelId="{DE41C3E8-27E1-44A5-9040-F516672D9133}" type="parTrans" cxnId="{344494D0-2F12-4163-9C89-0267B56744C4}">
      <dgm:prSet/>
      <dgm:spPr/>
      <dgm:t>
        <a:bodyPr/>
        <a:lstStyle/>
        <a:p>
          <a:pPr rtl="1"/>
          <a:endParaRPr lang="ar-SA"/>
        </a:p>
      </dgm:t>
    </dgm:pt>
    <dgm:pt modelId="{8467DFCD-FC5C-4586-83EE-751A3E303B03}" type="pres">
      <dgm:prSet presAssocID="{D48E929A-8444-4E91-A007-6EE1764447AC}" presName="Name0" presStyleCnt="0">
        <dgm:presLayoutVars>
          <dgm:dir/>
          <dgm:animLvl val="lvl"/>
          <dgm:resizeHandles val="exact"/>
        </dgm:presLayoutVars>
      </dgm:prSet>
      <dgm:spPr/>
    </dgm:pt>
    <dgm:pt modelId="{E8F0E681-2222-4A75-8588-0C7B421D14C6}" type="pres">
      <dgm:prSet presAssocID="{EA2B2DE0-90A1-4ECC-B629-42C5CDAD023A}" presName="composite" presStyleCnt="0"/>
      <dgm:spPr/>
    </dgm:pt>
    <dgm:pt modelId="{F039E186-0017-4053-ACCC-4FBEC0090AC3}" type="pres">
      <dgm:prSet presAssocID="{EA2B2DE0-90A1-4ECC-B629-42C5CDAD023A}" presName="parTx" presStyleLbl="alignNode1" presStyleIdx="0" presStyleCnt="3" custScaleY="188065" custLinFactNeighborX="-2383" custLinFactNeighborY="-56657">
        <dgm:presLayoutVars>
          <dgm:chMax val="0"/>
          <dgm:chPref val="0"/>
          <dgm:bulletEnabled val="1"/>
        </dgm:presLayoutVars>
      </dgm:prSet>
      <dgm:spPr/>
    </dgm:pt>
    <dgm:pt modelId="{FA9A1D55-13D0-4168-92AE-B24CCCA56EE5}" type="pres">
      <dgm:prSet presAssocID="{EA2B2DE0-90A1-4ECC-B629-42C5CDAD023A}" presName="desTx" presStyleLbl="alignAccFollowNode1" presStyleIdx="0" presStyleCnt="3" custScaleY="77183" custLinFactNeighborX="-979" custLinFactNeighborY="-15865">
        <dgm:presLayoutVars>
          <dgm:bulletEnabled val="1"/>
        </dgm:presLayoutVars>
      </dgm:prSet>
      <dgm:spPr/>
    </dgm:pt>
    <dgm:pt modelId="{E5D09414-92C5-4822-90D8-395B0FD6FDC3}" type="pres">
      <dgm:prSet presAssocID="{0438D105-64C7-4DA7-B380-E1A15B1E9CA6}" presName="space" presStyleCnt="0"/>
      <dgm:spPr/>
    </dgm:pt>
    <dgm:pt modelId="{BD05EBD7-1499-4006-98B0-8CF661A99C57}" type="pres">
      <dgm:prSet presAssocID="{36D50857-46C5-4874-9802-67B08B9F6B59}" presName="composite" presStyleCnt="0"/>
      <dgm:spPr/>
    </dgm:pt>
    <dgm:pt modelId="{CAEC1F7E-7834-4728-9511-A2A29C650D21}" type="pres">
      <dgm:prSet presAssocID="{36D50857-46C5-4874-9802-67B08B9F6B59}" presName="parTx" presStyleLbl="alignNode1" presStyleIdx="1" presStyleCnt="3" custScaleY="191507" custLinFactNeighborX="464" custLinFactNeighborY="-45510">
        <dgm:presLayoutVars>
          <dgm:chMax val="0"/>
          <dgm:chPref val="0"/>
          <dgm:bulletEnabled val="1"/>
        </dgm:presLayoutVars>
      </dgm:prSet>
      <dgm:spPr/>
    </dgm:pt>
    <dgm:pt modelId="{BEA9D549-4D6D-4BB3-9964-81A2A164A241}" type="pres">
      <dgm:prSet presAssocID="{36D50857-46C5-4874-9802-67B08B9F6B59}" presName="desTx" presStyleLbl="alignAccFollowNode1" presStyleIdx="1" presStyleCnt="3" custScaleY="63534" custLinFactNeighborY="-16770">
        <dgm:presLayoutVars>
          <dgm:bulletEnabled val="1"/>
        </dgm:presLayoutVars>
      </dgm:prSet>
      <dgm:spPr/>
    </dgm:pt>
    <dgm:pt modelId="{851779F9-1909-4306-8CA0-9DD513C98616}" type="pres">
      <dgm:prSet presAssocID="{9A072D60-8761-41BF-80C4-A70A3CA37AE8}" presName="space" presStyleCnt="0"/>
      <dgm:spPr/>
    </dgm:pt>
    <dgm:pt modelId="{CC41DF76-1C27-4AA0-830C-FDF147E4E25A}" type="pres">
      <dgm:prSet presAssocID="{4ED4918F-4985-418A-A3A4-9036A42ADDC4}" presName="composite" presStyleCnt="0"/>
      <dgm:spPr/>
    </dgm:pt>
    <dgm:pt modelId="{367EE473-F5AD-403F-A946-CB32F87358F1}" type="pres">
      <dgm:prSet presAssocID="{4ED4918F-4985-418A-A3A4-9036A42ADDC4}" presName="parTx" presStyleLbl="alignNode1" presStyleIdx="2" presStyleCnt="3" custScaleY="195939" custLinFactNeighborX="-3067" custLinFactNeighborY="-45510">
        <dgm:presLayoutVars>
          <dgm:chMax val="0"/>
          <dgm:chPref val="0"/>
          <dgm:bulletEnabled val="1"/>
        </dgm:presLayoutVars>
      </dgm:prSet>
      <dgm:spPr/>
    </dgm:pt>
    <dgm:pt modelId="{7D5B222D-B0B8-453D-8AFC-8682966755C7}" type="pres">
      <dgm:prSet presAssocID="{4ED4918F-4985-418A-A3A4-9036A42ADDC4}" presName="desTx" presStyleLbl="alignAccFollowNode1" presStyleIdx="2" presStyleCnt="3" custScaleY="66232" custLinFactNeighborX="-3067" custLinFactNeighborY="-17251">
        <dgm:presLayoutVars>
          <dgm:bulletEnabled val="1"/>
        </dgm:presLayoutVars>
      </dgm:prSet>
      <dgm:spPr/>
    </dgm:pt>
  </dgm:ptLst>
  <dgm:cxnLst>
    <dgm:cxn modelId="{9C486C05-80D1-4B95-948F-E7E31A19335B}" type="presOf" srcId="{D48E929A-8444-4E91-A007-6EE1764447AC}" destId="{8467DFCD-FC5C-4586-83EE-751A3E303B03}" srcOrd="0" destOrd="0" presId="urn:microsoft.com/office/officeart/2005/8/layout/hList1"/>
    <dgm:cxn modelId="{57BC8C12-897E-49EB-9B25-4934F929BAD0}" type="presOf" srcId="{B378A5BC-A107-462A-A23E-D6C24E9718A5}" destId="{FA9A1D55-13D0-4168-92AE-B24CCCA56EE5}" srcOrd="0" destOrd="0" presId="urn:microsoft.com/office/officeart/2005/8/layout/hList1"/>
    <dgm:cxn modelId="{31A8AF23-8E7D-44C2-AA46-53D2D8D4B233}" srcId="{36D50857-46C5-4874-9802-67B08B9F6B59}" destId="{2FE34D26-8D8B-4248-B91F-A99F90E3F3CF}" srcOrd="0" destOrd="0" parTransId="{A4A23617-C8FC-4999-875D-E6F7CC7B7A36}" sibTransId="{044CF734-C2B8-4FC5-9916-21BCCC737E09}"/>
    <dgm:cxn modelId="{94BF192B-20F1-48CD-8337-3F2ACE6BE46A}" type="presOf" srcId="{2FE34D26-8D8B-4248-B91F-A99F90E3F3CF}" destId="{BEA9D549-4D6D-4BB3-9964-81A2A164A241}" srcOrd="0" destOrd="0" presId="urn:microsoft.com/office/officeart/2005/8/layout/hList1"/>
    <dgm:cxn modelId="{E793FC62-C05B-4F0B-A4A9-0072C9C716E8}" type="presOf" srcId="{4ED4918F-4985-418A-A3A4-9036A42ADDC4}" destId="{367EE473-F5AD-403F-A946-CB32F87358F1}" srcOrd="0" destOrd="0" presId="urn:microsoft.com/office/officeart/2005/8/layout/hList1"/>
    <dgm:cxn modelId="{98680C4E-F545-48C8-B93B-D93CF0DF5D87}" type="presOf" srcId="{D7FB9AAA-41A2-429A-94F0-5A0FB168FE4D}" destId="{7D5B222D-B0B8-453D-8AFC-8682966755C7}" srcOrd="0" destOrd="0" presId="urn:microsoft.com/office/officeart/2005/8/layout/hList1"/>
    <dgm:cxn modelId="{CB11A29B-7715-487B-8D45-81A46402BFC6}" srcId="{D48E929A-8444-4E91-A007-6EE1764447AC}" destId="{EA2B2DE0-90A1-4ECC-B629-42C5CDAD023A}" srcOrd="0" destOrd="0" parTransId="{C2924BE8-E1D7-4F69-BF6F-735516564E22}" sibTransId="{0438D105-64C7-4DA7-B380-E1A15B1E9CA6}"/>
    <dgm:cxn modelId="{1EB510C1-E716-4D91-9B8F-E7CCE8EB5BBE}" srcId="{D48E929A-8444-4E91-A007-6EE1764447AC}" destId="{36D50857-46C5-4874-9802-67B08B9F6B59}" srcOrd="1" destOrd="0" parTransId="{F7F40E02-ADB2-4A6D-92D6-0F8ABCF35B29}" sibTransId="{9A072D60-8761-41BF-80C4-A70A3CA37AE8}"/>
    <dgm:cxn modelId="{D71719C6-CA2A-4846-8A7D-04A1BC1AC023}" srcId="{EA2B2DE0-90A1-4ECC-B629-42C5CDAD023A}" destId="{B378A5BC-A107-462A-A23E-D6C24E9718A5}" srcOrd="0" destOrd="0" parTransId="{3F3AEE67-79B8-4B88-A291-CB84EC368119}" sibTransId="{4C1BE094-5FD5-4FA9-B4DE-067693D849C4}"/>
    <dgm:cxn modelId="{B366C1CA-DB11-4D2B-9A8C-524F724D437B}" srcId="{D48E929A-8444-4E91-A007-6EE1764447AC}" destId="{4ED4918F-4985-418A-A3A4-9036A42ADDC4}" srcOrd="2" destOrd="0" parTransId="{EE92A896-603E-4D90-9D50-1F224B21915C}" sibTransId="{378CF362-B23D-4959-847E-8B0FE943EA74}"/>
    <dgm:cxn modelId="{344494D0-2F12-4163-9C89-0267B56744C4}" srcId="{4ED4918F-4985-418A-A3A4-9036A42ADDC4}" destId="{D7FB9AAA-41A2-429A-94F0-5A0FB168FE4D}" srcOrd="0" destOrd="0" parTransId="{DE41C3E8-27E1-44A5-9040-F516672D9133}" sibTransId="{7C865609-4C7D-4B21-951C-5B3F71324A59}"/>
    <dgm:cxn modelId="{C265F5DE-A62A-4DEE-9CDE-D8A2F034DF94}" type="presOf" srcId="{EA2B2DE0-90A1-4ECC-B629-42C5CDAD023A}" destId="{F039E186-0017-4053-ACCC-4FBEC0090AC3}" srcOrd="0" destOrd="0" presId="urn:microsoft.com/office/officeart/2005/8/layout/hList1"/>
    <dgm:cxn modelId="{921F59E4-8DD9-4540-A6C6-7CD74776A9DF}" type="presOf" srcId="{36D50857-46C5-4874-9802-67B08B9F6B59}" destId="{CAEC1F7E-7834-4728-9511-A2A29C650D21}" srcOrd="0" destOrd="0" presId="urn:microsoft.com/office/officeart/2005/8/layout/hList1"/>
    <dgm:cxn modelId="{E2742EFC-F064-403E-8562-9FE988F381FD}" type="presParOf" srcId="{8467DFCD-FC5C-4586-83EE-751A3E303B03}" destId="{E8F0E681-2222-4A75-8588-0C7B421D14C6}" srcOrd="0" destOrd="0" presId="urn:microsoft.com/office/officeart/2005/8/layout/hList1"/>
    <dgm:cxn modelId="{CC1F5CB6-B8D5-478A-97DE-04A55CE887C1}" type="presParOf" srcId="{E8F0E681-2222-4A75-8588-0C7B421D14C6}" destId="{F039E186-0017-4053-ACCC-4FBEC0090AC3}" srcOrd="0" destOrd="0" presId="urn:microsoft.com/office/officeart/2005/8/layout/hList1"/>
    <dgm:cxn modelId="{97571B13-CD28-402B-B297-0DDE97F0FBD3}" type="presParOf" srcId="{E8F0E681-2222-4A75-8588-0C7B421D14C6}" destId="{FA9A1D55-13D0-4168-92AE-B24CCCA56EE5}" srcOrd="1" destOrd="0" presId="urn:microsoft.com/office/officeart/2005/8/layout/hList1"/>
    <dgm:cxn modelId="{6B476294-E354-4F6D-A17F-3C6F9B339F20}" type="presParOf" srcId="{8467DFCD-FC5C-4586-83EE-751A3E303B03}" destId="{E5D09414-92C5-4822-90D8-395B0FD6FDC3}" srcOrd="1" destOrd="0" presId="urn:microsoft.com/office/officeart/2005/8/layout/hList1"/>
    <dgm:cxn modelId="{9DA76724-744F-42A7-BB46-BD6C8AF2A41C}" type="presParOf" srcId="{8467DFCD-FC5C-4586-83EE-751A3E303B03}" destId="{BD05EBD7-1499-4006-98B0-8CF661A99C57}" srcOrd="2" destOrd="0" presId="urn:microsoft.com/office/officeart/2005/8/layout/hList1"/>
    <dgm:cxn modelId="{5B6A0A88-DFB2-408A-B95A-C3447AF8B2B0}" type="presParOf" srcId="{BD05EBD7-1499-4006-98B0-8CF661A99C57}" destId="{CAEC1F7E-7834-4728-9511-A2A29C650D21}" srcOrd="0" destOrd="0" presId="urn:microsoft.com/office/officeart/2005/8/layout/hList1"/>
    <dgm:cxn modelId="{4F021865-5812-43D1-A83A-05567DF484F5}" type="presParOf" srcId="{BD05EBD7-1499-4006-98B0-8CF661A99C57}" destId="{BEA9D549-4D6D-4BB3-9964-81A2A164A241}" srcOrd="1" destOrd="0" presId="urn:microsoft.com/office/officeart/2005/8/layout/hList1"/>
    <dgm:cxn modelId="{086CAEB1-6DDA-4D76-9BBD-EB360C8CB67E}" type="presParOf" srcId="{8467DFCD-FC5C-4586-83EE-751A3E303B03}" destId="{851779F9-1909-4306-8CA0-9DD513C98616}" srcOrd="3" destOrd="0" presId="urn:microsoft.com/office/officeart/2005/8/layout/hList1"/>
    <dgm:cxn modelId="{976D3238-C381-411E-8DCA-D3E5918FF0B4}" type="presParOf" srcId="{8467DFCD-FC5C-4586-83EE-751A3E303B03}" destId="{CC41DF76-1C27-4AA0-830C-FDF147E4E25A}" srcOrd="4" destOrd="0" presId="urn:microsoft.com/office/officeart/2005/8/layout/hList1"/>
    <dgm:cxn modelId="{72211A9A-38E0-4AAB-9829-A9A24480B1DC}" type="presParOf" srcId="{CC41DF76-1C27-4AA0-830C-FDF147E4E25A}" destId="{367EE473-F5AD-403F-A946-CB32F87358F1}" srcOrd="0" destOrd="0" presId="urn:microsoft.com/office/officeart/2005/8/layout/hList1"/>
    <dgm:cxn modelId="{508448CC-6600-4A5F-8DC1-CB49F5F1116C}" type="presParOf" srcId="{CC41DF76-1C27-4AA0-830C-FDF147E4E25A}" destId="{7D5B222D-B0B8-453D-8AFC-8682966755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3D1C0-C8EF-489A-9887-034C191D366E}">
      <dsp:nvSpPr>
        <dsp:cNvPr id="0" name=""/>
        <dsp:cNvSpPr/>
      </dsp:nvSpPr>
      <dsp:spPr>
        <a:xfrm>
          <a:off x="1639869" y="2126"/>
          <a:ext cx="2106600" cy="10533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6300" kern="1200" dirty="0"/>
            <a:t>أمثلة </a:t>
          </a:r>
        </a:p>
      </dsp:txBody>
      <dsp:txXfrm>
        <a:off x="1670719" y="32976"/>
        <a:ext cx="2044900" cy="991600"/>
      </dsp:txXfrm>
    </dsp:sp>
    <dsp:sp modelId="{6E72C374-CE1B-4C05-B681-067EFF8A3545}">
      <dsp:nvSpPr>
        <dsp:cNvPr id="0" name=""/>
        <dsp:cNvSpPr/>
      </dsp:nvSpPr>
      <dsp:spPr>
        <a:xfrm>
          <a:off x="1850529" y="1055426"/>
          <a:ext cx="210660" cy="699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9317"/>
              </a:lnTo>
              <a:lnTo>
                <a:pt x="210660" y="69931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AC3B1-A418-4066-90D0-3F3FB141DE5C}">
      <dsp:nvSpPr>
        <dsp:cNvPr id="0" name=""/>
        <dsp:cNvSpPr/>
      </dsp:nvSpPr>
      <dsp:spPr>
        <a:xfrm>
          <a:off x="2061189" y="1228094"/>
          <a:ext cx="1685280" cy="1053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فقاعة الصابون</a:t>
          </a:r>
        </a:p>
      </dsp:txBody>
      <dsp:txXfrm>
        <a:off x="2092039" y="1258944"/>
        <a:ext cx="1623580" cy="991600"/>
      </dsp:txXfrm>
    </dsp:sp>
    <dsp:sp modelId="{40BE6187-4CF1-4CA4-8AE5-F602DB6D4184}">
      <dsp:nvSpPr>
        <dsp:cNvPr id="0" name=""/>
        <dsp:cNvSpPr/>
      </dsp:nvSpPr>
      <dsp:spPr>
        <a:xfrm>
          <a:off x="1850529" y="1055426"/>
          <a:ext cx="210660" cy="2106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6600"/>
              </a:lnTo>
              <a:lnTo>
                <a:pt x="210660" y="210660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B08E1-689C-44DF-AF17-52546EE7AA6C}">
      <dsp:nvSpPr>
        <dsp:cNvPr id="0" name=""/>
        <dsp:cNvSpPr/>
      </dsp:nvSpPr>
      <dsp:spPr>
        <a:xfrm>
          <a:off x="2061189" y="2635377"/>
          <a:ext cx="1685280" cy="1053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79592"/>
              <a:satOff val="-2641"/>
              <a:lumOff val="-27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غشاء زيتي فوق الماء</a:t>
          </a:r>
        </a:p>
      </dsp:txBody>
      <dsp:txXfrm>
        <a:off x="2092039" y="2666227"/>
        <a:ext cx="1623580" cy="991600"/>
      </dsp:txXfrm>
    </dsp:sp>
    <dsp:sp modelId="{F57907CA-BDE2-4708-8838-B3473B3209F1}">
      <dsp:nvSpPr>
        <dsp:cNvPr id="0" name=""/>
        <dsp:cNvSpPr/>
      </dsp:nvSpPr>
      <dsp:spPr>
        <a:xfrm>
          <a:off x="1850529" y="1055426"/>
          <a:ext cx="210660" cy="3423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3225"/>
              </a:lnTo>
              <a:lnTo>
                <a:pt x="210660" y="342322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94D35-2FB9-4ACD-89AF-C1FC8E6BB7AA}">
      <dsp:nvSpPr>
        <dsp:cNvPr id="0" name=""/>
        <dsp:cNvSpPr/>
      </dsp:nvSpPr>
      <dsp:spPr>
        <a:xfrm>
          <a:off x="2061189" y="3952002"/>
          <a:ext cx="1685280" cy="10533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559183"/>
              <a:satOff val="-5282"/>
              <a:lumOff val="-5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جناحي فراشة </a:t>
          </a:r>
          <a:r>
            <a:rPr lang="ar-SA" sz="2600" kern="1200" dirty="0" err="1"/>
            <a:t>المورفو</a:t>
          </a:r>
          <a:endParaRPr lang="ar-SA" sz="2600" kern="1200" dirty="0"/>
        </a:p>
      </dsp:txBody>
      <dsp:txXfrm>
        <a:off x="2092039" y="3982852"/>
        <a:ext cx="1623580" cy="991600"/>
      </dsp:txXfrm>
    </dsp:sp>
    <dsp:sp modelId="{126ADD6D-FAE0-47AF-B9D8-CD3815BB893A}">
      <dsp:nvSpPr>
        <dsp:cNvPr id="0" name=""/>
        <dsp:cNvSpPr/>
      </dsp:nvSpPr>
      <dsp:spPr>
        <a:xfrm>
          <a:off x="4273120" y="2126"/>
          <a:ext cx="2106600" cy="1053300"/>
        </a:xfrm>
        <a:prstGeom prst="roundRect">
          <a:avLst>
            <a:gd name="adj" fmla="val 10000"/>
          </a:avLst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ctr" defTabSz="2800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6300" kern="1200" dirty="0"/>
            <a:t>تعريفه </a:t>
          </a:r>
        </a:p>
      </dsp:txBody>
      <dsp:txXfrm>
        <a:off x="4303970" y="32976"/>
        <a:ext cx="2044900" cy="991600"/>
      </dsp:txXfrm>
    </dsp:sp>
    <dsp:sp modelId="{BF1EE06E-7911-4D53-915B-C934FA79EBEC}">
      <dsp:nvSpPr>
        <dsp:cNvPr id="0" name=""/>
        <dsp:cNvSpPr/>
      </dsp:nvSpPr>
      <dsp:spPr>
        <a:xfrm>
          <a:off x="4483780" y="1055426"/>
          <a:ext cx="210660" cy="1271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1191"/>
              </a:lnTo>
              <a:lnTo>
                <a:pt x="210660" y="127119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E900D-AE44-4C26-9E92-16891AF20A04}">
      <dsp:nvSpPr>
        <dsp:cNvPr id="0" name=""/>
        <dsp:cNvSpPr/>
      </dsp:nvSpPr>
      <dsp:spPr>
        <a:xfrm>
          <a:off x="4694440" y="1318751"/>
          <a:ext cx="3274415" cy="20157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هي ظاهرة تكون ألوان الطيف الضوئي على الأغشية الرقيقة نتيجة التداخل البناء والهدام للموجات الضوئية المنعكسة عن الغشاء الرقيق </a:t>
          </a:r>
        </a:p>
      </dsp:txBody>
      <dsp:txXfrm>
        <a:off x="4753479" y="1377790"/>
        <a:ext cx="3156337" cy="1897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9E186-0017-4053-ACCC-4FBEC0090AC3}">
      <dsp:nvSpPr>
        <dsp:cNvPr id="0" name=""/>
        <dsp:cNvSpPr/>
      </dsp:nvSpPr>
      <dsp:spPr>
        <a:xfrm>
          <a:off x="0" y="0"/>
          <a:ext cx="3037215" cy="22847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cs typeface="+mj-cs"/>
            </a:rPr>
            <a:t>إذا كان سمك الغشاء رقيق جدا</a:t>
          </a:r>
        </a:p>
      </dsp:txBody>
      <dsp:txXfrm>
        <a:off x="0" y="0"/>
        <a:ext cx="3037215" cy="2284775"/>
      </dsp:txXfrm>
    </dsp:sp>
    <dsp:sp modelId="{FA9A1D55-13D0-4168-92AE-B24CCCA56EE5}">
      <dsp:nvSpPr>
        <dsp:cNvPr id="0" name=""/>
        <dsp:cNvSpPr/>
      </dsp:nvSpPr>
      <dsp:spPr>
        <a:xfrm>
          <a:off x="0" y="2111270"/>
          <a:ext cx="3037215" cy="216952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justLow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b="1" kern="1200" dirty="0">
              <a:cs typeface="+mj-cs"/>
            </a:rPr>
            <a:t>بحيث لا ينتج تداخلا بناء لأي طول موجي من ألوان الضوء فإن الغشاء يبدو معتما</a:t>
          </a:r>
        </a:p>
      </dsp:txBody>
      <dsp:txXfrm>
        <a:off x="0" y="2111270"/>
        <a:ext cx="3037215" cy="2169521"/>
      </dsp:txXfrm>
    </dsp:sp>
    <dsp:sp modelId="{CAEC1F7E-7834-4728-9511-A2A29C650D21}">
      <dsp:nvSpPr>
        <dsp:cNvPr id="0" name=""/>
        <dsp:cNvSpPr/>
      </dsp:nvSpPr>
      <dsp:spPr>
        <a:xfrm>
          <a:off x="3479633" y="19271"/>
          <a:ext cx="3037215" cy="2326592"/>
        </a:xfrm>
        <a:prstGeom prst="rect">
          <a:avLst/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0" kern="1200" dirty="0">
              <a:cs typeface="+mj-cs"/>
            </a:rPr>
            <a:t>إذا كان سمك الغشاء </a:t>
          </a:r>
          <a:r>
            <a:rPr lang="en-US" sz="3200" b="0" kern="1200" dirty="0">
              <a:cs typeface="+mj-cs"/>
            </a:rPr>
            <a:t>d</a:t>
          </a:r>
          <a:r>
            <a:rPr lang="ar-SA" sz="3200" b="0" kern="1200" dirty="0">
              <a:cs typeface="+mj-cs"/>
            </a:rPr>
            <a:t> يساوي</a:t>
          </a:r>
        </a:p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cs typeface="+mj-cs"/>
            </a:rPr>
            <a:t>d = </a:t>
          </a:r>
          <a:r>
            <a:rPr lang="el-GR" sz="3200" b="0" kern="1200" dirty="0">
              <a:cs typeface="+mj-cs"/>
            </a:rPr>
            <a:t>λ</a:t>
          </a:r>
          <a:r>
            <a:rPr lang="en-US" sz="3200" b="0" kern="1200" dirty="0">
              <a:cs typeface="+mj-cs"/>
            </a:rPr>
            <a:t>/ 4n </a:t>
          </a:r>
          <a:endParaRPr lang="ar-SA" sz="3200" b="1" kern="1200" dirty="0">
            <a:cs typeface="+mj-cs"/>
          </a:endParaRPr>
        </a:p>
      </dsp:txBody>
      <dsp:txXfrm>
        <a:off x="3479633" y="19271"/>
        <a:ext cx="3037215" cy="2326592"/>
      </dsp:txXfrm>
    </dsp:sp>
    <dsp:sp modelId="{BEA9D549-4D6D-4BB3-9964-81A2A164A241}">
      <dsp:nvSpPr>
        <dsp:cNvPr id="0" name=""/>
        <dsp:cNvSpPr/>
      </dsp:nvSpPr>
      <dsp:spPr>
        <a:xfrm>
          <a:off x="3465541" y="2384029"/>
          <a:ext cx="3037215" cy="1785864"/>
        </a:xfrm>
        <a:prstGeom prst="rect">
          <a:avLst/>
        </a:prstGeom>
        <a:solidFill>
          <a:schemeClr val="accent3">
            <a:tint val="40000"/>
            <a:alpha val="90000"/>
            <a:hueOff val="9098517"/>
            <a:satOff val="-17539"/>
            <a:lumOff val="6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justLow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b="1" kern="1200" dirty="0">
              <a:cs typeface="+mj-cs"/>
            </a:rPr>
            <a:t>بدلالة الطول الموجي للضوء في الهواء</a:t>
          </a:r>
          <a:endParaRPr lang="ar-SA" sz="2800" b="0" kern="1200" dirty="0">
            <a:cs typeface="+mj-cs"/>
          </a:endParaRPr>
        </a:p>
      </dsp:txBody>
      <dsp:txXfrm>
        <a:off x="3465541" y="2384029"/>
        <a:ext cx="3037215" cy="1785864"/>
      </dsp:txXfrm>
    </dsp:sp>
    <dsp:sp modelId="{367EE473-F5AD-403F-A946-CB32F87358F1}">
      <dsp:nvSpPr>
        <dsp:cNvPr id="0" name=""/>
        <dsp:cNvSpPr/>
      </dsp:nvSpPr>
      <dsp:spPr>
        <a:xfrm>
          <a:off x="6834815" y="0"/>
          <a:ext cx="3037215" cy="2380436"/>
        </a:xfrm>
        <a:prstGeom prst="rect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0" kern="1200" dirty="0"/>
            <a:t>إذا كان </a:t>
          </a:r>
          <a:r>
            <a:rPr lang="ar-SA" sz="3200" b="0" kern="1200" dirty="0">
              <a:cs typeface="+mj-cs"/>
            </a:rPr>
            <a:t>سمك الغشاء</a:t>
          </a:r>
          <a:r>
            <a:rPr lang="en-US" sz="3200" b="0" kern="1200" dirty="0">
              <a:cs typeface="+mj-cs"/>
            </a:rPr>
            <a:t> d </a:t>
          </a:r>
          <a:r>
            <a:rPr lang="ar-SA" sz="3200" b="0" kern="1200" dirty="0"/>
            <a:t> يساوي </a:t>
          </a:r>
          <a:r>
            <a:rPr lang="en-US" sz="3200" b="0" kern="1200" dirty="0"/>
            <a:t>d= </a:t>
          </a:r>
          <a:r>
            <a:rPr lang="el-GR" sz="3200" b="0" kern="1200" dirty="0">
              <a:cs typeface="+mj-cs"/>
            </a:rPr>
            <a:t>λ</a:t>
          </a:r>
          <a:r>
            <a:rPr lang="en-US" sz="3200" b="0" kern="1200" dirty="0">
              <a:cs typeface="+mj-cs"/>
            </a:rPr>
            <a:t>/4</a:t>
          </a:r>
          <a:r>
            <a:rPr lang="ar-SA" sz="3200" b="0" kern="1200" dirty="0">
              <a:cs typeface="+mj-cs"/>
            </a:rPr>
            <a:t> </a:t>
          </a:r>
          <a:endParaRPr lang="ar-SA" sz="3200" b="1" kern="1200" dirty="0">
            <a:cs typeface="+mj-cs"/>
          </a:endParaRPr>
        </a:p>
      </dsp:txBody>
      <dsp:txXfrm>
        <a:off x="6834815" y="0"/>
        <a:ext cx="3037215" cy="2380436"/>
      </dsp:txXfrm>
    </dsp:sp>
    <dsp:sp modelId="{7D5B222D-B0B8-453D-8AFC-8682966755C7}">
      <dsp:nvSpPr>
        <dsp:cNvPr id="0" name=""/>
        <dsp:cNvSpPr/>
      </dsp:nvSpPr>
      <dsp:spPr>
        <a:xfrm>
          <a:off x="6834815" y="2327091"/>
          <a:ext cx="3037215" cy="1861702"/>
        </a:xfrm>
        <a:prstGeom prst="rect">
          <a:avLst/>
        </a:prstGeom>
        <a:solidFill>
          <a:schemeClr val="accent3">
            <a:tint val="40000"/>
            <a:alpha val="90000"/>
            <a:hueOff val="18197034"/>
            <a:satOff val="-35078"/>
            <a:lumOff val="13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SA" sz="2800" b="1" kern="1200" dirty="0">
              <a:cs typeface="+mj-cs"/>
            </a:rPr>
            <a:t>بدلالة الطول الموجي للضوء في الغشاء</a:t>
          </a:r>
          <a:endParaRPr lang="ar-SA" sz="2800" b="0" kern="1200" dirty="0"/>
        </a:p>
      </dsp:txBody>
      <dsp:txXfrm>
        <a:off x="6834815" y="2327091"/>
        <a:ext cx="3037215" cy="186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AC55527-53C8-45A3-AE02-1611A32AD812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136A2F1-06A6-4678-91DA-A5293DEFF4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873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6A2F1-06A6-4678-91DA-A5293DEFF4D5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64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6A2F1-06A6-4678-91DA-A5293DEFF4D5}" type="slidenum">
              <a:rPr lang="ar-SA" smtClean="0">
                <a:solidFill>
                  <a:prstClr val="black"/>
                </a:solidFill>
              </a:rPr>
              <a:pPr/>
              <a:t>3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52D5-9604-4EEC-B1FE-C33E1DBF5C8E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21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FAD4-8821-466A-99BF-58B2A225A998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036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0526D-EC49-4B23-98D3-9B195A86E4AF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041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25152"/>
      </p:ext>
    </p:extLst>
  </p:cSld>
  <p:clrMapOvr>
    <a:masterClrMapping/>
  </p:clrMapOvr>
  <p:transition spd="slow"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04265"/>
      </p:ext>
    </p:extLst>
  </p:cSld>
  <p:clrMapOvr>
    <a:masterClrMapping/>
  </p:clrMapOvr>
  <p:transition spd="slow">
    <p:pull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92953"/>
      </p:ext>
    </p:extLst>
  </p:cSld>
  <p:clrMapOvr>
    <a:masterClrMapping/>
  </p:clrMapOvr>
  <p:transition spd="slow">
    <p:pull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91052"/>
      </p:ext>
    </p:extLst>
  </p:cSld>
  <p:clrMapOvr>
    <a:masterClrMapping/>
  </p:clrMapOvr>
  <p:transition spd="slow">
    <p:pull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71198"/>
      </p:ext>
    </p:extLst>
  </p:cSld>
  <p:clrMapOvr>
    <a:masterClrMapping/>
  </p:clrMapOvr>
  <p:transition spd="slow">
    <p:pull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00416"/>
      </p:ext>
    </p:extLst>
  </p:cSld>
  <p:clrMapOvr>
    <a:masterClrMapping/>
  </p:clrMapOvr>
  <p:transition spd="slow">
    <p:pull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73022"/>
      </p:ext>
    </p:extLst>
  </p:cSld>
  <p:clrMapOvr>
    <a:masterClrMapping/>
  </p:clrMapOvr>
  <p:transition spd="slow">
    <p:pull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50970"/>
      </p:ext>
    </p:extLst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9CF7-AED7-47AF-AE59-4805B64F3806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1124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27601"/>
      </p:ext>
    </p:extLst>
  </p:cSld>
  <p:clrMapOvr>
    <a:masterClrMapping/>
  </p:clrMapOvr>
  <p:transition spd="slow">
    <p:pull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15586"/>
      </p:ext>
    </p:extLst>
  </p:cSld>
  <p:clrMapOvr>
    <a:masterClrMapping/>
  </p:clrMapOvr>
  <p:transition spd="slow">
    <p:pull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89879"/>
      </p:ext>
    </p:extLst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7BA1-732A-4B08-B10E-C50C38CB8D1A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109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BDFF-7FF9-4712-8547-A5AAB600B9AA}" type="uaqdatetime1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206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0C1D-EE19-42B0-96D9-DD59EB54DC4C}" type="uaqdatetime1">
              <a:rPr lang="ar-SA" smtClean="0"/>
              <a:t>21/02/43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756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B729-629A-4B2D-9BC2-B38F2B741E10}" type="uaqdatetime1">
              <a:rPr lang="ar-SA" smtClean="0"/>
              <a:t>21/02/43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75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8B8E-F9DA-4C64-A6DC-D7B0B1E9DFC9}" type="uaqdatetime1">
              <a:rPr lang="ar-SA" smtClean="0"/>
              <a:t>21/02/43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79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D86B-3BD5-4921-9340-5C2DF49E4BA0}" type="uaqdatetime1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950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74F6-025F-4B52-870A-D33B825098F0}" type="uaqdatetime1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2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95E8-9CF4-4B4E-BF48-16953EC2B629}" type="uaqdatetime1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DDE45-CE65-43DF-8673-4272C433A1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6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C3CF-47EF-4709-8079-1AFB026D5B3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21/02/43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8C2F1-340B-4620-9247-FE5D1A825E60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9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pull dir="ld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oubleslit.sv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fif"/><Relationship Id="rId5" Type="http://schemas.openxmlformats.org/officeDocument/2006/relationships/image" Target="../media/image8.jfi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hyperlink" Target="https://www.youtube.com/watch?v=3EGGRFLbeh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7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5" b="34593"/>
          <a:stretch/>
        </p:blipFill>
        <p:spPr>
          <a:xfrm>
            <a:off x="1791540" y="1343880"/>
            <a:ext cx="9090212" cy="3730635"/>
          </a:xfrm>
          <a:prstGeom prst="rect">
            <a:avLst/>
          </a:prstGeom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400">
                <a:solidFill>
                  <a:schemeClr val="tx1"/>
                </a:solidFill>
              </a:rPr>
              <a:t>فيزياء 3                                        ابتهاج السعيد</a:t>
            </a:r>
            <a:endParaRPr lang="ar-SA" sz="1400" dirty="0">
              <a:solidFill>
                <a:schemeClr val="tx1"/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4" y="42363"/>
            <a:ext cx="2230501" cy="1240716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3546964" y="5245106"/>
            <a:ext cx="5616624" cy="94065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ar-AE" sz="4000" b="1" kern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ال</a:t>
            </a:r>
            <a:r>
              <a:rPr lang="ar-SA" sz="4000" b="1" kern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أ</a:t>
            </a:r>
            <a:r>
              <a:rPr lang="ar-AE" sz="4000" b="1" kern="0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ستاذة</a:t>
            </a:r>
            <a:r>
              <a:rPr lang="ar-AE" sz="4000" b="1" kern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: </a:t>
            </a:r>
            <a:r>
              <a:rPr lang="ar-SA" sz="4000" b="1" kern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ا</a:t>
            </a:r>
            <a:r>
              <a:rPr lang="ar-AE" sz="4000" b="1" kern="0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بتهاج</a:t>
            </a:r>
            <a:r>
              <a:rPr lang="ar-AE" sz="4000" b="1" kern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عيسى السعيد</a:t>
            </a:r>
          </a:p>
        </p:txBody>
      </p:sp>
      <p:pic>
        <p:nvPicPr>
          <p:cNvPr id="10" name="Picture 2" descr="نتيجة بحث الصور عن شعار الرواد">
            <a:extLst>
              <a:ext uri="{FF2B5EF4-FFF2-40B4-BE49-F238E27FC236}">
                <a16:creationId xmlns:a16="http://schemas.microsoft.com/office/drawing/2014/main" id="{8B8A258C-3D2E-4164-9A83-3B979FA36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8935"/>
          <a:stretch/>
        </p:blipFill>
        <p:spPr bwMode="auto">
          <a:xfrm>
            <a:off x="8740588" y="53507"/>
            <a:ext cx="3370978" cy="11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139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333414" y="1181956"/>
            <a:ext cx="9525171" cy="1550312"/>
          </a:xfrm>
          <a:prstGeom prst="plaqu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تجربة يونغ :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تكون حزم من ضوء أحادي اللون (له طول موجي فقط) </a:t>
            </a:r>
          </a:p>
          <a:p>
            <a:pPr algn="justLow">
              <a:spcBef>
                <a:spcPct val="0"/>
              </a:spcBef>
              <a:defRPr/>
            </a:pPr>
            <a:endParaRPr lang="ar-SA" sz="2300" dirty="0">
              <a:latin typeface="+mj-lt"/>
              <a:ea typeface="+mj-ea"/>
              <a:cs typeface="PT Bold Heading" pitchFamily="2" charset="-78"/>
            </a:endParaRPr>
          </a:p>
          <a:p>
            <a:pPr algn="justLow">
              <a:spcBef>
                <a:spcPct val="0"/>
              </a:spcBef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نتيجة التداخل البناء والتداخل الهدام للموجات الضوئية الصادرة من الشقين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95605" y="3000372"/>
            <a:ext cx="598433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300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الهدف من تجربة </a:t>
            </a:r>
            <a:r>
              <a:rPr lang="ar-SA" sz="2300" dirty="0" err="1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يونغ</a:t>
            </a:r>
            <a:r>
              <a:rPr lang="ar-SA" sz="2300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 إثبات أن للضوء خصائص </a:t>
            </a:r>
            <a:r>
              <a:rPr lang="ar-SA" sz="2300" dirty="0" err="1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موجية</a:t>
            </a:r>
            <a:endParaRPr lang="ar-SA" sz="2300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7" name="Picture 2" descr="الشاب تجربة الشق المزدوج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666976" y="3714752"/>
            <a:ext cx="7215238" cy="267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3857576"/>
      </p:ext>
    </p:extLst>
  </p:cSld>
  <p:clrMapOvr>
    <a:masterClrMapping/>
  </p:clrMapOvr>
  <p:transition spd="slow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تداخ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701" y="487210"/>
            <a:ext cx="4881645" cy="2928958"/>
          </a:xfrm>
          <a:prstGeom prst="rect">
            <a:avLst/>
          </a:prstGeom>
          <a:noFill/>
          <a:ln w="9525">
            <a:solidFill>
              <a:srgbClr val="CCFF66"/>
            </a:solidFill>
            <a:prstDash val="lgDash"/>
            <a:miter lim="800000"/>
            <a:headEnd/>
            <a:tailEnd/>
          </a:ln>
          <a:effectLst>
            <a:outerShdw dist="198380" dir="3011666" algn="ctr" rotWithShape="0">
              <a:srgbClr val="FFFFCC">
                <a:alpha val="50000"/>
              </a:srgbClr>
            </a:outerShdw>
          </a:effectLst>
        </p:spPr>
      </p:pic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498455" y="598946"/>
            <a:ext cx="50305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cs typeface="PT Bold Heading" pitchFamily="2" charset="-78"/>
              </a:rPr>
              <a:t>تتكون الحزم نتيجة التداخل البناء والتداخل الهدام للموجات الضوئية الصادرة من الشقين في الحاجز..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7" name="Picture 2" descr="http://upload.wikimedia.org/wikipedia/commons/thumb/4/4e/Doubleslit.svg/200px-Doubleslit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124" y="3441832"/>
            <a:ext cx="6473111" cy="30461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4" descr="shek"/>
          <p:cNvPicPr>
            <a:picLocks noChangeAspect="1" noChangeArrowheads="1"/>
          </p:cNvPicPr>
          <p:nvPr/>
        </p:nvPicPr>
        <p:blipFill>
          <a:blip r:embed="rId5"/>
          <a:srcRect b="8333"/>
          <a:stretch>
            <a:fillRect/>
          </a:stretch>
        </p:blipFill>
        <p:spPr bwMode="auto">
          <a:xfrm>
            <a:off x="7413235" y="2414727"/>
            <a:ext cx="5125717" cy="384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08F6FF62-2205-4AD9-BB4D-D29E1E657ABE}"/>
              </a:ext>
            </a:extLst>
          </p:cNvPr>
          <p:cNvSpPr txBox="1">
            <a:spLocks/>
          </p:cNvSpPr>
          <p:nvPr/>
        </p:nvSpPr>
        <p:spPr>
          <a:xfrm>
            <a:off x="5102331" y="2040971"/>
            <a:ext cx="7000892" cy="92868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أهداب التداخل :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نمط مكون من حزم مضيئة وأخرى معتمة .</a:t>
            </a:r>
          </a:p>
        </p:txBody>
      </p:sp>
    </p:spTree>
    <p:extLst>
      <p:ext uri="{BB962C8B-B14F-4D97-AF65-F5344CB8AC3E}">
        <p14:creationId xmlns:p14="http://schemas.microsoft.com/office/powerpoint/2010/main" val="376353378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47" y="312361"/>
            <a:ext cx="1531888" cy="60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4121" y="312361"/>
            <a:ext cx="1631736" cy="60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995989" y="180144"/>
            <a:ext cx="3014659" cy="6485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Low" eaLnBrk="0" hangingPunct="0">
              <a:defRPr/>
            </a:pPr>
            <a:r>
              <a:rPr lang="ar-SA" sz="36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ملاحظـــــات</a:t>
            </a:r>
            <a:endParaRPr lang="en-US" sz="36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421025" y="1948640"/>
            <a:ext cx="64158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1- </a:t>
            </a:r>
            <a:r>
              <a:rPr lang="ar-SA" sz="2000" dirty="0">
                <a:cs typeface="PT Bold Heading" pitchFamily="2" charset="-78"/>
              </a:rPr>
              <a:t>ينتج</a:t>
            </a:r>
            <a:r>
              <a:rPr lang="ar-SA" sz="2200" dirty="0">
                <a:cs typeface="PT Bold Heading" pitchFamily="2" charset="-78"/>
              </a:rPr>
              <a:t> عن التداخل البناء حزمة ضوئية مركزية مضيئة (هدبا مضيئة) بلون معين عند الشاشة ، 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759031" y="2927471"/>
            <a:ext cx="49006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200" dirty="0">
                <a:cs typeface="PT Bold Heading" pitchFamily="2" charset="-78"/>
              </a:rPr>
              <a:t>  </a:t>
            </a:r>
            <a:r>
              <a:rPr lang="ar-SA" sz="2200" dirty="0">
                <a:solidFill>
                  <a:srgbClr val="C00000"/>
                </a:solidFill>
                <a:cs typeface="PT Bold Heading" pitchFamily="2" charset="-78"/>
              </a:rPr>
              <a:t>2- </a:t>
            </a:r>
            <a:r>
              <a:rPr lang="ar-SA" sz="2200" dirty="0">
                <a:cs typeface="PT Bold Heading" pitchFamily="2" charset="-78"/>
              </a:rPr>
              <a:t>تتناقص شدة إضاءة الأهداب المضيئة كلما ابتعدنا عن الهدب المركزي..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664934" y="5036327"/>
            <a:ext cx="61719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200" dirty="0">
                <a:cs typeface="PT Bold Heading" pitchFamily="2" charset="-78"/>
              </a:rPr>
              <a:t>  </a:t>
            </a:r>
            <a:r>
              <a:rPr lang="ar-SA" sz="2200" dirty="0">
                <a:solidFill>
                  <a:srgbClr val="C00000"/>
                </a:solidFill>
                <a:cs typeface="PT Bold Heading" pitchFamily="2" charset="-78"/>
              </a:rPr>
              <a:t>4- </a:t>
            </a:r>
            <a:r>
              <a:rPr lang="ar-SA" sz="2200" dirty="0">
                <a:cs typeface="PT Bold Heading" pitchFamily="2" charset="-78"/>
              </a:rPr>
              <a:t>توجد أهداب معتمة بسبب التداخل الهدام.. 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4643021" y="5829289"/>
            <a:ext cx="72192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000" dirty="0">
                <a:cs typeface="PT Bold Heading" pitchFamily="2" charset="-78"/>
              </a:rPr>
              <a:t>  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5-</a:t>
            </a:r>
            <a:r>
              <a:rPr lang="ar-SA" sz="2000" dirty="0">
                <a:cs typeface="PT Bold Heading" pitchFamily="2" charset="-78"/>
              </a:rPr>
              <a:t> مواقع حزم التداخل البناء والهدام تعتمد على الطول الموجي..</a:t>
            </a: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5643986" y="828656"/>
            <a:ext cx="5846771" cy="919401"/>
          </a:xfrm>
          <a:prstGeom prst="round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u="sng" dirty="0">
                <a:solidFill>
                  <a:srgbClr val="FF0000"/>
                </a:solidFill>
                <a:cs typeface="PT Bold Heading" pitchFamily="2" charset="-78"/>
              </a:rPr>
              <a:t>أ) عند استخدام ضوء وحيد اللون(ضوء له طول موجي واحد فقط)</a:t>
            </a:r>
            <a:r>
              <a:rPr lang="ar-SA" sz="2400" dirty="0">
                <a:solidFill>
                  <a:srgbClr val="FF0000"/>
                </a:solidFill>
                <a:cs typeface="PT Bold Heading" pitchFamily="2" charset="-78"/>
              </a:rPr>
              <a:t>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EBC1487-93B8-4574-9FE2-7C4957453BA1}"/>
              </a:ext>
            </a:extLst>
          </p:cNvPr>
          <p:cNvSpPr txBox="1"/>
          <p:nvPr/>
        </p:nvSpPr>
        <p:spPr>
          <a:xfrm>
            <a:off x="5701185" y="4012050"/>
            <a:ext cx="6161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000" dirty="0">
                <a:solidFill>
                  <a:srgbClr val="FF0000"/>
                </a:solidFill>
                <a:cs typeface="PT Bold Heading" pitchFamily="2" charset="-78"/>
              </a:rPr>
              <a:t>3- </a:t>
            </a:r>
            <a:r>
              <a:rPr lang="ar-SA" sz="2000" dirty="0">
                <a:cs typeface="PT Bold Heading" pitchFamily="2" charset="-78"/>
              </a:rPr>
              <a:t>ينتج على كل جانب حزما مضيئة أخرى تفصلها فراغات متساوية تقريبا وعرضها متساوي .</a:t>
            </a:r>
          </a:p>
        </p:txBody>
      </p:sp>
    </p:spTree>
    <p:extLst>
      <p:ext uri="{BB962C8B-B14F-4D97-AF65-F5344CB8AC3E}">
        <p14:creationId xmlns:p14="http://schemas.microsoft.com/office/powerpoint/2010/main" val="2775097020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02555" y="873458"/>
            <a:ext cx="2961565" cy="7506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التطبيق </a:t>
            </a:r>
            <a:r>
              <a:rPr lang="en-US" sz="2400" dirty="0"/>
              <a:t>p:110</a:t>
            </a:r>
            <a:endParaRPr lang="ar-SA" sz="24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4" y="3968371"/>
            <a:ext cx="6632812" cy="13681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22" y="667653"/>
            <a:ext cx="7375478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29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370" y="514968"/>
            <a:ext cx="22145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069329" y="2427680"/>
            <a:ext cx="70202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cs typeface="PT Bold Heading" pitchFamily="2" charset="-78"/>
              </a:rPr>
              <a:t>1- يسبب التداخل ظهور أطياف ملونة بدلا من الأهداب المضيئة والمعتمة..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383139" y="3721216"/>
            <a:ext cx="63926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cs typeface="PT Bold Heading" pitchFamily="2" charset="-78"/>
              </a:rPr>
              <a:t>  </a:t>
            </a:r>
            <a:r>
              <a:rPr lang="ar-SA" sz="2400" dirty="0">
                <a:solidFill>
                  <a:srgbClr val="00B050"/>
                </a:solidFill>
                <a:cs typeface="PT Bold Heading" pitchFamily="2" charset="-78"/>
              </a:rPr>
              <a:t>2- تتداخل الأطوال </a:t>
            </a:r>
            <a:r>
              <a:rPr lang="ar-SA" sz="2400" dirty="0">
                <a:cs typeface="PT Bold Heading" pitchFamily="2" charset="-78"/>
              </a:rPr>
              <a:t>الموجية جميعها تداخلا بناء في الهدب المركزي المضيء ، وهذا ما يجعله </a:t>
            </a:r>
            <a:r>
              <a:rPr lang="ar-SA" sz="2400" u="sng" dirty="0">
                <a:cs typeface="PT Bold Heading" pitchFamily="2" charset="-78"/>
              </a:rPr>
              <a:t>أبيضا دائما</a:t>
            </a:r>
            <a:r>
              <a:rPr lang="ar-SA" sz="2400" dirty="0">
                <a:cs typeface="PT Bold Heading" pitchFamily="2" charset="-78"/>
              </a:rPr>
              <a:t>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3527040" y="5014752"/>
            <a:ext cx="65041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cs typeface="PT Bold Heading" pitchFamily="2" charset="-78"/>
              </a:rPr>
              <a:t> </a:t>
            </a:r>
            <a:r>
              <a:rPr lang="ar-SA" sz="2400" dirty="0">
                <a:solidFill>
                  <a:srgbClr val="00B050"/>
                </a:solidFill>
                <a:cs typeface="PT Bold Heading" pitchFamily="2" charset="-78"/>
              </a:rPr>
              <a:t>3-</a:t>
            </a:r>
            <a:r>
              <a:rPr lang="ar-SA" sz="2400" dirty="0">
                <a:cs typeface="PT Bold Heading" pitchFamily="2" charset="-78"/>
              </a:rPr>
              <a:t> </a:t>
            </a:r>
            <a:r>
              <a:rPr lang="ar-SA" sz="2400" dirty="0">
                <a:solidFill>
                  <a:srgbClr val="00B050"/>
                </a:solidFill>
                <a:cs typeface="PT Bold Heading" pitchFamily="2" charset="-78"/>
              </a:rPr>
              <a:t>مواقع الأهداب </a:t>
            </a:r>
            <a:r>
              <a:rPr lang="ar-SA" sz="2400" dirty="0">
                <a:cs typeface="PT Bold Heading" pitchFamily="2" charset="-78"/>
              </a:rPr>
              <a:t>الملونة الأخرى تنتج عن تراكب أهداب التداخل الناتجة عن تداخل الأطوال الموجية لكل لون منفصل تداخلا بناءً.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667373" y="285728"/>
            <a:ext cx="3014659" cy="6485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Low" eaLnBrk="0" hangingPunct="0">
              <a:defRPr/>
            </a:pPr>
            <a:r>
              <a:rPr lang="ar-SA" sz="36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PT Bold Heading" pitchFamily="2" charset="-78"/>
              </a:rPr>
              <a:t>ملاحظـــــات</a:t>
            </a:r>
            <a:endParaRPr lang="en-US" sz="36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6030714" y="1334263"/>
            <a:ext cx="3552945" cy="510778"/>
          </a:xfrm>
          <a:prstGeom prst="round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ar-SA" sz="2400" dirty="0">
                <a:cs typeface="PT Bold Heading" pitchFamily="2" charset="-78"/>
              </a:rPr>
              <a:t> </a:t>
            </a:r>
            <a:r>
              <a:rPr lang="ar-SA" sz="2400" u="sng" dirty="0">
                <a:solidFill>
                  <a:srgbClr val="FF0000"/>
                </a:solidFill>
                <a:cs typeface="PT Bold Heading" pitchFamily="2" charset="-78"/>
              </a:rPr>
              <a:t>ب) عند استخدام ضوء أبيض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5211099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8DAED4-DAFB-490D-BD30-71DD2777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2382381"/>
            <a:ext cx="6013450" cy="354216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DE407B-D72E-4178-9A66-B4CB861D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9" y="1430372"/>
            <a:ext cx="5894388" cy="216074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A8AD0C5-587C-48EB-855D-9B713017EA1B}"/>
              </a:ext>
            </a:extLst>
          </p:cNvPr>
          <p:cNvSpPr txBox="1"/>
          <p:nvPr/>
        </p:nvSpPr>
        <p:spPr>
          <a:xfrm>
            <a:off x="218525" y="4085178"/>
            <a:ext cx="5616624" cy="940653"/>
          </a:xfrm>
          <a:prstGeom prst="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</a:t>
            </a:r>
            <a:r>
              <a:rPr kumimoji="0" lang="ar-SA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ستاذة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ar-SA" sz="4000" b="1" kern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بتهاج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عيسى السعيد</a:t>
            </a:r>
          </a:p>
        </p:txBody>
      </p:sp>
      <p:sp>
        <p:nvSpPr>
          <p:cNvPr id="7" name="وسيلة شرح بيضاوية 1">
            <a:extLst>
              <a:ext uri="{FF2B5EF4-FFF2-40B4-BE49-F238E27FC236}">
                <a16:creationId xmlns:a16="http://schemas.microsoft.com/office/drawing/2014/main" id="{343063BF-B31A-4940-BCE1-D9C5E6D0FFC6}"/>
              </a:ext>
            </a:extLst>
          </p:cNvPr>
          <p:cNvSpPr/>
          <p:nvPr/>
        </p:nvSpPr>
        <p:spPr>
          <a:xfrm>
            <a:off x="6351367" y="283498"/>
            <a:ext cx="5315924" cy="172547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الواجب </a:t>
            </a:r>
          </a:p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سؤال24 صفحة 124</a:t>
            </a:r>
          </a:p>
        </p:txBody>
      </p:sp>
    </p:spTree>
    <p:extLst>
      <p:ext uri="{BB962C8B-B14F-4D97-AF65-F5344CB8AC3E}">
        <p14:creationId xmlns:p14="http://schemas.microsoft.com/office/powerpoint/2010/main" val="32875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58" y="2210938"/>
            <a:ext cx="7910018" cy="1207400"/>
          </a:xfrm>
          <a:prstGeom prst="rect">
            <a:avLst/>
          </a:prstGeom>
        </p:spPr>
      </p:pic>
      <p:sp>
        <p:nvSpPr>
          <p:cNvPr id="4" name="وسيلة شرح بيضاوية 1">
            <a:extLst>
              <a:ext uri="{FF2B5EF4-FFF2-40B4-BE49-F238E27FC236}">
                <a16:creationId xmlns:a16="http://schemas.microsoft.com/office/drawing/2014/main" id="{343063BF-B31A-4940-BCE1-D9C5E6D0FFC6}"/>
              </a:ext>
            </a:extLst>
          </p:cNvPr>
          <p:cNvSpPr/>
          <p:nvPr/>
        </p:nvSpPr>
        <p:spPr>
          <a:xfrm>
            <a:off x="6351367" y="283498"/>
            <a:ext cx="5315924" cy="172547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الواجب </a:t>
            </a:r>
          </a:p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سؤال24 صفحة 124</a:t>
            </a:r>
          </a:p>
        </p:txBody>
      </p:sp>
      <p:sp>
        <p:nvSpPr>
          <p:cNvPr id="5" name="دبوس زينة 4"/>
          <p:cNvSpPr/>
          <p:nvPr/>
        </p:nvSpPr>
        <p:spPr>
          <a:xfrm>
            <a:off x="2511188" y="3807725"/>
            <a:ext cx="6498141" cy="1787857"/>
          </a:xfrm>
          <a:prstGeom prst="plaqu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للحصول على نمط تداخل دقيق المعالم</a:t>
            </a:r>
          </a:p>
        </p:txBody>
      </p:sp>
    </p:spTree>
    <p:extLst>
      <p:ext uri="{BB962C8B-B14F-4D97-AF65-F5344CB8AC3E}">
        <p14:creationId xmlns:p14="http://schemas.microsoft.com/office/powerpoint/2010/main" val="18562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619256" y="135912"/>
            <a:ext cx="65008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تداخل الشق المزدوج</a:t>
            </a:r>
            <a:endParaRPr lang="ar-SA" sz="4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" name="Picture 7" descr="hud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635" y="734355"/>
            <a:ext cx="4714908" cy="24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604AB445-3923-4B31-8176-BC7C2A665EB4}"/>
              </a:ext>
            </a:extLst>
          </p:cNvPr>
          <p:cNvSpPr txBox="1">
            <a:spLocks/>
          </p:cNvSpPr>
          <p:nvPr/>
        </p:nvSpPr>
        <p:spPr>
          <a:xfrm>
            <a:off x="4749553" y="1479929"/>
            <a:ext cx="7106696" cy="50023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00CC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ينفذ الجزء المترابط من الضوء فقط من خلال الشق الصغير </a:t>
            </a:r>
            <a:r>
              <a:rPr lang="ar-SA" sz="36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( عللي ) </a:t>
            </a:r>
            <a:r>
              <a:rPr lang="ar-SA" sz="3600" b="1" dirty="0">
                <a:solidFill>
                  <a:srgbClr val="0000CC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لصغر لشق و ضيقه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C651E5A-CAB8-49F9-B7AA-41BA3E0BD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34" t="24207" r="20704" b="23754"/>
          <a:stretch/>
        </p:blipFill>
        <p:spPr>
          <a:xfrm>
            <a:off x="7621599" y="2790177"/>
            <a:ext cx="4421081" cy="3568824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444689" y="5303844"/>
            <a:ext cx="7858212" cy="105515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00CC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ويحدث للموجات تداخل بناء </a:t>
            </a:r>
            <a:r>
              <a:rPr lang="ar-SA" sz="36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أو</a:t>
            </a:r>
            <a:r>
              <a:rPr lang="ar-SA" sz="3600" b="1" dirty="0">
                <a:solidFill>
                  <a:srgbClr val="0000CC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 هدام إعتماداً على العلاقة بين طوريهما</a:t>
            </a: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56B7C242-EFFF-4C75-AAA3-D74E3B1A74E1}"/>
              </a:ext>
            </a:extLst>
          </p:cNvPr>
          <p:cNvSpPr txBox="1">
            <a:spLocks/>
          </p:cNvSpPr>
          <p:nvPr/>
        </p:nvSpPr>
        <p:spPr>
          <a:xfrm>
            <a:off x="4152963" y="2373843"/>
            <a:ext cx="7523947" cy="105515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يحيد الضوء بواسطة الشق فتتولد مقدمات موجات أسطوانية </a:t>
            </a:r>
          </a:p>
        </p:txBody>
      </p:sp>
      <p:sp>
        <p:nvSpPr>
          <p:cNvPr id="15" name="عنوان 1">
            <a:extLst>
              <a:ext uri="{FF2B5EF4-FFF2-40B4-BE49-F238E27FC236}">
                <a16:creationId xmlns:a16="http://schemas.microsoft.com/office/drawing/2014/main" id="{603DD450-6647-4057-BBB8-7F78F331AC14}"/>
              </a:ext>
            </a:extLst>
          </p:cNvPr>
          <p:cNvSpPr txBox="1">
            <a:spLocks/>
          </p:cNvSpPr>
          <p:nvPr/>
        </p:nvSpPr>
        <p:spPr>
          <a:xfrm>
            <a:off x="611821" y="3991518"/>
            <a:ext cx="7523947" cy="105515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تصل مقدمات الموجة إلى الحاجز الثاني ذو الشقين متفقين في الطور </a:t>
            </a:r>
            <a:r>
              <a:rPr lang="ar-SA" sz="36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( عللي ) بسبب تماثل مقدمات الموجة الاسطوانية </a:t>
            </a:r>
            <a:r>
              <a:rPr lang="ar-SA" sz="3600" b="1" dirty="0">
                <a:solidFill>
                  <a:srgbClr val="7030A0"/>
                </a:solidFill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552819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619256" y="135912"/>
            <a:ext cx="65008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تداخل الشق المزدوج</a:t>
            </a:r>
            <a:endParaRPr lang="ar-SA" sz="48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8952931" y="2825088"/>
            <a:ext cx="2961565" cy="7506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التطبيق </a:t>
            </a:r>
            <a:r>
              <a:rPr lang="en-US" sz="2400" dirty="0"/>
              <a:t>p:124 </a:t>
            </a:r>
            <a:endParaRPr lang="ar-SA" sz="24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878" y="2266326"/>
            <a:ext cx="6776355" cy="1136075"/>
          </a:xfrm>
          <a:prstGeom prst="rect">
            <a:avLst/>
          </a:prstGeom>
        </p:spPr>
      </p:pic>
      <p:sp>
        <p:nvSpPr>
          <p:cNvPr id="7" name="مستطيل: زوايا قطرية مستديرة 6">
            <a:extLst>
              <a:ext uri="{FF2B5EF4-FFF2-40B4-BE49-F238E27FC236}">
                <a16:creationId xmlns:a16="http://schemas.microsoft.com/office/drawing/2014/main" id="{8F67DBF2-4159-4171-AA9C-029B995B3D51}"/>
              </a:ext>
            </a:extLst>
          </p:cNvPr>
          <p:cNvSpPr/>
          <p:nvPr/>
        </p:nvSpPr>
        <p:spPr>
          <a:xfrm>
            <a:off x="408373" y="3018408"/>
            <a:ext cx="4598633" cy="985421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/>
              <a:t>تزداد سعة الموجه و تقل شدة إضاءتها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0B2A170-2FF2-4EBF-8305-6D0EF02FC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12" y="4385225"/>
            <a:ext cx="3114675" cy="146685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DF40DFA-900F-4CF2-AF08-B2D241AF8BBA}"/>
              </a:ext>
            </a:extLst>
          </p:cNvPr>
          <p:cNvSpPr txBox="1"/>
          <p:nvPr/>
        </p:nvSpPr>
        <p:spPr>
          <a:xfrm>
            <a:off x="5621785" y="593115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https://phet.colorado.edu/sims/html/wave-interference/latest/wave-interference_en.html</a:t>
            </a:r>
          </a:p>
        </p:txBody>
      </p:sp>
    </p:spTree>
    <p:extLst>
      <p:ext uri="{BB962C8B-B14F-4D97-AF65-F5344CB8AC3E}">
        <p14:creationId xmlns:p14="http://schemas.microsoft.com/office/powerpoint/2010/main" val="3756944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09721" y="995668"/>
            <a:ext cx="8539163" cy="43306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ar-SA" sz="2200" u="sng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عند قياس الطول الموجي للضوء</a:t>
            </a:r>
            <a:r>
              <a:rPr lang="ar-SA" sz="2200" u="sng" dirty="0">
                <a:cs typeface="PT Bold Heading" pitchFamily="2" charset="-78"/>
              </a:rPr>
              <a:t> </a:t>
            </a:r>
            <a:r>
              <a:rPr lang="ar-SA" sz="2200" u="sng" dirty="0">
                <a:solidFill>
                  <a:srgbClr val="C00000"/>
                </a:solidFill>
                <a:cs typeface="PT Bold Heading" pitchFamily="2" charset="-78"/>
              </a:rPr>
              <a:t>في الشكل المقابل نجد...</a:t>
            </a:r>
            <a:r>
              <a:rPr lang="ar-SA" sz="2200" u="sng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 </a:t>
            </a:r>
            <a:endParaRPr lang="en-US" sz="2200" u="sng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238348" y="1714489"/>
            <a:ext cx="79581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200" dirty="0">
                <a:cs typeface="PT Bold Heading" pitchFamily="2" charset="-78"/>
              </a:rPr>
              <a:t> تتداخل الموجتان تداخلا بناء على الشاشة لتكوين الهدب المركزي المضيء عند النقطة </a:t>
            </a:r>
            <a:r>
              <a:rPr lang="en-US" sz="2200" dirty="0">
                <a:cs typeface="PT Bold Heading" pitchFamily="2" charset="-78"/>
              </a:rPr>
              <a:t>p</a:t>
            </a:r>
            <a:r>
              <a:rPr lang="ar-SA" sz="2200" dirty="0">
                <a:cs typeface="PT Bold Heading" pitchFamily="2" charset="-78"/>
              </a:rPr>
              <a:t> لأن للموجتين الطور نفسه ، وتقطعان المسافة نفسها...</a:t>
            </a:r>
            <a:endParaRPr lang="ar-SA" sz="22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8582858" y="3198026"/>
            <a:ext cx="28334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200" dirty="0">
                <a:cs typeface="PT Bold Heading" pitchFamily="2" charset="-78"/>
              </a:rPr>
              <a:t>يوجد تداخل بناء عند الهدب المضيء على جانبي الحزمة المركزية ، لأن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P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S1</a:t>
            </a:r>
            <a:r>
              <a:rPr lang="ar-SA" sz="2200" dirty="0">
                <a:cs typeface="PT Bold Heading" pitchFamily="2" charset="-78"/>
              </a:rPr>
              <a:t> أطول من  </a:t>
            </a:r>
            <a:r>
              <a:rPr lang="en-US" sz="2200" dirty="0">
                <a:cs typeface="PT Bold Heading" pitchFamily="2" charset="-78"/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P2S2</a:t>
            </a:r>
            <a:r>
              <a:rPr lang="ar-SA" sz="2200" dirty="0">
                <a:cs typeface="PT Bold Heading" pitchFamily="2" charset="-78"/>
              </a:rPr>
              <a:t> بمقدار طول موجي واحد </a:t>
            </a:r>
            <a:r>
              <a:rPr lang="el-GR" sz="2200" dirty="0">
                <a:solidFill>
                  <a:srgbClr val="FF0000"/>
                </a:solidFill>
                <a:cs typeface="PT Bold Heading" pitchFamily="2" charset="-78"/>
              </a:rPr>
              <a:t>λ</a:t>
            </a:r>
            <a:r>
              <a:rPr lang="ar-SA" sz="2200" dirty="0">
                <a:cs typeface="PT Bold Heading" pitchFamily="2" charset="-78"/>
              </a:rPr>
              <a:t>...</a:t>
            </a:r>
            <a:endParaRPr lang="ar-SA" sz="22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095737" y="129582"/>
            <a:ext cx="4139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dirty="0">
                <a:ln w="11430"/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قياس الطول </a:t>
            </a:r>
            <a:r>
              <a:rPr lang="ar-SA" sz="3200" dirty="0" err="1">
                <a:ln w="11430"/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الموجي</a:t>
            </a:r>
            <a:r>
              <a:rPr lang="ar-SA" sz="3200" dirty="0">
                <a:ln w="11430"/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للضوء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EC53B11-4E86-4C9B-A5BA-90D94F9F3E48}"/>
              </a:ext>
            </a:extLst>
          </p:cNvPr>
          <p:cNvSpPr txBox="1"/>
          <p:nvPr/>
        </p:nvSpPr>
        <p:spPr>
          <a:xfrm>
            <a:off x="8016537" y="5805088"/>
            <a:ext cx="3966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https://www.youtube.com/watch?v=4-Uf_ldrK0k&amp;list=PL7feus1xSFOipzhpSgtX0K_58IjZaKDtE&amp;index=2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196C28E-AFCE-41B6-8E73-46A655C25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22007" r="33665" b="30356"/>
          <a:stretch/>
        </p:blipFill>
        <p:spPr>
          <a:xfrm>
            <a:off x="0" y="2714621"/>
            <a:ext cx="8317271" cy="38548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21492D8-5CB2-4074-8AA7-BC4DE788B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04" t="12973" r="4102" b="80712"/>
          <a:stretch/>
        </p:blipFill>
        <p:spPr>
          <a:xfrm>
            <a:off x="8953607" y="5321684"/>
            <a:ext cx="1242875" cy="4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2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6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utoUpdateAnimBg="0"/>
      <p:bldP spid="7" grpId="0" autoUpdateAnimBg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Picture 4" descr="ÙØªÙØ¬Ø© Ø¨Ø­Ø« Ø§ÙØµÙØ± Ø¹Ù Ø£Ø°ÙØ§Ø± Ø§ÙØµØ¨Ø§Ø­">
            <a:extLst>
              <a:ext uri="{FF2B5EF4-FFF2-40B4-BE49-F238E27FC236}">
                <a16:creationId xmlns:a16="http://schemas.microsoft.com/office/drawing/2014/main" id="{FDE31EA7-A993-4806-8419-1E5B4473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33" y="228600"/>
            <a:ext cx="505168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ÙØªÙØ¬Ø© Ø¨Ø­Ø« Ø§ÙØµÙØ± Ø¹Ù Ø£Ø°ÙØ§Ø± Ø§ÙØµØ¨Ø§Ø­">
            <a:extLst>
              <a:ext uri="{FF2B5EF4-FFF2-40B4-BE49-F238E27FC236}">
                <a16:creationId xmlns:a16="http://schemas.microsoft.com/office/drawing/2014/main" id="{3C3AB5AF-E856-4FA5-B4BC-ACBA37EA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2"/>
          <a:stretch/>
        </p:blipFill>
        <p:spPr bwMode="auto">
          <a:xfrm>
            <a:off x="1528997" y="4497048"/>
            <a:ext cx="3524953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ÙØªÙØ¬Ø© Ø¨Ø­Ø« Ø§ÙØµÙØ± Ø¹Ù Ø³ÙØ¯ Ø§ÙØ§Ø³ØªØºÙØ§Ø±">
            <a:extLst>
              <a:ext uri="{FF2B5EF4-FFF2-40B4-BE49-F238E27FC236}">
                <a16:creationId xmlns:a16="http://schemas.microsoft.com/office/drawing/2014/main" id="{D1D67C9F-76CD-4692-BD7B-2FE9D51F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29" y="1049546"/>
            <a:ext cx="4386887" cy="32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464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612109" y="1511944"/>
            <a:ext cx="4281486" cy="142876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cs typeface="PT Bold Heading" pitchFamily="2" charset="-78"/>
            </a:endParaRPr>
          </a:p>
        </p:txBody>
      </p:sp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2095472" y="857233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لإيجاد الطول الموجي </a:t>
            </a:r>
            <a:r>
              <a:rPr lang="ar-SA" sz="2400" dirty="0">
                <a:cs typeface="PT Bold Heading" pitchFamily="2" charset="-78"/>
              </a:rPr>
              <a:t>في تجربة شقي </a:t>
            </a:r>
            <a:r>
              <a:rPr lang="ar-SA" sz="2400" dirty="0" err="1">
                <a:cs typeface="PT Bold Heading" pitchFamily="2" charset="-78"/>
              </a:rPr>
              <a:t>يونج</a:t>
            </a:r>
            <a:r>
              <a:rPr lang="ar-SA" sz="2400" dirty="0">
                <a:cs typeface="PT Bold Heading" pitchFamily="2" charset="-78"/>
              </a:rPr>
              <a:t> نستخدم العلاقة :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469317" y="4900700"/>
            <a:ext cx="73295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400" u="sng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حيث أن :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cs typeface="PT Bold Heading" pitchFamily="2" charset="-78"/>
              </a:rPr>
              <a:t>X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              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 </a:t>
            </a: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المسافة بين </a:t>
            </a:r>
            <a:r>
              <a:rPr lang="ar-SA" sz="2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هدبتين</a:t>
            </a: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       </a:t>
            </a:r>
            <a:r>
              <a:rPr lang="en-US" sz="2400" b="1" dirty="0">
                <a:solidFill>
                  <a:srgbClr val="FF0000"/>
                </a:solidFill>
                <a:cs typeface="PT Bold Heading" pitchFamily="2" charset="-78"/>
              </a:rPr>
              <a:t>d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</a:t>
            </a: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المسافة بين الشقين</a:t>
            </a:r>
          </a:p>
          <a:p>
            <a:pPr>
              <a:defRPr/>
            </a:pPr>
            <a:endParaRPr lang="ar-SA" sz="2400" dirty="0">
              <a:solidFill>
                <a:schemeClr val="tx1">
                  <a:lumMod val="85000"/>
                  <a:lumOff val="15000"/>
                </a:schemeClr>
              </a:solidFill>
              <a:cs typeface="PT Bold Heading" pitchFamily="2" charset="-78"/>
            </a:endParaRPr>
          </a:p>
          <a:p>
            <a:pPr>
              <a:defRPr/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        الطول </a:t>
            </a:r>
            <a:r>
              <a:rPr lang="ar-SA" sz="2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الموجي</a:t>
            </a: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PT Bold Heading" pitchFamily="2" charset="-78"/>
              </a:rPr>
              <a:t>λ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             </a:t>
            </a: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cs typeface="PT Bold Heading" pitchFamily="2" charset="-78"/>
              </a:rPr>
              <a:t>المسافة بين الشقين والشاشة </a:t>
            </a:r>
            <a:r>
              <a:rPr lang="en-US" sz="2400" b="1" dirty="0">
                <a:solidFill>
                  <a:srgbClr val="FF0000"/>
                </a:solidFill>
                <a:cs typeface="PT Bold Heading" pitchFamily="2" charset="-78"/>
              </a:rPr>
              <a:t>L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</a:t>
            </a:r>
            <a:endParaRPr lang="ar-SA" sz="2400" dirty="0">
              <a:solidFill>
                <a:schemeClr val="tx2">
                  <a:lumMod val="60000"/>
                  <a:lumOff val="40000"/>
                </a:schemeClr>
              </a:solidFill>
              <a:cs typeface="PT Bold Heading" pitchFamily="2" charset="-78"/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1170177" y="1569707"/>
            <a:ext cx="2641474" cy="1313233"/>
            <a:chOff x="4438936" y="1922502"/>
            <a:chExt cx="2641474" cy="1313233"/>
          </a:xfrm>
        </p:grpSpPr>
        <p:sp>
          <p:nvSpPr>
            <p:cNvPr id="3" name="مستطيل 2"/>
            <p:cNvSpPr>
              <a:spLocks noChangeArrowheads="1"/>
            </p:cNvSpPr>
            <p:nvPr/>
          </p:nvSpPr>
          <p:spPr bwMode="auto">
            <a:xfrm>
              <a:off x="4438936" y="2223139"/>
              <a:ext cx="155059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ar-SA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</a:rPr>
                <a:t>λ  =</a:t>
              </a:r>
              <a:endParaRPr lang="ar-SA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6193457" y="2527849"/>
              <a:ext cx="34962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L</a:t>
              </a:r>
              <a:endParaRPr lang="ar-SA" sz="4000" dirty="0">
                <a:solidFill>
                  <a:srgbClr val="FF0000"/>
                </a:solidFill>
              </a:endParaRPr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6029784" y="1922502"/>
              <a:ext cx="81144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x d</a:t>
              </a:r>
              <a:endParaRPr lang="ar-SA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رابط مستقيم 8"/>
            <p:cNvCxnSpPr/>
            <p:nvPr/>
          </p:nvCxnSpPr>
          <p:spPr>
            <a:xfrm>
              <a:off x="5813265" y="2605362"/>
              <a:ext cx="126714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63" y="1569707"/>
            <a:ext cx="5484105" cy="3265535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451663" y="2882940"/>
            <a:ext cx="989478" cy="395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011087" y="4016975"/>
            <a:ext cx="989478" cy="395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0590413" y="2150471"/>
            <a:ext cx="989478" cy="395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X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95355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047876" y="1955062"/>
            <a:ext cx="8262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2400" dirty="0">
                <a:cs typeface="PT Bold Heading" pitchFamily="2" charset="-78"/>
              </a:rPr>
              <a:t>فلقد اقترح العالم </a:t>
            </a:r>
            <a:r>
              <a:rPr lang="ar-SA" sz="2400" dirty="0">
                <a:solidFill>
                  <a:srgbClr val="00B050"/>
                </a:solidFill>
                <a:cs typeface="PT Bold Heading" pitchFamily="2" charset="-78"/>
              </a:rPr>
              <a:t>جين </a:t>
            </a:r>
            <a:r>
              <a:rPr lang="ar-SA" sz="2400" dirty="0" err="1">
                <a:solidFill>
                  <a:srgbClr val="00B050"/>
                </a:solidFill>
                <a:cs typeface="PT Bold Heading" pitchFamily="2" charset="-78"/>
              </a:rPr>
              <a:t>فريسنل</a:t>
            </a:r>
            <a:r>
              <a:rPr lang="ar-SA" sz="2400" dirty="0">
                <a:solidFill>
                  <a:srgbClr val="00B050"/>
                </a:solidFill>
                <a:cs typeface="PT Bold Heading" pitchFamily="2" charset="-78"/>
              </a:rPr>
              <a:t> </a:t>
            </a:r>
            <a:r>
              <a:rPr lang="ar-SA" sz="2400" dirty="0">
                <a:cs typeface="PT Bold Heading" pitchFamily="2" charset="-78"/>
              </a:rPr>
              <a:t>حلا رياضيا للطبيعة الموجية للضوء من خلال مسابقة ...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1952596" y="3071811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2400" dirty="0">
                <a:cs typeface="PT Bold Heading" pitchFamily="2" charset="-78"/>
              </a:rPr>
              <a:t>وبين إحدى الحكام واسمه </a:t>
            </a:r>
            <a:r>
              <a:rPr lang="ar-SA" sz="2400" dirty="0">
                <a:solidFill>
                  <a:srgbClr val="0070C0"/>
                </a:solidFill>
                <a:cs typeface="PT Bold Heading" pitchFamily="2" charset="-78"/>
              </a:rPr>
              <a:t>سيمون </a:t>
            </a:r>
            <a:r>
              <a:rPr lang="ar-SA" sz="2400" dirty="0" err="1">
                <a:solidFill>
                  <a:srgbClr val="0070C0"/>
                </a:solidFill>
                <a:cs typeface="PT Bold Heading" pitchFamily="2" charset="-78"/>
              </a:rPr>
              <a:t>بويسون</a:t>
            </a:r>
            <a:r>
              <a:rPr lang="ar-SA" sz="2400" dirty="0">
                <a:solidFill>
                  <a:srgbClr val="0070C0"/>
                </a:solidFill>
                <a:cs typeface="PT Bold Heading" pitchFamily="2" charset="-78"/>
              </a:rPr>
              <a:t> </a:t>
            </a:r>
            <a:r>
              <a:rPr lang="ar-SA" sz="2400" dirty="0">
                <a:cs typeface="PT Bold Heading" pitchFamily="2" charset="-78"/>
              </a:rPr>
              <a:t>أنه إذا كان اقتراح </a:t>
            </a:r>
            <a:r>
              <a:rPr lang="ar-SA" sz="2400" dirty="0" err="1">
                <a:cs typeface="PT Bold Heading" pitchFamily="2" charset="-78"/>
              </a:rPr>
              <a:t>فريسنل</a:t>
            </a:r>
            <a:r>
              <a:rPr lang="ar-SA" sz="2400" dirty="0">
                <a:cs typeface="PT Bold Heading" pitchFamily="2" charset="-78"/>
              </a:rPr>
              <a:t> صحيحا فسوف تتكون بقعة مضيئة عند مركز جسم دائري مُضاء بضوء مترابط...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2024034" y="883492"/>
            <a:ext cx="82868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2400" dirty="0">
                <a:cs typeface="PT Bold Heading" pitchFamily="2" charset="-78"/>
              </a:rPr>
              <a:t>لم تقبل النتائج التي توصل إليها يونج إلا بعد إثباتها من علماء آخرين...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1809721" y="4753286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2400" dirty="0">
                <a:solidFill>
                  <a:srgbClr val="C00000"/>
                </a:solidFill>
                <a:cs typeface="PT Bold Heading" pitchFamily="2" charset="-78"/>
              </a:rPr>
              <a:t>* </a:t>
            </a:r>
            <a:r>
              <a:rPr lang="ar-SA" sz="2400" dirty="0">
                <a:cs typeface="PT Bold Heading" pitchFamily="2" charset="-78"/>
              </a:rPr>
              <a:t>وأثبت حكم آخر اسمه </a:t>
            </a:r>
            <a:r>
              <a:rPr lang="ar-SA" sz="2400" dirty="0">
                <a:solidFill>
                  <a:srgbClr val="0070C0"/>
                </a:solidFill>
                <a:cs typeface="PT Bold Heading" pitchFamily="2" charset="-78"/>
              </a:rPr>
              <a:t>جين </a:t>
            </a:r>
            <a:r>
              <a:rPr lang="ar-SA" sz="2400" dirty="0" err="1">
                <a:solidFill>
                  <a:srgbClr val="0070C0"/>
                </a:solidFill>
                <a:cs typeface="PT Bold Heading" pitchFamily="2" charset="-78"/>
              </a:rPr>
              <a:t>آرجو</a:t>
            </a:r>
            <a:r>
              <a:rPr lang="ar-SA" sz="2400" dirty="0">
                <a:solidFill>
                  <a:srgbClr val="0070C0"/>
                </a:solidFill>
                <a:cs typeface="PT Bold Heading" pitchFamily="2" charset="-78"/>
              </a:rPr>
              <a:t> </a:t>
            </a:r>
            <a:r>
              <a:rPr lang="ar-SA" sz="2400" dirty="0">
                <a:cs typeface="PT Bold Heading" pitchFamily="2" charset="-78"/>
              </a:rPr>
              <a:t>وجود تلك البقعة...</a:t>
            </a:r>
            <a:endParaRPr lang="ar-SA" sz="4000" dirty="0">
              <a:solidFill>
                <a:schemeClr val="accent3">
                  <a:lumMod val="20000"/>
                  <a:lumOff val="8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381357" y="71414"/>
            <a:ext cx="5643563" cy="6485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defRPr/>
            </a:pPr>
            <a:r>
              <a:rPr lang="ar-SA" sz="3600" dirty="0">
                <a:solidFill>
                  <a:srgbClr val="C00000"/>
                </a:solidFill>
                <a:latin typeface="Times New Roman" pitchFamily="18" charset="0"/>
                <a:cs typeface="PT Bold Heading" pitchFamily="2" charset="-78"/>
              </a:rPr>
              <a:t>ملاحظــــــــات... </a:t>
            </a:r>
            <a:endParaRPr lang="en-US" sz="3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11" name="صورة 10" descr="6Tyo5Rx7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21" y="5214951"/>
            <a:ext cx="1963273" cy="15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2624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78" y="162423"/>
            <a:ext cx="11219893" cy="211675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028" y="2881574"/>
            <a:ext cx="5150942" cy="197911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436" y="2356538"/>
            <a:ext cx="2657475" cy="4476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76" y="4776787"/>
            <a:ext cx="3633685" cy="20812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99" y="3097615"/>
            <a:ext cx="5285522" cy="3283904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9402501" y="3869045"/>
            <a:ext cx="1637732" cy="492443"/>
          </a:xfrm>
          <a:prstGeom prst="rect">
            <a:avLst/>
          </a:prstGeom>
          <a:solidFill>
            <a:srgbClr val="FEF4DA"/>
          </a:solidFill>
        </p:spPr>
        <p:txBody>
          <a:bodyPr wrap="square" rtlCol="1">
            <a:spAutoFit/>
          </a:bodyPr>
          <a:lstStyle/>
          <a:p>
            <a:r>
              <a:rPr lang="en-US" sz="2600" dirty="0"/>
              <a:t>10</a:t>
            </a:r>
            <a:r>
              <a:rPr lang="en-US" sz="2600" baseline="30000" dirty="0"/>
              <a:t> -3 </a:t>
            </a:r>
            <a:r>
              <a:rPr lang="ar-SA" sz="2600" dirty="0"/>
              <a:t>×</a:t>
            </a:r>
            <a:r>
              <a:rPr lang="en-US" sz="2600" dirty="0"/>
              <a:t>21.1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9470739" y="3345825"/>
            <a:ext cx="2184450" cy="523220"/>
          </a:xfrm>
          <a:prstGeom prst="rect">
            <a:avLst/>
          </a:prstGeom>
          <a:solidFill>
            <a:srgbClr val="FEF4DA"/>
          </a:solidFill>
        </p:spPr>
        <p:txBody>
          <a:bodyPr wrap="square" rtlCol="1">
            <a:spAutoFit/>
          </a:bodyPr>
          <a:lstStyle/>
          <a:p>
            <a:r>
              <a:rPr lang="en-US" sz="2600" dirty="0"/>
              <a:t>10</a:t>
            </a:r>
            <a:r>
              <a:rPr lang="en-US" sz="2600" baseline="30000" dirty="0"/>
              <a:t> -3  </a:t>
            </a:r>
            <a:r>
              <a:rPr lang="en-US" sz="2800" dirty="0"/>
              <a:t>m</a:t>
            </a:r>
            <a:r>
              <a:rPr lang="en-US" sz="2600" baseline="30000" dirty="0"/>
              <a:t> </a:t>
            </a:r>
            <a:r>
              <a:rPr lang="ar-SA" sz="2600" dirty="0"/>
              <a:t>×</a:t>
            </a:r>
            <a:r>
              <a:rPr lang="en-US" sz="2600" dirty="0"/>
              <a:t>0.019</a:t>
            </a:r>
          </a:p>
        </p:txBody>
      </p:sp>
    </p:spTree>
    <p:extLst>
      <p:ext uri="{BB962C8B-B14F-4D97-AF65-F5344CB8AC3E}">
        <p14:creationId xmlns:p14="http://schemas.microsoft.com/office/powerpoint/2010/main" val="149916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103056" y="245660"/>
            <a:ext cx="2961565" cy="7506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التطبيق </a:t>
            </a:r>
            <a:r>
              <a:rPr lang="en-US" sz="2400" dirty="0"/>
              <a:t>p:105 </a:t>
            </a:r>
            <a:endParaRPr lang="ar-SA" sz="24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04" y="2915492"/>
            <a:ext cx="5842592" cy="344085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88" y="1310186"/>
            <a:ext cx="8387941" cy="20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866523D8-BBB8-4C81-8A73-DB8AD850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CE1D4ED-E8B6-4C99-8268-8283F4D2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25890" r="15243" b="51198"/>
          <a:stretch/>
        </p:blipFill>
        <p:spPr>
          <a:xfrm>
            <a:off x="2525433" y="905521"/>
            <a:ext cx="8891250" cy="2219417"/>
          </a:xfrm>
          <a:prstGeom prst="rect">
            <a:avLst/>
          </a:prstGeom>
        </p:spPr>
      </p:pic>
      <p:sp>
        <p:nvSpPr>
          <p:cNvPr id="5" name="مستطيل مستدير الزوايا 2">
            <a:extLst>
              <a:ext uri="{FF2B5EF4-FFF2-40B4-BE49-F238E27FC236}">
                <a16:creationId xmlns:a16="http://schemas.microsoft.com/office/drawing/2014/main" id="{9387FA7C-32C4-41B6-8BF6-FDE1C94721E6}"/>
              </a:ext>
            </a:extLst>
          </p:cNvPr>
          <p:cNvSpPr/>
          <p:nvPr/>
        </p:nvSpPr>
        <p:spPr>
          <a:xfrm>
            <a:off x="9103056" y="245660"/>
            <a:ext cx="2961565" cy="7506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التطبيق </a:t>
            </a:r>
            <a:r>
              <a:rPr lang="en-US" sz="2400" dirty="0"/>
              <a:t>p:105 </a:t>
            </a:r>
            <a:endParaRPr lang="ar-SA" sz="2400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1A8C614-75BC-42C4-94AE-8CBB7BD6C2B3}"/>
              </a:ext>
            </a:extLst>
          </p:cNvPr>
          <p:cNvGrpSpPr/>
          <p:nvPr/>
        </p:nvGrpSpPr>
        <p:grpSpPr>
          <a:xfrm>
            <a:off x="1105122" y="2923664"/>
            <a:ext cx="7887957" cy="3028815"/>
            <a:chOff x="1105122" y="2923664"/>
            <a:chExt cx="7887957" cy="3028815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8C2A6CF9-5BAA-4108-8DC3-CC181E07C135}"/>
                </a:ext>
              </a:extLst>
            </p:cNvPr>
            <p:cNvGrpSpPr/>
            <p:nvPr/>
          </p:nvGrpSpPr>
          <p:grpSpPr>
            <a:xfrm>
              <a:off x="1105122" y="2923664"/>
              <a:ext cx="5865936" cy="3028815"/>
              <a:chOff x="1105122" y="2923664"/>
              <a:chExt cx="5865936" cy="3028815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22A8311D-8782-4EDF-8AEE-BE8D8E54B6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825" t="22524" r="23689" b="52363"/>
              <a:stretch/>
            </p:blipFill>
            <p:spPr>
              <a:xfrm>
                <a:off x="1105122" y="2923664"/>
                <a:ext cx="5464353" cy="3028815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D5DC021F-6ABF-45BC-A703-80AE689FF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373" t="31983" r="23689" b="64116"/>
              <a:stretch/>
            </p:blipFill>
            <p:spPr>
              <a:xfrm>
                <a:off x="3116062" y="4598632"/>
                <a:ext cx="2345184" cy="470517"/>
              </a:xfrm>
              <a:prstGeom prst="rect">
                <a:avLst/>
              </a:prstGeom>
            </p:spPr>
          </p:pic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835F9335-869F-441D-9BA3-3B6373A3D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8477" t="36240" r="28728" b="59909"/>
              <a:stretch/>
            </p:blipFill>
            <p:spPr>
              <a:xfrm>
                <a:off x="4227859" y="4043819"/>
                <a:ext cx="2743199" cy="464550"/>
              </a:xfrm>
              <a:prstGeom prst="rect">
                <a:avLst/>
              </a:prstGeom>
            </p:spPr>
          </p:pic>
        </p:grp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240E14DF-56F3-4802-886C-2F5E60922F2A}"/>
                </a:ext>
              </a:extLst>
            </p:cNvPr>
            <p:cNvSpPr/>
            <p:nvPr/>
          </p:nvSpPr>
          <p:spPr>
            <a:xfrm>
              <a:off x="6187735" y="4131068"/>
              <a:ext cx="2805344" cy="7546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= 0.0188 m</a:t>
              </a:r>
              <a:endParaRPr lang="ar-SA" sz="3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4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8DAED4-DAFB-490D-BD30-71DD2777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2382381"/>
            <a:ext cx="6013450" cy="354216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DE407B-D72E-4178-9A66-B4CB861D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9" y="1430372"/>
            <a:ext cx="5894388" cy="216074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A8AD0C5-587C-48EB-855D-9B713017EA1B}"/>
              </a:ext>
            </a:extLst>
          </p:cNvPr>
          <p:cNvSpPr txBox="1"/>
          <p:nvPr/>
        </p:nvSpPr>
        <p:spPr>
          <a:xfrm>
            <a:off x="218525" y="4085178"/>
            <a:ext cx="5616624" cy="940653"/>
          </a:xfrm>
          <a:prstGeom prst="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</a:t>
            </a:r>
            <a:r>
              <a:rPr kumimoji="0" lang="ar-SA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ستاذة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ar-SA" sz="4000" b="1" kern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بتهاج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عيسى السعيد</a:t>
            </a:r>
          </a:p>
        </p:txBody>
      </p:sp>
      <p:sp>
        <p:nvSpPr>
          <p:cNvPr id="7" name="وسيلة شرح بيضاوية 1">
            <a:extLst>
              <a:ext uri="{FF2B5EF4-FFF2-40B4-BE49-F238E27FC236}">
                <a16:creationId xmlns:a16="http://schemas.microsoft.com/office/drawing/2014/main" id="{343063BF-B31A-4940-BCE1-D9C5E6D0FFC6}"/>
              </a:ext>
            </a:extLst>
          </p:cNvPr>
          <p:cNvSpPr/>
          <p:nvPr/>
        </p:nvSpPr>
        <p:spPr>
          <a:xfrm>
            <a:off x="6351367" y="351737"/>
            <a:ext cx="5315924" cy="172547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الواجب </a:t>
            </a:r>
          </a:p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سؤال34 صفحة 125</a:t>
            </a:r>
          </a:p>
        </p:txBody>
      </p:sp>
    </p:spTree>
    <p:extLst>
      <p:ext uri="{BB962C8B-B14F-4D97-AF65-F5344CB8AC3E}">
        <p14:creationId xmlns:p14="http://schemas.microsoft.com/office/powerpoint/2010/main" val="23475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96" y="453418"/>
            <a:ext cx="5915875" cy="578360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64" y="2420336"/>
            <a:ext cx="5087032" cy="220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data:image/jpeg;base64,/9j/4AAQSkZJRgABAQAAAQABAAD/2wCEAAkGBxMTEhUUExQVFhUXFhUYFxcXGBUcHBgXFxQXFxQWFBQYHCggGBolHBQUITEhJSkrLi4uFx8zODMsNygtLisBCgoKDg0OGxAQGywkICQsLCwsLCwsLCwsLCwsLCwsLCwsLCwsLCwsLCwsLCwsLCwsLCwsLCwsLCwsLCwsLCwsLP/AABEIAK4BIgMBEQACEQEDEQH/xAAbAAACAwEBAQAAAAAAAAAAAAADBQECBAYAB//EAD0QAAEDAgQDBgQEBQMEAwAAAAEAAhEDIQQSMVEFQWEGEyJxgZEyQqHBFFKx0RVicuHwI6LxgpKywiQzQ//EABkBAAMBAQEAAAAAAAAAAAAAAAABAgMEBf/EADERAAICAgIBAwMCBgICAwAAAAABAhEDIRIxBBNBUSIyYXGBBRSRobHwQtEjMyTB8f/aAAwDAQACEQMRAD8A0Ymt+I4fTPMODX/1Ntf3BXBJqDtm7+qJ89xlIte4deS1hKzmenTGXZ2nq5bwXuIa4t3orYIWVLuIJss5KwFpZJInyWSjTBPRUVCLBaWI28NoVXGWteRzIaT9QhFJN9DzB8DrViWsaRHxF1gPdZzkovZlKVOvcYu7L0mAZq5zc8rRA8pKaUntRYljzvaj/ch/ZMuE0KrXu/K4ZSfIzBT96en+TKeSWP8A9ka/uJKrXNOR4LXNsQRcHqk9PZpzUlaB1ZItzUNWNIw4+oWttqnFKzSMRc6TBWtaLYx4XV8SUUJDSuea0odh+Dlj35XHLOhOk7HzVKPJUYZZyhUkv1HjOAB9QMyEO3G25O3VW3jjGp6Z048uPMrizocJ2ep03Q4tnYMn6khVHyoKNRizri4wXJr+rKcY7KUnAupHxc8o02Jp6x5Fc2TKscXy+72RyxSyycm6icseC1O87oEWu4jQf3jl1CvBCc6SWyUuV/A1ZwijTjNmeeckgT0A/deh/LY4ffL+hi/K8eLpNyNDaWGNjSLerXun/dI+iPQxT+10aR8jx5a2jFxLhndjM12emecQWnZw+65suGeJ7NJY6Vp2jE1s81iSEyxzQmFEAlOxUeuiwoiSOSLCjxqHZFhRAq9EWFFu86IsKJJnklYyzWhVYqPZQgREBACPs85xoYtod/8Ak54bN8zCDIHlK5Jxvs1TpHLd8cx+6UIpaRDOg4Kw92DuumK0SbKokHoqAW4inJHLdZtCMdSlBWbAddnMHhzUBrEX+AH4Sf5iurxcUJy+t6X9wc4YoPJPdex1fEGlujgG8gIA9AFvk/iWCD4Y4o4I/wAR8nK/p0vihlwbtHTbS7uplgc9+jufqoxZMeWVvs7sPmqH/tTv5EnG8bRBmmS5puOh5tKJ+VUqMs/k5XJOPTF+A400XIIOyazY5xamjfHmctT6B8exnfjORFRtiR8zflnqF5+7pnKsKxzaj0xJRdeNgkzojEHiqWYWUxZtxpGRlIA30K0Is9Sp5agjRNdh7Dl2i1EzI+mkI6DhPaWrh2taDmaRdr722aeXJVGTnNKe0vYrFDHCXLjv+gwq9u6vJjDb5gTHkWwfqvRnPCvtVM5Mu5fgzs7W4i4Y1lMnmwGT0lxK4c8YyV1v5OvG240xnwzDVw7vAxgY+D4yBrd2W8gyStMUsmOOtX7s4/M45Ienb/YYcUzNZnFKQNS1zXAecXA6kBefLF5Dlcnr8GPj4cfV7/oc8/HnNIFtv7rXHyW7Op+NGqGNDC1KgzOdkbERuD0XoqObPFL2OnxsTxwpvX5Ls4fh2694fUD7Kv5L5kiueBaci7uEUan/ANdRzXcg+4P/AFDRZy8PIla2aKEJ/ZITYrDupuLXiCPr1B5hcrVGbi4umBzpEl8ydCsG6oQgZ5lcpAFFVAF24iEAVOIQBX8SEAe/EBOhWKeAsNLF06TxBc59JwP87XN/Uhc8mX70I6mKa4lhZDhIkbj/AIRyVGVNDvhBysAKuE2hWXq1wH20WiY1sFiw2D9EpNDoUtYb7LMk34bCuc1sC2gPXZVG2mkLMvos308NUDg2D9vfkudwUXbRzY5Qa0M6fZqsQTbfW8dN1fjw9R0uwyZIVtmB3DniGu0k3P7LXJBqVDnkUcavs1YXs4XCQ8TtePdPHhlIfjt5ZUkV/gr8zadSaZqODZILrakgDXRYz03+DpnD60jHxngn4Z0B5qWu7LADpMNmTfKAY6qYy5exTjxF4pE2Ak7fqpXZc3qjLisKXAEWW9KjNF30YymLoYWbAZEK7EAxDSNUbAc8Gw9OsAyR3o+FptnGwP5htzRF8J8mrXuaRkumXHDcryHU3TaxmB5BeliyeLLdmebw5z+1nQ4bCUmNFWq1rA27eRPQN+Yrl8zzMTajhVv+xsvHhjxOLew1TiDajWkB0HeNRrcLgh4ubJc5McvRxY06B4fGOYTB1tP7g6pJzxM5m8WRbQPA4OiXZnTEzAi19AFp631p1oUs0ca+R5VYxwkPEDexA6r0fI8yePHcUeW8nkeTNt9IT4l7BPiBXmx8nLM6Y+M6MdDFtnZd2DyZwascsWSG4MpjcX3nhPL4TzG4nZPycqnK0j0YZJThU+xdlWAixQIHVCBlAgC8oEelAypQKihCQEXTGMOKNZWfhsazMHfiMO1wIsCHwbjWfD7Lh5exo1f1HB4/w4mqRyqv/wDMrX2M2x6zGjKMw9k+RmjzhaQLfZVEaM9WoIAMlUykyX1BlsIUc10gLcK4waTjLQ+m74mm3q08irw5XjdoblacZLTHoxtB0FtUtGzwZG9xIK655MGRWzjfhQe4yob4TtVQpNDHuNTYsB8I6zEhZxz4sT/8XZrDx8eP6m+VexmxGMo1nZ/xDL8jLYHKxWf81Dbmtmk8uLJLlNU/0DN4zhqGj+9dyDJierjZS/LnNcYKvyNZ1HWKP7sW1eKGrXpVapJpzDQ0xkI+XzmDPMey5ppxxtR7IiuL5S232LeI4p9SXOc453EtaSdJ+LLp0HqlBdL39ynNtjrs3wOpBrOhrcpALtz01PNRmajVyrZVt9IpV7MPeCaVWnUcL5Ltcf6ZEFdMJxnpPZEm4fcjl6z3CQ4EEGI2KbKuwlIEieauI6K1asiCmAF4gJPQUNuD8ariA+vVyWHxEwOkox4scpL1FoltxTcToO/ouqAGpmBtmfJAPIEnQcl3teOtQiqOXFny/wDJGqlQNGoRkOU6sOh6g8vMLhXkZMDaq0ehCeOa2Ofw2GdSL3zSA+Y8vXn7JxazS5U0vdMxzLDXGOmcueK0WOkF72kx4WxPnmNl1weCHtZjLxMdXNt/hAMRi6lSCRlYNGifTMeZWObO8rp9fB0RlHjxiqQWixzoIBKwbSKDP4ZUAnKY3UrNBukyZNLsywtGETxATGDc1AA6gQAMBAi4agC2RAzxYgTPd2gZ7IlQAOxOKd3ndkEscS87Szxtdf8ApXGkioOzPQ4PXrONRmFcWveRm8IE6nXl1WzpolpjA9kasAmk4CCctrX2BWfBE0zJiMM5vgLS3zBCqMq0NIyv4f1EK2TIUY2oQcuyhILKsw5Hxc1HLdDkgrTFkJ6MnfRGqmKpjS0GY3oq+4bCtpb2VxaQUa8G0lwa2b6gcwBt7pZqcRkuIa6XfFMAbcgPICyI6HSSOgocYrd09hu0DwgjS8QPdRCEPWU5KzpxZXCNJAatHEMAc3MfDL4+WdAOdgtM7WS21W9FPnNNtaFHEsxdmd8RALup3Vp6tnJVaQvdVOipDSAzmKooq5hcYEnyS7dEyNuDysd4gY/TrC0g+EvqX7FUpKv7jtnFWMaQ3KQZ+X912LLgSujmfiNtXPQLDvx5H/xxXDeTW5iI6DRcryNvRpOGO7F2PrYguiuaod+WpmHs12iltvscYxX2mzgwbOWp8J0P5TyKeLjy+ro2jTVM6etQcwaS06EaFdObxeSuJwzw5MUr7Rag+BYQuCXiTb2HryoY4Wq4joujx/4aovlIyWHL5EtIScarU80Ngu5kfp5qs7g5VE9T0o4oKN2xVnWFEEirCQE96ExkF4QB4PagRL3AIsdFRXCALtqhFhROcIsDXgKbsPQq1gwNfkaGSPzXmPILOW6SCK4qzmKnaTGVCMzsw/pEjyMWWTXyDm0XwHG62eJeI3J56rOhKbOuwOPGJpupvvbf4XSYgpW0zZVNGHhnZjMHuqOswxlY4E9JMaLpUsUIcskjgyyycuMECq8Fwz3w5jmnkWvMjreQfZKHm+LN1VfuZvH5MFd/2Of7RYHuKgDXiow/C7mCNWuHJw/ulngou47RrizPIvqVNf7oVudKwRVBabSeSuyklZsYq9g1ZehhyZhKLQ7NNGi6n47TFud5jTdGSpVElsy8SbkEOvUcZJ5tG3nv5LOMk5VHpGkZWPuz3G2vGSsz4APG03gcng66aq8riqe0/lEqUovRtf2vpU5NJjnOPzPgAbWGqpQiqcndGksmWUePSOdfjhVcXOu4mSVcnbIqjHXaByVopaK4BrS8Z5DJ8Uax5c1rjScvq6M8snGP09n0PusOym00qlMN5QROnMagrpn/ABGGP6YI8mPi5cjvI7Yqr42jUpuDznjQEQ4Hdp5LWHl48sayIpePkxSTx6/33I7N4XD03zVIL4lgdp0vpK8jy3ki1DFu/f4Pb8XH67+DfxPibw4y+PIraH8KyuPKUnZ1z8bFDTJo8YbUolleKrOQPxNO7CbtKxSyYpU9o48njpLljZz1WgGuIBkcj05eq3JRowePqU7McQNjcexWsMso9MpTaGTONVCPhZ/2/wB1f83M0Ul8IyYriFR1i6BsLBZyzTl2wlkdUjFCgxIIQB7KgCpCAKOSGVBTAM7RIASAPIAmEAdJ2kf/AKYbyhg9mmFzYe2a5ekcPWrloysbfdKVGGm9l8HwvFEZntDf6iBIUKMpfam/2LWCb2kN+D06zKzfB4CCHOaQ6DqJg201RJNKnpm0ISi9rRv4lSrtktdAcAQQYm2nmssuK43JWjKU4xydirAcErVjmLw13KSf1C5ZTxx0o2baatsX8awL6Phq2cXWGswCC4dLj3Xqwg44k379HApQc3QpYJNlNWyqRoa52ibj7gkaWAeaimXSNmALnuytsBcnkANSeihulYpLQwrVMgmCT8pI+oClcpuuias5fFVCXEldEYqKpFLqjRhHOFOplBzOIZEXgAufbyA91lKnJJ/qOtmXvwBe62RRooZQM3JU0iQoxLHeSrSKI4dRDqgZOul9ei1xRc3xXZhmlxjy+DqqfCWAgZ4HMc56JZcEo6onH5EWrNmM7O0e7LmVCHC/ijKd9NFXj+Nkl2jLL5cU69xDicJmIyGWkAtPKBYifNZSajPid+G5L4L4bBT8R0XdGE5I14Tk6Y0HCHZczPHuG6+3NcWfJjhLi3sufjyhHlYrxNZrXZTMgXG3Qpo5VvoGMW3ZMYajj2gixUgXxOMYTYKtCA/iWpWh0T+JZunoRYV2bosAtB9Nzg0G5ToVl8fSptdlmCkMyQ3dIYTw7hAF8Ph2um6YgDmidQkMjJ1SAf8AadwAYOUn6D+658L2a5ukjn+H5ab85GYgzlKuKjzuXRjGXH6qHOLxVKoM0mdivSy+dGCrGtHnTz+Xkm7dIUYXG927MyQZteyT8zHlxuOSJ0ePlzwlTdo34zij3uaW5ckeJjhYHdpFwvOw5eKcXtGnk41OSmtMzYjtDUpsdkpMkcySQPRXF4o9QMXinLuX9EKa/BMfiO6qupmp38Cm4OpxeSGwD4BAJv15rOedTf1M3x4Y448YoV4zhtWhUdTqtyPaYcJB5TqDHNSmvYriWYw21RItI24LCHUqGxOhrTYGgNHMhzrajk3r/dYzfKX6f5IqytRwc7xAkq4/RpF8dC3iGCkF2g2WydiiaqzSMPnax2Z7A0QJgvA7x0D+RjRP85XJbllp/wC0U+zmIOaCu5IqqQyeRkhNdkpGZwhsQqaANQbIv6JRT7HY4pcXqsEOcHRoXNBMf1an1XbHy5run+pyy8PE3a1+gPEYyrVEOccuwsPXdLJ5OSa49L8FY/Gxwdpb+RhwTifcAsczPSJktmCD+ZjuR+hXK4RkqZttbj2OKWJwRvmqN/lcyfq0wk1kWoyNY+RNdoNW7StY3JQYQfzui3Vrb/VTDBGL5PbM5ynkf1aQgIkkm5NydzzJWg1+CzWDZFBYRrW7JDJDG7IA9kbsgZQ0GbIFQJ2HamSewwax4cOSLZVF8c1tV+YosKAtwTUCCN4e3dAUSMIORKdhQL8D1KVjSJ/AdSiwob9rHBr6bAdAT+g+y5sborM9oTYOkHvLCQHajr080KS5rkQo8lQXFYNkgS4EG43XfLxFLcWefmeaFqhhQ4XTe0tALTydJt5rVeNixY3LIyvD8fyMs+UtROS49Uew5abiWNtnHzHmfJeVB8m5HoZIxukA4LXBBDzI6rV6MpKjsOEcQrUKNQ0Hw1kOaCJDXEFri0HQwVzzpyTXZUOnYiOIFRzi8FziSS48ydSSmvpDZZtMEQlz+SkqL0mX1ho1P2UTlRLNlPEMcRewjMfs30/RLFjUpKyYx3bOpZRptYDSc3KRraT59V6uXzPHwfTFJv5OGXnZHNwhGkv6gcPimuJa/LUbplcAfUW/ROHlYc0Wpxr8o3x+XkTSmrTJOCdUcHUy9jRoBEgbWKMcfHUKhj5v3bOtzlB22lH+5k4r2XZiXBznllQWLg1hzbF4zCT1WD8XNGT9OK4/F7/wV6uLJ1JHJcd7O1sGR3kOaT4XtmD0IN2nofqo5u+LTT+GOUaFvcOIBhVyIS9w7WkKk0DRuLAQCVSEyyAoomINSSGg5QDCMcgAgKALQgCSkNFZQB4piA1UIGVp0ydASeiaTk6QOkrZpOAqNEljgN4/VW8U47aM1li3SaBlqgs9CQyCgCplAHpO6KCzZ2jdOJcNYYPeSfuuSKoufZzuNpFpBGpVThoziS7imJtldPRwDo9TdTG19raNFkpBMTxSpUaQXnqBAHsNVL27k7/Ul5JS0zHWqPLAwxBWkSGKq2ELHWmFbZWmdTwlhbh3OdfMBlG0Oifq7/tXI5r1KXsRL4MlJjpnQLd9WNWMMLTa4nMYAaTbfRo9z9FzOVPZaaJrUg6wEDl+/mnGHuxKrPUMF4iBzg/utYJ9IulLQwOANoI69Fnlxyi/qRyrLBNoa4PhjWjNmk6RpO8HdXgxzySpIn+ZjGaSVnRUeMUGMyvORwF7a7TsV6azuOnHovysUZfVLv4Oe4vx5mYd2wlurjoT/ZXDy/quRlFKeqF/E+Kd83unD/TcIg6gjQrPzMkcnS66Z14oyiqbtCqlQDGAE3XnuTNmtGXFva3ZaY4O7MjL366aJZdtVIC5emMNSKQGoJiCsagBjhuEPcJJaxu7p/QLKWaEXT7Got9Gt3Z90TTqU6hA+ESHegcL+6Fmg3Qmmu0J36wbEW/5WgyiAIJQAMiUgOi4LWw4YQ45H9ee0ELsx+THFH6Vs4M+LJOd+x5/EGNcIJI3H6KoeY/cl+NJoU4ghziQIk8voubJJSk2jtxpqNME5qzNbK5UhNlSxMCMqYBcdVDq9Y9Y9hC5l1Y59inEYd5AjklknaFGDb0YKlGoARJlREmUadMmjhhkjU80myXIBVYR8J9EJgjVSxhcQ1wEJ7Rde4z4/isrGMbYHKB6Nn9XrDFG5uTFDYvwlMnda8qsuq7GdDu2iHHNHyg893H9AFkuTd0S7DDFBws0AdB99VcItPbsdNLYF0nQkEaEagrSKadoa07NlPibiAHsDnfmByk+eoJXW/Mb1OKYSx457kv6Gl/FD3ndNaAPhFRxnxeUQLkj2Q/KlxuCr/JeOGLH9kd/LGTsBNEtqktqazAudyea6YYVKFpnLl5v6lsLwzhtEQHDNaDK0h4qOH/5OSVRVHuJ8BpUZqh3gEeE6z+UbyuLy1GDpHrqDhFJvZzGKDXAyuSOhWVoUqT2SRCvk0w0K8fgiHeBpO0BdGPlNaQqM+B4dXqPyNY6eoIHunO4fdoTddnVUexZAmpWi18rZj3KajN7UWTLmuo/1dGfHcAfTYX0niq0fFAIc3qW7dQo5bp6ZCytPjONP+z/AHFtKrKqzWjdhq5BmdLjzUyeh0OXcbDmgObDgIsbfXRdfhrBjjtbOmedcEoqjG3ijmukCNrpeR6WRNcTOOW/uM+LruccxJJNiTz6+a5I60ZUlpAQ9UFBqNB7/haT5KowlP7URPJGCuTos7A1WXewgb6j3CqeKcPuQoZoT+1m+jw0FoMm5+IaR+6uWB1a2ZvNUqaGVHAUS0gtPnJkLLHgyykTPyEuhFioY4gGQP8AIPVVlhwlV2b425RtqgPfBZlHm1ghDaJ70JiI7wJ2Au77xvnUudPqSsHVUVLqya1Qt0Kwmh4ZU7MLMf4wYnklHRp5Mo5JWi2OJa6eRRNHJRnrC2YCCVUKV2UtgwHCN9Um7NKHuHw2dzXvBd/ptYwAal3xEDo0xPULLC0nT+RVSbD4tgacjTaeV+Q0P+aLR1N2uhLfYtfgzcq0jRbBYXEEG4tuhxoJRtG6jc2Sp1ZA1w+FAu4wokq0UmEo8LLxmlbxxutCcjdh+IvptyOy1ANA/UeTtVUHLHqLFe7CUuNR8NJjT1JI+yv180nTZbcquzNxOlWqw5zs2w5DyCl4/czTd2wT+DVHC8BCx0U5Iph+AHOA4+GV1+PHFzvIY5ZyjBuK2O8ZwOAII9F6n83GGoqjy1LLLtgqGZkuYAd2xrvGyT8jFkjc910d2DLlxz2rPYyuXN8LSDGkrzZZ5N2mVJZpSuTELxiIgNIvqP8APNTlyepDjJb+TpT5Q4z2K6+Bqh1mGDfyWK6EujVgcM4OHeNcGmxIEx1jnCUo2h3WxzW4E4Q5rc7eTm3B/wA2K0xZoQpZEarhNfk1UeHy0h7AG7m0dZ5LTyfNxyhxxxtmkfThF8jneJBubLSzFjeZ+Y8yBtay5oJ19XZzt2AptPMFP3F7HUYPitEUg0tc141gWJ3BWebyc6dY0qMYeJFu5PZlfxgAOABuIE6eoK1w+XlSqRGTw4t2hVRx1SmSabi2fb2Kam09HTxtUyX8Qqu1efSB+i0l5GRqrJjhgukZw8rEs8QgZW6Ao8AUCIylMQ8wuJwFWWCkKdSRLvF5Eh88tiuOc5JI14pojiHY1zmzSeDsT/ZEZE+mzmf4HUok96M0bGVap7RlLTorUptqA5ZtyKdXokHhKgENqbwFPT2PY24jRYzMIENDSf8AqeWCPUH2SyOEar3KVvs2O8DcrTBgA+Q5TsNuZJXJFeo69ie+xYcTDiT6LvSVmiWjO+oTJnVDTstFxSc4RaEc9UDoeNoU87W0mukAZySCNAZt1n6KJtRjZDVDZ1WmWkW2CwhJyYNGTh+FqukAw3ku6EZEtoLW4ZlkuKbhW2CYKmxhERfklBqRTbHuBw+Vom63UTNyNOROhENoyUlF2FpIO3AybkQtJQk+yPUj2GHCwLh3oj0yVnV7KNw+U/CpUEW1y6YXEMYW+KJ5RqlNRqo9lx4wjXbOefQfnm0bKOLHZpYAdQq4is04fDEmGSD0Me8IUW9EylFK2aKvDAfjJd6/ut44YLsxeZvpGetwenEgeh/dEsC7iVHM+pGP+Hs2C5+JtZsp8KpGCGgx/lwqlgtaM1mp7LY3h1EshzGjYgXHlCzh4ri+UmVLO3pISu4Iw6BNxLUqBO4IxLiVyBHgbUUKz38EG6VD5A3cD2KKCyv8CO6dBZP8BO6B2jjuz1Sa5kWhx9r/AF0XJ5C+nRUvtOkqPqluVj3gE3aC4C/QJY8blUV2ZKUkuxhwjs/Uq+DNE3Mz/krufgelHnOX7GfqwbpO2auHcFoMe5tVpkPyzysDMkHS7fooyePjW8cherFugHHeyrDUp1MOWAAguZLifCZLrk66JR8TJODa2axp9CrFOyNfmADAZAIGjG6kec6/deQ000n2Tu9C7CYzvJde/NdSioaKaoIMO18ybK4yaKugGI4flu24VchqVkipA8RjT0UNF6H9BwAjQcyIknkJ6CFycnKVd70Z3sy02EvgWErujjphyOkbUDMrW3K7FogycUdVcCYsFM7YJ7MGDY4jNssop1Zpro6Hh+LDxA5LqjK0ZSjRtJVaJPNcQqjKnYUaG1lp6kSfTR51aUPJ8BHGlsHmO5WL2NxRRzUdDSBCnJQhsKKaQF8C9wdLRO45R1UQkwyQi1sYVqpdoGztJ+llXCfyY3BaF1Sq4ggquTSo0WNXZla3dZxNGeA6q+iQjWyirDo9TtZSM9UYNkNAmDyJDINNGgPGkYmDG8GPdFCtdAyUUMjvEUFnz3h2Eygx8TzFzEASZPQALzpzTkr6Rtr3HHDuJU6VRoJt8Jcdz83QLuw5f5dc6ODzFOcHGGmdFVriMzKsA6lrokehXBLy8vkyMfD8CaVvRgfxECA4lzgbHWZtBKnLhnFdnoPAo9hsVjGtZYy43bGk6+vJVg87JhdJ2cU8EuVxEmNwFWvT8bQC4jMTLRAPL6LfyM0Jz9R0mjthtbKM4VVgBlORu0g/7Rdc/OM3p2VL8galEBpB1VdEoWMLxNzC0VM1SRtw+Czd2T8xJjo0i8eaylkS5JdoDXiMVL7fCPqjx4V9T7JcXVl2VM12rZS3olr5GWDe4XhdEZNioPjMQ9wyzAKpuxUZ8TT7unYzOqlqkXHbD8IxLadp9VUHXYpb6HFPEg6ELQgMHIAuHhMVlw4IoCWuCaEyHkFDGuiUySAUDDcMc5pJEHcH6Qohju7YZJVWjcxjrkN/zyScUnVkttq6KVnAthw8lpDF8kc5XoWlgUNV0bkBoTEWIhFgDeOaGhos5o3T7EUy9UqCwmAcwmXHynT1WUuVXFF1bps1PxMfN7FNOZE8MBfiiC+wEHbdU5W9hGNIF+HCYzjquBIiCBMlx5mTYdLALz4YrlyfsaKaXYlxnDKoqbg7LbLbRFq7GeH4e4NAdIHTkOdlCckk60acqN3DOEOALg4mTEEAcwba/wCSs83KdUh/cbu4cx3ePZmE8tA1YzxpJQi/qfv8DjBRa5dG7ijSaRIBDAAQYIAk76cl6nifw/Emradm+TLjg6js5/D1jTOcOIgTN94sqzeJ4c01F00CyxnpoxcexYxUv+Go3Uj5huRvELz8cXGXGTsweNRegWEw8UnPfcH/AE6Y/NUdafJok+cKJTfLQdDXH16dNoaHRmaG+YZo0dL3PVZYY83ZKQnpU6rnWAy8l1Oo9ml6HeEpQLhS20uSJpMaYYyLXXVifKNoylplMUANdVbVAtmkYVrm3CONoLowVuHgmywlz5aDlQw4fhSwXF10QTrYpOzcHdFrRJYJiIzlKwLFxhFjC0haUkwaCkhFsKRAcErY6QelWA6hO2JxTDfjNv1RyEogTUUtt9lpJFS5KhlCAqRLKuCokG8WQxoFRYDqpQ2ENAKqEeo4EX1spppA5bNFLCt5yVnKUvY0jx9zPiMMA4QbXtz05q1bqyOS2kVyphZweFx5c5wcbyY2jkB0Xn+O9UKS2OcIxron4uS78eOORV7mOVTa+k10quUnM3119ly5lPE0mtCx5dVIs/ECAGzO/wBT+qwc7f0mnqpe5toNDgM2hEEfZbYvDlKXLIYzzZMzUYGDidWzqbSS1wOchwFjYjQrscdJY1o7aUY0JcRwdxAHeC9wyDAGgnrqto+FFRcr2aYMUp6MbcA5jHFwgkGm22rnHKPa59F5bknJ17FTi1p9mzEUw0ANI8DcjByE2c62rjrK4OTk2n+5m+6KU+Cd44vdp8vkNPJdsLUEorb/AN2ClSN9HDxIjTSy2lWlIRrpYGoRGQ3Wco2qTKug1DAuYYILehWnjxcVREtlanCg4ySSt3GxKVGtrSBEWTekSAw9C5kFZQjsVjGiyF0LQg7WqgLhiBFgwIGCrbBTIaCMp2QBGVFgRAQmFHoVWKiYSbQ6PQiwo8iwoGZRaCi7QlaCiSxFjAOEOUjDAqronskE8kWFWWNVx1KamLggMJWURCQz5ZUqu5XvsvNhjbNIo6jhPC6jmAudlm/PToumLrp3RL2/pRtdhKkeF4d0dInyP7ol5OTXLr8mGWv+Uf3MtDEOmMt5JPpb7rPH5VSriCw43ujY3E1AJs5umXe8WK1yynkjs16VJUXrvpOdzaQAS0jrYSNbrJ55J1Arn8jfBUmRZuYiASB8x5fULdZJ8eEn+pSytfaZOMtkgOZoRDdydAN5Nydgsp8MUaj7kcpPYt4jhGMy2EzLtY3yjzMDyXNNQjGvl2/9/wACloY0WxlBENyuN9ZEXOxMmy68adpvSZNsY4akzK6YDiJB2IW7wxyPjLo1xyitsO8tiZ9l0vHiSI9Vtg8TVBbGu3TyWLxQi7iwctGZgETCCQVKrLn2sCAOpHxfssYT5Tl+Nf8AYBgJ0BWyQjwQMuPNABmtO6pCJNM7oAE1plR2yvYk1D0VEnpKRRF9kCPX2SGeDuiYHsx2QBYO6JARm6IqwJlOgJzoECrOSY0WpulIZeEqCyIQBCQEoGfI8BWIznWB99Vg9LRtJbSOu4ZxCq2i0PaIy/Efy8h5x/lkS8uOOPFLr/JWbI2lFaSDGvUcxzjIbl1jQ7D0I9T0WeTLOeP6l2ZRVrYXhvCq1QVHgjNlmNgZIdAMgSI0Jss4KSfN90RVNoI8hkNcRIIiJgANJMhwB16clrLNbjFfJagqsW0MUTUmflbr6kDykrHHK8mjLbGgrZaZDHFxgk9Tre8BdGeSxwS92VjjsrgMVkBqPjWWyLhxAHh30jaCuaM+bc59L/P4KlS6GbWFzjUfdxuBaG+XXQSu3Fh/5S//AAzbIqMl4GzXH1JAH3VveRfhAEylxyC0iSdmzEeZv9VfFzlxsEbKVCZvoY+gWsMV9kyk/ZHquD2uFM4qDL4urZne3KLXOgG5Wc5UrEDw+FLQJMkmSevTossWL01+X2A0hx+FsQtlKUX2Q4pmLuzzT37lkspIsA7WKkIq8wiTBAzTkKOhmENcDYFXFN9CbS7NDKx5ooDSwpDstCkZlrHIT+UgnycBy8x9fNZ04v8ADEHa2wnWBK0itbAo58K6EmD/ABQ6oSAluIBTAv3wQB4wQk0gsBTsUo6GzTCbEipKQFCUaA9mRoZ8+4Hwcsb31W2sMi5Bsc+3kvO8jIoqjom9D3HY5haAH5TFmn/I1RjzKKprozctfUgmKxbaLCHXloGUDkRJ9f3W0sryVHpCeZ1xxr/oBieNPc1rmg0wXTlBi7gZOYatgaHdcfkNyX0ukVGFdgKXaFzm1w0MIIcHEtkk5beKdBJ9kW01H5LktieXEtLBrA9h/wAe608dJSkZ18jzC4cjIIufF58hbkNSoy5PVklEOkM8Ph5f4rlpkTcRYw31OvRb48Sb/Qn3tjJoK7bJKNqeN2lmt/8AYn7LHknO1/vYUFwVYxJE5jIGw5D2v6px95D2Fo1RBdBjX0AH7J45y2/yHIIcRba197oXzJ77G5NlKY5u9BsP3VRu7ZLCiOS0RLQUP6qm/wAC4kR1UsojKgLLAKhGaoSTCh7Y1pB+SbWgsLTmIgeZTXJGcqMppgkyENyb2WqoI1gGiAJQMzY1sho/nZ9DP2UT6X6hYWpYKuSDZlwVTvGB26zwZPUgmwaDml0WwAjhroAG7DGdeUrF7yJfG/6gHpshbITBVrFS3TspdGhjgQndio8WoSAqWIoLK5EqHaOSx+OFZ+YGGAyY2Bs0Adf0Xj5L/c6P1MGFY1zXvqeE3bTYNQI8TjufvKydxkr2L9QjsUAO7kuGU36SJE8/hAWkpS+DOo3yCMmo0NMXNujdDCUZRj+g1Nsihw0DPTaDlLdd5gPiOlleN+pJS/X+xpdbZvo02tzNAE5g2+gaGAwfWbdEsk1jxte77IStm7C0DD3EmBJJ5mBpKPFwydu6CcjVw6m6C50cgI2Gv+4ujpC78GPijJs0vdAJPJayfFNgZMOA82+e56UxYD1+6541JqK/1L/sG3ZurnRo1d9G8ytcrpqK7Y0L8bxGXd1SbmdaTyAG/RYZs7v08ati99jLh9BsEuOYjfm46u9NB5FXCLT+fz+R0aarm5bAT7Lpt1tEpb7IypjIhAF4TEeCEwouTAVCAUGzdTEbDQmFHvVVz9iePuVASbHRKkZKBmXEVPGxo3Lj5BpH3WM5PmooC9d4DSehVydJjBYGhkaBz5+0AegACnFj4RFZplaARmTQAaRkk7/po37rPH9zfyD6DSt6JBYilmF1MoWhp0zPhHXLdlKKZqV9EkJWFEIsZxGHqgAQ0DxtBPO8GBsBIXitSb/ubyqLSRlNHKAZkkkdIB5DqZSx4rlv9SZO0DcwutNzF1WTZNaoZ0W5Z/lED9FyZG1GhR7Gfw+TaZHvlC6fFTjByfwzSekhfhnuc2DE5nXvczBJKwyu5FJUqHLpDe7teBbTxOAcT6Er0cEpKFexnNKxsKdgu1P2IoXcekUrGJcPZYeXL/x/uTRDcUKdMVMsueQAJsALNBO37qVkWOHqVtjqy7Guc+5EkkE7NaQ0gebj7DrCEpOdvvr9ho2NwraYysABcYn0JJJ56FdChGCpLsn8m2jhgGiOStR4rQXfYSowRoiKYOXwULVVBYF7DuE6FZobh9yq4AmugeRTQFKwtCmTGgtBmg3U3RVB6tMAHdJZLE47M1R4BaObtP7qZ5lFqNbYUUc8BDypbY+LCCmeirnYUTkVC7EmZxxFj8Tss7NbcgeeVccW/Wf5/wDoPYYVqcva3kPGepFm/W/oF1yVyS/cSDFi0EeyoCwWKkNPoPcxP1Wc9R0MtTZYaTA9uQU4saW32VKQTKtrIPOanyYUjBUGV4Kz9yvY1wqEQWoAiErCj//Z"/>
          <p:cNvSpPr>
            <a:spLocks noChangeAspect="1" noChangeArrowheads="1"/>
          </p:cNvSpPr>
          <p:nvPr/>
        </p:nvSpPr>
        <p:spPr bwMode="auto">
          <a:xfrm>
            <a:off x="10017125" y="-1074738"/>
            <a:ext cx="3752850" cy="2247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7" name="صورة 6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24132" y="4192510"/>
            <a:ext cx="82153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7200" b="1" dirty="0">
                <a:ln w="1143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التداخل في الأغشية الرقيقـــــة</a:t>
            </a:r>
          </a:p>
        </p:txBody>
      </p:sp>
    </p:spTree>
    <p:extLst>
      <p:ext uri="{BB962C8B-B14F-4D97-AF65-F5344CB8AC3E}">
        <p14:creationId xmlns:p14="http://schemas.microsoft.com/office/powerpoint/2010/main" val="2627547609"/>
      </p:ext>
    </p:extLst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B9D57E-CC81-4770-812E-B55AE2C9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730" y="119074"/>
            <a:ext cx="5169160" cy="555714"/>
          </a:xfr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ar-SA" sz="2800" b="1" dirty="0"/>
              <a:t>التداخل في الاغشية الرقيقة </a:t>
            </a:r>
          </a:p>
        </p:txBody>
      </p:sp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890337E4-A314-4097-9125-423D33F66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805568"/>
              </p:ext>
            </p:extLst>
          </p:nvPr>
        </p:nvGraphicFramePr>
        <p:xfrm>
          <a:off x="2080727" y="1156995"/>
          <a:ext cx="9608726" cy="500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9883A10B-D5DF-4D33-917B-4670F6B8A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643" y="4609551"/>
            <a:ext cx="2752531" cy="206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D80040D-496D-45A7-AA8A-1EA382334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786" y="3684009"/>
            <a:ext cx="1429286" cy="9568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22831121-35A0-48F9-A8D0-9B424D26B3AF}"/>
              </a:ext>
            </a:extLst>
          </p:cNvPr>
          <p:cNvCxnSpPr>
            <a:cxnSpLocks/>
          </p:cNvCxnSpPr>
          <p:nvPr/>
        </p:nvCxnSpPr>
        <p:spPr>
          <a:xfrm flipH="1">
            <a:off x="3547255" y="4323067"/>
            <a:ext cx="4031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1ECF18A8-CF0B-4E7D-8121-7390ED8CE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670" y="2221663"/>
            <a:ext cx="1481147" cy="1189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0CFB752-7172-448F-9DF8-CD60323373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3444" y="4892918"/>
            <a:ext cx="1064803" cy="1019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DEE2294E-C55C-42DE-9226-90B0BAE9D4C0}"/>
              </a:ext>
            </a:extLst>
          </p:cNvPr>
          <p:cNvCxnSpPr/>
          <p:nvPr/>
        </p:nvCxnSpPr>
        <p:spPr>
          <a:xfrm flipH="1">
            <a:off x="3603538" y="2909045"/>
            <a:ext cx="4031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43A164F9-5703-49D1-AABD-F03D6D896254}"/>
              </a:ext>
            </a:extLst>
          </p:cNvPr>
          <p:cNvCxnSpPr>
            <a:cxnSpLocks/>
          </p:cNvCxnSpPr>
          <p:nvPr/>
        </p:nvCxnSpPr>
        <p:spPr>
          <a:xfrm flipH="1">
            <a:off x="3596906" y="5638960"/>
            <a:ext cx="4031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3F6B175-7FE6-461B-B61A-F78D4C557E3F}"/>
              </a:ext>
            </a:extLst>
          </p:cNvPr>
          <p:cNvSpPr/>
          <p:nvPr/>
        </p:nvSpPr>
        <p:spPr>
          <a:xfrm>
            <a:off x="6890929" y="2539440"/>
            <a:ext cx="3057710" cy="18900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B8EF2C9-9E40-4A82-89B1-F794987559DC}"/>
              </a:ext>
            </a:extLst>
          </p:cNvPr>
          <p:cNvSpPr/>
          <p:nvPr/>
        </p:nvSpPr>
        <p:spPr>
          <a:xfrm>
            <a:off x="4239210" y="2533172"/>
            <a:ext cx="1533006" cy="811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1579E2C-42FB-4587-923B-71B43BB4DECF}"/>
              </a:ext>
            </a:extLst>
          </p:cNvPr>
          <p:cNvSpPr/>
          <p:nvPr/>
        </p:nvSpPr>
        <p:spPr>
          <a:xfrm>
            <a:off x="4333537" y="3921924"/>
            <a:ext cx="1386436" cy="8022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9B59EC2-8BCC-42CC-B070-984A00404449}"/>
              </a:ext>
            </a:extLst>
          </p:cNvPr>
          <p:cNvSpPr/>
          <p:nvPr/>
        </p:nvSpPr>
        <p:spPr>
          <a:xfrm>
            <a:off x="4161511" y="5218184"/>
            <a:ext cx="1632799" cy="8022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6AC8C63-FD8A-4B67-88A2-04F794E51240}"/>
              </a:ext>
            </a:extLst>
          </p:cNvPr>
          <p:cNvSpPr/>
          <p:nvPr/>
        </p:nvSpPr>
        <p:spPr>
          <a:xfrm>
            <a:off x="8976049" y="144266"/>
            <a:ext cx="2713404" cy="1748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قراءة </a:t>
            </a:r>
          </a:p>
          <a:p>
            <a:pPr algn="ctr"/>
            <a:r>
              <a:rPr lang="ar-SA" b="1" dirty="0"/>
              <a:t>كتاب الطالبة صفحة</a:t>
            </a:r>
          </a:p>
          <a:p>
            <a:pPr algn="ctr"/>
            <a:r>
              <a:rPr lang="ar-SA" b="1" dirty="0"/>
              <a:t>106</a:t>
            </a:r>
          </a:p>
          <a:p>
            <a:pPr algn="ctr"/>
            <a:endParaRPr lang="ar-SA" b="1" dirty="0"/>
          </a:p>
          <a:p>
            <a:pPr algn="ctr"/>
            <a:r>
              <a:rPr lang="ar-SA" b="1" dirty="0"/>
              <a:t>أكملي المنظم التالي ؟ 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9EF92CB-A3FD-4039-9EF1-703D5D4F14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5617" y="4590927"/>
            <a:ext cx="3366545" cy="22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C1E87E-BA3C-4125-861F-E95247D1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0" y="77312"/>
            <a:ext cx="10515600" cy="1325563"/>
          </a:xfrm>
        </p:spPr>
        <p:txBody>
          <a:bodyPr>
            <a:normAutofit/>
          </a:bodyPr>
          <a:lstStyle/>
          <a:p>
            <a:r>
              <a:rPr lang="ar-SA" sz="3600" dirty="0"/>
              <a:t>من خلال مقطع الفيديو </a:t>
            </a:r>
            <a:r>
              <a:rPr lang="ar-SA" sz="3600" dirty="0" err="1"/>
              <a:t>اجيبي</a:t>
            </a:r>
            <a:r>
              <a:rPr lang="ar-SA" sz="3600" dirty="0"/>
              <a:t> الأسئلة التالية :</a:t>
            </a: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9C156C1-2A4C-4787-948A-1E577242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AA5765-545E-4630-A7ED-6E9612922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48" y="53204"/>
            <a:ext cx="2143125" cy="2143125"/>
          </a:xfrm>
          <a:prstGeom prst="rect">
            <a:avLst/>
          </a:prstGeom>
        </p:spPr>
      </p:pic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157803F-7F13-4765-9135-5B2FA60FE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24" y="1114284"/>
            <a:ext cx="11765132" cy="5242066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r-SA" dirty="0"/>
              <a:t>كيف تتكون ألوان الطيف في الأغشية الرقيقة ؟</a:t>
            </a:r>
          </a:p>
          <a:p>
            <a:endParaRPr lang="ar-SA" dirty="0"/>
          </a:p>
          <a:p>
            <a:endParaRPr lang="ar-SA" dirty="0"/>
          </a:p>
          <a:p>
            <a:r>
              <a:rPr lang="ar-SA" dirty="0"/>
              <a:t>متى يحدث التداخل البناء و التداخل الهدام ؟</a:t>
            </a:r>
          </a:p>
          <a:p>
            <a:pPr marL="0" indent="0">
              <a:buNone/>
            </a:pPr>
            <a:endParaRPr lang="ar-SA" dirty="0"/>
          </a:p>
          <a:p>
            <a:pPr marL="0" indent="0">
              <a:buNone/>
            </a:pPr>
            <a:endParaRPr lang="ar-SA" dirty="0"/>
          </a:p>
          <a:p>
            <a:r>
              <a:rPr lang="ar-SA" dirty="0"/>
              <a:t>ما علاقة سمك الغشاء بالطول الموجي للضوء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E46336-B5E8-48D8-B72C-9B938658AB4E}"/>
              </a:ext>
            </a:extLst>
          </p:cNvPr>
          <p:cNvSpPr txBox="1"/>
          <p:nvPr/>
        </p:nvSpPr>
        <p:spPr>
          <a:xfrm>
            <a:off x="603683" y="1802120"/>
            <a:ext cx="6196613" cy="138499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</a:rPr>
              <a:t>1- نتيجة تداخل الموجات الضوئية المنعكسة</a:t>
            </a:r>
          </a:p>
          <a:p>
            <a:r>
              <a:rPr lang="ar-SA" sz="2800" dirty="0">
                <a:solidFill>
                  <a:schemeClr val="bg1"/>
                </a:solidFill>
              </a:rPr>
              <a:t>2- عندما يتوافق الطول الموجي مع سمك الغشاء </a:t>
            </a:r>
          </a:p>
          <a:p>
            <a:r>
              <a:rPr lang="ar-SA" sz="2800" dirty="0">
                <a:solidFill>
                  <a:schemeClr val="bg1"/>
                </a:solidFill>
              </a:rPr>
              <a:t>3- تتفق الموجات المنعكسة في الطور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27FC01-AFD2-4097-9AFE-1DEAA9525219}"/>
              </a:ext>
            </a:extLst>
          </p:cNvPr>
          <p:cNvSpPr txBox="1"/>
          <p:nvPr/>
        </p:nvSpPr>
        <p:spPr>
          <a:xfrm>
            <a:off x="603683" y="3817625"/>
            <a:ext cx="7132468" cy="95410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</a:rPr>
              <a:t>يتكون التداخل البناء عندما تتفق الموجات المنعكسة في الطور </a:t>
            </a:r>
          </a:p>
          <a:p>
            <a:r>
              <a:rPr lang="ar-SA" sz="2800" dirty="0">
                <a:solidFill>
                  <a:schemeClr val="bg1"/>
                </a:solidFill>
              </a:rPr>
              <a:t>و الهدام عندما تختلف في الطور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5B87B6F-28ED-4455-93A3-3350B2DBDCBD}"/>
              </a:ext>
            </a:extLst>
          </p:cNvPr>
          <p:cNvSpPr txBox="1"/>
          <p:nvPr/>
        </p:nvSpPr>
        <p:spPr>
          <a:xfrm>
            <a:off x="1416211" y="5249837"/>
            <a:ext cx="7132468" cy="52322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bg1"/>
                </a:solidFill>
              </a:rPr>
              <a:t>لكل لون طول موجي خاص به يظهر على الغشاء حسب سمكه </a:t>
            </a:r>
          </a:p>
        </p:txBody>
      </p:sp>
    </p:spTree>
    <p:extLst>
      <p:ext uri="{BB962C8B-B14F-4D97-AF65-F5344CB8AC3E}">
        <p14:creationId xmlns:p14="http://schemas.microsoft.com/office/powerpoint/2010/main" val="3115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400">
                <a:solidFill>
                  <a:prstClr val="black"/>
                </a:solidFill>
              </a:rPr>
              <a:t>فيزياء 3                                        ابتهاج السعيد</a:t>
            </a:r>
            <a:endParaRPr lang="ar-SA" sz="1400" dirty="0">
              <a:solidFill>
                <a:prstClr val="black"/>
              </a:solidFill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4" y="42363"/>
            <a:ext cx="2230501" cy="1240716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3546964" y="5245106"/>
            <a:ext cx="5616624" cy="940653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>
              <a:defRPr/>
            </a:pPr>
            <a:r>
              <a:rPr lang="ar-AE" sz="4000" b="1" kern="0" dirty="0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ال</a:t>
            </a:r>
            <a:r>
              <a:rPr lang="ar-SA" sz="4000" b="1" kern="0" dirty="0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أ</a:t>
            </a:r>
            <a:r>
              <a:rPr lang="ar-AE" sz="4000" b="1" kern="0" dirty="0" err="1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ستاذة</a:t>
            </a:r>
            <a:r>
              <a:rPr lang="ar-AE" sz="4000" b="1" kern="0" dirty="0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 : </a:t>
            </a:r>
            <a:r>
              <a:rPr lang="ar-SA" sz="4000" b="1" kern="0" dirty="0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ا</a:t>
            </a:r>
            <a:r>
              <a:rPr lang="ar-AE" sz="4000" b="1" kern="0" dirty="0" err="1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بتهاج</a:t>
            </a:r>
            <a:r>
              <a:rPr lang="ar-AE" sz="4000" b="1" kern="0" dirty="0">
                <a:ln w="22225">
                  <a:solidFill>
                    <a:srgbClr val="F3A447">
                      <a:lumMod val="50000"/>
                    </a:srgbClr>
                  </a:solidFill>
                  <a:prstDash val="solid"/>
                </a:ln>
                <a:solidFill>
                  <a:srgbClr val="F3A447">
                    <a:lumMod val="40000"/>
                    <a:lumOff val="60000"/>
                  </a:srgbClr>
                </a:solidFill>
                <a:latin typeface="Arial" panose="020B0604020202020204" pitchFamily="34" charset="0"/>
              </a:rPr>
              <a:t> عيسى السعيد</a:t>
            </a:r>
          </a:p>
        </p:txBody>
      </p:sp>
      <p:pic>
        <p:nvPicPr>
          <p:cNvPr id="10" name="Picture 2" descr="نتيجة بحث الصور عن شعار الرواد">
            <a:extLst>
              <a:ext uri="{FF2B5EF4-FFF2-40B4-BE49-F238E27FC236}">
                <a16:creationId xmlns:a16="http://schemas.microsoft.com/office/drawing/2014/main" id="{8B8A258C-3D2E-4164-9A83-3B979FA36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8935"/>
          <a:stretch/>
        </p:blipFill>
        <p:spPr bwMode="auto">
          <a:xfrm>
            <a:off x="8740588" y="53507"/>
            <a:ext cx="3370978" cy="117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0BE751-F4ED-4BC7-829D-0DB94C4E0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9" y="1953178"/>
            <a:ext cx="5270791" cy="29516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F3FF5CB-E0FE-41CA-814D-417956606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152" y="1871814"/>
            <a:ext cx="5140170" cy="28784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C56AF83-00AF-47CB-A042-984562BD1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76" y="53507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4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52927" y="609600"/>
            <a:ext cx="5534037" cy="187961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0000" tIns="46800" rIns="90000" bIns="46800" anchor="ctr">
            <a:spAutoFit/>
          </a:bodyPr>
          <a:lstStyle/>
          <a:p>
            <a:pPr algn="justLow" eaLnBrk="0" hangingPunct="0">
              <a:defRPr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PT Bold Heading" pitchFamily="2" charset="-78"/>
              </a:rPr>
              <a:t>* </a:t>
            </a:r>
            <a:r>
              <a:rPr lang="ar-SA" sz="2800" dirty="0">
                <a:latin typeface="Times New Roman" pitchFamily="18" charset="0"/>
                <a:cs typeface="PT Bold Heading" pitchFamily="2" charset="-78"/>
              </a:rPr>
              <a:t>عند حمل غشاء الصابون رأسيا ، فإن وزنه يجعله عند القاع أكبر سمكا من قمته ويتغير السمك تدريجيا من القمة إلى القاع..</a:t>
            </a:r>
            <a:endParaRPr lang="en-US" sz="2800" dirty="0">
              <a:cs typeface="PT Bold Heading" pitchFamily="2" charset="-78"/>
            </a:endParaRPr>
          </a:p>
        </p:txBody>
      </p:sp>
      <p:pic>
        <p:nvPicPr>
          <p:cNvPr id="52227" name="Picture 4" descr="لفقاعات الصابون"/>
          <p:cNvPicPr>
            <a:picLocks noChangeAspect="1" noChangeArrowheads="1"/>
          </p:cNvPicPr>
          <p:nvPr/>
        </p:nvPicPr>
        <p:blipFill>
          <a:blip r:embed="rId2"/>
          <a:srcRect r="53542"/>
          <a:stretch>
            <a:fillRect/>
          </a:stretch>
        </p:blipFill>
        <p:spPr bwMode="auto">
          <a:xfrm>
            <a:off x="2309787" y="500042"/>
            <a:ext cx="1916631" cy="330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1754" y="2225643"/>
            <a:ext cx="192882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" name="Picture 2" descr="a26062013_1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8542781" y="3429000"/>
            <a:ext cx="304287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صور فقاعات صابون - صور ابداع بفقاعات الصابون - صور">
            <a:extLst>
              <a:ext uri="{FF2B5EF4-FFF2-40B4-BE49-F238E27FC236}">
                <a16:creationId xmlns:a16="http://schemas.microsoft.com/office/drawing/2014/main" id="{C7F76989-21F5-45A4-9F39-202F1039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29" y="4097741"/>
            <a:ext cx="5262570" cy="258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5231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2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C9C5E628-CC2F-4047-9F7A-1A364984B935}"/>
              </a:ext>
            </a:extLst>
          </p:cNvPr>
          <p:cNvSpPr txBox="1">
            <a:spLocks/>
          </p:cNvSpPr>
          <p:nvPr/>
        </p:nvSpPr>
        <p:spPr>
          <a:xfrm>
            <a:off x="6187122" y="283902"/>
            <a:ext cx="5169160" cy="555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1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/>
              <a:t>تعزيز اللون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A587174-42E4-4F8E-8B3D-AD5148EBD73B}"/>
              </a:ext>
            </a:extLst>
          </p:cNvPr>
          <p:cNvSpPr/>
          <p:nvPr/>
        </p:nvSpPr>
        <p:spPr>
          <a:xfrm>
            <a:off x="2162740" y="951625"/>
            <a:ext cx="91935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نجعل انعكاس الضوء أحادي اللون معزز ؟ </a:t>
            </a:r>
            <a:r>
              <a:rPr lang="ar-SA" sz="20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(أي شدة اضاءة أكبر) </a:t>
            </a:r>
            <a:endParaRPr lang="ar-SA" sz="28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CE123B5-EEF3-442C-8D91-50AAAA59FBA2}"/>
              </a:ext>
            </a:extLst>
          </p:cNvPr>
          <p:cNvSpPr/>
          <p:nvPr/>
        </p:nvSpPr>
        <p:spPr>
          <a:xfrm>
            <a:off x="654220" y="1413290"/>
            <a:ext cx="80473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يحدث عندما يكون للموجتين المنعكستين الطور نفسه بالنسبة لطول موجي محدد</a:t>
            </a:r>
            <a:endParaRPr lang="ar-SA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E96E676-32BE-4BD2-A24E-E897EB6B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  <p:graphicFrame>
        <p:nvGraphicFramePr>
          <p:cNvPr id="21" name="رسم تخطيطي 20">
            <a:extLst>
              <a:ext uri="{FF2B5EF4-FFF2-40B4-BE49-F238E27FC236}">
                <a16:creationId xmlns:a16="http://schemas.microsoft.com/office/drawing/2014/main" id="{A9C5A088-A71F-448F-98A9-B75C9F825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521598"/>
              </p:ext>
            </p:extLst>
          </p:nvPr>
        </p:nvGraphicFramePr>
        <p:xfrm>
          <a:off x="1202973" y="2227365"/>
          <a:ext cx="9968298" cy="521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09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>
            <a:extLst>
              <a:ext uri="{FF2B5EF4-FFF2-40B4-BE49-F238E27FC236}">
                <a16:creationId xmlns:a16="http://schemas.microsoft.com/office/drawing/2014/main" id="{701FD984-07D5-4965-8D12-0FBFB35AAABD}"/>
              </a:ext>
            </a:extLst>
          </p:cNvPr>
          <p:cNvSpPr txBox="1">
            <a:spLocks/>
          </p:cNvSpPr>
          <p:nvPr/>
        </p:nvSpPr>
        <p:spPr>
          <a:xfrm>
            <a:off x="3755255" y="401875"/>
            <a:ext cx="7617039" cy="555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1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solidFill>
                  <a:schemeClr val="bg1"/>
                </a:solidFill>
              </a:rPr>
              <a:t>كيف يتكون نمط تداخل أزرق اللون في فراشة </a:t>
            </a:r>
            <a:r>
              <a:rPr lang="ar-SA" sz="2800" b="1" dirty="0" err="1">
                <a:solidFill>
                  <a:schemeClr val="bg1"/>
                </a:solidFill>
              </a:rPr>
              <a:t>المورفو</a:t>
            </a:r>
            <a:r>
              <a:rPr lang="ar-SA" sz="2800" b="1" dirty="0">
                <a:solidFill>
                  <a:schemeClr val="bg1"/>
                </a:solidFill>
              </a:rPr>
              <a:t> ؟ </a:t>
            </a:r>
          </a:p>
        </p:txBody>
      </p:sp>
      <p:pic>
        <p:nvPicPr>
          <p:cNvPr id="7" name="رسم 6" descr="الإنترنت">
            <a:hlinkClick r:id="rId4"/>
            <a:extLst>
              <a:ext uri="{FF2B5EF4-FFF2-40B4-BE49-F238E27FC236}">
                <a16:creationId xmlns:a16="http://schemas.microsoft.com/office/drawing/2014/main" id="{55FA2B6D-2CC6-442A-9C0A-21846E9DA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4201" y="1603310"/>
            <a:ext cx="1825690" cy="1825690"/>
          </a:xfrm>
          <a:prstGeom prst="rect">
            <a:avLst/>
          </a:prstGeom>
        </p:spPr>
      </p:pic>
      <p:pic>
        <p:nvPicPr>
          <p:cNvPr id="8" name="التداخل في فراشة المورفو">
            <a:hlinkClick r:id="" action="ppaction://media"/>
            <a:extLst>
              <a:ext uri="{FF2B5EF4-FFF2-40B4-BE49-F238E27FC236}">
                <a16:creationId xmlns:a16="http://schemas.microsoft.com/office/drawing/2014/main" id="{4AC0C3B5-B8C5-4170-9662-10B494BFC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823" y="1274181"/>
            <a:ext cx="8954065" cy="5036661"/>
          </a:xfrm>
          <a:prstGeom prst="rect">
            <a:avLst/>
          </a:prstGeom>
        </p:spPr>
      </p:pic>
      <p:pic>
        <p:nvPicPr>
          <p:cNvPr id="13" name="صورة 12" descr="صورة تحتوي على جالس, بحث, داكن, جبهة&#10;&#10;تم إنشاء الوصف تلقائياً">
            <a:extLst>
              <a:ext uri="{FF2B5EF4-FFF2-40B4-BE49-F238E27FC236}">
                <a16:creationId xmlns:a16="http://schemas.microsoft.com/office/drawing/2014/main" id="{ADC71BF8-7490-427F-9192-BD19FD046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104" y="1482222"/>
            <a:ext cx="3978232" cy="28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4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1D1B28-803A-4EB3-8463-2460B6DC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1" y="927799"/>
            <a:ext cx="5002401" cy="500240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608A57C-37BD-4814-A6E2-29EC30CAC1B4}"/>
              </a:ext>
            </a:extLst>
          </p:cNvPr>
          <p:cNvSpPr/>
          <p:nvPr/>
        </p:nvSpPr>
        <p:spPr>
          <a:xfrm>
            <a:off x="8131999" y="1797785"/>
            <a:ext cx="146386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العوامل</a:t>
            </a:r>
          </a:p>
          <a:p>
            <a:pPr algn="ctr"/>
            <a:r>
              <a:rPr lang="ar-SA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المؤثرة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834FB4D-B23D-49FA-8C05-B380B1B01476}"/>
              </a:ext>
            </a:extLst>
          </p:cNvPr>
          <p:cNvSpPr/>
          <p:nvPr/>
        </p:nvSpPr>
        <p:spPr>
          <a:xfrm>
            <a:off x="9429965" y="3896727"/>
            <a:ext cx="117051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سمك </a:t>
            </a:r>
          </a:p>
          <a:p>
            <a:pPr algn="ctr"/>
            <a:r>
              <a:rPr lang="ar-SA" sz="280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الغشاء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81A3EAE-7529-4812-897B-5A55AF442DD1}"/>
              </a:ext>
            </a:extLst>
          </p:cNvPr>
          <p:cNvSpPr/>
          <p:nvPr/>
        </p:nvSpPr>
        <p:spPr>
          <a:xfrm>
            <a:off x="7102155" y="3841161"/>
            <a:ext cx="10134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انقلاب </a:t>
            </a:r>
          </a:p>
          <a:p>
            <a:pPr algn="ctr"/>
            <a:r>
              <a:rPr lang="ar-SA" sz="280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A154B036-2E9B-458E-B733-8C590F4A910B}"/>
              </a:ext>
            </a:extLst>
          </p:cNvPr>
          <p:cNvGrpSpPr/>
          <p:nvPr/>
        </p:nvGrpSpPr>
        <p:grpSpPr>
          <a:xfrm>
            <a:off x="3535877" y="1148304"/>
            <a:ext cx="2996990" cy="2280499"/>
            <a:chOff x="6571326" y="3092176"/>
            <a:chExt cx="2996990" cy="2280499"/>
          </a:xfrm>
        </p:grpSpPr>
        <p:pic>
          <p:nvPicPr>
            <p:cNvPr id="11" name="صورة 10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BF87B983-091C-45D5-8B85-6324C146E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51" t="51100"/>
            <a:stretch/>
          </p:blipFill>
          <p:spPr>
            <a:xfrm>
              <a:off x="6571326" y="3092176"/>
              <a:ext cx="2996990" cy="2280499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C4A43899-C12C-42AA-9844-9A34B566E554}"/>
                </a:ext>
              </a:extLst>
            </p:cNvPr>
            <p:cNvSpPr/>
            <p:nvPr/>
          </p:nvSpPr>
          <p:spPr>
            <a:xfrm>
              <a:off x="7191687" y="3561542"/>
              <a:ext cx="150233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معامل انكسار</a:t>
              </a:r>
            </a:p>
            <a:p>
              <a:pPr algn="ctr"/>
              <a:r>
                <a:rPr lang="ar-SA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من</a:t>
              </a:r>
              <a:endPara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ar-SA" sz="2400" b="1" cap="none" spc="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أقل</a:t>
              </a:r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الى </a:t>
              </a:r>
              <a:r>
                <a:rPr lang="ar-SA" sz="24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أكبر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5523661-C1BE-4216-9882-124B0331B761}"/>
              </a:ext>
            </a:extLst>
          </p:cNvPr>
          <p:cNvGrpSpPr/>
          <p:nvPr/>
        </p:nvGrpSpPr>
        <p:grpSpPr>
          <a:xfrm>
            <a:off x="3446262" y="3777876"/>
            <a:ext cx="3176219" cy="2508712"/>
            <a:chOff x="6518286" y="4693298"/>
            <a:chExt cx="3176219" cy="2508712"/>
          </a:xfrm>
        </p:grpSpPr>
        <p:pic>
          <p:nvPicPr>
            <p:cNvPr id="14" name="صورة 13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30E11BAC-4928-4AE7-A6EC-0F155BD0E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162" r="47449"/>
            <a:stretch/>
          </p:blipFill>
          <p:spPr>
            <a:xfrm rot="16200000">
              <a:off x="6852040" y="4359544"/>
              <a:ext cx="2508712" cy="3176219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AAA47C0-8E68-4470-9AFE-44E87103DABC}"/>
                </a:ext>
              </a:extLst>
            </p:cNvPr>
            <p:cNvSpPr/>
            <p:nvPr/>
          </p:nvSpPr>
          <p:spPr>
            <a:xfrm>
              <a:off x="7191687" y="5269195"/>
              <a:ext cx="150233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معامل انكسار</a:t>
              </a:r>
            </a:p>
            <a:p>
              <a:pPr algn="ctr"/>
              <a:r>
                <a:rPr lang="ar-SA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من</a:t>
              </a:r>
              <a:endPara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ar-SA" sz="24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أكبر</a:t>
              </a:r>
              <a:r>
                <a:rPr lang="ar-SA" sz="2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الى </a:t>
              </a:r>
              <a:r>
                <a:rPr lang="ar-SA" sz="2400" b="1" cap="none" spc="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أقل</a:t>
              </a:r>
              <a:endParaRPr lang="ar-SA" sz="2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73515C94-E063-4C1F-83B4-88C2035098C7}"/>
              </a:ext>
            </a:extLst>
          </p:cNvPr>
          <p:cNvGrpSpPr/>
          <p:nvPr/>
        </p:nvGrpSpPr>
        <p:grpSpPr>
          <a:xfrm>
            <a:off x="284304" y="476731"/>
            <a:ext cx="3343673" cy="2188969"/>
            <a:chOff x="2497496" y="2730689"/>
            <a:chExt cx="3343673" cy="2188969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7AD6BDFE-A67C-40C4-963B-AE9DAB3C1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51" b="48331"/>
            <a:stretch/>
          </p:blipFill>
          <p:spPr>
            <a:xfrm rot="16200000">
              <a:off x="3074848" y="2153337"/>
              <a:ext cx="2188969" cy="3343673"/>
            </a:xfrm>
            <a:prstGeom prst="rect">
              <a:avLst/>
            </a:prstGeom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2F5E41C8-D86F-4F99-ACB0-B4EA0EF91563}"/>
                </a:ext>
              </a:extLst>
            </p:cNvPr>
            <p:cNvSpPr/>
            <p:nvPr/>
          </p:nvSpPr>
          <p:spPr>
            <a:xfrm>
              <a:off x="3659478" y="3470722"/>
              <a:ext cx="1417376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موجة</a:t>
              </a:r>
            </a:p>
            <a:p>
              <a:pPr algn="ctr"/>
              <a:r>
                <a:rPr lang="ar-SA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ar-SA" sz="3600" b="1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مقلوبة</a:t>
              </a:r>
              <a:r>
                <a:rPr lang="ar-SA" sz="3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ar-SA" sz="3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4501C3-A55C-4BD4-8D3F-DECEBAC0071B}"/>
              </a:ext>
            </a:extLst>
          </p:cNvPr>
          <p:cNvGrpSpPr/>
          <p:nvPr/>
        </p:nvGrpSpPr>
        <p:grpSpPr>
          <a:xfrm>
            <a:off x="241272" y="2866114"/>
            <a:ext cx="3429736" cy="2392382"/>
            <a:chOff x="2411433" y="4383665"/>
            <a:chExt cx="3429736" cy="2392382"/>
          </a:xfrm>
        </p:grpSpPr>
        <p:pic>
          <p:nvPicPr>
            <p:cNvPr id="20" name="صورة 19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0A5134B8-F1A7-4A37-A670-FEE7464BE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449" b="50328"/>
            <a:stretch/>
          </p:blipFill>
          <p:spPr>
            <a:xfrm>
              <a:off x="2411433" y="4383665"/>
              <a:ext cx="3429736" cy="2392382"/>
            </a:xfrm>
            <a:prstGeom prst="rect">
              <a:avLst/>
            </a:prstGeom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87867030-55B3-4BC3-AC0F-8730D89F9CFA}"/>
                </a:ext>
              </a:extLst>
            </p:cNvPr>
            <p:cNvSpPr/>
            <p:nvPr/>
          </p:nvSpPr>
          <p:spPr>
            <a:xfrm>
              <a:off x="3415018" y="5287468"/>
              <a:ext cx="190629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3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موجة </a:t>
              </a:r>
            </a:p>
            <a:p>
              <a:pPr algn="ctr"/>
              <a:r>
                <a:rPr lang="ar-SA" sz="3200" b="1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غير  </a:t>
              </a:r>
              <a:r>
                <a:rPr lang="ar-SA" sz="3200" b="1" cap="none" spc="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مقلوبة</a:t>
              </a:r>
              <a:r>
                <a:rPr lang="ar-SA" sz="32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ar-SA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2" name="عنوان 1">
            <a:extLst>
              <a:ext uri="{FF2B5EF4-FFF2-40B4-BE49-F238E27FC236}">
                <a16:creationId xmlns:a16="http://schemas.microsoft.com/office/drawing/2014/main" id="{0F65E821-FFDD-4315-849F-E09E05129F2B}"/>
              </a:ext>
            </a:extLst>
          </p:cNvPr>
          <p:cNvSpPr txBox="1">
            <a:spLocks/>
          </p:cNvSpPr>
          <p:nvPr/>
        </p:nvSpPr>
        <p:spPr>
          <a:xfrm>
            <a:off x="3209730" y="119074"/>
            <a:ext cx="5169160" cy="5557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/>
              <a:t>التداخل في الاغشية الرقيقة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9562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068CC5-0B38-4A54-A2B7-8828B9EF7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65" y="120047"/>
            <a:ext cx="6085853" cy="2908611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8DE4154-C78B-4467-834C-2C4AE513CA4E}"/>
              </a:ext>
            </a:extLst>
          </p:cNvPr>
          <p:cNvGrpSpPr/>
          <p:nvPr/>
        </p:nvGrpSpPr>
        <p:grpSpPr>
          <a:xfrm>
            <a:off x="7679095" y="1306284"/>
            <a:ext cx="3051306" cy="914400"/>
            <a:chOff x="4385191" y="3727580"/>
            <a:chExt cx="3051306" cy="91440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83849681-3724-4F07-B01B-6EF7B4D9C255}"/>
                </a:ext>
              </a:extLst>
            </p:cNvPr>
            <p:cNvSpPr/>
            <p:nvPr/>
          </p:nvSpPr>
          <p:spPr>
            <a:xfrm>
              <a:off x="4842390" y="3995649"/>
              <a:ext cx="259410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كتاب الطالبة </a:t>
              </a:r>
            </a:p>
            <a:p>
              <a:pPr algn="ctr"/>
              <a:r>
                <a:rPr lang="ar-SA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صفحة </a:t>
              </a:r>
              <a:r>
                <a:rPr lang="ar-SA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124</a:t>
              </a:r>
            </a:p>
          </p:txBody>
        </p:sp>
        <p:pic>
          <p:nvPicPr>
            <p:cNvPr id="6" name="رسم 5" descr="سرد قصص">
              <a:extLst>
                <a:ext uri="{FF2B5EF4-FFF2-40B4-BE49-F238E27FC236}">
                  <a16:creationId xmlns:a16="http://schemas.microsoft.com/office/drawing/2014/main" id="{41710D18-8369-409A-B856-6B79C398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85191" y="3727580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20D0D33-99D0-4AFA-B6DE-323237CC1A1B}"/>
              </a:ext>
            </a:extLst>
          </p:cNvPr>
          <p:cNvSpPr txBox="1"/>
          <p:nvPr/>
        </p:nvSpPr>
        <p:spPr>
          <a:xfrm>
            <a:off x="7302721" y="414126"/>
            <a:ext cx="4261251" cy="735747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SA" sz="2800" b="1" dirty="0"/>
              <a:t>تقويم مرحلي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FCA005D-2F24-41BD-A3B9-46D2EA1F1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669" y="3364036"/>
            <a:ext cx="1882303" cy="45724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BEC44AE-1E0C-4826-9AB9-E27282CF9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059" y="4450611"/>
            <a:ext cx="1821338" cy="37341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6C470B6-A21C-4B72-8CF6-732ABCD5D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669" y="5243790"/>
            <a:ext cx="1821338" cy="41913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D782556-EE69-4B81-A10E-270C1F96C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3669" y="6082693"/>
            <a:ext cx="1821338" cy="403895"/>
          </a:xfrm>
          <a:prstGeom prst="rect">
            <a:avLst/>
          </a:prstGeom>
        </p:spPr>
      </p:pic>
      <p:sp>
        <p:nvSpPr>
          <p:cNvPr id="21" name="سهم: لليمين 20">
            <a:extLst>
              <a:ext uri="{FF2B5EF4-FFF2-40B4-BE49-F238E27FC236}">
                <a16:creationId xmlns:a16="http://schemas.microsoft.com/office/drawing/2014/main" id="{19A81027-60F5-462A-A2B7-1FEE77528283}"/>
              </a:ext>
            </a:extLst>
          </p:cNvPr>
          <p:cNvSpPr/>
          <p:nvPr/>
        </p:nvSpPr>
        <p:spPr>
          <a:xfrm rot="5400000">
            <a:off x="5641032" y="2878876"/>
            <a:ext cx="1631800" cy="197838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SA" b="1" dirty="0"/>
              <a:t>تداخل الاغشية الرقيقة</a:t>
            </a:r>
          </a:p>
        </p:txBody>
      </p:sp>
      <p:sp>
        <p:nvSpPr>
          <p:cNvPr id="22" name="سهم: لليمين 21">
            <a:extLst>
              <a:ext uri="{FF2B5EF4-FFF2-40B4-BE49-F238E27FC236}">
                <a16:creationId xmlns:a16="http://schemas.microsoft.com/office/drawing/2014/main" id="{CBCFA7F0-F160-41B9-82C8-5860E50620FE}"/>
              </a:ext>
            </a:extLst>
          </p:cNvPr>
          <p:cNvSpPr/>
          <p:nvPr/>
        </p:nvSpPr>
        <p:spPr>
          <a:xfrm rot="5400000">
            <a:off x="3177092" y="2977725"/>
            <a:ext cx="1804291" cy="18883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SA" b="1" dirty="0"/>
              <a:t>الأصباغ</a:t>
            </a:r>
          </a:p>
        </p:txBody>
      </p:sp>
      <p:sp>
        <p:nvSpPr>
          <p:cNvPr id="24" name="سهم: لليمين 23">
            <a:extLst>
              <a:ext uri="{FF2B5EF4-FFF2-40B4-BE49-F238E27FC236}">
                <a16:creationId xmlns:a16="http://schemas.microsoft.com/office/drawing/2014/main" id="{7DAA5C83-1993-4F7F-A27B-449C6B7680FB}"/>
              </a:ext>
            </a:extLst>
          </p:cNvPr>
          <p:cNvSpPr/>
          <p:nvPr/>
        </p:nvSpPr>
        <p:spPr>
          <a:xfrm rot="5400000">
            <a:off x="968953" y="2821962"/>
            <a:ext cx="1639503" cy="2084514"/>
          </a:xfrm>
          <a:prstGeom prst="rightArrow">
            <a:avLst>
              <a:gd name="adj1" fmla="val 50000"/>
              <a:gd name="adj2" fmla="val 523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SA" b="1" dirty="0"/>
              <a:t>الانكسار</a:t>
            </a: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25FA672B-A6FE-468E-B58F-4CE1980D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6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2037 L -0.29232 0.2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9011 0.088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2931 0.0849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139 L -0.66888 -0.151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4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C9C5E628-CC2F-4047-9F7A-1A364984B935}"/>
              </a:ext>
            </a:extLst>
          </p:cNvPr>
          <p:cNvSpPr txBox="1">
            <a:spLocks/>
          </p:cNvSpPr>
          <p:nvPr/>
        </p:nvSpPr>
        <p:spPr>
          <a:xfrm>
            <a:off x="1464906" y="949514"/>
            <a:ext cx="5169160" cy="555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1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/>
              <a:t>استراتيجية حل المسائل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جدول 4">
                <a:extLst>
                  <a:ext uri="{FF2B5EF4-FFF2-40B4-BE49-F238E27FC236}">
                    <a16:creationId xmlns:a16="http://schemas.microsoft.com/office/drawing/2014/main" id="{38F8A032-6FF5-482A-A515-3DB5318030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7660349"/>
                  </p:ext>
                </p:extLst>
              </p:nvPr>
            </p:nvGraphicFramePr>
            <p:xfrm>
              <a:off x="1464906" y="1895322"/>
              <a:ext cx="8854752" cy="2704669"/>
            </p:xfrm>
            <a:graphic>
              <a:graphicData uri="http://schemas.openxmlformats.org/drawingml/2006/table">
                <a:tbl>
                  <a:tblPr rtl="1" firstRow="1" bandRow="1">
                    <a:tableStyleId>{21E4AEA4-8DFA-4A89-87EB-49C32662AFE0}</a:tableStyleId>
                  </a:tblPr>
                  <a:tblGrid>
                    <a:gridCol w="2951584">
                      <a:extLst>
                        <a:ext uri="{9D8B030D-6E8A-4147-A177-3AD203B41FA5}">
                          <a16:colId xmlns:a16="http://schemas.microsoft.com/office/drawing/2014/main" val="2720861767"/>
                        </a:ext>
                      </a:extLst>
                    </a:gridCol>
                    <a:gridCol w="2951584">
                      <a:extLst>
                        <a:ext uri="{9D8B030D-6E8A-4147-A177-3AD203B41FA5}">
                          <a16:colId xmlns:a16="http://schemas.microsoft.com/office/drawing/2014/main" val="2470660865"/>
                        </a:ext>
                      </a:extLst>
                    </a:gridCol>
                    <a:gridCol w="2951584">
                      <a:extLst>
                        <a:ext uri="{9D8B030D-6E8A-4147-A177-3AD203B41FA5}">
                          <a16:colId xmlns:a16="http://schemas.microsoft.com/office/drawing/2014/main" val="299252405"/>
                        </a:ext>
                      </a:extLst>
                    </a:gridCol>
                  </a:tblGrid>
                  <a:tr h="491502">
                    <a:tc>
                      <a:txBody>
                        <a:bodyPr/>
                        <a:lstStyle/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تداخل بناء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تداخل هدام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2254820"/>
                      </a:ext>
                    </a:extLst>
                  </a:tr>
                  <a:tr h="11762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احدى الموجتين مقلوبه</a:t>
                          </a:r>
                        </a:p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lnT w="381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b="1" i="1" smtClean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</m:d>
                                <m:f>
                                  <m:fPr>
                                    <m:ctrlPr>
                                      <a:rPr lang="en-US" b="1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𝝀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SA" b="1" dirty="0"/>
                        </a:p>
                      </a:txBody>
                      <a:tcPr anchor="ctr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i="0" dirty="0">
                              <a:latin typeface="+mn-lt"/>
                            </a:rPr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den>
                              </m:f>
                            </m:oMath>
                          </a14:m>
                          <a:endParaRPr lang="ar-SA" b="1" dirty="0"/>
                        </a:p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9291574"/>
                      </a:ext>
                    </a:extLst>
                  </a:tr>
                  <a:tr h="1036927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كلا الموجتان مقلوبتان</a:t>
                          </a:r>
                        </a:p>
                        <a:p>
                          <a:pPr algn="ctr" rtl="1"/>
                          <a:r>
                            <a:rPr lang="ar-SA" b="1" dirty="0"/>
                            <a:t>أو غير مقلوبتان 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den>
                              </m:f>
                            </m:oMath>
                          </a14:m>
                          <a:endParaRPr lang="ar-SA" b="1" dirty="0"/>
                        </a:p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1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/>
                            <a:t>2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1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den>
                              </m:f>
                            </m:oMath>
                          </a14:m>
                          <a:endParaRPr lang="ar-SA" b="1" dirty="0"/>
                        </a:p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1652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جدول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F8A032-6FF5-482A-A515-3DB5318030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7660349"/>
                  </p:ext>
                </p:extLst>
              </p:nvPr>
            </p:nvGraphicFramePr>
            <p:xfrm>
              <a:off x="1464906" y="1895322"/>
              <a:ext cx="8854752" cy="2704669"/>
            </p:xfrm>
            <a:graphic>
              <a:graphicData uri="http://schemas.openxmlformats.org/drawingml/2006/table">
                <a:tbl>
                  <a:tblPr rtl="1" firstRow="1" bandRow="1">
                    <a:tableStyleId>{21E4AEA4-8DFA-4A89-87EB-49C32662AFE0}</a:tableStyleId>
                  </a:tblPr>
                  <a:tblGrid>
                    <a:gridCol w="295158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720861767"/>
                        </a:ext>
                      </a:extLst>
                    </a:gridCol>
                    <a:gridCol w="295158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70660865"/>
                        </a:ext>
                      </a:extLst>
                    </a:gridCol>
                    <a:gridCol w="295158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99252405"/>
                        </a:ext>
                      </a:extLst>
                    </a:gridCol>
                  </a:tblGrid>
                  <a:tr h="491502">
                    <a:tc>
                      <a:txBody>
                        <a:bodyPr/>
                        <a:lstStyle/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تداخل بناء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تداخل هدام</a:t>
                          </a:r>
                        </a:p>
                      </a:txBody>
                      <a:tcPr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542254820"/>
                      </a:ext>
                    </a:extLst>
                  </a:tr>
                  <a:tr h="1176240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احدى الموجتين مقلوبه</a:t>
                          </a:r>
                        </a:p>
                        <a:p>
                          <a:pPr algn="ctr" rtl="1"/>
                          <a:endParaRPr lang="ar-SA" b="1" dirty="0"/>
                        </a:p>
                      </a:txBody>
                      <a:tcPr anchor="ctr">
                        <a:lnT w="381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000" t="-42487" r="-100206" b="-896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413" t="-42487" r="-413" b="-896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149291574"/>
                      </a:ext>
                    </a:extLst>
                  </a:tr>
                  <a:tr h="1036927">
                    <a:tc>
                      <a:txBody>
                        <a:bodyPr/>
                        <a:lstStyle/>
                        <a:p>
                          <a:pPr algn="ctr" rtl="1"/>
                          <a:r>
                            <a:rPr lang="ar-SA" b="1" dirty="0"/>
                            <a:t>كلا الموجتان مقلوبتان</a:t>
                          </a:r>
                        </a:p>
                        <a:p>
                          <a:pPr algn="ctr" rtl="1"/>
                          <a:r>
                            <a:rPr lang="ar-SA" b="1" dirty="0"/>
                            <a:t>أو غير مقلوبتان 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000" t="-160819" r="-100206" b="-1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ar-SA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413" t="-160819" r="-413" b="-11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5816525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مستطيل 15">
            <a:extLst>
              <a:ext uri="{FF2B5EF4-FFF2-40B4-BE49-F238E27FC236}">
                <a16:creationId xmlns:a16="http://schemas.microsoft.com/office/drawing/2014/main" id="{07C3D40F-ABFC-4073-9C3C-7A1989F95BC9}"/>
              </a:ext>
            </a:extLst>
          </p:cNvPr>
          <p:cNvSpPr/>
          <p:nvPr/>
        </p:nvSpPr>
        <p:spPr>
          <a:xfrm>
            <a:off x="5622161" y="4885084"/>
            <a:ext cx="3839079" cy="1116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95A1A3-4A0F-49C0-88F3-E765B015C46F}"/>
              </a:ext>
            </a:extLst>
          </p:cNvPr>
          <p:cNvSpPr/>
          <p:nvPr/>
        </p:nvSpPr>
        <p:spPr>
          <a:xfrm>
            <a:off x="5662911" y="5391276"/>
            <a:ext cx="30925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أقل سمكاً   :          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765F148-A14A-411E-B968-A8E05AEB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161" y="5383006"/>
            <a:ext cx="1354893" cy="90326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5BFD513-6BAC-4E10-BC1E-9C398174C01E}"/>
              </a:ext>
            </a:extLst>
          </p:cNvPr>
          <p:cNvSpPr/>
          <p:nvPr/>
        </p:nvSpPr>
        <p:spPr>
          <a:xfrm>
            <a:off x="8031489" y="4914131"/>
            <a:ext cx="15536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ملاحظة</a:t>
            </a:r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674F94C-530B-417F-B2FC-A00CFC19F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87" y="4748787"/>
            <a:ext cx="2612571" cy="1934589"/>
          </a:xfrm>
          <a:prstGeom prst="rect">
            <a:avLst/>
          </a:prstGeom>
        </p:spPr>
      </p:pic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6F4E923-5A2C-4103-8C77-C21597FB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9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4E064BF-30A0-4255-937A-E19B65C647AE}"/>
              </a:ext>
            </a:extLst>
          </p:cNvPr>
          <p:cNvGrpSpPr/>
          <p:nvPr/>
        </p:nvGrpSpPr>
        <p:grpSpPr>
          <a:xfrm>
            <a:off x="1069081" y="2089658"/>
            <a:ext cx="4699324" cy="3276996"/>
            <a:chOff x="1069081" y="2089658"/>
            <a:chExt cx="4699324" cy="3276996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341E762-AAFD-410B-A034-B03299267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5992" y="2089658"/>
              <a:ext cx="4422413" cy="3274763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6D3EDCA1-682C-4199-AF87-094F73589EC4}"/>
                </a:ext>
              </a:extLst>
            </p:cNvPr>
            <p:cNvSpPr/>
            <p:nvPr/>
          </p:nvSpPr>
          <p:spPr>
            <a:xfrm>
              <a:off x="1492271" y="3199918"/>
              <a:ext cx="89319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هواء 1</a:t>
              </a:r>
              <a:endPara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2BF413D6-0E0E-47A6-BF88-EE12C1701A57}"/>
                </a:ext>
              </a:extLst>
            </p:cNvPr>
            <p:cNvSpPr/>
            <p:nvPr/>
          </p:nvSpPr>
          <p:spPr>
            <a:xfrm>
              <a:off x="1167901" y="4904989"/>
              <a:ext cx="137088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زجاج </a:t>
              </a:r>
              <a:r>
                <a:rPr lang="en-US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1.52</a:t>
              </a:r>
              <a:endPara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DF37B5FF-8935-4C1D-A891-105037156FC3}"/>
                </a:ext>
              </a:extLst>
            </p:cNvPr>
            <p:cNvSpPr/>
            <p:nvPr/>
          </p:nvSpPr>
          <p:spPr>
            <a:xfrm>
              <a:off x="1069081" y="4167869"/>
              <a:ext cx="157126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بلاستيك </a:t>
              </a:r>
              <a:r>
                <a:rPr lang="en-US" sz="24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1.83</a:t>
              </a:r>
              <a:endParaRPr lang="ar-SA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FE0A8AF-10BD-4AA4-883B-888FA96A4207}"/>
              </a:ext>
            </a:extLst>
          </p:cNvPr>
          <p:cNvSpPr/>
          <p:nvPr/>
        </p:nvSpPr>
        <p:spPr>
          <a:xfrm>
            <a:off x="2504060" y="1409120"/>
            <a:ext cx="1765228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فقاعة صابون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D13EE938-7293-4052-BBF4-C08BB3008832}"/>
              </a:ext>
            </a:extLst>
          </p:cNvPr>
          <p:cNvGrpSpPr/>
          <p:nvPr/>
        </p:nvGrpSpPr>
        <p:grpSpPr>
          <a:xfrm>
            <a:off x="6793860" y="1450232"/>
            <a:ext cx="4422413" cy="3957534"/>
            <a:chOff x="7269721" y="439418"/>
            <a:chExt cx="4422413" cy="3957534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AF59F47-BB8C-4254-9B5A-24833430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9721" y="1119956"/>
              <a:ext cx="4422413" cy="3274763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F90C0B3-497F-4337-A298-E50994C935D0}"/>
                </a:ext>
              </a:extLst>
            </p:cNvPr>
            <p:cNvSpPr/>
            <p:nvPr/>
          </p:nvSpPr>
          <p:spPr>
            <a:xfrm>
              <a:off x="7503364" y="2230216"/>
              <a:ext cx="71846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هواء</a:t>
              </a:r>
              <a:endPara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1CA2E39B-EAAC-4350-9DEB-1FDDFAE78C25}"/>
                </a:ext>
              </a:extLst>
            </p:cNvPr>
            <p:cNvSpPr/>
            <p:nvPr/>
          </p:nvSpPr>
          <p:spPr>
            <a:xfrm>
              <a:off x="7388183" y="3935287"/>
              <a:ext cx="77777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زجاج</a:t>
              </a:r>
              <a:endPara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6CE97C3E-531B-40C3-B7A4-6E70662B8D09}"/>
                </a:ext>
              </a:extLst>
            </p:cNvPr>
            <p:cNvSpPr/>
            <p:nvPr/>
          </p:nvSpPr>
          <p:spPr>
            <a:xfrm>
              <a:off x="7443252" y="3198167"/>
              <a:ext cx="6703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زيت</a:t>
              </a:r>
              <a:endParaRPr lang="ar-SA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61A4C43C-700A-415F-BDAA-CF173B2746DE}"/>
                </a:ext>
              </a:extLst>
            </p:cNvPr>
            <p:cNvSpPr/>
            <p:nvPr/>
          </p:nvSpPr>
          <p:spPr>
            <a:xfrm>
              <a:off x="7877161" y="439418"/>
              <a:ext cx="2866490" cy="46166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غشاء زيت على زجاج</a:t>
              </a:r>
              <a:endParaRPr lang="ar-SA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aphicFrame>
        <p:nvGraphicFramePr>
          <p:cNvPr id="30" name="جدول 30">
            <a:extLst>
              <a:ext uri="{FF2B5EF4-FFF2-40B4-BE49-F238E27FC236}">
                <a16:creationId xmlns:a16="http://schemas.microsoft.com/office/drawing/2014/main" id="{08C33525-5BA9-4A73-A0BF-A8700F8C2D84}"/>
              </a:ext>
            </a:extLst>
          </p:cNvPr>
          <p:cNvGraphicFramePr>
            <a:graphicFrameLocks noGrp="1"/>
          </p:cNvGraphicFramePr>
          <p:nvPr/>
        </p:nvGraphicFramePr>
        <p:xfrm>
          <a:off x="1207881" y="5724203"/>
          <a:ext cx="5940000" cy="75096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52385885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257062369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29146908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5964289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1569697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rtl="1"/>
                      <a:r>
                        <a:rPr lang="ar-SA" dirty="0"/>
                        <a:t>معامل الانكسار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هواء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زيت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زجاج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162809"/>
                  </a:ext>
                </a:extLst>
              </a:tr>
              <a:tr h="380120">
                <a:tc vMerge="1">
                  <a:txBody>
                    <a:bodyPr/>
                    <a:lstStyle/>
                    <a:p>
                      <a:pPr rtl="1"/>
                      <a:r>
                        <a:rPr lang="ar-SA" dirty="0"/>
                        <a:t>معامل الانكسار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1.33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1.0003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1.45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1.55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207769"/>
                  </a:ext>
                </a:extLst>
              </a:tr>
            </a:tbl>
          </a:graphicData>
        </a:graphic>
      </p:graphicFrame>
      <p:sp>
        <p:nvSpPr>
          <p:cNvPr id="34" name="عنوان 1">
            <a:extLst>
              <a:ext uri="{FF2B5EF4-FFF2-40B4-BE49-F238E27FC236}">
                <a16:creationId xmlns:a16="http://schemas.microsoft.com/office/drawing/2014/main" id="{62972276-70E1-43F1-A5EE-755E2528BE95}"/>
              </a:ext>
            </a:extLst>
          </p:cNvPr>
          <p:cNvSpPr txBox="1">
            <a:spLocks/>
          </p:cNvSpPr>
          <p:nvPr/>
        </p:nvSpPr>
        <p:spPr>
          <a:xfrm>
            <a:off x="2995758" y="322406"/>
            <a:ext cx="8304246" cy="5557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1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solidFill>
                  <a:schemeClr val="bg1"/>
                </a:solidFill>
              </a:rPr>
              <a:t>هل كلا الموجتان مقلوبة ام أحداهما في الأمثلة التالية 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4FF4EA3-A856-4B0A-A7E3-5A5AC57048F7}"/>
              </a:ext>
            </a:extLst>
          </p:cNvPr>
          <p:cNvSpPr/>
          <p:nvPr/>
        </p:nvSpPr>
        <p:spPr>
          <a:xfrm rot="19001249">
            <a:off x="2998905" y="2990906"/>
            <a:ext cx="984564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مقلوبة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E703BC15-7802-4BEE-AE86-910D7F00639D}"/>
              </a:ext>
            </a:extLst>
          </p:cNvPr>
          <p:cNvSpPr/>
          <p:nvPr/>
        </p:nvSpPr>
        <p:spPr>
          <a:xfrm rot="19001249">
            <a:off x="4169606" y="3076780"/>
            <a:ext cx="1739610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غير </a:t>
            </a:r>
            <a:r>
              <a:rPr lang="ar-SA" sz="2000" b="1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مقلوبة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78F34379-5581-4475-B6F6-57BABB982771}"/>
              </a:ext>
            </a:extLst>
          </p:cNvPr>
          <p:cNvSpPr/>
          <p:nvPr/>
        </p:nvSpPr>
        <p:spPr>
          <a:xfrm rot="19001249">
            <a:off x="8441761" y="2987600"/>
            <a:ext cx="984564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مقلوبة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F16E09C1-1F0E-4EB6-AED8-0B5143E1129B}"/>
              </a:ext>
            </a:extLst>
          </p:cNvPr>
          <p:cNvSpPr/>
          <p:nvPr/>
        </p:nvSpPr>
        <p:spPr>
          <a:xfrm rot="19001249">
            <a:off x="9624654" y="3447751"/>
            <a:ext cx="984564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9525">
                  <a:noFill/>
                  <a:prstDash val="solid"/>
                </a:ln>
                <a:solidFill>
                  <a:schemeClr val="bg1"/>
                </a:solidFill>
              </a:rPr>
              <a:t>مقلوبة</a:t>
            </a: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673FAD6E-9F51-49EB-AF3D-3964A4F4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F6F8F3AD-880A-4CB7-812D-4E26751C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6EDC79F-0DE5-4323-AC21-7818F625F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8" t="23779" r="24574" b="22955"/>
          <a:stretch/>
        </p:blipFill>
        <p:spPr>
          <a:xfrm>
            <a:off x="325514" y="665825"/>
            <a:ext cx="11540971" cy="51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75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8AE0C08-393C-4CF4-929F-54F33B72D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34" y="466165"/>
            <a:ext cx="8582924" cy="2475647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A6DD21-3215-4386-B400-424E2922FCDF}"/>
              </a:ext>
            </a:extLst>
          </p:cNvPr>
          <p:cNvSpPr/>
          <p:nvPr/>
        </p:nvSpPr>
        <p:spPr>
          <a:xfrm>
            <a:off x="8602824" y="1242541"/>
            <a:ext cx="578498" cy="597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D243557-54FF-4237-BB36-7606AF6B98D4}"/>
              </a:ext>
            </a:extLst>
          </p:cNvPr>
          <p:cNvSpPr/>
          <p:nvPr/>
        </p:nvSpPr>
        <p:spPr>
          <a:xfrm>
            <a:off x="9983668" y="1293202"/>
            <a:ext cx="137409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تطبيق</a:t>
            </a:r>
            <a:endParaRPr lang="ar-SA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81C1455-AB60-443F-8DCE-EDBE3B03F512}"/>
              </a:ext>
            </a:extLst>
          </p:cNvPr>
          <p:cNvGrpSpPr/>
          <p:nvPr/>
        </p:nvGrpSpPr>
        <p:grpSpPr>
          <a:xfrm>
            <a:off x="8724123" y="2761859"/>
            <a:ext cx="3051306" cy="914400"/>
            <a:chOff x="4385191" y="3727580"/>
            <a:chExt cx="3051306" cy="914400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E4F7AF8-D7A8-44A3-BB4F-92704D905DE7}"/>
                </a:ext>
              </a:extLst>
            </p:cNvPr>
            <p:cNvSpPr/>
            <p:nvPr/>
          </p:nvSpPr>
          <p:spPr>
            <a:xfrm>
              <a:off x="4842390" y="3995649"/>
              <a:ext cx="259410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كتاب الطالبة </a:t>
              </a:r>
            </a:p>
            <a:p>
              <a:pPr algn="ctr"/>
              <a:r>
                <a:rPr lang="ar-SA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صفحة </a:t>
              </a:r>
              <a:r>
                <a:rPr lang="ar-SA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109</a:t>
              </a:r>
            </a:p>
          </p:txBody>
        </p:sp>
        <p:pic>
          <p:nvPicPr>
            <p:cNvPr id="10" name="رسم 9" descr="سرد قصص">
              <a:extLst>
                <a:ext uri="{FF2B5EF4-FFF2-40B4-BE49-F238E27FC236}">
                  <a16:creationId xmlns:a16="http://schemas.microsoft.com/office/drawing/2014/main" id="{AE23492E-4D57-411C-9727-6C373895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85191" y="372758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191C3FB3-43CA-4DA7-97C2-B07E61F2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5A2B69D-D662-4A24-810D-2098791C0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81" r="14005" b="18118"/>
          <a:stretch/>
        </p:blipFill>
        <p:spPr>
          <a:xfrm>
            <a:off x="1511076" y="2745183"/>
            <a:ext cx="5519783" cy="40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8DAED4-DAFB-490D-BD30-71DD27774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2382381"/>
            <a:ext cx="6013450" cy="354216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DE407B-D72E-4178-9A66-B4CB861D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9" y="1430372"/>
            <a:ext cx="5894388" cy="216074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A8AD0C5-587C-48EB-855D-9B713017EA1B}"/>
              </a:ext>
            </a:extLst>
          </p:cNvPr>
          <p:cNvSpPr txBox="1"/>
          <p:nvPr/>
        </p:nvSpPr>
        <p:spPr>
          <a:xfrm>
            <a:off x="218525" y="4085178"/>
            <a:ext cx="5616624" cy="940653"/>
          </a:xfrm>
          <a:prstGeom prst="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</a:t>
            </a:r>
            <a:r>
              <a:rPr kumimoji="0" lang="ar-SA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ستاذة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ar-SA" sz="4000" b="1" kern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kumimoji="0" lang="ar-AE" sz="4000" b="1" i="0" u="none" strike="noStrike" kern="0" cap="none" spc="0" normalizeH="0" baseline="0" noProof="0" dirty="0" err="1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بتهاج</a:t>
            </a:r>
            <a:r>
              <a:rPr kumimoji="0" lang="ar-AE" sz="4000" b="1" i="0" u="none" strike="noStrike" kern="0" cap="none" spc="0" normalizeH="0" baseline="0" noProof="0" dirty="0">
                <a:ln w="12700">
                  <a:solidFill>
                    <a:srgbClr val="86C157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86C157"/>
                  </a:fgClr>
                  <a:bgClr>
                    <a:srgbClr val="86C15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86C157">
                      <a:lumMod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عيسى السعيد</a:t>
            </a:r>
          </a:p>
        </p:txBody>
      </p:sp>
      <p:sp>
        <p:nvSpPr>
          <p:cNvPr id="7" name="وسيلة شرح بيضاوية 1">
            <a:extLst>
              <a:ext uri="{FF2B5EF4-FFF2-40B4-BE49-F238E27FC236}">
                <a16:creationId xmlns:a16="http://schemas.microsoft.com/office/drawing/2014/main" id="{343063BF-B31A-4940-BCE1-D9C5E6D0FFC6}"/>
              </a:ext>
            </a:extLst>
          </p:cNvPr>
          <p:cNvSpPr/>
          <p:nvPr/>
        </p:nvSpPr>
        <p:spPr>
          <a:xfrm>
            <a:off x="6351367" y="351737"/>
            <a:ext cx="5315924" cy="1725470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الواجب</a:t>
            </a:r>
          </a:p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سؤال 5 صفحة 109 </a:t>
            </a:r>
          </a:p>
          <a:p>
            <a:pPr algn="ctr"/>
            <a:r>
              <a:rPr lang="ar-SA" sz="4000" kern="0" dirty="0">
                <a:solidFill>
                  <a:sysClr val="windowText" lastClr="0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سؤال6 و 10 صفحة 110</a:t>
            </a:r>
          </a:p>
        </p:txBody>
      </p:sp>
    </p:spTree>
    <p:extLst>
      <p:ext uri="{BB962C8B-B14F-4D97-AF65-F5344CB8AC3E}">
        <p14:creationId xmlns:p14="http://schemas.microsoft.com/office/powerpoint/2010/main" val="136727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sp>
        <p:nvSpPr>
          <p:cNvPr id="4" name="Freeform 2"/>
          <p:cNvSpPr>
            <a:spLocks/>
          </p:cNvSpPr>
          <p:nvPr/>
        </p:nvSpPr>
        <p:spPr bwMode="gray">
          <a:xfrm rot="5400000">
            <a:off x="6269198" y="2451021"/>
            <a:ext cx="1323256" cy="151546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>
              <a:defRPr/>
            </a:pPr>
            <a:endParaRPr lang="ar-SA" kern="0" dirty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5" name="Rectangle 89"/>
          <p:cNvSpPr>
            <a:spLocks noChangeArrowheads="1"/>
          </p:cNvSpPr>
          <p:nvPr/>
        </p:nvSpPr>
        <p:spPr bwMode="auto">
          <a:xfrm>
            <a:off x="1557735" y="3348249"/>
            <a:ext cx="4230101" cy="646986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>
              <a:defRPr/>
            </a:pPr>
            <a:r>
              <a:rPr lang="ar-SA" sz="3200" b="1" dirty="0">
                <a:solidFill>
                  <a:schemeClr val="bg1"/>
                </a:solidFill>
                <a:latin typeface="Andalus" panose="02020603050405020304" pitchFamily="18" charset="-78"/>
                <a:cs typeface="+mj-cs"/>
              </a:rPr>
              <a:t>التداخل</a:t>
            </a:r>
            <a:endParaRPr lang="en-US" sz="3200" b="1" kern="0" dirty="0">
              <a:solidFill>
                <a:schemeClr val="bg1"/>
              </a:solidFill>
              <a:latin typeface="Andalus" panose="02020603050405020304" pitchFamily="18" charset="-78"/>
              <a:cs typeface="+mj-cs"/>
            </a:endParaRPr>
          </a:p>
        </p:txBody>
      </p:sp>
      <p:sp>
        <p:nvSpPr>
          <p:cNvPr id="6" name="Freeform 2"/>
          <p:cNvSpPr>
            <a:spLocks/>
          </p:cNvSpPr>
          <p:nvPr/>
        </p:nvSpPr>
        <p:spPr bwMode="gray">
          <a:xfrm rot="5400000">
            <a:off x="6464422" y="2159573"/>
            <a:ext cx="2448271" cy="3024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>
              <a:defRPr/>
            </a:pPr>
            <a:endParaRPr lang="ar-SA" kern="0" dirty="0">
              <a:solidFill>
                <a:sysClr val="windowText" lastClr="000000"/>
              </a:solidFill>
              <a:latin typeface="Tw Cen MT" panose="020B0602020104020603"/>
            </a:endParaRPr>
          </a:p>
        </p:txBody>
      </p:sp>
      <p:sp>
        <p:nvSpPr>
          <p:cNvPr id="7" name="Rectangle 89"/>
          <p:cNvSpPr>
            <a:spLocks noChangeArrowheads="1"/>
          </p:cNvSpPr>
          <p:nvPr/>
        </p:nvSpPr>
        <p:spPr bwMode="auto">
          <a:xfrm>
            <a:off x="1557735" y="4273094"/>
            <a:ext cx="4230101" cy="646986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eaLnBrk="0" hangingPunct="0">
              <a:defRPr/>
            </a:pPr>
            <a:r>
              <a:rPr lang="ar-SA" sz="3200" b="1" dirty="0">
                <a:solidFill>
                  <a:schemeClr val="bg1"/>
                </a:solidFill>
                <a:latin typeface="Andalus" panose="02020603050405020304" pitchFamily="18" charset="-78"/>
                <a:cs typeface="+mj-cs"/>
              </a:rPr>
              <a:t>الحيود</a:t>
            </a:r>
            <a:endParaRPr lang="en-US" sz="3200" b="1" kern="0" dirty="0">
              <a:solidFill>
                <a:schemeClr val="bg1"/>
              </a:solidFill>
              <a:latin typeface="Andalus" panose="02020603050405020304" pitchFamily="18" charset="-78"/>
              <a:cs typeface="+mj-cs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207568" y="1457614"/>
            <a:ext cx="8136904" cy="16127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8000" b="1" dirty="0"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التداخل و الحيود</a:t>
            </a:r>
          </a:p>
        </p:txBody>
      </p:sp>
      <p:sp>
        <p:nvSpPr>
          <p:cNvPr id="9" name="سهم منحني 8"/>
          <p:cNvSpPr/>
          <p:nvPr/>
        </p:nvSpPr>
        <p:spPr>
          <a:xfrm rot="5400000" flipV="1">
            <a:off x="6140018" y="830629"/>
            <a:ext cx="614568" cy="541821"/>
          </a:xfrm>
          <a:prstGeom prst="bentArrow">
            <a:avLst>
              <a:gd name="adj1" fmla="val 25000"/>
              <a:gd name="adj2" fmla="val 24479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prstClr val="black"/>
              </a:solidFill>
              <a:latin typeface="Tw Cen MT" panose="020B0602020104020603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672064" y="430261"/>
            <a:ext cx="3672408" cy="792088"/>
          </a:xfrm>
          <a:prstGeom prst="roundRect">
            <a:avLst/>
          </a:prstGeom>
          <a:gradFill>
            <a:gsLst>
              <a:gs pos="0">
                <a:srgbClr val="D197A9"/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600" dirty="0">
                <a:solidFill>
                  <a:prstClr val="black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الفصل الرابع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62ACB54-A97B-496E-81A3-4BEB077C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6" b="25902"/>
          <a:stretch/>
        </p:blipFill>
        <p:spPr>
          <a:xfrm>
            <a:off x="9689241" y="4438041"/>
            <a:ext cx="2107485" cy="21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8AE0C08-393C-4CF4-929F-54F33B72D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11" y="286212"/>
            <a:ext cx="8582924" cy="2475647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CA6DD21-3215-4386-B400-424E2922FCDF}"/>
              </a:ext>
            </a:extLst>
          </p:cNvPr>
          <p:cNvSpPr/>
          <p:nvPr/>
        </p:nvSpPr>
        <p:spPr>
          <a:xfrm>
            <a:off x="8724123" y="1996750"/>
            <a:ext cx="578498" cy="597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81C1455-AB60-443F-8DCE-EDBE3B03F512}"/>
              </a:ext>
            </a:extLst>
          </p:cNvPr>
          <p:cNvGrpSpPr/>
          <p:nvPr/>
        </p:nvGrpSpPr>
        <p:grpSpPr>
          <a:xfrm>
            <a:off x="8724123" y="2761859"/>
            <a:ext cx="3051306" cy="914400"/>
            <a:chOff x="4385191" y="3727580"/>
            <a:chExt cx="3051306" cy="914400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E4F7AF8-D7A8-44A3-BB4F-92704D905DE7}"/>
                </a:ext>
              </a:extLst>
            </p:cNvPr>
            <p:cNvSpPr/>
            <p:nvPr/>
          </p:nvSpPr>
          <p:spPr>
            <a:xfrm>
              <a:off x="4842390" y="3995649"/>
              <a:ext cx="259410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كتاب الطالبة </a:t>
              </a:r>
            </a:p>
            <a:p>
              <a:pPr algn="ctr"/>
              <a:r>
                <a:rPr lang="ar-SA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صفحة </a:t>
              </a:r>
              <a:r>
                <a:rPr lang="ar-SA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109</a:t>
              </a:r>
            </a:p>
          </p:txBody>
        </p:sp>
        <p:pic>
          <p:nvPicPr>
            <p:cNvPr id="10" name="رسم 9" descr="سرد قصص">
              <a:extLst>
                <a:ext uri="{FF2B5EF4-FFF2-40B4-BE49-F238E27FC236}">
                  <a16:creationId xmlns:a16="http://schemas.microsoft.com/office/drawing/2014/main" id="{AE23492E-4D57-411C-9727-6C373895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85191" y="372758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191C3FB3-43CA-4DA7-97C2-B07E61F2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أ- نورة الجعيد</a:t>
            </a:r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8000999" y="3980329"/>
            <a:ext cx="3644153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تحليل المسألة :</a:t>
            </a:r>
          </a:p>
          <a:p>
            <a:r>
              <a:rPr lang="en-US" sz="2800" dirty="0"/>
              <a:t>n=1.33</a:t>
            </a:r>
          </a:p>
          <a:p>
            <a:r>
              <a:rPr lang="en-US" sz="2800" dirty="0"/>
              <a:t>λ= 521 ×10</a:t>
            </a:r>
            <a:r>
              <a:rPr lang="en-US" sz="2800" baseline="30000" dirty="0"/>
              <a:t>-9</a:t>
            </a:r>
            <a:endParaRPr lang="en-US" sz="2800" dirty="0"/>
          </a:p>
          <a:p>
            <a:r>
              <a:rPr lang="en-US" sz="2800" dirty="0"/>
              <a:t> d?</a:t>
            </a:r>
            <a:endParaRPr lang="ar-SA" sz="2800" dirty="0"/>
          </a:p>
          <a:p>
            <a:r>
              <a:rPr lang="en-US" sz="2800" dirty="0"/>
              <a:t>m=0 </a:t>
            </a:r>
            <a:r>
              <a:rPr lang="ar-SA" sz="2800" dirty="0"/>
              <a:t> أقل سمك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/>
              <p:cNvSpPr/>
              <p:nvPr/>
            </p:nvSpPr>
            <p:spPr>
              <a:xfrm>
                <a:off x="2824995" y="3029928"/>
                <a:ext cx="24878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ar-SA" dirty="0"/>
              </a:p>
            </p:txBody>
          </p:sp>
        </mc:Choice>
        <mc:Fallback xmlns="">
          <p:sp>
            <p:nvSpPr>
              <p:cNvPr id="9" name="مستطيل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995" y="3029928"/>
                <a:ext cx="248786" cy="714683"/>
              </a:xfrm>
              <a:prstGeom prst="rect">
                <a:avLst/>
              </a:prstGeom>
              <a:blipFill rotWithShape="0">
                <a:blip r:embed="rId5"/>
                <a:stretch>
                  <a:fillRect r="-619512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مستطيل 11"/>
              <p:cNvSpPr/>
              <p:nvPr/>
            </p:nvSpPr>
            <p:spPr>
              <a:xfrm>
                <a:off x="2718531" y="3980329"/>
                <a:ext cx="24878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 521 </m:t>
                          </m:r>
                          <m:r>
                            <m:rPr>
                              <m:nor/>
                            </m:rPr>
                            <a:rPr lang="en-US" dirty="0"/>
                            <m:t>×</m:t>
                          </m:r>
                          <m:r>
                            <m:rPr>
                              <m:nor/>
                            </m:rPr>
                            <a:rPr lang="en-US" dirty="0"/>
                            <m:t>10</m:t>
                          </m:r>
                          <m:r>
                            <m:rPr>
                              <m:nor/>
                            </m:rPr>
                            <a:rPr lang="en-US" baseline="30000" dirty="0"/>
                            <m:t>−</m:t>
                          </m:r>
                          <m:r>
                            <m:rPr>
                              <m:nor/>
                            </m:rPr>
                            <a:rPr lang="en-US" baseline="30000" dirty="0"/>
                            <m:t>9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ar-SA" dirty="0"/>
              </a:p>
            </p:txBody>
          </p:sp>
        </mc:Choice>
        <mc:Fallback xmlns="">
          <p:sp>
            <p:nvSpPr>
              <p:cNvPr id="12" name="مستطيل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531" y="3980329"/>
                <a:ext cx="248786" cy="714683"/>
              </a:xfrm>
              <a:prstGeom prst="rect">
                <a:avLst/>
              </a:prstGeom>
              <a:blipFill rotWithShape="0">
                <a:blip r:embed="rId6"/>
                <a:stretch>
                  <a:fillRect r="-658537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مربع نص 12"/>
          <p:cNvSpPr txBox="1"/>
          <p:nvPr/>
        </p:nvSpPr>
        <p:spPr>
          <a:xfrm>
            <a:off x="2540364" y="4963081"/>
            <a:ext cx="29437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d= 97.93 ×10</a:t>
            </a:r>
            <a:r>
              <a:rPr lang="en-US" sz="2800" baseline="30000" dirty="0"/>
              <a:t>-9</a:t>
            </a:r>
            <a:r>
              <a:rPr lang="en-US" sz="2800" dirty="0"/>
              <a:t>   m</a:t>
            </a:r>
            <a:endParaRPr lang="ar-SA" sz="28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6700908-E4B9-4C73-A4F7-30841397A45B}"/>
              </a:ext>
            </a:extLst>
          </p:cNvPr>
          <p:cNvSpPr txBox="1"/>
          <p:nvPr/>
        </p:nvSpPr>
        <p:spPr>
          <a:xfrm>
            <a:off x="2540364" y="5492760"/>
            <a:ext cx="29437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d= 97.93           nm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9389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98" y="0"/>
            <a:ext cx="7882778" cy="2496671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81C1455-AB60-443F-8DCE-EDBE3B03F512}"/>
              </a:ext>
            </a:extLst>
          </p:cNvPr>
          <p:cNvGrpSpPr/>
          <p:nvPr/>
        </p:nvGrpSpPr>
        <p:grpSpPr>
          <a:xfrm>
            <a:off x="628992" y="924390"/>
            <a:ext cx="3051306" cy="914400"/>
            <a:chOff x="4385191" y="3727580"/>
            <a:chExt cx="3051306" cy="91440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7E4F7AF8-D7A8-44A3-BB4F-92704D905DE7}"/>
                </a:ext>
              </a:extLst>
            </p:cNvPr>
            <p:cNvSpPr/>
            <p:nvPr/>
          </p:nvSpPr>
          <p:spPr>
            <a:xfrm>
              <a:off x="4842390" y="3995649"/>
              <a:ext cx="259410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كتاب الطالبة </a:t>
              </a:r>
            </a:p>
            <a:p>
              <a:pPr algn="ctr"/>
              <a:r>
                <a:rPr lang="ar-SA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صفحة </a:t>
              </a:r>
              <a:r>
                <a:rPr lang="ar-SA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110</a:t>
              </a:r>
            </a:p>
          </p:txBody>
        </p:sp>
        <p:pic>
          <p:nvPicPr>
            <p:cNvPr id="7" name="رسم 9" descr="سرد قصص">
              <a:extLst>
                <a:ext uri="{FF2B5EF4-FFF2-40B4-BE49-F238E27FC236}">
                  <a16:creationId xmlns:a16="http://schemas.microsoft.com/office/drawing/2014/main" id="{AE23492E-4D57-411C-9727-6C373895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85191" y="3727580"/>
              <a:ext cx="914400" cy="914400"/>
            </a:xfrm>
            <a:prstGeom prst="rect">
              <a:avLst/>
            </a:prstGeom>
          </p:spPr>
        </p:pic>
      </p:grpSp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59062"/>
            <a:ext cx="6075501" cy="327454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" y="3031249"/>
            <a:ext cx="6091042" cy="30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B23F470E-FC3D-4646-BBC1-867AF09D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3                                        ابتهاج السعيد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EB420B-C155-43B6-A200-36A60800E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58" t="15793" r="21359" b="59871"/>
          <a:stretch/>
        </p:blipFill>
        <p:spPr>
          <a:xfrm>
            <a:off x="5930284" y="1597981"/>
            <a:ext cx="6036816" cy="253529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25E51D-DF92-4B61-9D9F-7CE7E08E5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1" t="33916" r="18447" b="21165"/>
          <a:stretch/>
        </p:blipFill>
        <p:spPr>
          <a:xfrm>
            <a:off x="224900" y="1049784"/>
            <a:ext cx="6514564" cy="50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فيزياء 2                                        ابتهاج السعيد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181A638-75EC-4C75-A45B-C359CC925F4C}"/>
              </a:ext>
            </a:extLst>
          </p:cNvPr>
          <p:cNvSpPr txBox="1"/>
          <p:nvPr/>
        </p:nvSpPr>
        <p:spPr>
          <a:xfrm>
            <a:off x="8136467" y="261617"/>
            <a:ext cx="2667000" cy="708025"/>
          </a:xfrm>
          <a:prstGeom prst="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الأهداف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4FC9E5-F96F-46BE-92E1-73091EA97C6C}"/>
              </a:ext>
            </a:extLst>
          </p:cNvPr>
          <p:cNvSpPr txBox="1"/>
          <p:nvPr/>
        </p:nvSpPr>
        <p:spPr>
          <a:xfrm>
            <a:off x="268289" y="434006"/>
            <a:ext cx="7539037" cy="707886"/>
          </a:xfrm>
          <a:prstGeom prst="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altLang="ar-SA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تفسر تكون نمط تداخل بإسقاط الضوء على شقين</a:t>
            </a:r>
            <a:endParaRPr lang="ar-SA" sz="4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7C314F7-1627-4C75-930C-D374FC9BEE61}"/>
              </a:ext>
            </a:extLst>
          </p:cNvPr>
          <p:cNvSpPr txBox="1"/>
          <p:nvPr/>
        </p:nvSpPr>
        <p:spPr>
          <a:xfrm>
            <a:off x="268289" y="1267168"/>
            <a:ext cx="7539036" cy="707886"/>
          </a:xfrm>
          <a:prstGeom prst="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altLang="ar-SA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تحسب الأطوال الموجية للضوء من أنماط التداخل </a:t>
            </a:r>
            <a:endParaRPr lang="ar-SA" sz="4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19348AE-0AD4-4FEE-96DA-6DF4E5B54382}"/>
              </a:ext>
            </a:extLst>
          </p:cNvPr>
          <p:cNvSpPr txBox="1"/>
          <p:nvPr/>
        </p:nvSpPr>
        <p:spPr>
          <a:xfrm>
            <a:off x="268289" y="2105368"/>
            <a:ext cx="7539036" cy="707886"/>
          </a:xfrm>
          <a:prstGeom prst="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altLang="ar-SA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تطبق </a:t>
            </a:r>
            <a:r>
              <a:rPr lang="ar-SA" altLang="ar-SA" sz="400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النمذجة</a:t>
            </a:r>
            <a:r>
              <a:rPr lang="ar-SA" altLang="ar-SA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  <a:cs typeface="Andalus" pitchFamily="18" charset="-78"/>
              </a:rPr>
              <a:t> على التداخل في الأغشية الرقيقة</a:t>
            </a:r>
            <a:endParaRPr lang="ar-SA" sz="4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مربع نص 3">
            <a:extLst>
              <a:ext uri="{FF2B5EF4-FFF2-40B4-BE49-F238E27FC236}">
                <a16:creationId xmlns:a16="http://schemas.microsoft.com/office/drawing/2014/main" id="{93886726-E6EC-412D-8186-2FA46840D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466" y="3289114"/>
            <a:ext cx="2667001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المفردات: </a:t>
            </a:r>
          </a:p>
        </p:txBody>
      </p:sp>
      <p:sp>
        <p:nvSpPr>
          <p:cNvPr id="10" name="مربع نص 16">
            <a:extLst>
              <a:ext uri="{FF2B5EF4-FFF2-40B4-BE49-F238E27FC236}">
                <a16:creationId xmlns:a16="http://schemas.microsoft.com/office/drawing/2014/main" id="{D049BDBB-4F93-47CF-B391-4807D715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08" y="4391325"/>
            <a:ext cx="3352800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أهداب التداخل</a:t>
            </a:r>
          </a:p>
        </p:txBody>
      </p:sp>
      <p:sp>
        <p:nvSpPr>
          <p:cNvPr id="11" name="مربع نص 17">
            <a:extLst>
              <a:ext uri="{FF2B5EF4-FFF2-40B4-BE49-F238E27FC236}">
                <a16:creationId xmlns:a16="http://schemas.microsoft.com/office/drawing/2014/main" id="{1B758573-2E5E-43F4-9A7A-63B5A85C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9" y="4566073"/>
            <a:ext cx="2932111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الضوء المترابط</a:t>
            </a:r>
          </a:p>
        </p:txBody>
      </p:sp>
      <p:sp>
        <p:nvSpPr>
          <p:cNvPr id="12" name="مربع نص 15">
            <a:extLst>
              <a:ext uri="{FF2B5EF4-FFF2-40B4-BE49-F238E27FC236}">
                <a16:creationId xmlns:a16="http://schemas.microsoft.com/office/drawing/2014/main" id="{15CD5BCE-E760-40F8-8389-E67CE3F5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808" y="4386242"/>
            <a:ext cx="3040592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الضوء غير المترابط</a:t>
            </a:r>
          </a:p>
        </p:txBody>
      </p:sp>
      <p:sp>
        <p:nvSpPr>
          <p:cNvPr id="14" name="مربع نص 16">
            <a:extLst>
              <a:ext uri="{FF2B5EF4-FFF2-40B4-BE49-F238E27FC236}">
                <a16:creationId xmlns:a16="http://schemas.microsoft.com/office/drawing/2014/main" id="{D049BDBB-4F93-47CF-B391-4807D715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5518107"/>
            <a:ext cx="3066254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الضوء الأحادي اللون</a:t>
            </a:r>
          </a:p>
        </p:txBody>
      </p:sp>
      <p:sp>
        <p:nvSpPr>
          <p:cNvPr id="15" name="مربع نص 17">
            <a:extLst>
              <a:ext uri="{FF2B5EF4-FFF2-40B4-BE49-F238E27FC236}">
                <a16:creationId xmlns:a16="http://schemas.microsoft.com/office/drawing/2014/main" id="{1B758573-2E5E-43F4-9A7A-63B5A85C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177" y="5735785"/>
            <a:ext cx="4198516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lvl="0">
              <a:defRPr lang="ar-SA"/>
            </a:defPPr>
            <a:lvl1pPr marL="0" lv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التداخل في الأغشية الرقيقة</a:t>
            </a:r>
          </a:p>
        </p:txBody>
      </p:sp>
    </p:spTree>
    <p:extLst>
      <p:ext uri="{BB962C8B-B14F-4D97-AF65-F5344CB8AC3E}">
        <p14:creationId xmlns:p14="http://schemas.microsoft.com/office/powerpoint/2010/main" val="85470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 txBox="1">
            <a:spLocks/>
          </p:cNvSpPr>
          <p:nvPr/>
        </p:nvSpPr>
        <p:spPr>
          <a:xfrm>
            <a:off x="5167306" y="1500174"/>
            <a:ext cx="4629128" cy="20002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Low" eaLnBrk="0" hangingPunct="0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وهي  </a:t>
            </a:r>
            <a:r>
              <a:rPr lang="ar-SA" sz="23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الانعكاس والانكسار والتداخل </a:t>
            </a:r>
            <a:r>
              <a:rPr lang="ar-SA" sz="2300" dirty="0" err="1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والحيود</a:t>
            </a:r>
            <a:r>
              <a:rPr lang="ar-SA" sz="23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 والاستقطاب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والخاصية الأخيرة وهى الاستقطاب صفة للموجات المستعرضة فقط ولا تحدث في حالة الموجات الطولية.</a:t>
            </a:r>
            <a:endParaRPr lang="en-US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452662" y="500043"/>
            <a:ext cx="6962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eaLnBrk="0" hangingPunct="0">
              <a:defRPr/>
            </a:pPr>
            <a:r>
              <a:rPr lang="ar-SA" sz="32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هناك خصائص عامة تصف جميع أنواع الموجات</a:t>
            </a:r>
          </a:p>
        </p:txBody>
      </p:sp>
      <p:pic>
        <p:nvPicPr>
          <p:cNvPr id="4100" name="Picture 4" descr="https://upload.wikimedia.org/wikipedia/commons/thumb/9/94/Wire-grid-polarizer.svg/350px-Wire-grid-polarizer.svg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9538" y="3189478"/>
            <a:ext cx="4389444" cy="2143140"/>
          </a:xfrm>
          <a:prstGeom prst="rect">
            <a:avLst/>
          </a:prstGeom>
          <a:noFill/>
        </p:spPr>
      </p:pic>
      <p:pic>
        <p:nvPicPr>
          <p:cNvPr id="4101" name="Picture 5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1571612"/>
            <a:ext cx="2571736" cy="193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Two_sources_interfer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48" y="318947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518878" y="4947416"/>
            <a:ext cx="8143900" cy="114300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إن للضوء سلوكاً موجياً </a:t>
            </a:r>
            <a:r>
              <a:rPr lang="ar-SA" sz="2200" dirty="0">
                <a:cs typeface="PT Bold Heading" pitchFamily="2" charset="-78"/>
              </a:rPr>
              <a:t>يحيد عندما يمر بحافة</a:t>
            </a:r>
          </a:p>
          <a:p>
            <a:pPr algn="justLow">
              <a:spcBef>
                <a:spcPct val="0"/>
              </a:spcBef>
              <a:defRPr/>
            </a:pPr>
            <a:r>
              <a:rPr lang="ar-SA" sz="2200" dirty="0">
                <a:cs typeface="PT Bold Heading" pitchFamily="2" charset="-78"/>
              </a:rPr>
              <a:t> كما تفعل موجات الماء والموجات الصوتية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200" dirty="0">
              <a:cs typeface="PT Bold Heading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386" y="4517409"/>
            <a:ext cx="2003022" cy="20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05516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1"/>
          <p:cNvSpPr txBox="1">
            <a:spLocks/>
          </p:cNvSpPr>
          <p:nvPr/>
        </p:nvSpPr>
        <p:spPr>
          <a:xfrm>
            <a:off x="3344371" y="1071546"/>
            <a:ext cx="7572396" cy="128588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400" dirty="0">
                <a:solidFill>
                  <a:schemeClr val="accent2"/>
                </a:solidFill>
                <a:latin typeface="+mj-lt"/>
                <a:ea typeface="+mj-ea"/>
                <a:cs typeface="PT Bold Heading" pitchFamily="2" charset="-78"/>
              </a:rPr>
              <a:t>الضوء غير مترابط : 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وهو الضوء ذو مقدمة موجية غير متزامنة </a:t>
            </a:r>
            <a:r>
              <a:rPr lang="ar-SA" sz="2400" dirty="0">
                <a:cs typeface="PT Bold Heading" pitchFamily="2" charset="-78"/>
              </a:rPr>
              <a:t>لأن تردد موجات الضوء كبير جداً فإن الضوء غير المترابط لا يظهر </a:t>
            </a:r>
            <a:r>
              <a:rPr lang="ar-SA" sz="2400" dirty="0" err="1">
                <a:cs typeface="PT Bold Heading" pitchFamily="2" charset="-78"/>
              </a:rPr>
              <a:t>لك</a:t>
            </a:r>
            <a:r>
              <a:rPr lang="ar-SA" sz="2400" dirty="0">
                <a:cs typeface="PT Bold Heading" pitchFamily="2" charset="-78"/>
              </a:rPr>
              <a:t> متقطعاً أو غير مترابط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027" name="Picture 3" descr="21_121285_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670" y="2622176"/>
            <a:ext cx="5887410" cy="35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7117729"/>
      </p:ext>
    </p:extLst>
  </p:cSld>
  <p:clrMapOvr>
    <a:masterClrMapping/>
  </p:clrMapOvr>
  <p:transition spd="slow"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382676" y="1393022"/>
            <a:ext cx="6429420" cy="92868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الضوء المترابط :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هو الضوء الناتج عن تراكب ضوئي مصدرين أو أكثر مشكلاً مقدمات موجة منتظمة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310050" y="642919"/>
            <a:ext cx="53578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تداخل الضوء المترابط (المتزامن)</a:t>
            </a:r>
          </a:p>
        </p:txBody>
      </p:sp>
      <p:pic>
        <p:nvPicPr>
          <p:cNvPr id="2050" name="Picture 2" descr="pic_r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936" y="2850285"/>
            <a:ext cx="6000792" cy="310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المزدوج شق التدخل التجربة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085" y="1227694"/>
            <a:ext cx="3809952" cy="30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107005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2601418" y="1155600"/>
            <a:ext cx="77152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dirty="0" err="1">
                <a:solidFill>
                  <a:schemeClr val="accent2"/>
                </a:solidFill>
                <a:cs typeface="PT Bold Heading" pitchFamily="2" charset="-78"/>
              </a:rPr>
              <a:t>الحيــود</a:t>
            </a:r>
            <a:r>
              <a:rPr lang="ar-SA" sz="2800" dirty="0">
                <a:cs typeface="PT Bold Heading" pitchFamily="2" charset="-78"/>
              </a:rPr>
              <a:t> </a:t>
            </a:r>
            <a:r>
              <a:rPr lang="ar-SA" sz="2400" dirty="0">
                <a:cs typeface="PT Bold Heading" pitchFamily="2" charset="-78"/>
              </a:rPr>
              <a:t>هو انحراف الموجات عن اتجاه انتشارها الأصلي حول حافة الحاجز أو حول حافتي فتحة صغيرة لا تقتصر ظاهرة </a:t>
            </a:r>
            <a:r>
              <a:rPr lang="ar-SA" sz="2400" dirty="0" err="1">
                <a:cs typeface="PT Bold Heading" pitchFamily="2" charset="-78"/>
              </a:rPr>
              <a:t>الحيود</a:t>
            </a:r>
            <a:r>
              <a:rPr lang="ar-SA" sz="2400" dirty="0">
                <a:cs typeface="PT Bold Heading" pitchFamily="2" charset="-78"/>
              </a:rPr>
              <a:t> على نوع معين من الموجات .</a:t>
            </a:r>
            <a:endParaRPr lang="ar-SA" sz="2400" dirty="0"/>
          </a:p>
        </p:txBody>
      </p:sp>
      <p:pic>
        <p:nvPicPr>
          <p:cNvPr id="3074" name="Picture 2" descr="fqbfaa8974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059" y="2417484"/>
            <a:ext cx="5355271" cy="35832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 descr="%25D9%2585%25D8%25A8%25D8%25AF%25D8%25A7%25D8%25A1+%25D9%2587%25D8%25A7%25D9%258A%25D8%25AC%25D9%2586%25D8%25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2657" y="2451133"/>
            <a:ext cx="4130484" cy="35496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5813851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نسق Offic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63639</TotalTime>
  <Words>1262</Words>
  <Application>Microsoft Office PowerPoint</Application>
  <PresentationFormat>شاشة عريضة</PresentationFormat>
  <Paragraphs>230</Paragraphs>
  <Slides>42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42</vt:i4>
      </vt:variant>
    </vt:vector>
  </HeadingPairs>
  <TitlesOfParts>
    <vt:vector size="52" baseType="lpstr">
      <vt:lpstr>Andalus</vt:lpstr>
      <vt:lpstr>Arabic Typesetting</vt:lpstr>
      <vt:lpstr>Arial</vt:lpstr>
      <vt:lpstr>Calibri</vt:lpstr>
      <vt:lpstr>Calibri Light</vt:lpstr>
      <vt:lpstr>Cambria Math</vt:lpstr>
      <vt:lpstr>Times New Roman</vt:lpstr>
      <vt:lpstr>Tw Cen MT</vt:lpstr>
      <vt:lpstr>نسق Office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التداخل في الاغشية الرقيقة </vt:lpstr>
      <vt:lpstr>من خلال مقطع الفيديو اجيبي الأسئلة التالية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Ibtehag Issa Mohamad Alsaeed</cp:lastModifiedBy>
  <cp:revision>114</cp:revision>
  <dcterms:created xsi:type="dcterms:W3CDTF">2020-07-14T00:33:47Z</dcterms:created>
  <dcterms:modified xsi:type="dcterms:W3CDTF">2021-09-28T08:45:39Z</dcterms:modified>
</cp:coreProperties>
</file>