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3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85" r:id="rId9"/>
    <p:sldId id="267" r:id="rId10"/>
    <p:sldId id="268" r:id="rId11"/>
    <p:sldId id="269" r:id="rId12"/>
    <p:sldId id="287" r:id="rId13"/>
    <p:sldId id="288" r:id="rId14"/>
    <p:sldId id="270" r:id="rId15"/>
    <p:sldId id="272" r:id="rId16"/>
    <p:sldId id="271" r:id="rId17"/>
    <p:sldId id="273" r:id="rId18"/>
    <p:sldId id="298" r:id="rId19"/>
    <p:sldId id="290" r:id="rId20"/>
    <p:sldId id="275" r:id="rId21"/>
    <p:sldId id="291" r:id="rId22"/>
    <p:sldId id="274" r:id="rId23"/>
    <p:sldId id="278" r:id="rId24"/>
    <p:sldId id="292" r:id="rId25"/>
    <p:sldId id="286" r:id="rId26"/>
    <p:sldId id="289" r:id="rId27"/>
    <p:sldId id="276" r:id="rId28"/>
    <p:sldId id="277" r:id="rId29"/>
    <p:sldId id="293" r:id="rId30"/>
    <p:sldId id="294" r:id="rId31"/>
    <p:sldId id="295" r:id="rId32"/>
    <p:sldId id="296" r:id="rId33"/>
    <p:sldId id="297" r:id="rId34"/>
    <p:sldId id="279" r:id="rId35"/>
    <p:sldId id="281" r:id="rId36"/>
    <p:sldId id="282" r:id="rId37"/>
    <p:sldId id="284" r:id="rId3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6c5c7c1cf375e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7A9"/>
    <a:srgbClr val="00FFFB"/>
    <a:srgbClr val="03FD53"/>
    <a:srgbClr val="FAF2F2"/>
    <a:srgbClr val="F8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BBB2-E621-44EB-B2F9-75481D8E92AA}" type="doc">
      <dgm:prSet loTypeId="urn:microsoft.com/office/officeart/2005/8/layout/cycle7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EBE187-DC2D-4926-85F3-597D08A4098D}">
      <dgm:prSet phldrT="[Text]" custT="1"/>
      <dgm:spPr/>
      <dgm:t>
        <a:bodyPr/>
        <a:lstStyle/>
        <a:p>
          <a:r>
            <a:rPr kumimoji="0" lang="ar-SA" sz="3600" b="0" i="0" u="none" strike="noStrike" cap="none" normalizeH="0" baseline="0" dirty="0" smtClean="0">
              <a:ln/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المرايا نوعان</a:t>
          </a:r>
          <a:endParaRPr lang="en-US" sz="3600" b="0" dirty="0">
            <a:solidFill>
              <a:schemeClr val="tx2"/>
            </a:solidFill>
            <a:cs typeface="PT Bold Heading" pitchFamily="2" charset="-78"/>
          </a:endParaRPr>
        </a:p>
      </dgm:t>
    </dgm:pt>
    <dgm:pt modelId="{F10141FC-CD4A-4555-9C06-8B1DE9D56EE9}" type="parTrans" cxnId="{E8E9A2FC-15D9-4A2C-B647-8BADE0C58AAA}">
      <dgm:prSet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BB53708C-6FC2-4BC2-ADBF-790C0C788D6B}" type="sibTrans" cxnId="{E8E9A2FC-15D9-4A2C-B647-8BADE0C58AAA}">
      <dgm:prSet custT="1"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34483C0F-3358-4938-8FCE-41637AF0129B}">
      <dgm:prSet phldrT="[Text]" custT="1"/>
      <dgm:spPr/>
      <dgm:t>
        <a:bodyPr/>
        <a:lstStyle/>
        <a:p>
          <a:r>
            <a:rPr kumimoji="0" lang="ar-SA" sz="3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المرآة المستوية</a:t>
          </a:r>
          <a:endParaRPr lang="en-US" sz="3200" b="1" dirty="0">
            <a:cs typeface="PT Bold Heading" pitchFamily="2" charset="-78"/>
          </a:endParaRPr>
        </a:p>
      </dgm:t>
    </dgm:pt>
    <dgm:pt modelId="{586C1CC4-D3E3-4622-9E24-40F3ED981565}" type="parTrans" cxnId="{5ACCA17B-C98F-491A-AC4D-B173D818334C}">
      <dgm:prSet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2590899A-610F-47E8-9ACF-F33B3F374CDD}" type="sibTrans" cxnId="{5ACCA17B-C98F-491A-AC4D-B173D818334C}">
      <dgm:prSet custT="1"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843AECEA-6852-499A-88D7-B32623E98089}">
      <dgm:prSet phldrT="[Text]" custT="1"/>
      <dgm:spPr/>
      <dgm:t>
        <a:bodyPr/>
        <a:lstStyle/>
        <a:p>
          <a:r>
            <a:rPr kumimoji="0" lang="ar-SA" sz="3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المرآة الكروية</a:t>
          </a:r>
          <a:r>
            <a:rPr kumimoji="0" lang="en-US" sz="3200" b="1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 </a:t>
          </a:r>
          <a:endParaRPr lang="en-US" sz="3200" b="1" dirty="0">
            <a:cs typeface="PT Bold Heading" pitchFamily="2" charset="-78"/>
          </a:endParaRPr>
        </a:p>
      </dgm:t>
    </dgm:pt>
    <dgm:pt modelId="{2E81E1FF-6CD5-47C9-A529-562939D91519}" type="parTrans" cxnId="{4995B175-4E28-4473-B557-62C2536B437E}">
      <dgm:prSet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91A6A4E5-382D-4A46-80C2-FC0EBC0C6674}" type="sibTrans" cxnId="{4995B175-4E28-4473-B557-62C2536B437E}">
      <dgm:prSet custT="1"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FE59FC62-9871-4DEC-889F-D3F8379ABCAB}" type="pres">
      <dgm:prSet presAssocID="{CA04BBB2-E621-44EB-B2F9-75481D8E9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07443-0104-4C75-B748-34A2391264FE}" type="pres">
      <dgm:prSet presAssocID="{EAEBE187-DC2D-4926-85F3-597D08A4098D}" presName="node" presStyleLbl="node1" presStyleIdx="0" presStyleCnt="3" custScaleX="214531" custScaleY="125111" custRadScaleRad="75528" custRadScaleInc="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B02FB-9D8A-4A27-9606-8C3D13CF5DBE}" type="pres">
      <dgm:prSet presAssocID="{BB53708C-6FC2-4BC2-ADBF-790C0C788D6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3799BF7-79B7-4D37-B882-A4C19C1BB755}" type="pres">
      <dgm:prSet presAssocID="{BB53708C-6FC2-4BC2-ADBF-790C0C788D6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FA9BC14-F2A0-44EF-9937-C1D76B304262}" type="pres">
      <dgm:prSet presAssocID="{34483C0F-3358-4938-8FCE-41637AF0129B}" presName="node" presStyleLbl="node1" presStyleIdx="1" presStyleCnt="3" custScaleX="167425" custScaleY="151604" custRadScaleRad="151742" custRadScaleInc="-24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AF7E7-228C-4D3D-A0D4-41E16EA48535}" type="pres">
      <dgm:prSet presAssocID="{2590899A-610F-47E8-9ACF-F33B3F374CD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38BB051-1BCF-42C9-8F18-F8F2FFF711D4}" type="pres">
      <dgm:prSet presAssocID="{2590899A-610F-47E8-9ACF-F33B3F374C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8A115A-F5F3-4513-9CE4-956E01F2750B}" type="pres">
      <dgm:prSet presAssocID="{843AECEA-6852-499A-88D7-B32623E98089}" presName="node" presStyleLbl="node1" presStyleIdx="2" presStyleCnt="3" custScaleX="179684" custScaleY="148043" custRadScaleRad="151891" custRadScaleInc="2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CF8CF-C673-448F-BEA5-DB747E9ECCF1}" type="pres">
      <dgm:prSet presAssocID="{91A6A4E5-382D-4A46-80C2-FC0EBC0C667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E498C78-17F3-422E-B841-1880F2E70751}" type="pres">
      <dgm:prSet presAssocID="{91A6A4E5-382D-4A46-80C2-FC0EBC0C667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BF3B4A1-8EBA-4354-81E8-216CDC5C9FF7}" type="presOf" srcId="{BB53708C-6FC2-4BC2-ADBF-790C0C788D6B}" destId="{E1AB02FB-9D8A-4A27-9606-8C3D13CF5DBE}" srcOrd="0" destOrd="0" presId="urn:microsoft.com/office/officeart/2005/8/layout/cycle7"/>
    <dgm:cxn modelId="{B64C78F1-F5BC-49EE-8D5F-BEC9AD568C38}" type="presOf" srcId="{91A6A4E5-382D-4A46-80C2-FC0EBC0C6674}" destId="{07ACF8CF-C673-448F-BEA5-DB747E9ECCF1}" srcOrd="0" destOrd="0" presId="urn:microsoft.com/office/officeart/2005/8/layout/cycle7"/>
    <dgm:cxn modelId="{ECF4D43C-D900-4E8B-92D5-7C69C99334C0}" type="presOf" srcId="{BB53708C-6FC2-4BC2-ADBF-790C0C788D6B}" destId="{13799BF7-79B7-4D37-B882-A4C19C1BB755}" srcOrd="1" destOrd="0" presId="urn:microsoft.com/office/officeart/2005/8/layout/cycle7"/>
    <dgm:cxn modelId="{3308791F-5AED-4F64-818F-2267715E1A0D}" type="presOf" srcId="{CA04BBB2-E621-44EB-B2F9-75481D8E92AA}" destId="{FE59FC62-9871-4DEC-889F-D3F8379ABCAB}" srcOrd="0" destOrd="0" presId="urn:microsoft.com/office/officeart/2005/8/layout/cycle7"/>
    <dgm:cxn modelId="{6D6C9B79-DEE9-4FBA-93AA-5AD36A244EF1}" type="presOf" srcId="{91A6A4E5-382D-4A46-80C2-FC0EBC0C6674}" destId="{8E498C78-17F3-422E-B841-1880F2E70751}" srcOrd="1" destOrd="0" presId="urn:microsoft.com/office/officeart/2005/8/layout/cycle7"/>
    <dgm:cxn modelId="{40CCCCD0-531F-4652-A7FA-7A100A6CCB8C}" type="presOf" srcId="{2590899A-610F-47E8-9ACF-F33B3F374CDD}" destId="{82EAF7E7-228C-4D3D-A0D4-41E16EA48535}" srcOrd="0" destOrd="0" presId="urn:microsoft.com/office/officeart/2005/8/layout/cycle7"/>
    <dgm:cxn modelId="{6FB8D04D-FD8E-4C45-B929-EF128C8E448D}" type="presOf" srcId="{2590899A-610F-47E8-9ACF-F33B3F374CDD}" destId="{C38BB051-1BCF-42C9-8F18-F8F2FFF711D4}" srcOrd="1" destOrd="0" presId="urn:microsoft.com/office/officeart/2005/8/layout/cycle7"/>
    <dgm:cxn modelId="{5ACCA17B-C98F-491A-AC4D-B173D818334C}" srcId="{CA04BBB2-E621-44EB-B2F9-75481D8E92AA}" destId="{34483C0F-3358-4938-8FCE-41637AF0129B}" srcOrd="1" destOrd="0" parTransId="{586C1CC4-D3E3-4622-9E24-40F3ED981565}" sibTransId="{2590899A-610F-47E8-9ACF-F33B3F374CDD}"/>
    <dgm:cxn modelId="{D90DA81F-74D1-4E6A-9318-03B28FC137C7}" type="presOf" srcId="{843AECEA-6852-499A-88D7-B32623E98089}" destId="{E68A115A-F5F3-4513-9CE4-956E01F2750B}" srcOrd="0" destOrd="0" presId="urn:microsoft.com/office/officeart/2005/8/layout/cycle7"/>
    <dgm:cxn modelId="{A0EE8875-70E3-4E95-844A-E57F607A491B}" type="presOf" srcId="{34483C0F-3358-4938-8FCE-41637AF0129B}" destId="{6FA9BC14-F2A0-44EF-9937-C1D76B304262}" srcOrd="0" destOrd="0" presId="urn:microsoft.com/office/officeart/2005/8/layout/cycle7"/>
    <dgm:cxn modelId="{4995B175-4E28-4473-B557-62C2536B437E}" srcId="{CA04BBB2-E621-44EB-B2F9-75481D8E92AA}" destId="{843AECEA-6852-499A-88D7-B32623E98089}" srcOrd="2" destOrd="0" parTransId="{2E81E1FF-6CD5-47C9-A529-562939D91519}" sibTransId="{91A6A4E5-382D-4A46-80C2-FC0EBC0C6674}"/>
    <dgm:cxn modelId="{30628AD7-5C9C-4CE5-8E9B-68AD739208A8}" type="presOf" srcId="{EAEBE187-DC2D-4926-85F3-597D08A4098D}" destId="{C8D07443-0104-4C75-B748-34A2391264FE}" srcOrd="0" destOrd="0" presId="urn:microsoft.com/office/officeart/2005/8/layout/cycle7"/>
    <dgm:cxn modelId="{E8E9A2FC-15D9-4A2C-B647-8BADE0C58AAA}" srcId="{CA04BBB2-E621-44EB-B2F9-75481D8E92AA}" destId="{EAEBE187-DC2D-4926-85F3-597D08A4098D}" srcOrd="0" destOrd="0" parTransId="{F10141FC-CD4A-4555-9C06-8B1DE9D56EE9}" sibTransId="{BB53708C-6FC2-4BC2-ADBF-790C0C788D6B}"/>
    <dgm:cxn modelId="{8ABBCFDC-5450-4227-9164-6A0DF2A82CFB}" type="presParOf" srcId="{FE59FC62-9871-4DEC-889F-D3F8379ABCAB}" destId="{C8D07443-0104-4C75-B748-34A2391264FE}" srcOrd="0" destOrd="0" presId="urn:microsoft.com/office/officeart/2005/8/layout/cycle7"/>
    <dgm:cxn modelId="{590EDCFF-6E05-4D6B-8A5B-60B44FD8C8DB}" type="presParOf" srcId="{FE59FC62-9871-4DEC-889F-D3F8379ABCAB}" destId="{E1AB02FB-9D8A-4A27-9606-8C3D13CF5DBE}" srcOrd="1" destOrd="0" presId="urn:microsoft.com/office/officeart/2005/8/layout/cycle7"/>
    <dgm:cxn modelId="{612B9322-F1C8-4390-AA97-36446E862858}" type="presParOf" srcId="{E1AB02FB-9D8A-4A27-9606-8C3D13CF5DBE}" destId="{13799BF7-79B7-4D37-B882-A4C19C1BB755}" srcOrd="0" destOrd="0" presId="urn:microsoft.com/office/officeart/2005/8/layout/cycle7"/>
    <dgm:cxn modelId="{063E8572-5521-4CD9-8955-117920CA89BA}" type="presParOf" srcId="{FE59FC62-9871-4DEC-889F-D3F8379ABCAB}" destId="{6FA9BC14-F2A0-44EF-9937-C1D76B304262}" srcOrd="2" destOrd="0" presId="urn:microsoft.com/office/officeart/2005/8/layout/cycle7"/>
    <dgm:cxn modelId="{7A3D43D8-25F3-4CD6-9563-89043569E194}" type="presParOf" srcId="{FE59FC62-9871-4DEC-889F-D3F8379ABCAB}" destId="{82EAF7E7-228C-4D3D-A0D4-41E16EA48535}" srcOrd="3" destOrd="0" presId="urn:microsoft.com/office/officeart/2005/8/layout/cycle7"/>
    <dgm:cxn modelId="{6EAD9CE5-669C-4C89-B957-D42A280EE89C}" type="presParOf" srcId="{82EAF7E7-228C-4D3D-A0D4-41E16EA48535}" destId="{C38BB051-1BCF-42C9-8F18-F8F2FFF711D4}" srcOrd="0" destOrd="0" presId="urn:microsoft.com/office/officeart/2005/8/layout/cycle7"/>
    <dgm:cxn modelId="{35DD087A-579E-44D5-B739-74C80576096B}" type="presParOf" srcId="{FE59FC62-9871-4DEC-889F-D3F8379ABCAB}" destId="{E68A115A-F5F3-4513-9CE4-956E01F2750B}" srcOrd="4" destOrd="0" presId="urn:microsoft.com/office/officeart/2005/8/layout/cycle7"/>
    <dgm:cxn modelId="{B1D1B4B6-E6D3-4E13-BE66-936F30E27346}" type="presParOf" srcId="{FE59FC62-9871-4DEC-889F-D3F8379ABCAB}" destId="{07ACF8CF-C673-448F-BEA5-DB747E9ECCF1}" srcOrd="5" destOrd="0" presId="urn:microsoft.com/office/officeart/2005/8/layout/cycle7"/>
    <dgm:cxn modelId="{6343377F-2699-40D9-AC76-8ADA3610174D}" type="presParOf" srcId="{07ACF8CF-C673-448F-BEA5-DB747E9ECCF1}" destId="{8E498C78-17F3-422E-B841-1880F2E707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BBB2-E621-44EB-B2F9-75481D8E92AA}" type="doc">
      <dgm:prSet loTypeId="urn:microsoft.com/office/officeart/2005/8/layout/cycle7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AEBE187-DC2D-4926-85F3-597D08A4098D}">
      <dgm:prSet phldrT="[Text]" custT="1"/>
      <dgm:spPr/>
      <dgm:t>
        <a:bodyPr/>
        <a:lstStyle/>
        <a:p>
          <a:r>
            <a:rPr kumimoji="0" lang="ar-SA" sz="3200" b="1" i="0" u="none" strike="noStrike" cap="none" normalizeH="0" baseline="0" dirty="0" smtClean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المرايا الكروية نوعان</a:t>
          </a:r>
          <a:endParaRPr lang="en-US" sz="3200" dirty="0">
            <a:solidFill>
              <a:schemeClr val="accent2">
                <a:lumMod val="50000"/>
              </a:schemeClr>
            </a:solidFill>
            <a:cs typeface="PT Bold Heading" pitchFamily="2" charset="-78"/>
          </a:endParaRPr>
        </a:p>
      </dgm:t>
    </dgm:pt>
    <dgm:pt modelId="{F10141FC-CD4A-4555-9C06-8B1DE9D56EE9}" type="parTrans" cxnId="{E8E9A2FC-15D9-4A2C-B647-8BADE0C58AAA}">
      <dgm:prSet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BB53708C-6FC2-4BC2-ADBF-790C0C788D6B}" type="sibTrans" cxnId="{E8E9A2FC-15D9-4A2C-B647-8BADE0C58AAA}">
      <dgm:prSet custT="1"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34483C0F-3358-4938-8FCE-41637AF0129B}">
      <dgm:prSet phldrT="[Text]" custT="1"/>
      <dgm:spPr/>
      <dgm:t>
        <a:bodyPr/>
        <a:lstStyle/>
        <a:p>
          <a:r>
            <a:rPr kumimoji="0" lang="ar-SA" sz="32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المرآة المقعرة</a:t>
          </a:r>
          <a:endParaRPr lang="en-US" sz="3200" b="1" dirty="0">
            <a:cs typeface="PT Bold Heading" pitchFamily="2" charset="-78"/>
          </a:endParaRPr>
        </a:p>
      </dgm:t>
    </dgm:pt>
    <dgm:pt modelId="{586C1CC4-D3E3-4622-9E24-40F3ED981565}" type="parTrans" cxnId="{5ACCA17B-C98F-491A-AC4D-B173D818334C}">
      <dgm:prSet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2590899A-610F-47E8-9ACF-F33B3F374CDD}" type="sibTrans" cxnId="{5ACCA17B-C98F-491A-AC4D-B173D818334C}">
      <dgm:prSet custT="1"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843AECEA-6852-499A-88D7-B32623E98089}">
      <dgm:prSet phldrT="[Text]" custT="1"/>
      <dgm:spPr/>
      <dgm:t>
        <a:bodyPr/>
        <a:lstStyle/>
        <a:p>
          <a:r>
            <a:rPr kumimoji="0" lang="ar-SA" sz="3200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PT Bold Heading" pitchFamily="2" charset="-78"/>
            </a:rPr>
            <a:t>المرآة المحدبة</a:t>
          </a:r>
          <a:endParaRPr lang="en-US" sz="3200" b="1" dirty="0">
            <a:cs typeface="PT Bold Heading" pitchFamily="2" charset="-78"/>
          </a:endParaRPr>
        </a:p>
      </dgm:t>
    </dgm:pt>
    <dgm:pt modelId="{2E81E1FF-6CD5-47C9-A529-562939D91519}" type="parTrans" cxnId="{4995B175-4E28-4473-B557-62C2536B437E}">
      <dgm:prSet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91A6A4E5-382D-4A46-80C2-FC0EBC0C6674}" type="sibTrans" cxnId="{4995B175-4E28-4473-B557-62C2536B437E}">
      <dgm:prSet custT="1"/>
      <dgm:spPr/>
      <dgm:t>
        <a:bodyPr/>
        <a:lstStyle/>
        <a:p>
          <a:endParaRPr lang="en-US" sz="3200">
            <a:cs typeface="PT Bold Heading" pitchFamily="2" charset="-78"/>
          </a:endParaRPr>
        </a:p>
      </dgm:t>
    </dgm:pt>
    <dgm:pt modelId="{FE59FC62-9871-4DEC-889F-D3F8379ABCAB}" type="pres">
      <dgm:prSet presAssocID="{CA04BBB2-E621-44EB-B2F9-75481D8E9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07443-0104-4C75-B748-34A2391264FE}" type="pres">
      <dgm:prSet presAssocID="{EAEBE187-DC2D-4926-85F3-597D08A4098D}" presName="node" presStyleLbl="node1" presStyleIdx="0" presStyleCnt="3" custScaleX="297102" custScaleY="125111" custRadScaleRad="75528" custRadScaleInc="1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B02FB-9D8A-4A27-9606-8C3D13CF5DBE}" type="pres">
      <dgm:prSet presAssocID="{BB53708C-6FC2-4BC2-ADBF-790C0C788D6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3799BF7-79B7-4D37-B882-A4C19C1BB755}" type="pres">
      <dgm:prSet presAssocID="{BB53708C-6FC2-4BC2-ADBF-790C0C788D6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FA9BC14-F2A0-44EF-9937-C1D76B304262}" type="pres">
      <dgm:prSet presAssocID="{34483C0F-3358-4938-8FCE-41637AF0129B}" presName="node" presStyleLbl="node1" presStyleIdx="1" presStyleCnt="3" custScaleX="167425" custScaleY="151604" custRadScaleRad="151742" custRadScaleInc="-24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AF7E7-228C-4D3D-A0D4-41E16EA48535}" type="pres">
      <dgm:prSet presAssocID="{2590899A-610F-47E8-9ACF-F33B3F374CDD}" presName="sibTrans" presStyleLbl="sibTrans2D1" presStyleIdx="1" presStyleCnt="3" custFlipVert="1" custScaleY="147017" custLinFactNeighborX="6042" custLinFactNeighborY="32508"/>
      <dgm:spPr/>
      <dgm:t>
        <a:bodyPr/>
        <a:lstStyle/>
        <a:p>
          <a:endParaRPr lang="en-US"/>
        </a:p>
      </dgm:t>
    </dgm:pt>
    <dgm:pt modelId="{C38BB051-1BCF-42C9-8F18-F8F2FFF711D4}" type="pres">
      <dgm:prSet presAssocID="{2590899A-610F-47E8-9ACF-F33B3F374C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8A115A-F5F3-4513-9CE4-956E01F2750B}" type="pres">
      <dgm:prSet presAssocID="{843AECEA-6852-499A-88D7-B32623E98089}" presName="node" presStyleLbl="node1" presStyleIdx="2" presStyleCnt="3" custScaleX="179684" custScaleY="148043" custRadScaleRad="151891" custRadScaleInc="2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CF8CF-C673-448F-BEA5-DB747E9ECCF1}" type="pres">
      <dgm:prSet presAssocID="{91A6A4E5-382D-4A46-80C2-FC0EBC0C667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E498C78-17F3-422E-B841-1880F2E70751}" type="pres">
      <dgm:prSet presAssocID="{91A6A4E5-382D-4A46-80C2-FC0EBC0C667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D830943-7C1D-4DB5-9C05-CAB84E5095A5}" type="presOf" srcId="{2590899A-610F-47E8-9ACF-F33B3F374CDD}" destId="{82EAF7E7-228C-4D3D-A0D4-41E16EA48535}" srcOrd="0" destOrd="0" presId="urn:microsoft.com/office/officeart/2005/8/layout/cycle7"/>
    <dgm:cxn modelId="{6FF6572A-48E9-4A0A-B64D-F81AB4631930}" type="presOf" srcId="{CA04BBB2-E621-44EB-B2F9-75481D8E92AA}" destId="{FE59FC62-9871-4DEC-889F-D3F8379ABCAB}" srcOrd="0" destOrd="0" presId="urn:microsoft.com/office/officeart/2005/8/layout/cycle7"/>
    <dgm:cxn modelId="{96E4904F-63AD-42A0-A82E-037D5D7C2AB5}" type="presOf" srcId="{2590899A-610F-47E8-9ACF-F33B3F374CDD}" destId="{C38BB051-1BCF-42C9-8F18-F8F2FFF711D4}" srcOrd="1" destOrd="0" presId="urn:microsoft.com/office/officeart/2005/8/layout/cycle7"/>
    <dgm:cxn modelId="{3C84000F-B50A-4008-A4AD-51416E7A8678}" type="presOf" srcId="{BB53708C-6FC2-4BC2-ADBF-790C0C788D6B}" destId="{E1AB02FB-9D8A-4A27-9606-8C3D13CF5DBE}" srcOrd="0" destOrd="0" presId="urn:microsoft.com/office/officeart/2005/8/layout/cycle7"/>
    <dgm:cxn modelId="{51A6B113-7379-4FBD-BA3C-92D6883A374C}" type="presOf" srcId="{BB53708C-6FC2-4BC2-ADBF-790C0C788D6B}" destId="{13799BF7-79B7-4D37-B882-A4C19C1BB755}" srcOrd="1" destOrd="0" presId="urn:microsoft.com/office/officeart/2005/8/layout/cycle7"/>
    <dgm:cxn modelId="{5ACCA17B-C98F-491A-AC4D-B173D818334C}" srcId="{CA04BBB2-E621-44EB-B2F9-75481D8E92AA}" destId="{34483C0F-3358-4938-8FCE-41637AF0129B}" srcOrd="1" destOrd="0" parTransId="{586C1CC4-D3E3-4622-9E24-40F3ED981565}" sibTransId="{2590899A-610F-47E8-9ACF-F33B3F374CDD}"/>
    <dgm:cxn modelId="{6AEE9509-EA45-49F7-88E0-EA41E3ECB642}" type="presOf" srcId="{843AECEA-6852-499A-88D7-B32623E98089}" destId="{E68A115A-F5F3-4513-9CE4-956E01F2750B}" srcOrd="0" destOrd="0" presId="urn:microsoft.com/office/officeart/2005/8/layout/cycle7"/>
    <dgm:cxn modelId="{4995B175-4E28-4473-B557-62C2536B437E}" srcId="{CA04BBB2-E621-44EB-B2F9-75481D8E92AA}" destId="{843AECEA-6852-499A-88D7-B32623E98089}" srcOrd="2" destOrd="0" parTransId="{2E81E1FF-6CD5-47C9-A529-562939D91519}" sibTransId="{91A6A4E5-382D-4A46-80C2-FC0EBC0C6674}"/>
    <dgm:cxn modelId="{07AFA79A-05B9-479C-9402-604343833ADB}" type="presOf" srcId="{34483C0F-3358-4938-8FCE-41637AF0129B}" destId="{6FA9BC14-F2A0-44EF-9937-C1D76B304262}" srcOrd="0" destOrd="0" presId="urn:microsoft.com/office/officeart/2005/8/layout/cycle7"/>
    <dgm:cxn modelId="{1CF7EF07-8FD3-4E9E-BB8A-AF12EA543C6F}" type="presOf" srcId="{EAEBE187-DC2D-4926-85F3-597D08A4098D}" destId="{C8D07443-0104-4C75-B748-34A2391264FE}" srcOrd="0" destOrd="0" presId="urn:microsoft.com/office/officeart/2005/8/layout/cycle7"/>
    <dgm:cxn modelId="{E8E9A2FC-15D9-4A2C-B647-8BADE0C58AAA}" srcId="{CA04BBB2-E621-44EB-B2F9-75481D8E92AA}" destId="{EAEBE187-DC2D-4926-85F3-597D08A4098D}" srcOrd="0" destOrd="0" parTransId="{F10141FC-CD4A-4555-9C06-8B1DE9D56EE9}" sibTransId="{BB53708C-6FC2-4BC2-ADBF-790C0C788D6B}"/>
    <dgm:cxn modelId="{0B262E18-0A67-4A9B-9C11-2A753C411456}" type="presOf" srcId="{91A6A4E5-382D-4A46-80C2-FC0EBC0C6674}" destId="{8E498C78-17F3-422E-B841-1880F2E70751}" srcOrd="1" destOrd="0" presId="urn:microsoft.com/office/officeart/2005/8/layout/cycle7"/>
    <dgm:cxn modelId="{E0C27A37-58BE-4A8A-8B17-A93C8B50DE63}" type="presOf" srcId="{91A6A4E5-382D-4A46-80C2-FC0EBC0C6674}" destId="{07ACF8CF-C673-448F-BEA5-DB747E9ECCF1}" srcOrd="0" destOrd="0" presId="urn:microsoft.com/office/officeart/2005/8/layout/cycle7"/>
    <dgm:cxn modelId="{5752C75A-078A-4815-AABE-571F209C189E}" type="presParOf" srcId="{FE59FC62-9871-4DEC-889F-D3F8379ABCAB}" destId="{C8D07443-0104-4C75-B748-34A2391264FE}" srcOrd="0" destOrd="0" presId="urn:microsoft.com/office/officeart/2005/8/layout/cycle7"/>
    <dgm:cxn modelId="{3F7CE239-4528-4836-A187-967F0E6FB84E}" type="presParOf" srcId="{FE59FC62-9871-4DEC-889F-D3F8379ABCAB}" destId="{E1AB02FB-9D8A-4A27-9606-8C3D13CF5DBE}" srcOrd="1" destOrd="0" presId="urn:microsoft.com/office/officeart/2005/8/layout/cycle7"/>
    <dgm:cxn modelId="{E9C64350-6283-4956-80E1-022E59D3A4BF}" type="presParOf" srcId="{E1AB02FB-9D8A-4A27-9606-8C3D13CF5DBE}" destId="{13799BF7-79B7-4D37-B882-A4C19C1BB755}" srcOrd="0" destOrd="0" presId="urn:microsoft.com/office/officeart/2005/8/layout/cycle7"/>
    <dgm:cxn modelId="{281E9894-173C-445D-A796-BD0CDA814BB3}" type="presParOf" srcId="{FE59FC62-9871-4DEC-889F-D3F8379ABCAB}" destId="{6FA9BC14-F2A0-44EF-9937-C1D76B304262}" srcOrd="2" destOrd="0" presId="urn:microsoft.com/office/officeart/2005/8/layout/cycle7"/>
    <dgm:cxn modelId="{F31573ED-63F8-44CE-B4B8-BC03BD0A6193}" type="presParOf" srcId="{FE59FC62-9871-4DEC-889F-D3F8379ABCAB}" destId="{82EAF7E7-228C-4D3D-A0D4-41E16EA48535}" srcOrd="3" destOrd="0" presId="urn:microsoft.com/office/officeart/2005/8/layout/cycle7"/>
    <dgm:cxn modelId="{B09844DF-8C4C-46C0-9BAF-BFEB90356E02}" type="presParOf" srcId="{82EAF7E7-228C-4D3D-A0D4-41E16EA48535}" destId="{C38BB051-1BCF-42C9-8F18-F8F2FFF711D4}" srcOrd="0" destOrd="0" presId="urn:microsoft.com/office/officeart/2005/8/layout/cycle7"/>
    <dgm:cxn modelId="{FC5B1E3D-64D3-49B1-9ED7-F491E75B9F01}" type="presParOf" srcId="{FE59FC62-9871-4DEC-889F-D3F8379ABCAB}" destId="{E68A115A-F5F3-4513-9CE4-956E01F2750B}" srcOrd="4" destOrd="0" presId="urn:microsoft.com/office/officeart/2005/8/layout/cycle7"/>
    <dgm:cxn modelId="{63CDA24E-E85C-42A2-A1D8-E577768946D2}" type="presParOf" srcId="{FE59FC62-9871-4DEC-889F-D3F8379ABCAB}" destId="{07ACF8CF-C673-448F-BEA5-DB747E9ECCF1}" srcOrd="5" destOrd="0" presId="urn:microsoft.com/office/officeart/2005/8/layout/cycle7"/>
    <dgm:cxn modelId="{5264275E-5A1C-4E3C-B5DA-195F1E9E2C6D}" type="presParOf" srcId="{07ACF8CF-C673-448F-BEA5-DB747E9ECCF1}" destId="{8E498C78-17F3-422E-B841-1880F2E7075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C55527-53C8-45A3-AE02-1611A32AD812}" type="datetimeFigureOut">
              <a:rPr lang="ar-SA" smtClean="0"/>
              <a:t>12/02/42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36A2F1-06A6-4678-91DA-A5293DEFF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A2F1-06A6-4678-91DA-A5293DEFF4D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4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48135-EB1E-404C-A748-A158C60AE905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7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6241F-C6C7-4520-87C9-464B06252E11}" type="slidenum">
              <a:rPr lang="ar-SA" smtClean="0"/>
              <a:pPr/>
              <a:t>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0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BD3C12-983A-4BCC-97FE-62C8B4FAA260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2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78A30-203F-4142-9A4D-CE2D5395E509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D88499-D5E7-4DB1-B083-891422713F9F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5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52D5-9604-4EEC-B1FE-C33E1DBF5C8E}" type="uaqdatetime1">
              <a:rPr lang="ar-SA" smtClean="0"/>
              <a:t>12/02/42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AD4-8821-466A-99BF-58B2A225A998}" type="uaqdatetime1">
              <a:rPr lang="ar-SA" smtClean="0"/>
              <a:t>12/02/42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26D-EC49-4B23-98D3-9B195A86E4AF}" type="uaqdatetime1">
              <a:rPr lang="ar-SA" smtClean="0"/>
              <a:t>12/02/42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4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CF7-AED7-47AF-AE59-4805B64F3806}" type="uaqdatetime1">
              <a:rPr lang="ar-SA" smtClean="0"/>
              <a:t>12/02/42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7BA1-732A-4B08-B10E-C50C38CB8D1A}" type="uaqdatetime1">
              <a:rPr lang="ar-SA" smtClean="0"/>
              <a:t>12/02/42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BDFF-7FF9-4712-8547-A5AAB600B9AA}" type="uaqdatetime1">
              <a:rPr lang="ar-SA" smtClean="0"/>
              <a:t>12/02/42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069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C1D-EE19-42B0-96D9-DD59EB54DC4C}" type="uaqdatetime1">
              <a:rPr lang="ar-SA" smtClean="0"/>
              <a:t>12/02/42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6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B729-629A-4B2D-9BC2-B38F2B741E10}" type="uaqdatetime1">
              <a:rPr lang="ar-SA" smtClean="0"/>
              <a:t>12/02/42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7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8E-F9DA-4C64-A6DC-D7B0B1E9DFC9}" type="uaqdatetime1">
              <a:rPr lang="ar-SA" smtClean="0"/>
              <a:t>12/02/42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D86B-3BD5-4921-9340-5C2DF49E4BA0}" type="uaqdatetime1">
              <a:rPr lang="ar-SA" smtClean="0"/>
              <a:t>12/02/42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072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74F6-025F-4B52-870A-D33B825098F0}" type="uaqdatetime1">
              <a:rPr lang="ar-SA" smtClean="0"/>
              <a:t>12/02/42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95E8-9CF4-4B4E-BF48-16953EC2B629}" type="uaqdatetime1">
              <a:rPr lang="ar-SA" smtClean="0"/>
              <a:t>12/02/42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34593"/>
          <a:stretch/>
        </p:blipFill>
        <p:spPr>
          <a:xfrm>
            <a:off x="1791540" y="1343880"/>
            <a:ext cx="9090212" cy="3730635"/>
          </a:xfrm>
          <a:prstGeom prst="rect">
            <a:avLst/>
          </a:prstGeo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 smtClean="0">
                <a:solidFill>
                  <a:schemeClr val="tx1"/>
                </a:solidFill>
              </a:rPr>
              <a:t>فيزياء 3                                        ابتهاج السعيد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4" y="42363"/>
            <a:ext cx="2230501" cy="12407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46964" y="5245106"/>
            <a:ext cx="5616624" cy="940653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10" name="Picture 2" descr="نتيجة بحث الصور عن شعار الرواد">
            <a:extLst>
              <a:ext uri="{FF2B5EF4-FFF2-40B4-BE49-F238E27FC236}">
                <a16:creationId xmlns="" xmlns:a16="http://schemas.microsoft.com/office/drawing/2014/main" id="{8B8A258C-3D2E-4164-9A83-3B979FA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8935"/>
          <a:stretch/>
        </p:blipFill>
        <p:spPr bwMode="auto">
          <a:xfrm>
            <a:off x="8740588" y="53507"/>
            <a:ext cx="3370978" cy="1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09985" y="285729"/>
            <a:ext cx="6429363" cy="7100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90000" tIns="46800" rIns="90000" bIns="46800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المرايا الكروية لها بعض التعاريف الهامة مثل: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664577" y="995796"/>
            <a:ext cx="8143875" cy="246439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tabLst>
                <a:tab pos="457200" algn="l"/>
              </a:tabLst>
              <a:defRPr/>
            </a:pPr>
            <a:r>
              <a:rPr lang="ar-SA" sz="2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1- مركز التكـور : 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وهو يمثل مركز الكرة التي تكون المرآة جزء منها</a:t>
            </a:r>
            <a:r>
              <a:rPr lang="ar-EG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(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C</a:t>
            </a:r>
            <a:r>
              <a:rPr lang="ar-EG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)</a:t>
            </a:r>
            <a:endParaRPr lang="en-US" sz="2200" dirty="0">
              <a:latin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ar-SA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ar-SA" sz="2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2ـ البـــــــــؤرة : 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وهي نقطة تجمع انعكاسات الأشعة الساقطة على المرآة.</a:t>
            </a:r>
            <a:r>
              <a:rPr lang="ar-EG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(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F</a:t>
            </a:r>
            <a:r>
              <a:rPr lang="ar-EG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)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ar-SA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ar-SA" sz="2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3ـ قطب المــرآة : 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وهي نقطة تتوسط سطح المرآة الكرية.</a:t>
            </a:r>
            <a:r>
              <a:rPr lang="ar-EG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ar-EG" sz="2200" dirty="0" err="1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(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M</a:t>
            </a:r>
            <a:r>
              <a:rPr lang="ar-EG" sz="2200" dirty="0" err="1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)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endParaRPr lang="ar-SA" sz="22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  <a:p>
            <a:pPr eaLnBrk="0" hangingPunct="0">
              <a:tabLst>
                <a:tab pos="457200" algn="l"/>
              </a:tabLst>
              <a:defRPr/>
            </a:pPr>
            <a:r>
              <a:rPr lang="ar-SA" sz="2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4ـ المحور الأصلي: </a:t>
            </a:r>
            <a:r>
              <a:rPr lang="ar-SA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هو الخط الواصل بكل من مركز تكور المرآة وقطبها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 </a:t>
            </a:r>
            <a:r>
              <a:rPr lang="en-US" sz="2200" dirty="0" smtClean="0">
                <a:latin typeface="Times New Roman" pitchFamily="18" charset="0"/>
                <a:ea typeface="Times New Roman" pitchFamily="18" charset="0"/>
                <a:cs typeface="PT Bold Heading" pitchFamily="2" charset="-78"/>
              </a:rPr>
              <a:t>CM  </a:t>
            </a:r>
            <a:endParaRPr lang="en-US" sz="2200" dirty="0">
              <a:latin typeface="Times New Roman" pitchFamily="18" charset="0"/>
              <a:ea typeface="Times New Roman" pitchFamily="18" charset="0"/>
              <a:cs typeface="PT Bold Heading" pitchFamily="2" charset="-78"/>
            </a:endParaRPr>
          </a:p>
        </p:txBody>
      </p:sp>
      <p:pic>
        <p:nvPicPr>
          <p:cNvPr id="20484" name="Picture 2" descr="http://www.Lahyan.net/vb/uploaded/806/1333143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023" y="3771360"/>
            <a:ext cx="7600950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دبوس زينة 2"/>
          <p:cNvSpPr/>
          <p:nvPr/>
        </p:nvSpPr>
        <p:spPr>
          <a:xfrm>
            <a:off x="779929" y="416859"/>
            <a:ext cx="3375212" cy="766482"/>
          </a:xfrm>
          <a:prstGeom prst="plaqu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التطبيق </a:t>
            </a:r>
            <a:r>
              <a:rPr lang="en-US" sz="3200" dirty="0" smtClean="0"/>
              <a:t>Q:34  P:62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r="9615"/>
          <a:stretch/>
        </p:blipFill>
        <p:spPr>
          <a:xfrm>
            <a:off x="-80556" y="1480170"/>
            <a:ext cx="4235697" cy="198002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632012" y="3657600"/>
            <a:ext cx="3032565" cy="1506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C = 2f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0910454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036"/>
          <p:cNvSpPr>
            <a:spLocks noChangeArrowheads="1" noChangeShapeType="1" noTextEdit="1"/>
          </p:cNvSpPr>
          <p:nvPr/>
        </p:nvSpPr>
        <p:spPr bwMode="auto">
          <a:xfrm rot="155846">
            <a:off x="2709863" y="555626"/>
            <a:ext cx="4794250" cy="708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1273"/>
                <a:gd name="adj2" fmla="val -1727"/>
              </a:avLst>
            </a:prstTxWarp>
          </a:bodyPr>
          <a:lstStyle/>
          <a:p>
            <a:pPr algn="ctr" rtl="0"/>
            <a:endParaRPr lang="ar-SA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1952596" y="71413"/>
            <a:ext cx="8358188" cy="11101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justLow" eaLnBrk="0" hangingPunct="0">
              <a:defRPr/>
            </a:pPr>
            <a:r>
              <a:rPr lang="ar-SA" sz="2200" u="sng" dirty="0">
                <a:solidFill>
                  <a:srgbClr val="9900CC"/>
                </a:solidFill>
                <a:latin typeface="Times New Roman" pitchFamily="18" charset="0"/>
                <a:cs typeface="PT Bold Heading" pitchFamily="2" charset="-78"/>
              </a:rPr>
              <a:t>الطريقة الهندسية لتحديد مواصفات الصورة المتكونة عن المرآة المقعرة :</a:t>
            </a:r>
            <a:endParaRPr lang="en-US" sz="2200" u="sng" dirty="0">
              <a:solidFill>
                <a:srgbClr val="9900CC"/>
              </a:solidFill>
              <a:latin typeface="Times New Roman" pitchFamily="18" charset="0"/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ar-SA" sz="2200" dirty="0">
                <a:latin typeface="Times New Roman" pitchFamily="18" charset="0"/>
                <a:cs typeface="PT Bold Heading" pitchFamily="2" charset="-78"/>
              </a:rPr>
              <a:t>يمكن تحديد مواصفات الصورة الناتجة عن المرايا الكروية عن</a:t>
            </a:r>
            <a:r>
              <a:rPr lang="en-US" sz="2200" dirty="0"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SA" sz="2200" dirty="0">
                <a:latin typeface="Times New Roman" pitchFamily="18" charset="0"/>
                <a:cs typeface="PT Bold Heading" pitchFamily="2" charset="-78"/>
              </a:rPr>
              <a:t>طريق الرسم وذلك من خلال تقاطع ثلاث أشعة ضوئية رئيسية كما في الشكل</a:t>
            </a:r>
            <a:r>
              <a:rPr lang="en-US" sz="2200" dirty="0"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SA" sz="2200" dirty="0">
                <a:latin typeface="Times New Roman" pitchFamily="18" charset="0"/>
                <a:cs typeface="PT Bold Heading" pitchFamily="2" charset="-78"/>
              </a:rPr>
              <a:t>التالي</a:t>
            </a:r>
            <a:r>
              <a:rPr lang="en-US" sz="2200" dirty="0"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:</a:t>
            </a:r>
            <a:endParaRPr lang="en-US" sz="2200" dirty="0">
              <a:cs typeface="PT Bold Heading" pitchFamily="2" charset="-78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952596" y="3640708"/>
            <a:ext cx="8286750" cy="300300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justLow" eaLnBrk="0" hangingPunct="0">
              <a:defRPr/>
            </a:pPr>
            <a:r>
              <a:rPr lang="ar-SA" sz="2100" u="sng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افترض جسم موجود على مسافة اكبر من نصف قطر </a:t>
            </a:r>
            <a:r>
              <a:rPr lang="ar-SA" sz="2100" u="sng" dirty="0" err="1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الت</a:t>
            </a:r>
            <a:r>
              <a:rPr lang="ar-EG" sz="2100" u="sng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كور</a:t>
            </a:r>
            <a:r>
              <a:rPr lang="ar-SA" sz="2100" u="sng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 فإنه لتحديد مواصفات الصورة نتبع ما يلي</a:t>
            </a:r>
            <a:r>
              <a:rPr lang="en-US" sz="2100" u="sng" dirty="0">
                <a:solidFill>
                  <a:srgbClr val="C00000"/>
                </a:solidFill>
                <a:latin typeface="Times New Roman" pitchFamily="18" charset="0"/>
                <a:cs typeface="PT Bold Heading" pitchFamily="2" charset="-78"/>
              </a:rPr>
              <a:t>:</a:t>
            </a:r>
            <a:endParaRPr lang="en-US" sz="2100" u="sng" dirty="0">
              <a:solidFill>
                <a:srgbClr val="C00000"/>
              </a:solidFill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(1)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نرسم شعاع من الجسم موازي للمحور الضوئي للمرآة ينعكس ماراً بالبؤرة </a:t>
            </a:r>
            <a:r>
              <a:rPr lang="ar-SA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(الشعاع </a:t>
            </a:r>
            <a:r>
              <a:rPr lang="ar-SA" sz="2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البني) </a:t>
            </a:r>
            <a:r>
              <a:rPr lang="ar-SA" sz="2100" dirty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.</a:t>
            </a:r>
            <a:endParaRPr lang="en-US" sz="2100" dirty="0">
              <a:solidFill>
                <a:srgbClr val="0070C0"/>
              </a:solidFill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(2)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نرسم شعاع من الجسم يمر في البؤرة فينعكس عن المرآة موازياً للمحور الضوئي </a:t>
            </a:r>
            <a:r>
              <a:rPr lang="ar-SA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(الشعاع </a:t>
            </a:r>
            <a:r>
              <a:rPr lang="ar-SA" sz="21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البنفسجي </a:t>
            </a:r>
            <a:r>
              <a:rPr lang="ar-SA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) </a:t>
            </a:r>
            <a:r>
              <a:rPr lang="ar-SA" sz="2100" dirty="0">
                <a:solidFill>
                  <a:srgbClr val="FF0066"/>
                </a:solidFill>
                <a:latin typeface="Times New Roman" pitchFamily="18" charset="0"/>
                <a:cs typeface="PT Bold Heading" pitchFamily="2" charset="-78"/>
              </a:rPr>
              <a:t>.</a:t>
            </a:r>
            <a:endParaRPr lang="en-US" sz="2100" dirty="0">
              <a:solidFill>
                <a:srgbClr val="FF0066"/>
              </a:solidFill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(3)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نرسم شعاع من الجسم إلى المرآة ماراً بمركز المرآة</a:t>
            </a: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 C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فينعكس على نفسه </a:t>
            </a:r>
            <a:r>
              <a:rPr lang="ar-SA" sz="2100" dirty="0">
                <a:solidFill>
                  <a:srgbClr val="00B0F0"/>
                </a:solidFill>
                <a:latin typeface="Times New Roman" pitchFamily="18" charset="0"/>
                <a:cs typeface="PT Bold Heading" pitchFamily="2" charset="-78"/>
              </a:rPr>
              <a:t>(</a:t>
            </a:r>
            <a:r>
              <a:rPr lang="ar-SA" sz="21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PT Bold Heading" pitchFamily="2" charset="-78"/>
              </a:rPr>
              <a:t>الشعاع </a:t>
            </a:r>
            <a:r>
              <a:rPr lang="ar-SA" sz="21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PT Bold Heading" pitchFamily="2" charset="-78"/>
              </a:rPr>
              <a:t>الأزرق </a:t>
            </a:r>
            <a:r>
              <a:rPr lang="ar-SA" sz="21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PT Bold Heading" pitchFamily="2" charset="-78"/>
              </a:rPr>
              <a:t>)</a:t>
            </a:r>
            <a:r>
              <a:rPr lang="ar-SA" sz="21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PT Bold Heading" pitchFamily="2" charset="-78"/>
              </a:rPr>
              <a:t> .</a:t>
            </a:r>
            <a:endParaRPr lang="en-US" sz="21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imes New Roman" pitchFamily="18" charset="0"/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لاحظي أن الصورة</a:t>
            </a: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المتكونة</a:t>
            </a: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 I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هي صورة مصغرة مقلوبة</a:t>
            </a: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SA" sz="2100" dirty="0">
                <a:latin typeface="Times New Roman" pitchFamily="18" charset="0"/>
                <a:cs typeface="PT Bold Heading" pitchFamily="2" charset="-78"/>
              </a:rPr>
              <a:t>وحقيقية</a:t>
            </a:r>
            <a:r>
              <a:rPr lang="en-US" sz="2100" dirty="0">
                <a:latin typeface="Times New Roman" pitchFamily="18" charset="0"/>
                <a:cs typeface="PT Bold Heading" pitchFamily="2" charset="-78"/>
              </a:rPr>
              <a:t>.</a:t>
            </a:r>
            <a:r>
              <a:rPr lang="en-US" sz="2100" dirty="0">
                <a:cs typeface="PT Bold Heading" pitchFamily="2" charset="-78"/>
              </a:rPr>
              <a:t> </a:t>
            </a: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" y="71413"/>
            <a:ext cx="10315575" cy="422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96083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ED2C3F77-97DD-0F44-90CA-7D1F2A104E67}"/>
              </a:ext>
            </a:extLst>
          </p:cNvPr>
          <p:cNvSpPr txBox="1"/>
          <p:nvPr/>
        </p:nvSpPr>
        <p:spPr>
          <a:xfrm>
            <a:off x="0" y="274625"/>
            <a:ext cx="12192000" cy="6386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الطريقة الهندسية لتحديد موقع الصورة </a:t>
            </a:r>
            <a:r>
              <a:rPr lang="ar-SA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في المرآة المقعرة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="" xmlns:a16="http://schemas.microsoft.com/office/drawing/2014/main" id="{51ADDEA3-5DE3-A643-88BC-C5F528AB6D07}"/>
              </a:ext>
            </a:extLst>
          </p:cNvPr>
          <p:cNvGrpSpPr/>
          <p:nvPr/>
        </p:nvGrpSpPr>
        <p:grpSpPr>
          <a:xfrm>
            <a:off x="2704338" y="1808480"/>
            <a:ext cx="6746748" cy="4257948"/>
            <a:chOff x="2722626" y="1662176"/>
            <a:chExt cx="6746748" cy="4257948"/>
          </a:xfrm>
        </p:grpSpPr>
        <p:pic>
          <p:nvPicPr>
            <p:cNvPr id="6" name="Picture 2" descr="حل أسئلة التقويم للفصل الثاني ( الانعاس والمرايا ) - العلم نور">
              <a:extLst>
                <a:ext uri="{FF2B5EF4-FFF2-40B4-BE49-F238E27FC236}">
                  <a16:creationId xmlns="" xmlns:a16="http://schemas.microsoft.com/office/drawing/2014/main" id="{EECA8898-7049-6A48-BDBC-B68E39393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2626" y="1662176"/>
              <a:ext cx="6746748" cy="425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="" xmlns:a16="http://schemas.microsoft.com/office/drawing/2014/main" id="{262BC40C-F058-E84E-B510-22CAFB700DA8}"/>
                </a:ext>
              </a:extLst>
            </p:cNvPr>
            <p:cNvSpPr txBox="1"/>
            <p:nvPr/>
          </p:nvSpPr>
          <p:spPr>
            <a:xfrm>
              <a:off x="4297680" y="2048256"/>
              <a:ext cx="1591056" cy="1636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pic>
        <p:nvPicPr>
          <p:cNvPr id="8" name="رسم 15" descr="شمعة">
            <a:extLst>
              <a:ext uri="{FF2B5EF4-FFF2-40B4-BE49-F238E27FC236}">
                <a16:creationId xmlns="" xmlns:a16="http://schemas.microsoft.com/office/drawing/2014/main" id="{B4AFFAE4-2B95-8A4F-87A2-081DC32EF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667" b="23950"/>
          <a:stretch/>
        </p:blipFill>
        <p:spPr>
          <a:xfrm>
            <a:off x="2484882" y="2939130"/>
            <a:ext cx="1188720" cy="928782"/>
          </a:xfrm>
          <a:prstGeom prst="rect">
            <a:avLst/>
          </a:prstGeom>
        </p:spPr>
      </p:pic>
      <p:cxnSp>
        <p:nvCxnSpPr>
          <p:cNvPr id="9" name="رابط كسهم مستقيم 8">
            <a:extLst>
              <a:ext uri="{FF2B5EF4-FFF2-40B4-BE49-F238E27FC236}">
                <a16:creationId xmlns="" xmlns:a16="http://schemas.microsoft.com/office/drawing/2014/main" id="{1DDA16AF-7E74-6F46-9E57-3DF9EE92F949}"/>
              </a:ext>
            </a:extLst>
          </p:cNvPr>
          <p:cNvCxnSpPr>
            <a:cxnSpLocks/>
          </p:cNvCxnSpPr>
          <p:nvPr/>
        </p:nvCxnSpPr>
        <p:spPr>
          <a:xfrm>
            <a:off x="3079242" y="3048858"/>
            <a:ext cx="49309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="" xmlns:a16="http://schemas.microsoft.com/office/drawing/2014/main" id="{2B6779E6-D440-7C4E-89F4-328F5FCB1C3D}"/>
              </a:ext>
            </a:extLst>
          </p:cNvPr>
          <p:cNvCxnSpPr>
            <a:cxnSpLocks/>
          </p:cNvCxnSpPr>
          <p:nvPr/>
        </p:nvCxnSpPr>
        <p:spPr>
          <a:xfrm flipH="1">
            <a:off x="3673602" y="3048858"/>
            <a:ext cx="4336542" cy="1779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="" xmlns:a16="http://schemas.microsoft.com/office/drawing/2014/main" id="{84CD2B3B-F2B4-C847-96CD-A9BEF0F74294}"/>
              </a:ext>
            </a:extLst>
          </p:cNvPr>
          <p:cNvCxnSpPr>
            <a:cxnSpLocks/>
          </p:cNvCxnSpPr>
          <p:nvPr/>
        </p:nvCxnSpPr>
        <p:spPr>
          <a:xfrm>
            <a:off x="3079242" y="3068004"/>
            <a:ext cx="5077206" cy="123860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="" xmlns:a16="http://schemas.microsoft.com/office/drawing/2014/main" id="{EA0AA71C-6437-7A4D-89E4-AD27E8E26F95}"/>
              </a:ext>
            </a:extLst>
          </p:cNvPr>
          <p:cNvCxnSpPr>
            <a:cxnSpLocks/>
          </p:cNvCxnSpPr>
          <p:nvPr/>
        </p:nvCxnSpPr>
        <p:spPr>
          <a:xfrm flipH="1">
            <a:off x="3079242" y="4316613"/>
            <a:ext cx="5026533" cy="914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="" xmlns:a16="http://schemas.microsoft.com/office/drawing/2014/main" id="{DEEF0038-22B7-5E4E-99BE-4AFBFADD75AF}"/>
              </a:ext>
            </a:extLst>
          </p:cNvPr>
          <p:cNvSpPr txBox="1"/>
          <p:nvPr/>
        </p:nvSpPr>
        <p:spPr>
          <a:xfrm>
            <a:off x="8963501" y="1636312"/>
            <a:ext cx="178060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١- الشعاع الذي </a:t>
            </a:r>
            <a:r>
              <a:rPr lang="ar-SA" sz="2400" b="1"/>
              <a:t>يسقط </a:t>
            </a:r>
            <a:r>
              <a:rPr lang="ar-SA" sz="2400" b="1" smtClean="0"/>
              <a:t>موازيًا </a:t>
            </a:r>
            <a:r>
              <a:rPr lang="ar-SA" sz="2400" b="1" dirty="0"/>
              <a:t>للمحور الرئيس</a:t>
            </a:r>
          </a:p>
          <a:p>
            <a:pPr algn="ctr"/>
            <a:r>
              <a:rPr lang="ar-SA" sz="2400" b="1" dirty="0"/>
              <a:t>ينعكس مارًا بالبؤرة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="" xmlns:a16="http://schemas.microsoft.com/office/drawing/2014/main" id="{A56F0FD8-E23F-EF4B-901D-EA3817AE6880}"/>
              </a:ext>
            </a:extLst>
          </p:cNvPr>
          <p:cNvSpPr txBox="1"/>
          <p:nvPr/>
        </p:nvSpPr>
        <p:spPr>
          <a:xfrm>
            <a:off x="8972549" y="4200588"/>
            <a:ext cx="1780603" cy="1938992"/>
          </a:xfrm>
          <a:prstGeom prst="rect">
            <a:avLst/>
          </a:prstGeom>
          <a:solidFill>
            <a:srgbClr val="7030A0">
              <a:alpha val="39000"/>
            </a:srgb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٢- الشعاع الذي يسقط مارًا بالبؤرة</a:t>
            </a:r>
          </a:p>
          <a:p>
            <a:pPr algn="ctr"/>
            <a:r>
              <a:rPr lang="ar-SA" sz="2400" b="1" dirty="0"/>
              <a:t>ينعكس موازيًا للمحور الرئيس</a:t>
            </a:r>
          </a:p>
        </p:txBody>
      </p:sp>
      <p:sp>
        <p:nvSpPr>
          <p:cNvPr id="15" name="وسيلة شرح خطية 1 14">
            <a:extLst>
              <a:ext uri="{FF2B5EF4-FFF2-40B4-BE49-F238E27FC236}">
                <a16:creationId xmlns="" xmlns:a16="http://schemas.microsoft.com/office/drawing/2014/main" id="{B1F4AADE-5C3B-3F49-A47D-63F1879B4460}"/>
              </a:ext>
            </a:extLst>
          </p:cNvPr>
          <p:cNvSpPr/>
          <p:nvPr/>
        </p:nvSpPr>
        <p:spPr>
          <a:xfrm>
            <a:off x="1551051" y="4998562"/>
            <a:ext cx="2306574" cy="1453251"/>
          </a:xfrm>
          <a:prstGeom prst="borderCallout1">
            <a:avLst>
              <a:gd name="adj1" fmla="val 26301"/>
              <a:gd name="adj2" fmla="val 100289"/>
              <a:gd name="adj3" fmla="val -41027"/>
              <a:gd name="adj4" fmla="val 145611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تحدد نقطة التقاء شعاعين رئيسيين موقع الصورة</a:t>
            </a:r>
          </a:p>
        </p:txBody>
      </p:sp>
      <p:pic>
        <p:nvPicPr>
          <p:cNvPr id="16" name="رسم 33" descr="شمعة">
            <a:extLst>
              <a:ext uri="{FF2B5EF4-FFF2-40B4-BE49-F238E27FC236}">
                <a16:creationId xmlns="" xmlns:a16="http://schemas.microsoft.com/office/drawing/2014/main" id="{E55FC8E0-47AC-5E4E-83A0-5516B7CA2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667" b="23950"/>
          <a:stretch/>
        </p:blipFill>
        <p:spPr>
          <a:xfrm rot="10800000">
            <a:off x="4552569" y="3823049"/>
            <a:ext cx="717804" cy="5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ED2C3F77-97DD-0F44-90CA-7D1F2A104E67}"/>
              </a:ext>
            </a:extLst>
          </p:cNvPr>
          <p:cNvSpPr txBox="1"/>
          <p:nvPr/>
        </p:nvSpPr>
        <p:spPr>
          <a:xfrm>
            <a:off x="0" y="274625"/>
            <a:ext cx="12192000" cy="6386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الطريقة الهندسية لتحديد موقع الصورة </a:t>
            </a:r>
            <a:r>
              <a:rPr lang="ar-SA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في المرآة المقعرة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5DE0D75D-EF40-FA4E-A338-DC6310E60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5" t="-270" r="31858" b="-864"/>
          <a:stretch/>
        </p:blipFill>
        <p:spPr>
          <a:xfrm>
            <a:off x="490654" y="1703403"/>
            <a:ext cx="5104884" cy="369815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14EBDD38-1F49-264B-9A4B-B660AD1072EB}"/>
              </a:ext>
            </a:extLst>
          </p:cNvPr>
          <p:cNvSpPr txBox="1"/>
          <p:nvPr/>
        </p:nvSpPr>
        <p:spPr>
          <a:xfrm>
            <a:off x="6096000" y="2028987"/>
            <a:ext cx="492424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الصورة الحقيقية لا تراها العين إذا كانت في موقع لا تسقط عليها الأشعة المنعكسة ولا يمكنك رؤية الصورة من الخلف</a:t>
            </a:r>
          </a:p>
          <a:p>
            <a:pPr algn="ctr"/>
            <a:r>
              <a:rPr lang="ar-SA" sz="3200" dirty="0"/>
              <a:t>إلا إذا وضعت حاجز في موقع تكون الصورة</a:t>
            </a:r>
          </a:p>
        </p:txBody>
      </p:sp>
    </p:spTree>
    <p:extLst>
      <p:ext uri="{BB962C8B-B14F-4D97-AF65-F5344CB8AC3E}">
        <p14:creationId xmlns:p14="http://schemas.microsoft.com/office/powerpoint/2010/main" val="16793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90600"/>
            <a:ext cx="6019800" cy="3224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024034" y="4643446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 عندما يكون الجسم خلف مركز التكور فإن الصورة </a:t>
            </a:r>
            <a:r>
              <a:rPr lang="ar-SA" sz="2800" dirty="0" smtClean="0">
                <a:solidFill>
                  <a:schemeClr val="tx2"/>
                </a:solidFill>
                <a:cs typeface="PT Bold Heading" pitchFamily="2" charset="-78"/>
              </a:rPr>
              <a:t>تكون بين البؤرة و مركز التكور و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حقيقية مقلوبة ومصغرة</a:t>
            </a:r>
            <a:endParaRPr lang="en-US" sz="2800" dirty="0">
              <a:solidFill>
                <a:schemeClr val="tx2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6974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قوس ممتلئ 2"/>
          <p:cNvSpPr/>
          <p:nvPr/>
        </p:nvSpPr>
        <p:spPr>
          <a:xfrm rot="5400000">
            <a:off x="6096000" y="990600"/>
            <a:ext cx="3505200" cy="2743200"/>
          </a:xfrm>
          <a:prstGeom prst="blockArc">
            <a:avLst>
              <a:gd name="adj1" fmla="val 11201109"/>
              <a:gd name="adj2" fmla="val 20305514"/>
              <a:gd name="adj3" fmla="val 11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2438400" y="2209800"/>
            <a:ext cx="6781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مين 7"/>
          <p:cNvSpPr/>
          <p:nvPr/>
        </p:nvSpPr>
        <p:spPr>
          <a:xfrm rot="16200000">
            <a:off x="4533900" y="1638300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سهم إلى اليمين 8"/>
          <p:cNvSpPr/>
          <p:nvPr/>
        </p:nvSpPr>
        <p:spPr>
          <a:xfrm rot="5400000">
            <a:off x="2628900" y="2705100"/>
            <a:ext cx="1219200" cy="381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ضرب 9"/>
          <p:cNvSpPr/>
          <p:nvPr/>
        </p:nvSpPr>
        <p:spPr>
          <a:xfrm>
            <a:off x="6172200" y="2133600"/>
            <a:ext cx="5334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ضرب 10"/>
          <p:cNvSpPr/>
          <p:nvPr/>
        </p:nvSpPr>
        <p:spPr>
          <a:xfrm>
            <a:off x="3886200" y="2209800"/>
            <a:ext cx="5334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5105400" y="1447800"/>
            <a:ext cx="3581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8" idx="3"/>
          </p:cNvCxnSpPr>
          <p:nvPr/>
        </p:nvCxnSpPr>
        <p:spPr>
          <a:xfrm>
            <a:off x="4991100" y="1371600"/>
            <a:ext cx="3467100" cy="2133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2819400" y="1447800"/>
            <a:ext cx="58674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2514600" y="3429000"/>
            <a:ext cx="5943600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2309787" y="4572009"/>
            <a:ext cx="74294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عندما يكون الجسم بين البعد البؤري</a:t>
            </a:r>
            <a:r>
              <a:rPr lang="en-US" sz="2800" dirty="0">
                <a:solidFill>
                  <a:schemeClr val="tx2"/>
                </a:solidFill>
                <a:cs typeface="PT Bold Heading" pitchFamily="2" charset="-78"/>
              </a:rPr>
              <a:t> f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و</a:t>
            </a:r>
            <a:r>
              <a:rPr lang="ar-EG" sz="2800" dirty="0">
                <a:solidFill>
                  <a:schemeClr val="tx2"/>
                </a:solidFill>
                <a:cs typeface="PT Bold Heading" pitchFamily="2" charset="-78"/>
              </a:rPr>
              <a:t>مركز التكور </a:t>
            </a:r>
            <a:r>
              <a:rPr lang="en-US" sz="2800" dirty="0">
                <a:solidFill>
                  <a:schemeClr val="tx2"/>
                </a:solidFill>
                <a:cs typeface="PT Bold Heading" pitchFamily="2" charset="-78"/>
              </a:rPr>
              <a:t>C</a:t>
            </a:r>
            <a:r>
              <a:rPr lang="ar-EG" sz="2800" dirty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تكون الصورة </a:t>
            </a:r>
            <a:r>
              <a:rPr lang="ar-SA" sz="2800" dirty="0" smtClean="0">
                <a:solidFill>
                  <a:schemeClr val="tx2"/>
                </a:solidFill>
                <a:cs typeface="PT Bold Heading" pitchFamily="2" charset="-78"/>
              </a:rPr>
              <a:t>خلف مركز التكور وحقيقية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مقلوبة ومكبرة  </a:t>
            </a:r>
            <a:endParaRPr lang="en-US" sz="2800" dirty="0">
              <a:solidFill>
                <a:schemeClr val="tx2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72464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6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2381225" y="4286256"/>
            <a:ext cx="728667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عندما يكون الجسم على بعد يساوي </a:t>
            </a:r>
            <a:r>
              <a:rPr lang="ar-EG" sz="2800" dirty="0">
                <a:solidFill>
                  <a:schemeClr val="tx2"/>
                </a:solidFill>
                <a:cs typeface="PT Bold Heading" pitchFamily="2" charset="-78"/>
              </a:rPr>
              <a:t>ضعف البعد البؤر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ي</a:t>
            </a:r>
            <a:r>
              <a:rPr lang="ar-EG" sz="2800" dirty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للمرآة فإن الصورة تكون على نفس المسافة </a:t>
            </a:r>
            <a:r>
              <a:rPr lang="ar-SA" sz="2800" dirty="0" smtClean="0">
                <a:solidFill>
                  <a:schemeClr val="tx2"/>
                </a:solidFill>
                <a:cs typeface="PT Bold Heading" pitchFamily="2" charset="-78"/>
              </a:rPr>
              <a:t>وحقيقية</a:t>
            </a:r>
            <a:r>
              <a:rPr lang="en-US" sz="2800" dirty="0" smtClean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ومساوية للجسم ومقلوبة</a:t>
            </a:r>
            <a:endParaRPr lang="en-US" sz="28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3" name="قوس ممتلئ 2"/>
          <p:cNvSpPr/>
          <p:nvPr/>
        </p:nvSpPr>
        <p:spPr>
          <a:xfrm rot="5400000">
            <a:off x="6096000" y="990600"/>
            <a:ext cx="3505200" cy="2743200"/>
          </a:xfrm>
          <a:prstGeom prst="blockArc">
            <a:avLst>
              <a:gd name="adj1" fmla="val 11201109"/>
              <a:gd name="adj2" fmla="val 20305514"/>
              <a:gd name="adj3" fmla="val 11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2438400" y="2209800"/>
            <a:ext cx="6781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مين 7"/>
          <p:cNvSpPr/>
          <p:nvPr/>
        </p:nvSpPr>
        <p:spPr>
          <a:xfrm rot="16200000">
            <a:off x="3390900" y="1562100"/>
            <a:ext cx="15240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سهم إلى اليمين 8"/>
          <p:cNvSpPr/>
          <p:nvPr/>
        </p:nvSpPr>
        <p:spPr>
          <a:xfrm rot="5400000">
            <a:off x="3543300" y="2857500"/>
            <a:ext cx="1219200" cy="381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ضرب 9"/>
          <p:cNvSpPr/>
          <p:nvPr/>
        </p:nvSpPr>
        <p:spPr>
          <a:xfrm>
            <a:off x="6019800" y="2133600"/>
            <a:ext cx="5334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ضرب 10"/>
          <p:cNvSpPr/>
          <p:nvPr/>
        </p:nvSpPr>
        <p:spPr>
          <a:xfrm>
            <a:off x="3886200" y="2209800"/>
            <a:ext cx="5334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3" name="رابط كسهم مستقيم 12"/>
          <p:cNvCxnSpPr>
            <a:stCxn id="8" idx="3"/>
          </p:cNvCxnSpPr>
          <p:nvPr/>
        </p:nvCxnSpPr>
        <p:spPr>
          <a:xfrm>
            <a:off x="4152900" y="990600"/>
            <a:ext cx="4076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962400" y="914400"/>
            <a:ext cx="4495800" cy="2590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4038600" y="990600"/>
            <a:ext cx="4191000" cy="2667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endCxn id="9" idx="3"/>
          </p:cNvCxnSpPr>
          <p:nvPr/>
        </p:nvCxnSpPr>
        <p:spPr>
          <a:xfrm flipH="1">
            <a:off x="4152900" y="3581400"/>
            <a:ext cx="4229100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238348" y="3975110"/>
            <a:ext cx="7681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عندما يكون الجسم في اللانهاية فإن الأشعة تتجمع في البؤرة ومصغرة جدا مثل الشمس</a:t>
            </a:r>
            <a:endParaRPr lang="en-US" sz="28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514600" y="1219201"/>
            <a:ext cx="6819900" cy="2490261"/>
            <a:chOff x="2071670" y="285728"/>
            <a:chExt cx="3786214" cy="3690630"/>
          </a:xfrm>
        </p:grpSpPr>
        <p:sp>
          <p:nvSpPr>
            <p:cNvPr id="4" name="Block Arc 14"/>
            <p:cNvSpPr/>
            <p:nvPr/>
          </p:nvSpPr>
          <p:spPr bwMode="auto">
            <a:xfrm rot="5400000">
              <a:off x="3464900" y="1250069"/>
              <a:ext cx="3357325" cy="1428643"/>
            </a:xfrm>
            <a:prstGeom prst="blockArc">
              <a:avLst>
                <a:gd name="adj1" fmla="val 11424952"/>
                <a:gd name="adj2" fmla="val 20949711"/>
                <a:gd name="adj3" fmla="val 1338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630" name="Right Arrow 8"/>
            <p:cNvSpPr>
              <a:spLocks noChangeArrowheads="1"/>
            </p:cNvSpPr>
            <p:nvPr/>
          </p:nvSpPr>
          <p:spPr bwMode="auto">
            <a:xfrm>
              <a:off x="2143108" y="1000108"/>
              <a:ext cx="3500462" cy="71438"/>
            </a:xfrm>
            <a:prstGeom prst="rightArrow">
              <a:avLst>
                <a:gd name="adj1" fmla="val 50000"/>
                <a:gd name="adj2" fmla="val 49907"/>
              </a:avLst>
            </a:prstGeom>
            <a:solidFill>
              <a:srgbClr val="CC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631" name="Right Arrow 10"/>
            <p:cNvSpPr>
              <a:spLocks noChangeArrowheads="1"/>
            </p:cNvSpPr>
            <p:nvPr/>
          </p:nvSpPr>
          <p:spPr bwMode="auto">
            <a:xfrm>
              <a:off x="2214546" y="1428736"/>
              <a:ext cx="3500462" cy="71438"/>
            </a:xfrm>
            <a:prstGeom prst="rightArrow">
              <a:avLst>
                <a:gd name="adj1" fmla="val 50000"/>
                <a:gd name="adj2" fmla="val 49907"/>
              </a:avLst>
            </a:prstGeom>
            <a:solidFill>
              <a:srgbClr val="CC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632" name="Right Arrow 11"/>
            <p:cNvSpPr>
              <a:spLocks noChangeArrowheads="1"/>
            </p:cNvSpPr>
            <p:nvPr/>
          </p:nvSpPr>
          <p:spPr bwMode="auto">
            <a:xfrm>
              <a:off x="2214546" y="1928802"/>
              <a:ext cx="3500462" cy="71438"/>
            </a:xfrm>
            <a:prstGeom prst="rightArrow">
              <a:avLst>
                <a:gd name="adj1" fmla="val 50000"/>
                <a:gd name="adj2" fmla="val 49907"/>
              </a:avLst>
            </a:prstGeom>
            <a:solidFill>
              <a:srgbClr val="CC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633" name="Right Arrow 12"/>
            <p:cNvSpPr>
              <a:spLocks noChangeArrowheads="1"/>
            </p:cNvSpPr>
            <p:nvPr/>
          </p:nvSpPr>
          <p:spPr bwMode="auto">
            <a:xfrm>
              <a:off x="2214546" y="2500306"/>
              <a:ext cx="3500462" cy="71438"/>
            </a:xfrm>
            <a:prstGeom prst="rightArrow">
              <a:avLst>
                <a:gd name="adj1" fmla="val 50000"/>
                <a:gd name="adj2" fmla="val 49907"/>
              </a:avLst>
            </a:prstGeom>
            <a:solidFill>
              <a:srgbClr val="CC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634" name="Right Arrow 15"/>
            <p:cNvSpPr>
              <a:spLocks noChangeArrowheads="1"/>
            </p:cNvSpPr>
            <p:nvPr/>
          </p:nvSpPr>
          <p:spPr bwMode="auto">
            <a:xfrm>
              <a:off x="2071670" y="2857496"/>
              <a:ext cx="3500462" cy="71438"/>
            </a:xfrm>
            <a:prstGeom prst="rightArrow">
              <a:avLst>
                <a:gd name="adj1" fmla="val 50000"/>
                <a:gd name="adj2" fmla="val 49907"/>
              </a:avLst>
            </a:prstGeom>
            <a:solidFill>
              <a:srgbClr val="CC00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6635" name="Right Arrow 16"/>
            <p:cNvSpPr>
              <a:spLocks noChangeArrowheads="1"/>
            </p:cNvSpPr>
            <p:nvPr/>
          </p:nvSpPr>
          <p:spPr bwMode="auto">
            <a:xfrm>
              <a:off x="5572132" y="1071546"/>
              <a:ext cx="45719" cy="714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cxnSp>
          <p:nvCxnSpPr>
            <p:cNvPr id="11" name="Straight Arrow Connector 18"/>
            <p:cNvCxnSpPr>
              <a:stCxn id="26635" idx="0"/>
            </p:cNvCxnSpPr>
            <p:nvPr/>
          </p:nvCxnSpPr>
          <p:spPr bwMode="auto">
            <a:xfrm rot="16200000" flipH="1" flipV="1">
              <a:off x="4262026" y="952315"/>
              <a:ext cx="1214001" cy="145244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22"/>
            <p:cNvCxnSpPr>
              <a:stCxn id="26631" idx="0"/>
            </p:cNvCxnSpPr>
            <p:nvPr/>
          </p:nvCxnSpPr>
          <p:spPr bwMode="auto">
            <a:xfrm rot="16200000" flipH="1" flipV="1">
              <a:off x="4554894" y="1017061"/>
              <a:ext cx="712873" cy="1537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24"/>
            <p:cNvCxnSpPr>
              <a:stCxn id="26633" idx="0"/>
            </p:cNvCxnSpPr>
            <p:nvPr/>
          </p:nvCxnSpPr>
          <p:spPr bwMode="auto">
            <a:xfrm rot="16200000" flipV="1">
              <a:off x="4554894" y="1374674"/>
              <a:ext cx="712873" cy="1537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26"/>
            <p:cNvCxnSpPr>
              <a:stCxn id="26634" idx="2"/>
            </p:cNvCxnSpPr>
            <p:nvPr/>
          </p:nvCxnSpPr>
          <p:spPr bwMode="auto">
            <a:xfrm rot="5400000" flipH="1">
              <a:off x="4197210" y="1588842"/>
              <a:ext cx="1284582" cy="139339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28"/>
            <p:cNvCxnSpPr/>
            <p:nvPr/>
          </p:nvCxnSpPr>
          <p:spPr bwMode="auto">
            <a:xfrm rot="5400000">
              <a:off x="3643064" y="2784606"/>
              <a:ext cx="1715130" cy="176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 bwMode="auto">
            <a:xfrm rot="5400000">
              <a:off x="2323157" y="2821074"/>
              <a:ext cx="1642195" cy="176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38"/>
            <p:cNvCxnSpPr>
              <a:stCxn id="26634" idx="2"/>
            </p:cNvCxnSpPr>
            <p:nvPr/>
          </p:nvCxnSpPr>
          <p:spPr bwMode="auto">
            <a:xfrm rot="5400000">
              <a:off x="5089200" y="3339572"/>
              <a:ext cx="858740" cy="3525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40"/>
            <p:cNvCxnSpPr>
              <a:endCxn id="4" idx="1"/>
            </p:cNvCxnSpPr>
            <p:nvPr/>
          </p:nvCxnSpPr>
          <p:spPr bwMode="auto">
            <a:xfrm>
              <a:off x="3143373" y="3358374"/>
              <a:ext cx="2272081" cy="2588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42"/>
            <p:cNvCxnSpPr/>
            <p:nvPr/>
          </p:nvCxnSpPr>
          <p:spPr bwMode="auto">
            <a:xfrm>
              <a:off x="4499747" y="3572471"/>
              <a:ext cx="100119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645" name="TextBox 46"/>
            <p:cNvSpPr txBox="1">
              <a:spLocks noChangeArrowheads="1"/>
            </p:cNvSpPr>
            <p:nvPr/>
          </p:nvSpPr>
          <p:spPr bwMode="auto">
            <a:xfrm>
              <a:off x="3110147" y="1571612"/>
              <a:ext cx="170157" cy="54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6646" name="TextBox 47"/>
            <p:cNvSpPr txBox="1">
              <a:spLocks noChangeArrowheads="1"/>
            </p:cNvSpPr>
            <p:nvPr/>
          </p:nvSpPr>
          <p:spPr bwMode="auto">
            <a:xfrm>
              <a:off x="4904466" y="3428999"/>
              <a:ext cx="143459" cy="54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6647" name="TextBox 48"/>
            <p:cNvSpPr txBox="1">
              <a:spLocks noChangeArrowheads="1"/>
            </p:cNvSpPr>
            <p:nvPr/>
          </p:nvSpPr>
          <p:spPr bwMode="auto">
            <a:xfrm>
              <a:off x="3891515" y="3143248"/>
              <a:ext cx="174607" cy="54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R</a:t>
              </a:r>
            </a:p>
          </p:txBody>
        </p:sp>
        <p:sp>
          <p:nvSpPr>
            <p:cNvPr id="26648" name="TextBox 49"/>
            <p:cNvSpPr txBox="1">
              <a:spLocks noChangeArrowheads="1"/>
            </p:cNvSpPr>
            <p:nvPr/>
          </p:nvSpPr>
          <p:spPr bwMode="auto">
            <a:xfrm>
              <a:off x="4357686" y="1571612"/>
              <a:ext cx="328618" cy="547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169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قوس ممتلئ 2"/>
          <p:cNvSpPr/>
          <p:nvPr/>
        </p:nvSpPr>
        <p:spPr>
          <a:xfrm rot="5400000">
            <a:off x="6096000" y="990600"/>
            <a:ext cx="3505200" cy="2743200"/>
          </a:xfrm>
          <a:prstGeom prst="blockArc">
            <a:avLst>
              <a:gd name="adj1" fmla="val 11201109"/>
              <a:gd name="adj2" fmla="val 20305514"/>
              <a:gd name="adj3" fmla="val 11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2438400" y="2209800"/>
            <a:ext cx="6781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 إلى اليمين 7"/>
          <p:cNvSpPr/>
          <p:nvPr/>
        </p:nvSpPr>
        <p:spPr>
          <a:xfrm rot="16200000">
            <a:off x="5809129" y="1645023"/>
            <a:ext cx="900953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0" name="ضرب 9"/>
          <p:cNvSpPr/>
          <p:nvPr/>
        </p:nvSpPr>
        <p:spPr>
          <a:xfrm>
            <a:off x="6019800" y="2133600"/>
            <a:ext cx="5334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1" name="ضرب 10"/>
          <p:cNvSpPr/>
          <p:nvPr/>
        </p:nvSpPr>
        <p:spPr>
          <a:xfrm>
            <a:off x="3886200" y="2129118"/>
            <a:ext cx="5334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3" name="رابط كسهم مستقيم 12"/>
          <p:cNvCxnSpPr>
            <a:stCxn id="8" idx="3"/>
          </p:cNvCxnSpPr>
          <p:nvPr/>
        </p:nvCxnSpPr>
        <p:spPr>
          <a:xfrm flipV="1">
            <a:off x="6259606" y="1385046"/>
            <a:ext cx="238461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3372123" y="663388"/>
            <a:ext cx="4615430" cy="193637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81224" y="5189556"/>
            <a:ext cx="739618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والعكس عندما يكون الجسم في البؤرة فإن الصورة تتكون في اللانهاية</a:t>
            </a:r>
            <a:endParaRPr lang="en-US" sz="28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191000" y="309282"/>
            <a:ext cx="6647329" cy="2796989"/>
            <a:chOff x="4191000" y="309282"/>
            <a:chExt cx="6647329" cy="2796989"/>
          </a:xfrm>
        </p:grpSpPr>
        <p:cxnSp>
          <p:nvCxnSpPr>
            <p:cNvPr id="17" name="رابط كسهم مستقيم 16"/>
            <p:cNvCxnSpPr/>
            <p:nvPr/>
          </p:nvCxnSpPr>
          <p:spPr>
            <a:xfrm flipH="1">
              <a:off x="4191000" y="1338794"/>
              <a:ext cx="4463303" cy="17674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رابط مستقيم 3"/>
            <p:cNvCxnSpPr/>
            <p:nvPr/>
          </p:nvCxnSpPr>
          <p:spPr>
            <a:xfrm flipV="1">
              <a:off x="8538882" y="309282"/>
              <a:ext cx="2299447" cy="1075764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6"/>
          <p:cNvGrpSpPr/>
          <p:nvPr/>
        </p:nvGrpSpPr>
        <p:grpSpPr>
          <a:xfrm>
            <a:off x="2960595" y="-103095"/>
            <a:ext cx="6633881" cy="2904062"/>
            <a:chOff x="2960595" y="-103095"/>
            <a:chExt cx="6633881" cy="2904062"/>
          </a:xfrm>
        </p:grpSpPr>
        <p:cxnSp>
          <p:nvCxnSpPr>
            <p:cNvPr id="30" name="رابط كسهم مستقيم 29"/>
            <p:cNvCxnSpPr/>
            <p:nvPr/>
          </p:nvCxnSpPr>
          <p:spPr>
            <a:xfrm flipH="1">
              <a:off x="2960595" y="609600"/>
              <a:ext cx="5161429" cy="21913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flipV="1">
              <a:off x="7295029" y="-103095"/>
              <a:ext cx="2299447" cy="1075764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5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ED2C3F77-97DD-0F44-90CA-7D1F2A104E67}"/>
              </a:ext>
            </a:extLst>
          </p:cNvPr>
          <p:cNvSpPr txBox="1"/>
          <p:nvPr/>
        </p:nvSpPr>
        <p:spPr>
          <a:xfrm>
            <a:off x="0" y="234284"/>
            <a:ext cx="12192000" cy="6386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عيوب الصور الحقيقية </a:t>
            </a:r>
            <a:r>
              <a:rPr lang="ar-SA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في المرآة المقعرة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F6A07E99-EA3D-1844-95DC-633A5189C4C6}"/>
              </a:ext>
            </a:extLst>
          </p:cNvPr>
          <p:cNvSpPr/>
          <p:nvPr/>
        </p:nvSpPr>
        <p:spPr>
          <a:xfrm>
            <a:off x="0" y="-43824"/>
            <a:ext cx="12544426" cy="214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511CF12-993F-274A-835C-F91A3048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25" y="-43824"/>
            <a:ext cx="6003178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8259F9E5-843B-BC41-9E37-BD1628D473A6}"/>
              </a:ext>
            </a:extLst>
          </p:cNvPr>
          <p:cNvSpPr txBox="1"/>
          <p:nvPr/>
        </p:nvSpPr>
        <p:spPr>
          <a:xfrm>
            <a:off x="8939679" y="6096317"/>
            <a:ext cx="2922756" cy="600075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2400" dirty="0" smtClean="0"/>
              <a:t>استراتيجية القراءة الموجهة</a:t>
            </a:r>
            <a:endParaRPr lang="ar-SA" sz="2400" dirty="0"/>
          </a:p>
        </p:txBody>
      </p:sp>
      <p:sp>
        <p:nvSpPr>
          <p:cNvPr id="7" name="وسيلة شرح مستطيلة مستديرة الزوايا 6">
            <a:extLst>
              <a:ext uri="{FF2B5EF4-FFF2-40B4-BE49-F238E27FC236}">
                <a16:creationId xmlns="" xmlns:a16="http://schemas.microsoft.com/office/drawing/2014/main" id="{EBAECD99-ACB8-8341-B76D-68EF13657892}"/>
              </a:ext>
            </a:extLst>
          </p:cNvPr>
          <p:cNvSpPr/>
          <p:nvPr/>
        </p:nvSpPr>
        <p:spPr>
          <a:xfrm>
            <a:off x="7773210" y="2079509"/>
            <a:ext cx="2998681" cy="3231401"/>
          </a:xfrm>
          <a:prstGeom prst="wedgeRoundRectCallout">
            <a:avLst>
              <a:gd name="adj1" fmla="val -116440"/>
              <a:gd name="adj2" fmla="val -452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من خلال </a:t>
            </a:r>
            <a:r>
              <a:rPr lang="ar-SA" sz="2800" b="1" dirty="0" err="1">
                <a:solidFill>
                  <a:schemeClr val="bg1"/>
                </a:solidFill>
              </a:rPr>
              <a:t>قرائتك</a:t>
            </a:r>
            <a:r>
              <a:rPr lang="ar-SA" sz="2800" b="1" dirty="0">
                <a:solidFill>
                  <a:schemeClr val="bg1"/>
                </a:solidFill>
              </a:rPr>
              <a:t> للكتاب صفحة ٥١</a:t>
            </a:r>
          </a:p>
          <a:p>
            <a:pPr algn="ctr"/>
            <a:endParaRPr lang="ar-SA" sz="2800" b="1" dirty="0">
              <a:solidFill>
                <a:schemeClr val="bg1"/>
              </a:solidFill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ما هي عيوب الصور الحقيقية في المرايا المقعرة؟ وما علاجها؟</a:t>
            </a:r>
          </a:p>
        </p:txBody>
      </p:sp>
    </p:spTree>
    <p:extLst>
      <p:ext uri="{BB962C8B-B14F-4D97-AF65-F5344CB8AC3E}">
        <p14:creationId xmlns:p14="http://schemas.microsoft.com/office/powerpoint/2010/main" val="42332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Picture 4" descr="ÙØªÙØ¬Ø© Ø¨Ø­Ø« Ø§ÙØµÙØ± Ø¹Ù Ø£Ø°ÙØ§Ø± Ø§ÙØµØ¨Ø§Ø­">
            <a:extLst>
              <a:ext uri="{FF2B5EF4-FFF2-40B4-BE49-F238E27FC236}">
                <a16:creationId xmlns="" xmlns:a16="http://schemas.microsoft.com/office/drawing/2014/main" id="{FDE31EA7-A993-4806-8419-1E5B4473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228600"/>
            <a:ext cx="50516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ÙØªÙØ¬Ø© Ø¨Ø­Ø« Ø§ÙØµÙØ± Ø¹Ù Ø£Ø°ÙØ§Ø± Ø§ÙØµØ¨Ø§Ø­">
            <a:extLst>
              <a:ext uri="{FF2B5EF4-FFF2-40B4-BE49-F238E27FC236}">
                <a16:creationId xmlns="" xmlns:a16="http://schemas.microsoft.com/office/drawing/2014/main" id="{3C3AB5AF-E856-4FA5-B4BC-ACBA37EA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/>
          <a:stretch/>
        </p:blipFill>
        <p:spPr bwMode="auto">
          <a:xfrm>
            <a:off x="1528997" y="4497048"/>
            <a:ext cx="3524953" cy="21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ÙØªÙØ¬Ø© Ø¨Ø­Ø« Ø§ÙØµÙØ± Ø¹Ù Ø³ÙØ¯ Ø§ÙØ§Ø³ØªØºÙØ§Ø±">
            <a:extLst>
              <a:ext uri="{FF2B5EF4-FFF2-40B4-BE49-F238E27FC236}">
                <a16:creationId xmlns="" xmlns:a16="http://schemas.microsoft.com/office/drawing/2014/main" id="{D1D67C9F-76CD-4692-BD7B-2FE9D51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049546"/>
            <a:ext cx="4386887" cy="32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24166" y="214290"/>
            <a:ext cx="5214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tx2"/>
                </a:solidFill>
                <a:cs typeface="PT Bold Heading" pitchFamily="2" charset="-78"/>
              </a:rPr>
              <a:t>عيوب الصور الحقيقية في المرايا المقعرة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95605" y="1000109"/>
            <a:ext cx="55006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cs typeface="PT Bold Heading" pitchFamily="2" charset="-78"/>
              </a:rPr>
              <a:t> </a:t>
            </a:r>
            <a:r>
              <a:rPr lang="ar-SA" sz="3200" dirty="0">
                <a:solidFill>
                  <a:srgbClr val="FF0066"/>
                </a:solidFill>
                <a:cs typeface="PT Bold Heading" pitchFamily="2" charset="-78"/>
              </a:rPr>
              <a:t>الزوغان (التشوه) الكروي</a:t>
            </a:r>
            <a:endParaRPr lang="en-US" sz="3200" dirty="0">
              <a:solidFill>
                <a:srgbClr val="FF0066"/>
              </a:solidFill>
              <a:cs typeface="PT Bold Heading" pitchFamily="2" charset="-7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666977" y="1785927"/>
            <a:ext cx="72151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cs typeface="PT Bold Heading" pitchFamily="2" charset="-78"/>
              </a:rPr>
              <a:t>هو أن الصورة المتكونة نتيجة (انعكاس الأشعة المتوازية) على المرآة الكروية ذات قطر كبير وانحناء صغير ستكون على هيئة قرص وليست نقطة . 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5" name="Picture 2" descr="http://www.Lahyan.net/vb/uploaded/806/1333143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3200400"/>
            <a:ext cx="7786710" cy="33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1655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ED2C3F77-97DD-0F44-90CA-7D1F2A104E67}"/>
              </a:ext>
            </a:extLst>
          </p:cNvPr>
          <p:cNvSpPr txBox="1"/>
          <p:nvPr/>
        </p:nvSpPr>
        <p:spPr>
          <a:xfrm>
            <a:off x="0" y="274625"/>
            <a:ext cx="12192000" cy="6386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عيوب الصور الحقيقية </a:t>
            </a:r>
            <a:r>
              <a:rPr lang="ar-SA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في المرآة المقعرة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435D8B0A-9AB3-7D4F-83E3-F14227CE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92"/>
          <a:stretch/>
        </p:blipFill>
        <p:spPr>
          <a:xfrm>
            <a:off x="6962495" y="913268"/>
            <a:ext cx="3810000" cy="251573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B4B44505-8D53-EE4E-A826-6B9D6903B67E}"/>
              </a:ext>
            </a:extLst>
          </p:cNvPr>
          <p:cNvSpPr txBox="1"/>
          <p:nvPr/>
        </p:nvSpPr>
        <p:spPr>
          <a:xfrm>
            <a:off x="1322294" y="1047760"/>
            <a:ext cx="543261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 تعكس المرآة المقعرة جزءًا من الأشعة بحيث تتجمع في نقاط غير البؤرة</a:t>
            </a:r>
          </a:p>
          <a:p>
            <a:pPr algn="ctr"/>
            <a:endParaRPr lang="ar-SA" sz="2800" b="1" dirty="0"/>
          </a:p>
          <a:p>
            <a:r>
              <a:rPr lang="ar-SA" sz="2800" b="1" dirty="0">
                <a:highlight>
                  <a:srgbClr val="FFBBBB"/>
                </a:highlight>
              </a:rPr>
              <a:t>الزوغان الكروي</a:t>
            </a:r>
          </a:p>
        </p:txBody>
      </p:sp>
      <p:sp>
        <p:nvSpPr>
          <p:cNvPr id="6" name="وسيلة شرح مستطيلة مستديرة الزوايا 5">
            <a:extLst>
              <a:ext uri="{FF2B5EF4-FFF2-40B4-BE49-F238E27FC236}">
                <a16:creationId xmlns="" xmlns:a16="http://schemas.microsoft.com/office/drawing/2014/main" id="{4E4A8194-5B24-2B4B-AAE6-7FF51590E0F0}"/>
              </a:ext>
            </a:extLst>
          </p:cNvPr>
          <p:cNvSpPr/>
          <p:nvPr/>
        </p:nvSpPr>
        <p:spPr>
          <a:xfrm>
            <a:off x="653825" y="1955701"/>
            <a:ext cx="2966038" cy="1594744"/>
          </a:xfrm>
          <a:prstGeom prst="wedgeRoundRectCallout">
            <a:avLst>
              <a:gd name="adj1" fmla="val 76116"/>
              <a:gd name="adj2" fmla="val 14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كيف يمكن التخلص من الزوغان الكروي؟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8" y="3770416"/>
            <a:ext cx="7391400" cy="2809875"/>
          </a:xfrm>
          <a:prstGeom prst="rect">
            <a:avLst/>
          </a:prstGeom>
        </p:spPr>
      </p:pic>
      <p:sp>
        <p:nvSpPr>
          <p:cNvPr id="8" name="وسيلة شرح مستطيلة مستديرة الزوايا 7">
            <a:extLst>
              <a:ext uri="{FF2B5EF4-FFF2-40B4-BE49-F238E27FC236}">
                <a16:creationId xmlns="" xmlns:a16="http://schemas.microsoft.com/office/drawing/2014/main" id="{4E4A8194-5B24-2B4B-AAE6-7FF51590E0F0}"/>
              </a:ext>
            </a:extLst>
          </p:cNvPr>
          <p:cNvSpPr/>
          <p:nvPr/>
        </p:nvSpPr>
        <p:spPr>
          <a:xfrm>
            <a:off x="7960059" y="4067642"/>
            <a:ext cx="3765775" cy="1947291"/>
          </a:xfrm>
          <a:prstGeom prst="wedgeRoundRectCallout">
            <a:avLst>
              <a:gd name="adj1" fmla="val -74855"/>
              <a:gd name="adj2" fmla="val 55796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كيف يمكن </a:t>
            </a:r>
            <a:r>
              <a:rPr lang="ar-SA" sz="2800" b="1" dirty="0" smtClean="0">
                <a:solidFill>
                  <a:schemeClr val="bg1"/>
                </a:solidFill>
              </a:rPr>
              <a:t>تحويل الصورة الحقيقية المقلوبة التي تكونها المرآة المقعرة إلى صورة معتدلة و حقيقية ؟</a:t>
            </a:r>
            <a:r>
              <a:rPr lang="en-US" sz="2800" b="1" dirty="0" smtClean="0">
                <a:solidFill>
                  <a:schemeClr val="bg1"/>
                </a:solidFill>
              </a:rPr>
              <a:t>P50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8259F9E5-843B-BC41-9E37-BD1628D473A6}"/>
              </a:ext>
            </a:extLst>
          </p:cNvPr>
          <p:cNvSpPr txBox="1"/>
          <p:nvPr/>
        </p:nvSpPr>
        <p:spPr>
          <a:xfrm>
            <a:off x="8939679" y="6096317"/>
            <a:ext cx="2922756" cy="600075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2400" dirty="0" smtClean="0"/>
              <a:t>استراتيجية القراءة الموجهة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7183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1036"/>
          <p:cNvSpPr>
            <a:spLocks noChangeArrowheads="1" noChangeShapeType="1" noTextEdit="1"/>
          </p:cNvSpPr>
          <p:nvPr/>
        </p:nvSpPr>
        <p:spPr bwMode="auto">
          <a:xfrm rot="155846">
            <a:off x="2709863" y="555626"/>
            <a:ext cx="4794250" cy="708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1273"/>
                <a:gd name="adj2" fmla="val -1727"/>
              </a:avLst>
            </a:prstTxWarp>
          </a:bodyPr>
          <a:lstStyle/>
          <a:p>
            <a:pPr algn="ctr" rtl="0"/>
            <a:endParaRPr lang="ar-SA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857256"/>
            <a:ext cx="70104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2057400" y="46482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000" b="1" dirty="0">
                <a:solidFill>
                  <a:srgbClr val="C00000"/>
                </a:solidFill>
              </a:rPr>
              <a:t> </a:t>
            </a:r>
            <a:r>
              <a:rPr lang="ar-SA" sz="3200" dirty="0">
                <a:solidFill>
                  <a:schemeClr val="tx2"/>
                </a:solidFill>
                <a:cs typeface="PT Bold Heading" pitchFamily="2" charset="-78"/>
              </a:rPr>
              <a:t>عندما يكون الجسم عن مسافة أقل من البعد البؤري فإن الصورة تكون خيالية مكبرة معتدلة وتتكون الصورة خلف المرآة</a:t>
            </a:r>
            <a:endParaRPr lang="en-US" sz="28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2" name="دبوس زينة 1"/>
          <p:cNvSpPr/>
          <p:nvPr/>
        </p:nvSpPr>
        <p:spPr>
          <a:xfrm>
            <a:off x="10058400" y="578224"/>
            <a:ext cx="1842247" cy="3052482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الصور الخيالية في المرآة المقعرة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5170891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ahyan.net/vb/uploaded/806/1333143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0" y="414338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3738546" y="285729"/>
            <a:ext cx="56436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الصور الخيالية في المرايا المقعرة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524496" y="1500174"/>
            <a:ext cx="46434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>
                <a:cs typeface="PT Bold Heading" pitchFamily="2" charset="-78"/>
              </a:rPr>
              <a:t>عند وضع جسم بين البؤرة والمرآة الكروية والمقعرة تتكون له صورة مكبرة ومعتدلة وخيالية خلف المرآة 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1285860"/>
            <a:ext cx="29415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oncavemirr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5707" y="3997114"/>
            <a:ext cx="2961907" cy="233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79754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دبوس زينة 2"/>
          <p:cNvSpPr/>
          <p:nvPr/>
        </p:nvSpPr>
        <p:spPr>
          <a:xfrm>
            <a:off x="779929" y="416859"/>
            <a:ext cx="3375212" cy="766482"/>
          </a:xfrm>
          <a:prstGeom prst="plaqu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التطبيق </a:t>
            </a:r>
            <a:r>
              <a:rPr lang="en-US" sz="3200" dirty="0" smtClean="0"/>
              <a:t>P:62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7882"/>
            <a:ext cx="5768228" cy="166771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4145"/>
            <a:ext cx="5768228" cy="9892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51893"/>
            <a:ext cx="5768228" cy="976032"/>
          </a:xfrm>
          <a:prstGeom prst="rect">
            <a:avLst/>
          </a:prstGeom>
        </p:spPr>
      </p:pic>
      <p:sp>
        <p:nvSpPr>
          <p:cNvPr id="7" name="مستطيل ذو زوايا قطرية مستديرة 6"/>
          <p:cNvSpPr/>
          <p:nvPr/>
        </p:nvSpPr>
        <p:spPr>
          <a:xfrm>
            <a:off x="1855694" y="4706471"/>
            <a:ext cx="9776012" cy="1649879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اكملي الفراغات التالية بما يناسبها :</a:t>
            </a:r>
          </a:p>
          <a:p>
            <a:pPr algn="ctr"/>
            <a:r>
              <a:rPr lang="ar-SA" sz="2800" dirty="0" smtClean="0"/>
              <a:t>1- مرأة كروية نصف قطرها </a:t>
            </a:r>
            <a:r>
              <a:rPr lang="en-US" sz="2800" dirty="0" smtClean="0"/>
              <a:t>8cm</a:t>
            </a:r>
            <a:r>
              <a:rPr lang="ar-SA" sz="2800" dirty="0" smtClean="0"/>
              <a:t> فإن بعدها البؤري يساوي _______</a:t>
            </a:r>
          </a:p>
          <a:p>
            <a:pPr algn="ctr"/>
            <a:r>
              <a:rPr lang="ar-SA" sz="2800" dirty="0" smtClean="0"/>
              <a:t>2- إذا كان البعد البؤري لمرآة كروية </a:t>
            </a:r>
            <a:r>
              <a:rPr lang="en-US" sz="2800" dirty="0" smtClean="0"/>
              <a:t>2cm</a:t>
            </a:r>
            <a:r>
              <a:rPr lang="ar-SA" sz="2800" dirty="0" smtClean="0"/>
              <a:t> فإن نصف القطر </a:t>
            </a:r>
            <a:r>
              <a:rPr lang="en-US" sz="2800" dirty="0" smtClean="0"/>
              <a:t>r</a:t>
            </a:r>
            <a:r>
              <a:rPr lang="ar-SA" sz="2800" dirty="0" smtClean="0"/>
              <a:t> يساوي _______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177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صورة 2" descr="عدسات ومرايا م.png"/>
          <p:cNvPicPr>
            <a:picLocks noChangeAspect="1"/>
          </p:cNvPicPr>
          <p:nvPr/>
        </p:nvPicPr>
        <p:blipFill>
          <a:blip r:embed="rId2" cstate="print"/>
          <a:srcRect r="3213" b="2499"/>
          <a:stretch>
            <a:fillRect/>
          </a:stretch>
        </p:blipFill>
        <p:spPr>
          <a:xfrm rot="10800000">
            <a:off x="1680882" y="36876"/>
            <a:ext cx="9547412" cy="68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68DAED4-DAFB-490D-BD30-71DD2777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3202654"/>
            <a:ext cx="6013450" cy="354216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  <p:sp>
        <p:nvSpPr>
          <p:cNvPr id="2" name="دبوس زينة 1"/>
          <p:cNvSpPr/>
          <p:nvPr/>
        </p:nvSpPr>
        <p:spPr>
          <a:xfrm>
            <a:off x="6448798" y="150169"/>
            <a:ext cx="5244353" cy="2232212"/>
          </a:xfrm>
          <a:prstGeom prst="plaqu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الواجب </a:t>
            </a:r>
          </a:p>
          <a:p>
            <a:pPr algn="ctr"/>
            <a:r>
              <a:rPr lang="ar-SA" sz="3600" dirty="0" smtClean="0"/>
              <a:t>الاختبار المقنن (1) صفحة 67</a:t>
            </a:r>
          </a:p>
          <a:p>
            <a:pPr algn="ctr"/>
            <a:r>
              <a:rPr lang="ar-SA" sz="3600" dirty="0" smtClean="0"/>
              <a:t>سؤال 18 صفحة 57</a:t>
            </a:r>
          </a:p>
          <a:p>
            <a:pPr algn="ctr"/>
            <a:r>
              <a:rPr lang="ar-SA" sz="3600" dirty="0" smtClean="0"/>
              <a:t>سؤال 55 صفحة 64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3901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809985" y="142852"/>
            <a:ext cx="5264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FF0066"/>
                </a:solidFill>
                <a:cs typeface="PT Bold Heading" pitchFamily="2" charset="-78"/>
              </a:rPr>
              <a:t>الطريقة الرياضية لتحديد موقع الصورة</a:t>
            </a:r>
          </a:p>
        </p:txBody>
      </p:sp>
      <p:pic>
        <p:nvPicPr>
          <p:cNvPr id="4" name="Picture 2" descr="http://www.Lahyan.net/vb/uploaded/806/1333143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051" y="857232"/>
            <a:ext cx="19563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24629" y="1142985"/>
            <a:ext cx="3143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يعطى بالعلاقة الرياضية: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18478"/>
              </p:ext>
            </p:extLst>
          </p:nvPr>
        </p:nvGraphicFramePr>
        <p:xfrm>
          <a:off x="1674210" y="2262839"/>
          <a:ext cx="9083438" cy="3808441"/>
        </p:xfrm>
        <a:graphic>
          <a:graphicData uri="http://schemas.openxmlformats.org/drawingml/2006/table">
            <a:tbl>
              <a:tblPr rtl="1"/>
              <a:tblGrid>
                <a:gridCol w="2378167"/>
                <a:gridCol w="3752219"/>
                <a:gridCol w="2953052"/>
              </a:tblGrid>
              <a:tr h="87887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SA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الإشارة الموجبة  ( + )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الإشارة السالبة ( ــ)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8591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f </a:t>
                      </a:r>
                      <a:r>
                        <a:rPr lang="ar-S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) البعد البؤري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عندما تكون المرآة مقعرة (</a:t>
                      </a:r>
                      <a:r>
                        <a:rPr lang="ar-SA" sz="2000" dirty="0" err="1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لامة</a:t>
                      </a:r>
                      <a:r>
                        <a:rPr lang="ar-SA" sz="2000" dirty="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 </a:t>
                      </a:r>
                      <a:endParaRPr lang="en-US" sz="2000" dirty="0"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8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d</a:t>
                      </a:r>
                      <a:r>
                        <a:rPr lang="en-US" sz="2000" baseline="-25000" dirty="0" smtClean="0">
                          <a:cs typeface="PT Bold Heading" pitchFamily="2" charset="-78"/>
                        </a:rPr>
                        <a:t>i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) بعد الصورة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عندما تكون الصورة حقيقية</a:t>
                      </a:r>
                      <a:endParaRPr lang="en-US" sz="2000" dirty="0"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عندما تكون الصورة خيالية</a:t>
                      </a:r>
                      <a:endParaRPr lang="en-US" sz="2000" dirty="0"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8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d</a:t>
                      </a:r>
                      <a:r>
                        <a:rPr lang="en-US" sz="2000" baseline="-25000" dirty="0" smtClean="0">
                          <a:cs typeface="PT Bold Heading" pitchFamily="2" charset="-78"/>
                        </a:rPr>
                        <a:t>o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) بعد الجسم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عندما يكون الجسم حقيقي</a:t>
                      </a:r>
                      <a:endParaRPr lang="en-US" sz="2000"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latin typeface="Times New Roman"/>
                          <a:ea typeface="Times New Roman"/>
                          <a:cs typeface="PT Bold Heading" pitchFamily="2" charset="-78"/>
                        </a:rPr>
                        <a:t>عندما يكون الجسم خيالي</a:t>
                      </a:r>
                      <a:endParaRPr lang="en-US" sz="2000" dirty="0">
                        <a:latin typeface="Times New Roman"/>
                        <a:ea typeface="Times New Roman"/>
                        <a:cs typeface="PT Bold Heading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3484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3452795" y="1322002"/>
            <a:ext cx="607217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300" dirty="0">
                <a:cs typeface="PT Bold Heading" pitchFamily="2" charset="-78"/>
              </a:rPr>
              <a:t>يقصد كم مرة تكون الصورة أكبر أو أصغر من الجسم </a:t>
            </a:r>
            <a:endParaRPr lang="en-US" sz="2300" dirty="0">
              <a:cs typeface="PT Bold Heading" pitchFamily="2" charset="-78"/>
            </a:endParaRPr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4167175" y="285728"/>
            <a:ext cx="48720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solidFill>
                  <a:srgbClr val="FF0066"/>
                </a:solidFill>
                <a:cs typeface="PT Bold Heading" pitchFamily="2" charset="-78"/>
              </a:rPr>
              <a:t>قانون التكبيــر</a:t>
            </a:r>
            <a:endParaRPr lang="en-US" sz="4000" dirty="0">
              <a:solidFill>
                <a:srgbClr val="FF0066"/>
              </a:solidFill>
              <a:cs typeface="PT Bold Heading" pitchFamily="2" charset="-7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24101" y="2143116"/>
            <a:ext cx="764381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SA" sz="2300" dirty="0">
                <a:solidFill>
                  <a:srgbClr val="9900CC"/>
                </a:solidFill>
                <a:cs typeface="PT Bold Heading" pitchFamily="2" charset="-78"/>
              </a:rPr>
              <a:t>يعطى بالعلاقة الرياضية: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2514601" y="4763912"/>
            <a:ext cx="764381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300" u="sng" dirty="0">
                <a:solidFill>
                  <a:srgbClr val="CC3300"/>
                </a:solidFill>
                <a:cs typeface="PT Bold Heading" pitchFamily="2" charset="-78"/>
              </a:rPr>
              <a:t>ملاحظة </a:t>
            </a:r>
            <a:r>
              <a:rPr lang="ar-SA" sz="2300" dirty="0">
                <a:cs typeface="PT Bold Heading" pitchFamily="2" charset="-78"/>
              </a:rPr>
              <a:t>:</a:t>
            </a:r>
            <a:endParaRPr lang="en-US" sz="2300" dirty="0">
              <a:cs typeface="PT Bold Heading" pitchFamily="2" charset="-78"/>
            </a:endParaRP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2452663" y="5268740"/>
            <a:ext cx="764381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300" dirty="0">
                <a:cs typeface="PT Bold Heading" pitchFamily="2" charset="-78"/>
              </a:rPr>
              <a:t>إذا كانت </a:t>
            </a:r>
            <a:r>
              <a:rPr lang="en-US" sz="2300" dirty="0">
                <a:cs typeface="PT Bold Heading" pitchFamily="2" charset="-78"/>
              </a:rPr>
              <a:t>m &gt; 1 </a:t>
            </a:r>
            <a:r>
              <a:rPr lang="ar-SA" sz="2300" dirty="0">
                <a:cs typeface="PT Bold Heading" pitchFamily="2" charset="-78"/>
              </a:rPr>
              <a:t> تكون الصورة مكبرة والعكس تكون مصغرة .</a:t>
            </a:r>
            <a:endParaRPr lang="en-US" sz="2300" dirty="0">
              <a:cs typeface="PT Bold Heading" pitchFamily="2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44" y="2500306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2738414" y="3929066"/>
            <a:ext cx="73580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300" dirty="0">
                <a:cs typeface="PT Bold Heading" pitchFamily="2" charset="-78"/>
              </a:rPr>
              <a:t>حيث </a:t>
            </a:r>
            <a:r>
              <a:rPr lang="en-US" sz="2300" dirty="0">
                <a:cs typeface="PT Bold Heading" pitchFamily="2" charset="-78"/>
              </a:rPr>
              <a:t>m</a:t>
            </a:r>
            <a:r>
              <a:rPr lang="ar-SA" sz="2300" dirty="0">
                <a:cs typeface="PT Bold Heading" pitchFamily="2" charset="-78"/>
              </a:rPr>
              <a:t> معامل التكبير </a:t>
            </a:r>
            <a:r>
              <a:rPr lang="en-US" sz="2300" dirty="0">
                <a:cs typeface="PT Bold Heading" pitchFamily="2" charset="-78"/>
              </a:rPr>
              <a:t> h</a:t>
            </a:r>
            <a:r>
              <a:rPr lang="en-US" sz="2300" baseline="-25000" dirty="0">
                <a:cs typeface="PT Bold Heading" pitchFamily="2" charset="-78"/>
              </a:rPr>
              <a:t>o</a:t>
            </a:r>
            <a:r>
              <a:rPr lang="en-US" sz="2300" dirty="0">
                <a:cs typeface="PT Bold Heading" pitchFamily="2" charset="-78"/>
              </a:rPr>
              <a:t> </a:t>
            </a:r>
            <a:r>
              <a:rPr lang="ar-SA" sz="2300" dirty="0">
                <a:cs typeface="PT Bold Heading" pitchFamily="2" charset="-78"/>
              </a:rPr>
              <a:t>طول الجسم </a:t>
            </a:r>
            <a:r>
              <a:rPr lang="ar-SA" sz="2300" dirty="0" err="1">
                <a:cs typeface="PT Bold Heading" pitchFamily="2" charset="-78"/>
              </a:rPr>
              <a:t>و</a:t>
            </a:r>
            <a:r>
              <a:rPr lang="ar-SA" sz="2300" dirty="0">
                <a:cs typeface="PT Bold Heading" pitchFamily="2" charset="-78"/>
              </a:rPr>
              <a:t> </a:t>
            </a:r>
            <a:r>
              <a:rPr lang="en-US" sz="2300" dirty="0">
                <a:cs typeface="PT Bold Heading" pitchFamily="2" charset="-78"/>
              </a:rPr>
              <a:t>h</a:t>
            </a:r>
            <a:r>
              <a:rPr lang="en-US" sz="2300" baseline="-25000" dirty="0">
                <a:cs typeface="PT Bold Heading" pitchFamily="2" charset="-78"/>
              </a:rPr>
              <a:t>i</a:t>
            </a:r>
            <a:r>
              <a:rPr lang="en-US" sz="2300" dirty="0">
                <a:cs typeface="PT Bold Heading" pitchFamily="2" charset="-78"/>
              </a:rPr>
              <a:t> </a:t>
            </a:r>
            <a:r>
              <a:rPr lang="ar-SA" sz="2300" dirty="0">
                <a:cs typeface="PT Bold Heading" pitchFamily="2" charset="-78"/>
              </a:rPr>
              <a:t> طول الصورة </a:t>
            </a:r>
          </a:p>
        </p:txBody>
      </p:sp>
    </p:spTree>
    <p:extLst>
      <p:ext uri="{BB962C8B-B14F-4D97-AF65-F5344CB8AC3E}">
        <p14:creationId xmlns:p14="http://schemas.microsoft.com/office/powerpoint/2010/main" val="170118933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6" grpId="0"/>
      <p:bldP spid="34821" grpId="0"/>
      <p:bldP spid="3482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75" y="282388"/>
            <a:ext cx="11144248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5400000">
            <a:off x="6269198" y="2451021"/>
            <a:ext cx="1323256" cy="1515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1557735" y="334824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 smtClean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الانعكاس عن المرايا المستوية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 rot="5400000">
            <a:off x="6464422" y="2159573"/>
            <a:ext cx="2448271" cy="302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1557735" y="4273094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 smtClean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المرايا الكروية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07568" y="1457614"/>
            <a:ext cx="8136904" cy="1612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80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الانعكاس و المرايا</a:t>
            </a:r>
            <a:endParaRPr lang="ar-SA" sz="80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سهم منحني 8"/>
          <p:cNvSpPr/>
          <p:nvPr/>
        </p:nvSpPr>
        <p:spPr>
          <a:xfrm rot="5400000" flipV="1">
            <a:off x="6140018" y="830629"/>
            <a:ext cx="614568" cy="541821"/>
          </a:xfrm>
          <a:prstGeom prst="bentArrow">
            <a:avLst>
              <a:gd name="adj1" fmla="val 25000"/>
              <a:gd name="adj2" fmla="val 2447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72064" y="430261"/>
            <a:ext cx="3672408" cy="792088"/>
          </a:xfrm>
          <a:prstGeom prst="roundRect">
            <a:avLst/>
          </a:prstGeom>
          <a:gradFill>
            <a:gsLst>
              <a:gs pos="0">
                <a:srgbClr val="D197A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الفصل </a:t>
            </a:r>
            <a:r>
              <a:rPr lang="ar-SA" sz="36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الثاني</a:t>
            </a:r>
            <a:endParaRPr lang="ar-SA" sz="3600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C62ACB54-A97B-496E-81A3-4BEB077C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b="25902"/>
          <a:stretch/>
        </p:blipFill>
        <p:spPr>
          <a:xfrm>
            <a:off x="9689241" y="4438041"/>
            <a:ext cx="2107485" cy="21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12315"/>
            <a:ext cx="4827494" cy="624403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562165" y="1129553"/>
            <a:ext cx="3765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1/10 = 1/di+ 1/30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1021977" y="3792070"/>
            <a:ext cx="524435" cy="77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20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9673835" y="198504"/>
            <a:ext cx="2177910" cy="582216"/>
          </a:xfrm>
          <a:prstGeom prst="hexag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Mateen" pitchFamily="2" charset="-78"/>
              </a:rPr>
              <a:t>مسائل تدريبية</a:t>
            </a:r>
            <a:endParaRPr lang="ar-EG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Mateen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287467" y="610951"/>
            <a:ext cx="1481532" cy="600075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EG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Mateen" pitchFamily="2" charset="-78"/>
              </a:rPr>
              <a:t>صفحة </a:t>
            </a: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Mateen" pitchFamily="2" charset="-78"/>
              </a:rPr>
              <a:t>  52</a:t>
            </a:r>
            <a:endParaRPr lang="ar-EG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Mateen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87" y="1304365"/>
            <a:ext cx="9851366" cy="5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9673835" y="198504"/>
            <a:ext cx="2177910" cy="582216"/>
          </a:xfrm>
          <a:prstGeom prst="hexago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Mateen" pitchFamily="2" charset="-78"/>
              </a:rPr>
              <a:t>مسائل تدريبية</a:t>
            </a:r>
            <a:endParaRPr lang="ar-EG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Mateen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287467" y="610951"/>
            <a:ext cx="1481532" cy="600075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EG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Mateen" pitchFamily="2" charset="-78"/>
              </a:rPr>
              <a:t>صفحة </a:t>
            </a:r>
            <a:r>
              <a:rPr lang="ar-S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Mateen" pitchFamily="2" charset="-78"/>
              </a:rPr>
              <a:t>  52</a:t>
            </a:r>
            <a:endParaRPr lang="ar-EG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Mateen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352" y="1623472"/>
            <a:ext cx="9750199" cy="4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68DAED4-DAFB-490D-BD30-71DD27774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3202654"/>
            <a:ext cx="6013450" cy="354216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ستاذة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ar-SA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</a:t>
            </a:r>
            <a:r>
              <a:rPr kumimoji="0" lang="ar-AE" sz="4000" b="1" i="0" u="none" strike="noStrike" kern="0" cap="none" spc="0" normalizeH="0" baseline="0" noProof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بتهاج</a:t>
            </a:r>
            <a:r>
              <a:rPr kumimoji="0" lang="ar-AE" sz="4000" b="1" i="0" u="none" strike="noStrike" kern="0" cap="none" spc="0" normalizeH="0" baseline="0" noProof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عيسى السعيد</a:t>
            </a:r>
          </a:p>
        </p:txBody>
      </p:sp>
      <p:sp>
        <p:nvSpPr>
          <p:cNvPr id="2" name="دبوس زينة 1"/>
          <p:cNvSpPr/>
          <p:nvPr/>
        </p:nvSpPr>
        <p:spPr>
          <a:xfrm>
            <a:off x="6448798" y="278533"/>
            <a:ext cx="5244353" cy="2232212"/>
          </a:xfrm>
          <a:prstGeom prst="plaqu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الواجب </a:t>
            </a:r>
          </a:p>
          <a:p>
            <a:pPr algn="ctr"/>
            <a:r>
              <a:rPr lang="ar-SA" sz="3600" dirty="0" smtClean="0"/>
              <a:t>الاختبار المقنن (3) صفحة 67</a:t>
            </a:r>
          </a:p>
          <a:p>
            <a:pPr algn="ctr"/>
            <a:r>
              <a:rPr lang="ar-SA" sz="3600" dirty="0" smtClean="0"/>
              <a:t>سؤال 19 صفحة 57</a:t>
            </a:r>
          </a:p>
        </p:txBody>
      </p:sp>
    </p:spTree>
    <p:extLst>
      <p:ext uri="{BB962C8B-B14F-4D97-AF65-F5344CB8AC3E}">
        <p14:creationId xmlns:p14="http://schemas.microsoft.com/office/powerpoint/2010/main" val="20657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66911" y="1142985"/>
            <a:ext cx="3361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cs typeface="PT Bold Heading" pitchFamily="2" charset="-78"/>
              </a:rPr>
              <a:t>المرآة المحدبة أو المفرقة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1158" y="18836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kern="0" dirty="0">
                <a:solidFill>
                  <a:schemeClr val="tx2"/>
                </a:solidFill>
                <a:cs typeface="PT Bold Heading" pitchFamily="2" charset="-78"/>
              </a:rPr>
              <a:t>تكون المرآة المحدبة صورة خيالية معتدلة مصغرة مقارنة بالجسم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7" y="2928934"/>
            <a:ext cx="3786191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00372"/>
            <a:ext cx="4143404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5738810" y="4797052"/>
            <a:ext cx="457203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1900" dirty="0">
                <a:cs typeface="PT Bold Heading" pitchFamily="2" charset="-78"/>
              </a:rPr>
              <a:t>ويبين الشكل التالي خصائص المرآة الكروية المحدبة فالأشعة المنعكسة عن المرآة المحدبة متشتتة دائماً ، لذا تكون المرايا المحدبة صوراً خيالية . وتكون النقطتان </a:t>
            </a:r>
            <a:r>
              <a:rPr lang="en-US" sz="1900" dirty="0">
                <a:cs typeface="PT Bold Heading" pitchFamily="2" charset="-78"/>
              </a:rPr>
              <a:t>C</a:t>
            </a:r>
            <a:r>
              <a:rPr lang="ar-SA" sz="1900" dirty="0">
                <a:cs typeface="PT Bold Heading" pitchFamily="2" charset="-78"/>
              </a:rPr>
              <a:t> و </a:t>
            </a:r>
            <a:r>
              <a:rPr lang="en-US" sz="1900" dirty="0">
                <a:cs typeface="PT Bold Heading" pitchFamily="2" charset="-78"/>
              </a:rPr>
              <a:t>F</a:t>
            </a:r>
            <a:r>
              <a:rPr lang="ar-SA" sz="1900" dirty="0">
                <a:cs typeface="PT Bold Heading" pitchFamily="2" charset="-78"/>
              </a:rPr>
              <a:t> واقعتين خلف المرآة ، وعند تطبيق معادلة المرآة ستكون قيمتا </a:t>
            </a:r>
            <a:r>
              <a:rPr lang="en-US" sz="1900" dirty="0">
                <a:cs typeface="PT Bold Heading" pitchFamily="2" charset="-78"/>
              </a:rPr>
              <a:t>f </a:t>
            </a:r>
            <a:r>
              <a:rPr lang="ar-SA" sz="1900" dirty="0">
                <a:cs typeface="PT Bold Heading" pitchFamily="2" charset="-78"/>
              </a:rPr>
              <a:t> ، </a:t>
            </a:r>
            <a:r>
              <a:rPr lang="en-US" sz="1900" dirty="0" err="1">
                <a:cs typeface="PT Bold Heading" pitchFamily="2" charset="-78"/>
              </a:rPr>
              <a:t>d</a:t>
            </a:r>
            <a:r>
              <a:rPr lang="en-US" sz="1900" baseline="-25000" dirty="0" err="1">
                <a:cs typeface="PT Bold Heading" pitchFamily="2" charset="-78"/>
              </a:rPr>
              <a:t>i</a:t>
            </a:r>
            <a:r>
              <a:rPr lang="ar-SA" sz="1900" dirty="0">
                <a:cs typeface="PT Bold Heading" pitchFamily="2" charset="-78"/>
              </a:rPr>
              <a:t> سالبتين دائماً ، لأنهما خلف المرآة .</a:t>
            </a:r>
          </a:p>
        </p:txBody>
      </p:sp>
      <p:pic>
        <p:nvPicPr>
          <p:cNvPr id="9217" name="Picture 1" descr="8225B589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47379" t="28291" r="24954" b="42937"/>
          <a:stretch>
            <a:fillRect/>
          </a:stretch>
        </p:blipFill>
        <p:spPr bwMode="auto">
          <a:xfrm rot="-5400000">
            <a:off x="2774133" y="3821909"/>
            <a:ext cx="1928826" cy="371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2197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167174" y="106485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مجــال الرؤيـــة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095472" y="989942"/>
            <a:ext cx="79296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>
                <a:cs typeface="PT Bold Heading" pitchFamily="2" charset="-78"/>
              </a:rPr>
              <a:t>قد يبدو أن استعمالات المرايا المحدبة محدودة بسبب الصور المصغرة التي تكونها للأجسام ، إلا أن هذه الخاصية جعلت للمرايا المحدبة استخدامات عملية ، فمن خلال تكوينها صوراً مصغرة للأجسام تؤدي المرايا المحدبة على توسيع المساحة أو مجال الرؤية التي يراها </a:t>
            </a:r>
            <a:r>
              <a:rPr lang="ar-SA" sz="2000" dirty="0" err="1">
                <a:cs typeface="PT Bold Heading" pitchFamily="2" charset="-78"/>
              </a:rPr>
              <a:t>المرافب</a:t>
            </a:r>
            <a:r>
              <a:rPr lang="ar-SA" sz="2000" dirty="0">
                <a:cs typeface="PT Bold Heading" pitchFamily="2" charset="-78"/>
              </a:rPr>
              <a:t> . كما أن مركز مجال الرؤية مشاهد من أي زاوية للناظر بالنسبة للمحور الرئيس للمرآة . ومن ثم يكون مجال الرؤية واضحاً بمشهد أوسع . لذا تستخدم على نحو واسع على جوانب السيارات للرؤية الخلفية .</a:t>
            </a:r>
          </a:p>
        </p:txBody>
      </p:sp>
      <p:pic>
        <p:nvPicPr>
          <p:cNvPr id="74754" name="Picture 2" descr="New-font-b-Auto-b-font-Side-360-Wide-Angle-Round-font-b-Convex-b-f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2" y="3214686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42" y="3214686"/>
            <a:ext cx="26241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2138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5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Lahyan.net/vb/uploaded/806/133314299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002" t="20369" r="4897" b="2521"/>
          <a:stretch>
            <a:fillRect/>
          </a:stretch>
        </p:blipFill>
        <p:spPr bwMode="auto">
          <a:xfrm>
            <a:off x="2738414" y="1428736"/>
            <a:ext cx="67151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3095604" y="292222"/>
            <a:ext cx="62151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استخدامات المرآة المحدبــة</a:t>
            </a:r>
          </a:p>
        </p:txBody>
      </p:sp>
    </p:spTree>
    <p:extLst>
      <p:ext uri="{BB962C8B-B14F-4D97-AF65-F5344CB8AC3E}">
        <p14:creationId xmlns:p14="http://schemas.microsoft.com/office/powerpoint/2010/main" val="30019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381225" y="2285992"/>
          <a:ext cx="7464447" cy="387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205"/>
                <a:gridCol w="2325473"/>
                <a:gridCol w="1461778"/>
                <a:gridCol w="1072535"/>
                <a:gridCol w="1426456"/>
              </a:tblGrid>
              <a:tr h="457290"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الصورة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cs typeface="PT Bold Heading" pitchFamily="2" charset="-78"/>
                        </a:rPr>
                        <a:t>m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o</a:t>
                      </a:r>
                      <a:endParaRPr lang="en-US" sz="2200" baseline="-250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cs typeface="PT Bold Heading" pitchFamily="2" charset="-78"/>
                        </a:rPr>
                        <a:t>f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نوع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المرآة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90"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خيالية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نفس الحجم 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err="1" smtClean="0">
                          <a:cs typeface="PT Bold Heading" pitchFamily="2" charset="-78"/>
                        </a:rPr>
                        <a:t>i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ar-SA" sz="2200" baseline="-2500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ar-SA" sz="2200" baseline="22000" dirty="0" smtClean="0">
                          <a:cs typeface="PT Bold Heading" pitchFamily="2" charset="-78"/>
                        </a:rPr>
                        <a:t>- 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=</a:t>
                      </a:r>
                      <a:r>
                        <a:rPr lang="en-US" sz="2200" dirty="0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o</a:t>
                      </a: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لا يوجد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مستوية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90"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err="1" smtClean="0">
                          <a:cs typeface="PT Bold Heading" pitchFamily="2" charset="-78"/>
                        </a:rPr>
                        <a:t>حقيقية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مصغرة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ar-SA" sz="2200" baseline="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مقلوبة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o</a:t>
                      </a:r>
                      <a:r>
                        <a:rPr lang="en-US" sz="2200" baseline="10000" dirty="0" smtClean="0">
                          <a:cs typeface="PT Bold Heading" pitchFamily="2" charset="-78"/>
                        </a:rPr>
                        <a:t>&gt;</a:t>
                      </a:r>
                      <a:r>
                        <a:rPr lang="en-US" sz="2200" baseline="0" dirty="0" smtClean="0">
                          <a:cs typeface="PT Bold Heading" pitchFamily="2" charset="-78"/>
                        </a:rPr>
                        <a:t> r</a:t>
                      </a:r>
                      <a:endParaRPr lang="en-US" sz="2200" baseline="-250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ar-SA" sz="2200" dirty="0" smtClean="0">
                        <a:cs typeface="PT Bold Heading" pitchFamily="2" charset="-78"/>
                      </a:endParaRPr>
                    </a:p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+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ar-SA" sz="2200" dirty="0" smtClean="0">
                        <a:cs typeface="PT Bold Heading" pitchFamily="2" charset="-78"/>
                      </a:endParaRPr>
                    </a:p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المقعرة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880"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err="1" smtClean="0">
                          <a:cs typeface="PT Bold Heading" pitchFamily="2" charset="-78"/>
                        </a:rPr>
                        <a:t>حقيقية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مكبرة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ar-SA" sz="2200" baseline="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مقلوبة 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o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&gt;f 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  </a:t>
                      </a:r>
                      <a:r>
                        <a:rPr lang="ar-SA" sz="2200" baseline="-2500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&gt;</a:t>
                      </a:r>
                      <a:r>
                        <a:rPr lang="ar-SA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 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r</a:t>
                      </a:r>
                    </a:p>
                    <a:p>
                      <a:pPr algn="ctr"/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3880"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خيالية 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مكبرة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ar-SA" sz="2200" baseline="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معتدلة 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o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&lt; f</a:t>
                      </a:r>
                    </a:p>
                    <a:p>
                      <a:pPr algn="ctr"/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388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dirty="0" smtClean="0">
                          <a:cs typeface="PT Bold Heading" pitchFamily="2" charset="-78"/>
                        </a:rPr>
                        <a:t>خيالية </a:t>
                      </a:r>
                      <a:endParaRPr lang="en-US" sz="2200" dirty="0" smtClean="0">
                        <a:cs typeface="PT Bold Heading" pitchFamily="2" charset="-78"/>
                      </a:endParaRPr>
                    </a:p>
                    <a:p>
                      <a:pPr algn="ctr"/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مصغرة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</a:t>
                      </a:r>
                      <a:r>
                        <a:rPr lang="ar-SA" sz="2200" baseline="0" dirty="0" err="1" smtClean="0">
                          <a:cs typeface="PT Bold Heading" pitchFamily="2" charset="-78"/>
                        </a:rPr>
                        <a:t>و</a:t>
                      </a:r>
                      <a:r>
                        <a:rPr lang="ar-SA" sz="2200" baseline="0" dirty="0" smtClean="0">
                          <a:cs typeface="PT Bold Heading" pitchFamily="2" charset="-78"/>
                        </a:rPr>
                        <a:t> معتدلة 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cs typeface="PT Bold Heading" pitchFamily="2" charset="-78"/>
                        </a:rPr>
                        <a:t>d</a:t>
                      </a:r>
                      <a:r>
                        <a:rPr lang="en-US" sz="2200" baseline="-25000" dirty="0" smtClean="0">
                          <a:cs typeface="PT Bold Heading" pitchFamily="2" charset="-78"/>
                        </a:rPr>
                        <a:t>o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&gt;0</a:t>
                      </a:r>
                      <a:r>
                        <a:rPr lang="en-US" sz="2200" kern="1200" baseline="1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 </a:t>
                      </a: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PT Bold Heading" pitchFamily="2" charset="-78"/>
                        </a:rPr>
                        <a:t>-</a:t>
                      </a:r>
                      <a:endParaRPr lang="en-US" sz="2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200" dirty="0" smtClean="0">
                          <a:cs typeface="PT Bold Heading" pitchFamily="2" charset="-78"/>
                        </a:rPr>
                        <a:t>محدبة </a:t>
                      </a:r>
                      <a:endParaRPr lang="en-US" sz="2200" dirty="0">
                        <a:cs typeface="PT Bold Heading" pitchFamily="2" charset="-78"/>
                      </a:endParaRPr>
                    </a:p>
                  </a:txBody>
                  <a:tcPr marL="91447" marR="91447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3238480" y="928671"/>
            <a:ext cx="3818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مقارنـــة المرايــــا</a:t>
            </a:r>
          </a:p>
        </p:txBody>
      </p:sp>
      <p:pic>
        <p:nvPicPr>
          <p:cNvPr id="75778" name="Picture 2" descr="746118031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7310446" y="500043"/>
            <a:ext cx="246221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57969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3381356" y="642919"/>
            <a:ext cx="5643562" cy="7716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defRPr/>
            </a:pPr>
            <a:r>
              <a:rPr lang="ar-EG" sz="4400" b="1" dirty="0" err="1">
                <a:solidFill>
                  <a:srgbClr val="800080"/>
                </a:solidFill>
                <a:latin typeface="Times New Roman" pitchFamily="18" charset="0"/>
                <a:cs typeface="PT Bold Heading" pitchFamily="2" charset="-78"/>
              </a:rPr>
              <a:t>المراي</a:t>
            </a:r>
            <a:r>
              <a:rPr lang="ar-SA" sz="4400" b="1" dirty="0">
                <a:solidFill>
                  <a:srgbClr val="800080"/>
                </a:solidFill>
                <a:latin typeface="Times New Roman" pitchFamily="18" charset="0"/>
                <a:cs typeface="PT Bold Heading" pitchFamily="2" charset="-78"/>
              </a:rPr>
              <a:t>ــــــــــــــــ</a:t>
            </a:r>
            <a:r>
              <a:rPr lang="ar-EG" sz="4400" b="1" dirty="0">
                <a:solidFill>
                  <a:srgbClr val="800080"/>
                </a:solidFill>
                <a:latin typeface="Times New Roman" pitchFamily="18" charset="0"/>
                <a:cs typeface="PT Bold Heading" pitchFamily="2" charset="-78"/>
              </a:rPr>
              <a:t>ا</a:t>
            </a:r>
            <a:endParaRPr lang="en-US" sz="4400" b="1" dirty="0">
              <a:cs typeface="PT Bold Heading" pitchFamily="2" charset="-78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697168204"/>
              </p:ext>
            </p:extLst>
          </p:nvPr>
        </p:nvGraphicFramePr>
        <p:xfrm>
          <a:off x="2381224" y="1500174"/>
          <a:ext cx="757242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0897" name="Picture 1" descr="magnifying-shaving-mirror-106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EDEDC"/>
              </a:clrFrom>
              <a:clrTo>
                <a:srgbClr val="DEDE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6" y="4500546"/>
            <a:ext cx="31379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8cxKqAeE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0578" y="214291"/>
            <a:ext cx="1571604" cy="249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1267492659659_hz_fileserver1_395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38414" y="4857760"/>
            <a:ext cx="244749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0626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7" grpId="0"/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533600366"/>
              </p:ext>
            </p:extLst>
          </p:nvPr>
        </p:nvGraphicFramePr>
        <p:xfrm>
          <a:off x="3048000" y="746292"/>
          <a:ext cx="91440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2109759" y="4457703"/>
            <a:ext cx="792961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>
                <a:solidFill>
                  <a:schemeClr val="tx2"/>
                </a:solidFill>
                <a:cs typeface="PT Bold Heading" pitchFamily="2" charset="-78"/>
              </a:rPr>
              <a:t>المرآة المقعرة والمرآة المحدبة هي مرايا كروية فهي عبارة عن جزء مأخوذ من كرة جوفاء أحد سطحيها عاكس للضوء </a:t>
            </a:r>
            <a:r>
              <a:rPr lang="ar-SA" sz="2200" dirty="0" smtClean="0">
                <a:solidFill>
                  <a:schemeClr val="tx2"/>
                </a:solidFill>
                <a:cs typeface="PT Bold Heading" pitchFamily="2" charset="-78"/>
              </a:rPr>
              <a:t>:</a:t>
            </a:r>
            <a:endParaRPr lang="ar-SA" sz="2200" dirty="0">
              <a:solidFill>
                <a:schemeClr val="tx2"/>
              </a:solidFill>
              <a:cs typeface="PT Bold Heading" pitchFamily="2" charset="-78"/>
            </a:endParaRPr>
          </a:p>
        </p:txBody>
      </p:sp>
      <p:pic>
        <p:nvPicPr>
          <p:cNvPr id="78851" name="Picture 3" descr="Concave-And-Convex-Mirrors-3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 t="16216" r="15736"/>
          <a:stretch>
            <a:fillRect/>
          </a:stretch>
        </p:blipFill>
        <p:spPr bwMode="auto">
          <a:xfrm>
            <a:off x="129393" y="299176"/>
            <a:ext cx="3703877" cy="27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794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10182" y="428604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>
                <a:cs typeface="PT Bold Heading" pitchFamily="2" charset="-78"/>
              </a:rPr>
              <a:t>أن المرآة المقعرة يستخدمها طبيب الأسنان والرجل عند الحلاقة والمرأة </a:t>
            </a:r>
            <a:r>
              <a:rPr lang="ar-SA" sz="2400" dirty="0" err="1">
                <a:cs typeface="PT Bold Heading" pitchFamily="2" charset="-78"/>
              </a:rPr>
              <a:t>للمكياج</a:t>
            </a:r>
            <a:r>
              <a:rPr lang="ar-SA" sz="2400" dirty="0">
                <a:cs typeface="PT Bold Heading" pitchFamily="2" charset="-78"/>
              </a:rPr>
              <a:t> وكذلك تستخدم كعاكسات في المصابيح الأمامية للسيارات وفي الأدوات التي تعمل بالطاقة الشمسية 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667404" y="3714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400" dirty="0">
                <a:cs typeface="PT Bold Heading" pitchFamily="2" charset="-78"/>
              </a:rPr>
              <a:t>بينما تستخدم المرآة المحدبة للرؤية الآمنة في الطرقات عند المنعطفات الخطرة </a:t>
            </a:r>
            <a:r>
              <a:rPr lang="ar-SA" sz="2400" dirty="0" err="1">
                <a:cs typeface="PT Bold Heading" pitchFamily="2" charset="-78"/>
              </a:rPr>
              <a:t>و</a:t>
            </a:r>
            <a:r>
              <a:rPr lang="ar-SA" sz="2400" dirty="0">
                <a:cs typeface="PT Bold Heading" pitchFamily="2" charset="-78"/>
              </a:rPr>
              <a:t> على أسقف المحلات التجارية وكذلك في المرايا الجانبية في السيارات .</a:t>
            </a:r>
          </a:p>
        </p:txBody>
      </p:sp>
      <p:pic>
        <p:nvPicPr>
          <p:cNvPr id="4" name="Picture 2" descr="SPHERICAL_MIRROR_PLASTIC_RED_MIRROR_CONVEX_CON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795" y="3857629"/>
            <a:ext cx="2032015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g04.s.alicdn.com/kf/HTB1UCwBJXXXXXaBXVXXq6xXFXXXC/2015-dental-mouth-mi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77" y="157140"/>
            <a:ext cx="1957399" cy="1957399"/>
          </a:xfrm>
          <a:prstGeom prst="rect">
            <a:avLst/>
          </a:prstGeom>
          <a:noFill/>
        </p:spPr>
      </p:pic>
      <p:pic>
        <p:nvPicPr>
          <p:cNvPr id="40963" name="Picture 3" descr="convex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58" y="4714884"/>
            <a:ext cx="1785918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Lahyan.net/vb/uploaded/806/1333142983.jpg"/>
          <p:cNvPicPr>
            <a:picLocks noChangeAspect="1" noChangeArrowheads="1"/>
          </p:cNvPicPr>
          <p:nvPr/>
        </p:nvPicPr>
        <p:blipFill>
          <a:blip r:embed="rId5"/>
          <a:srcRect t="38542" r="37500" b="33333"/>
          <a:stretch>
            <a:fillRect/>
          </a:stretch>
        </p:blipFill>
        <p:spPr bwMode="auto">
          <a:xfrm>
            <a:off x="1738282" y="1971663"/>
            <a:ext cx="3500462" cy="12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0320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1036"/>
          <p:cNvSpPr>
            <a:spLocks noChangeArrowheads="1" noChangeShapeType="1" noTextEdit="1"/>
          </p:cNvSpPr>
          <p:nvPr/>
        </p:nvSpPr>
        <p:spPr bwMode="auto">
          <a:xfrm rot="155846">
            <a:off x="2709863" y="555626"/>
            <a:ext cx="4794250" cy="708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1273"/>
                <a:gd name="adj2" fmla="val -1727"/>
              </a:avLst>
            </a:prstTxWarp>
          </a:bodyPr>
          <a:lstStyle/>
          <a:p>
            <a:pPr algn="ctr" rtl="0"/>
            <a:endParaRPr lang="ar-SA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024062" y="285729"/>
            <a:ext cx="8643938" cy="6331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defRPr/>
            </a:pPr>
            <a:r>
              <a:rPr lang="ar-SA" sz="3500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تكون الصورة بواسطة المرآة الكروية</a:t>
            </a: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095473" y="1071546"/>
            <a:ext cx="8215313" cy="246439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algn="justLow" eaLnBrk="0" hangingPunct="0">
              <a:defRPr/>
            </a:pPr>
            <a:r>
              <a:rPr lang="ar-SA" sz="22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من الممكن ان يكون السطح العاكس عبارة عن سطح مقتطع من كرة،</a:t>
            </a:r>
            <a:endParaRPr lang="ar-EG" sz="22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ar-EG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1-</a:t>
            </a:r>
            <a:r>
              <a:rPr lang="ar-SA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إذا كان السطح العاكس هو السطح الخارجي للكرة تسمى هذه بالمرآة المحدبة</a:t>
            </a:r>
            <a:r>
              <a:rPr lang="en-US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convex mirror</a:t>
            </a:r>
            <a:r>
              <a:rPr lang="ar-SA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.</a:t>
            </a:r>
          </a:p>
          <a:p>
            <a:pPr algn="justLow" eaLnBrk="0" hangingPunct="0">
              <a:defRPr/>
            </a:pPr>
            <a:r>
              <a:rPr lang="ar-SA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endParaRPr lang="ar-EG" sz="2200" dirty="0"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ar-EG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2-</a:t>
            </a:r>
            <a:r>
              <a:rPr lang="ar-SA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اذا كان السطح العاكس هو السطح الداخلي من الكرة فإنها تسمى بالمرآة المقعرة</a:t>
            </a:r>
            <a:r>
              <a:rPr lang="en-US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concave mirror. </a:t>
            </a:r>
            <a:r>
              <a:rPr lang="ar-SA" sz="2200" dirty="0"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.</a:t>
            </a:r>
            <a:endParaRPr lang="ar-EG" sz="2200" dirty="0"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  <a:p>
            <a:pPr algn="justLow" eaLnBrk="0" hangingPunct="0">
              <a:defRPr/>
            </a:pPr>
            <a:r>
              <a:rPr lang="ar-SA" sz="2200" dirty="0">
                <a:latin typeface="Times New Roman" pitchFamily="18" charset="0"/>
                <a:cs typeface="PT Bold Heading" pitchFamily="2" charset="-78"/>
              </a:rPr>
              <a:t> </a:t>
            </a:r>
            <a:endParaRPr lang="en-US" sz="2200" dirty="0"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pic>
        <p:nvPicPr>
          <p:cNvPr id="16389" name="Picture 2" descr="http://www.Lahyan.net/vb/uploaded/806/1333142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33" y="3571876"/>
            <a:ext cx="54493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08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  <p:bldP spid="140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فيزياء 3                                        ابتهاج السعيد</a:t>
            </a:r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93CAC1DB-CA42-9C4E-A0B8-B84C5328227D}"/>
              </a:ext>
            </a:extLst>
          </p:cNvPr>
          <p:cNvSpPr txBox="1"/>
          <p:nvPr/>
        </p:nvSpPr>
        <p:spPr>
          <a:xfrm>
            <a:off x="7538618" y="2304652"/>
            <a:ext cx="35052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المرايا المقعرة: </a:t>
            </a:r>
          </a:p>
          <a:p>
            <a:pPr algn="ctr"/>
            <a:r>
              <a:rPr lang="ar-SA" sz="3200" dirty="0"/>
              <a:t>سطح عاكس، حوافه منحنية نحو المشاهد "سطحها مقوس للداخل"</a:t>
            </a:r>
          </a:p>
          <a:p>
            <a:pPr algn="ctr"/>
            <a:r>
              <a:rPr lang="ar-SA" sz="3200" dirty="0"/>
              <a:t>وتعتمد خصائص المرآة المقعرة على مدى تقعرها</a:t>
            </a:r>
            <a:endParaRPr lang="en-US" sz="3200" dirty="0"/>
          </a:p>
        </p:txBody>
      </p:sp>
      <p:pic>
        <p:nvPicPr>
          <p:cNvPr id="4" name="Picture 2" descr="محور الطاقة الشمسية تفعل ذلك بنفسك. الاتصالات والاتصالات: هوائيات المرآة ،  الدورات الدراسية">
            <a:extLst>
              <a:ext uri="{FF2B5EF4-FFF2-40B4-BE49-F238E27FC236}">
                <a16:creationId xmlns="" xmlns:a16="http://schemas.microsoft.com/office/drawing/2014/main" id="{3967126B-1F9C-F944-B077-CB089DBA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2" y="1638184"/>
            <a:ext cx="5945805" cy="43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66911" y="285728"/>
            <a:ext cx="8215313" cy="8331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المرآة المحدبة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convex mirror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تفرق </a:t>
            </a: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(تشتيت )الأشعة </a:t>
            </a:r>
          </a:p>
          <a:p>
            <a:pPr eaLnBrk="0" hangingPunct="0">
              <a:defRPr/>
            </a:pPr>
            <a:r>
              <a:rPr lang="ar-S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بينما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المرآة المقعرة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concave mirror 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PT Bold Heading" pitchFamily="2" charset="-78"/>
              </a:rPr>
              <a:t> تجمع الأشعة 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PT Bold Heading" pitchFamily="2" charset="-78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09852" y="1500174"/>
            <a:ext cx="6858048" cy="1452560"/>
            <a:chOff x="1571604" y="2928934"/>
            <a:chExt cx="5286412" cy="1500198"/>
          </a:xfrm>
        </p:grpSpPr>
        <p:pic>
          <p:nvPicPr>
            <p:cNvPr id="17412" name="Picture 213" descr="http://www.hazemsakeek.com/Physics_Lectures/medicalphysics/medicalimages/2006-05-12_00-44-31-70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2928934"/>
              <a:ext cx="5286412" cy="15001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" name="Block Arc 13"/>
            <p:cNvSpPr/>
            <p:nvPr/>
          </p:nvSpPr>
          <p:spPr bwMode="auto">
            <a:xfrm rot="16200000">
              <a:off x="2627305" y="3197675"/>
              <a:ext cx="1273585" cy="1009558"/>
            </a:xfrm>
            <a:prstGeom prst="blockArc">
              <a:avLst>
                <a:gd name="adj1" fmla="val 11424952"/>
                <a:gd name="adj2" fmla="val 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Block Arc 14"/>
            <p:cNvSpPr/>
            <p:nvPr/>
          </p:nvSpPr>
          <p:spPr bwMode="auto">
            <a:xfrm rot="5400000">
              <a:off x="5115775" y="3144021"/>
              <a:ext cx="1226744" cy="1070023"/>
            </a:xfrm>
            <a:prstGeom prst="blockArc">
              <a:avLst>
                <a:gd name="adj1" fmla="val 11424952"/>
                <a:gd name="adj2" fmla="val 0"/>
                <a:gd name="adj3" fmla="val 25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bg2">
                  <a:alpha val="50000"/>
                </a:schemeClr>
              </a:prst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8" name="Picture 2" descr="http://www.Lahyan.net/vb/uploaded/806/13331428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28" y="3571876"/>
            <a:ext cx="6786610" cy="2786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4" y="25003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5585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62568</TotalTime>
  <Words>1164</Words>
  <Application>Microsoft Office PowerPoint</Application>
  <PresentationFormat>ملء الشاشة</PresentationFormat>
  <Paragraphs>173</Paragraphs>
  <Slides>37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6" baseType="lpstr">
      <vt:lpstr>AL-Mateen</vt:lpstr>
      <vt:lpstr>Andalus</vt:lpstr>
      <vt:lpstr>Arial</vt:lpstr>
      <vt:lpstr>Calibri</vt:lpstr>
      <vt:lpstr>Calibri Light</vt:lpstr>
      <vt:lpstr>PT Bold Heading</vt:lpstr>
      <vt:lpstr>Times New Roman</vt:lpstr>
      <vt:lpstr>Tw Cen MT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120</cp:revision>
  <dcterms:created xsi:type="dcterms:W3CDTF">2020-07-14T00:33:47Z</dcterms:created>
  <dcterms:modified xsi:type="dcterms:W3CDTF">2020-09-29T11:30:53Z</dcterms:modified>
</cp:coreProperties>
</file>