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2"/>
  </p:notesMasterIdLst>
  <p:sldIdLst>
    <p:sldId id="363" r:id="rId2"/>
    <p:sldId id="416" r:id="rId3"/>
    <p:sldId id="1424" r:id="rId4"/>
    <p:sldId id="1425" r:id="rId5"/>
    <p:sldId id="1281" r:id="rId6"/>
    <p:sldId id="263" r:id="rId7"/>
    <p:sldId id="358" r:id="rId8"/>
    <p:sldId id="354" r:id="rId9"/>
    <p:sldId id="364" r:id="rId10"/>
    <p:sldId id="365" r:id="rId11"/>
    <p:sldId id="1283" r:id="rId12"/>
    <p:sldId id="1287" r:id="rId13"/>
    <p:sldId id="260" r:id="rId14"/>
    <p:sldId id="1284" r:id="rId15"/>
    <p:sldId id="1473" r:id="rId16"/>
    <p:sldId id="372" r:id="rId17"/>
    <p:sldId id="268" r:id="rId18"/>
    <p:sldId id="1470" r:id="rId19"/>
    <p:sldId id="1474" r:id="rId20"/>
    <p:sldId id="450" r:id="rId21"/>
    <p:sldId id="454" r:id="rId22"/>
    <p:sldId id="455" r:id="rId23"/>
    <p:sldId id="2500" r:id="rId24"/>
    <p:sldId id="451" r:id="rId25"/>
    <p:sldId id="452" r:id="rId26"/>
    <p:sldId id="465" r:id="rId27"/>
    <p:sldId id="266" r:id="rId28"/>
    <p:sldId id="2488" r:id="rId29"/>
    <p:sldId id="265" r:id="rId30"/>
    <p:sldId id="453" r:id="rId31"/>
    <p:sldId id="2501" r:id="rId32"/>
    <p:sldId id="1476" r:id="rId33"/>
    <p:sldId id="463" r:id="rId34"/>
    <p:sldId id="471" r:id="rId35"/>
    <p:sldId id="469" r:id="rId36"/>
    <p:sldId id="2503" r:id="rId37"/>
    <p:sldId id="1477" r:id="rId38"/>
    <p:sldId id="267" r:id="rId39"/>
    <p:sldId id="346" r:id="rId40"/>
    <p:sldId id="366" r:id="rId41"/>
    <p:sldId id="256" r:id="rId42"/>
    <p:sldId id="2502" r:id="rId43"/>
    <p:sldId id="1526" r:id="rId44"/>
    <p:sldId id="1527" r:id="rId45"/>
    <p:sldId id="2487" r:id="rId46"/>
    <p:sldId id="280" r:id="rId47"/>
    <p:sldId id="281" r:id="rId48"/>
    <p:sldId id="630" r:id="rId49"/>
    <p:sldId id="367" r:id="rId50"/>
    <p:sldId id="2486" r:id="rId51"/>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34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74" d="100"/>
          <a:sy n="74" d="100"/>
        </p:scale>
        <p:origin x="67" y="302"/>
      </p:cViewPr>
      <p:guideLst/>
    </p:cSldViewPr>
  </p:slideViewPr>
  <p:notesTextViewPr>
    <p:cViewPr>
      <p:scale>
        <a:sx n="1" d="1"/>
        <a:sy n="1" d="1"/>
      </p:scale>
      <p:origin x="0" y="0"/>
    </p:cViewPr>
  </p:notesTextViewPr>
  <p:sorterViewPr>
    <p:cViewPr>
      <p:scale>
        <a:sx n="100" d="100"/>
        <a:sy n="100" d="100"/>
      </p:scale>
      <p:origin x="0" y="-84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E78ABFC-B857-4327-9879-75F4D062F368}" type="datetimeFigureOut">
              <a:rPr lang="ar-SA" smtClean="0"/>
              <a:t>10/06/44</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811330E-A4F3-4A6F-87AD-F6D7B587669A}" type="slidenum">
              <a:rPr lang="ar-SA" smtClean="0"/>
              <a:t>‹#›</a:t>
            </a:fld>
            <a:endParaRPr lang="ar-SA"/>
          </a:p>
        </p:txBody>
      </p:sp>
    </p:spTree>
    <p:extLst>
      <p:ext uri="{BB962C8B-B14F-4D97-AF65-F5344CB8AC3E}">
        <p14:creationId xmlns:p14="http://schemas.microsoft.com/office/powerpoint/2010/main" val="245932145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225C5BD3-70EF-4C81-AC92-C9BD14DB92A2}" type="slidenum">
              <a:rPr lang="en-US" smtClean="0"/>
              <a:t>8</a:t>
            </a:fld>
            <a:endParaRPr lang="en-US"/>
          </a:p>
        </p:txBody>
      </p:sp>
    </p:spTree>
    <p:extLst>
      <p:ext uri="{BB962C8B-B14F-4D97-AF65-F5344CB8AC3E}">
        <p14:creationId xmlns:p14="http://schemas.microsoft.com/office/powerpoint/2010/main" val="344584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225C5BD3-70EF-4C81-AC92-C9BD14DB92A2}" type="slidenum">
              <a:rPr lang="en-US" smtClean="0"/>
              <a:t>9</a:t>
            </a:fld>
            <a:endParaRPr lang="en-US"/>
          </a:p>
        </p:txBody>
      </p:sp>
    </p:spTree>
    <p:extLst>
      <p:ext uri="{BB962C8B-B14F-4D97-AF65-F5344CB8AC3E}">
        <p14:creationId xmlns:p14="http://schemas.microsoft.com/office/powerpoint/2010/main" val="1509752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225C5BD3-70EF-4C81-AC92-C9BD14DB92A2}" type="slidenum">
              <a:rPr lang="en-US" smtClean="0"/>
              <a:t>10</a:t>
            </a:fld>
            <a:endParaRPr lang="en-US"/>
          </a:p>
        </p:txBody>
      </p:sp>
    </p:spTree>
    <p:extLst>
      <p:ext uri="{BB962C8B-B14F-4D97-AF65-F5344CB8AC3E}">
        <p14:creationId xmlns:p14="http://schemas.microsoft.com/office/powerpoint/2010/main" val="3076572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B5B4E211-9226-1F82-0FB8-525FB77B4A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3D2CE85B-2310-674F-21B7-357BD5D164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AE" altLang="ar-SA"/>
          </a:p>
        </p:txBody>
      </p:sp>
      <p:sp>
        <p:nvSpPr>
          <p:cNvPr id="33796" name="Slide Number Placeholder 3">
            <a:extLst>
              <a:ext uri="{FF2B5EF4-FFF2-40B4-BE49-F238E27FC236}">
                <a16:creationId xmlns:a16="http://schemas.microsoft.com/office/drawing/2014/main" id="{316AF538-5F4B-9430-C6D0-F287B79479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717C8F1-BE1C-4048-B353-9585BC1AE549}" type="slidenum">
              <a:rPr lang="en-US" altLang="ar-SA">
                <a:latin typeface="Calibri" panose="020F0502020204030204" pitchFamily="34" charset="0"/>
              </a:rPr>
              <a:pPr eaLnBrk="1" hangingPunct="1"/>
              <a:t>26</a:t>
            </a:fld>
            <a:endParaRPr lang="en-US" altLang="ar-SA">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225C5BD3-70EF-4C81-AC92-C9BD14DB92A2}" type="slidenum">
              <a:rPr lang="en-US" smtClean="0"/>
              <a:t>32</a:t>
            </a:fld>
            <a:endParaRPr lang="en-US"/>
          </a:p>
        </p:txBody>
      </p:sp>
    </p:spTree>
    <p:extLst>
      <p:ext uri="{BB962C8B-B14F-4D97-AF65-F5344CB8AC3E}">
        <p14:creationId xmlns:p14="http://schemas.microsoft.com/office/powerpoint/2010/main" val="344584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10"/>
          </p:nvPr>
        </p:nvSpPr>
        <p:spPr/>
        <p:txBody>
          <a:bodyPr/>
          <a:lstStyle/>
          <a:p>
            <a:fld id="{5378C722-29FD-4A35-8379-A66EF14CB12C}" type="slidenum">
              <a:rPr lang="ko-KR" altLang="en-US" smtClean="0"/>
              <a:t>39</a:t>
            </a:fld>
            <a:endParaRPr lang="ko-KR" altLang="en-US"/>
          </a:p>
        </p:txBody>
      </p:sp>
    </p:spTree>
    <p:extLst>
      <p:ext uri="{BB962C8B-B14F-4D97-AF65-F5344CB8AC3E}">
        <p14:creationId xmlns:p14="http://schemas.microsoft.com/office/powerpoint/2010/main" val="3961070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57E7F74-2030-A68E-2AC9-8D6CB5925A79}"/>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CC912EB9-ABC8-F1E9-C4F7-9D25B702A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D20D6516-37B1-6F14-7886-F45E959E4B46}"/>
              </a:ext>
            </a:extLst>
          </p:cNvPr>
          <p:cNvSpPr>
            <a:spLocks noGrp="1"/>
          </p:cNvSpPr>
          <p:nvPr>
            <p:ph type="dt" sz="half" idx="10"/>
          </p:nvPr>
        </p:nvSpPr>
        <p:spPr/>
        <p:txBody>
          <a:bodyPr/>
          <a:lstStyle/>
          <a:p>
            <a:fld id="{BBC47A67-1856-4E42-A194-4A0202BE5356}" type="datetimeFigureOut">
              <a:rPr lang="ar-SA" smtClean="0"/>
              <a:t>10/06/44</a:t>
            </a:fld>
            <a:endParaRPr lang="ar-SA"/>
          </a:p>
        </p:txBody>
      </p:sp>
      <p:sp>
        <p:nvSpPr>
          <p:cNvPr id="5" name="عنصر نائب للتذييل 4">
            <a:extLst>
              <a:ext uri="{FF2B5EF4-FFF2-40B4-BE49-F238E27FC236}">
                <a16:creationId xmlns:a16="http://schemas.microsoft.com/office/drawing/2014/main" id="{3500B369-3E4B-CE4D-F35E-0BD09E818DC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916714B1-83EA-0DFF-23EF-D27523B02995}"/>
              </a:ext>
            </a:extLst>
          </p:cNvPr>
          <p:cNvSpPr>
            <a:spLocks noGrp="1"/>
          </p:cNvSpPr>
          <p:nvPr>
            <p:ph type="sldNum" sz="quarter" idx="12"/>
          </p:nvPr>
        </p:nvSpPr>
        <p:spPr/>
        <p:txBody>
          <a:bodyPr/>
          <a:lstStyle/>
          <a:p>
            <a:fld id="{015E84A1-3D70-4B07-93E2-121D1089E600}" type="slidenum">
              <a:rPr lang="ar-SA" smtClean="0"/>
              <a:t>‹#›</a:t>
            </a:fld>
            <a:endParaRPr lang="ar-SA"/>
          </a:p>
        </p:txBody>
      </p:sp>
    </p:spTree>
    <p:extLst>
      <p:ext uri="{BB962C8B-B14F-4D97-AF65-F5344CB8AC3E}">
        <p14:creationId xmlns:p14="http://schemas.microsoft.com/office/powerpoint/2010/main" val="1482550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7295E20-0AE4-133E-5177-36BF51788320}"/>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113772FF-60AF-83C1-C5C2-B65C81431F16}"/>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CC0B0106-6816-ABA6-E561-53291A7AD4CE}"/>
              </a:ext>
            </a:extLst>
          </p:cNvPr>
          <p:cNvSpPr>
            <a:spLocks noGrp="1"/>
          </p:cNvSpPr>
          <p:nvPr>
            <p:ph type="dt" sz="half" idx="10"/>
          </p:nvPr>
        </p:nvSpPr>
        <p:spPr/>
        <p:txBody>
          <a:bodyPr/>
          <a:lstStyle/>
          <a:p>
            <a:fld id="{BBC47A67-1856-4E42-A194-4A0202BE5356}" type="datetimeFigureOut">
              <a:rPr lang="ar-SA" smtClean="0"/>
              <a:t>10/06/44</a:t>
            </a:fld>
            <a:endParaRPr lang="ar-SA"/>
          </a:p>
        </p:txBody>
      </p:sp>
      <p:sp>
        <p:nvSpPr>
          <p:cNvPr id="5" name="عنصر نائب للتذييل 4">
            <a:extLst>
              <a:ext uri="{FF2B5EF4-FFF2-40B4-BE49-F238E27FC236}">
                <a16:creationId xmlns:a16="http://schemas.microsoft.com/office/drawing/2014/main" id="{69B92BB6-D85B-F323-F2B5-FDA01EDE6A9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9D227C79-1C3D-1364-C5CB-2FF8E2973196}"/>
              </a:ext>
            </a:extLst>
          </p:cNvPr>
          <p:cNvSpPr>
            <a:spLocks noGrp="1"/>
          </p:cNvSpPr>
          <p:nvPr>
            <p:ph type="sldNum" sz="quarter" idx="12"/>
          </p:nvPr>
        </p:nvSpPr>
        <p:spPr/>
        <p:txBody>
          <a:bodyPr/>
          <a:lstStyle/>
          <a:p>
            <a:fld id="{015E84A1-3D70-4B07-93E2-121D1089E600}" type="slidenum">
              <a:rPr lang="ar-SA" smtClean="0"/>
              <a:t>‹#›</a:t>
            </a:fld>
            <a:endParaRPr lang="ar-SA"/>
          </a:p>
        </p:txBody>
      </p:sp>
    </p:spTree>
    <p:extLst>
      <p:ext uri="{BB962C8B-B14F-4D97-AF65-F5344CB8AC3E}">
        <p14:creationId xmlns:p14="http://schemas.microsoft.com/office/powerpoint/2010/main" val="35475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9CBE8673-E3D1-515B-715C-D2218FC3DEF0}"/>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74D68CA0-4154-7627-D9FE-55A0C40280C6}"/>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0B50A7D4-63EF-6FB0-BD2F-F51637F0A208}"/>
              </a:ext>
            </a:extLst>
          </p:cNvPr>
          <p:cNvSpPr>
            <a:spLocks noGrp="1"/>
          </p:cNvSpPr>
          <p:nvPr>
            <p:ph type="dt" sz="half" idx="10"/>
          </p:nvPr>
        </p:nvSpPr>
        <p:spPr/>
        <p:txBody>
          <a:bodyPr/>
          <a:lstStyle/>
          <a:p>
            <a:fld id="{BBC47A67-1856-4E42-A194-4A0202BE5356}" type="datetimeFigureOut">
              <a:rPr lang="ar-SA" smtClean="0"/>
              <a:t>10/06/44</a:t>
            </a:fld>
            <a:endParaRPr lang="ar-SA"/>
          </a:p>
        </p:txBody>
      </p:sp>
      <p:sp>
        <p:nvSpPr>
          <p:cNvPr id="5" name="عنصر نائب للتذييل 4">
            <a:extLst>
              <a:ext uri="{FF2B5EF4-FFF2-40B4-BE49-F238E27FC236}">
                <a16:creationId xmlns:a16="http://schemas.microsoft.com/office/drawing/2014/main" id="{FF889BD6-8B18-1A08-9CED-1A308671A0A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57D9BC3-41DD-1652-2C9E-F435003C8265}"/>
              </a:ext>
            </a:extLst>
          </p:cNvPr>
          <p:cNvSpPr>
            <a:spLocks noGrp="1"/>
          </p:cNvSpPr>
          <p:nvPr>
            <p:ph type="sldNum" sz="quarter" idx="12"/>
          </p:nvPr>
        </p:nvSpPr>
        <p:spPr/>
        <p:txBody>
          <a:bodyPr/>
          <a:lstStyle/>
          <a:p>
            <a:fld id="{015E84A1-3D70-4B07-93E2-121D1089E600}" type="slidenum">
              <a:rPr lang="ar-SA" smtClean="0"/>
              <a:t>‹#›</a:t>
            </a:fld>
            <a:endParaRPr lang="ar-SA"/>
          </a:p>
        </p:txBody>
      </p:sp>
    </p:spTree>
    <p:extLst>
      <p:ext uri="{BB962C8B-B14F-4D97-AF65-F5344CB8AC3E}">
        <p14:creationId xmlns:p14="http://schemas.microsoft.com/office/powerpoint/2010/main" val="1745313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AND CONTENTS LAYOUT_21">
    <p:spTree>
      <p:nvGrpSpPr>
        <p:cNvPr id="1" name=""/>
        <p:cNvGrpSpPr/>
        <p:nvPr/>
      </p:nvGrpSpPr>
      <p:grpSpPr>
        <a:xfrm>
          <a:off x="0" y="0"/>
          <a:ext cx="0" cy="0"/>
          <a:chOff x="0" y="0"/>
          <a:chExt cx="0" cy="0"/>
        </a:xfrm>
      </p:grpSpPr>
      <p:sp>
        <p:nvSpPr>
          <p:cNvPr id="11" name="그림 개체 틀 2"/>
          <p:cNvSpPr>
            <a:spLocks noGrp="1"/>
          </p:cNvSpPr>
          <p:nvPr>
            <p:ph type="pic" sz="quarter" idx="47" hasCustomPrompt="1"/>
          </p:nvPr>
        </p:nvSpPr>
        <p:spPr>
          <a:xfrm>
            <a:off x="730232" y="1769006"/>
            <a:ext cx="2052000" cy="298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26" name="그림 개체 틀 2"/>
          <p:cNvSpPr>
            <a:spLocks noGrp="1"/>
          </p:cNvSpPr>
          <p:nvPr>
            <p:ph type="pic" sz="quarter" idx="48" hasCustomPrompt="1"/>
          </p:nvPr>
        </p:nvSpPr>
        <p:spPr>
          <a:xfrm>
            <a:off x="2900507" y="3065006"/>
            <a:ext cx="2052000" cy="1692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27" name="그림 개체 틀 2"/>
          <p:cNvSpPr>
            <a:spLocks noGrp="1"/>
          </p:cNvSpPr>
          <p:nvPr>
            <p:ph type="pic" sz="quarter" idx="49" hasCustomPrompt="1"/>
          </p:nvPr>
        </p:nvSpPr>
        <p:spPr>
          <a:xfrm>
            <a:off x="5070783" y="3061809"/>
            <a:ext cx="2052000" cy="298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31" name="그림 개체 틀 2"/>
          <p:cNvSpPr>
            <a:spLocks noGrp="1"/>
          </p:cNvSpPr>
          <p:nvPr>
            <p:ph type="pic" sz="quarter" idx="51" hasCustomPrompt="1"/>
          </p:nvPr>
        </p:nvSpPr>
        <p:spPr>
          <a:xfrm>
            <a:off x="9411335" y="4357809"/>
            <a:ext cx="2052000" cy="1692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32" name="그림 개체 틀 2"/>
          <p:cNvSpPr>
            <a:spLocks noGrp="1"/>
          </p:cNvSpPr>
          <p:nvPr>
            <p:ph type="pic" sz="quarter" idx="52" hasCustomPrompt="1"/>
          </p:nvPr>
        </p:nvSpPr>
        <p:spPr>
          <a:xfrm>
            <a:off x="7241057" y="4357809"/>
            <a:ext cx="2052000" cy="1692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900" dirty="0">
                <a:solidFill>
                  <a:schemeClr val="tx1">
                    <a:lumMod val="85000"/>
                    <a:lumOff val="1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1935097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صورة">
    <p:spTree>
      <p:nvGrpSpPr>
        <p:cNvPr id="1" name=""/>
        <p:cNvGrpSpPr/>
        <p:nvPr/>
      </p:nvGrpSpPr>
      <p:grpSpPr>
        <a:xfrm>
          <a:off x="0" y="0"/>
          <a:ext cx="0" cy="0"/>
          <a:chOff x="0" y="0"/>
          <a:chExt cx="0" cy="0"/>
        </a:xfrm>
      </p:grpSpPr>
      <p:sp>
        <p:nvSpPr>
          <p:cNvPr id="102" name="صورة"/>
          <p:cNvSpPr>
            <a:spLocks noGrp="1"/>
          </p:cNvSpPr>
          <p:nvPr>
            <p:ph type="pic" idx="13"/>
          </p:nvPr>
        </p:nvSpPr>
        <p:spPr>
          <a:xfrm>
            <a:off x="-798201" y="-10002"/>
            <a:ext cx="14067172" cy="7022597"/>
          </a:xfrm>
          <a:prstGeom prst="rect">
            <a:avLst/>
          </a:prstGeom>
        </p:spPr>
        <p:txBody>
          <a:bodyPr lIns="91301" tIns="45646" rIns="91301" bIns="45646" anchor="t">
            <a:noAutofit/>
          </a:bodyPr>
          <a:lstStyle/>
          <a:p>
            <a:endParaRPr/>
          </a:p>
        </p:txBody>
      </p:sp>
      <p:sp>
        <p:nvSpPr>
          <p:cNvPr id="103"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extLst>
      <p:ext uri="{BB962C8B-B14F-4D97-AF65-F5344CB8AC3E}">
        <p14:creationId xmlns:p14="http://schemas.microsoft.com/office/powerpoint/2010/main" val="3362920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7_Images &amp; Contents Layout">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72920181-2924-4E1F-891D-E75A99509C25}"/>
              </a:ext>
            </a:extLst>
          </p:cNvPr>
          <p:cNvSpPr/>
          <p:nvPr userDrawn="1"/>
        </p:nvSpPr>
        <p:spPr>
          <a:xfrm>
            <a:off x="-1" y="0"/>
            <a:ext cx="428723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6" name="Picture Placeholder 5"/>
          <p:cNvSpPr>
            <a:spLocks noGrp="1"/>
          </p:cNvSpPr>
          <p:nvPr>
            <p:ph type="pic" sz="quarter" idx="10" hasCustomPrompt="1"/>
          </p:nvPr>
        </p:nvSpPr>
        <p:spPr>
          <a:xfrm>
            <a:off x="3205316" y="535022"/>
            <a:ext cx="3889913" cy="3542051"/>
          </a:xfrm>
          <a:prstGeom prst="rect">
            <a:avLst/>
          </a:prstGeom>
          <a:solidFill>
            <a:schemeClr val="bg1">
              <a:lumMod val="95000"/>
            </a:schemeClr>
          </a:solidFill>
          <a:ln w="88900">
            <a:solidFill>
              <a:schemeClr val="bg1"/>
            </a:solidFill>
          </a:ln>
        </p:spPr>
        <p:txBody>
          <a:bodyPr tIns="540000"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6" name="Picture Placeholder 5"/>
          <p:cNvSpPr>
            <a:spLocks noGrp="1"/>
          </p:cNvSpPr>
          <p:nvPr>
            <p:ph type="pic" sz="quarter" idx="12" hasCustomPrompt="1"/>
          </p:nvPr>
        </p:nvSpPr>
        <p:spPr>
          <a:xfrm>
            <a:off x="7244568" y="2025072"/>
            <a:ext cx="2628000" cy="2052000"/>
          </a:xfrm>
          <a:prstGeom prst="rect">
            <a:avLst/>
          </a:prstGeom>
          <a:solidFill>
            <a:schemeClr val="bg1">
              <a:lumMod val="95000"/>
            </a:schemeClr>
          </a:solidFill>
        </p:spPr>
        <p:txBody>
          <a:bodyPr tIns="360000"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1" hasCustomPrompt="1"/>
          </p:nvPr>
        </p:nvSpPr>
        <p:spPr>
          <a:xfrm>
            <a:off x="4467228" y="4260714"/>
            <a:ext cx="2628000" cy="2052000"/>
          </a:xfrm>
          <a:prstGeom prst="rect">
            <a:avLst/>
          </a:prstGeom>
          <a:solidFill>
            <a:schemeClr val="bg1">
              <a:lumMod val="95000"/>
            </a:schemeClr>
          </a:solidFill>
        </p:spPr>
        <p:txBody>
          <a:bodyPr tIns="360000"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2086070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E3AD079-C170-FBFA-32D6-13684475C1F6}"/>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8937A4E9-E22C-6FAE-6607-0F72CCC5E83E}"/>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517DC03-B74B-8BA0-834B-8E168FC9B928}"/>
              </a:ext>
            </a:extLst>
          </p:cNvPr>
          <p:cNvSpPr>
            <a:spLocks noGrp="1"/>
          </p:cNvSpPr>
          <p:nvPr>
            <p:ph type="dt" sz="half" idx="10"/>
          </p:nvPr>
        </p:nvSpPr>
        <p:spPr/>
        <p:txBody>
          <a:bodyPr/>
          <a:lstStyle/>
          <a:p>
            <a:fld id="{BBC47A67-1856-4E42-A194-4A0202BE5356}" type="datetimeFigureOut">
              <a:rPr lang="ar-SA" smtClean="0"/>
              <a:t>10/06/44</a:t>
            </a:fld>
            <a:endParaRPr lang="ar-SA"/>
          </a:p>
        </p:txBody>
      </p:sp>
      <p:sp>
        <p:nvSpPr>
          <p:cNvPr id="5" name="عنصر نائب للتذييل 4">
            <a:extLst>
              <a:ext uri="{FF2B5EF4-FFF2-40B4-BE49-F238E27FC236}">
                <a16:creationId xmlns:a16="http://schemas.microsoft.com/office/drawing/2014/main" id="{958A243F-2D13-E278-3CC1-34EB0B6C043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B3BE679B-13FB-44C7-ACB3-EEA696BBF001}"/>
              </a:ext>
            </a:extLst>
          </p:cNvPr>
          <p:cNvSpPr>
            <a:spLocks noGrp="1"/>
          </p:cNvSpPr>
          <p:nvPr>
            <p:ph type="sldNum" sz="quarter" idx="12"/>
          </p:nvPr>
        </p:nvSpPr>
        <p:spPr/>
        <p:txBody>
          <a:bodyPr/>
          <a:lstStyle/>
          <a:p>
            <a:fld id="{015E84A1-3D70-4B07-93E2-121D1089E600}" type="slidenum">
              <a:rPr lang="ar-SA" smtClean="0"/>
              <a:t>‹#›</a:t>
            </a:fld>
            <a:endParaRPr lang="ar-SA"/>
          </a:p>
        </p:txBody>
      </p:sp>
    </p:spTree>
    <p:extLst>
      <p:ext uri="{BB962C8B-B14F-4D97-AF65-F5344CB8AC3E}">
        <p14:creationId xmlns:p14="http://schemas.microsoft.com/office/powerpoint/2010/main" val="35399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AC64BD5-3DBC-803D-BD99-CB03985CFEC9}"/>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72BD93E1-9BD6-9DC7-2BC4-FA554E9943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C84D524D-EB14-025D-6AC2-7FE7371CB869}"/>
              </a:ext>
            </a:extLst>
          </p:cNvPr>
          <p:cNvSpPr>
            <a:spLocks noGrp="1"/>
          </p:cNvSpPr>
          <p:nvPr>
            <p:ph type="dt" sz="half" idx="10"/>
          </p:nvPr>
        </p:nvSpPr>
        <p:spPr/>
        <p:txBody>
          <a:bodyPr/>
          <a:lstStyle/>
          <a:p>
            <a:fld id="{BBC47A67-1856-4E42-A194-4A0202BE5356}" type="datetimeFigureOut">
              <a:rPr lang="ar-SA" smtClean="0"/>
              <a:t>10/06/44</a:t>
            </a:fld>
            <a:endParaRPr lang="ar-SA"/>
          </a:p>
        </p:txBody>
      </p:sp>
      <p:sp>
        <p:nvSpPr>
          <p:cNvPr id="5" name="عنصر نائب للتذييل 4">
            <a:extLst>
              <a:ext uri="{FF2B5EF4-FFF2-40B4-BE49-F238E27FC236}">
                <a16:creationId xmlns:a16="http://schemas.microsoft.com/office/drawing/2014/main" id="{CE8A0BAF-BFF7-AA2B-4FA1-C4F65F94A9D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078A3744-D7B4-7D08-0B37-A4899F753B2C}"/>
              </a:ext>
            </a:extLst>
          </p:cNvPr>
          <p:cNvSpPr>
            <a:spLocks noGrp="1"/>
          </p:cNvSpPr>
          <p:nvPr>
            <p:ph type="sldNum" sz="quarter" idx="12"/>
          </p:nvPr>
        </p:nvSpPr>
        <p:spPr/>
        <p:txBody>
          <a:bodyPr/>
          <a:lstStyle/>
          <a:p>
            <a:fld id="{015E84A1-3D70-4B07-93E2-121D1089E600}" type="slidenum">
              <a:rPr lang="ar-SA" smtClean="0"/>
              <a:t>‹#›</a:t>
            </a:fld>
            <a:endParaRPr lang="ar-SA"/>
          </a:p>
        </p:txBody>
      </p:sp>
    </p:spTree>
    <p:extLst>
      <p:ext uri="{BB962C8B-B14F-4D97-AF65-F5344CB8AC3E}">
        <p14:creationId xmlns:p14="http://schemas.microsoft.com/office/powerpoint/2010/main" val="3904992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6BED5BD-D657-E8CF-65CA-4A07055E7995}"/>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1DD87265-E31A-4D5D-0B20-89A0256659B7}"/>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D9A0A8D8-5FB7-77DF-537C-04F628B22A4C}"/>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708C4F0C-8F4C-6A8C-2791-421D15F55536}"/>
              </a:ext>
            </a:extLst>
          </p:cNvPr>
          <p:cNvSpPr>
            <a:spLocks noGrp="1"/>
          </p:cNvSpPr>
          <p:nvPr>
            <p:ph type="dt" sz="half" idx="10"/>
          </p:nvPr>
        </p:nvSpPr>
        <p:spPr/>
        <p:txBody>
          <a:bodyPr/>
          <a:lstStyle/>
          <a:p>
            <a:fld id="{BBC47A67-1856-4E42-A194-4A0202BE5356}" type="datetimeFigureOut">
              <a:rPr lang="ar-SA" smtClean="0"/>
              <a:t>10/06/44</a:t>
            </a:fld>
            <a:endParaRPr lang="ar-SA"/>
          </a:p>
        </p:txBody>
      </p:sp>
      <p:sp>
        <p:nvSpPr>
          <p:cNvPr id="6" name="عنصر نائب للتذييل 5">
            <a:extLst>
              <a:ext uri="{FF2B5EF4-FFF2-40B4-BE49-F238E27FC236}">
                <a16:creationId xmlns:a16="http://schemas.microsoft.com/office/drawing/2014/main" id="{118068DC-90C2-6675-CE93-898068355E8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D26F10F8-EB19-34CC-3AE6-696630692D3B}"/>
              </a:ext>
            </a:extLst>
          </p:cNvPr>
          <p:cNvSpPr>
            <a:spLocks noGrp="1"/>
          </p:cNvSpPr>
          <p:nvPr>
            <p:ph type="sldNum" sz="quarter" idx="12"/>
          </p:nvPr>
        </p:nvSpPr>
        <p:spPr/>
        <p:txBody>
          <a:bodyPr/>
          <a:lstStyle/>
          <a:p>
            <a:fld id="{015E84A1-3D70-4B07-93E2-121D1089E600}" type="slidenum">
              <a:rPr lang="ar-SA" smtClean="0"/>
              <a:t>‹#›</a:t>
            </a:fld>
            <a:endParaRPr lang="ar-SA"/>
          </a:p>
        </p:txBody>
      </p:sp>
    </p:spTree>
    <p:extLst>
      <p:ext uri="{BB962C8B-B14F-4D97-AF65-F5344CB8AC3E}">
        <p14:creationId xmlns:p14="http://schemas.microsoft.com/office/powerpoint/2010/main" val="669589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415EF7F-9449-6F6A-0E33-16797F0284FD}"/>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B0D6100-BF6B-F589-7655-1EAF3DAD3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9E27BC25-7967-5434-B4D5-4A2D474C1324}"/>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8B0BCA9E-7218-114D-B2F0-511164B9FA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2E1E39E5-28F6-B67C-DB26-8A79DB00D88A}"/>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5A2F4E95-61F8-722B-9356-2A8383AE6D9A}"/>
              </a:ext>
            </a:extLst>
          </p:cNvPr>
          <p:cNvSpPr>
            <a:spLocks noGrp="1"/>
          </p:cNvSpPr>
          <p:nvPr>
            <p:ph type="dt" sz="half" idx="10"/>
          </p:nvPr>
        </p:nvSpPr>
        <p:spPr/>
        <p:txBody>
          <a:bodyPr/>
          <a:lstStyle/>
          <a:p>
            <a:fld id="{BBC47A67-1856-4E42-A194-4A0202BE5356}" type="datetimeFigureOut">
              <a:rPr lang="ar-SA" smtClean="0"/>
              <a:t>10/06/44</a:t>
            </a:fld>
            <a:endParaRPr lang="ar-SA"/>
          </a:p>
        </p:txBody>
      </p:sp>
      <p:sp>
        <p:nvSpPr>
          <p:cNvPr id="8" name="عنصر نائب للتذييل 7">
            <a:extLst>
              <a:ext uri="{FF2B5EF4-FFF2-40B4-BE49-F238E27FC236}">
                <a16:creationId xmlns:a16="http://schemas.microsoft.com/office/drawing/2014/main" id="{9522819B-F9FD-13B3-CBFD-907EBF30186D}"/>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90A19B37-8BC4-187E-51CA-7A942A76CB32}"/>
              </a:ext>
            </a:extLst>
          </p:cNvPr>
          <p:cNvSpPr>
            <a:spLocks noGrp="1"/>
          </p:cNvSpPr>
          <p:nvPr>
            <p:ph type="sldNum" sz="quarter" idx="12"/>
          </p:nvPr>
        </p:nvSpPr>
        <p:spPr/>
        <p:txBody>
          <a:bodyPr/>
          <a:lstStyle/>
          <a:p>
            <a:fld id="{015E84A1-3D70-4B07-93E2-121D1089E600}" type="slidenum">
              <a:rPr lang="ar-SA" smtClean="0"/>
              <a:t>‹#›</a:t>
            </a:fld>
            <a:endParaRPr lang="ar-SA"/>
          </a:p>
        </p:txBody>
      </p:sp>
    </p:spTree>
    <p:extLst>
      <p:ext uri="{BB962C8B-B14F-4D97-AF65-F5344CB8AC3E}">
        <p14:creationId xmlns:p14="http://schemas.microsoft.com/office/powerpoint/2010/main" val="1022091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8B060B6-A222-4090-658C-BB049B287602}"/>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FB316BD3-53A6-C91B-CD35-77660C8E4D1E}"/>
              </a:ext>
            </a:extLst>
          </p:cNvPr>
          <p:cNvSpPr>
            <a:spLocks noGrp="1"/>
          </p:cNvSpPr>
          <p:nvPr>
            <p:ph type="dt" sz="half" idx="10"/>
          </p:nvPr>
        </p:nvSpPr>
        <p:spPr/>
        <p:txBody>
          <a:bodyPr/>
          <a:lstStyle/>
          <a:p>
            <a:fld id="{BBC47A67-1856-4E42-A194-4A0202BE5356}" type="datetimeFigureOut">
              <a:rPr lang="ar-SA" smtClean="0"/>
              <a:t>10/06/44</a:t>
            </a:fld>
            <a:endParaRPr lang="ar-SA"/>
          </a:p>
        </p:txBody>
      </p:sp>
      <p:sp>
        <p:nvSpPr>
          <p:cNvPr id="4" name="عنصر نائب للتذييل 3">
            <a:extLst>
              <a:ext uri="{FF2B5EF4-FFF2-40B4-BE49-F238E27FC236}">
                <a16:creationId xmlns:a16="http://schemas.microsoft.com/office/drawing/2014/main" id="{1ACEC03D-E25C-D1F5-1068-CDF3F60BA4C0}"/>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1A0DBA8C-AADA-C0FC-48DB-074931C6BE86}"/>
              </a:ext>
            </a:extLst>
          </p:cNvPr>
          <p:cNvSpPr>
            <a:spLocks noGrp="1"/>
          </p:cNvSpPr>
          <p:nvPr>
            <p:ph type="sldNum" sz="quarter" idx="12"/>
          </p:nvPr>
        </p:nvSpPr>
        <p:spPr/>
        <p:txBody>
          <a:bodyPr/>
          <a:lstStyle/>
          <a:p>
            <a:fld id="{015E84A1-3D70-4B07-93E2-121D1089E600}" type="slidenum">
              <a:rPr lang="ar-SA" smtClean="0"/>
              <a:t>‹#›</a:t>
            </a:fld>
            <a:endParaRPr lang="ar-SA"/>
          </a:p>
        </p:txBody>
      </p:sp>
    </p:spTree>
    <p:extLst>
      <p:ext uri="{BB962C8B-B14F-4D97-AF65-F5344CB8AC3E}">
        <p14:creationId xmlns:p14="http://schemas.microsoft.com/office/powerpoint/2010/main" val="994078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8316732D-6709-B60A-E8E5-1CD7B05DB3C5}"/>
              </a:ext>
            </a:extLst>
          </p:cNvPr>
          <p:cNvSpPr>
            <a:spLocks noGrp="1"/>
          </p:cNvSpPr>
          <p:nvPr>
            <p:ph type="dt" sz="half" idx="10"/>
          </p:nvPr>
        </p:nvSpPr>
        <p:spPr/>
        <p:txBody>
          <a:bodyPr/>
          <a:lstStyle/>
          <a:p>
            <a:fld id="{BBC47A67-1856-4E42-A194-4A0202BE5356}" type="datetimeFigureOut">
              <a:rPr lang="ar-SA" smtClean="0"/>
              <a:t>10/06/44</a:t>
            </a:fld>
            <a:endParaRPr lang="ar-SA"/>
          </a:p>
        </p:txBody>
      </p:sp>
      <p:sp>
        <p:nvSpPr>
          <p:cNvPr id="3" name="عنصر نائب للتذييل 2">
            <a:extLst>
              <a:ext uri="{FF2B5EF4-FFF2-40B4-BE49-F238E27FC236}">
                <a16:creationId xmlns:a16="http://schemas.microsoft.com/office/drawing/2014/main" id="{F4507AEE-31BF-E15A-E7EF-D681092E23DA}"/>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6B78EBAB-FB13-BAFC-2B94-103DA2E73F6F}"/>
              </a:ext>
            </a:extLst>
          </p:cNvPr>
          <p:cNvSpPr>
            <a:spLocks noGrp="1"/>
          </p:cNvSpPr>
          <p:nvPr>
            <p:ph type="sldNum" sz="quarter" idx="12"/>
          </p:nvPr>
        </p:nvSpPr>
        <p:spPr/>
        <p:txBody>
          <a:bodyPr/>
          <a:lstStyle/>
          <a:p>
            <a:fld id="{015E84A1-3D70-4B07-93E2-121D1089E600}" type="slidenum">
              <a:rPr lang="ar-SA" smtClean="0"/>
              <a:t>‹#›</a:t>
            </a:fld>
            <a:endParaRPr lang="ar-SA"/>
          </a:p>
        </p:txBody>
      </p:sp>
    </p:spTree>
    <p:extLst>
      <p:ext uri="{BB962C8B-B14F-4D97-AF65-F5344CB8AC3E}">
        <p14:creationId xmlns:p14="http://schemas.microsoft.com/office/powerpoint/2010/main" val="1011842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54874D2-C6D0-B505-8F90-41D12B7A559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F7333450-6DC8-7155-5C12-77C5AF3018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D71FB082-3DD6-A4F9-B691-2132A3928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F521ED94-FB1F-92DB-843C-F472A5940913}"/>
              </a:ext>
            </a:extLst>
          </p:cNvPr>
          <p:cNvSpPr>
            <a:spLocks noGrp="1"/>
          </p:cNvSpPr>
          <p:nvPr>
            <p:ph type="dt" sz="half" idx="10"/>
          </p:nvPr>
        </p:nvSpPr>
        <p:spPr/>
        <p:txBody>
          <a:bodyPr/>
          <a:lstStyle/>
          <a:p>
            <a:fld id="{BBC47A67-1856-4E42-A194-4A0202BE5356}" type="datetimeFigureOut">
              <a:rPr lang="ar-SA" smtClean="0"/>
              <a:t>10/06/44</a:t>
            </a:fld>
            <a:endParaRPr lang="ar-SA"/>
          </a:p>
        </p:txBody>
      </p:sp>
      <p:sp>
        <p:nvSpPr>
          <p:cNvPr id="6" name="عنصر نائب للتذييل 5">
            <a:extLst>
              <a:ext uri="{FF2B5EF4-FFF2-40B4-BE49-F238E27FC236}">
                <a16:creationId xmlns:a16="http://schemas.microsoft.com/office/drawing/2014/main" id="{050D0609-B6BF-877A-AF0E-F4EB44A8FF6A}"/>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257A9244-68F5-D7EF-03DB-D6E170CC7586}"/>
              </a:ext>
            </a:extLst>
          </p:cNvPr>
          <p:cNvSpPr>
            <a:spLocks noGrp="1"/>
          </p:cNvSpPr>
          <p:nvPr>
            <p:ph type="sldNum" sz="quarter" idx="12"/>
          </p:nvPr>
        </p:nvSpPr>
        <p:spPr/>
        <p:txBody>
          <a:bodyPr/>
          <a:lstStyle/>
          <a:p>
            <a:fld id="{015E84A1-3D70-4B07-93E2-121D1089E600}" type="slidenum">
              <a:rPr lang="ar-SA" smtClean="0"/>
              <a:t>‹#›</a:t>
            </a:fld>
            <a:endParaRPr lang="ar-SA"/>
          </a:p>
        </p:txBody>
      </p:sp>
    </p:spTree>
    <p:extLst>
      <p:ext uri="{BB962C8B-B14F-4D97-AF65-F5344CB8AC3E}">
        <p14:creationId xmlns:p14="http://schemas.microsoft.com/office/powerpoint/2010/main" val="3619077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DF92204-DA94-38A1-49DB-6DB610D7BBBE}"/>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9E375D01-58BB-A64D-5DAD-A7741859F2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3091B074-996A-EF6B-BE0C-C3AC238BF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BE858A42-BC56-4078-2EF3-380F69405FF3}"/>
              </a:ext>
            </a:extLst>
          </p:cNvPr>
          <p:cNvSpPr>
            <a:spLocks noGrp="1"/>
          </p:cNvSpPr>
          <p:nvPr>
            <p:ph type="dt" sz="half" idx="10"/>
          </p:nvPr>
        </p:nvSpPr>
        <p:spPr/>
        <p:txBody>
          <a:bodyPr/>
          <a:lstStyle/>
          <a:p>
            <a:fld id="{BBC47A67-1856-4E42-A194-4A0202BE5356}" type="datetimeFigureOut">
              <a:rPr lang="ar-SA" smtClean="0"/>
              <a:t>10/06/44</a:t>
            </a:fld>
            <a:endParaRPr lang="ar-SA"/>
          </a:p>
        </p:txBody>
      </p:sp>
      <p:sp>
        <p:nvSpPr>
          <p:cNvPr id="6" name="عنصر نائب للتذييل 5">
            <a:extLst>
              <a:ext uri="{FF2B5EF4-FFF2-40B4-BE49-F238E27FC236}">
                <a16:creationId xmlns:a16="http://schemas.microsoft.com/office/drawing/2014/main" id="{A8D9A571-6410-18E7-FDC5-EC523EF789C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B2B5E1C8-9F90-00B2-13FF-7AA3ECF7E8C2}"/>
              </a:ext>
            </a:extLst>
          </p:cNvPr>
          <p:cNvSpPr>
            <a:spLocks noGrp="1"/>
          </p:cNvSpPr>
          <p:nvPr>
            <p:ph type="sldNum" sz="quarter" idx="12"/>
          </p:nvPr>
        </p:nvSpPr>
        <p:spPr/>
        <p:txBody>
          <a:bodyPr/>
          <a:lstStyle/>
          <a:p>
            <a:fld id="{015E84A1-3D70-4B07-93E2-121D1089E600}" type="slidenum">
              <a:rPr lang="ar-SA" smtClean="0"/>
              <a:t>‹#›</a:t>
            </a:fld>
            <a:endParaRPr lang="ar-SA"/>
          </a:p>
        </p:txBody>
      </p:sp>
    </p:spTree>
    <p:extLst>
      <p:ext uri="{BB962C8B-B14F-4D97-AF65-F5344CB8AC3E}">
        <p14:creationId xmlns:p14="http://schemas.microsoft.com/office/powerpoint/2010/main" val="1039183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000" b="-1000"/>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F3CE2B77-BE56-CE7A-E545-59EA6042824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92574474-45AD-856E-9895-07D4C25D2F69}"/>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4D1854C2-3088-E886-5417-FDC3CD63C97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C47A67-1856-4E42-A194-4A0202BE5356}" type="datetimeFigureOut">
              <a:rPr lang="ar-SA" smtClean="0"/>
              <a:t>10/06/44</a:t>
            </a:fld>
            <a:endParaRPr lang="ar-SA"/>
          </a:p>
        </p:txBody>
      </p:sp>
      <p:sp>
        <p:nvSpPr>
          <p:cNvPr id="5" name="عنصر نائب للتذييل 4">
            <a:extLst>
              <a:ext uri="{FF2B5EF4-FFF2-40B4-BE49-F238E27FC236}">
                <a16:creationId xmlns:a16="http://schemas.microsoft.com/office/drawing/2014/main" id="{C06BE60B-F4FD-8D44-D4A8-AC87EBF0F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C67EB2DA-EE90-8DDB-3B2F-3CB532DA8D6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15E84A1-3D70-4B07-93E2-121D1089E600}" type="slidenum">
              <a:rPr lang="ar-SA" smtClean="0"/>
              <a:t>‹#›</a:t>
            </a:fld>
            <a:endParaRPr lang="ar-SA"/>
          </a:p>
        </p:txBody>
      </p:sp>
    </p:spTree>
    <p:extLst>
      <p:ext uri="{BB962C8B-B14F-4D97-AF65-F5344CB8AC3E}">
        <p14:creationId xmlns:p14="http://schemas.microsoft.com/office/powerpoint/2010/main" val="4046294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9.gif"/><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wmf"/></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5.jpeg"/><Relationship Id="rId7" Type="http://schemas.openxmlformats.org/officeDocument/2006/relationships/image" Target="../media/image28.gif"/><Relationship Id="rId2" Type="http://schemas.openxmlformats.org/officeDocument/2006/relationships/image" Target="../media/image24.gif"/><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53.wmf"/><Relationship Id="rId3" Type="http://schemas.openxmlformats.org/officeDocument/2006/relationships/image" Target="../media/image48.png"/><Relationship Id="rId7" Type="http://schemas.openxmlformats.org/officeDocument/2006/relationships/image" Target="../media/image50.wmf"/><Relationship Id="rId12" Type="http://schemas.openxmlformats.org/officeDocument/2006/relationships/oleObject" Target="../embeddings/oleObject6.bin"/><Relationship Id="rId17" Type="http://schemas.openxmlformats.org/officeDocument/2006/relationships/image" Target="../media/image55.wmf"/><Relationship Id="rId2" Type="http://schemas.openxmlformats.org/officeDocument/2006/relationships/image" Target="../media/image47.png"/><Relationship Id="rId16" Type="http://schemas.openxmlformats.org/officeDocument/2006/relationships/oleObject" Target="../embeddings/oleObject8.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52.wmf"/><Relationship Id="rId5" Type="http://schemas.openxmlformats.org/officeDocument/2006/relationships/image" Target="../media/image49.wmf"/><Relationship Id="rId15" Type="http://schemas.openxmlformats.org/officeDocument/2006/relationships/image" Target="../media/image54.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1.wmf"/><Relationship Id="rId1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31.png"/><Relationship Id="rId7" Type="http://schemas.openxmlformats.org/officeDocument/2006/relationships/image" Target="../media/image27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59.jpg"/><Relationship Id="rId10" Type="http://schemas.openxmlformats.org/officeDocument/2006/relationships/image" Target="../media/image60.png"/><Relationship Id="rId4" Type="http://schemas.openxmlformats.org/officeDocument/2006/relationships/image" Target="../media/image241.png"/><Relationship Id="rId9" Type="http://schemas.openxmlformats.org/officeDocument/2006/relationships/image" Target="../media/image291.pn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hyperlink" Target="https://twitter.com/Kamla74/status/40139308884296908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00.png"/><Relationship Id="rId4" Type="http://schemas.openxmlformats.org/officeDocument/2006/relationships/image" Target="../media/image390.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image" Target="../media/image71.jpg"/><Relationship Id="rId7" Type="http://schemas.openxmlformats.org/officeDocument/2006/relationships/image" Target="../media/image75.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74.gif"/><Relationship Id="rId5" Type="http://schemas.openxmlformats.org/officeDocument/2006/relationships/image" Target="../media/image73.gif"/><Relationship Id="rId4" Type="http://schemas.openxmlformats.org/officeDocument/2006/relationships/image" Target="../media/image72.gif"/></Relationships>
</file>

<file path=ppt/slides/_rels/slide4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4.wav"/><Relationship Id="rId7" Type="http://schemas.openxmlformats.org/officeDocument/2006/relationships/image" Target="../media/image7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78.jpeg"/><Relationship Id="rId11" Type="http://schemas.microsoft.com/office/2007/relationships/hdphoto" Target="../media/hdphoto2.wdp"/><Relationship Id="rId5" Type="http://schemas.openxmlformats.org/officeDocument/2006/relationships/image" Target="../media/image77.png"/><Relationship Id="rId10" Type="http://schemas.openxmlformats.org/officeDocument/2006/relationships/image" Target="../media/image80.png"/><Relationship Id="rId4" Type="http://schemas.openxmlformats.org/officeDocument/2006/relationships/image" Target="../media/image71.jpg"/><Relationship Id="rId9" Type="http://schemas.openxmlformats.org/officeDocument/2006/relationships/slide" Target="slide1.xml"/></Relationships>
</file>

<file path=ppt/slides/_rels/slide4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4.wav"/><Relationship Id="rId7" Type="http://schemas.openxmlformats.org/officeDocument/2006/relationships/slide" Target="slide1.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77.png"/><Relationship Id="rId4" Type="http://schemas.openxmlformats.org/officeDocument/2006/relationships/image" Target="../media/image71.jpg"/><Relationship Id="rId9" Type="http://schemas.microsoft.com/office/2007/relationships/hdphoto" Target="../media/hdphoto2.wdp"/></Relationships>
</file>

<file path=ppt/slides/_rels/slide4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4.wav"/><Relationship Id="rId7" Type="http://schemas.microsoft.com/office/2007/relationships/hdphoto" Target="../media/hdphoto3.wdp"/><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77.png"/><Relationship Id="rId10" Type="http://schemas.microsoft.com/office/2007/relationships/hdphoto" Target="../media/hdphoto2.wdp"/><Relationship Id="rId4" Type="http://schemas.openxmlformats.org/officeDocument/2006/relationships/image" Target="../media/image83.jpg"/><Relationship Id="rId9"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91.png"/><Relationship Id="rId7" Type="http://schemas.openxmlformats.org/officeDocument/2006/relationships/hyperlink" Target="http://structureofintellect.com/2015/08/10/i-can-hear-the-drum-roll-of-education/" TargetMode="External"/><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89.png"/><Relationship Id="rId44" Type="http://schemas.openxmlformats.org/officeDocument/2006/relationships/audio" Target="../media/audio5.wav"/><Relationship Id="rId4" Type="http://schemas.openxmlformats.org/officeDocument/2006/relationships/image" Target="../media/image92.png"/><Relationship Id="rId9" Type="http://schemas.openxmlformats.org/officeDocument/2006/relationships/image" Target="../media/image95.jpg"/></Relationships>
</file>

<file path=ppt/slides/_rels/slide4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svg"/><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ov"/><Relationship Id="rId7" Type="http://schemas.openxmlformats.org/officeDocument/2006/relationships/image" Target="../media/image11.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video" Target="../media/media2.mo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3"/>
          <p:cNvSpPr txBox="1">
            <a:spLocks/>
          </p:cNvSpPr>
          <p:nvPr/>
        </p:nvSpPr>
        <p:spPr bwMode="auto">
          <a:xfrm>
            <a:off x="2346998" y="1005116"/>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rtl="0" eaLnBrk="0" fontAlgn="base" hangingPunct="0">
              <a:spcBef>
                <a:spcPct val="0"/>
              </a:spcBef>
              <a:spcAft>
                <a:spcPct val="0"/>
              </a:spcAft>
              <a:defRPr/>
            </a:pPr>
            <a:r>
              <a:rPr lang="ar-SA" sz="7200" kern="0" dirty="0">
                <a:ln>
                  <a:solidFill>
                    <a:sysClr val="windowText" lastClr="000000"/>
                  </a:solidFill>
                </a:ln>
                <a:solidFill>
                  <a:srgbClr val="C00000"/>
                </a:solidFill>
                <a:latin typeface="+mj-lt"/>
                <a:ea typeface="+mj-ea"/>
                <a:cs typeface="PT Simple Bold Ruled" pitchFamily="2" charset="-78"/>
              </a:rPr>
              <a:t>الفصل الثالث</a:t>
            </a:r>
          </a:p>
          <a:p>
            <a:pPr algn="ctr" rtl="0" eaLnBrk="0" fontAlgn="base" hangingPunct="0">
              <a:spcBef>
                <a:spcPct val="0"/>
              </a:spcBef>
              <a:spcAft>
                <a:spcPct val="0"/>
              </a:spcAft>
              <a:defRPr/>
            </a:pPr>
            <a:r>
              <a:rPr lang="ar-SA" sz="7200" kern="0" dirty="0">
                <a:ln>
                  <a:solidFill>
                    <a:sysClr val="windowText" lastClr="000000"/>
                  </a:solidFill>
                </a:ln>
                <a:solidFill>
                  <a:srgbClr val="C00000"/>
                </a:solidFill>
                <a:latin typeface="+mj-lt"/>
                <a:ea typeface="+mj-ea"/>
                <a:cs typeface="PT Simple Bold Ruled" pitchFamily="2" charset="-78"/>
              </a:rPr>
              <a:t>السقوط الحر </a:t>
            </a:r>
            <a:endParaRPr lang="ar-KW" sz="4800" kern="0" dirty="0">
              <a:solidFill>
                <a:schemeClr val="tx2"/>
              </a:solidFill>
              <a:latin typeface="+mj-lt"/>
              <a:ea typeface="+mj-ea"/>
              <a:cs typeface="+mj-cs"/>
            </a:endParaRPr>
          </a:p>
        </p:txBody>
      </p:sp>
      <p:sp>
        <p:nvSpPr>
          <p:cNvPr id="19" name="مستطيل 18">
            <a:extLst>
              <a:ext uri="{FF2B5EF4-FFF2-40B4-BE49-F238E27FC236}">
                <a16:creationId xmlns:a16="http://schemas.microsoft.com/office/drawing/2014/main" id="{8CE0743B-F323-F6A7-17DE-F52DE8076AB1}"/>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صورة 1">
            <a:extLst>
              <a:ext uri="{FF2B5EF4-FFF2-40B4-BE49-F238E27FC236}">
                <a16:creationId xmlns:a16="http://schemas.microsoft.com/office/drawing/2014/main" id="{E473B07D-603E-402E-8FA4-5D02D44D4BB1}"/>
              </a:ext>
            </a:extLst>
          </p:cNvPr>
          <p:cNvPicPr>
            <a:picLocks noChangeAspect="1"/>
          </p:cNvPicPr>
          <p:nvPr/>
        </p:nvPicPr>
        <p:blipFill>
          <a:blip r:embed="rId2"/>
          <a:stretch>
            <a:fillRect/>
          </a:stretch>
        </p:blipFill>
        <p:spPr>
          <a:xfrm>
            <a:off x="9188977" y="602945"/>
            <a:ext cx="2373630" cy="1458165"/>
          </a:xfrm>
          <a:prstGeom prst="rect">
            <a:avLst/>
          </a:prstGeom>
        </p:spPr>
      </p:pic>
      <p:sp>
        <p:nvSpPr>
          <p:cNvPr id="5" name="مربع نص 4">
            <a:extLst>
              <a:ext uri="{FF2B5EF4-FFF2-40B4-BE49-F238E27FC236}">
                <a16:creationId xmlns:a16="http://schemas.microsoft.com/office/drawing/2014/main" id="{530D8946-5D54-0C0F-34DF-DA66ED15EF6C}"/>
              </a:ext>
            </a:extLst>
          </p:cNvPr>
          <p:cNvSpPr txBox="1"/>
          <p:nvPr/>
        </p:nvSpPr>
        <p:spPr>
          <a:xfrm>
            <a:off x="4346368" y="5352940"/>
            <a:ext cx="4322619" cy="1253035"/>
          </a:xfrm>
          <a:prstGeom prst="rect">
            <a:avLst/>
          </a:prstGeom>
          <a:noFill/>
        </p:spPr>
        <p:txBody>
          <a:bodyPr wrap="square">
            <a:spAutoFit/>
          </a:bodyPr>
          <a:lstStyle/>
          <a:p>
            <a:pPr marL="0" lvl="0" indent="0" algn="ctr">
              <a:lnSpc>
                <a:spcPts val="10979"/>
              </a:lnSpc>
            </a:pPr>
            <a:r>
              <a:rPr lang="ar-SA" sz="3600" spc="231" dirty="0">
                <a:solidFill>
                  <a:srgbClr val="DB7558"/>
                </a:solidFill>
                <a:latin typeface="Barlow Condensed Bold"/>
              </a:rPr>
              <a:t>فايزة سالم </a:t>
            </a:r>
            <a:r>
              <a:rPr lang="ar-SA" sz="3600" spc="231" dirty="0" err="1">
                <a:solidFill>
                  <a:srgbClr val="DB7558"/>
                </a:solidFill>
                <a:latin typeface="Barlow Condensed Bold"/>
              </a:rPr>
              <a:t>الدهاسي</a:t>
            </a:r>
            <a:endParaRPr lang="en-US" sz="3600" spc="231" dirty="0">
              <a:solidFill>
                <a:srgbClr val="ACD8CB"/>
              </a:solidFill>
              <a:latin typeface="Barlow Condensed Bold"/>
            </a:endParaRPr>
          </a:p>
        </p:txBody>
      </p:sp>
      <p:pic>
        <p:nvPicPr>
          <p:cNvPr id="9" name="صورة 8">
            <a:extLst>
              <a:ext uri="{FF2B5EF4-FFF2-40B4-BE49-F238E27FC236}">
                <a16:creationId xmlns:a16="http://schemas.microsoft.com/office/drawing/2014/main" id="{D3B0B02A-E09E-1AA1-29A4-B7DBB1204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12" y="213114"/>
            <a:ext cx="1789910" cy="1788816"/>
          </a:xfrm>
          <a:prstGeom prst="rect">
            <a:avLst/>
          </a:prstGeom>
        </p:spPr>
      </p:pic>
      <p:pic>
        <p:nvPicPr>
          <p:cNvPr id="14" name="صورة 13">
            <a:extLst>
              <a:ext uri="{FF2B5EF4-FFF2-40B4-BE49-F238E27FC236}">
                <a16:creationId xmlns:a16="http://schemas.microsoft.com/office/drawing/2014/main" id="{8D61DBE5-A779-7489-54F1-9640AC6FB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9624" y="3482415"/>
            <a:ext cx="4819363" cy="2119359"/>
          </a:xfrm>
          <a:prstGeom prst="rect">
            <a:avLst/>
          </a:prstGeom>
          <a:ln w="28575" cap="sq">
            <a:solidFill>
              <a:srgbClr val="C00000"/>
            </a:solidFill>
            <a:miter lim="800000"/>
          </a:ln>
          <a:effectLst>
            <a:outerShdw blurRad="57150" dist="50800" dir="27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id="{A4251228-E4F8-4883-9CDA-683099C4773B}"/>
              </a:ext>
            </a:extLst>
          </p:cNvPr>
          <p:cNvSpPr/>
          <p:nvPr/>
        </p:nvSpPr>
        <p:spPr>
          <a:xfrm>
            <a:off x="1931285" y="2023111"/>
            <a:ext cx="1819781" cy="1573310"/>
          </a:xfrm>
          <a:prstGeom prst="frame">
            <a:avLst>
              <a:gd name="adj1" fmla="val 4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28" name="TextBox 27">
            <a:extLst>
              <a:ext uri="{FF2B5EF4-FFF2-40B4-BE49-F238E27FC236}">
                <a16:creationId xmlns:a16="http://schemas.microsoft.com/office/drawing/2014/main" id="{B078477B-34FA-48B7-85E4-98EC8B6F21ED}"/>
              </a:ext>
            </a:extLst>
          </p:cNvPr>
          <p:cNvSpPr txBox="1"/>
          <p:nvPr/>
        </p:nvSpPr>
        <p:spPr>
          <a:xfrm>
            <a:off x="3957748" y="1933300"/>
            <a:ext cx="2733338" cy="1107996"/>
          </a:xfrm>
          <a:prstGeom prst="rect">
            <a:avLst/>
          </a:prstGeom>
          <a:noFill/>
        </p:spPr>
        <p:txBody>
          <a:bodyPr wrap="square" rtlCol="0">
            <a:spAutoFit/>
          </a:bodyPr>
          <a:lstStyle/>
          <a:p>
            <a:r>
              <a:rPr lang="en-US" altLang="ko-KR" sz="3300" b="1" dirty="0">
                <a:solidFill>
                  <a:schemeClr val="bg1"/>
                </a:solidFill>
              </a:rPr>
              <a:t>Portfolio Presentation</a:t>
            </a:r>
          </a:p>
        </p:txBody>
      </p:sp>
      <p:sp>
        <p:nvSpPr>
          <p:cNvPr id="34" name="TextBox 33">
            <a:extLst>
              <a:ext uri="{FF2B5EF4-FFF2-40B4-BE49-F238E27FC236}">
                <a16:creationId xmlns:a16="http://schemas.microsoft.com/office/drawing/2014/main" id="{71115223-A612-4787-8A61-8978CF2D217E}"/>
              </a:ext>
            </a:extLst>
          </p:cNvPr>
          <p:cNvSpPr txBox="1"/>
          <p:nvPr/>
        </p:nvSpPr>
        <p:spPr>
          <a:xfrm>
            <a:off x="7133642" y="3289084"/>
            <a:ext cx="2897714" cy="507831"/>
          </a:xfrm>
          <a:prstGeom prst="rect">
            <a:avLst/>
          </a:prstGeom>
          <a:noFill/>
        </p:spPr>
        <p:txBody>
          <a:bodyPr wrap="square" rtlCol="0">
            <a:spAutoFit/>
          </a:bodyPr>
          <a:lstStyle/>
          <a:p>
            <a:r>
              <a:rPr lang="en-US" altLang="ko-KR" sz="900" dirty="0">
                <a:solidFill>
                  <a:schemeClr val="tx1">
                    <a:lumMod val="75000"/>
                    <a:lumOff val="25000"/>
                  </a:schemeClr>
                </a:solidFill>
                <a:cs typeface="Arial" pitchFamily="34" charset="0"/>
              </a:rPr>
              <a:t>You can simply impress your audience and add a unique zing and appeal to your Presentations. </a:t>
            </a:r>
            <a:r>
              <a:rPr lang="en-US" altLang="ko-KR" sz="900" dirty="0">
                <a:solidFill>
                  <a:schemeClr val="tx1">
                    <a:lumMod val="65000"/>
                    <a:lumOff val="35000"/>
                  </a:schemeClr>
                </a:solidFill>
                <a:cs typeface="Arial" pitchFamily="34" charset="0"/>
              </a:rPr>
              <a:t>I hope and I believe that this Template will your Time, Money and Reputation.</a:t>
            </a:r>
            <a:r>
              <a:rPr lang="en-US" altLang="ko-KR" sz="900" dirty="0">
                <a:solidFill>
                  <a:schemeClr val="tx1">
                    <a:lumMod val="75000"/>
                    <a:lumOff val="25000"/>
                  </a:schemeClr>
                </a:solidFill>
                <a:cs typeface="Arial" pitchFamily="34" charset="0"/>
              </a:rPr>
              <a:t> </a:t>
            </a:r>
            <a:endParaRPr lang="ko-KR" altLang="en-US" sz="900"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65E3FEE8-0A41-48C9-B134-9CA6F8CDE113}"/>
              </a:ext>
            </a:extLst>
          </p:cNvPr>
          <p:cNvSpPr txBox="1"/>
          <p:nvPr/>
        </p:nvSpPr>
        <p:spPr>
          <a:xfrm>
            <a:off x="2161818" y="4671578"/>
            <a:ext cx="2897714" cy="507831"/>
          </a:xfrm>
          <a:prstGeom prst="rect">
            <a:avLst/>
          </a:prstGeom>
          <a:noFill/>
        </p:spPr>
        <p:txBody>
          <a:bodyPr wrap="square" rtlCol="0">
            <a:spAutoFit/>
          </a:bodyPr>
          <a:lstStyle/>
          <a:p>
            <a:pPr algn="r"/>
            <a:r>
              <a:rPr lang="en-US" altLang="ko-KR" sz="900" dirty="0">
                <a:solidFill>
                  <a:schemeClr val="tx1">
                    <a:lumMod val="75000"/>
                    <a:lumOff val="25000"/>
                  </a:schemeClr>
                </a:solidFill>
                <a:cs typeface="Arial" pitchFamily="34" charset="0"/>
              </a:rPr>
              <a:t>You can simply impress your audience and add a unique zing and appeal to your Presentations. </a:t>
            </a:r>
            <a:r>
              <a:rPr lang="en-US" altLang="ko-KR" sz="900" dirty="0">
                <a:solidFill>
                  <a:schemeClr val="tx1">
                    <a:lumMod val="65000"/>
                    <a:lumOff val="35000"/>
                  </a:schemeClr>
                </a:solidFill>
                <a:cs typeface="Arial" pitchFamily="34" charset="0"/>
              </a:rPr>
              <a:t>I hope and I believe that this Template will your Time, Money and Reputation.</a:t>
            </a:r>
            <a:r>
              <a:rPr lang="en-US" altLang="ko-KR" sz="900" dirty="0">
                <a:solidFill>
                  <a:schemeClr val="tx1">
                    <a:lumMod val="75000"/>
                    <a:lumOff val="25000"/>
                  </a:schemeClr>
                </a:solidFill>
                <a:cs typeface="Arial" pitchFamily="34" charset="0"/>
              </a:rPr>
              <a:t> </a:t>
            </a:r>
            <a:endParaRPr lang="ko-KR" altLang="en-US" sz="900" dirty="0">
              <a:solidFill>
                <a:schemeClr val="tx1">
                  <a:lumMod val="75000"/>
                  <a:lumOff val="25000"/>
                </a:schemeClr>
              </a:solidFill>
              <a:cs typeface="Arial" pitchFamily="34" charset="0"/>
            </a:endParaRPr>
          </a:p>
        </p:txBody>
      </p:sp>
      <p:sp>
        <p:nvSpPr>
          <p:cNvPr id="13" name="직사각형 2">
            <a:extLst>
              <a:ext uri="{FF2B5EF4-FFF2-40B4-BE49-F238E27FC236}">
                <a16:creationId xmlns:a16="http://schemas.microsoft.com/office/drawing/2014/main" id="{36D0D03F-9161-455F-9A22-0511105BE8AD}"/>
              </a:ext>
            </a:extLst>
          </p:cNvPr>
          <p:cNvSpPr/>
          <p:nvPr/>
        </p:nvSpPr>
        <p:spPr>
          <a:xfrm>
            <a:off x="7685125" y="1145566"/>
            <a:ext cx="2675522" cy="1061829"/>
          </a:xfrm>
          <a:prstGeom prst="rect">
            <a:avLst/>
          </a:prstGeom>
        </p:spPr>
        <p:txBody>
          <a:bodyPr wrap="square">
            <a:spAutoFit/>
          </a:bodyPr>
          <a:lstStyle/>
          <a:p>
            <a:pPr algn="r"/>
            <a:r>
              <a:rPr lang="en-US" altLang="ko-KR" sz="2100" dirty="0">
                <a:solidFill>
                  <a:schemeClr val="bg1"/>
                </a:solidFill>
                <a:latin typeface="+mj-lt"/>
                <a:cs typeface="Arial" pitchFamily="34" charset="0"/>
              </a:rPr>
              <a:t>We Create</a:t>
            </a:r>
          </a:p>
          <a:p>
            <a:pPr algn="r"/>
            <a:r>
              <a:rPr lang="en-US" altLang="ko-KR" sz="2100" dirty="0">
                <a:solidFill>
                  <a:schemeClr val="bg1"/>
                </a:solidFill>
                <a:latin typeface="+mj-lt"/>
                <a:cs typeface="Arial" pitchFamily="34" charset="0"/>
              </a:rPr>
              <a:t>Quality Professional </a:t>
            </a:r>
            <a:endParaRPr lang="ko-KR" altLang="en-US" sz="2100" dirty="0">
              <a:solidFill>
                <a:schemeClr val="bg1"/>
              </a:solidFill>
              <a:latin typeface="+mj-lt"/>
              <a:cs typeface="Arial" pitchFamily="34" charset="0"/>
            </a:endParaRPr>
          </a:p>
          <a:p>
            <a:pPr algn="r"/>
            <a:r>
              <a:rPr lang="en-US" altLang="ko-KR" sz="2100" dirty="0">
                <a:solidFill>
                  <a:schemeClr val="bg1"/>
                </a:solidFill>
                <a:latin typeface="+mj-lt"/>
                <a:cs typeface="Arial" pitchFamily="34" charset="0"/>
              </a:rPr>
              <a:t>PPT Presentation</a:t>
            </a:r>
          </a:p>
        </p:txBody>
      </p:sp>
      <p:sp>
        <p:nvSpPr>
          <p:cNvPr id="15" name="مستطيل: زوايا مستديرة 14">
            <a:extLst>
              <a:ext uri="{FF2B5EF4-FFF2-40B4-BE49-F238E27FC236}">
                <a16:creationId xmlns:a16="http://schemas.microsoft.com/office/drawing/2014/main" id="{09399A1A-A33F-4AFF-A5C3-BE6E0AE0A63F}"/>
              </a:ext>
            </a:extLst>
          </p:cNvPr>
          <p:cNvSpPr/>
          <p:nvPr/>
        </p:nvSpPr>
        <p:spPr>
          <a:xfrm>
            <a:off x="1708737" y="228600"/>
            <a:ext cx="8774526" cy="6400800"/>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p>
        </p:txBody>
      </p:sp>
      <p:sp>
        <p:nvSpPr>
          <p:cNvPr id="17" name="مربع نص 18">
            <a:extLst>
              <a:ext uri="{FF2B5EF4-FFF2-40B4-BE49-F238E27FC236}">
                <a16:creationId xmlns:a16="http://schemas.microsoft.com/office/drawing/2014/main" id="{B3FF9534-CC52-4866-88AC-9B8AB22E251A}"/>
              </a:ext>
            </a:extLst>
          </p:cNvPr>
          <p:cNvSpPr txBox="1"/>
          <p:nvPr/>
        </p:nvSpPr>
        <p:spPr>
          <a:xfrm>
            <a:off x="3988228" y="564863"/>
            <a:ext cx="4393772" cy="1077218"/>
          </a:xfrm>
          <a:prstGeom prst="rect">
            <a:avLst/>
          </a:prstGeom>
          <a:noFill/>
          <a:effectLst>
            <a:softEdge rad="127000"/>
          </a:effectLst>
        </p:spPr>
        <p:txBody>
          <a:bodyPr wrap="square" rtlCol="0">
            <a:spAutoFit/>
          </a:bodyPr>
          <a:lstStyle/>
          <a:p>
            <a:pPr algn="ctr" defTabSz="342900">
              <a:defRPr/>
            </a:pPr>
            <a:r>
              <a:rPr lang="ar-KW" sz="3200" b="1" dirty="0">
                <a:solidFill>
                  <a:srgbClr val="BE3A95"/>
                </a:solidFill>
                <a:latin typeface="Myriad عربي" pitchFamily="50" charset="-78"/>
                <a:ea typeface="Arial Unicode MS"/>
                <a:cs typeface="Myriad عربي" pitchFamily="50" charset="-78"/>
              </a:rPr>
              <a:t>لو أعدنا التجربة باستخدام عملة معدنية و ريشة </a:t>
            </a:r>
          </a:p>
        </p:txBody>
      </p:sp>
      <p:sp>
        <p:nvSpPr>
          <p:cNvPr id="31" name="مربع نص 18">
            <a:extLst>
              <a:ext uri="{FF2B5EF4-FFF2-40B4-BE49-F238E27FC236}">
                <a16:creationId xmlns:a16="http://schemas.microsoft.com/office/drawing/2014/main" id="{82FFDDDC-D898-4A15-A1F4-AA5B551A397E}"/>
              </a:ext>
            </a:extLst>
          </p:cNvPr>
          <p:cNvSpPr txBox="1"/>
          <p:nvPr/>
        </p:nvSpPr>
        <p:spPr>
          <a:xfrm>
            <a:off x="2049091" y="2431856"/>
            <a:ext cx="8093819" cy="954107"/>
          </a:xfrm>
          <a:prstGeom prst="rect">
            <a:avLst/>
          </a:prstGeom>
          <a:noFill/>
          <a:effectLst>
            <a:softEdge rad="127000"/>
          </a:effectLst>
        </p:spPr>
        <p:txBody>
          <a:bodyPr wrap="square" rtlCol="0">
            <a:spAutoFit/>
          </a:bodyPr>
          <a:lstStyle/>
          <a:p>
            <a:pPr algn="ctr" defTabSz="342900">
              <a:defRPr/>
            </a:pPr>
            <a:r>
              <a:rPr lang="ar-KW" sz="2800" b="1" dirty="0">
                <a:latin typeface="Myriad عربي" pitchFamily="50" charset="-78"/>
                <a:ea typeface="Arial Unicode MS"/>
                <a:cs typeface="Myriad عربي" pitchFamily="50" charset="-78"/>
              </a:rPr>
              <a:t>1- تصل الريشة و العملة المعدنية في نفس اللحظة عند تفريغ الهواء من الأنبوبة </a:t>
            </a:r>
            <a:endParaRPr lang="ar-SA" sz="1400" b="1" dirty="0">
              <a:latin typeface="Myriad عربي" pitchFamily="50" charset="-78"/>
              <a:ea typeface="Arial Unicode MS"/>
              <a:cs typeface="Myriad عربي" pitchFamily="50" charset="-78"/>
            </a:endParaRPr>
          </a:p>
        </p:txBody>
      </p:sp>
      <p:sp>
        <p:nvSpPr>
          <p:cNvPr id="14" name="مربع نص 18">
            <a:extLst>
              <a:ext uri="{FF2B5EF4-FFF2-40B4-BE49-F238E27FC236}">
                <a16:creationId xmlns:a16="http://schemas.microsoft.com/office/drawing/2014/main" id="{8E1FB595-4600-4EE3-BEBC-8660F14AEF67}"/>
              </a:ext>
            </a:extLst>
          </p:cNvPr>
          <p:cNvSpPr txBox="1"/>
          <p:nvPr/>
        </p:nvSpPr>
        <p:spPr>
          <a:xfrm>
            <a:off x="2011324" y="3179537"/>
            <a:ext cx="8169350" cy="954107"/>
          </a:xfrm>
          <a:prstGeom prst="rect">
            <a:avLst/>
          </a:prstGeom>
          <a:noFill/>
          <a:effectLst>
            <a:softEdge rad="127000"/>
          </a:effectLst>
        </p:spPr>
        <p:txBody>
          <a:bodyPr wrap="square" rtlCol="0">
            <a:spAutoFit/>
          </a:bodyPr>
          <a:lstStyle/>
          <a:p>
            <a:pPr algn="ctr" defTabSz="342900">
              <a:defRPr/>
            </a:pPr>
            <a:r>
              <a:rPr lang="ar-KW" sz="2800" b="1" dirty="0">
                <a:latin typeface="Myriad عربي" pitchFamily="50" charset="-78"/>
                <a:ea typeface="Arial Unicode MS"/>
                <a:cs typeface="Myriad عربي" pitchFamily="50" charset="-78"/>
              </a:rPr>
              <a:t>2- تتأخر الريشة عن العملة المعدنية  في الوصول عند </a:t>
            </a:r>
            <a:r>
              <a:rPr lang="ar-KW" sz="2800" b="1" dirty="0">
                <a:solidFill>
                  <a:srgbClr val="FF0000"/>
                </a:solidFill>
                <a:latin typeface="Myriad عربي" pitchFamily="50" charset="-78"/>
                <a:ea typeface="Arial Unicode MS"/>
                <a:cs typeface="Myriad عربي" pitchFamily="50" charset="-78"/>
              </a:rPr>
              <a:t>عدم</a:t>
            </a:r>
            <a:r>
              <a:rPr lang="ar-KW" sz="2800" b="1" dirty="0">
                <a:latin typeface="Myriad عربي" pitchFamily="50" charset="-78"/>
                <a:ea typeface="Arial Unicode MS"/>
                <a:cs typeface="Myriad عربي" pitchFamily="50" charset="-78"/>
              </a:rPr>
              <a:t> تفريغ الهواء بالأنبوبة </a:t>
            </a:r>
            <a:endParaRPr lang="ar-SA" sz="1400" b="1" dirty="0">
              <a:latin typeface="Myriad عربي" pitchFamily="50" charset="-78"/>
              <a:ea typeface="Arial Unicode MS"/>
              <a:cs typeface="Myriad عربي" pitchFamily="50" charset="-78"/>
            </a:endParaRPr>
          </a:p>
        </p:txBody>
      </p:sp>
      <p:pic>
        <p:nvPicPr>
          <p:cNvPr id="5" name="صورة 4">
            <a:extLst>
              <a:ext uri="{FF2B5EF4-FFF2-40B4-BE49-F238E27FC236}">
                <a16:creationId xmlns:a16="http://schemas.microsoft.com/office/drawing/2014/main" id="{6688AAE5-46DE-471D-9DBD-1178E981F264}"/>
              </a:ext>
            </a:extLst>
          </p:cNvPr>
          <p:cNvPicPr>
            <a:picLocks noChangeAspect="1"/>
          </p:cNvPicPr>
          <p:nvPr/>
        </p:nvPicPr>
        <p:blipFill>
          <a:blip r:embed="rId3">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3587569" y="3828317"/>
            <a:ext cx="2675522" cy="2675522"/>
          </a:xfrm>
          <a:prstGeom prst="rect">
            <a:avLst/>
          </a:prstGeom>
        </p:spPr>
      </p:pic>
      <p:pic>
        <p:nvPicPr>
          <p:cNvPr id="7" name="صورة 6">
            <a:extLst>
              <a:ext uri="{FF2B5EF4-FFF2-40B4-BE49-F238E27FC236}">
                <a16:creationId xmlns:a16="http://schemas.microsoft.com/office/drawing/2014/main" id="{88A7E7F4-E5E0-40C3-9CA2-65A575303579}"/>
              </a:ext>
            </a:extLst>
          </p:cNvPr>
          <p:cNvPicPr>
            <a:picLocks noChangeAspect="1"/>
          </p:cNvPicPr>
          <p:nvPr/>
        </p:nvPicPr>
        <p:blipFill>
          <a:blip r:embed="rId4"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6324601" y="4045825"/>
            <a:ext cx="2395789" cy="2023111"/>
          </a:xfrm>
          <a:prstGeom prst="rect">
            <a:avLst/>
          </a:prstGeom>
        </p:spPr>
      </p:pic>
    </p:spTree>
    <p:extLst>
      <p:ext uri="{BB962C8B-B14F-4D97-AF65-F5344CB8AC3E}">
        <p14:creationId xmlns:p14="http://schemas.microsoft.com/office/powerpoint/2010/main" val="185075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mo3alem.com/vb/images/uploads/1_17278475dc6db11fad.jpg"/>
          <p:cNvPicPr>
            <a:picLocks noChangeAspect="1" noChangeArrowheads="1"/>
          </p:cNvPicPr>
          <p:nvPr/>
        </p:nvPicPr>
        <p:blipFill>
          <a:blip r:embed="rId2" cstate="print"/>
          <a:srcRect t="11816" r="7451" b="34169"/>
          <a:stretch>
            <a:fillRect/>
          </a:stretch>
        </p:blipFill>
        <p:spPr>
          <a:xfrm>
            <a:off x="716355" y="3030941"/>
            <a:ext cx="2736304" cy="2304256"/>
          </a:xfrm>
          <a:prstGeom prst="rect">
            <a:avLst/>
          </a:prstGeom>
          <a:noFill/>
        </p:spPr>
      </p:pic>
      <p:graphicFrame>
        <p:nvGraphicFramePr>
          <p:cNvPr id="7" name="Object 6"/>
          <p:cNvGraphicFramePr>
            <a:graphicFrameLocks noChangeAspect="1"/>
          </p:cNvGraphicFramePr>
          <p:nvPr>
            <p:extLst>
              <p:ext uri="{D42A27DB-BD31-4B8C-83A1-F6EECF244321}">
                <p14:modId xmlns:p14="http://schemas.microsoft.com/office/powerpoint/2010/main" val="2094456081"/>
              </p:ext>
            </p:extLst>
          </p:nvPr>
        </p:nvGraphicFramePr>
        <p:xfrm>
          <a:off x="1165412" y="5292243"/>
          <a:ext cx="1368152" cy="718860"/>
        </p:xfrm>
        <a:graphic>
          <a:graphicData uri="http://schemas.openxmlformats.org/presentationml/2006/ole">
            <mc:AlternateContent xmlns:mc="http://schemas.openxmlformats.org/markup-compatibility/2006">
              <mc:Choice xmlns:v="urn:schemas-microsoft-com:vml" Requires="v">
                <p:oleObj name="Equation" r:id="rId3" imgW="749160" imgH="393480" progId="Equation.3">
                  <p:embed/>
                </p:oleObj>
              </mc:Choice>
              <mc:Fallback>
                <p:oleObj name="Equation" r:id="rId3" imgW="749160" imgH="393480" progId="Equation.3">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412" y="5292243"/>
                        <a:ext cx="1368152" cy="7188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3557" name="Picture 5" descr="http://www.physicsclassroom.com/mmedia/newtlaws/efff.gif"/>
          <p:cNvPicPr>
            <a:picLocks noChangeAspect="1" noChangeArrowheads="1" noCrop="1"/>
          </p:cNvPicPr>
          <p:nvPr/>
        </p:nvPicPr>
        <p:blipFill>
          <a:blip r:embed="rId5" cstate="print"/>
          <a:srcRect/>
          <a:stretch>
            <a:fillRect/>
          </a:stretch>
        </p:blipFill>
        <p:spPr>
          <a:xfrm>
            <a:off x="4080062" y="3245224"/>
            <a:ext cx="1447800" cy="3258132"/>
          </a:xfrm>
          <a:prstGeom prst="rect">
            <a:avLst/>
          </a:prstGeom>
          <a:noFill/>
        </p:spPr>
      </p:pic>
      <p:pic>
        <p:nvPicPr>
          <p:cNvPr id="23559" name="Picture 7" descr="http://www.batesville.k12.in.us/physics/phynet/mechanics/kinematics/Images/hand_2_hand_drop_anim.gif"/>
          <p:cNvPicPr>
            <a:picLocks noChangeAspect="1" noChangeArrowheads="1" noCrop="1"/>
          </p:cNvPicPr>
          <p:nvPr/>
        </p:nvPicPr>
        <p:blipFill>
          <a:blip r:embed="rId6" cstate="print"/>
          <a:srcRect/>
          <a:stretch>
            <a:fillRect/>
          </a:stretch>
        </p:blipFill>
        <p:spPr>
          <a:xfrm>
            <a:off x="6264735" y="3357405"/>
            <a:ext cx="1619250" cy="2552700"/>
          </a:xfrm>
          <a:prstGeom prst="rect">
            <a:avLst/>
          </a:prstGeom>
          <a:noFill/>
        </p:spPr>
      </p:pic>
      <p:pic>
        <p:nvPicPr>
          <p:cNvPr id="23561" name="Picture 9" descr="http://www.physicslessons.com/freefall12.gif"/>
          <p:cNvPicPr>
            <a:picLocks noChangeAspect="1" noChangeArrowheads="1" noCrop="1"/>
          </p:cNvPicPr>
          <p:nvPr/>
        </p:nvPicPr>
        <p:blipFill>
          <a:blip r:embed="rId7" cstate="print"/>
          <a:srcRect/>
          <a:stretch>
            <a:fillRect/>
          </a:stretch>
        </p:blipFill>
        <p:spPr>
          <a:xfrm>
            <a:off x="8618145" y="3133526"/>
            <a:ext cx="2857500" cy="2857500"/>
          </a:xfrm>
          <a:prstGeom prst="rect">
            <a:avLst/>
          </a:prstGeom>
          <a:noFill/>
        </p:spPr>
      </p:pic>
      <p:sp>
        <p:nvSpPr>
          <p:cNvPr id="6" name="مربع نص 5">
            <a:extLst>
              <a:ext uri="{FF2B5EF4-FFF2-40B4-BE49-F238E27FC236}">
                <a16:creationId xmlns:a16="http://schemas.microsoft.com/office/drawing/2014/main" id="{02520F3D-92B9-AA8C-8D9F-67A4101D20D0}"/>
              </a:ext>
            </a:extLst>
          </p:cNvPr>
          <p:cNvSpPr txBox="1"/>
          <p:nvPr/>
        </p:nvSpPr>
        <p:spPr>
          <a:xfrm>
            <a:off x="716356" y="1271268"/>
            <a:ext cx="11081196" cy="1569660"/>
          </a:xfrm>
          <a:prstGeom prst="rect">
            <a:avLst/>
          </a:prstGeom>
          <a:noFill/>
        </p:spPr>
        <p:txBody>
          <a:bodyPr wrap="square">
            <a:spAutoFit/>
          </a:bodyPr>
          <a:lstStyle/>
          <a:p>
            <a:r>
              <a:rPr lang="ar-KW"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Simplified Arabic" pitchFamily="18" charset="-78"/>
                <a:cs typeface="Simplified Arabic" pitchFamily="18" charset="-78"/>
              </a:rPr>
              <a:t>عندما تسقط أجسام مختلفة الوزن فإنها تسقط في زمن واحد أثناء غياب مقاومة الهواء </a:t>
            </a:r>
            <a:r>
              <a:rPr lang="ar-KW" sz="3200" b="1"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Simplified Arabic" pitchFamily="18" charset="-78"/>
                <a:cs typeface="Simplified Arabic" pitchFamily="18" charset="-78"/>
              </a:rPr>
              <a:t>.</a:t>
            </a:r>
          </a:p>
          <a:p>
            <a:r>
              <a:rPr lang="ar-KW" sz="3200" b="1" dirty="0">
                <a:ln w="12700">
                  <a:solidFill>
                    <a:schemeClr val="tx2">
                      <a:satMod val="155000"/>
                    </a:schemeClr>
                  </a:solidFill>
                  <a:prstDash val="solid"/>
                </a:ln>
                <a:solidFill>
                  <a:schemeClr val="bg2">
                    <a:lumMod val="50000"/>
                  </a:schemeClr>
                </a:solidFill>
                <a:effectLst>
                  <a:outerShdw blurRad="41275" dist="20320" dir="1800000" algn="tl" rotWithShape="0">
                    <a:srgbClr val="000000">
                      <a:alpha val="40000"/>
                    </a:srgbClr>
                  </a:outerShdw>
                </a:effectLst>
                <a:latin typeface="Simplified Arabic" pitchFamily="18" charset="-78"/>
                <a:cs typeface="Simplified Arabic" pitchFamily="18" charset="-78"/>
              </a:rPr>
              <a:t>*لأنها تسقط تحت تأثير عجلة ثابتة وهي عجلة الجاذبية الأرضية.</a:t>
            </a:r>
            <a:endParaRPr lang="ar-SA" sz="3200" b="1" dirty="0">
              <a:ln w="18000">
                <a:solidFill>
                  <a:schemeClr val="accent2">
                    <a:satMod val="140000"/>
                  </a:schemeClr>
                </a:solidFill>
                <a:prstDash val="solid"/>
                <a:miter lim="800000"/>
              </a:ln>
              <a:solidFill>
                <a:schemeClr val="bg2">
                  <a:lumMod val="50000"/>
                </a:schemeClr>
              </a:solidFill>
              <a:effectLst>
                <a:outerShdw blurRad="25500" dist="23000" dir="7020000" algn="tl">
                  <a:srgbClr val="000000">
                    <a:alpha val="50000"/>
                  </a:srgbClr>
                </a:outerShdw>
              </a:effectLst>
              <a:latin typeface="Simplified Arabic" pitchFamily="18" charset="-78"/>
              <a:cs typeface="Simplified Arabic" pitchFamily="18" charset="-78"/>
            </a:endParaRPr>
          </a:p>
        </p:txBody>
      </p:sp>
      <p:sp>
        <p:nvSpPr>
          <p:cNvPr id="9" name="مربع نص 8">
            <a:extLst>
              <a:ext uri="{FF2B5EF4-FFF2-40B4-BE49-F238E27FC236}">
                <a16:creationId xmlns:a16="http://schemas.microsoft.com/office/drawing/2014/main" id="{FA6FF74D-0A42-FEFE-9F48-AB6E9ECB5AA7}"/>
              </a:ext>
            </a:extLst>
          </p:cNvPr>
          <p:cNvSpPr txBox="1"/>
          <p:nvPr/>
        </p:nvSpPr>
        <p:spPr>
          <a:xfrm>
            <a:off x="5527862" y="682308"/>
            <a:ext cx="6096000" cy="523220"/>
          </a:xfrm>
          <a:prstGeom prst="rect">
            <a:avLst/>
          </a:prstGeom>
          <a:noFill/>
        </p:spPr>
        <p:txBody>
          <a:bodyPr wrap="square">
            <a:spAutoFit/>
          </a:bodyPr>
          <a:lstStyle/>
          <a:p>
            <a:r>
              <a:rPr lang="ar-KW" sz="2800" b="1" dirty="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latin typeface="Arial Black" panose="020B0A04020102020204" pitchFamily="34" charset="0"/>
              </a:rPr>
              <a:t>علل</a:t>
            </a:r>
            <a:r>
              <a:rPr lang="ar-SA" sz="2800" b="1" dirty="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latin typeface="Arial Black" panose="020B0A04020102020204" pitchFamily="34" charset="0"/>
              </a:rPr>
              <a:t>ي</a:t>
            </a:r>
            <a:r>
              <a:rPr lang="ar-KW" sz="2800" b="1" dirty="0">
                <a:ln w="18000">
                  <a:solidFill>
                    <a:schemeClr val="accent2">
                      <a:satMod val="140000"/>
                    </a:schemeClr>
                  </a:solidFill>
                  <a:prstDash val="solid"/>
                  <a:miter lim="800000"/>
                </a:ln>
                <a:solidFill>
                  <a:srgbClr val="00B050"/>
                </a:solidFill>
                <a:effectLst>
                  <a:outerShdw blurRad="25500" dist="23000" dir="7020000" algn="tl">
                    <a:srgbClr val="000000">
                      <a:alpha val="50000"/>
                    </a:srgbClr>
                  </a:outerShdw>
                </a:effectLst>
                <a:latin typeface="Arial Black" panose="020B0A04020102020204" pitchFamily="34" charset="0"/>
              </a:rPr>
              <a:t> لما يلي تعليلا علميا صحيحا:-</a:t>
            </a:r>
            <a:endParaRPr lang="ar-SA" sz="2800" dirty="0">
              <a:solidFill>
                <a:srgbClr val="00B050"/>
              </a:solidFill>
              <a:latin typeface="Arial Black" panose="020B0A04020102020204" pitchFamily="34" charset="0"/>
            </a:endParaRPr>
          </a:p>
        </p:txBody>
      </p:sp>
      <p:sp>
        <p:nvSpPr>
          <p:cNvPr id="2" name="مستطيل 1">
            <a:extLst>
              <a:ext uri="{FF2B5EF4-FFF2-40B4-BE49-F238E27FC236}">
                <a16:creationId xmlns:a16="http://schemas.microsoft.com/office/drawing/2014/main" id="{9551F321-69C1-FD80-E77F-DB6A52CA6B76}"/>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56D0F4C8-1048-8583-52D5-921D927495D5}"/>
              </a:ext>
            </a:extLst>
          </p:cNvPr>
          <p:cNvGrpSpPr/>
          <p:nvPr/>
        </p:nvGrpSpPr>
        <p:grpSpPr>
          <a:xfrm>
            <a:off x="7037294" y="655071"/>
            <a:ext cx="4499573" cy="2007448"/>
            <a:chOff x="7047770" y="3003082"/>
            <a:chExt cx="4770736" cy="2641306"/>
          </a:xfrm>
        </p:grpSpPr>
        <p:sp>
          <p:nvSpPr>
            <p:cNvPr id="3" name="Freeform 6">
              <a:extLst>
                <a:ext uri="{FF2B5EF4-FFF2-40B4-BE49-F238E27FC236}">
                  <a16:creationId xmlns:a16="http://schemas.microsoft.com/office/drawing/2014/main" id="{8B02889D-4CFE-9407-A6DD-BFCD363E7D35}"/>
                </a:ext>
              </a:extLst>
            </p:cNvPr>
            <p:cNvSpPr/>
            <p:nvPr/>
          </p:nvSpPr>
          <p:spPr>
            <a:xfrm>
              <a:off x="7327013" y="3003082"/>
              <a:ext cx="4491493" cy="2478413"/>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chemeClr val="tx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20">
              <a:extLst>
                <a:ext uri="{FF2B5EF4-FFF2-40B4-BE49-F238E27FC236}">
                  <a16:creationId xmlns:a16="http://schemas.microsoft.com/office/drawing/2014/main" id="{20BBCC8B-C796-93C8-1EED-A739086A544A}"/>
                </a:ext>
              </a:extLst>
            </p:cNvPr>
            <p:cNvGrpSpPr/>
            <p:nvPr/>
          </p:nvGrpSpPr>
          <p:grpSpPr>
            <a:xfrm rot="979552" flipH="1">
              <a:off x="7047770" y="4654833"/>
              <a:ext cx="497831" cy="989555"/>
              <a:chOff x="2057400" y="2332412"/>
              <a:chExt cx="324766" cy="568896"/>
            </a:xfrm>
            <a:solidFill>
              <a:schemeClr val="tx2"/>
            </a:solidFill>
          </p:grpSpPr>
          <p:sp>
            <p:nvSpPr>
              <p:cNvPr id="6" name="Oval 21">
                <a:extLst>
                  <a:ext uri="{FF2B5EF4-FFF2-40B4-BE49-F238E27FC236}">
                    <a16:creationId xmlns:a16="http://schemas.microsoft.com/office/drawing/2014/main" id="{D2BD09A3-2998-7040-6336-4FAAE31FE2B6}"/>
                  </a:ext>
                </a:extLst>
              </p:cNvPr>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22">
                <a:extLst>
                  <a:ext uri="{FF2B5EF4-FFF2-40B4-BE49-F238E27FC236}">
                    <a16:creationId xmlns:a16="http://schemas.microsoft.com/office/drawing/2014/main" id="{0F2B5210-3A95-98CA-CB35-CD8537105FDA}"/>
                  </a:ext>
                </a:extLst>
              </p:cNvPr>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23">
                <a:extLst>
                  <a:ext uri="{FF2B5EF4-FFF2-40B4-BE49-F238E27FC236}">
                    <a16:creationId xmlns:a16="http://schemas.microsoft.com/office/drawing/2014/main" id="{D56125BF-EB4C-B892-6FD2-FAC0CC6F20E2}"/>
                  </a:ext>
                </a:extLst>
              </p:cNvPr>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5" name="مربع نص 4">
              <a:extLst>
                <a:ext uri="{FF2B5EF4-FFF2-40B4-BE49-F238E27FC236}">
                  <a16:creationId xmlns:a16="http://schemas.microsoft.com/office/drawing/2014/main" id="{D1A1FF49-DA70-AB0B-05C7-D533219A40D4}"/>
                </a:ext>
              </a:extLst>
            </p:cNvPr>
            <p:cNvSpPr txBox="1"/>
            <p:nvPr/>
          </p:nvSpPr>
          <p:spPr>
            <a:xfrm>
              <a:off x="7925605" y="3786411"/>
              <a:ext cx="3539914" cy="556816"/>
            </a:xfrm>
            <a:prstGeom prst="rect">
              <a:avLst/>
            </a:prstGeom>
            <a:noFill/>
            <a:effectLst>
              <a:softEdge rad="127000"/>
            </a:effectLst>
          </p:spPr>
          <p:txBody>
            <a:bodyPr wrap="square" rtlCol="0">
              <a:spAutoFit/>
            </a:bodyPr>
            <a:lstStyle/>
            <a:p>
              <a:pPr lvl="0" algn="ctr" defTabSz="457200" rtl="1">
                <a:defRPr/>
              </a:pPr>
              <a:r>
                <a:rPr kumimoji="0" lang="ar-SA" sz="3200" b="1" i="0" u="none" strike="noStrike" kern="1200" cap="none" spc="0" normalizeH="0" baseline="0" noProof="0" dirty="0">
                  <a:ln>
                    <a:noFill/>
                  </a:ln>
                  <a:solidFill>
                    <a:schemeClr val="bg1"/>
                  </a:solidFill>
                  <a:effectLst/>
                  <a:uLnTx/>
                  <a:uFillTx/>
                  <a:latin typeface="Gill Sans MT" panose="020B0502020104020203"/>
                  <a:ea typeface="+mn-ea"/>
                  <a:cs typeface="Arial" panose="020B0604020202020204" pitchFamily="34" charset="0"/>
                </a:rPr>
                <a:t> </a:t>
              </a:r>
              <a:endParaRPr lang="ar-SA" sz="2800" b="1" dirty="0">
                <a:solidFill>
                  <a:schemeClr val="bg1"/>
                </a:solidFill>
                <a:latin typeface="Myriad عربي" pitchFamily="50" charset="-78"/>
                <a:ea typeface="Arial Unicode MS"/>
                <a:cs typeface="Myriad عربي" pitchFamily="50" charset="-78"/>
              </a:endParaRPr>
            </a:p>
          </p:txBody>
        </p:sp>
      </p:grpSp>
      <p:pic>
        <p:nvPicPr>
          <p:cNvPr id="9" name="Picture 6">
            <a:extLst>
              <a:ext uri="{FF2B5EF4-FFF2-40B4-BE49-F238E27FC236}">
                <a16:creationId xmlns:a16="http://schemas.microsoft.com/office/drawing/2014/main" id="{020F5517-75FC-0AA5-A795-A84D0204983D}"/>
              </a:ext>
            </a:extLst>
          </p:cNvPr>
          <p:cNvPicPr>
            <a:picLocks noChangeAspect="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p:blipFill>
        <p:spPr>
          <a:xfrm>
            <a:off x="5102499" y="3532214"/>
            <a:ext cx="3392946" cy="3037535"/>
          </a:xfrm>
          <a:prstGeom prst="rect">
            <a:avLst/>
          </a:prstGeom>
        </p:spPr>
      </p:pic>
      <p:grpSp>
        <p:nvGrpSpPr>
          <p:cNvPr id="11" name="Group 8">
            <a:extLst>
              <a:ext uri="{FF2B5EF4-FFF2-40B4-BE49-F238E27FC236}">
                <a16:creationId xmlns:a16="http://schemas.microsoft.com/office/drawing/2014/main" id="{04FC79F4-3053-E641-1BE7-A0B9E33D0C8F}"/>
              </a:ext>
            </a:extLst>
          </p:cNvPr>
          <p:cNvGrpSpPr/>
          <p:nvPr/>
        </p:nvGrpSpPr>
        <p:grpSpPr>
          <a:xfrm>
            <a:off x="1309259" y="2017059"/>
            <a:ext cx="3392946" cy="1966764"/>
            <a:chOff x="279976" y="1126156"/>
            <a:chExt cx="5103625" cy="3030287"/>
          </a:xfrm>
        </p:grpSpPr>
        <p:sp>
          <p:nvSpPr>
            <p:cNvPr id="12" name="Freeform 5">
              <a:extLst>
                <a:ext uri="{FF2B5EF4-FFF2-40B4-BE49-F238E27FC236}">
                  <a16:creationId xmlns:a16="http://schemas.microsoft.com/office/drawing/2014/main" id="{F1ED7FBA-0772-247F-780B-7A6FFD1223FD}"/>
                </a:ext>
              </a:extLst>
            </p:cNvPr>
            <p:cNvSpPr/>
            <p:nvPr/>
          </p:nvSpPr>
          <p:spPr>
            <a:xfrm>
              <a:off x="279976" y="1126156"/>
              <a:ext cx="4659809" cy="3030287"/>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2"/>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3" name="Group 24">
              <a:extLst>
                <a:ext uri="{FF2B5EF4-FFF2-40B4-BE49-F238E27FC236}">
                  <a16:creationId xmlns:a16="http://schemas.microsoft.com/office/drawing/2014/main" id="{A8499293-F8D7-0B70-7EA3-33E002719F1F}"/>
                </a:ext>
              </a:extLst>
            </p:cNvPr>
            <p:cNvGrpSpPr/>
            <p:nvPr/>
          </p:nvGrpSpPr>
          <p:grpSpPr>
            <a:xfrm rot="21164505">
              <a:off x="4909586" y="3075821"/>
              <a:ext cx="474015" cy="1022225"/>
              <a:chOff x="2057400" y="2332412"/>
              <a:chExt cx="324766" cy="568896"/>
            </a:xfrm>
            <a:solidFill>
              <a:schemeClr val="accent2"/>
            </a:solidFill>
          </p:grpSpPr>
          <p:sp>
            <p:nvSpPr>
              <p:cNvPr id="15" name="Oval 25">
                <a:extLst>
                  <a:ext uri="{FF2B5EF4-FFF2-40B4-BE49-F238E27FC236}">
                    <a16:creationId xmlns:a16="http://schemas.microsoft.com/office/drawing/2014/main" id="{B0B6CD28-B1EC-0351-FD17-C0DB8CD74958}"/>
                  </a:ext>
                </a:extLst>
              </p:cNvPr>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Oval 26">
                <a:extLst>
                  <a:ext uri="{FF2B5EF4-FFF2-40B4-BE49-F238E27FC236}">
                    <a16:creationId xmlns:a16="http://schemas.microsoft.com/office/drawing/2014/main" id="{708467B4-42DE-799C-FEAB-511AD7A9CA3D}"/>
                  </a:ext>
                </a:extLst>
              </p:cNvPr>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27">
                <a:extLst>
                  <a:ext uri="{FF2B5EF4-FFF2-40B4-BE49-F238E27FC236}">
                    <a16:creationId xmlns:a16="http://schemas.microsoft.com/office/drawing/2014/main" id="{E000C720-FC7A-7D4E-A392-F71F1557B49A}"/>
                  </a:ext>
                </a:extLst>
              </p:cNvPr>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4" name="مربع نص 18">
              <a:extLst>
                <a:ext uri="{FF2B5EF4-FFF2-40B4-BE49-F238E27FC236}">
                  <a16:creationId xmlns:a16="http://schemas.microsoft.com/office/drawing/2014/main" id="{FA9BDD50-8282-43D5-B582-87C6F836CC71}"/>
                </a:ext>
              </a:extLst>
            </p:cNvPr>
            <p:cNvSpPr txBox="1"/>
            <p:nvPr/>
          </p:nvSpPr>
          <p:spPr>
            <a:xfrm>
              <a:off x="609668" y="1895898"/>
              <a:ext cx="3799230" cy="507950"/>
            </a:xfrm>
            <a:prstGeom prst="rect">
              <a:avLst/>
            </a:prstGeom>
            <a:noFill/>
            <a:effectLst>
              <a:softEdge rad="127000"/>
            </a:effectLst>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endParaRPr lang="ar-SA" sz="2800" b="1" dirty="0">
                <a:solidFill>
                  <a:schemeClr val="bg1"/>
                </a:solidFill>
                <a:latin typeface="Myriad عربي" pitchFamily="50" charset="-78"/>
                <a:ea typeface="Arial Unicode MS"/>
                <a:cs typeface="Myriad عربي" pitchFamily="50" charset="-78"/>
              </a:endParaRPr>
            </a:p>
          </p:txBody>
        </p:sp>
      </p:grpSp>
      <p:sp>
        <p:nvSpPr>
          <p:cNvPr id="19" name="مربع نص 18">
            <a:extLst>
              <a:ext uri="{FF2B5EF4-FFF2-40B4-BE49-F238E27FC236}">
                <a16:creationId xmlns:a16="http://schemas.microsoft.com/office/drawing/2014/main" id="{3C0AE79D-96F8-1BE6-82F0-9A74F2EC6B30}"/>
              </a:ext>
            </a:extLst>
          </p:cNvPr>
          <p:cNvSpPr txBox="1"/>
          <p:nvPr/>
        </p:nvSpPr>
        <p:spPr>
          <a:xfrm>
            <a:off x="1528442" y="2599965"/>
            <a:ext cx="2525770" cy="138499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effectLst/>
                <a:uLnTx/>
                <a:uFillTx/>
                <a:latin typeface="Arial" pitchFamily="34" charset="0"/>
                <a:ea typeface="+mn-ea"/>
                <a:cs typeface="Arial" pitchFamily="34" charset="0"/>
              </a:rPr>
              <a:t>ماذا نسمى سقوط الجسم في هذه </a:t>
            </a:r>
            <a:r>
              <a:rPr kumimoji="0" lang="ar-SA" sz="2800" b="1" i="0" u="none" strike="noStrike" kern="1200" cap="none" spc="0" normalizeH="0" baseline="0" noProof="0" dirty="0" err="1">
                <a:ln>
                  <a:noFill/>
                </a:ln>
                <a:effectLst/>
                <a:uLnTx/>
                <a:uFillTx/>
                <a:latin typeface="Arial" pitchFamily="34" charset="0"/>
                <a:ea typeface="+mn-ea"/>
                <a:cs typeface="Arial" pitchFamily="34" charset="0"/>
              </a:rPr>
              <a:t>الحاله</a:t>
            </a:r>
            <a:r>
              <a:rPr kumimoji="0" lang="ar-SA" sz="2800" b="1" i="0" u="none" strike="noStrike" kern="1200" cap="none" spc="0" normalizeH="0" baseline="0" noProof="0" dirty="0">
                <a:ln>
                  <a:noFill/>
                </a:ln>
                <a:effectLst/>
                <a:uLnTx/>
                <a:uFillTx/>
                <a:latin typeface="Arial" pitchFamily="34" charset="0"/>
                <a:ea typeface="+mn-ea"/>
                <a:cs typeface="Arial" pitchFamily="34" charset="0"/>
              </a:rPr>
              <a:t>  ؟</a:t>
            </a:r>
            <a:endParaRPr kumimoji="0" lang="ar-AE" sz="2800" b="0" i="0" u="none" strike="noStrike" kern="1200" cap="none" spc="0" normalizeH="0" baseline="0" noProof="0" dirty="0">
              <a:ln>
                <a:noFill/>
              </a:ln>
              <a:effectLst/>
              <a:uLnTx/>
              <a:uFillTx/>
              <a:latin typeface="Andalus" panose="02020603050405020304" pitchFamily="18" charset="-78"/>
              <a:ea typeface="+mn-ea"/>
              <a:cs typeface="Andalus" panose="02020603050405020304" pitchFamily="18" charset="-78"/>
            </a:endParaRPr>
          </a:p>
        </p:txBody>
      </p:sp>
      <p:sp>
        <p:nvSpPr>
          <p:cNvPr id="21" name="مربع نص 20">
            <a:extLst>
              <a:ext uri="{FF2B5EF4-FFF2-40B4-BE49-F238E27FC236}">
                <a16:creationId xmlns:a16="http://schemas.microsoft.com/office/drawing/2014/main" id="{FB0F7740-8759-D1CE-3BDA-5E96169A7E82}"/>
              </a:ext>
            </a:extLst>
          </p:cNvPr>
          <p:cNvSpPr txBox="1"/>
          <p:nvPr/>
        </p:nvSpPr>
        <p:spPr>
          <a:xfrm>
            <a:off x="7948899" y="1318936"/>
            <a:ext cx="3220955" cy="83099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altLang="ar-AE" sz="2400" b="1" i="1"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هل هناك قوى اخرى تؤثر على الجسم الساقط </a:t>
            </a:r>
            <a:r>
              <a:rPr kumimoji="0" lang="ar-SA" altLang="ar-AE" sz="2000" b="1" i="1" u="none" strike="noStrike" kern="1200" cap="none" spc="0" normalizeH="0" baseline="0" noProof="0" dirty="0">
                <a:ln>
                  <a:noFill/>
                </a:ln>
                <a:solidFill>
                  <a:srgbClr val="F3A447"/>
                </a:solidFill>
                <a:effectLst/>
                <a:uLnTx/>
                <a:uFillTx/>
                <a:latin typeface="Calibri"/>
                <a:ea typeface="+mn-ea"/>
                <a:cs typeface="Arial" panose="020B0604020202020204" pitchFamily="34" charset="0"/>
              </a:rPr>
              <a:t>؟</a:t>
            </a:r>
            <a:endParaRPr kumimoji="0" lang="ar-SA" sz="2000" b="0" i="0" u="none" strike="noStrike" kern="1200" cap="none" spc="0" normalizeH="0" baseline="0" noProof="0" dirty="0">
              <a:ln>
                <a:noFill/>
              </a:ln>
              <a:solidFill>
                <a:prstClr val="black"/>
              </a:solidFill>
              <a:effectLst/>
              <a:uLnTx/>
              <a:uFillTx/>
              <a:latin typeface="Andalus" panose="02020603050405020304" pitchFamily="18" charset="-78"/>
              <a:ea typeface="+mn-ea"/>
              <a:cs typeface="Andalus" panose="02020603050405020304" pitchFamily="18" charset="-78"/>
            </a:endParaRPr>
          </a:p>
        </p:txBody>
      </p:sp>
      <p:pic>
        <p:nvPicPr>
          <p:cNvPr id="22" name="Picture 8" descr="http://content.presentermedia.com/files/animsp/00016000/16372/water_pouring_from_bucket_md_wm.gif">
            <a:extLst>
              <a:ext uri="{FF2B5EF4-FFF2-40B4-BE49-F238E27FC236}">
                <a16:creationId xmlns:a16="http://schemas.microsoft.com/office/drawing/2014/main" id="{CBA6A66F-F716-AB05-CEA8-13E2204B926D}"/>
              </a:ext>
            </a:extLst>
          </p:cNvPr>
          <p:cNvPicPr>
            <a:picLocks noChangeAspect="1" noChangeArrowheads="1" noCrop="1"/>
          </p:cNvPicPr>
          <p:nvPr/>
        </p:nvPicPr>
        <p:blipFill>
          <a:blip r:embed="rId3" cstate="print"/>
          <a:srcRect/>
          <a:stretch>
            <a:fillRect/>
          </a:stretch>
        </p:blipFill>
        <p:spPr>
          <a:xfrm>
            <a:off x="4152579" y="481667"/>
            <a:ext cx="1855572" cy="2095501"/>
          </a:xfrm>
          <a:prstGeom prst="rect">
            <a:avLst/>
          </a:prstGeom>
          <a:noFill/>
        </p:spPr>
      </p:pic>
      <p:sp>
        <p:nvSpPr>
          <p:cNvPr id="10" name="مستطيل 9">
            <a:extLst>
              <a:ext uri="{FF2B5EF4-FFF2-40B4-BE49-F238E27FC236}">
                <a16:creationId xmlns:a16="http://schemas.microsoft.com/office/drawing/2014/main" id="{4624F702-82AD-5D1C-BDDE-0150501ED951}"/>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8776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2420471" y="2264937"/>
            <a:ext cx="9395011" cy="3908762"/>
          </a:xfrm>
          <a:prstGeom prst="rect">
            <a:avLst/>
          </a:prstGeom>
          <a:noFill/>
        </p:spPr>
        <p:txBody>
          <a:bodyPr wrap="square" lIns="91440" tIns="45720" rIns="91440" bIns="45720">
            <a:spAutoFit/>
          </a:bodyPr>
          <a:lstStyle/>
          <a:p>
            <a:r>
              <a:rPr lang="ar-KW" sz="40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latin typeface="Arial Black" panose="020B0A04020102020204" pitchFamily="34" charset="0"/>
                <a:cs typeface="Simplified Arabic" pitchFamily="18" charset="-78"/>
              </a:rPr>
              <a:t>يؤثر الاحتكاك مع الهواء على عجلة الاجسام .</a:t>
            </a:r>
          </a:p>
          <a:p>
            <a:pPr>
              <a:buNone/>
            </a:pPr>
            <a:r>
              <a:rPr lang="ar-KW" sz="40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latin typeface="Arial Black" panose="020B0A04020102020204" pitchFamily="34" charset="0"/>
                <a:cs typeface="Simplified Arabic" pitchFamily="18" charset="-78"/>
              </a:rPr>
              <a:t>وفي حال انعدام مقاومة الهواء فان الاجسام تصل إلى الأرض بنفس الزمن مهما اختلفت أوزانها </a:t>
            </a:r>
          </a:p>
          <a:p>
            <a:r>
              <a:rPr lang="ar-KW" sz="4000" b="1" spc="50" dirty="0">
                <a:ln w="12700" cmpd="sng">
                  <a:solidFill>
                    <a:schemeClr val="accent6">
                      <a:satMod val="120000"/>
                      <a:shade val="80000"/>
                    </a:schemeClr>
                  </a:solidFill>
                  <a:prstDash val="solid"/>
                </a:ln>
                <a:solidFill>
                  <a:srgbClr val="0070C0"/>
                </a:solidFill>
                <a:effectLst>
                  <a:glow rad="53100">
                    <a:schemeClr val="accent6">
                      <a:satMod val="180000"/>
                      <a:alpha val="30000"/>
                    </a:schemeClr>
                  </a:glow>
                </a:effectLst>
                <a:latin typeface="Simplified Arabic" pitchFamily="18" charset="-78"/>
                <a:cs typeface="Simplified Arabic" pitchFamily="18" charset="-78"/>
              </a:rPr>
              <a:t>وأن </a:t>
            </a:r>
            <a:r>
              <a:rPr lang="ar-SA" sz="4000" b="1" spc="50" dirty="0">
                <a:ln w="12700" cmpd="sng">
                  <a:solidFill>
                    <a:schemeClr val="accent6">
                      <a:satMod val="120000"/>
                      <a:shade val="80000"/>
                    </a:schemeClr>
                  </a:solidFill>
                  <a:prstDash val="solid"/>
                </a:ln>
                <a:solidFill>
                  <a:srgbClr val="0070C0"/>
                </a:solidFill>
                <a:effectLst>
                  <a:glow rad="53100">
                    <a:schemeClr val="accent6">
                      <a:satMod val="180000"/>
                      <a:alpha val="30000"/>
                    </a:schemeClr>
                  </a:glow>
                </a:effectLst>
                <a:latin typeface="Simplified Arabic" pitchFamily="18" charset="-78"/>
                <a:cs typeface="Simplified Arabic" pitchFamily="18" charset="-78"/>
              </a:rPr>
              <a:t>قوة </a:t>
            </a:r>
            <a:r>
              <a:rPr lang="ar-KW" sz="4000" b="1" spc="50" dirty="0">
                <a:ln w="12700" cmpd="sng">
                  <a:solidFill>
                    <a:schemeClr val="accent6">
                      <a:satMod val="120000"/>
                      <a:shade val="80000"/>
                    </a:schemeClr>
                  </a:solidFill>
                  <a:prstDash val="solid"/>
                </a:ln>
                <a:solidFill>
                  <a:srgbClr val="0070C0"/>
                </a:solidFill>
                <a:effectLst>
                  <a:glow rad="53100">
                    <a:schemeClr val="accent6">
                      <a:satMod val="180000"/>
                      <a:alpha val="30000"/>
                    </a:schemeClr>
                  </a:glow>
                </a:effectLst>
                <a:latin typeface="Simplified Arabic" pitchFamily="18" charset="-78"/>
                <a:cs typeface="Simplified Arabic" pitchFamily="18" charset="-78"/>
              </a:rPr>
              <a:t>الجاذبية هي الشئ الوحيد التي تؤثر في سقوط الجسم </a:t>
            </a:r>
          </a:p>
          <a:p>
            <a:pPr>
              <a:buNone/>
            </a:pPr>
            <a:r>
              <a:rPr lang="ar-KW"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Simplified Arabic" pitchFamily="18" charset="-78"/>
                <a:cs typeface="Simplified Arabic" pitchFamily="18" charset="-78"/>
              </a:rPr>
              <a:t>  </a:t>
            </a:r>
            <a:r>
              <a:rPr lang="ar-KW" sz="4800" b="1" spc="50" dirty="0">
                <a:ln w="12700" cmpd="sng">
                  <a:solidFill>
                    <a:schemeClr val="accent6">
                      <a:satMod val="120000"/>
                      <a:shade val="80000"/>
                    </a:schemeClr>
                  </a:solidFill>
                  <a:prstDash val="solid"/>
                </a:ln>
                <a:solidFill>
                  <a:srgbClr val="002060"/>
                </a:solidFill>
                <a:effectLst>
                  <a:glow rad="53100">
                    <a:schemeClr val="accent6">
                      <a:satMod val="180000"/>
                      <a:alpha val="30000"/>
                    </a:schemeClr>
                  </a:glow>
                </a:effectLst>
                <a:latin typeface="Simplified Arabic" pitchFamily="18" charset="-78"/>
                <a:cs typeface="Simplified Arabic" pitchFamily="18" charset="-78"/>
              </a:rPr>
              <a:t>هنا يكون سقوط الجسم سقوطا حرا</a:t>
            </a:r>
            <a:endParaRPr lang="ar-KW" sz="4400" b="1" spc="50" dirty="0">
              <a:ln w="12700" cmpd="sng">
                <a:solidFill>
                  <a:schemeClr val="accent6">
                    <a:satMod val="120000"/>
                    <a:shade val="80000"/>
                  </a:schemeClr>
                </a:solidFill>
                <a:prstDash val="solid"/>
              </a:ln>
              <a:solidFill>
                <a:srgbClr val="002060"/>
              </a:solidFill>
              <a:effectLst>
                <a:glow rad="53100">
                  <a:schemeClr val="accent6">
                    <a:satMod val="180000"/>
                    <a:alpha val="30000"/>
                  </a:schemeClr>
                </a:glow>
              </a:effectLst>
              <a:latin typeface="Simplified Arabic" pitchFamily="18" charset="-78"/>
              <a:cs typeface="Simplified Arabic" pitchFamily="18" charset="-78"/>
            </a:endParaRPr>
          </a:p>
        </p:txBody>
      </p:sp>
      <p:sp>
        <p:nvSpPr>
          <p:cNvPr id="2" name="مستطيل 1">
            <a:extLst>
              <a:ext uri="{FF2B5EF4-FFF2-40B4-BE49-F238E27FC236}">
                <a16:creationId xmlns:a16="http://schemas.microsoft.com/office/drawing/2014/main" id="{726B955E-1193-79F8-14F4-7CBEC834DB43}"/>
              </a:ext>
            </a:extLst>
          </p:cNvPr>
          <p:cNvSpPr/>
          <p:nvPr/>
        </p:nvSpPr>
        <p:spPr>
          <a:xfrm>
            <a:off x="3939989" y="612584"/>
            <a:ext cx="4455459" cy="887506"/>
          </a:xfrm>
          <a:prstGeom prst="rect">
            <a:avLst/>
          </a:prstGeom>
          <a:solidFill>
            <a:schemeClr val="accent2">
              <a:lumMod val="40000"/>
              <a:lumOff val="60000"/>
            </a:schemeClr>
          </a:solidFill>
          <a:effectLst>
            <a:glow rad="139700">
              <a:schemeClr val="accent2">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ln w="0"/>
                <a:solidFill>
                  <a:schemeClr val="tx1"/>
                </a:solidFill>
                <a:effectLst>
                  <a:outerShdw blurRad="38100" dist="19050" dir="2700000" algn="tl" rotWithShape="0">
                    <a:schemeClr val="dk1">
                      <a:alpha val="40000"/>
                    </a:schemeClr>
                  </a:outerShdw>
                </a:effectLst>
              </a:rPr>
              <a:t>نستنتج مما سبق </a:t>
            </a:r>
          </a:p>
        </p:txBody>
      </p:sp>
      <p:pic>
        <p:nvPicPr>
          <p:cNvPr id="5" name="صورة 4">
            <a:extLst>
              <a:ext uri="{FF2B5EF4-FFF2-40B4-BE49-F238E27FC236}">
                <a16:creationId xmlns:a16="http://schemas.microsoft.com/office/drawing/2014/main" id="{8D800288-ED9D-9FE3-229B-C5359E542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8688" y="297183"/>
            <a:ext cx="3036794" cy="1842247"/>
          </a:xfrm>
          <a:prstGeom prst="rect">
            <a:avLst/>
          </a:prstGeom>
        </p:spPr>
      </p:pic>
      <p:pic>
        <p:nvPicPr>
          <p:cNvPr id="7" name="صورة 6">
            <a:extLst>
              <a:ext uri="{FF2B5EF4-FFF2-40B4-BE49-F238E27FC236}">
                <a16:creationId xmlns:a16="http://schemas.microsoft.com/office/drawing/2014/main" id="{00AFED6D-83F1-708A-C657-0FA2EF5D2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1" y="1741674"/>
            <a:ext cx="1943100" cy="2352675"/>
          </a:xfrm>
          <a:prstGeom prst="rect">
            <a:avLst/>
          </a:prstGeom>
        </p:spPr>
      </p:pic>
      <p:sp>
        <p:nvSpPr>
          <p:cNvPr id="3" name="مستطيل 2">
            <a:extLst>
              <a:ext uri="{FF2B5EF4-FFF2-40B4-BE49-F238E27FC236}">
                <a16:creationId xmlns:a16="http://schemas.microsoft.com/office/drawing/2014/main" id="{79A2EB9B-12E5-3359-B1F0-9981AD8F15BD}"/>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heel spokes="8"/>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2.bp.blogspot.com/_IIXEJon1TpE/R0MZsQ2zNlI/AAAAAAAAAE8/RzENZpLYEjA/s400/shower+head.gif"/>
          <p:cNvPicPr>
            <a:picLocks noChangeAspect="1" noChangeArrowheads="1"/>
          </p:cNvPicPr>
          <p:nvPr/>
        </p:nvPicPr>
        <p:blipFill>
          <a:blip r:embed="rId2" cstate="print"/>
          <a:srcRect/>
          <a:stretch>
            <a:fillRect/>
          </a:stretch>
        </p:blipFill>
        <p:spPr>
          <a:xfrm>
            <a:off x="672211" y="1548245"/>
            <a:ext cx="2095500" cy="1740365"/>
          </a:xfrm>
          <a:prstGeom prst="rect">
            <a:avLst/>
          </a:prstGeom>
          <a:noFill/>
        </p:spPr>
      </p:pic>
      <p:pic>
        <p:nvPicPr>
          <p:cNvPr id="26628" name="Picture 4" descr="http://jackmalcolm.com/wp-content/uploads/2010/08/bottled-water-pouring.jpg"/>
          <p:cNvPicPr>
            <a:picLocks noChangeAspect="1" noChangeArrowheads="1"/>
          </p:cNvPicPr>
          <p:nvPr/>
        </p:nvPicPr>
        <p:blipFill>
          <a:blip r:embed="rId3" cstate="print"/>
          <a:srcRect l="8894" r="12839"/>
          <a:stretch>
            <a:fillRect/>
          </a:stretch>
        </p:blipFill>
        <p:spPr>
          <a:xfrm>
            <a:off x="5208229" y="1219960"/>
            <a:ext cx="2293860" cy="1936205"/>
          </a:xfrm>
          <a:prstGeom prst="rect">
            <a:avLst/>
          </a:prstGeom>
          <a:noFill/>
        </p:spPr>
      </p:pic>
      <p:pic>
        <p:nvPicPr>
          <p:cNvPr id="26632" name="Picture 8" descr="http://content.presentermedia.com/files/animsp/00016000/16372/water_pouring_from_bucket_md_wm.gif"/>
          <p:cNvPicPr>
            <a:picLocks noChangeAspect="1" noChangeArrowheads="1" noCrop="1"/>
          </p:cNvPicPr>
          <p:nvPr/>
        </p:nvPicPr>
        <p:blipFill>
          <a:blip r:embed="rId4" cstate="print"/>
          <a:srcRect/>
          <a:stretch>
            <a:fillRect/>
          </a:stretch>
        </p:blipFill>
        <p:spPr>
          <a:xfrm>
            <a:off x="9559778" y="1053274"/>
            <a:ext cx="2095500" cy="2095501"/>
          </a:xfrm>
          <a:prstGeom prst="rect">
            <a:avLst/>
          </a:prstGeom>
          <a:noFill/>
        </p:spPr>
      </p:pic>
      <p:pic>
        <p:nvPicPr>
          <p:cNvPr id="26634" name="Picture 10" descr="ID# 12165 - Water Leak - PowerPoint Animation"/>
          <p:cNvPicPr>
            <a:picLocks noChangeAspect="1" noChangeArrowheads="1" noCrop="1"/>
          </p:cNvPicPr>
          <p:nvPr/>
        </p:nvPicPr>
        <p:blipFill>
          <a:blip r:embed="rId5" cstate="print"/>
          <a:srcRect/>
          <a:stretch>
            <a:fillRect/>
          </a:stretch>
        </p:blipFill>
        <p:spPr>
          <a:xfrm>
            <a:off x="123478" y="3743345"/>
            <a:ext cx="2448272" cy="2448274"/>
          </a:xfrm>
          <a:prstGeom prst="rect">
            <a:avLst/>
          </a:prstGeom>
          <a:noFill/>
        </p:spPr>
      </p:pic>
      <p:pic>
        <p:nvPicPr>
          <p:cNvPr id="26638" name="Picture 14" descr="http://nalghoneem.kau.edu.sa/Files/0009213/Galleries/1196/%D9%81%D8%B1%D8%A7%D8%BA%20%D9%88%20%D9%87%D9%88%D8%A7%D8%A1.gif"/>
          <p:cNvPicPr>
            <a:picLocks noChangeAspect="1" noChangeArrowheads="1" noCrop="1"/>
          </p:cNvPicPr>
          <p:nvPr/>
        </p:nvPicPr>
        <p:blipFill>
          <a:blip r:embed="rId6" cstate="print"/>
          <a:srcRect/>
          <a:stretch>
            <a:fillRect/>
          </a:stretch>
        </p:blipFill>
        <p:spPr>
          <a:xfrm>
            <a:off x="3425472" y="3878165"/>
            <a:ext cx="1866900" cy="2143125"/>
          </a:xfrm>
          <a:prstGeom prst="rect">
            <a:avLst/>
          </a:prstGeom>
          <a:noFill/>
        </p:spPr>
      </p:pic>
      <p:pic>
        <p:nvPicPr>
          <p:cNvPr id="26640" name="Picture 16" descr="http://yousefodeh.com/wp-content/uploads/2011/01/f3.gif"/>
          <p:cNvPicPr>
            <a:picLocks noChangeAspect="1" noChangeArrowheads="1"/>
          </p:cNvPicPr>
          <p:nvPr/>
        </p:nvPicPr>
        <p:blipFill>
          <a:blip r:embed="rId7" cstate="print"/>
          <a:srcRect r="28181"/>
          <a:stretch>
            <a:fillRect/>
          </a:stretch>
        </p:blipFill>
        <p:spPr>
          <a:xfrm>
            <a:off x="6355159" y="3429000"/>
            <a:ext cx="2736304" cy="2857500"/>
          </a:xfrm>
          <a:prstGeom prst="rect">
            <a:avLst/>
          </a:prstGeom>
          <a:noFill/>
        </p:spPr>
      </p:pic>
      <p:pic>
        <p:nvPicPr>
          <p:cNvPr id="26642" name="Picture 18" descr="سقوط حر"/>
          <p:cNvPicPr>
            <a:picLocks noChangeAspect="1" noChangeArrowheads="1" noCrop="1"/>
          </p:cNvPicPr>
          <p:nvPr/>
        </p:nvPicPr>
        <p:blipFill>
          <a:blip r:embed="rId8" cstate="print"/>
          <a:srcRect/>
          <a:stretch>
            <a:fillRect/>
          </a:stretch>
        </p:blipFill>
        <p:spPr>
          <a:xfrm>
            <a:off x="10154250" y="3709226"/>
            <a:ext cx="1438275" cy="2445440"/>
          </a:xfrm>
          <a:prstGeom prst="rect">
            <a:avLst/>
          </a:prstGeom>
          <a:noFill/>
        </p:spPr>
      </p:pic>
      <p:sp>
        <p:nvSpPr>
          <p:cNvPr id="2" name="مستطيل 1">
            <a:extLst>
              <a:ext uri="{FF2B5EF4-FFF2-40B4-BE49-F238E27FC236}">
                <a16:creationId xmlns:a16="http://schemas.microsoft.com/office/drawing/2014/main" id="{020EDD44-2CA8-379E-F458-891181F02B93}"/>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مربع نص 3">
            <a:extLst>
              <a:ext uri="{FF2B5EF4-FFF2-40B4-BE49-F238E27FC236}">
                <a16:creationId xmlns:a16="http://schemas.microsoft.com/office/drawing/2014/main" id="{E981118D-7240-364A-215C-10EAB7C5619E}"/>
              </a:ext>
            </a:extLst>
          </p:cNvPr>
          <p:cNvSpPr txBox="1"/>
          <p:nvPr/>
        </p:nvSpPr>
        <p:spPr>
          <a:xfrm>
            <a:off x="1647225" y="239240"/>
            <a:ext cx="9852212" cy="707886"/>
          </a:xfrm>
          <a:prstGeom prst="rect">
            <a:avLst/>
          </a:prstGeom>
          <a:solidFill>
            <a:schemeClr val="accent6">
              <a:lumMod val="40000"/>
              <a:lumOff val="60000"/>
            </a:schemeClr>
          </a:solidFill>
        </p:spPr>
        <p:txBody>
          <a:bodyPr wrap="square">
            <a:spAutoFit/>
          </a:bodyPr>
          <a:lstStyle/>
          <a:p>
            <a:pPr algn="ctr"/>
            <a:r>
              <a:rPr lang="ar-SA" sz="4000" b="1" cap="none" spc="0" dirty="0">
                <a:ln/>
                <a:solidFill>
                  <a:srgbClr val="FF0000"/>
                </a:solidFill>
                <a:effectLst/>
              </a:rPr>
              <a:t>طالبتي العزيزة مما سبق عرفي السقوط الحر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8">
            <a:extLst>
              <a:ext uri="{FF2B5EF4-FFF2-40B4-BE49-F238E27FC236}">
                <a16:creationId xmlns:a16="http://schemas.microsoft.com/office/drawing/2014/main" id="{9A40F9DD-1198-E813-2784-C04418FDFEE1}"/>
              </a:ext>
            </a:extLst>
          </p:cNvPr>
          <p:cNvSpPr txBox="1"/>
          <p:nvPr/>
        </p:nvSpPr>
        <p:spPr>
          <a:xfrm>
            <a:off x="4661647" y="2321004"/>
            <a:ext cx="5118640" cy="1107996"/>
          </a:xfrm>
          <a:prstGeom prst="rect">
            <a:avLst/>
          </a:prstGeom>
          <a:solidFill>
            <a:schemeClr val="accent4">
              <a:lumMod val="20000"/>
              <a:lumOff val="80000"/>
              <a:alpha val="58039"/>
            </a:schemeClr>
          </a:solidFill>
          <a:effectLst>
            <a:softEdge rad="127000"/>
          </a:effectLst>
        </p:spPr>
        <p:txBody>
          <a:bodyPr wrap="square" rtlCol="0">
            <a:spAutoFit/>
          </a:bodyPr>
          <a:lstStyle/>
          <a:p>
            <a:pPr algn="ctr" defTabSz="342900">
              <a:defRPr/>
            </a:pPr>
            <a:r>
              <a:rPr lang="ar-SA" sz="5400" b="1" dirty="0">
                <a:solidFill>
                  <a:srgbClr val="C00000"/>
                </a:solidFill>
                <a:latin typeface="Gill Sans MT" panose="020B0502020104020203"/>
                <a:cs typeface="Arial" panose="020B0604020202020204" pitchFamily="34" charset="0"/>
              </a:rPr>
              <a:t> </a:t>
            </a:r>
            <a:r>
              <a:rPr lang="ar-KW" sz="6600" b="1" dirty="0">
                <a:solidFill>
                  <a:srgbClr val="C00000"/>
                </a:solidFill>
                <a:latin typeface="Myriad عربي" pitchFamily="50" charset="-78"/>
                <a:ea typeface="Arial Unicode MS"/>
                <a:cs typeface="Myriad عربي" pitchFamily="50" charset="-78"/>
              </a:rPr>
              <a:t>السقوط الحر </a:t>
            </a:r>
            <a:endParaRPr lang="ar-SA" sz="4400" b="1" dirty="0">
              <a:solidFill>
                <a:srgbClr val="C00000"/>
              </a:solidFill>
              <a:latin typeface="Myriad عربي" pitchFamily="50" charset="-78"/>
              <a:ea typeface="Arial Unicode MS"/>
              <a:cs typeface="Myriad عربي" pitchFamily="50" charset="-78"/>
            </a:endParaRPr>
          </a:p>
        </p:txBody>
      </p:sp>
      <p:sp>
        <p:nvSpPr>
          <p:cNvPr id="3" name="مربع نص 18">
            <a:extLst>
              <a:ext uri="{FF2B5EF4-FFF2-40B4-BE49-F238E27FC236}">
                <a16:creationId xmlns:a16="http://schemas.microsoft.com/office/drawing/2014/main" id="{599B4AC5-325D-21E2-F52C-610567550069}"/>
              </a:ext>
            </a:extLst>
          </p:cNvPr>
          <p:cNvSpPr txBox="1"/>
          <p:nvPr/>
        </p:nvSpPr>
        <p:spPr>
          <a:xfrm>
            <a:off x="5053478" y="3835603"/>
            <a:ext cx="5704169" cy="1938992"/>
          </a:xfrm>
          <a:prstGeom prst="rect">
            <a:avLst/>
          </a:prstGeom>
          <a:solidFill>
            <a:schemeClr val="accent1">
              <a:alpha val="58039"/>
            </a:schemeClr>
          </a:solidFill>
          <a:effectLst>
            <a:softEdge rad="127000"/>
          </a:effectLst>
        </p:spPr>
        <p:txBody>
          <a:bodyPr wrap="square" rtlCol="0">
            <a:spAutoFit/>
          </a:bodyPr>
          <a:lstStyle/>
          <a:p>
            <a:pPr algn="ctr"/>
            <a:r>
              <a:rPr lang="ar-SA" sz="4000" b="1" dirty="0"/>
              <a:t>هو حركة جسم تحت تأثير الجاذبية الارضية فقط وبإهمال تأثير مقاومة الهواء</a:t>
            </a:r>
          </a:p>
        </p:txBody>
      </p:sp>
      <p:pic>
        <p:nvPicPr>
          <p:cNvPr id="4" name="صورة 3" descr="صورة تحتوي على مظلة باراشوت, ملحق, مظلة&#10;&#10;تم إنشاء الوصف تلقائياً">
            <a:extLst>
              <a:ext uri="{FF2B5EF4-FFF2-40B4-BE49-F238E27FC236}">
                <a16:creationId xmlns:a16="http://schemas.microsoft.com/office/drawing/2014/main" id="{E66CC3A5-94D8-6261-6315-8A4C6DB4BA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039" y="2446183"/>
            <a:ext cx="2373757" cy="3160327"/>
          </a:xfrm>
          <a:prstGeom prst="rect">
            <a:avLst/>
          </a:prstGeom>
        </p:spPr>
      </p:pic>
      <p:sp>
        <p:nvSpPr>
          <p:cNvPr id="6" name="مربع نص 5">
            <a:extLst>
              <a:ext uri="{FF2B5EF4-FFF2-40B4-BE49-F238E27FC236}">
                <a16:creationId xmlns:a16="http://schemas.microsoft.com/office/drawing/2014/main" id="{21EF0958-6552-828C-B452-917425F1BF13}"/>
              </a:ext>
            </a:extLst>
          </p:cNvPr>
          <p:cNvSpPr txBox="1"/>
          <p:nvPr/>
        </p:nvSpPr>
        <p:spPr>
          <a:xfrm>
            <a:off x="1676400" y="897547"/>
            <a:ext cx="9852212" cy="707886"/>
          </a:xfrm>
          <a:prstGeom prst="rect">
            <a:avLst/>
          </a:prstGeom>
          <a:solidFill>
            <a:schemeClr val="accent6">
              <a:lumMod val="40000"/>
              <a:lumOff val="60000"/>
            </a:schemeClr>
          </a:solidFill>
        </p:spPr>
        <p:txBody>
          <a:bodyPr wrap="square">
            <a:spAutoFit/>
          </a:bodyPr>
          <a:lstStyle/>
          <a:p>
            <a:pPr algn="ctr"/>
            <a:r>
              <a:rPr lang="ar-SA" sz="4000" b="1" cap="none" spc="0" dirty="0">
                <a:ln/>
                <a:solidFill>
                  <a:srgbClr val="FF0000"/>
                </a:solidFill>
                <a:effectLst/>
              </a:rPr>
              <a:t>طالبتي العزيزة مما سبق عرفي السقوط الحر </a:t>
            </a:r>
          </a:p>
        </p:txBody>
      </p:sp>
      <p:sp>
        <p:nvSpPr>
          <p:cNvPr id="5" name="مستطيل 4">
            <a:extLst>
              <a:ext uri="{FF2B5EF4-FFF2-40B4-BE49-F238E27FC236}">
                <a16:creationId xmlns:a16="http://schemas.microsoft.com/office/drawing/2014/main" id="{7372D944-CEEB-11BE-AAF9-F2E16AEA2442}"/>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31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F53F538F-AE90-7BD1-8B7E-1CEE90E256CE}"/>
              </a:ext>
            </a:extLst>
          </p:cNvPr>
          <p:cNvSpPr txBox="1"/>
          <p:nvPr/>
        </p:nvSpPr>
        <p:spPr>
          <a:xfrm>
            <a:off x="2621279" y="4028019"/>
            <a:ext cx="8812306" cy="2554545"/>
          </a:xfrm>
          <a:prstGeom prst="rect">
            <a:avLst/>
          </a:prstGeom>
          <a:noFill/>
        </p:spPr>
        <p:txBody>
          <a:bodyPr wrap="square">
            <a:spAutoFit/>
          </a:bodyPr>
          <a:lstStyle/>
          <a:p>
            <a:r>
              <a:rPr lang="ar-SA" sz="3200" b="1" dirty="0">
                <a:cs typeface="AL-Hor" pitchFamily="2" charset="-78"/>
              </a:rPr>
              <a:t>ادرك جاليليو قبل 400 عام انه لكي يحدث تقدم في دراسة حركة الاجسام الساقطة يجب عليه اهمال تأثيرات المادة التي يسقط الجسم خلالها. فقام بدحرجة كرات على مستويات مائلة ومع تخفيف الجاذبية الارضية بهذه الطريقة استطاع لحصول على قياسات دقيقة باستخدام ادواته البسيطة </a:t>
            </a:r>
            <a:endParaRPr lang="ar-SA" sz="3200" dirty="0"/>
          </a:p>
        </p:txBody>
      </p:sp>
      <p:pic>
        <p:nvPicPr>
          <p:cNvPr id="11" name="صورة 10">
            <a:extLst>
              <a:ext uri="{FF2B5EF4-FFF2-40B4-BE49-F238E27FC236}">
                <a16:creationId xmlns:a16="http://schemas.microsoft.com/office/drawing/2014/main" id="{7DF3CE5D-3334-5BC3-9976-17C1FE50E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033" y="1224663"/>
            <a:ext cx="8722659" cy="2554545"/>
          </a:xfrm>
          <a:prstGeom prst="rect">
            <a:avLst/>
          </a:prstGeom>
        </p:spPr>
      </p:pic>
      <p:sp>
        <p:nvSpPr>
          <p:cNvPr id="2" name="مستطيل 1">
            <a:extLst>
              <a:ext uri="{FF2B5EF4-FFF2-40B4-BE49-F238E27FC236}">
                <a16:creationId xmlns:a16="http://schemas.microsoft.com/office/drawing/2014/main" id="{871F9C99-AA1A-BB1A-499F-25971F993494}"/>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مستطيل 2">
            <a:extLst>
              <a:ext uri="{FF2B5EF4-FFF2-40B4-BE49-F238E27FC236}">
                <a16:creationId xmlns:a16="http://schemas.microsoft.com/office/drawing/2014/main" id="{8875ED5F-B212-7DEF-022F-70D8E69A4B63}"/>
              </a:ext>
            </a:extLst>
          </p:cNvPr>
          <p:cNvSpPr/>
          <p:nvPr/>
        </p:nvSpPr>
        <p:spPr>
          <a:xfrm>
            <a:off x="7171130" y="275436"/>
            <a:ext cx="4543231" cy="923330"/>
          </a:xfrm>
          <a:prstGeom prst="rect">
            <a:avLst/>
          </a:prstGeom>
          <a:solidFill>
            <a:schemeClr val="accent6">
              <a:lumMod val="20000"/>
              <a:lumOff val="80000"/>
            </a:schemeClr>
          </a:solid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علماء أفادوا البشرية</a:t>
            </a:r>
          </a:p>
        </p:txBody>
      </p:sp>
    </p:spTree>
    <p:extLst>
      <p:ext uri="{BB962C8B-B14F-4D97-AF65-F5344CB8AC3E}">
        <p14:creationId xmlns:p14="http://schemas.microsoft.com/office/powerpoint/2010/main" val="1445840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962400" y="2091009"/>
            <a:ext cx="5378824" cy="5209309"/>
          </a:xfrm>
        </p:spPr>
        <p:txBody>
          <a:bodyPr>
            <a:normAutofit/>
          </a:bodyPr>
          <a:lstStyle/>
          <a:p>
            <a:pPr marL="0" indent="0" algn="ctr" eaLnBrk="0" hangingPunct="0">
              <a:spcBef>
                <a:spcPct val="0"/>
              </a:spcBef>
              <a:buNone/>
            </a:pPr>
            <a:r>
              <a:rPr lang="ar-AE" b="1" dirty="0">
                <a:solidFill>
                  <a:srgbClr val="FF0000"/>
                </a:solidFill>
                <a:latin typeface="Arial" pitchFamily="34" charset="0"/>
                <a:ea typeface="Times New Roman" pitchFamily="18" charset="0"/>
                <a:cs typeface="Arial" pitchFamily="34" charset="0"/>
              </a:rPr>
              <a:t>التسارع في مجال الجاذبية الأرضية :</a:t>
            </a:r>
            <a:endParaRPr lang="en-US" b="1" dirty="0">
              <a:solidFill>
                <a:srgbClr val="FF0000"/>
              </a:solidFill>
              <a:latin typeface="Arial" pitchFamily="34" charset="0"/>
              <a:ea typeface="Times New Roman" pitchFamily="18" charset="0"/>
              <a:cs typeface="Arial" pitchFamily="34" charset="0"/>
            </a:endParaRPr>
          </a:p>
          <a:p>
            <a:pPr marL="0" indent="0" algn="ctr" eaLnBrk="0" hangingPunct="0">
              <a:spcBef>
                <a:spcPct val="0"/>
              </a:spcBef>
              <a:buNone/>
            </a:pPr>
            <a:r>
              <a:rPr lang="ar-SA" dirty="0">
                <a:solidFill>
                  <a:srgbClr val="00B050"/>
                </a:solidFill>
                <a:latin typeface="Arial" pitchFamily="34" charset="0"/>
                <a:ea typeface="Times New Roman" pitchFamily="18" charset="0"/>
                <a:cs typeface="Arial" pitchFamily="34" charset="0"/>
              </a:rPr>
              <a:t>استنتج جاليليو بعد قيامه بتجارب عديدة أن :</a:t>
            </a:r>
            <a:endParaRPr lang="en-US" dirty="0">
              <a:solidFill>
                <a:srgbClr val="00B050"/>
              </a:solidFill>
              <a:latin typeface="Arial" pitchFamily="34" charset="0"/>
              <a:ea typeface="Times New Roman" pitchFamily="18" charset="0"/>
              <a:cs typeface="Arial" pitchFamily="34" charset="0"/>
            </a:endParaRPr>
          </a:p>
          <a:p>
            <a:pPr marL="0" indent="0" algn="ctr" eaLnBrk="0" hangingPunct="0">
              <a:spcBef>
                <a:spcPct val="0"/>
              </a:spcBef>
              <a:buNone/>
            </a:pPr>
            <a:endParaRPr lang="en-US" dirty="0">
              <a:latin typeface="Arial" pitchFamily="34" charset="0"/>
              <a:cs typeface="Arial" pitchFamily="34" charset="0"/>
            </a:endParaRPr>
          </a:p>
          <a:p>
            <a:pPr marL="0" indent="0" algn="ctr" eaLnBrk="0" hangingPunct="0">
              <a:spcBef>
                <a:spcPct val="0"/>
              </a:spcBef>
              <a:buNone/>
            </a:pPr>
            <a:r>
              <a:rPr lang="ar-SA" dirty="0">
                <a:latin typeface="Arial" pitchFamily="34" charset="0"/>
                <a:ea typeface="Times New Roman" pitchFamily="18" charset="0"/>
                <a:cs typeface="Arial" pitchFamily="34" charset="0"/>
              </a:rPr>
              <a:t>1 – جميع الأجسام التي تسقط سقوطاً حراً لها التسارع نفسه</a:t>
            </a:r>
            <a:endParaRPr lang="en-US" dirty="0">
              <a:latin typeface="Arial" pitchFamily="34" charset="0"/>
              <a:ea typeface="Times New Roman" pitchFamily="18" charset="0"/>
              <a:cs typeface="Arial" pitchFamily="34" charset="0"/>
            </a:endParaRPr>
          </a:p>
          <a:p>
            <a:pPr marL="0" indent="0" algn="ctr" eaLnBrk="0" hangingPunct="0">
              <a:spcBef>
                <a:spcPct val="0"/>
              </a:spcBef>
              <a:buNone/>
            </a:pPr>
            <a:endParaRPr lang="en-US" dirty="0">
              <a:latin typeface="Arial" pitchFamily="34" charset="0"/>
              <a:cs typeface="Arial" pitchFamily="34" charset="0"/>
            </a:endParaRPr>
          </a:p>
          <a:p>
            <a:pPr marL="0" indent="0" algn="ctr" eaLnBrk="0" hangingPunct="0">
              <a:spcBef>
                <a:spcPct val="0"/>
              </a:spcBef>
              <a:buNone/>
            </a:pPr>
            <a:r>
              <a:rPr lang="ar-SA" dirty="0">
                <a:latin typeface="Arial" pitchFamily="34" charset="0"/>
                <a:ea typeface="Times New Roman" pitchFamily="18" charset="0"/>
                <a:cs typeface="Arial" pitchFamily="34" charset="0"/>
              </a:rPr>
              <a:t>2 – التسارع لا يتأثر بنوع مادة الجسم الساقط أو وزنه أو الارتفاع الذي سقط منه </a:t>
            </a:r>
            <a:endParaRPr lang="en-US" dirty="0">
              <a:latin typeface="Arial" pitchFamily="34" charset="0"/>
              <a:ea typeface="Times New Roman" pitchFamily="18" charset="0"/>
              <a:cs typeface="Arial" pitchFamily="34" charset="0"/>
            </a:endParaRPr>
          </a:p>
          <a:p>
            <a:pPr marL="0" indent="0" algn="ctr" eaLnBrk="0" hangingPunct="0">
              <a:spcBef>
                <a:spcPct val="0"/>
              </a:spcBef>
              <a:buNone/>
            </a:pPr>
            <a:endParaRPr lang="en-US" dirty="0">
              <a:latin typeface="Arial" pitchFamily="34" charset="0"/>
              <a:cs typeface="Arial" pitchFamily="34" charset="0"/>
            </a:endParaRPr>
          </a:p>
          <a:p>
            <a:pPr marL="0" indent="0" algn="ctr" eaLnBrk="0" hangingPunct="0">
              <a:spcBef>
                <a:spcPct val="0"/>
              </a:spcBef>
              <a:buNone/>
            </a:pPr>
            <a:r>
              <a:rPr lang="ar-SA" dirty="0">
                <a:latin typeface="Arial" pitchFamily="34" charset="0"/>
                <a:ea typeface="Times New Roman" pitchFamily="18" charset="0"/>
                <a:cs typeface="Arial" pitchFamily="34" charset="0"/>
              </a:rPr>
              <a:t>3 – التسارع لا يتأثر سواءً اُسقط الجسم أو قذف</a:t>
            </a:r>
            <a:r>
              <a:rPr lang="en-US" dirty="0">
                <a:latin typeface="Arial" pitchFamily="34" charset="0"/>
                <a:ea typeface="Times New Roman" pitchFamily="18" charset="0"/>
                <a:cs typeface="Arial" pitchFamily="34" charset="0"/>
              </a:rPr>
              <a:t> </a:t>
            </a:r>
            <a:endParaRPr lang="en-US" dirty="0">
              <a:latin typeface="Arial" pitchFamily="34" charset="0"/>
              <a:cs typeface="Arial" pitchFamily="34" charset="0"/>
            </a:endParaRPr>
          </a:p>
          <a:p>
            <a:endParaRPr lang="ar-AE" dirty="0"/>
          </a:p>
        </p:txBody>
      </p:sp>
      <p:pic>
        <p:nvPicPr>
          <p:cNvPr id="4" name="صورة 3">
            <a:extLst>
              <a:ext uri="{FF2B5EF4-FFF2-40B4-BE49-F238E27FC236}">
                <a16:creationId xmlns:a16="http://schemas.microsoft.com/office/drawing/2014/main" id="{6FB9B0B6-4BB3-0245-74D2-A819A4D2A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1224" y="2429436"/>
            <a:ext cx="2648498" cy="2997880"/>
          </a:xfrm>
          <a:prstGeom prst="rect">
            <a:avLst/>
          </a:prstGeom>
        </p:spPr>
      </p:pic>
      <p:sp>
        <p:nvSpPr>
          <p:cNvPr id="2" name="مربع نص 1">
            <a:extLst>
              <a:ext uri="{FF2B5EF4-FFF2-40B4-BE49-F238E27FC236}">
                <a16:creationId xmlns:a16="http://schemas.microsoft.com/office/drawing/2014/main" id="{2E94F7C9-E463-1557-8CE6-80B38083B5AF}"/>
              </a:ext>
            </a:extLst>
          </p:cNvPr>
          <p:cNvSpPr txBox="1"/>
          <p:nvPr/>
        </p:nvSpPr>
        <p:spPr>
          <a:xfrm>
            <a:off x="4364143" y="202141"/>
            <a:ext cx="6189344" cy="1446550"/>
          </a:xfrm>
          <a:prstGeom prst="rect">
            <a:avLst/>
          </a:prstGeom>
          <a:solidFill>
            <a:schemeClr val="accent5">
              <a:lumMod val="40000"/>
              <a:lumOff val="60000"/>
            </a:schemeClr>
          </a:solidFill>
        </p:spPr>
        <p:txBody>
          <a:bodyPr wrap="square">
            <a:spAutoFit/>
          </a:bodyPr>
          <a:lstStyle/>
          <a:p>
            <a:pPr algn="ctr"/>
            <a:r>
              <a:rPr lang="ar-SA" sz="3200" b="1" dirty="0">
                <a:solidFill>
                  <a:schemeClr val="tx2"/>
                </a:solidFill>
                <a:effectLst>
                  <a:outerShdw blurRad="38100" dist="38100" dir="2700000" algn="tl">
                    <a:srgbClr val="000000">
                      <a:alpha val="43137"/>
                    </a:srgbClr>
                  </a:outerShdw>
                </a:effectLst>
              </a:rPr>
              <a:t>كتابي صديقي</a:t>
            </a:r>
          </a:p>
          <a:p>
            <a:pPr algn="ctr"/>
            <a:r>
              <a:rPr lang="ar-SA" sz="2800" b="1" dirty="0">
                <a:solidFill>
                  <a:srgbClr val="00B050"/>
                </a:solidFill>
                <a:effectLst>
                  <a:outerShdw blurRad="38100" dist="38100" dir="2700000" algn="tl">
                    <a:srgbClr val="000000">
                      <a:alpha val="43137"/>
                    </a:srgbClr>
                  </a:outerShdw>
                </a:effectLst>
              </a:rPr>
              <a:t>طالبتي المجدة من خلال قراءة الجزء صفحة  79  اذكري استنتاجات غاليليو</a:t>
            </a:r>
            <a:endParaRPr lang="ar-KW" sz="2800" b="1" dirty="0">
              <a:solidFill>
                <a:srgbClr val="00B050"/>
              </a:solidFill>
              <a:effectLst>
                <a:outerShdw blurRad="38100" dist="38100" dir="2700000" algn="tl">
                  <a:srgbClr val="000000">
                    <a:alpha val="43137"/>
                  </a:srgbClr>
                </a:outerShdw>
              </a:effectLst>
            </a:endParaRPr>
          </a:p>
        </p:txBody>
      </p:sp>
      <p:pic>
        <p:nvPicPr>
          <p:cNvPr id="6" name="Picture 2" descr="C:\Documents and Settings\usersupport\My Documents\كل ما يخص إسعاف\العاشر - فيزياء\الشفافيات\أشكال أخرى\p16.JPG">
            <a:extLst>
              <a:ext uri="{FF2B5EF4-FFF2-40B4-BE49-F238E27FC236}">
                <a16:creationId xmlns:a16="http://schemas.microsoft.com/office/drawing/2014/main" id="{33BADB5A-21F6-8B94-BE33-90B7EF933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70" y="100142"/>
            <a:ext cx="3109084" cy="42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مستطيل 6">
            <a:extLst>
              <a:ext uri="{FF2B5EF4-FFF2-40B4-BE49-F238E27FC236}">
                <a16:creationId xmlns:a16="http://schemas.microsoft.com/office/drawing/2014/main" id="{BDB3B00D-A5CB-D34C-B11D-9CA3A7D9D7FF}"/>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43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3805501" y="2860386"/>
            <a:ext cx="1812713" cy="906780"/>
          </a:xfrm>
          <a:custGeom>
            <a:avLst/>
            <a:gdLst/>
            <a:ahLst/>
            <a:cxnLst/>
            <a:rect l="l" t="t" r="r" b="b"/>
            <a:pathLst>
              <a:path w="1359535" h="680085">
                <a:moveTo>
                  <a:pt x="1359408" y="0"/>
                </a:moveTo>
                <a:lnTo>
                  <a:pt x="0" y="0"/>
                </a:lnTo>
                <a:lnTo>
                  <a:pt x="0" y="679704"/>
                </a:lnTo>
                <a:lnTo>
                  <a:pt x="1359408" y="679704"/>
                </a:lnTo>
                <a:lnTo>
                  <a:pt x="1359408" y="0"/>
                </a:lnTo>
                <a:close/>
              </a:path>
            </a:pathLst>
          </a:custGeom>
          <a:solidFill>
            <a:srgbClr val="794F5B"/>
          </a:solidFill>
        </p:spPr>
        <p:txBody>
          <a:bodyPr wrap="square" lIns="0" tIns="0" rIns="0" bIns="0" rtlCol="0"/>
          <a:lstStyle/>
          <a:p>
            <a:pPr algn="ctr"/>
            <a:r>
              <a:rPr lang="ar-SA" sz="4000" dirty="0">
                <a:solidFill>
                  <a:schemeClr val="lt1"/>
                </a:solidFill>
                <a:latin typeface="Calibri"/>
                <a:ea typeface="Calibri"/>
                <a:cs typeface="Calibri"/>
                <a:sym typeface="Calibri"/>
              </a:rPr>
              <a:t>اشارته</a:t>
            </a:r>
            <a:endParaRPr sz="4000" dirty="0"/>
          </a:p>
        </p:txBody>
      </p:sp>
      <p:sp>
        <p:nvSpPr>
          <p:cNvPr id="18" name="object 18"/>
          <p:cNvSpPr txBox="1"/>
          <p:nvPr/>
        </p:nvSpPr>
        <p:spPr>
          <a:xfrm>
            <a:off x="3805501" y="4361203"/>
            <a:ext cx="1812713" cy="1351652"/>
          </a:xfrm>
          <a:prstGeom prst="rect">
            <a:avLst/>
          </a:prstGeom>
          <a:solidFill>
            <a:srgbClr val="EB6154"/>
          </a:solidFill>
          <a:ln w="25400">
            <a:solidFill>
              <a:srgbClr val="EEF4F4"/>
            </a:solidFill>
          </a:ln>
        </p:spPr>
        <p:txBody>
          <a:bodyPr vert="horz" wrap="square" lIns="0" tIns="170180" rIns="0" bIns="0" rtlCol="0">
            <a:spAutoFit/>
          </a:bodyPr>
          <a:lstStyle/>
          <a:p>
            <a:pPr marL="115990" marR="84665" indent="-30479">
              <a:lnSpc>
                <a:spcPts val="2213"/>
              </a:lnSpc>
              <a:spcBef>
                <a:spcPts val="1340"/>
              </a:spcBef>
            </a:pPr>
            <a:endParaRPr lang="ar-SA" sz="2133" dirty="0">
              <a:latin typeface="Microsoft Sans Serif"/>
              <a:cs typeface="Microsoft Sans Serif"/>
            </a:endParaRPr>
          </a:p>
          <a:p>
            <a:pPr marL="115990" marR="84665" indent="-30479">
              <a:lnSpc>
                <a:spcPts val="2213"/>
              </a:lnSpc>
              <a:spcBef>
                <a:spcPts val="1340"/>
              </a:spcBef>
            </a:pPr>
            <a:endParaRPr lang="ar-SA" sz="2133" dirty="0">
              <a:latin typeface="Microsoft Sans Serif"/>
              <a:cs typeface="Microsoft Sans Serif"/>
            </a:endParaRPr>
          </a:p>
          <a:p>
            <a:pPr marL="115990" marR="84665" indent="-30479">
              <a:lnSpc>
                <a:spcPts val="2213"/>
              </a:lnSpc>
              <a:spcBef>
                <a:spcPts val="1340"/>
              </a:spcBef>
            </a:pPr>
            <a:endParaRPr sz="2133" dirty="0">
              <a:latin typeface="Microsoft Sans Serif"/>
              <a:cs typeface="Microsoft Sans Serif"/>
            </a:endParaRPr>
          </a:p>
        </p:txBody>
      </p:sp>
      <p:sp>
        <p:nvSpPr>
          <p:cNvPr id="25" name="object 25"/>
          <p:cNvSpPr/>
          <p:nvPr/>
        </p:nvSpPr>
        <p:spPr>
          <a:xfrm>
            <a:off x="6784142" y="2824852"/>
            <a:ext cx="1815253" cy="906780"/>
          </a:xfrm>
          <a:custGeom>
            <a:avLst/>
            <a:gdLst/>
            <a:ahLst/>
            <a:cxnLst/>
            <a:rect l="l" t="t" r="r" b="b"/>
            <a:pathLst>
              <a:path w="1361440" h="680085">
                <a:moveTo>
                  <a:pt x="1360931" y="0"/>
                </a:moveTo>
                <a:lnTo>
                  <a:pt x="0" y="0"/>
                </a:lnTo>
                <a:lnTo>
                  <a:pt x="0" y="679703"/>
                </a:lnTo>
                <a:lnTo>
                  <a:pt x="1360931" y="679703"/>
                </a:lnTo>
                <a:lnTo>
                  <a:pt x="1360931" y="0"/>
                </a:lnTo>
                <a:close/>
              </a:path>
            </a:pathLst>
          </a:custGeom>
          <a:solidFill>
            <a:srgbClr val="794F5B"/>
          </a:solidFill>
        </p:spPr>
        <p:txBody>
          <a:bodyPr wrap="square" lIns="0" tIns="0" rIns="0" bIns="0" rtlCol="0"/>
          <a:lstStyle/>
          <a:p>
            <a:pPr marL="0" marR="0" lvl="0" indent="0" algn="ctr" rtl="1">
              <a:spcBef>
                <a:spcPts val="0"/>
              </a:spcBef>
              <a:spcAft>
                <a:spcPts val="0"/>
              </a:spcAft>
              <a:buNone/>
            </a:pPr>
            <a:r>
              <a:rPr lang="ar-SA" sz="3200" dirty="0">
                <a:solidFill>
                  <a:schemeClr val="lt1"/>
                </a:solidFill>
                <a:latin typeface="Calibri"/>
                <a:ea typeface="Calibri"/>
                <a:cs typeface="Calibri"/>
                <a:sym typeface="Calibri"/>
              </a:rPr>
              <a:t>رمزه ومقداره</a:t>
            </a:r>
            <a:endParaRPr lang="ar-SA" sz="1800" dirty="0"/>
          </a:p>
        </p:txBody>
      </p:sp>
      <p:sp>
        <p:nvSpPr>
          <p:cNvPr id="27" name="object 27"/>
          <p:cNvSpPr txBox="1"/>
          <p:nvPr/>
        </p:nvSpPr>
        <p:spPr>
          <a:xfrm>
            <a:off x="6913844" y="4319568"/>
            <a:ext cx="1812713" cy="1193361"/>
          </a:xfrm>
          <a:prstGeom prst="rect">
            <a:avLst/>
          </a:prstGeom>
          <a:solidFill>
            <a:srgbClr val="EB6154"/>
          </a:solidFill>
          <a:ln w="25400">
            <a:solidFill>
              <a:srgbClr val="EEF4F4"/>
            </a:solidFill>
          </a:ln>
        </p:spPr>
        <p:txBody>
          <a:bodyPr vert="horz" wrap="square" lIns="0" tIns="265007" rIns="0" bIns="0" rtlCol="0">
            <a:spAutoFit/>
          </a:bodyPr>
          <a:lstStyle/>
          <a:p>
            <a:pPr algn="ctr">
              <a:spcBef>
                <a:spcPts val="2087"/>
              </a:spcBef>
            </a:pPr>
            <a:endParaRPr lang="ar-SA" sz="2133" dirty="0">
              <a:latin typeface="Microsoft Sans Serif"/>
              <a:cs typeface="Microsoft Sans Serif"/>
            </a:endParaRPr>
          </a:p>
          <a:p>
            <a:pPr algn="ctr">
              <a:spcBef>
                <a:spcPts val="2087"/>
              </a:spcBef>
            </a:pPr>
            <a:endParaRPr sz="2133" dirty="0">
              <a:latin typeface="Microsoft Sans Serif"/>
              <a:cs typeface="Microsoft Sans Serif"/>
            </a:endParaRPr>
          </a:p>
        </p:txBody>
      </p:sp>
      <p:sp>
        <p:nvSpPr>
          <p:cNvPr id="28" name="object 28"/>
          <p:cNvSpPr/>
          <p:nvPr/>
        </p:nvSpPr>
        <p:spPr>
          <a:xfrm>
            <a:off x="9280539" y="2860386"/>
            <a:ext cx="1812713" cy="906780"/>
          </a:xfrm>
          <a:custGeom>
            <a:avLst/>
            <a:gdLst/>
            <a:ahLst/>
            <a:cxnLst/>
            <a:rect l="l" t="t" r="r" b="b"/>
            <a:pathLst>
              <a:path w="1359534" h="680085">
                <a:moveTo>
                  <a:pt x="1359407" y="0"/>
                </a:moveTo>
                <a:lnTo>
                  <a:pt x="0" y="0"/>
                </a:lnTo>
                <a:lnTo>
                  <a:pt x="0" y="679703"/>
                </a:lnTo>
                <a:lnTo>
                  <a:pt x="1359407" y="679703"/>
                </a:lnTo>
                <a:lnTo>
                  <a:pt x="1359407" y="0"/>
                </a:lnTo>
                <a:close/>
              </a:path>
            </a:pathLst>
          </a:custGeom>
          <a:solidFill>
            <a:srgbClr val="794F5B"/>
          </a:solidFill>
        </p:spPr>
        <p:txBody>
          <a:bodyPr wrap="square" lIns="0" tIns="0" rIns="0" bIns="0" rtlCol="0"/>
          <a:lstStyle/>
          <a:p>
            <a:pPr marL="0" marR="0" lvl="0" indent="0" algn="ctr" rtl="1">
              <a:spcBef>
                <a:spcPts val="0"/>
              </a:spcBef>
              <a:spcAft>
                <a:spcPts val="0"/>
              </a:spcAft>
              <a:buNone/>
            </a:pPr>
            <a:r>
              <a:rPr lang="ar-SA" sz="3600" dirty="0">
                <a:solidFill>
                  <a:schemeClr val="lt1"/>
                </a:solidFill>
                <a:latin typeface="Calibri"/>
                <a:ea typeface="Calibri"/>
                <a:cs typeface="Calibri"/>
                <a:sym typeface="Calibri"/>
              </a:rPr>
              <a:t>التعريف</a:t>
            </a:r>
            <a:endParaRPr lang="ar-SA" sz="2800" dirty="0"/>
          </a:p>
        </p:txBody>
      </p:sp>
      <p:sp>
        <p:nvSpPr>
          <p:cNvPr id="31" name="object 31"/>
          <p:cNvSpPr txBox="1"/>
          <p:nvPr/>
        </p:nvSpPr>
        <p:spPr>
          <a:xfrm>
            <a:off x="9345654" y="4319568"/>
            <a:ext cx="1781387" cy="1163438"/>
          </a:xfrm>
          <a:prstGeom prst="rect">
            <a:avLst/>
          </a:prstGeom>
          <a:solidFill>
            <a:srgbClr val="EB6154"/>
          </a:solidFill>
        </p:spPr>
        <p:txBody>
          <a:bodyPr vert="horz" wrap="square" lIns="0" tIns="248073" rIns="0" bIns="0" rtlCol="0">
            <a:spAutoFit/>
          </a:bodyPr>
          <a:lstStyle/>
          <a:p>
            <a:pPr marL="541853">
              <a:spcBef>
                <a:spcPts val="1953"/>
              </a:spcBef>
            </a:pPr>
            <a:endParaRPr lang="ar-SA" sz="2133" dirty="0">
              <a:latin typeface="Microsoft Sans Serif"/>
              <a:cs typeface="Microsoft Sans Serif"/>
            </a:endParaRPr>
          </a:p>
          <a:p>
            <a:pPr marL="541853">
              <a:spcBef>
                <a:spcPts val="1953"/>
              </a:spcBef>
            </a:pPr>
            <a:endParaRPr sz="2133" dirty="0">
              <a:latin typeface="Microsoft Sans Serif"/>
              <a:cs typeface="Microsoft Sans Serif"/>
            </a:endParaRPr>
          </a:p>
        </p:txBody>
      </p:sp>
      <p:sp>
        <p:nvSpPr>
          <p:cNvPr id="39" name="object 39"/>
          <p:cNvSpPr/>
          <p:nvPr/>
        </p:nvSpPr>
        <p:spPr>
          <a:xfrm>
            <a:off x="1049297" y="2860386"/>
            <a:ext cx="1812713" cy="906780"/>
          </a:xfrm>
          <a:custGeom>
            <a:avLst/>
            <a:gdLst/>
            <a:ahLst/>
            <a:cxnLst/>
            <a:rect l="l" t="t" r="r" b="b"/>
            <a:pathLst>
              <a:path w="1359535" h="680085">
                <a:moveTo>
                  <a:pt x="1359408" y="0"/>
                </a:moveTo>
                <a:lnTo>
                  <a:pt x="0" y="0"/>
                </a:lnTo>
                <a:lnTo>
                  <a:pt x="0" y="679703"/>
                </a:lnTo>
                <a:lnTo>
                  <a:pt x="1359408" y="679703"/>
                </a:lnTo>
                <a:lnTo>
                  <a:pt x="1359408" y="0"/>
                </a:lnTo>
                <a:close/>
              </a:path>
            </a:pathLst>
          </a:custGeom>
          <a:solidFill>
            <a:srgbClr val="794F5B"/>
          </a:solidFill>
        </p:spPr>
        <p:txBody>
          <a:bodyPr wrap="square" lIns="0" tIns="0" rIns="0" bIns="0" rtlCol="0"/>
          <a:lstStyle/>
          <a:p>
            <a:pPr algn="ctr"/>
            <a:r>
              <a:rPr lang="ar-SA" sz="44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تغيره</a:t>
            </a:r>
            <a:endParaRPr sz="24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2" name="مستطيل 41">
            <a:extLst>
              <a:ext uri="{FF2B5EF4-FFF2-40B4-BE49-F238E27FC236}">
                <a16:creationId xmlns:a16="http://schemas.microsoft.com/office/drawing/2014/main" id="{0CF53A40-0E1F-9FB3-230E-0757DD768C54}"/>
              </a:ext>
            </a:extLst>
          </p:cNvPr>
          <p:cNvSpPr/>
          <p:nvPr/>
        </p:nvSpPr>
        <p:spPr>
          <a:xfrm>
            <a:off x="3293708" y="1473200"/>
            <a:ext cx="5010538" cy="81683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ar-SA" sz="3200" b="1">
                <a:solidFill>
                  <a:srgbClr val="FF0000"/>
                </a:solidFill>
                <a:latin typeface="Arial" pitchFamily="34" charset="0"/>
                <a:ea typeface="Times New Roman" pitchFamily="18" charset="0"/>
                <a:cs typeface="Arial" pitchFamily="34" charset="0"/>
              </a:rPr>
              <a:t>التسارع الناتج عن الجاذبية الأرضية </a:t>
            </a:r>
            <a:endParaRPr lang="ar-SA" sz="3200" dirty="0">
              <a:latin typeface="Arial" pitchFamily="34" charset="0"/>
              <a:cs typeface="Arial" pitchFamily="34" charset="0"/>
            </a:endParaRPr>
          </a:p>
        </p:txBody>
      </p:sp>
      <p:sp>
        <p:nvSpPr>
          <p:cNvPr id="44" name="مربع نص 43">
            <a:extLst>
              <a:ext uri="{FF2B5EF4-FFF2-40B4-BE49-F238E27FC236}">
                <a16:creationId xmlns:a16="http://schemas.microsoft.com/office/drawing/2014/main" id="{71F8A389-0471-5AF9-F0BF-5CA496EEC286}"/>
              </a:ext>
            </a:extLst>
          </p:cNvPr>
          <p:cNvSpPr txBox="1"/>
          <p:nvPr/>
        </p:nvSpPr>
        <p:spPr>
          <a:xfrm>
            <a:off x="3953846" y="123400"/>
            <a:ext cx="8521148" cy="1200329"/>
          </a:xfrm>
          <a:prstGeom prst="rect">
            <a:avLst/>
          </a:prstGeom>
          <a:noFill/>
        </p:spPr>
        <p:txBody>
          <a:bodyPr wrap="square">
            <a:spAutoFit/>
          </a:bodyPr>
          <a:lstStyle/>
          <a:p>
            <a:pPr algn="ctr"/>
            <a:r>
              <a:rPr lang="ar-SA" sz="3600" dirty="0">
                <a:solidFill>
                  <a:srgbClr val="002060"/>
                </a:solidFill>
              </a:rPr>
              <a:t>طالبتي المبدعة</a:t>
            </a:r>
          </a:p>
          <a:p>
            <a:pPr algn="ctr"/>
            <a:r>
              <a:rPr lang="ar-SA" sz="3600" dirty="0">
                <a:solidFill>
                  <a:srgbClr val="002060"/>
                </a:solidFill>
              </a:rPr>
              <a:t>تعاوني مع مجموعتك في اكمال هذا المنظم </a:t>
            </a:r>
          </a:p>
        </p:txBody>
      </p:sp>
      <p:pic>
        <p:nvPicPr>
          <p:cNvPr id="45" name="عنصر نائب للمحتوى 3" descr="imagesMDG91I70.jpg">
            <a:extLst>
              <a:ext uri="{FF2B5EF4-FFF2-40B4-BE49-F238E27FC236}">
                <a16:creationId xmlns:a16="http://schemas.microsoft.com/office/drawing/2014/main" id="{E865F199-C8B9-E996-79EA-EC4D9471E5EA}"/>
              </a:ext>
            </a:extLst>
          </p:cNvPr>
          <p:cNvPicPr>
            <a:picLocks noGrp="1" noChangeAspect="1"/>
          </p:cNvPicPr>
          <p:nvPr>
            <p:ph idx="1"/>
          </p:nvPr>
        </p:nvPicPr>
        <p:blipFill>
          <a:blip r:embed="rId2" cstate="print"/>
          <a:stretch>
            <a:fillRect/>
          </a:stretch>
        </p:blipFill>
        <p:spPr>
          <a:xfrm>
            <a:off x="344557" y="166458"/>
            <a:ext cx="2714625" cy="1685925"/>
          </a:xfrm>
        </p:spPr>
      </p:pic>
      <p:pic>
        <p:nvPicPr>
          <p:cNvPr id="46" name="Picture 16" descr="Icon&#10;&#10;Description automatically generated">
            <a:extLst>
              <a:ext uri="{FF2B5EF4-FFF2-40B4-BE49-F238E27FC236}">
                <a16:creationId xmlns:a16="http://schemas.microsoft.com/office/drawing/2014/main" id="{60AFE89D-8690-B0F7-D3A0-7D138535B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0682" y="597724"/>
            <a:ext cx="537883" cy="777270"/>
          </a:xfrm>
          <a:prstGeom prst="rect">
            <a:avLst/>
          </a:prstGeom>
        </p:spPr>
      </p:pic>
      <p:sp>
        <p:nvSpPr>
          <p:cNvPr id="2" name="object 18">
            <a:extLst>
              <a:ext uri="{FF2B5EF4-FFF2-40B4-BE49-F238E27FC236}">
                <a16:creationId xmlns:a16="http://schemas.microsoft.com/office/drawing/2014/main" id="{B42D875B-1FB1-37BE-0F47-1B2A6A8B9D20}"/>
              </a:ext>
            </a:extLst>
          </p:cNvPr>
          <p:cNvSpPr txBox="1"/>
          <p:nvPr/>
        </p:nvSpPr>
        <p:spPr>
          <a:xfrm>
            <a:off x="1064959" y="4319568"/>
            <a:ext cx="1812713" cy="1351652"/>
          </a:xfrm>
          <a:prstGeom prst="rect">
            <a:avLst/>
          </a:prstGeom>
          <a:solidFill>
            <a:srgbClr val="EB6154"/>
          </a:solidFill>
          <a:ln w="25400">
            <a:solidFill>
              <a:srgbClr val="EEF4F4"/>
            </a:solidFill>
          </a:ln>
        </p:spPr>
        <p:txBody>
          <a:bodyPr vert="horz" wrap="square" lIns="0" tIns="170180" rIns="0" bIns="0" rtlCol="0">
            <a:spAutoFit/>
          </a:bodyPr>
          <a:lstStyle/>
          <a:p>
            <a:pPr marL="115990" marR="84665" indent="-30479">
              <a:lnSpc>
                <a:spcPts val="2213"/>
              </a:lnSpc>
              <a:spcBef>
                <a:spcPts val="1340"/>
              </a:spcBef>
            </a:pPr>
            <a:endParaRPr lang="ar-SA" sz="2133" dirty="0">
              <a:latin typeface="Microsoft Sans Serif"/>
              <a:cs typeface="Microsoft Sans Serif"/>
            </a:endParaRPr>
          </a:p>
          <a:p>
            <a:pPr marL="115990" marR="84665" indent="-30479">
              <a:lnSpc>
                <a:spcPts val="2213"/>
              </a:lnSpc>
              <a:spcBef>
                <a:spcPts val="1340"/>
              </a:spcBef>
            </a:pPr>
            <a:endParaRPr lang="ar-SA" sz="2133" dirty="0">
              <a:latin typeface="Microsoft Sans Serif"/>
              <a:cs typeface="Microsoft Sans Serif"/>
            </a:endParaRPr>
          </a:p>
          <a:p>
            <a:pPr marL="115990" marR="84665" indent="-30479">
              <a:lnSpc>
                <a:spcPts val="2213"/>
              </a:lnSpc>
              <a:spcBef>
                <a:spcPts val="1340"/>
              </a:spcBef>
            </a:pPr>
            <a:endParaRPr sz="2133" dirty="0">
              <a:latin typeface="Microsoft Sans Serif"/>
              <a:cs typeface="Microsoft Sans Serif"/>
            </a:endParaRPr>
          </a:p>
        </p:txBody>
      </p:sp>
      <p:cxnSp>
        <p:nvCxnSpPr>
          <p:cNvPr id="19" name="موصل: على شكل مرفق 18">
            <a:extLst>
              <a:ext uri="{FF2B5EF4-FFF2-40B4-BE49-F238E27FC236}">
                <a16:creationId xmlns:a16="http://schemas.microsoft.com/office/drawing/2014/main" id="{32BB26E0-020D-2D29-E1B0-39C8E5A8DB68}"/>
              </a:ext>
            </a:extLst>
          </p:cNvPr>
          <p:cNvCxnSpPr>
            <a:cxnSpLocks/>
          </p:cNvCxnSpPr>
          <p:nvPr/>
        </p:nvCxnSpPr>
        <p:spPr>
          <a:xfrm rot="5400000">
            <a:off x="3839231" y="337077"/>
            <a:ext cx="229231" cy="4063482"/>
          </a:xfrm>
          <a:prstGeom prst="bent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موصل: على شكل مرفق 22">
            <a:extLst>
              <a:ext uri="{FF2B5EF4-FFF2-40B4-BE49-F238E27FC236}">
                <a16:creationId xmlns:a16="http://schemas.microsoft.com/office/drawing/2014/main" id="{DE2BB24A-32F0-C977-9805-7E1B872C8328}"/>
              </a:ext>
            </a:extLst>
          </p:cNvPr>
          <p:cNvCxnSpPr>
            <a:cxnSpLocks/>
            <a:stCxn id="42" idx="2"/>
          </p:cNvCxnSpPr>
          <p:nvPr/>
        </p:nvCxnSpPr>
        <p:spPr>
          <a:xfrm rot="16200000" flipH="1">
            <a:off x="7827324" y="261687"/>
            <a:ext cx="193400" cy="4250094"/>
          </a:xfrm>
          <a:prstGeom prst="bentConnector2">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7" name="رابط كسهم مستقيم 46">
            <a:extLst>
              <a:ext uri="{FF2B5EF4-FFF2-40B4-BE49-F238E27FC236}">
                <a16:creationId xmlns:a16="http://schemas.microsoft.com/office/drawing/2014/main" id="{7870CFF3-A3E1-EB7D-64D6-68ECCC99A4BB}"/>
              </a:ext>
            </a:extLst>
          </p:cNvPr>
          <p:cNvCxnSpPr/>
          <p:nvPr/>
        </p:nvCxnSpPr>
        <p:spPr>
          <a:xfrm>
            <a:off x="4711857" y="2538432"/>
            <a:ext cx="0" cy="3395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رابط كسهم مستقيم 47">
            <a:extLst>
              <a:ext uri="{FF2B5EF4-FFF2-40B4-BE49-F238E27FC236}">
                <a16:creationId xmlns:a16="http://schemas.microsoft.com/office/drawing/2014/main" id="{0902CA29-E375-5DC9-7E15-EDAC72F9D4F4}"/>
              </a:ext>
            </a:extLst>
          </p:cNvPr>
          <p:cNvCxnSpPr>
            <a:cxnSpLocks/>
          </p:cNvCxnSpPr>
          <p:nvPr/>
        </p:nvCxnSpPr>
        <p:spPr>
          <a:xfrm>
            <a:off x="1955653" y="2481515"/>
            <a:ext cx="0" cy="4037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رابط كسهم مستقيم 51">
            <a:extLst>
              <a:ext uri="{FF2B5EF4-FFF2-40B4-BE49-F238E27FC236}">
                <a16:creationId xmlns:a16="http://schemas.microsoft.com/office/drawing/2014/main" id="{62337799-08EB-DE24-CB4D-EFD92526F2BF}"/>
              </a:ext>
            </a:extLst>
          </p:cNvPr>
          <p:cNvCxnSpPr>
            <a:cxnSpLocks/>
          </p:cNvCxnSpPr>
          <p:nvPr/>
        </p:nvCxnSpPr>
        <p:spPr>
          <a:xfrm>
            <a:off x="7585123" y="2474232"/>
            <a:ext cx="0" cy="4037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رابط كسهم مستقيم 52">
            <a:extLst>
              <a:ext uri="{FF2B5EF4-FFF2-40B4-BE49-F238E27FC236}">
                <a16:creationId xmlns:a16="http://schemas.microsoft.com/office/drawing/2014/main" id="{99954753-8839-0512-B1BF-036842C81EF0}"/>
              </a:ext>
            </a:extLst>
          </p:cNvPr>
          <p:cNvCxnSpPr>
            <a:cxnSpLocks/>
          </p:cNvCxnSpPr>
          <p:nvPr/>
        </p:nvCxnSpPr>
        <p:spPr>
          <a:xfrm>
            <a:off x="10049073" y="2474232"/>
            <a:ext cx="0" cy="4037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رابط كسهم مستقيم 53">
            <a:extLst>
              <a:ext uri="{FF2B5EF4-FFF2-40B4-BE49-F238E27FC236}">
                <a16:creationId xmlns:a16="http://schemas.microsoft.com/office/drawing/2014/main" id="{8EBFD5CD-C9E5-C534-2BA0-1C32EA8BF448}"/>
              </a:ext>
            </a:extLst>
          </p:cNvPr>
          <p:cNvCxnSpPr>
            <a:cxnSpLocks/>
          </p:cNvCxnSpPr>
          <p:nvPr/>
        </p:nvCxnSpPr>
        <p:spPr>
          <a:xfrm>
            <a:off x="1912109" y="3767166"/>
            <a:ext cx="0" cy="5940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رابط كسهم مستقيم 55">
            <a:extLst>
              <a:ext uri="{FF2B5EF4-FFF2-40B4-BE49-F238E27FC236}">
                <a16:creationId xmlns:a16="http://schemas.microsoft.com/office/drawing/2014/main" id="{F5FD66FB-6F83-D6BA-CDC6-9FFC0AD8F289}"/>
              </a:ext>
            </a:extLst>
          </p:cNvPr>
          <p:cNvCxnSpPr>
            <a:cxnSpLocks/>
            <a:endCxn id="18" idx="0"/>
          </p:cNvCxnSpPr>
          <p:nvPr/>
        </p:nvCxnSpPr>
        <p:spPr>
          <a:xfrm>
            <a:off x="4711857" y="3767166"/>
            <a:ext cx="1" cy="5940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رابط كسهم مستقيم 58">
            <a:extLst>
              <a:ext uri="{FF2B5EF4-FFF2-40B4-BE49-F238E27FC236}">
                <a16:creationId xmlns:a16="http://schemas.microsoft.com/office/drawing/2014/main" id="{CDC797F1-D349-5669-5FBF-2C7FFD6D96AD}"/>
              </a:ext>
            </a:extLst>
          </p:cNvPr>
          <p:cNvCxnSpPr>
            <a:cxnSpLocks/>
          </p:cNvCxnSpPr>
          <p:nvPr/>
        </p:nvCxnSpPr>
        <p:spPr>
          <a:xfrm>
            <a:off x="7820200" y="3767166"/>
            <a:ext cx="0" cy="5728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رابط كسهم مستقيم 60">
            <a:extLst>
              <a:ext uri="{FF2B5EF4-FFF2-40B4-BE49-F238E27FC236}">
                <a16:creationId xmlns:a16="http://schemas.microsoft.com/office/drawing/2014/main" id="{989E04E8-936F-104A-E8A4-27432519C7EA}"/>
              </a:ext>
            </a:extLst>
          </p:cNvPr>
          <p:cNvCxnSpPr>
            <a:cxnSpLocks/>
          </p:cNvCxnSpPr>
          <p:nvPr/>
        </p:nvCxnSpPr>
        <p:spPr>
          <a:xfrm>
            <a:off x="10186895" y="3767166"/>
            <a:ext cx="0" cy="55240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مستطيل 2">
            <a:extLst>
              <a:ext uri="{FF2B5EF4-FFF2-40B4-BE49-F238E27FC236}">
                <a16:creationId xmlns:a16="http://schemas.microsoft.com/office/drawing/2014/main" id="{5654A6F5-BF40-DC49-E3F2-6173914468B7}"/>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3805501" y="2860386"/>
            <a:ext cx="1812713" cy="906780"/>
          </a:xfrm>
          <a:custGeom>
            <a:avLst/>
            <a:gdLst/>
            <a:ahLst/>
            <a:cxnLst/>
            <a:rect l="l" t="t" r="r" b="b"/>
            <a:pathLst>
              <a:path w="1359535" h="680085">
                <a:moveTo>
                  <a:pt x="1359408" y="0"/>
                </a:moveTo>
                <a:lnTo>
                  <a:pt x="0" y="0"/>
                </a:lnTo>
                <a:lnTo>
                  <a:pt x="0" y="679704"/>
                </a:lnTo>
                <a:lnTo>
                  <a:pt x="1359408" y="679704"/>
                </a:lnTo>
                <a:lnTo>
                  <a:pt x="1359408" y="0"/>
                </a:lnTo>
                <a:close/>
              </a:path>
            </a:pathLst>
          </a:custGeom>
          <a:solidFill>
            <a:srgbClr val="794F5B"/>
          </a:solidFill>
        </p:spPr>
        <p:txBody>
          <a:bodyPr wrap="square" lIns="0" tIns="0" rIns="0" bIns="0" rtlCol="0"/>
          <a:lstStyle/>
          <a:p>
            <a:pPr algn="ctr"/>
            <a:r>
              <a:rPr lang="ar-SA" sz="4000" dirty="0">
                <a:solidFill>
                  <a:schemeClr val="lt1"/>
                </a:solidFill>
                <a:latin typeface="Calibri"/>
                <a:ea typeface="Calibri"/>
                <a:cs typeface="Calibri"/>
                <a:sym typeface="Calibri"/>
              </a:rPr>
              <a:t>اشارته</a:t>
            </a:r>
            <a:endParaRPr sz="4000" dirty="0"/>
          </a:p>
        </p:txBody>
      </p:sp>
      <p:sp>
        <p:nvSpPr>
          <p:cNvPr id="18" name="object 18"/>
          <p:cNvSpPr txBox="1"/>
          <p:nvPr/>
        </p:nvSpPr>
        <p:spPr>
          <a:xfrm>
            <a:off x="3496769" y="4361203"/>
            <a:ext cx="2866709" cy="2141612"/>
          </a:xfrm>
          <a:prstGeom prst="rect">
            <a:avLst/>
          </a:prstGeom>
          <a:solidFill>
            <a:srgbClr val="EB6154"/>
          </a:solidFill>
          <a:ln w="25400">
            <a:solidFill>
              <a:srgbClr val="EEF4F4"/>
            </a:solidFill>
          </a:ln>
        </p:spPr>
        <p:txBody>
          <a:bodyPr vert="horz" wrap="square" lIns="0" tIns="170180" rIns="0" bIns="0" rtlCol="0">
            <a:spAutoFit/>
          </a:bodyPr>
          <a:lstStyle/>
          <a:p>
            <a:pPr marL="0" marR="0" algn="ctr" rtl="1">
              <a:spcBef>
                <a:spcPts val="0"/>
              </a:spcBef>
              <a:spcAft>
                <a:spcPts val="0"/>
              </a:spcAft>
            </a:pPr>
            <a:r>
              <a:rPr lang="ar-SA" sz="2400" b="1" dirty="0">
                <a:solidFill>
                  <a:schemeClr val="accent1">
                    <a:lumMod val="75000"/>
                  </a:schemeClr>
                </a:solidFill>
                <a:latin typeface="Times New Roman"/>
                <a:ea typeface="Times New Roman"/>
              </a:rPr>
              <a:t>تعتمد على النظام الإحداثي المتخذ فإن كان : </a:t>
            </a:r>
            <a:endParaRPr lang="en-US" sz="2400" b="1" dirty="0">
              <a:solidFill>
                <a:schemeClr val="accent1">
                  <a:lumMod val="75000"/>
                </a:schemeClr>
              </a:solidFill>
              <a:latin typeface="Times New Roman"/>
              <a:ea typeface="Times New Roman"/>
            </a:endParaRPr>
          </a:p>
          <a:p>
            <a:pPr marL="0" marR="0" algn="ctr" rtl="1">
              <a:spcBef>
                <a:spcPts val="0"/>
              </a:spcBef>
              <a:spcAft>
                <a:spcPts val="0"/>
              </a:spcAft>
            </a:pPr>
            <a:r>
              <a:rPr lang="ar-SA" sz="2000" b="1" dirty="0">
                <a:latin typeface="Times New Roman"/>
                <a:ea typeface="Times New Roman"/>
              </a:rPr>
              <a:t>1 – الاتجاه الموجب لأعلى يكون التسارع سالب (</a:t>
            </a:r>
            <a:r>
              <a:rPr lang="en-US" sz="2000" b="1" dirty="0">
                <a:latin typeface="Times New Roman"/>
                <a:ea typeface="Times New Roman"/>
              </a:rPr>
              <a:t>( - g</a:t>
            </a:r>
            <a:r>
              <a:rPr lang="ar-SA" sz="2000" b="1" dirty="0">
                <a:latin typeface="Times New Roman"/>
                <a:ea typeface="Times New Roman"/>
              </a:rPr>
              <a:t>    </a:t>
            </a:r>
            <a:endParaRPr lang="en-US" sz="2000" b="1" dirty="0">
              <a:latin typeface="Times New Roman"/>
              <a:ea typeface="Times New Roman"/>
            </a:endParaRPr>
          </a:p>
          <a:p>
            <a:pPr marL="0" marR="0" algn="ctr" rtl="1">
              <a:spcBef>
                <a:spcPts val="0"/>
              </a:spcBef>
              <a:spcAft>
                <a:spcPts val="0"/>
              </a:spcAft>
            </a:pPr>
            <a:r>
              <a:rPr lang="ar-SA" sz="2000" b="1" dirty="0">
                <a:latin typeface="Times New Roman"/>
                <a:ea typeface="Times New Roman"/>
              </a:rPr>
              <a:t>2 – الاتجاه الموجب لأسفل كان التسارع موجب </a:t>
            </a:r>
            <a:r>
              <a:rPr lang="en-US" sz="2000" b="1" dirty="0">
                <a:latin typeface="Times New Roman"/>
                <a:ea typeface="Times New Roman"/>
              </a:rPr>
              <a:t>( +g )</a:t>
            </a:r>
            <a:endParaRPr sz="2133" dirty="0">
              <a:latin typeface="Microsoft Sans Serif"/>
              <a:cs typeface="Microsoft Sans Serif"/>
            </a:endParaRPr>
          </a:p>
        </p:txBody>
      </p:sp>
      <p:sp>
        <p:nvSpPr>
          <p:cNvPr id="25" name="object 25"/>
          <p:cNvSpPr/>
          <p:nvPr/>
        </p:nvSpPr>
        <p:spPr>
          <a:xfrm>
            <a:off x="6784142" y="2824852"/>
            <a:ext cx="1815253" cy="906780"/>
          </a:xfrm>
          <a:custGeom>
            <a:avLst/>
            <a:gdLst/>
            <a:ahLst/>
            <a:cxnLst/>
            <a:rect l="l" t="t" r="r" b="b"/>
            <a:pathLst>
              <a:path w="1361440" h="680085">
                <a:moveTo>
                  <a:pt x="1360931" y="0"/>
                </a:moveTo>
                <a:lnTo>
                  <a:pt x="0" y="0"/>
                </a:lnTo>
                <a:lnTo>
                  <a:pt x="0" y="679703"/>
                </a:lnTo>
                <a:lnTo>
                  <a:pt x="1360931" y="679703"/>
                </a:lnTo>
                <a:lnTo>
                  <a:pt x="1360931" y="0"/>
                </a:lnTo>
                <a:close/>
              </a:path>
            </a:pathLst>
          </a:custGeom>
          <a:solidFill>
            <a:srgbClr val="794F5B"/>
          </a:solidFill>
        </p:spPr>
        <p:txBody>
          <a:bodyPr wrap="square" lIns="0" tIns="0" rIns="0" bIns="0" rtlCol="0"/>
          <a:lstStyle/>
          <a:p>
            <a:pPr marL="0" marR="0" lvl="0" indent="0" algn="ctr" rtl="1">
              <a:spcBef>
                <a:spcPts val="0"/>
              </a:spcBef>
              <a:spcAft>
                <a:spcPts val="0"/>
              </a:spcAft>
              <a:buNone/>
            </a:pPr>
            <a:r>
              <a:rPr lang="ar-SA" sz="3200" dirty="0">
                <a:solidFill>
                  <a:schemeClr val="lt1"/>
                </a:solidFill>
                <a:latin typeface="Calibri"/>
                <a:ea typeface="Calibri"/>
                <a:cs typeface="Calibri"/>
                <a:sym typeface="Calibri"/>
              </a:rPr>
              <a:t>رمزه ومقداره</a:t>
            </a:r>
            <a:endParaRPr lang="ar-SA" sz="1800" dirty="0"/>
          </a:p>
        </p:txBody>
      </p:sp>
      <p:sp>
        <p:nvSpPr>
          <p:cNvPr id="27" name="object 27"/>
          <p:cNvSpPr txBox="1"/>
          <p:nvPr/>
        </p:nvSpPr>
        <p:spPr>
          <a:xfrm>
            <a:off x="6913844" y="4319568"/>
            <a:ext cx="1812713" cy="1375591"/>
          </a:xfrm>
          <a:prstGeom prst="rect">
            <a:avLst/>
          </a:prstGeom>
          <a:solidFill>
            <a:srgbClr val="EB6154"/>
          </a:solidFill>
          <a:ln w="25400">
            <a:solidFill>
              <a:srgbClr val="EEF4F4"/>
            </a:solidFill>
          </a:ln>
        </p:spPr>
        <p:txBody>
          <a:bodyPr vert="horz" wrap="square" lIns="0" tIns="265007" rIns="0" bIns="0" rtlCol="0">
            <a:spAutoFit/>
          </a:bodyPr>
          <a:lstStyle/>
          <a:p>
            <a:pPr marL="0" marR="0" algn="ctr" rtl="0">
              <a:spcBef>
                <a:spcPts val="0"/>
              </a:spcBef>
              <a:spcAft>
                <a:spcPts val="0"/>
              </a:spcAft>
            </a:pPr>
            <a:r>
              <a:rPr lang="en-US" sz="3600" b="1" dirty="0">
                <a:latin typeface="Times New Roman"/>
                <a:ea typeface="Times New Roman"/>
              </a:rPr>
              <a:t>g = 9.8 m</a:t>
            </a:r>
            <a:r>
              <a:rPr lang="ar-SA" sz="3600" b="1" dirty="0">
                <a:latin typeface="Times New Roman"/>
                <a:ea typeface="Times New Roman"/>
              </a:rPr>
              <a:t>/</a:t>
            </a:r>
            <a:r>
              <a:rPr lang="en-US" sz="3600" b="1" dirty="0">
                <a:latin typeface="Times New Roman"/>
                <a:ea typeface="Times New Roman"/>
              </a:rPr>
              <a:t>s</a:t>
            </a:r>
            <a:r>
              <a:rPr lang="en-US" sz="3600" b="1" baseline="30000" dirty="0">
                <a:latin typeface="Times New Roman"/>
                <a:ea typeface="Times New Roman"/>
              </a:rPr>
              <a:t>2</a:t>
            </a:r>
            <a:endParaRPr lang="en-US" sz="3600" b="1" dirty="0">
              <a:latin typeface="Times New Roman"/>
              <a:ea typeface="Times New Roman"/>
            </a:endParaRPr>
          </a:p>
        </p:txBody>
      </p:sp>
      <p:sp>
        <p:nvSpPr>
          <p:cNvPr id="28" name="object 28"/>
          <p:cNvSpPr/>
          <p:nvPr/>
        </p:nvSpPr>
        <p:spPr>
          <a:xfrm>
            <a:off x="9280539" y="2860386"/>
            <a:ext cx="1812713" cy="906780"/>
          </a:xfrm>
          <a:custGeom>
            <a:avLst/>
            <a:gdLst/>
            <a:ahLst/>
            <a:cxnLst/>
            <a:rect l="l" t="t" r="r" b="b"/>
            <a:pathLst>
              <a:path w="1359534" h="680085">
                <a:moveTo>
                  <a:pt x="1359407" y="0"/>
                </a:moveTo>
                <a:lnTo>
                  <a:pt x="0" y="0"/>
                </a:lnTo>
                <a:lnTo>
                  <a:pt x="0" y="679703"/>
                </a:lnTo>
                <a:lnTo>
                  <a:pt x="1359407" y="679703"/>
                </a:lnTo>
                <a:lnTo>
                  <a:pt x="1359407" y="0"/>
                </a:lnTo>
                <a:close/>
              </a:path>
            </a:pathLst>
          </a:custGeom>
          <a:solidFill>
            <a:srgbClr val="794F5B"/>
          </a:solidFill>
        </p:spPr>
        <p:txBody>
          <a:bodyPr wrap="square" lIns="0" tIns="0" rIns="0" bIns="0" rtlCol="0"/>
          <a:lstStyle/>
          <a:p>
            <a:pPr marL="0" marR="0" lvl="0" indent="0" algn="ctr" rtl="1">
              <a:spcBef>
                <a:spcPts val="0"/>
              </a:spcBef>
              <a:spcAft>
                <a:spcPts val="0"/>
              </a:spcAft>
              <a:buNone/>
            </a:pPr>
            <a:r>
              <a:rPr lang="ar-SA" sz="3600" dirty="0">
                <a:solidFill>
                  <a:schemeClr val="lt1"/>
                </a:solidFill>
                <a:latin typeface="Calibri"/>
                <a:ea typeface="Calibri"/>
                <a:cs typeface="Calibri"/>
                <a:sym typeface="Calibri"/>
              </a:rPr>
              <a:t>التعريف</a:t>
            </a:r>
            <a:endParaRPr lang="ar-SA" sz="2800" dirty="0"/>
          </a:p>
        </p:txBody>
      </p:sp>
      <p:sp>
        <p:nvSpPr>
          <p:cNvPr id="31" name="object 31"/>
          <p:cNvSpPr txBox="1"/>
          <p:nvPr/>
        </p:nvSpPr>
        <p:spPr>
          <a:xfrm>
            <a:off x="9345654" y="4319568"/>
            <a:ext cx="1781387" cy="1358491"/>
          </a:xfrm>
          <a:prstGeom prst="rect">
            <a:avLst/>
          </a:prstGeom>
          <a:solidFill>
            <a:srgbClr val="EB6154"/>
          </a:solidFill>
        </p:spPr>
        <p:txBody>
          <a:bodyPr vert="horz" wrap="square" lIns="0" tIns="248073" rIns="0" bIns="0" rtlCol="0">
            <a:spAutoFit/>
          </a:bodyPr>
          <a:lstStyle/>
          <a:p>
            <a:pPr marL="0" marR="0" algn="ctr" rtl="1">
              <a:spcBef>
                <a:spcPts val="0"/>
              </a:spcBef>
              <a:spcAft>
                <a:spcPts val="0"/>
              </a:spcAft>
            </a:pPr>
            <a:r>
              <a:rPr lang="ar-SA" sz="2400" b="1" dirty="0">
                <a:latin typeface="Times New Roman"/>
                <a:ea typeface="Times New Roman"/>
              </a:rPr>
              <a:t>تسارع نتيجة تأثير جاذبية الأرض عليه</a:t>
            </a:r>
            <a:endParaRPr lang="en-US" sz="2400" b="1" dirty="0">
              <a:latin typeface="Times New Roman"/>
              <a:ea typeface="Times New Roman"/>
            </a:endParaRPr>
          </a:p>
        </p:txBody>
      </p:sp>
      <p:sp>
        <p:nvSpPr>
          <p:cNvPr id="39" name="object 39"/>
          <p:cNvSpPr/>
          <p:nvPr/>
        </p:nvSpPr>
        <p:spPr>
          <a:xfrm>
            <a:off x="1049297" y="2860386"/>
            <a:ext cx="1812713" cy="906780"/>
          </a:xfrm>
          <a:custGeom>
            <a:avLst/>
            <a:gdLst/>
            <a:ahLst/>
            <a:cxnLst/>
            <a:rect l="l" t="t" r="r" b="b"/>
            <a:pathLst>
              <a:path w="1359535" h="680085">
                <a:moveTo>
                  <a:pt x="1359408" y="0"/>
                </a:moveTo>
                <a:lnTo>
                  <a:pt x="0" y="0"/>
                </a:lnTo>
                <a:lnTo>
                  <a:pt x="0" y="679703"/>
                </a:lnTo>
                <a:lnTo>
                  <a:pt x="1359408" y="679703"/>
                </a:lnTo>
                <a:lnTo>
                  <a:pt x="1359408" y="0"/>
                </a:lnTo>
                <a:close/>
              </a:path>
            </a:pathLst>
          </a:custGeom>
          <a:solidFill>
            <a:srgbClr val="794F5B"/>
          </a:solidFill>
        </p:spPr>
        <p:txBody>
          <a:bodyPr wrap="square" lIns="0" tIns="0" rIns="0" bIns="0" rtlCol="0"/>
          <a:lstStyle/>
          <a:p>
            <a:pPr algn="ctr"/>
            <a:r>
              <a:rPr lang="ar-SA" sz="44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تغيره</a:t>
            </a:r>
            <a:endParaRPr sz="24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2" name="مستطيل 41">
            <a:extLst>
              <a:ext uri="{FF2B5EF4-FFF2-40B4-BE49-F238E27FC236}">
                <a16:creationId xmlns:a16="http://schemas.microsoft.com/office/drawing/2014/main" id="{0CF53A40-0E1F-9FB3-230E-0757DD768C54}"/>
              </a:ext>
            </a:extLst>
          </p:cNvPr>
          <p:cNvSpPr/>
          <p:nvPr/>
        </p:nvSpPr>
        <p:spPr>
          <a:xfrm>
            <a:off x="3666931" y="1600921"/>
            <a:ext cx="4637314" cy="68911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a:ln w="0"/>
                <a:solidFill>
                  <a:srgbClr val="00B050"/>
                </a:solidFill>
                <a:effectLst>
                  <a:outerShdw blurRad="38100" dist="19050" dir="2700000" algn="tl" rotWithShape="0">
                    <a:schemeClr val="dk1">
                      <a:alpha val="40000"/>
                    </a:schemeClr>
                  </a:outerShdw>
                </a:effectLst>
              </a:rPr>
              <a:t>تسارع الجاذبية الأرضية </a:t>
            </a:r>
            <a:endParaRPr lang="en-US" sz="3200" dirty="0">
              <a:ln w="0"/>
              <a:solidFill>
                <a:srgbClr val="00B050"/>
              </a:solidFill>
              <a:effectLst>
                <a:outerShdw blurRad="38100" dist="19050" dir="2700000" algn="tl" rotWithShape="0">
                  <a:schemeClr val="dk1">
                    <a:alpha val="40000"/>
                  </a:schemeClr>
                </a:outerShdw>
              </a:effectLst>
            </a:endParaRPr>
          </a:p>
        </p:txBody>
      </p:sp>
      <p:sp>
        <p:nvSpPr>
          <p:cNvPr id="44" name="مربع نص 43">
            <a:extLst>
              <a:ext uri="{FF2B5EF4-FFF2-40B4-BE49-F238E27FC236}">
                <a16:creationId xmlns:a16="http://schemas.microsoft.com/office/drawing/2014/main" id="{71F8A389-0471-5AF9-F0BF-5CA496EEC286}"/>
              </a:ext>
            </a:extLst>
          </p:cNvPr>
          <p:cNvSpPr txBox="1"/>
          <p:nvPr/>
        </p:nvSpPr>
        <p:spPr>
          <a:xfrm>
            <a:off x="4465983" y="273183"/>
            <a:ext cx="8521148" cy="1200329"/>
          </a:xfrm>
          <a:prstGeom prst="rect">
            <a:avLst/>
          </a:prstGeom>
          <a:noFill/>
        </p:spPr>
        <p:txBody>
          <a:bodyPr wrap="square">
            <a:spAutoFit/>
          </a:bodyPr>
          <a:lstStyle/>
          <a:p>
            <a:pPr algn="ctr"/>
            <a:r>
              <a:rPr lang="ar-SA" sz="3600" dirty="0">
                <a:solidFill>
                  <a:srgbClr val="002060"/>
                </a:solidFill>
              </a:rPr>
              <a:t>طالبتي المبدعة</a:t>
            </a:r>
          </a:p>
          <a:p>
            <a:pPr algn="ctr"/>
            <a:r>
              <a:rPr lang="ar-SA" sz="3600" dirty="0">
                <a:solidFill>
                  <a:srgbClr val="002060"/>
                </a:solidFill>
              </a:rPr>
              <a:t>تعاوني مع مجموعتك في اكمال هذا المنظم </a:t>
            </a:r>
          </a:p>
        </p:txBody>
      </p:sp>
      <p:pic>
        <p:nvPicPr>
          <p:cNvPr id="45" name="عنصر نائب للمحتوى 3" descr="imagesMDG91I70.jpg">
            <a:extLst>
              <a:ext uri="{FF2B5EF4-FFF2-40B4-BE49-F238E27FC236}">
                <a16:creationId xmlns:a16="http://schemas.microsoft.com/office/drawing/2014/main" id="{E865F199-C8B9-E996-79EA-EC4D9471E5EA}"/>
              </a:ext>
            </a:extLst>
          </p:cNvPr>
          <p:cNvPicPr>
            <a:picLocks noGrp="1" noChangeAspect="1"/>
          </p:cNvPicPr>
          <p:nvPr>
            <p:ph idx="1"/>
          </p:nvPr>
        </p:nvPicPr>
        <p:blipFill>
          <a:blip r:embed="rId2" cstate="print"/>
          <a:stretch>
            <a:fillRect/>
          </a:stretch>
        </p:blipFill>
        <p:spPr>
          <a:xfrm>
            <a:off x="344557" y="166458"/>
            <a:ext cx="2714625" cy="1685925"/>
          </a:xfrm>
        </p:spPr>
      </p:pic>
      <p:pic>
        <p:nvPicPr>
          <p:cNvPr id="46" name="Picture 16" descr="Icon&#10;&#10;Description automatically generated">
            <a:extLst>
              <a:ext uri="{FF2B5EF4-FFF2-40B4-BE49-F238E27FC236}">
                <a16:creationId xmlns:a16="http://schemas.microsoft.com/office/drawing/2014/main" id="{60AFE89D-8690-B0F7-D3A0-7D138535B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5296" y="145774"/>
            <a:ext cx="1174835" cy="777270"/>
          </a:xfrm>
          <a:prstGeom prst="rect">
            <a:avLst/>
          </a:prstGeom>
        </p:spPr>
      </p:pic>
      <p:sp>
        <p:nvSpPr>
          <p:cNvPr id="2" name="object 18">
            <a:extLst>
              <a:ext uri="{FF2B5EF4-FFF2-40B4-BE49-F238E27FC236}">
                <a16:creationId xmlns:a16="http://schemas.microsoft.com/office/drawing/2014/main" id="{B42D875B-1FB1-37BE-0F47-1B2A6A8B9D20}"/>
              </a:ext>
            </a:extLst>
          </p:cNvPr>
          <p:cNvSpPr txBox="1"/>
          <p:nvPr/>
        </p:nvSpPr>
        <p:spPr>
          <a:xfrm>
            <a:off x="606693" y="4319568"/>
            <a:ext cx="2270979" cy="1464503"/>
          </a:xfrm>
          <a:prstGeom prst="rect">
            <a:avLst/>
          </a:prstGeom>
          <a:solidFill>
            <a:srgbClr val="EB6154"/>
          </a:solidFill>
          <a:ln w="25400">
            <a:solidFill>
              <a:srgbClr val="EEF4F4"/>
            </a:solidFill>
          </a:ln>
        </p:spPr>
        <p:txBody>
          <a:bodyPr vert="horz" wrap="square" lIns="0" tIns="170180" rIns="0" bIns="0" rtlCol="0">
            <a:spAutoFit/>
          </a:bodyPr>
          <a:lstStyle/>
          <a:p>
            <a:pPr marL="0" marR="0" algn="ctr" rtl="1">
              <a:spcBef>
                <a:spcPts val="0"/>
              </a:spcBef>
              <a:spcAft>
                <a:spcPts val="0"/>
              </a:spcAft>
            </a:pPr>
            <a:r>
              <a:rPr lang="ar-SA" sz="2800" b="1" dirty="0">
                <a:latin typeface="Times New Roman"/>
                <a:ea typeface="Times New Roman"/>
              </a:rPr>
              <a:t>يتغير بشكل طفيف في أماكن مختلفة من الأرض</a:t>
            </a:r>
            <a:endParaRPr lang="en-US" sz="2800" b="1" dirty="0">
              <a:latin typeface="Times New Roman"/>
              <a:ea typeface="Times New Roman"/>
            </a:endParaRPr>
          </a:p>
        </p:txBody>
      </p:sp>
      <p:cxnSp>
        <p:nvCxnSpPr>
          <p:cNvPr id="19" name="موصل: على شكل مرفق 18">
            <a:extLst>
              <a:ext uri="{FF2B5EF4-FFF2-40B4-BE49-F238E27FC236}">
                <a16:creationId xmlns:a16="http://schemas.microsoft.com/office/drawing/2014/main" id="{32BB26E0-020D-2D29-E1B0-39C8E5A8DB68}"/>
              </a:ext>
            </a:extLst>
          </p:cNvPr>
          <p:cNvCxnSpPr>
            <a:cxnSpLocks/>
          </p:cNvCxnSpPr>
          <p:nvPr/>
        </p:nvCxnSpPr>
        <p:spPr>
          <a:xfrm rot="5400000">
            <a:off x="3839231" y="337077"/>
            <a:ext cx="229231" cy="4063482"/>
          </a:xfrm>
          <a:prstGeom prst="bentConnector2">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موصل: على شكل مرفق 22">
            <a:extLst>
              <a:ext uri="{FF2B5EF4-FFF2-40B4-BE49-F238E27FC236}">
                <a16:creationId xmlns:a16="http://schemas.microsoft.com/office/drawing/2014/main" id="{DE2BB24A-32F0-C977-9805-7E1B872C8328}"/>
              </a:ext>
            </a:extLst>
          </p:cNvPr>
          <p:cNvCxnSpPr>
            <a:cxnSpLocks/>
            <a:stCxn id="42" idx="2"/>
          </p:cNvCxnSpPr>
          <p:nvPr/>
        </p:nvCxnSpPr>
        <p:spPr>
          <a:xfrm rot="16200000" flipH="1">
            <a:off x="7920630" y="354991"/>
            <a:ext cx="193400" cy="4063485"/>
          </a:xfrm>
          <a:prstGeom prst="bentConnector2">
            <a:avLst/>
          </a:prstGeom>
          <a:ln w="381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7" name="رابط كسهم مستقيم 46">
            <a:extLst>
              <a:ext uri="{FF2B5EF4-FFF2-40B4-BE49-F238E27FC236}">
                <a16:creationId xmlns:a16="http://schemas.microsoft.com/office/drawing/2014/main" id="{7870CFF3-A3E1-EB7D-64D6-68ECCC99A4BB}"/>
              </a:ext>
            </a:extLst>
          </p:cNvPr>
          <p:cNvCxnSpPr/>
          <p:nvPr/>
        </p:nvCxnSpPr>
        <p:spPr>
          <a:xfrm>
            <a:off x="4711857" y="2538432"/>
            <a:ext cx="0" cy="3395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رابط كسهم مستقيم 47">
            <a:extLst>
              <a:ext uri="{FF2B5EF4-FFF2-40B4-BE49-F238E27FC236}">
                <a16:creationId xmlns:a16="http://schemas.microsoft.com/office/drawing/2014/main" id="{0902CA29-E375-5DC9-7E15-EDAC72F9D4F4}"/>
              </a:ext>
            </a:extLst>
          </p:cNvPr>
          <p:cNvCxnSpPr>
            <a:cxnSpLocks/>
          </p:cNvCxnSpPr>
          <p:nvPr/>
        </p:nvCxnSpPr>
        <p:spPr>
          <a:xfrm>
            <a:off x="1955653" y="2481515"/>
            <a:ext cx="0" cy="4037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رابط كسهم مستقيم 51">
            <a:extLst>
              <a:ext uri="{FF2B5EF4-FFF2-40B4-BE49-F238E27FC236}">
                <a16:creationId xmlns:a16="http://schemas.microsoft.com/office/drawing/2014/main" id="{62337799-08EB-DE24-CB4D-EFD92526F2BF}"/>
              </a:ext>
            </a:extLst>
          </p:cNvPr>
          <p:cNvCxnSpPr>
            <a:cxnSpLocks/>
          </p:cNvCxnSpPr>
          <p:nvPr/>
        </p:nvCxnSpPr>
        <p:spPr>
          <a:xfrm>
            <a:off x="7585123" y="2474232"/>
            <a:ext cx="0" cy="4037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رابط كسهم مستقيم 52">
            <a:extLst>
              <a:ext uri="{FF2B5EF4-FFF2-40B4-BE49-F238E27FC236}">
                <a16:creationId xmlns:a16="http://schemas.microsoft.com/office/drawing/2014/main" id="{99954753-8839-0512-B1BF-036842C81EF0}"/>
              </a:ext>
            </a:extLst>
          </p:cNvPr>
          <p:cNvCxnSpPr>
            <a:cxnSpLocks/>
          </p:cNvCxnSpPr>
          <p:nvPr/>
        </p:nvCxnSpPr>
        <p:spPr>
          <a:xfrm>
            <a:off x="10049073" y="2474232"/>
            <a:ext cx="0" cy="4037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رابط كسهم مستقيم 53">
            <a:extLst>
              <a:ext uri="{FF2B5EF4-FFF2-40B4-BE49-F238E27FC236}">
                <a16:creationId xmlns:a16="http://schemas.microsoft.com/office/drawing/2014/main" id="{8EBFD5CD-C9E5-C534-2BA0-1C32EA8BF448}"/>
              </a:ext>
            </a:extLst>
          </p:cNvPr>
          <p:cNvCxnSpPr>
            <a:cxnSpLocks/>
          </p:cNvCxnSpPr>
          <p:nvPr/>
        </p:nvCxnSpPr>
        <p:spPr>
          <a:xfrm>
            <a:off x="1912109" y="3767166"/>
            <a:ext cx="0" cy="5940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رابط كسهم مستقيم 55">
            <a:extLst>
              <a:ext uri="{FF2B5EF4-FFF2-40B4-BE49-F238E27FC236}">
                <a16:creationId xmlns:a16="http://schemas.microsoft.com/office/drawing/2014/main" id="{F5FD66FB-6F83-D6BA-CDC6-9FFC0AD8F289}"/>
              </a:ext>
            </a:extLst>
          </p:cNvPr>
          <p:cNvCxnSpPr>
            <a:cxnSpLocks/>
            <a:endCxn id="18" idx="0"/>
          </p:cNvCxnSpPr>
          <p:nvPr/>
        </p:nvCxnSpPr>
        <p:spPr>
          <a:xfrm>
            <a:off x="4711857" y="3767166"/>
            <a:ext cx="218267" cy="5940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رابط كسهم مستقيم 58">
            <a:extLst>
              <a:ext uri="{FF2B5EF4-FFF2-40B4-BE49-F238E27FC236}">
                <a16:creationId xmlns:a16="http://schemas.microsoft.com/office/drawing/2014/main" id="{CDC797F1-D349-5669-5FBF-2C7FFD6D96AD}"/>
              </a:ext>
            </a:extLst>
          </p:cNvPr>
          <p:cNvCxnSpPr>
            <a:cxnSpLocks/>
          </p:cNvCxnSpPr>
          <p:nvPr/>
        </p:nvCxnSpPr>
        <p:spPr>
          <a:xfrm>
            <a:off x="7820200" y="3767166"/>
            <a:ext cx="0" cy="5728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رابط كسهم مستقيم 60">
            <a:extLst>
              <a:ext uri="{FF2B5EF4-FFF2-40B4-BE49-F238E27FC236}">
                <a16:creationId xmlns:a16="http://schemas.microsoft.com/office/drawing/2014/main" id="{989E04E8-936F-104A-E8A4-27432519C7EA}"/>
              </a:ext>
            </a:extLst>
          </p:cNvPr>
          <p:cNvCxnSpPr>
            <a:cxnSpLocks/>
          </p:cNvCxnSpPr>
          <p:nvPr/>
        </p:nvCxnSpPr>
        <p:spPr>
          <a:xfrm>
            <a:off x="10186895" y="3767166"/>
            <a:ext cx="0" cy="55240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مستطيل 2">
            <a:extLst>
              <a:ext uri="{FF2B5EF4-FFF2-40B4-BE49-F238E27FC236}">
                <a16:creationId xmlns:a16="http://schemas.microsoft.com/office/drawing/2014/main" id="{9557120C-022B-0A18-DCFD-1302D17034ED}"/>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02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35E62336-BE6A-4C2C-BBE6-406CCA6AB86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5" name="Spinner BG">
            <a:extLst>
              <a:ext uri="{FF2B5EF4-FFF2-40B4-BE49-F238E27FC236}">
                <a16:creationId xmlns:a16="http://schemas.microsoft.com/office/drawing/2014/main" id="{402092C8-C2B9-4DD5-8561-A6476A05E931}"/>
              </a:ext>
            </a:extLst>
          </p:cNvPr>
          <p:cNvSpPr/>
          <p:nvPr/>
        </p:nvSpPr>
        <p:spPr>
          <a:xfrm>
            <a:off x="175120" y="183601"/>
            <a:ext cx="6480000" cy="6480000"/>
          </a:xfrm>
          <a:prstGeom prst="ellipse">
            <a:avLst/>
          </a:prstGeom>
          <a:solidFill>
            <a:srgbClr val="008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Anchor">
            <a:extLst>
              <a:ext uri="{FF2B5EF4-FFF2-40B4-BE49-F238E27FC236}">
                <a16:creationId xmlns:a16="http://schemas.microsoft.com/office/drawing/2014/main" id="{CB1F0960-F552-4141-ACC8-C6D18D46F224}"/>
              </a:ext>
            </a:extLst>
          </p:cNvPr>
          <p:cNvSpPr/>
          <p:nvPr/>
        </p:nvSpPr>
        <p:spPr>
          <a:xfrm>
            <a:off x="2497770" y="2529000"/>
            <a:ext cx="1800000" cy="1800000"/>
          </a:xfrm>
          <a:prstGeom prst="ellipse">
            <a:avLst/>
          </a:prstGeom>
          <a:solidFill>
            <a:srgbClr val="00B050">
              <a:alpha val="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tx1"/>
              </a:solidFill>
              <a:latin typeface="Arial" panose="020B0604020202020204" pitchFamily="34" charset="0"/>
              <a:cs typeface="Arial" panose="020B0604020202020204" pitchFamily="34" charset="0"/>
            </a:endParaRPr>
          </a:p>
        </p:txBody>
      </p:sp>
      <p:grpSp>
        <p:nvGrpSpPr>
          <p:cNvPr id="57" name="Spinning Wheel 20">
            <a:extLst>
              <a:ext uri="{FF2B5EF4-FFF2-40B4-BE49-F238E27FC236}">
                <a16:creationId xmlns:a16="http://schemas.microsoft.com/office/drawing/2014/main" id="{88E7BAEF-B2ED-47D3-837A-D737C1C81A18}"/>
              </a:ext>
            </a:extLst>
          </p:cNvPr>
          <p:cNvGrpSpPr/>
          <p:nvPr/>
        </p:nvGrpSpPr>
        <p:grpSpPr>
          <a:xfrm>
            <a:off x="337770" y="369001"/>
            <a:ext cx="6120001" cy="6119999"/>
            <a:chOff x="3036000" y="369001"/>
            <a:chExt cx="6120001" cy="6119999"/>
          </a:xfrm>
        </p:grpSpPr>
        <p:sp>
          <p:nvSpPr>
            <p:cNvPr id="58" name="Segment 20">
              <a:extLst>
                <a:ext uri="{FF2B5EF4-FFF2-40B4-BE49-F238E27FC236}">
                  <a16:creationId xmlns:a16="http://schemas.microsoft.com/office/drawing/2014/main" id="{F195F679-342D-4332-8CC6-4378E14D8078}"/>
                </a:ext>
              </a:extLst>
            </p:cNvPr>
            <p:cNvSpPr/>
            <p:nvPr/>
          </p:nvSpPr>
          <p:spPr>
            <a:xfrm>
              <a:off x="5171245" y="369001"/>
              <a:ext cx="929980" cy="2233001"/>
            </a:xfrm>
            <a:custGeom>
              <a:avLst/>
              <a:gdLst>
                <a:gd name="connsiteX0" fmla="*/ 924755 w 929980"/>
                <a:gd name="connsiteY0" fmla="*/ 0 h 2233001"/>
                <a:gd name="connsiteX1" fmla="*/ 929980 w 929980"/>
                <a:gd name="connsiteY1" fmla="*/ 132 h 2233001"/>
                <a:gd name="connsiteX2" fmla="*/ 929980 w 929980"/>
                <a:gd name="connsiteY2" fmla="*/ 2197283 h 2233001"/>
                <a:gd name="connsiteX3" fmla="*/ 924755 w 929980"/>
                <a:gd name="connsiteY3" fmla="*/ 2197019 h 2233001"/>
                <a:gd name="connsiteX4" fmla="*/ 750834 w 929980"/>
                <a:gd name="connsiteY4" fmla="*/ 2214552 h 2233001"/>
                <a:gd name="connsiteX5" fmla="*/ 679085 w 929980"/>
                <a:gd name="connsiteY5" fmla="*/ 2233001 h 2233001"/>
                <a:gd name="connsiteX6" fmla="*/ 0 w 929980"/>
                <a:gd name="connsiteY6" fmla="*/ 142991 h 2233001"/>
                <a:gd name="connsiteX7" fmla="*/ 14805 w 929980"/>
                <a:gd name="connsiteY7" fmla="*/ 137572 h 2233001"/>
                <a:gd name="connsiteX8" fmla="*/ 924755 w 929980"/>
                <a:gd name="connsiteY8" fmla="*/ 0 h 22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980" h="2233001">
                  <a:moveTo>
                    <a:pt x="924755" y="0"/>
                  </a:moveTo>
                  <a:lnTo>
                    <a:pt x="929980" y="132"/>
                  </a:lnTo>
                  <a:lnTo>
                    <a:pt x="929980" y="2197283"/>
                  </a:lnTo>
                  <a:lnTo>
                    <a:pt x="924755" y="2197019"/>
                  </a:lnTo>
                  <a:cubicBezTo>
                    <a:pt x="865179" y="2197019"/>
                    <a:pt x="807013" y="2203056"/>
                    <a:pt x="750834" y="2214552"/>
                  </a:cubicBezTo>
                  <a:lnTo>
                    <a:pt x="679085" y="2233001"/>
                  </a:lnTo>
                  <a:lnTo>
                    <a:pt x="0" y="142991"/>
                  </a:lnTo>
                  <a:lnTo>
                    <a:pt x="14805" y="137572"/>
                  </a:lnTo>
                  <a:cubicBezTo>
                    <a:pt x="302258" y="48164"/>
                    <a:pt x="607882" y="0"/>
                    <a:pt x="924755" y="0"/>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59" name="Segment 19">
              <a:extLst>
                <a:ext uri="{FF2B5EF4-FFF2-40B4-BE49-F238E27FC236}">
                  <a16:creationId xmlns:a16="http://schemas.microsoft.com/office/drawing/2014/main" id="{6D5819A5-301B-46DD-AA3E-3F7B994BC570}"/>
                </a:ext>
              </a:extLst>
            </p:cNvPr>
            <p:cNvSpPr/>
            <p:nvPr/>
          </p:nvSpPr>
          <p:spPr>
            <a:xfrm>
              <a:off x="4302812" y="513229"/>
              <a:ext cx="1544025" cy="2216574"/>
            </a:xfrm>
            <a:custGeom>
              <a:avLst/>
              <a:gdLst>
                <a:gd name="connsiteX0" fmla="*/ 865050 w 1544025"/>
                <a:gd name="connsiteY0" fmla="*/ 0 h 2216574"/>
                <a:gd name="connsiteX1" fmla="*/ 1544025 w 1544025"/>
                <a:gd name="connsiteY1" fmla="*/ 2089670 h 2216574"/>
                <a:gd name="connsiteX2" fmla="*/ 1536565 w 1544025"/>
                <a:gd name="connsiteY2" fmla="*/ 2091588 h 2216574"/>
                <a:gd name="connsiteX3" fmla="*/ 1310688 w 1544025"/>
                <a:gd name="connsiteY3" fmla="*/ 2200174 h 2216574"/>
                <a:gd name="connsiteX4" fmla="*/ 1290811 w 1544025"/>
                <a:gd name="connsiteY4" fmla="*/ 2216574 h 2216574"/>
                <a:gd name="connsiteX5" fmla="*/ 0 w 1544025"/>
                <a:gd name="connsiteY5" fmla="*/ 439924 h 2216574"/>
                <a:gd name="connsiteX6" fmla="*/ 82314 w 1544025"/>
                <a:gd name="connsiteY6" fmla="*/ 378371 h 2216574"/>
                <a:gd name="connsiteX7" fmla="*/ 602099 w 1544025"/>
                <a:gd name="connsiteY7" fmla="*/ 96241 h 2216574"/>
                <a:gd name="connsiteX8" fmla="*/ 865050 w 1544025"/>
                <a:gd name="connsiteY8" fmla="*/ 0 h 221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4025" h="2216574">
                  <a:moveTo>
                    <a:pt x="865050" y="0"/>
                  </a:moveTo>
                  <a:lnTo>
                    <a:pt x="1544025" y="2089670"/>
                  </a:lnTo>
                  <a:lnTo>
                    <a:pt x="1536565" y="2091588"/>
                  </a:lnTo>
                  <a:cubicBezTo>
                    <a:pt x="1455498" y="2116803"/>
                    <a:pt x="1379555" y="2153649"/>
                    <a:pt x="1310688" y="2200174"/>
                  </a:cubicBezTo>
                  <a:lnTo>
                    <a:pt x="1290811" y="2216574"/>
                  </a:lnTo>
                  <a:lnTo>
                    <a:pt x="0" y="439924"/>
                  </a:lnTo>
                  <a:lnTo>
                    <a:pt x="82314" y="378371"/>
                  </a:lnTo>
                  <a:cubicBezTo>
                    <a:pt x="245107" y="268390"/>
                    <a:pt x="419053" y="173663"/>
                    <a:pt x="602099" y="96241"/>
                  </a:cubicBezTo>
                  <a:lnTo>
                    <a:pt x="865050" y="0"/>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60" name="Segment 18">
              <a:extLst>
                <a:ext uri="{FF2B5EF4-FFF2-40B4-BE49-F238E27FC236}">
                  <a16:creationId xmlns:a16="http://schemas.microsoft.com/office/drawing/2014/main" id="{E3486508-08B8-4879-A1F1-9A17D1660756}"/>
                </a:ext>
              </a:extLst>
            </p:cNvPr>
            <p:cNvSpPr/>
            <p:nvPr/>
          </p:nvSpPr>
          <p:spPr>
            <a:xfrm>
              <a:off x="3629528" y="955310"/>
              <a:ext cx="1961312" cy="1959216"/>
            </a:xfrm>
            <a:custGeom>
              <a:avLst/>
              <a:gdLst>
                <a:gd name="connsiteX0" fmla="*/ 670399 w 1961312"/>
                <a:gd name="connsiteY0" fmla="*/ 0 h 1959216"/>
                <a:gd name="connsiteX1" fmla="*/ 1961312 w 1961312"/>
                <a:gd name="connsiteY1" fmla="*/ 1776788 h 1959216"/>
                <a:gd name="connsiteX2" fmla="*/ 1856252 w 1961312"/>
                <a:gd name="connsiteY2" fmla="*/ 1863470 h 1959216"/>
                <a:gd name="connsiteX3" fmla="*/ 1777255 w 1961312"/>
                <a:gd name="connsiteY3" fmla="*/ 1959216 h 1959216"/>
                <a:gd name="connsiteX4" fmla="*/ 0 w 1961312"/>
                <a:gd name="connsiteY4" fmla="*/ 667964 h 1959216"/>
                <a:gd name="connsiteX5" fmla="*/ 105227 w 1961312"/>
                <a:gd name="connsiteY5" fmla="*/ 527246 h 1959216"/>
                <a:gd name="connsiteX6" fmla="*/ 520028 w 1961312"/>
                <a:gd name="connsiteY6" fmla="*/ 112445 h 1959216"/>
                <a:gd name="connsiteX7" fmla="*/ 670399 w 1961312"/>
                <a:gd name="connsiteY7" fmla="*/ 0 h 195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1312" h="1959216">
                  <a:moveTo>
                    <a:pt x="670399" y="0"/>
                  </a:moveTo>
                  <a:lnTo>
                    <a:pt x="1961312" y="1776788"/>
                  </a:lnTo>
                  <a:lnTo>
                    <a:pt x="1856252" y="1863470"/>
                  </a:lnTo>
                  <a:lnTo>
                    <a:pt x="1777255" y="1959216"/>
                  </a:lnTo>
                  <a:lnTo>
                    <a:pt x="0" y="667964"/>
                  </a:lnTo>
                  <a:lnTo>
                    <a:pt x="105227" y="527246"/>
                  </a:lnTo>
                  <a:cubicBezTo>
                    <a:pt x="229949" y="376118"/>
                    <a:pt x="368900" y="237167"/>
                    <a:pt x="520028" y="112445"/>
                  </a:cubicBezTo>
                  <a:lnTo>
                    <a:pt x="670399"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61" name="Segmen 17">
              <a:extLst>
                <a:ext uri="{FF2B5EF4-FFF2-40B4-BE49-F238E27FC236}">
                  <a16:creationId xmlns:a16="http://schemas.microsoft.com/office/drawing/2014/main" id="{BFC79392-2AC2-439F-9300-461DA72163F5}"/>
                </a:ext>
              </a:extLst>
            </p:cNvPr>
            <p:cNvSpPr/>
            <p:nvPr/>
          </p:nvSpPr>
          <p:spPr>
            <a:xfrm>
              <a:off x="3190260" y="1626158"/>
              <a:ext cx="2214229" cy="1526040"/>
            </a:xfrm>
            <a:custGeom>
              <a:avLst/>
              <a:gdLst>
                <a:gd name="connsiteX0" fmla="*/ 437113 w 2214229"/>
                <a:gd name="connsiteY0" fmla="*/ 0 h 1526040"/>
                <a:gd name="connsiteX1" fmla="*/ 2214229 w 2214229"/>
                <a:gd name="connsiteY1" fmla="*/ 1291150 h 1526040"/>
                <a:gd name="connsiteX2" fmla="*/ 2190144 w 2214229"/>
                <a:gd name="connsiteY2" fmla="*/ 1320341 h 1526040"/>
                <a:gd name="connsiteX3" fmla="*/ 2110577 w 2214229"/>
                <a:gd name="connsiteY3" fmla="*/ 1466931 h 1526040"/>
                <a:gd name="connsiteX4" fmla="*/ 2088943 w 2214229"/>
                <a:gd name="connsiteY4" fmla="*/ 1526040 h 1526040"/>
                <a:gd name="connsiteX5" fmla="*/ 0 w 2214229"/>
                <a:gd name="connsiteY5" fmla="*/ 847301 h 1526040"/>
                <a:gd name="connsiteX6" fmla="*/ 86211 w 2214229"/>
                <a:gd name="connsiteY6" fmla="*/ 611752 h 1526040"/>
                <a:gd name="connsiteX7" fmla="*/ 368341 w 2214229"/>
                <a:gd name="connsiteY7" fmla="*/ 91967 h 1526040"/>
                <a:gd name="connsiteX8" fmla="*/ 437113 w 2214229"/>
                <a:gd name="connsiteY8" fmla="*/ 0 h 152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4229" h="1526040">
                  <a:moveTo>
                    <a:pt x="437113" y="0"/>
                  </a:moveTo>
                  <a:lnTo>
                    <a:pt x="2214229" y="1291150"/>
                  </a:lnTo>
                  <a:lnTo>
                    <a:pt x="2190144" y="1320341"/>
                  </a:lnTo>
                  <a:cubicBezTo>
                    <a:pt x="2159127" y="1366252"/>
                    <a:pt x="2132412" y="1415308"/>
                    <a:pt x="2110577" y="1466931"/>
                  </a:cubicBezTo>
                  <a:lnTo>
                    <a:pt x="2088943" y="1526040"/>
                  </a:lnTo>
                  <a:lnTo>
                    <a:pt x="0" y="847301"/>
                  </a:lnTo>
                  <a:lnTo>
                    <a:pt x="86211" y="611752"/>
                  </a:lnTo>
                  <a:cubicBezTo>
                    <a:pt x="163633" y="428705"/>
                    <a:pt x="258360" y="254760"/>
                    <a:pt x="368341" y="91967"/>
                  </a:cubicBezTo>
                  <a:lnTo>
                    <a:pt x="437113"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62" name="Segment 16">
              <a:extLst>
                <a:ext uri="{FF2B5EF4-FFF2-40B4-BE49-F238E27FC236}">
                  <a16:creationId xmlns:a16="http://schemas.microsoft.com/office/drawing/2014/main" id="{7BEF7005-A847-4880-B502-88C796699392}"/>
                </a:ext>
              </a:extLst>
            </p:cNvPr>
            <p:cNvSpPr/>
            <p:nvPr/>
          </p:nvSpPr>
          <p:spPr>
            <a:xfrm>
              <a:off x="3036000" y="2476842"/>
              <a:ext cx="2241964" cy="962112"/>
            </a:xfrm>
            <a:custGeom>
              <a:avLst/>
              <a:gdLst>
                <a:gd name="connsiteX0" fmla="*/ 153020 w 2241964"/>
                <a:gd name="connsiteY0" fmla="*/ 0 h 962112"/>
                <a:gd name="connsiteX1" fmla="*/ 2241964 w 2241964"/>
                <a:gd name="connsiteY1" fmla="*/ 678739 h 962112"/>
                <a:gd name="connsiteX2" fmla="*/ 2235817 w 2241964"/>
                <a:gd name="connsiteY2" fmla="*/ 695534 h 962112"/>
                <a:gd name="connsiteX3" fmla="*/ 2197019 w 2241964"/>
                <a:gd name="connsiteY3" fmla="*/ 952158 h 962112"/>
                <a:gd name="connsiteX4" fmla="*/ 2197522 w 2241964"/>
                <a:gd name="connsiteY4" fmla="*/ 962112 h 962112"/>
                <a:gd name="connsiteX5" fmla="*/ 252 w 2241964"/>
                <a:gd name="connsiteY5" fmla="*/ 962112 h 962112"/>
                <a:gd name="connsiteX6" fmla="*/ 0 w 2241964"/>
                <a:gd name="connsiteY6" fmla="*/ 952158 h 962112"/>
                <a:gd name="connsiteX7" fmla="*/ 137572 w 2241964"/>
                <a:gd name="connsiteY7" fmla="*/ 42208 h 962112"/>
                <a:gd name="connsiteX8" fmla="*/ 153020 w 2241964"/>
                <a:gd name="connsiteY8" fmla="*/ 0 h 96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64" h="962112">
                  <a:moveTo>
                    <a:pt x="153020" y="0"/>
                  </a:moveTo>
                  <a:lnTo>
                    <a:pt x="2241964" y="678739"/>
                  </a:lnTo>
                  <a:lnTo>
                    <a:pt x="2235817" y="695534"/>
                  </a:lnTo>
                  <a:cubicBezTo>
                    <a:pt x="2210603" y="776602"/>
                    <a:pt x="2197019" y="862794"/>
                    <a:pt x="2197019" y="952158"/>
                  </a:cubicBezTo>
                  <a:lnTo>
                    <a:pt x="2197522" y="962112"/>
                  </a:lnTo>
                  <a:lnTo>
                    <a:pt x="252" y="962112"/>
                  </a:lnTo>
                  <a:lnTo>
                    <a:pt x="0" y="952158"/>
                  </a:lnTo>
                  <a:cubicBezTo>
                    <a:pt x="0" y="635285"/>
                    <a:pt x="48165" y="329661"/>
                    <a:pt x="137572" y="42208"/>
                  </a:cubicBezTo>
                  <a:lnTo>
                    <a:pt x="153020" y="0"/>
                  </a:lnTo>
                  <a:close/>
                </a:path>
              </a:pathLst>
            </a:cu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63" name="Segment 15">
              <a:extLst>
                <a:ext uri="{FF2B5EF4-FFF2-40B4-BE49-F238E27FC236}">
                  <a16:creationId xmlns:a16="http://schemas.microsoft.com/office/drawing/2014/main" id="{BB25C58F-F497-4D8C-8C18-FC931423F60E}"/>
                </a:ext>
              </a:extLst>
            </p:cNvPr>
            <p:cNvSpPr/>
            <p:nvPr/>
          </p:nvSpPr>
          <p:spPr>
            <a:xfrm>
              <a:off x="3036344" y="3442554"/>
              <a:ext cx="2239003" cy="931452"/>
            </a:xfrm>
            <a:custGeom>
              <a:avLst/>
              <a:gdLst>
                <a:gd name="connsiteX0" fmla="*/ 0 w 2239003"/>
                <a:gd name="connsiteY0" fmla="*/ 0 h 931452"/>
                <a:gd name="connsiteX1" fmla="*/ 2197361 w 2239003"/>
                <a:gd name="connsiteY1" fmla="*/ 0 h 931452"/>
                <a:gd name="connsiteX2" fmla="*/ 2201131 w 2239003"/>
                <a:gd name="connsiteY2" fmla="*/ 74681 h 931452"/>
                <a:gd name="connsiteX3" fmla="*/ 2235474 w 2239003"/>
                <a:gd name="connsiteY3" fmla="*/ 243070 h 931452"/>
                <a:gd name="connsiteX4" fmla="*/ 2239003 w 2239003"/>
                <a:gd name="connsiteY4" fmla="*/ 252712 h 931452"/>
                <a:gd name="connsiteX5" fmla="*/ 150059 w 2239003"/>
                <a:gd name="connsiteY5" fmla="*/ 931452 h 931452"/>
                <a:gd name="connsiteX6" fmla="*/ 137229 w 2239003"/>
                <a:gd name="connsiteY6" fmla="*/ 896396 h 931452"/>
                <a:gd name="connsiteX7" fmla="*/ 3639 w 2239003"/>
                <a:gd name="connsiteY7" fmla="*/ 143913 h 931452"/>
                <a:gd name="connsiteX8" fmla="*/ 0 w 2239003"/>
                <a:gd name="connsiteY8" fmla="*/ 0 h 9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9003" h="931452">
                  <a:moveTo>
                    <a:pt x="0" y="0"/>
                  </a:moveTo>
                  <a:lnTo>
                    <a:pt x="2197361" y="0"/>
                  </a:lnTo>
                  <a:lnTo>
                    <a:pt x="2201131" y="74681"/>
                  </a:lnTo>
                  <a:cubicBezTo>
                    <a:pt x="2207024" y="132703"/>
                    <a:pt x="2218664" y="189025"/>
                    <a:pt x="2235474" y="243070"/>
                  </a:cubicBezTo>
                  <a:lnTo>
                    <a:pt x="2239003" y="252712"/>
                  </a:lnTo>
                  <a:lnTo>
                    <a:pt x="150059" y="931452"/>
                  </a:lnTo>
                  <a:lnTo>
                    <a:pt x="137229" y="896396"/>
                  </a:lnTo>
                  <a:cubicBezTo>
                    <a:pt x="62723" y="656852"/>
                    <a:pt x="16858" y="404689"/>
                    <a:pt x="3639" y="143913"/>
                  </a:cubicBezTo>
                  <a:lnTo>
                    <a:pt x="0" y="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64" name="Segment 14">
              <a:extLst>
                <a:ext uri="{FF2B5EF4-FFF2-40B4-BE49-F238E27FC236}">
                  <a16:creationId xmlns:a16="http://schemas.microsoft.com/office/drawing/2014/main" id="{608D4707-427B-458A-B4FD-C6F8BCB4ADE9}"/>
                </a:ext>
              </a:extLst>
            </p:cNvPr>
            <p:cNvSpPr/>
            <p:nvPr/>
          </p:nvSpPr>
          <p:spPr>
            <a:xfrm>
              <a:off x="3187642" y="3698651"/>
              <a:ext cx="2197955" cy="1509463"/>
            </a:xfrm>
            <a:custGeom>
              <a:avLst/>
              <a:gdLst>
                <a:gd name="connsiteX0" fmla="*/ 2088944 w 2197955"/>
                <a:gd name="connsiteY0" fmla="*/ 0 h 1509463"/>
                <a:gd name="connsiteX1" fmla="*/ 2113195 w 2197955"/>
                <a:gd name="connsiteY1" fmla="*/ 66261 h 1509463"/>
                <a:gd name="connsiteX2" fmla="*/ 2192762 w 2197955"/>
                <a:gd name="connsiteY2" fmla="*/ 212851 h 1509463"/>
                <a:gd name="connsiteX3" fmla="*/ 2197955 w 2197955"/>
                <a:gd name="connsiteY3" fmla="*/ 219145 h 1509463"/>
                <a:gd name="connsiteX4" fmla="*/ 421986 w 2197955"/>
                <a:gd name="connsiteY4" fmla="*/ 1509463 h 1509463"/>
                <a:gd name="connsiteX5" fmla="*/ 370959 w 2197955"/>
                <a:gd name="connsiteY5" fmla="*/ 1441225 h 1509463"/>
                <a:gd name="connsiteX6" fmla="*/ 88829 w 2197955"/>
                <a:gd name="connsiteY6" fmla="*/ 921440 h 1509463"/>
                <a:gd name="connsiteX7" fmla="*/ 0 w 2197955"/>
                <a:gd name="connsiteY7" fmla="*/ 678739 h 1509463"/>
                <a:gd name="connsiteX8" fmla="*/ 2088944 w 2197955"/>
                <a:gd name="connsiteY8" fmla="*/ 0 h 150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7955" h="1509463">
                  <a:moveTo>
                    <a:pt x="2088944" y="0"/>
                  </a:moveTo>
                  <a:lnTo>
                    <a:pt x="2113195" y="66261"/>
                  </a:lnTo>
                  <a:cubicBezTo>
                    <a:pt x="2135030" y="117884"/>
                    <a:pt x="2161745" y="166940"/>
                    <a:pt x="2192762" y="212851"/>
                  </a:cubicBezTo>
                  <a:lnTo>
                    <a:pt x="2197955" y="219145"/>
                  </a:lnTo>
                  <a:lnTo>
                    <a:pt x="421986" y="1509463"/>
                  </a:lnTo>
                  <a:lnTo>
                    <a:pt x="370959" y="1441225"/>
                  </a:lnTo>
                  <a:cubicBezTo>
                    <a:pt x="260978" y="1278432"/>
                    <a:pt x="166251" y="1104487"/>
                    <a:pt x="88829" y="921440"/>
                  </a:cubicBezTo>
                  <a:lnTo>
                    <a:pt x="0" y="678739"/>
                  </a:lnTo>
                  <a:lnTo>
                    <a:pt x="2088944" y="0"/>
                  </a:ln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65" name="Segment 13">
              <a:extLst>
                <a:ext uri="{FF2B5EF4-FFF2-40B4-BE49-F238E27FC236}">
                  <a16:creationId xmlns:a16="http://schemas.microsoft.com/office/drawing/2014/main" id="{32D294B3-751E-43BC-9579-022FDA63843A}"/>
                </a:ext>
              </a:extLst>
            </p:cNvPr>
            <p:cNvSpPr/>
            <p:nvPr/>
          </p:nvSpPr>
          <p:spPr>
            <a:xfrm>
              <a:off x="3611783" y="3920578"/>
              <a:ext cx="1987180" cy="1988408"/>
            </a:xfrm>
            <a:custGeom>
              <a:avLst/>
              <a:gdLst>
                <a:gd name="connsiteX0" fmla="*/ 1776109 w 1987180"/>
                <a:gd name="connsiteY0" fmla="*/ 0 h 1988408"/>
                <a:gd name="connsiteX1" fmla="*/ 1873997 w 1987180"/>
                <a:gd name="connsiteY1" fmla="*/ 118642 h 1988408"/>
                <a:gd name="connsiteX2" fmla="*/ 1987180 w 1987180"/>
                <a:gd name="connsiteY2" fmla="*/ 212026 h 1988408"/>
                <a:gd name="connsiteX3" fmla="*/ 696563 w 1987180"/>
                <a:gd name="connsiteY3" fmla="*/ 1988408 h 1988408"/>
                <a:gd name="connsiteX4" fmla="*/ 537773 w 1987180"/>
                <a:gd name="connsiteY4" fmla="*/ 1869667 h 1988408"/>
                <a:gd name="connsiteX5" fmla="*/ 122972 w 1987180"/>
                <a:gd name="connsiteY5" fmla="*/ 1454866 h 1988408"/>
                <a:gd name="connsiteX6" fmla="*/ 0 w 1987180"/>
                <a:gd name="connsiteY6" fmla="*/ 1290418 h 1988408"/>
                <a:gd name="connsiteX7" fmla="*/ 1776109 w 1987180"/>
                <a:gd name="connsiteY7" fmla="*/ 0 h 198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180" h="1988408">
                  <a:moveTo>
                    <a:pt x="1776109" y="0"/>
                  </a:moveTo>
                  <a:lnTo>
                    <a:pt x="1873997" y="118642"/>
                  </a:lnTo>
                  <a:lnTo>
                    <a:pt x="1987180" y="212026"/>
                  </a:lnTo>
                  <a:lnTo>
                    <a:pt x="696563" y="1988408"/>
                  </a:lnTo>
                  <a:lnTo>
                    <a:pt x="537773" y="1869667"/>
                  </a:lnTo>
                  <a:cubicBezTo>
                    <a:pt x="386645" y="1744945"/>
                    <a:pt x="247694" y="1605994"/>
                    <a:pt x="122972" y="1454866"/>
                  </a:cubicBezTo>
                  <a:lnTo>
                    <a:pt x="0" y="1290418"/>
                  </a:lnTo>
                  <a:lnTo>
                    <a:pt x="1776109" y="0"/>
                  </a:ln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66" name="Segment 12">
              <a:extLst>
                <a:ext uri="{FF2B5EF4-FFF2-40B4-BE49-F238E27FC236}">
                  <a16:creationId xmlns:a16="http://schemas.microsoft.com/office/drawing/2014/main" id="{88E03F5C-CAA6-437A-9A4D-020485419AE0}"/>
                </a:ext>
              </a:extLst>
            </p:cNvPr>
            <p:cNvSpPr/>
            <p:nvPr/>
          </p:nvSpPr>
          <p:spPr>
            <a:xfrm>
              <a:off x="4311231" y="4134899"/>
              <a:ext cx="1536937" cy="2210344"/>
            </a:xfrm>
            <a:custGeom>
              <a:avLst/>
              <a:gdLst>
                <a:gd name="connsiteX0" fmla="*/ 1290515 w 1536937"/>
                <a:gd name="connsiteY0" fmla="*/ 0 h 2210344"/>
                <a:gd name="connsiteX1" fmla="*/ 1302269 w 1536937"/>
                <a:gd name="connsiteY1" fmla="*/ 9698 h 2210344"/>
                <a:gd name="connsiteX2" fmla="*/ 1528146 w 1536937"/>
                <a:gd name="connsiteY2" fmla="*/ 118284 h 2210344"/>
                <a:gd name="connsiteX3" fmla="*/ 1536937 w 1536937"/>
                <a:gd name="connsiteY3" fmla="*/ 120545 h 2210344"/>
                <a:gd name="connsiteX4" fmla="*/ 857920 w 1536937"/>
                <a:gd name="connsiteY4" fmla="*/ 2210344 h 2210344"/>
                <a:gd name="connsiteX5" fmla="*/ 593680 w 1536937"/>
                <a:gd name="connsiteY5" fmla="*/ 2113631 h 2210344"/>
                <a:gd name="connsiteX6" fmla="*/ 73895 w 1536937"/>
                <a:gd name="connsiteY6" fmla="*/ 1831501 h 2210344"/>
                <a:gd name="connsiteX7" fmla="*/ 0 w 1536937"/>
                <a:gd name="connsiteY7" fmla="*/ 1776243 h 2210344"/>
                <a:gd name="connsiteX8" fmla="*/ 1290515 w 1536937"/>
                <a:gd name="connsiteY8" fmla="*/ 0 h 221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6937" h="2210344">
                  <a:moveTo>
                    <a:pt x="1290515" y="0"/>
                  </a:moveTo>
                  <a:lnTo>
                    <a:pt x="1302269" y="9698"/>
                  </a:lnTo>
                  <a:cubicBezTo>
                    <a:pt x="1371136" y="56224"/>
                    <a:pt x="1447079" y="93070"/>
                    <a:pt x="1528146" y="118284"/>
                  </a:cubicBezTo>
                  <a:lnTo>
                    <a:pt x="1536937" y="120545"/>
                  </a:lnTo>
                  <a:lnTo>
                    <a:pt x="857920" y="2210344"/>
                  </a:lnTo>
                  <a:lnTo>
                    <a:pt x="593680" y="2113631"/>
                  </a:lnTo>
                  <a:cubicBezTo>
                    <a:pt x="410634" y="2036209"/>
                    <a:pt x="236688" y="1941482"/>
                    <a:pt x="73895" y="1831501"/>
                  </a:cubicBezTo>
                  <a:lnTo>
                    <a:pt x="0" y="1776243"/>
                  </a:lnTo>
                  <a:lnTo>
                    <a:pt x="1290515" y="0"/>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67" name="Segment 11">
              <a:extLst>
                <a:ext uri="{FF2B5EF4-FFF2-40B4-BE49-F238E27FC236}">
                  <a16:creationId xmlns:a16="http://schemas.microsoft.com/office/drawing/2014/main" id="{204D0E3C-03D9-4383-9984-53945DCF6AAA}"/>
                </a:ext>
              </a:extLst>
            </p:cNvPr>
            <p:cNvSpPr/>
            <p:nvPr/>
          </p:nvSpPr>
          <p:spPr>
            <a:xfrm>
              <a:off x="5172533" y="4256342"/>
              <a:ext cx="937216" cy="2232658"/>
            </a:xfrm>
            <a:custGeom>
              <a:avLst/>
              <a:gdLst>
                <a:gd name="connsiteX0" fmla="*/ 679127 w 937216"/>
                <a:gd name="connsiteY0" fmla="*/ 0 h 2232658"/>
                <a:gd name="connsiteX1" fmla="*/ 749546 w 937216"/>
                <a:gd name="connsiteY1" fmla="*/ 18106 h 2232658"/>
                <a:gd name="connsiteX2" fmla="*/ 923467 w 937216"/>
                <a:gd name="connsiteY2" fmla="*/ 35639 h 2232658"/>
                <a:gd name="connsiteX3" fmla="*/ 937216 w 937216"/>
                <a:gd name="connsiteY3" fmla="*/ 34945 h 2232658"/>
                <a:gd name="connsiteX4" fmla="*/ 937216 w 937216"/>
                <a:gd name="connsiteY4" fmla="*/ 2232311 h 2232658"/>
                <a:gd name="connsiteX5" fmla="*/ 923467 w 937216"/>
                <a:gd name="connsiteY5" fmla="*/ 2232658 h 2232658"/>
                <a:gd name="connsiteX6" fmla="*/ 13517 w 937216"/>
                <a:gd name="connsiteY6" fmla="*/ 2095086 h 2232658"/>
                <a:gd name="connsiteX7" fmla="*/ 0 w 937216"/>
                <a:gd name="connsiteY7" fmla="*/ 2090139 h 2232658"/>
                <a:gd name="connsiteX8" fmla="*/ 679127 w 937216"/>
                <a:gd name="connsiteY8" fmla="*/ 0 h 223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16" h="2232658">
                  <a:moveTo>
                    <a:pt x="679127" y="0"/>
                  </a:moveTo>
                  <a:lnTo>
                    <a:pt x="749546" y="18106"/>
                  </a:lnTo>
                  <a:cubicBezTo>
                    <a:pt x="805725" y="29602"/>
                    <a:pt x="863891" y="35639"/>
                    <a:pt x="923467" y="35639"/>
                  </a:cubicBezTo>
                  <a:lnTo>
                    <a:pt x="937216" y="34945"/>
                  </a:lnTo>
                  <a:lnTo>
                    <a:pt x="937216" y="2232311"/>
                  </a:lnTo>
                  <a:lnTo>
                    <a:pt x="923467" y="2232658"/>
                  </a:lnTo>
                  <a:cubicBezTo>
                    <a:pt x="606594" y="2232658"/>
                    <a:pt x="300970" y="2184494"/>
                    <a:pt x="13517" y="2095086"/>
                  </a:cubicBezTo>
                  <a:lnTo>
                    <a:pt x="0" y="2090139"/>
                  </a:lnTo>
                  <a:lnTo>
                    <a:pt x="67912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68" name="Segment 10">
              <a:extLst>
                <a:ext uri="{FF2B5EF4-FFF2-40B4-BE49-F238E27FC236}">
                  <a16:creationId xmlns:a16="http://schemas.microsoft.com/office/drawing/2014/main" id="{03AF446D-F6F0-4C58-A1F7-79780B1E5FB1}"/>
                </a:ext>
              </a:extLst>
            </p:cNvPr>
            <p:cNvSpPr/>
            <p:nvPr/>
          </p:nvSpPr>
          <p:spPr>
            <a:xfrm>
              <a:off x="6113350" y="4248824"/>
              <a:ext cx="929927" cy="2239739"/>
            </a:xfrm>
            <a:custGeom>
              <a:avLst/>
              <a:gdLst>
                <a:gd name="connsiteX0" fmla="*/ 251188 w 929927"/>
                <a:gd name="connsiteY0" fmla="*/ 0 h 2239739"/>
                <a:gd name="connsiteX1" fmla="*/ 929927 w 929927"/>
                <a:gd name="connsiteY1" fmla="*/ 2088944 h 2239739"/>
                <a:gd name="connsiteX2" fmla="*/ 892601 w 929927"/>
                <a:gd name="connsiteY2" fmla="*/ 2102605 h 2239739"/>
                <a:gd name="connsiteX3" fmla="*/ 140118 w 929927"/>
                <a:gd name="connsiteY3" fmla="*/ 2236195 h 2239739"/>
                <a:gd name="connsiteX4" fmla="*/ 0 w 929927"/>
                <a:gd name="connsiteY4" fmla="*/ 2239739 h 2239739"/>
                <a:gd name="connsiteX5" fmla="*/ 0 w 929927"/>
                <a:gd name="connsiteY5" fmla="*/ 42282 h 2239739"/>
                <a:gd name="connsiteX6" fmla="*/ 70886 w 929927"/>
                <a:gd name="connsiteY6" fmla="*/ 38703 h 2239739"/>
                <a:gd name="connsiteX7" fmla="*/ 239275 w 929927"/>
                <a:gd name="connsiteY7" fmla="*/ 4360 h 2239739"/>
                <a:gd name="connsiteX8" fmla="*/ 251188 w 929927"/>
                <a:gd name="connsiteY8" fmla="*/ 0 h 223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9927" h="2239739">
                  <a:moveTo>
                    <a:pt x="251188" y="0"/>
                  </a:moveTo>
                  <a:lnTo>
                    <a:pt x="929927" y="2088944"/>
                  </a:lnTo>
                  <a:lnTo>
                    <a:pt x="892601" y="2102605"/>
                  </a:lnTo>
                  <a:cubicBezTo>
                    <a:pt x="653057" y="2177112"/>
                    <a:pt x="400894" y="2222977"/>
                    <a:pt x="140118" y="2236195"/>
                  </a:cubicBezTo>
                  <a:lnTo>
                    <a:pt x="0" y="2239739"/>
                  </a:lnTo>
                  <a:lnTo>
                    <a:pt x="0" y="42282"/>
                  </a:lnTo>
                  <a:lnTo>
                    <a:pt x="70886" y="38703"/>
                  </a:lnTo>
                  <a:cubicBezTo>
                    <a:pt x="128908" y="32810"/>
                    <a:pt x="185230" y="21170"/>
                    <a:pt x="239275" y="4360"/>
                  </a:cubicBezTo>
                  <a:lnTo>
                    <a:pt x="251188"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69" name="Segment 9">
              <a:extLst>
                <a:ext uri="{FF2B5EF4-FFF2-40B4-BE49-F238E27FC236}">
                  <a16:creationId xmlns:a16="http://schemas.microsoft.com/office/drawing/2014/main" id="{49768F06-77B2-4AA1-A2E2-3485CAEE9154}"/>
                </a:ext>
              </a:extLst>
            </p:cNvPr>
            <p:cNvSpPr/>
            <p:nvPr/>
          </p:nvSpPr>
          <p:spPr>
            <a:xfrm>
              <a:off x="6367921" y="4131263"/>
              <a:ext cx="1517419" cy="2205267"/>
            </a:xfrm>
            <a:custGeom>
              <a:avLst/>
              <a:gdLst>
                <a:gd name="connsiteX0" fmla="*/ 226744 w 1517419"/>
                <a:gd name="connsiteY0" fmla="*/ 0 h 2205267"/>
                <a:gd name="connsiteX1" fmla="*/ 1517419 w 1517419"/>
                <a:gd name="connsiteY1" fmla="*/ 1776464 h 2205267"/>
                <a:gd name="connsiteX2" fmla="*/ 1438955 w 1517419"/>
                <a:gd name="connsiteY2" fmla="*/ 1835138 h 2205267"/>
                <a:gd name="connsiteX3" fmla="*/ 919170 w 1517419"/>
                <a:gd name="connsiteY3" fmla="*/ 2117268 h 2205267"/>
                <a:gd name="connsiteX4" fmla="*/ 678739 w 1517419"/>
                <a:gd name="connsiteY4" fmla="*/ 2205267 h 2205267"/>
                <a:gd name="connsiteX5" fmla="*/ 0 w 1517419"/>
                <a:gd name="connsiteY5" fmla="*/ 116323 h 2205267"/>
                <a:gd name="connsiteX6" fmla="*/ 63991 w 1517419"/>
                <a:gd name="connsiteY6" fmla="*/ 92902 h 2205267"/>
                <a:gd name="connsiteX7" fmla="*/ 210581 w 1517419"/>
                <a:gd name="connsiteY7" fmla="*/ 13335 h 2205267"/>
                <a:gd name="connsiteX8" fmla="*/ 226744 w 1517419"/>
                <a:gd name="connsiteY8" fmla="*/ 0 h 220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7419" h="2205267">
                  <a:moveTo>
                    <a:pt x="226744" y="0"/>
                  </a:moveTo>
                  <a:lnTo>
                    <a:pt x="1517419" y="1776464"/>
                  </a:lnTo>
                  <a:lnTo>
                    <a:pt x="1438955" y="1835138"/>
                  </a:lnTo>
                  <a:cubicBezTo>
                    <a:pt x="1276162" y="1945119"/>
                    <a:pt x="1102217" y="2039846"/>
                    <a:pt x="919170" y="2117268"/>
                  </a:cubicBezTo>
                  <a:lnTo>
                    <a:pt x="678739" y="2205267"/>
                  </a:lnTo>
                  <a:lnTo>
                    <a:pt x="0" y="116323"/>
                  </a:lnTo>
                  <a:lnTo>
                    <a:pt x="63991" y="92902"/>
                  </a:lnTo>
                  <a:cubicBezTo>
                    <a:pt x="115614" y="71067"/>
                    <a:pt x="164670" y="44352"/>
                    <a:pt x="210581" y="13335"/>
                  </a:cubicBezTo>
                  <a:lnTo>
                    <a:pt x="226744" y="0"/>
                  </a:lnTo>
                  <a:close/>
                </a:path>
              </a:pathLst>
            </a:cu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70" name="Segment 8">
              <a:extLst>
                <a:ext uri="{FF2B5EF4-FFF2-40B4-BE49-F238E27FC236}">
                  <a16:creationId xmlns:a16="http://schemas.microsoft.com/office/drawing/2014/main" id="{1E313091-724E-469D-AC8C-8491B5609421}"/>
                </a:ext>
              </a:extLst>
            </p:cNvPr>
            <p:cNvSpPr/>
            <p:nvPr/>
          </p:nvSpPr>
          <p:spPr>
            <a:xfrm>
              <a:off x="6597446" y="3927542"/>
              <a:ext cx="1977375" cy="1978029"/>
            </a:xfrm>
            <a:custGeom>
              <a:avLst/>
              <a:gdLst>
                <a:gd name="connsiteX0" fmla="*/ 200918 w 1977375"/>
                <a:gd name="connsiteY0" fmla="*/ 0 h 1978029"/>
                <a:gd name="connsiteX1" fmla="*/ 1977375 w 1977375"/>
                <a:gd name="connsiteY1" fmla="*/ 1290672 h 1978029"/>
                <a:gd name="connsiteX2" fmla="*/ 1859800 w 1977375"/>
                <a:gd name="connsiteY2" fmla="*/ 1447903 h 1978029"/>
                <a:gd name="connsiteX3" fmla="*/ 1444999 w 1977375"/>
                <a:gd name="connsiteY3" fmla="*/ 1862704 h 1978029"/>
                <a:gd name="connsiteX4" fmla="*/ 1290778 w 1977375"/>
                <a:gd name="connsiteY4" fmla="*/ 1978029 h 1978029"/>
                <a:gd name="connsiteX5" fmla="*/ 0 w 1977375"/>
                <a:gd name="connsiteY5" fmla="*/ 201426 h 1978029"/>
                <a:gd name="connsiteX6" fmla="*/ 108775 w 1977375"/>
                <a:gd name="connsiteY6" fmla="*/ 111679 h 1978029"/>
                <a:gd name="connsiteX7" fmla="*/ 200918 w 1977375"/>
                <a:gd name="connsiteY7" fmla="*/ 0 h 197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7375" h="1978029">
                  <a:moveTo>
                    <a:pt x="200918" y="0"/>
                  </a:moveTo>
                  <a:lnTo>
                    <a:pt x="1977375" y="1290672"/>
                  </a:lnTo>
                  <a:lnTo>
                    <a:pt x="1859800" y="1447903"/>
                  </a:lnTo>
                  <a:cubicBezTo>
                    <a:pt x="1735078" y="1599031"/>
                    <a:pt x="1596127" y="1737982"/>
                    <a:pt x="1444999" y="1862704"/>
                  </a:cubicBezTo>
                  <a:lnTo>
                    <a:pt x="1290778" y="1978029"/>
                  </a:lnTo>
                  <a:lnTo>
                    <a:pt x="0" y="201426"/>
                  </a:lnTo>
                  <a:lnTo>
                    <a:pt x="108775" y="111679"/>
                  </a:lnTo>
                  <a:lnTo>
                    <a:pt x="200918" y="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71" name="Segment 7">
              <a:extLst>
                <a:ext uri="{FF2B5EF4-FFF2-40B4-BE49-F238E27FC236}">
                  <a16:creationId xmlns:a16="http://schemas.microsoft.com/office/drawing/2014/main" id="{6440A6C8-5770-47CE-BB97-0BE0ADF2DAD1}"/>
                </a:ext>
              </a:extLst>
            </p:cNvPr>
            <p:cNvSpPr/>
            <p:nvPr/>
          </p:nvSpPr>
          <p:spPr>
            <a:xfrm>
              <a:off x="6800659" y="3697150"/>
              <a:ext cx="2204250" cy="1518181"/>
            </a:xfrm>
            <a:custGeom>
              <a:avLst/>
              <a:gdLst>
                <a:gd name="connsiteX0" fmla="*/ 115306 w 2204250"/>
                <a:gd name="connsiteY0" fmla="*/ 0 h 1518181"/>
                <a:gd name="connsiteX1" fmla="*/ 2204250 w 2204250"/>
                <a:gd name="connsiteY1" fmla="*/ 678739 h 1518181"/>
                <a:gd name="connsiteX2" fmla="*/ 2114871 w 2204250"/>
                <a:gd name="connsiteY2" fmla="*/ 922941 h 1518181"/>
                <a:gd name="connsiteX3" fmla="*/ 1832741 w 2204250"/>
                <a:gd name="connsiteY3" fmla="*/ 1442726 h 1518181"/>
                <a:gd name="connsiteX4" fmla="*/ 1776317 w 2204250"/>
                <a:gd name="connsiteY4" fmla="*/ 1518181 h 1518181"/>
                <a:gd name="connsiteX5" fmla="*/ 0 w 2204250"/>
                <a:gd name="connsiteY5" fmla="*/ 227610 h 1518181"/>
                <a:gd name="connsiteX6" fmla="*/ 10938 w 2204250"/>
                <a:gd name="connsiteY6" fmla="*/ 214352 h 1518181"/>
                <a:gd name="connsiteX7" fmla="*/ 90505 w 2204250"/>
                <a:gd name="connsiteY7" fmla="*/ 67762 h 1518181"/>
                <a:gd name="connsiteX8" fmla="*/ 115306 w 2204250"/>
                <a:gd name="connsiteY8" fmla="*/ 0 h 151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50" h="1518181">
                  <a:moveTo>
                    <a:pt x="115306" y="0"/>
                  </a:moveTo>
                  <a:lnTo>
                    <a:pt x="2204250" y="678739"/>
                  </a:lnTo>
                  <a:lnTo>
                    <a:pt x="2114871" y="922941"/>
                  </a:lnTo>
                  <a:cubicBezTo>
                    <a:pt x="2037449" y="1105988"/>
                    <a:pt x="1942722" y="1279933"/>
                    <a:pt x="1832741" y="1442726"/>
                  </a:cubicBezTo>
                  <a:lnTo>
                    <a:pt x="1776317" y="1518181"/>
                  </a:lnTo>
                  <a:lnTo>
                    <a:pt x="0" y="227610"/>
                  </a:lnTo>
                  <a:lnTo>
                    <a:pt x="10938" y="214352"/>
                  </a:lnTo>
                  <a:cubicBezTo>
                    <a:pt x="41955" y="168441"/>
                    <a:pt x="68670" y="119385"/>
                    <a:pt x="90505" y="67762"/>
                  </a:cubicBezTo>
                  <a:lnTo>
                    <a:pt x="115306" y="0"/>
                  </a:ln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72" name="Segment 6">
              <a:extLst>
                <a:ext uri="{FF2B5EF4-FFF2-40B4-BE49-F238E27FC236}">
                  <a16:creationId xmlns:a16="http://schemas.microsoft.com/office/drawing/2014/main" id="{09D0A907-3FE8-4BE3-8CEB-A30DFA515642}"/>
                </a:ext>
              </a:extLst>
            </p:cNvPr>
            <p:cNvSpPr/>
            <p:nvPr/>
          </p:nvSpPr>
          <p:spPr>
            <a:xfrm>
              <a:off x="6917204" y="3427201"/>
              <a:ext cx="2238797" cy="945305"/>
            </a:xfrm>
            <a:custGeom>
              <a:avLst/>
              <a:gdLst>
                <a:gd name="connsiteX0" fmla="*/ 41687 w 2238797"/>
                <a:gd name="connsiteY0" fmla="*/ 0 h 945305"/>
                <a:gd name="connsiteX1" fmla="*/ 2238751 w 2238797"/>
                <a:gd name="connsiteY1" fmla="*/ 0 h 945305"/>
                <a:gd name="connsiteX2" fmla="*/ 2238797 w 2238797"/>
                <a:gd name="connsiteY2" fmla="*/ 1800 h 945305"/>
                <a:gd name="connsiteX3" fmla="*/ 2101225 w 2238797"/>
                <a:gd name="connsiteY3" fmla="*/ 911750 h 945305"/>
                <a:gd name="connsiteX4" fmla="*/ 2088944 w 2238797"/>
                <a:gd name="connsiteY4" fmla="*/ 945305 h 945305"/>
                <a:gd name="connsiteX5" fmla="*/ 0 w 2238797"/>
                <a:gd name="connsiteY5" fmla="*/ 266566 h 945305"/>
                <a:gd name="connsiteX6" fmla="*/ 2980 w 2238797"/>
                <a:gd name="connsiteY6" fmla="*/ 258424 h 945305"/>
                <a:gd name="connsiteX7" fmla="*/ 41778 w 2238797"/>
                <a:gd name="connsiteY7" fmla="*/ 1800 h 945305"/>
                <a:gd name="connsiteX8" fmla="*/ 41687 w 2238797"/>
                <a:gd name="connsiteY8" fmla="*/ 0 h 94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8797" h="945305">
                  <a:moveTo>
                    <a:pt x="41687" y="0"/>
                  </a:moveTo>
                  <a:lnTo>
                    <a:pt x="2238751" y="0"/>
                  </a:lnTo>
                  <a:lnTo>
                    <a:pt x="2238797" y="1800"/>
                  </a:lnTo>
                  <a:cubicBezTo>
                    <a:pt x="2238797" y="318673"/>
                    <a:pt x="2190633" y="624297"/>
                    <a:pt x="2101225" y="911750"/>
                  </a:cubicBezTo>
                  <a:lnTo>
                    <a:pt x="2088944" y="945305"/>
                  </a:lnTo>
                  <a:lnTo>
                    <a:pt x="0" y="266566"/>
                  </a:lnTo>
                  <a:lnTo>
                    <a:pt x="2980" y="258424"/>
                  </a:lnTo>
                  <a:cubicBezTo>
                    <a:pt x="28195" y="177357"/>
                    <a:pt x="41778" y="91165"/>
                    <a:pt x="41778" y="1800"/>
                  </a:cubicBezTo>
                  <a:lnTo>
                    <a:pt x="41687" y="0"/>
                  </a:ln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73" name="Segment 5">
              <a:extLst>
                <a:ext uri="{FF2B5EF4-FFF2-40B4-BE49-F238E27FC236}">
                  <a16:creationId xmlns:a16="http://schemas.microsoft.com/office/drawing/2014/main" id="{6AEAA3B7-711A-4314-A883-D3A9BA322CBA}"/>
                </a:ext>
              </a:extLst>
            </p:cNvPr>
            <p:cNvSpPr/>
            <p:nvPr/>
          </p:nvSpPr>
          <p:spPr>
            <a:xfrm>
              <a:off x="6922105" y="2500874"/>
              <a:ext cx="2233759" cy="922727"/>
            </a:xfrm>
            <a:custGeom>
              <a:avLst/>
              <a:gdLst>
                <a:gd name="connsiteX0" fmla="*/ 2089671 w 2233759"/>
                <a:gd name="connsiteY0" fmla="*/ 0 h 922727"/>
                <a:gd name="connsiteX1" fmla="*/ 2096324 w 2233759"/>
                <a:gd name="connsiteY1" fmla="*/ 18177 h 922727"/>
                <a:gd name="connsiteX2" fmla="*/ 2229914 w 2233759"/>
                <a:gd name="connsiteY2" fmla="*/ 770660 h 922727"/>
                <a:gd name="connsiteX3" fmla="*/ 2233759 w 2233759"/>
                <a:gd name="connsiteY3" fmla="*/ 922727 h 922727"/>
                <a:gd name="connsiteX4" fmla="*/ 36605 w 2233759"/>
                <a:gd name="connsiteY4" fmla="*/ 922727 h 922727"/>
                <a:gd name="connsiteX5" fmla="*/ 32422 w 2233759"/>
                <a:gd name="connsiteY5" fmla="*/ 839892 h 922727"/>
                <a:gd name="connsiteX6" fmla="*/ 19344 w 2233759"/>
                <a:gd name="connsiteY6" fmla="*/ 754206 h 922727"/>
                <a:gd name="connsiteX7" fmla="*/ 0 w 2233759"/>
                <a:gd name="connsiteY7" fmla="*/ 678975 h 922727"/>
                <a:gd name="connsiteX8" fmla="*/ 2089671 w 2233759"/>
                <a:gd name="connsiteY8" fmla="*/ 0 h 92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3759" h="922727">
                  <a:moveTo>
                    <a:pt x="2089671" y="0"/>
                  </a:moveTo>
                  <a:lnTo>
                    <a:pt x="2096324" y="18177"/>
                  </a:lnTo>
                  <a:cubicBezTo>
                    <a:pt x="2170830" y="257721"/>
                    <a:pt x="2216696" y="509884"/>
                    <a:pt x="2229914" y="770660"/>
                  </a:cubicBezTo>
                  <a:lnTo>
                    <a:pt x="2233759" y="922727"/>
                  </a:lnTo>
                  <a:lnTo>
                    <a:pt x="36605" y="922727"/>
                  </a:lnTo>
                  <a:lnTo>
                    <a:pt x="32422" y="839892"/>
                  </a:lnTo>
                  <a:cubicBezTo>
                    <a:pt x="29476" y="810881"/>
                    <a:pt x="25092" y="782295"/>
                    <a:pt x="19344" y="754206"/>
                  </a:cubicBezTo>
                  <a:lnTo>
                    <a:pt x="0" y="678975"/>
                  </a:lnTo>
                  <a:lnTo>
                    <a:pt x="2089671" y="0"/>
                  </a:ln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74" name="Segment 4">
              <a:extLst>
                <a:ext uri="{FF2B5EF4-FFF2-40B4-BE49-F238E27FC236}">
                  <a16:creationId xmlns:a16="http://schemas.microsoft.com/office/drawing/2014/main" id="{689BAD3C-BC99-4CCF-815A-1D100C358218}"/>
                </a:ext>
              </a:extLst>
            </p:cNvPr>
            <p:cNvSpPr/>
            <p:nvPr/>
          </p:nvSpPr>
          <p:spPr>
            <a:xfrm>
              <a:off x="6807715" y="1651534"/>
              <a:ext cx="2202823" cy="1524821"/>
            </a:xfrm>
            <a:custGeom>
              <a:avLst/>
              <a:gdLst>
                <a:gd name="connsiteX0" fmla="*/ 1775890 w 2202823"/>
                <a:gd name="connsiteY0" fmla="*/ 0 h 1524821"/>
                <a:gd name="connsiteX1" fmla="*/ 1825686 w 2202823"/>
                <a:gd name="connsiteY1" fmla="*/ 66592 h 1524821"/>
                <a:gd name="connsiteX2" fmla="*/ 2107816 w 2202823"/>
                <a:gd name="connsiteY2" fmla="*/ 586377 h 1524821"/>
                <a:gd name="connsiteX3" fmla="*/ 2202823 w 2202823"/>
                <a:gd name="connsiteY3" fmla="*/ 845956 h 1524821"/>
                <a:gd name="connsiteX4" fmla="*/ 113492 w 2202823"/>
                <a:gd name="connsiteY4" fmla="*/ 1524821 h 1524821"/>
                <a:gd name="connsiteX5" fmla="*/ 112469 w 2202823"/>
                <a:gd name="connsiteY5" fmla="*/ 1520843 h 1524821"/>
                <a:gd name="connsiteX6" fmla="*/ 3883 w 2202823"/>
                <a:gd name="connsiteY6" fmla="*/ 1294966 h 1524821"/>
                <a:gd name="connsiteX7" fmla="*/ 0 w 2202823"/>
                <a:gd name="connsiteY7" fmla="*/ 1290260 h 1524821"/>
                <a:gd name="connsiteX8" fmla="*/ 1775890 w 2202823"/>
                <a:gd name="connsiteY8" fmla="*/ 0 h 152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2823" h="1524821">
                  <a:moveTo>
                    <a:pt x="1775890" y="0"/>
                  </a:moveTo>
                  <a:lnTo>
                    <a:pt x="1825686" y="66592"/>
                  </a:lnTo>
                  <a:cubicBezTo>
                    <a:pt x="1935667" y="229385"/>
                    <a:pt x="2030394" y="403330"/>
                    <a:pt x="2107816" y="586377"/>
                  </a:cubicBezTo>
                  <a:lnTo>
                    <a:pt x="2202823" y="845956"/>
                  </a:lnTo>
                  <a:lnTo>
                    <a:pt x="113492" y="1524821"/>
                  </a:lnTo>
                  <a:lnTo>
                    <a:pt x="112469" y="1520843"/>
                  </a:lnTo>
                  <a:cubicBezTo>
                    <a:pt x="87255" y="1439776"/>
                    <a:pt x="50409" y="1363833"/>
                    <a:pt x="3883" y="1294966"/>
                  </a:cubicBezTo>
                  <a:lnTo>
                    <a:pt x="0" y="1290260"/>
                  </a:lnTo>
                  <a:lnTo>
                    <a:pt x="1775890"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75" name="Segment 3">
              <a:extLst>
                <a:ext uri="{FF2B5EF4-FFF2-40B4-BE49-F238E27FC236}">
                  <a16:creationId xmlns:a16="http://schemas.microsoft.com/office/drawing/2014/main" id="{B99A6635-03C3-429E-9796-270C25D2C5DE}"/>
                </a:ext>
              </a:extLst>
            </p:cNvPr>
            <p:cNvSpPr/>
            <p:nvPr/>
          </p:nvSpPr>
          <p:spPr>
            <a:xfrm>
              <a:off x="6606981" y="959820"/>
              <a:ext cx="1974467" cy="1979190"/>
            </a:xfrm>
            <a:custGeom>
              <a:avLst/>
              <a:gdLst>
                <a:gd name="connsiteX0" fmla="*/ 1291124 w 1974467"/>
                <a:gd name="connsiteY0" fmla="*/ 0 h 1979190"/>
                <a:gd name="connsiteX1" fmla="*/ 1435464 w 1974467"/>
                <a:gd name="connsiteY1" fmla="*/ 107935 h 1979190"/>
                <a:gd name="connsiteX2" fmla="*/ 1850265 w 1974467"/>
                <a:gd name="connsiteY2" fmla="*/ 522736 h 1979190"/>
                <a:gd name="connsiteX3" fmla="*/ 1974467 w 1974467"/>
                <a:gd name="connsiteY3" fmla="*/ 688830 h 1979190"/>
                <a:gd name="connsiteX4" fmla="*/ 198438 w 1974467"/>
                <a:gd name="connsiteY4" fmla="*/ 1979190 h 1979190"/>
                <a:gd name="connsiteX5" fmla="*/ 99240 w 1974467"/>
                <a:gd name="connsiteY5" fmla="*/ 1858960 h 1979190"/>
                <a:gd name="connsiteX6" fmla="*/ 0 w 1974467"/>
                <a:gd name="connsiteY6" fmla="*/ 1777080 h 1979190"/>
                <a:gd name="connsiteX7" fmla="*/ 1291124 w 1974467"/>
                <a:gd name="connsiteY7" fmla="*/ 0 h 197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4467" h="1979190">
                  <a:moveTo>
                    <a:pt x="1291124" y="0"/>
                  </a:moveTo>
                  <a:lnTo>
                    <a:pt x="1435464" y="107935"/>
                  </a:lnTo>
                  <a:cubicBezTo>
                    <a:pt x="1586592" y="232657"/>
                    <a:pt x="1725543" y="371608"/>
                    <a:pt x="1850265" y="522736"/>
                  </a:cubicBezTo>
                  <a:lnTo>
                    <a:pt x="1974467" y="688830"/>
                  </a:lnTo>
                  <a:lnTo>
                    <a:pt x="198438" y="1979190"/>
                  </a:lnTo>
                  <a:lnTo>
                    <a:pt x="99240" y="1858960"/>
                  </a:lnTo>
                  <a:lnTo>
                    <a:pt x="0" y="1777080"/>
                  </a:lnTo>
                  <a:lnTo>
                    <a:pt x="1291124" y="0"/>
                  </a:lnTo>
                  <a:close/>
                </a:path>
              </a:pathLst>
            </a:cu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76" name="Segment 2">
              <a:extLst>
                <a:ext uri="{FF2B5EF4-FFF2-40B4-BE49-F238E27FC236}">
                  <a16:creationId xmlns:a16="http://schemas.microsoft.com/office/drawing/2014/main" id="{6A90A8F1-95CD-4E5C-A084-5784A72FBEBE}"/>
                </a:ext>
              </a:extLst>
            </p:cNvPr>
            <p:cNvSpPr/>
            <p:nvPr/>
          </p:nvSpPr>
          <p:spPr>
            <a:xfrm>
              <a:off x="6370337" y="522357"/>
              <a:ext cx="1524885" cy="2212249"/>
            </a:xfrm>
            <a:custGeom>
              <a:avLst/>
              <a:gdLst>
                <a:gd name="connsiteX0" fmla="*/ 678739 w 1524885"/>
                <a:gd name="connsiteY0" fmla="*/ 0 h 2212249"/>
                <a:gd name="connsiteX1" fmla="*/ 916754 w 1524885"/>
                <a:gd name="connsiteY1" fmla="*/ 87114 h 2212249"/>
                <a:gd name="connsiteX2" fmla="*/ 1436539 w 1524885"/>
                <a:gd name="connsiteY2" fmla="*/ 369244 h 2212249"/>
                <a:gd name="connsiteX3" fmla="*/ 1524885 w 1524885"/>
                <a:gd name="connsiteY3" fmla="*/ 435307 h 2212249"/>
                <a:gd name="connsiteX4" fmla="*/ 233862 w 1524885"/>
                <a:gd name="connsiteY4" fmla="*/ 2212249 h 2212249"/>
                <a:gd name="connsiteX5" fmla="*/ 208165 w 1524885"/>
                <a:gd name="connsiteY5" fmla="*/ 2191047 h 2212249"/>
                <a:gd name="connsiteX6" fmla="*/ 61575 w 1524885"/>
                <a:gd name="connsiteY6" fmla="*/ 2111480 h 2212249"/>
                <a:gd name="connsiteX7" fmla="*/ 0 w 1524885"/>
                <a:gd name="connsiteY7" fmla="*/ 2088944 h 2212249"/>
                <a:gd name="connsiteX8" fmla="*/ 678739 w 1524885"/>
                <a:gd name="connsiteY8" fmla="*/ 0 h 221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885" h="2212249">
                  <a:moveTo>
                    <a:pt x="678739" y="0"/>
                  </a:moveTo>
                  <a:lnTo>
                    <a:pt x="916754" y="87114"/>
                  </a:lnTo>
                  <a:cubicBezTo>
                    <a:pt x="1099801" y="164536"/>
                    <a:pt x="1273746" y="259263"/>
                    <a:pt x="1436539" y="369244"/>
                  </a:cubicBezTo>
                  <a:lnTo>
                    <a:pt x="1524885" y="435307"/>
                  </a:lnTo>
                  <a:lnTo>
                    <a:pt x="233862" y="2212249"/>
                  </a:lnTo>
                  <a:lnTo>
                    <a:pt x="208165" y="2191047"/>
                  </a:lnTo>
                  <a:cubicBezTo>
                    <a:pt x="162254" y="2160030"/>
                    <a:pt x="113198" y="2133315"/>
                    <a:pt x="61575" y="2111480"/>
                  </a:cubicBezTo>
                  <a:lnTo>
                    <a:pt x="0" y="2088944"/>
                  </a:lnTo>
                  <a:lnTo>
                    <a:pt x="678739" y="0"/>
                  </a:lnTo>
                  <a:close/>
                </a:path>
              </a:pathLst>
            </a:cu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77" name="Segment 1">
              <a:extLst>
                <a:ext uri="{FF2B5EF4-FFF2-40B4-BE49-F238E27FC236}">
                  <a16:creationId xmlns:a16="http://schemas.microsoft.com/office/drawing/2014/main" id="{B2AEA6C0-BC79-4EAA-B290-16C1A73DA70A}"/>
                </a:ext>
              </a:extLst>
            </p:cNvPr>
            <p:cNvSpPr/>
            <p:nvPr/>
          </p:nvSpPr>
          <p:spPr>
            <a:xfrm>
              <a:off x="6104826" y="369223"/>
              <a:ext cx="940867" cy="2240838"/>
            </a:xfrm>
            <a:custGeom>
              <a:avLst/>
              <a:gdLst>
                <a:gd name="connsiteX0" fmla="*/ 0 w 940867"/>
                <a:gd name="connsiteY0" fmla="*/ 0 h 2240838"/>
                <a:gd name="connsiteX1" fmla="*/ 148642 w 940867"/>
                <a:gd name="connsiteY1" fmla="*/ 3759 h 2240838"/>
                <a:gd name="connsiteX2" fmla="*/ 901125 w 940867"/>
                <a:gd name="connsiteY2" fmla="*/ 137349 h 2240838"/>
                <a:gd name="connsiteX3" fmla="*/ 940867 w 940867"/>
                <a:gd name="connsiteY3" fmla="*/ 151895 h 2240838"/>
                <a:gd name="connsiteX4" fmla="*/ 262128 w 940867"/>
                <a:gd name="connsiteY4" fmla="*/ 2240838 h 2240838"/>
                <a:gd name="connsiteX5" fmla="*/ 247799 w 940867"/>
                <a:gd name="connsiteY5" fmla="*/ 2235594 h 2240838"/>
                <a:gd name="connsiteX6" fmla="*/ 79410 w 940867"/>
                <a:gd name="connsiteY6" fmla="*/ 2201251 h 2240838"/>
                <a:gd name="connsiteX7" fmla="*/ 0 w 940867"/>
                <a:gd name="connsiteY7" fmla="*/ 2197242 h 2240838"/>
                <a:gd name="connsiteX8" fmla="*/ 0 w 940867"/>
                <a:gd name="connsiteY8" fmla="*/ 0 h 22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867" h="2240838">
                  <a:moveTo>
                    <a:pt x="0" y="0"/>
                  </a:moveTo>
                  <a:lnTo>
                    <a:pt x="148642" y="3759"/>
                  </a:lnTo>
                  <a:cubicBezTo>
                    <a:pt x="409418" y="16977"/>
                    <a:pt x="661581" y="62843"/>
                    <a:pt x="901125" y="137349"/>
                  </a:cubicBezTo>
                  <a:lnTo>
                    <a:pt x="940867" y="151895"/>
                  </a:lnTo>
                  <a:lnTo>
                    <a:pt x="262128" y="2240838"/>
                  </a:lnTo>
                  <a:lnTo>
                    <a:pt x="247799" y="2235594"/>
                  </a:lnTo>
                  <a:cubicBezTo>
                    <a:pt x="193754" y="2218784"/>
                    <a:pt x="137432" y="2207144"/>
                    <a:pt x="79410" y="2201251"/>
                  </a:cubicBezTo>
                  <a:lnTo>
                    <a:pt x="0" y="2197242"/>
                  </a:lnTo>
                  <a:lnTo>
                    <a:pt x="0" y="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78" name="Segment 20 Text">
              <a:extLst>
                <a:ext uri="{FF2B5EF4-FFF2-40B4-BE49-F238E27FC236}">
                  <a16:creationId xmlns:a16="http://schemas.microsoft.com/office/drawing/2014/main" id="{1E115D20-A09E-406A-B00B-15FBAEC6FB1D}"/>
                </a:ext>
              </a:extLst>
            </p:cNvPr>
            <p:cNvSpPr/>
            <p:nvPr/>
          </p:nvSpPr>
          <p:spPr>
            <a:xfrm rot="15576345">
              <a:off x="4716029" y="1065621"/>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11</a:t>
              </a:r>
            </a:p>
          </p:txBody>
        </p:sp>
        <p:sp>
          <p:nvSpPr>
            <p:cNvPr id="79" name="Segment 19 Text">
              <a:extLst>
                <a:ext uri="{FF2B5EF4-FFF2-40B4-BE49-F238E27FC236}">
                  <a16:creationId xmlns:a16="http://schemas.microsoft.com/office/drawing/2014/main" id="{4093F409-4964-4920-9C2F-C7CE89A885F7}"/>
                </a:ext>
              </a:extLst>
            </p:cNvPr>
            <p:cNvSpPr/>
            <p:nvPr/>
          </p:nvSpPr>
          <p:spPr>
            <a:xfrm rot="14471101">
              <a:off x="4108590" y="1249672"/>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12</a:t>
              </a:r>
            </a:p>
          </p:txBody>
        </p:sp>
        <p:sp>
          <p:nvSpPr>
            <p:cNvPr id="80" name="Segment 18 Text">
              <a:extLst>
                <a:ext uri="{FF2B5EF4-FFF2-40B4-BE49-F238E27FC236}">
                  <a16:creationId xmlns:a16="http://schemas.microsoft.com/office/drawing/2014/main" id="{E941F2E6-661D-4F15-B8A6-99DA23D48DE8}"/>
                </a:ext>
              </a:extLst>
            </p:cNvPr>
            <p:cNvSpPr/>
            <p:nvPr/>
          </p:nvSpPr>
          <p:spPr>
            <a:xfrm rot="13451075">
              <a:off x="3611688" y="1623160"/>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13</a:t>
              </a:r>
            </a:p>
          </p:txBody>
        </p:sp>
        <p:sp>
          <p:nvSpPr>
            <p:cNvPr id="81" name="Segment 17 Text">
              <a:extLst>
                <a:ext uri="{FF2B5EF4-FFF2-40B4-BE49-F238E27FC236}">
                  <a16:creationId xmlns:a16="http://schemas.microsoft.com/office/drawing/2014/main" id="{46DA0B24-F932-4070-ADB2-83B6E144BE33}"/>
                </a:ext>
              </a:extLst>
            </p:cNvPr>
            <p:cNvSpPr/>
            <p:nvPr/>
          </p:nvSpPr>
          <p:spPr>
            <a:xfrm rot="12366945">
              <a:off x="3243532" y="2132566"/>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14</a:t>
              </a:r>
            </a:p>
          </p:txBody>
        </p:sp>
        <p:sp>
          <p:nvSpPr>
            <p:cNvPr id="82" name="Segment 16 Text">
              <a:extLst>
                <a:ext uri="{FF2B5EF4-FFF2-40B4-BE49-F238E27FC236}">
                  <a16:creationId xmlns:a16="http://schemas.microsoft.com/office/drawing/2014/main" id="{2C7D8D23-C463-407C-8541-A34DFF2CE863}"/>
                </a:ext>
              </a:extLst>
            </p:cNvPr>
            <p:cNvSpPr/>
            <p:nvPr/>
          </p:nvSpPr>
          <p:spPr>
            <a:xfrm rot="11306519">
              <a:off x="3067077" y="2746368"/>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15</a:t>
              </a:r>
            </a:p>
          </p:txBody>
        </p:sp>
        <p:sp>
          <p:nvSpPr>
            <p:cNvPr id="83" name="Segment 15 Text">
              <a:extLst>
                <a:ext uri="{FF2B5EF4-FFF2-40B4-BE49-F238E27FC236}">
                  <a16:creationId xmlns:a16="http://schemas.microsoft.com/office/drawing/2014/main" id="{5E1292A8-786D-470F-ACEC-C8C3B88FF422}"/>
                </a:ext>
              </a:extLst>
            </p:cNvPr>
            <p:cNvSpPr/>
            <p:nvPr/>
          </p:nvSpPr>
          <p:spPr>
            <a:xfrm rot="10149926">
              <a:off x="3067077" y="3369866"/>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16</a:t>
              </a:r>
            </a:p>
          </p:txBody>
        </p:sp>
        <p:sp>
          <p:nvSpPr>
            <p:cNvPr id="84" name="Segment 14 Text">
              <a:extLst>
                <a:ext uri="{FF2B5EF4-FFF2-40B4-BE49-F238E27FC236}">
                  <a16:creationId xmlns:a16="http://schemas.microsoft.com/office/drawing/2014/main" id="{E1DED03D-84A8-4DEC-9055-21C266275F9D}"/>
                </a:ext>
              </a:extLst>
            </p:cNvPr>
            <p:cNvSpPr/>
            <p:nvPr/>
          </p:nvSpPr>
          <p:spPr>
            <a:xfrm rot="9182237">
              <a:off x="3254106" y="3919877"/>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17</a:t>
              </a:r>
            </a:p>
          </p:txBody>
        </p:sp>
        <p:sp>
          <p:nvSpPr>
            <p:cNvPr id="85" name="Segment 13 Text">
              <a:extLst>
                <a:ext uri="{FF2B5EF4-FFF2-40B4-BE49-F238E27FC236}">
                  <a16:creationId xmlns:a16="http://schemas.microsoft.com/office/drawing/2014/main" id="{00C1C6ED-D793-4EAF-A5A6-34CE042D7ECA}"/>
                </a:ext>
              </a:extLst>
            </p:cNvPr>
            <p:cNvSpPr/>
            <p:nvPr/>
          </p:nvSpPr>
          <p:spPr>
            <a:xfrm rot="8043545">
              <a:off x="3651559" y="4435611"/>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18</a:t>
              </a:r>
            </a:p>
          </p:txBody>
        </p:sp>
        <p:sp>
          <p:nvSpPr>
            <p:cNvPr id="86" name="Segment 12 Text">
              <a:extLst>
                <a:ext uri="{FF2B5EF4-FFF2-40B4-BE49-F238E27FC236}">
                  <a16:creationId xmlns:a16="http://schemas.microsoft.com/office/drawing/2014/main" id="{A501B5EE-FBC4-45FA-BEF1-551B74614FF5}"/>
                </a:ext>
              </a:extLst>
            </p:cNvPr>
            <p:cNvSpPr/>
            <p:nvPr/>
          </p:nvSpPr>
          <p:spPr>
            <a:xfrm rot="6926181">
              <a:off x="4170726" y="4805426"/>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19</a:t>
              </a:r>
            </a:p>
          </p:txBody>
        </p:sp>
        <p:sp>
          <p:nvSpPr>
            <p:cNvPr id="87" name="Segment 11 Text">
              <a:extLst>
                <a:ext uri="{FF2B5EF4-FFF2-40B4-BE49-F238E27FC236}">
                  <a16:creationId xmlns:a16="http://schemas.microsoft.com/office/drawing/2014/main" id="{8597EF38-996E-40D4-BD37-B7949E62ECE9}"/>
                </a:ext>
              </a:extLst>
            </p:cNvPr>
            <p:cNvSpPr/>
            <p:nvPr/>
          </p:nvSpPr>
          <p:spPr>
            <a:xfrm rot="5837799">
              <a:off x="4765270" y="5006936"/>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20</a:t>
              </a:r>
            </a:p>
          </p:txBody>
        </p:sp>
        <p:sp>
          <p:nvSpPr>
            <p:cNvPr id="88" name="Segment 10 Text">
              <a:extLst>
                <a:ext uri="{FF2B5EF4-FFF2-40B4-BE49-F238E27FC236}">
                  <a16:creationId xmlns:a16="http://schemas.microsoft.com/office/drawing/2014/main" id="{95C4A79F-2472-4EAF-B3F8-9554F5B2A3CF}"/>
                </a:ext>
              </a:extLst>
            </p:cNvPr>
            <p:cNvSpPr/>
            <p:nvPr/>
          </p:nvSpPr>
          <p:spPr>
            <a:xfrm rot="4815310">
              <a:off x="5372950" y="4985590"/>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1</a:t>
              </a:r>
            </a:p>
          </p:txBody>
        </p:sp>
        <p:sp>
          <p:nvSpPr>
            <p:cNvPr id="89" name="Segment 9 Text">
              <a:extLst>
                <a:ext uri="{FF2B5EF4-FFF2-40B4-BE49-F238E27FC236}">
                  <a16:creationId xmlns:a16="http://schemas.microsoft.com/office/drawing/2014/main" id="{C771D785-3EA1-4CEA-9892-9784AEC1DEEB}"/>
                </a:ext>
              </a:extLst>
            </p:cNvPr>
            <p:cNvSpPr/>
            <p:nvPr/>
          </p:nvSpPr>
          <p:spPr>
            <a:xfrm rot="3680776">
              <a:off x="5954386" y="4780462"/>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2</a:t>
              </a:r>
            </a:p>
          </p:txBody>
        </p:sp>
        <p:sp>
          <p:nvSpPr>
            <p:cNvPr id="90" name="Segment 8 Text">
              <a:extLst>
                <a:ext uri="{FF2B5EF4-FFF2-40B4-BE49-F238E27FC236}">
                  <a16:creationId xmlns:a16="http://schemas.microsoft.com/office/drawing/2014/main" id="{EE2CBFC8-DB46-4F38-A73F-6912A5C02F58}"/>
                </a:ext>
              </a:extLst>
            </p:cNvPr>
            <p:cNvSpPr/>
            <p:nvPr/>
          </p:nvSpPr>
          <p:spPr>
            <a:xfrm rot="2690616">
              <a:off x="6443942" y="4414750"/>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3</a:t>
              </a:r>
            </a:p>
          </p:txBody>
        </p:sp>
        <p:sp>
          <p:nvSpPr>
            <p:cNvPr id="91" name="Segment 7 Text">
              <a:extLst>
                <a:ext uri="{FF2B5EF4-FFF2-40B4-BE49-F238E27FC236}">
                  <a16:creationId xmlns:a16="http://schemas.microsoft.com/office/drawing/2014/main" id="{2D3FF360-8758-4A25-ABBF-098A5E12DE9F}"/>
                </a:ext>
              </a:extLst>
            </p:cNvPr>
            <p:cNvSpPr/>
            <p:nvPr/>
          </p:nvSpPr>
          <p:spPr>
            <a:xfrm rot="1585716">
              <a:off x="6815606" y="3913151"/>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4</a:t>
              </a:r>
            </a:p>
          </p:txBody>
        </p:sp>
        <p:sp>
          <p:nvSpPr>
            <p:cNvPr id="92" name="Segment 6 Text">
              <a:extLst>
                <a:ext uri="{FF2B5EF4-FFF2-40B4-BE49-F238E27FC236}">
                  <a16:creationId xmlns:a16="http://schemas.microsoft.com/office/drawing/2014/main" id="{FD94F2DE-2521-4E10-A762-6B74FBD2A47E}"/>
                </a:ext>
              </a:extLst>
            </p:cNvPr>
            <p:cNvSpPr/>
            <p:nvPr/>
          </p:nvSpPr>
          <p:spPr>
            <a:xfrm rot="452216">
              <a:off x="7003901" y="3325521"/>
              <a:ext cx="2134632" cy="815259"/>
            </a:xfrm>
            <a:prstGeom prst="rect">
              <a:avLst/>
            </a:prstGeom>
            <a:noFill/>
          </p:spPr>
          <p:txBody>
            <a:bodyPr vert="horz" wrap="square" lIns="36000" tIns="36000" rIns="36000" bIns="36000" anchor="ctr" anchorCtr="0">
              <a:normAutofit/>
            </a:bodyPr>
            <a:lstStyle/>
            <a:p>
              <a:pPr algn="ctr"/>
              <a:r>
                <a:rPr lang="en-US" sz="2400" b="1" dirty="0">
                  <a:ln w="0"/>
                  <a:latin typeface="Arial" panose="020B0604020202020204" pitchFamily="34" charset="0"/>
                  <a:cs typeface="Arial" panose="020B0604020202020204" pitchFamily="34" charset="0"/>
                </a:rPr>
                <a:t>5</a:t>
              </a:r>
              <a:endParaRPr lang="en-US" sz="2400" b="1" cap="none" spc="0" dirty="0">
                <a:ln w="0"/>
                <a:solidFill>
                  <a:schemeClr val="tx1"/>
                </a:solidFill>
                <a:latin typeface="Arial" panose="020B0604020202020204" pitchFamily="34" charset="0"/>
                <a:cs typeface="Arial" panose="020B0604020202020204" pitchFamily="34" charset="0"/>
              </a:endParaRPr>
            </a:p>
          </p:txBody>
        </p:sp>
        <p:sp>
          <p:nvSpPr>
            <p:cNvPr id="93" name="Segment 5 Text">
              <a:extLst>
                <a:ext uri="{FF2B5EF4-FFF2-40B4-BE49-F238E27FC236}">
                  <a16:creationId xmlns:a16="http://schemas.microsoft.com/office/drawing/2014/main" id="{C760E73E-BEE9-43A8-8E8D-D01A0738CB37}"/>
                </a:ext>
              </a:extLst>
            </p:cNvPr>
            <p:cNvSpPr/>
            <p:nvPr/>
          </p:nvSpPr>
          <p:spPr>
            <a:xfrm rot="21099828">
              <a:off x="6991941" y="2709572"/>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6</a:t>
              </a:r>
            </a:p>
          </p:txBody>
        </p:sp>
        <p:sp>
          <p:nvSpPr>
            <p:cNvPr id="94" name="Segment 4 Text">
              <a:extLst>
                <a:ext uri="{FF2B5EF4-FFF2-40B4-BE49-F238E27FC236}">
                  <a16:creationId xmlns:a16="http://schemas.microsoft.com/office/drawing/2014/main" id="{0F63C25E-D5D4-4115-93E6-390B61DC16B0}"/>
                </a:ext>
              </a:extLst>
            </p:cNvPr>
            <p:cNvSpPr/>
            <p:nvPr/>
          </p:nvSpPr>
          <p:spPr>
            <a:xfrm rot="19985801">
              <a:off x="6818023" y="2142071"/>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7</a:t>
              </a:r>
            </a:p>
          </p:txBody>
        </p:sp>
        <p:sp>
          <p:nvSpPr>
            <p:cNvPr id="95" name="Segment 3 Text">
              <a:extLst>
                <a:ext uri="{FF2B5EF4-FFF2-40B4-BE49-F238E27FC236}">
                  <a16:creationId xmlns:a16="http://schemas.microsoft.com/office/drawing/2014/main" id="{5A89DF69-9CFC-4FDA-9AA5-F162E5E73E12}"/>
                </a:ext>
              </a:extLst>
            </p:cNvPr>
            <p:cNvSpPr/>
            <p:nvPr/>
          </p:nvSpPr>
          <p:spPr>
            <a:xfrm rot="18915660">
              <a:off x="6437135" y="1623160"/>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8</a:t>
              </a:r>
            </a:p>
          </p:txBody>
        </p:sp>
        <p:sp>
          <p:nvSpPr>
            <p:cNvPr id="96" name="Segment 2 Text">
              <a:extLst>
                <a:ext uri="{FF2B5EF4-FFF2-40B4-BE49-F238E27FC236}">
                  <a16:creationId xmlns:a16="http://schemas.microsoft.com/office/drawing/2014/main" id="{73DCDA1B-36CA-44F9-AB82-8488C0768564}"/>
                </a:ext>
              </a:extLst>
            </p:cNvPr>
            <p:cNvSpPr/>
            <p:nvPr/>
          </p:nvSpPr>
          <p:spPr>
            <a:xfrm rot="17872985">
              <a:off x="5917940" y="1244818"/>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9</a:t>
              </a:r>
            </a:p>
          </p:txBody>
        </p:sp>
        <p:sp>
          <p:nvSpPr>
            <p:cNvPr id="97" name="Segment 1 Text">
              <a:extLst>
                <a:ext uri="{FF2B5EF4-FFF2-40B4-BE49-F238E27FC236}">
                  <a16:creationId xmlns:a16="http://schemas.microsoft.com/office/drawing/2014/main" id="{83C68CB5-25F6-4621-BAE9-306077DBB9CD}"/>
                </a:ext>
              </a:extLst>
            </p:cNvPr>
            <p:cNvSpPr/>
            <p:nvPr/>
          </p:nvSpPr>
          <p:spPr>
            <a:xfrm rot="16701266">
              <a:off x="5343961" y="1054484"/>
              <a:ext cx="2134632" cy="815259"/>
            </a:xfrm>
            <a:prstGeom prst="rect">
              <a:avLst/>
            </a:prstGeom>
            <a:noFill/>
          </p:spPr>
          <p:txBody>
            <a:bodyPr vert="horz" wrap="square" lIns="36000" tIns="36000" rIns="36000" bIns="36000" anchor="ctr" anchorCtr="0">
              <a:normAutofit/>
            </a:bodyPr>
            <a:lstStyle/>
            <a:p>
              <a:pPr algn="ctr"/>
              <a:r>
                <a:rPr lang="en-US" sz="2400" b="1" cap="none" spc="0" dirty="0">
                  <a:ln w="0"/>
                  <a:solidFill>
                    <a:schemeClr val="tx1"/>
                  </a:solidFill>
                  <a:latin typeface="Arial" panose="020B0604020202020204" pitchFamily="34" charset="0"/>
                  <a:cs typeface="Arial" panose="020B0604020202020204" pitchFamily="34" charset="0"/>
                </a:rPr>
                <a:t>10</a:t>
              </a:r>
            </a:p>
          </p:txBody>
        </p:sp>
      </p:grpSp>
      <p:grpSp>
        <p:nvGrpSpPr>
          <p:cNvPr id="98" name="Spin Button">
            <a:extLst>
              <a:ext uri="{FF2B5EF4-FFF2-40B4-BE49-F238E27FC236}">
                <a16:creationId xmlns:a16="http://schemas.microsoft.com/office/drawing/2014/main" id="{508B2452-C96B-4F21-872B-8548A78CCB7C}"/>
              </a:ext>
            </a:extLst>
          </p:cNvPr>
          <p:cNvGrpSpPr/>
          <p:nvPr/>
        </p:nvGrpSpPr>
        <p:grpSpPr>
          <a:xfrm>
            <a:off x="2497770" y="2529000"/>
            <a:ext cx="1800000" cy="1800000"/>
            <a:chOff x="5196000" y="2529000"/>
            <a:chExt cx="1800000" cy="1800000"/>
          </a:xfrm>
        </p:grpSpPr>
        <p:sp>
          <p:nvSpPr>
            <p:cNvPr id="99" name="Spin Button">
              <a:extLst>
                <a:ext uri="{FF2B5EF4-FFF2-40B4-BE49-F238E27FC236}">
                  <a16:creationId xmlns:a16="http://schemas.microsoft.com/office/drawing/2014/main" id="{692D78D6-7963-47C4-A976-20D481D0E0B2}"/>
                </a:ext>
              </a:extLst>
            </p:cNvPr>
            <p:cNvSpPr/>
            <p:nvPr/>
          </p:nvSpPr>
          <p:spPr>
            <a:xfrm>
              <a:off x="5196000" y="2529000"/>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a:solidFill>
              <a:schemeClr val="accent6">
                <a:lumMod val="60000"/>
                <a:lumOff val="40000"/>
              </a:schemeClr>
            </a:solidFill>
            <a:ln w="190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ar-SA" sz="4000" b="1" dirty="0">
                  <a:solidFill>
                    <a:schemeClr val="tx1"/>
                  </a:solidFill>
                  <a:latin typeface="Arial" panose="020B0604020202020204" pitchFamily="34" charset="0"/>
                  <a:cs typeface="Arial" panose="020B0604020202020204" pitchFamily="34" charset="0"/>
                </a:rPr>
                <a:t>ابدأ</a:t>
              </a:r>
              <a:endParaRPr lang="en-GB" sz="4000" b="1" dirty="0">
                <a:solidFill>
                  <a:schemeClr val="tx1"/>
                </a:solidFill>
                <a:latin typeface="Arial" panose="020B0604020202020204" pitchFamily="34" charset="0"/>
                <a:cs typeface="Arial" panose="020B0604020202020204" pitchFamily="34" charset="0"/>
              </a:endParaRPr>
            </a:p>
          </p:txBody>
        </p:sp>
        <p:sp>
          <p:nvSpPr>
            <p:cNvPr id="100" name="Arrow: Curved Down 31">
              <a:extLst>
                <a:ext uri="{FF2B5EF4-FFF2-40B4-BE49-F238E27FC236}">
                  <a16:creationId xmlns:a16="http://schemas.microsoft.com/office/drawing/2014/main" id="{8CAF109C-9F26-43ED-B001-17DBD3B86C74}"/>
                </a:ext>
              </a:extLst>
            </p:cNvPr>
            <p:cNvSpPr/>
            <p:nvPr/>
          </p:nvSpPr>
          <p:spPr>
            <a:xfrm>
              <a:off x="5392462" y="2664749"/>
              <a:ext cx="1410677" cy="515092"/>
            </a:xfrm>
            <a:prstGeom prst="curved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1" name="Arrow: Curved Down 32">
              <a:extLst>
                <a:ext uri="{FF2B5EF4-FFF2-40B4-BE49-F238E27FC236}">
                  <a16:creationId xmlns:a16="http://schemas.microsoft.com/office/drawing/2014/main" id="{04810605-DEBA-4EAD-B00B-9327BBDF5876}"/>
                </a:ext>
              </a:extLst>
            </p:cNvPr>
            <p:cNvSpPr/>
            <p:nvPr/>
          </p:nvSpPr>
          <p:spPr>
            <a:xfrm flipH="1" flipV="1">
              <a:off x="5384979" y="3672555"/>
              <a:ext cx="1410677" cy="515092"/>
            </a:xfrm>
            <a:prstGeom prst="curved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02" name="Marker">
            <a:extLst>
              <a:ext uri="{FF2B5EF4-FFF2-40B4-BE49-F238E27FC236}">
                <a16:creationId xmlns:a16="http://schemas.microsoft.com/office/drawing/2014/main" id="{8AE976AD-F0E9-49E3-AD65-79CE34B9A214}"/>
              </a:ext>
            </a:extLst>
          </p:cNvPr>
          <p:cNvSpPr/>
          <p:nvPr/>
        </p:nvSpPr>
        <p:spPr>
          <a:xfrm rot="10800000">
            <a:off x="3042977" y="-2198"/>
            <a:ext cx="720000" cy="720000"/>
          </a:xfrm>
          <a:prstGeom prst="triangle">
            <a:avLst/>
          </a:prstGeom>
          <a:solidFill>
            <a:srgbClr val="C00000"/>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مستطيل: زوايا مستديرة 102">
            <a:extLst>
              <a:ext uri="{FF2B5EF4-FFF2-40B4-BE49-F238E27FC236}">
                <a16:creationId xmlns:a16="http://schemas.microsoft.com/office/drawing/2014/main" id="{9B0545D4-F263-45F7-B928-3F7FD1ABA75C}"/>
              </a:ext>
            </a:extLst>
          </p:cNvPr>
          <p:cNvSpPr/>
          <p:nvPr/>
        </p:nvSpPr>
        <p:spPr>
          <a:xfrm>
            <a:off x="7139455" y="1724375"/>
            <a:ext cx="4226397" cy="183079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a:solidFill>
                  <a:schemeClr val="tx1"/>
                </a:solidFill>
                <a:effectLst>
                  <a:outerShdw blurRad="38100" dist="38100" dir="2700000" algn="tl">
                    <a:srgbClr val="000000">
                      <a:alpha val="43137"/>
                    </a:srgbClr>
                  </a:outerShdw>
                </a:effectLst>
              </a:rPr>
              <a:t>على ماذا تعرفنا في الدرس السابق ؟</a:t>
            </a:r>
          </a:p>
        </p:txBody>
      </p:sp>
      <p:pic>
        <p:nvPicPr>
          <p:cNvPr id="54" name="Picture 2">
            <a:extLst>
              <a:ext uri="{FF2B5EF4-FFF2-40B4-BE49-F238E27FC236}">
                <a16:creationId xmlns:a16="http://schemas.microsoft.com/office/drawing/2014/main" id="{9688B472-99F2-4F2F-B383-83204CAF84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624" t="31692" b="42910"/>
          <a:stretch/>
        </p:blipFill>
        <p:spPr bwMode="auto">
          <a:xfrm>
            <a:off x="8123926" y="3555169"/>
            <a:ext cx="2505843" cy="861311"/>
          </a:xfrm>
          <a:prstGeom prst="rect">
            <a:avLst/>
          </a:prstGeom>
          <a:noFill/>
          <a:extLst>
            <a:ext uri="{909E8E84-426E-40DD-AFC4-6F175D3DCCD1}">
              <a14:hiddenFill xmlns:a14="http://schemas.microsoft.com/office/drawing/2010/main">
                <a:solidFill>
                  <a:srgbClr val="FFFFFF"/>
                </a:solidFill>
              </a14:hiddenFill>
            </a:ext>
          </a:extLst>
        </p:spPr>
      </p:pic>
      <p:sp>
        <p:nvSpPr>
          <p:cNvPr id="104" name="مستطيل 103">
            <a:extLst>
              <a:ext uri="{FF2B5EF4-FFF2-40B4-BE49-F238E27FC236}">
                <a16:creationId xmlns:a16="http://schemas.microsoft.com/office/drawing/2014/main" id="{295263EE-1A68-4480-AA41-93573ABFD4C3}"/>
              </a:ext>
            </a:extLst>
          </p:cNvPr>
          <p:cNvSpPr/>
          <p:nvPr/>
        </p:nvSpPr>
        <p:spPr>
          <a:xfrm>
            <a:off x="8482092" y="3893260"/>
            <a:ext cx="1547218" cy="461665"/>
          </a:xfrm>
          <a:prstGeom prst="rect">
            <a:avLst/>
          </a:prstGeom>
          <a:noFill/>
        </p:spPr>
        <p:txBody>
          <a:bodyPr wrap="none" lIns="91440" tIns="45720" rIns="91440" bIns="45720">
            <a:spAutoFit/>
          </a:bodyPr>
          <a:lstStyle/>
          <a:p>
            <a:pPr algn="ctr"/>
            <a:r>
              <a:rPr lang="ar-SA" sz="2400" b="1" cap="none" spc="0" dirty="0">
                <a:ln w="0"/>
                <a:solidFill>
                  <a:schemeClr val="tx1"/>
                </a:solidFill>
                <a:effectLst>
                  <a:outerShdw blurRad="38100" dist="19050" dir="2700000" algn="tl" rotWithShape="0">
                    <a:schemeClr val="dk1">
                      <a:alpha val="40000"/>
                    </a:schemeClr>
                  </a:outerShdw>
                </a:effectLst>
              </a:rPr>
              <a:t>عجلة الأسماء</a:t>
            </a:r>
          </a:p>
        </p:txBody>
      </p:sp>
    </p:spTree>
    <p:extLst>
      <p:ext uri="{BB962C8B-B14F-4D97-AF65-F5344CB8AC3E}">
        <p14:creationId xmlns:p14="http://schemas.microsoft.com/office/powerpoint/2010/main" val="3021049873"/>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8"/>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300" fill="hold"/>
                                        <p:tgtEl>
                                          <p:spTgt spid="5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
                                        <p:tgtEl>
                                          <p:spTgt spid="56"/>
                                        </p:tgtEl>
                                      </p:cBhvr>
                                    </p:animEffect>
                                  </p:childTnLst>
                                </p:cTn>
                              </p:par>
                              <p:par>
                                <p:cTn id="12" presetID="10" presetClass="exit" presetSubtype="0" fill="hold" grpId="1" nodeType="withEffect">
                                  <p:stCondLst>
                                    <p:cond delay="0"/>
                                  </p:stCondLst>
                                  <p:childTnLst>
                                    <p:animEffect transition="out" filter="fade">
                                      <p:cBhvr>
                                        <p:cTn id="13" dur="10"/>
                                        <p:tgtEl>
                                          <p:spTgt spid="56"/>
                                        </p:tgtEl>
                                      </p:cBhvr>
                                    </p:animEffect>
                                    <p:set>
                                      <p:cBhvr>
                                        <p:cTn id="14"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56" grpId="0" animBg="1"/>
      <p:bldP spid="5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031F8D1F-B79E-47E1-9113-B72E2C14776D}"/>
              </a:ext>
            </a:extLst>
          </p:cNvPr>
          <p:cNvSpPr txBox="1"/>
          <p:nvPr/>
        </p:nvSpPr>
        <p:spPr>
          <a:xfrm>
            <a:off x="3534341" y="799740"/>
            <a:ext cx="7734408" cy="2246769"/>
          </a:xfrm>
          <a:prstGeom prst="rect">
            <a:avLst/>
          </a:prstGeom>
          <a:noFill/>
        </p:spPr>
        <p:txBody>
          <a:bodyPr wrap="square" rtlCol="1">
            <a:spAutoFit/>
          </a:bodyPr>
          <a:lstStyle/>
          <a:p>
            <a:pPr rtl="1">
              <a:defRPr/>
            </a:pPr>
            <a:r>
              <a:rPr lang="ar-SA" sz="2800" b="1" dirty="0">
                <a:highlight>
                  <a:srgbClr val="97A8D6"/>
                </a:highlight>
              </a:rPr>
              <a:t>مسألة </a:t>
            </a:r>
            <a:r>
              <a:rPr lang="en-US" sz="2800" b="1" dirty="0">
                <a:highlight>
                  <a:srgbClr val="97A8D6"/>
                </a:highlight>
              </a:rPr>
              <a:t>60</a:t>
            </a:r>
            <a:r>
              <a:rPr lang="ar-SA" sz="2800" b="1" dirty="0">
                <a:highlight>
                  <a:srgbClr val="97A8D6"/>
                </a:highlight>
              </a:rPr>
              <a:t> صفحة </a:t>
            </a:r>
            <a:r>
              <a:rPr lang="en-US" sz="2800" b="1" dirty="0">
                <a:highlight>
                  <a:srgbClr val="97A8D6"/>
                </a:highlight>
              </a:rPr>
              <a:t>87</a:t>
            </a:r>
            <a:r>
              <a:rPr lang="ar-SA" sz="2800" b="1" dirty="0">
                <a:highlight>
                  <a:srgbClr val="97A8D6"/>
                </a:highlight>
              </a:rPr>
              <a:t>:</a:t>
            </a:r>
            <a:endParaRPr lang="en-US" sz="2800" b="1" dirty="0">
              <a:highlight>
                <a:srgbClr val="97A8D6"/>
              </a:highlight>
            </a:endParaRPr>
          </a:p>
          <a:p>
            <a:pPr algn="l" rtl="1">
              <a:defRPr/>
            </a:pPr>
            <a:endParaRPr lang="en-US" sz="2800" b="1" dirty="0">
              <a:highlight>
                <a:srgbClr val="97A8D6"/>
              </a:highlight>
            </a:endParaRPr>
          </a:p>
          <a:p>
            <a:pPr algn="l" rtl="1">
              <a:defRPr/>
            </a:pPr>
            <a:endParaRPr lang="en-US" sz="2800" b="1" dirty="0">
              <a:highlight>
                <a:srgbClr val="97A8D6"/>
              </a:highlight>
            </a:endParaRPr>
          </a:p>
          <a:p>
            <a:pPr algn="l" rtl="1">
              <a:defRPr/>
            </a:pPr>
            <a:endParaRPr lang="en-US" sz="2800" b="1" dirty="0">
              <a:highlight>
                <a:srgbClr val="97A8D6"/>
              </a:highlight>
            </a:endParaRPr>
          </a:p>
          <a:p>
            <a:pPr algn="l" rtl="1">
              <a:defRPr/>
            </a:pPr>
            <a:endParaRPr lang="en-US" sz="2800" b="1" dirty="0">
              <a:highlight>
                <a:srgbClr val="97A8D6"/>
              </a:highlight>
            </a:endParaRPr>
          </a:p>
        </p:txBody>
      </p:sp>
      <p:pic>
        <p:nvPicPr>
          <p:cNvPr id="8" name="صورة 7">
            <a:extLst>
              <a:ext uri="{FF2B5EF4-FFF2-40B4-BE49-F238E27FC236}">
                <a16:creationId xmlns:a16="http://schemas.microsoft.com/office/drawing/2014/main" id="{22267BBF-709D-4E4E-A3C8-ED02DEB583C1}"/>
              </a:ext>
            </a:extLst>
          </p:cNvPr>
          <p:cNvPicPr>
            <a:picLocks noChangeAspect="1"/>
          </p:cNvPicPr>
          <p:nvPr/>
        </p:nvPicPr>
        <p:blipFill>
          <a:blip r:embed="rId2"/>
          <a:stretch>
            <a:fillRect/>
          </a:stretch>
        </p:blipFill>
        <p:spPr>
          <a:xfrm>
            <a:off x="5122351" y="1800789"/>
            <a:ext cx="6043761" cy="1628211"/>
          </a:xfrm>
          <a:prstGeom prst="rect">
            <a:avLst/>
          </a:prstGeom>
        </p:spPr>
      </p:pic>
      <p:sp>
        <p:nvSpPr>
          <p:cNvPr id="9" name="Rectangle 89">
            <a:extLst>
              <a:ext uri="{FF2B5EF4-FFF2-40B4-BE49-F238E27FC236}">
                <a16:creationId xmlns:a16="http://schemas.microsoft.com/office/drawing/2014/main" id="{D8F1B437-4426-4523-83AD-0F364E5CDCD1}"/>
              </a:ext>
            </a:extLst>
          </p:cNvPr>
          <p:cNvSpPr>
            <a:spLocks noChangeArrowheads="1"/>
          </p:cNvSpPr>
          <p:nvPr/>
        </p:nvSpPr>
        <p:spPr bwMode="auto">
          <a:xfrm>
            <a:off x="3352800" y="3596339"/>
            <a:ext cx="8537877" cy="1464231"/>
          </a:xfrm>
          <a:prstGeom prst="roundRect">
            <a:avLst/>
          </a:prstGeom>
          <a:noFill/>
          <a:ln>
            <a:noFill/>
            <a:headEnd/>
            <a:tailEnd/>
          </a:ln>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ar-SA" sz="4000" b="1" dirty="0">
                <a:ln w="0"/>
                <a:solidFill>
                  <a:schemeClr val="tx1"/>
                </a:solidFill>
                <a:effectLst>
                  <a:outerShdw blurRad="38100" dist="19050" dir="2700000" algn="tl" rotWithShape="0">
                    <a:schemeClr val="dk1">
                      <a:alpha val="40000"/>
                    </a:schemeClr>
                  </a:outerShdw>
                </a:effectLst>
                <a:highlight>
                  <a:srgbClr val="FFFF9B"/>
                </a:highlight>
                <a:latin typeface="Arabic Typesetting" panose="03020402040406030203" pitchFamily="66" charset="-78"/>
                <a:cs typeface="Arabic Typesetting" panose="03020402040406030203" pitchFamily="66" charset="-78"/>
              </a:rPr>
              <a:t>كلاهما يصلان معا للأرض حيث  تتسارع الاجسام جميعها في اتجاه الأرض بالمقدار نفسه </a:t>
            </a:r>
            <a:endParaRPr lang="en-US" sz="4000" b="1" dirty="0">
              <a:ln w="0"/>
              <a:solidFill>
                <a:schemeClr val="tx1"/>
              </a:solidFill>
              <a:effectLst>
                <a:outerShdw blurRad="38100" dist="19050" dir="2700000" algn="tl" rotWithShape="0">
                  <a:schemeClr val="dk1">
                    <a:alpha val="40000"/>
                  </a:schemeClr>
                </a:outerShdw>
              </a:effectLst>
              <a:highlight>
                <a:srgbClr val="FFFF9B"/>
              </a:highlight>
              <a:latin typeface="Arabic Typesetting" panose="03020402040406030203" pitchFamily="66" charset="-78"/>
              <a:cs typeface="Arabic Typesetting" panose="03020402040406030203" pitchFamily="66" charset="-78"/>
            </a:endParaRPr>
          </a:p>
        </p:txBody>
      </p:sp>
      <p:sp>
        <p:nvSpPr>
          <p:cNvPr id="2" name="مستطيل 1">
            <a:extLst>
              <a:ext uri="{FF2B5EF4-FFF2-40B4-BE49-F238E27FC236}">
                <a16:creationId xmlns:a16="http://schemas.microsoft.com/office/drawing/2014/main" id="{4A2D372A-6A0D-CC66-66DA-E0116EA90D83}"/>
              </a:ext>
            </a:extLst>
          </p:cNvPr>
          <p:cNvSpPr/>
          <p:nvPr/>
        </p:nvSpPr>
        <p:spPr>
          <a:xfrm>
            <a:off x="594360" y="237744"/>
            <a:ext cx="2542032" cy="630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عصف ذهني </a:t>
            </a:r>
          </a:p>
        </p:txBody>
      </p:sp>
      <p:pic>
        <p:nvPicPr>
          <p:cNvPr id="3" name="9695B72C-361F-4033-808B-B35774F10E12-L0-001.gif" descr="9695B72C-361F-4033-808B-B35774F10E12-L0-001.gif">
            <a:extLst>
              <a:ext uri="{FF2B5EF4-FFF2-40B4-BE49-F238E27FC236}">
                <a16:creationId xmlns:a16="http://schemas.microsoft.com/office/drawing/2014/main" id="{3675435F-C8FB-AD25-3B77-D5B575E25470}"/>
              </a:ext>
            </a:extLst>
          </p:cNvPr>
          <p:cNvPicPr>
            <a:picLocks/>
          </p:cNvPicPr>
          <p:nvPr/>
        </p:nvPicPr>
        <p:blipFill>
          <a:blip r:embed="rId3"/>
          <a:stretch>
            <a:fillRect/>
          </a:stretch>
        </p:blipFill>
        <p:spPr>
          <a:xfrm>
            <a:off x="573025" y="1938370"/>
            <a:ext cx="1947830" cy="3895659"/>
          </a:xfrm>
          <a:prstGeom prst="rect">
            <a:avLst/>
          </a:prstGeom>
          <a:ln w="12700">
            <a:miter lim="400000"/>
          </a:ln>
        </p:spPr>
      </p:pic>
      <p:sp>
        <p:nvSpPr>
          <p:cNvPr id="4" name="مستطيل 3">
            <a:extLst>
              <a:ext uri="{FF2B5EF4-FFF2-40B4-BE49-F238E27FC236}">
                <a16:creationId xmlns:a16="http://schemas.microsoft.com/office/drawing/2014/main" id="{52429B7B-4C3E-C3DF-6DF2-961FE94689CD}"/>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09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14FB5E-B680-741E-5EA9-35FE9B455741}"/>
              </a:ext>
            </a:extLst>
          </p:cNvPr>
          <p:cNvSpPr>
            <a:spLocks noChangeArrowheads="1"/>
          </p:cNvSpPr>
          <p:nvPr/>
        </p:nvSpPr>
        <p:spPr bwMode="auto">
          <a:xfrm rot="10800000" flipV="1">
            <a:off x="3451412" y="1421099"/>
            <a:ext cx="8373036" cy="50783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3200" b="1" i="0" u="none" strike="noStrike" cap="none" normalizeH="0" baseline="0" dirty="0">
                <a:ln>
                  <a:noFill/>
                </a:ln>
                <a:solidFill>
                  <a:srgbClr val="00B050"/>
                </a:solidFill>
                <a:effectLst/>
                <a:latin typeface="Droid Arabic Kufi"/>
                <a:cs typeface="Arial" panose="020B0604020202020204" pitchFamily="34" charset="0"/>
              </a:rPr>
              <a:t>61) اذكري بعض الأمثلة على أجسام تسقط سقوطا حرا ولا يمكن إهمال تأثير مقاومة الهواء عليها </a:t>
            </a:r>
            <a:r>
              <a:rPr kumimoji="0" lang="ar-SA" altLang="ar-SA" sz="3200" b="0" i="0" u="none" strike="noStrike" cap="none" normalizeH="0" baseline="0" dirty="0">
                <a:ln>
                  <a:noFill/>
                </a:ln>
                <a:solidFill>
                  <a:srgbClr val="FF0000"/>
                </a:solidFill>
                <a:effectLst/>
                <a:latin typeface="Droid Arabic Kufi"/>
                <a:cs typeface="Arial" panose="020B0604020202020204" pitchFamily="34" charset="0"/>
              </a:rPr>
              <a:t>.</a:t>
            </a:r>
            <a:endParaRPr kumimoji="0" lang="en-US" altLang="ar-SA" sz="1100" b="0" i="0" u="none" strike="noStrike" cap="none" normalizeH="0" baseline="0" dirty="0">
              <a:ln>
                <a:noFill/>
              </a:ln>
              <a:solidFill>
                <a:schemeClr val="tx1"/>
              </a:solidFill>
              <a:effectLst/>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ar-SA" sz="1000" b="0" i="0" u="none" strike="noStrike" cap="none" normalizeH="0" baseline="0" dirty="0">
              <a:ln>
                <a:noFill/>
              </a:ln>
              <a:solidFill>
                <a:schemeClr val="tx1"/>
              </a:solidFill>
              <a:effectLst/>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3600" b="1" i="0" u="none" strike="noStrike" cap="none" normalizeH="0" baseline="0" dirty="0">
                <a:ln>
                  <a:noFill/>
                </a:ln>
                <a:solidFill>
                  <a:srgbClr val="FF0000"/>
                </a:solidFill>
                <a:effectLst/>
                <a:latin typeface="Droid Arabic Kufi"/>
                <a:cs typeface="Arial" panose="020B0604020202020204" pitchFamily="34" charset="0"/>
              </a:rPr>
              <a:t>الحل :</a:t>
            </a:r>
            <a:endParaRPr kumimoji="0" lang="en-US" altLang="ar-SA" sz="1200" b="1" i="0" u="none" strike="noStrike" cap="none" normalizeH="0" baseline="0" dirty="0">
              <a:ln>
                <a:noFill/>
              </a:ln>
              <a:solidFill>
                <a:srgbClr val="FF0000"/>
              </a:solidFill>
              <a:effectLst/>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3600" b="1" i="0" u="none" strike="noStrike" cap="none" normalizeH="0" baseline="0" dirty="0">
                <a:ln>
                  <a:noFill/>
                </a:ln>
                <a:solidFill>
                  <a:srgbClr val="00B0F0"/>
                </a:solidFill>
                <a:effectLst/>
                <a:latin typeface="Droid Arabic Kufi"/>
                <a:cs typeface="Arial" panose="020B0604020202020204" pitchFamily="34" charset="0"/>
              </a:rPr>
              <a:t>صحيفة ورق , مظلة هبوط , أوراق الشجر , الريش .</a:t>
            </a:r>
            <a:endParaRPr kumimoji="0" lang="en-US" altLang="ar-SA" sz="1200" b="1" i="0" u="none" strike="noStrike" cap="none" normalizeH="0" baseline="0" dirty="0">
              <a:ln>
                <a:noFill/>
              </a:ln>
              <a:solidFill>
                <a:srgbClr val="00B0F0"/>
              </a:solidFill>
              <a:effectLst/>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br>
              <a:rPr kumimoji="0" lang="ar-SA" altLang="ar-SA" sz="2400" b="0" i="0" u="none" strike="noStrike" cap="none" normalizeH="0" baseline="0" dirty="0">
                <a:ln>
                  <a:noFill/>
                </a:ln>
                <a:solidFill>
                  <a:srgbClr val="2E2E2E"/>
                </a:solidFill>
                <a:effectLst/>
                <a:latin typeface="Droid Arabic Kufi"/>
                <a:cs typeface="Arial" panose="020B0604020202020204" pitchFamily="34" charset="0"/>
              </a:rPr>
            </a:br>
            <a:endParaRPr kumimoji="0" lang="en-US" altLang="ar-SA" sz="1000" b="0" i="0" u="none" strike="noStrike" cap="none" normalizeH="0" baseline="0" dirty="0">
              <a:ln>
                <a:noFill/>
              </a:ln>
              <a:solidFill>
                <a:schemeClr val="tx1"/>
              </a:solidFill>
              <a:effectLst/>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3200" b="1" i="0" u="none" strike="noStrike" cap="none" normalizeH="0" baseline="0" dirty="0">
                <a:ln>
                  <a:noFill/>
                </a:ln>
                <a:solidFill>
                  <a:srgbClr val="00B050"/>
                </a:solidFill>
                <a:effectLst/>
                <a:latin typeface="Droid Arabic Kufi"/>
                <a:cs typeface="Arial" panose="020B0604020202020204" pitchFamily="34" charset="0"/>
              </a:rPr>
              <a:t>62) اذكري بعض الأمثلة على أجسام تسقط سقوطا حرا و يمكن إهمال تأثير مقاومة الهواء عليها .</a:t>
            </a:r>
            <a:endParaRPr kumimoji="0" lang="en-US" altLang="ar-SA" sz="1100" b="1" i="0" u="none" strike="noStrike" cap="none" normalizeH="0" baseline="0" dirty="0">
              <a:ln>
                <a:noFill/>
              </a:ln>
              <a:solidFill>
                <a:srgbClr val="00B050"/>
              </a:solidFill>
              <a:effectLst/>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ar-SA" sz="1000" b="0" i="0" u="none" strike="noStrike" cap="none" normalizeH="0" baseline="0" dirty="0">
              <a:ln>
                <a:noFill/>
              </a:ln>
              <a:solidFill>
                <a:schemeClr val="tx1"/>
              </a:solidFill>
              <a:effectLst/>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3600" b="1" i="0" u="none" strike="noStrike" cap="none" normalizeH="0" baseline="0" dirty="0">
                <a:ln>
                  <a:noFill/>
                </a:ln>
                <a:solidFill>
                  <a:srgbClr val="FF0000"/>
                </a:solidFill>
                <a:effectLst/>
                <a:latin typeface="Droid Arabic Kufi"/>
                <a:cs typeface="Arial" panose="020B0604020202020204" pitchFamily="34" charset="0"/>
              </a:rPr>
              <a:t>الحل :</a:t>
            </a:r>
            <a:endParaRPr kumimoji="0" lang="en-US" altLang="ar-SA" sz="1200" b="1" i="0" u="none" strike="noStrike" cap="none" normalizeH="0" baseline="0" dirty="0">
              <a:ln>
                <a:noFill/>
              </a:ln>
              <a:solidFill>
                <a:srgbClr val="FF0000"/>
              </a:solidFill>
              <a:effectLst/>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4000" b="1" i="0" u="none" strike="noStrike" cap="none" normalizeH="0" baseline="0" dirty="0">
                <a:ln>
                  <a:noFill/>
                </a:ln>
                <a:solidFill>
                  <a:srgbClr val="00B0F0"/>
                </a:solidFill>
                <a:effectLst/>
                <a:latin typeface="Droid Arabic Kufi"/>
                <a:cs typeface="Arial" panose="020B0604020202020204" pitchFamily="34" charset="0"/>
              </a:rPr>
              <a:t>كرة فولاذية , صخرة</a:t>
            </a:r>
            <a:endParaRPr kumimoji="0" lang="ar-SA" altLang="ar-SA" sz="4000" b="1" i="0" u="none" strike="noStrike" cap="none" normalizeH="0" baseline="0" dirty="0">
              <a:ln>
                <a:noFill/>
              </a:ln>
              <a:solidFill>
                <a:srgbClr val="00B0F0"/>
              </a:solidFill>
              <a:effectLst/>
              <a:cs typeface="Arial" panose="020B0604020202020204" pitchFamily="34" charset="0"/>
            </a:endParaRPr>
          </a:p>
        </p:txBody>
      </p:sp>
      <p:sp>
        <p:nvSpPr>
          <p:cNvPr id="3" name="مستطيل: زوايا مستديرة 2">
            <a:extLst>
              <a:ext uri="{FF2B5EF4-FFF2-40B4-BE49-F238E27FC236}">
                <a16:creationId xmlns:a16="http://schemas.microsoft.com/office/drawing/2014/main" id="{70C912DB-7102-0A3A-4A66-745C06DAE48F}"/>
              </a:ext>
            </a:extLst>
          </p:cNvPr>
          <p:cNvSpPr/>
          <p:nvPr/>
        </p:nvSpPr>
        <p:spPr>
          <a:xfrm>
            <a:off x="5127812" y="197225"/>
            <a:ext cx="6741460" cy="770964"/>
          </a:xfrm>
          <a:prstGeom prst="roundRect">
            <a:avLst/>
          </a:prstGeom>
          <a:solidFill>
            <a:srgbClr val="00B0F0"/>
          </a:solidFill>
          <a:effectLst>
            <a:glow rad="101600">
              <a:schemeClr val="accent2">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ln w="0"/>
                <a:solidFill>
                  <a:schemeClr val="tx1"/>
                </a:solidFill>
                <a:effectLst>
                  <a:outerShdw blurRad="38100" dist="19050" dir="2700000" algn="tl" rotWithShape="0">
                    <a:schemeClr val="dk1">
                      <a:alpha val="40000"/>
                    </a:schemeClr>
                  </a:outerShdw>
                </a:effectLst>
              </a:rPr>
              <a:t>طالبتي الفيزيائية بالتعاون مع مجموعتك </a:t>
            </a:r>
            <a:r>
              <a:rPr lang="ar-SA" sz="3200" dirty="0" err="1">
                <a:ln w="0"/>
                <a:solidFill>
                  <a:schemeClr val="tx1"/>
                </a:solidFill>
                <a:effectLst>
                  <a:outerShdw blurRad="38100" dist="19050" dir="2700000" algn="tl" rotWithShape="0">
                    <a:schemeClr val="dk1">
                      <a:alpha val="40000"/>
                    </a:schemeClr>
                  </a:outerShdw>
                </a:effectLst>
              </a:rPr>
              <a:t>اجيبي</a:t>
            </a:r>
            <a:r>
              <a:rPr lang="ar-SA" sz="3200" dirty="0">
                <a:ln w="0"/>
                <a:solidFill>
                  <a:schemeClr val="tx1"/>
                </a:solidFill>
                <a:effectLst>
                  <a:outerShdw blurRad="38100" dist="19050" dir="2700000" algn="tl" rotWithShape="0">
                    <a:schemeClr val="dk1">
                      <a:alpha val="40000"/>
                    </a:schemeClr>
                  </a:outerShdw>
                </a:effectLst>
              </a:rPr>
              <a:t> عن الأسئلة التالية </a:t>
            </a:r>
          </a:p>
        </p:txBody>
      </p:sp>
      <p:pic>
        <p:nvPicPr>
          <p:cNvPr id="6" name="صورة 5">
            <a:extLst>
              <a:ext uri="{FF2B5EF4-FFF2-40B4-BE49-F238E27FC236}">
                <a16:creationId xmlns:a16="http://schemas.microsoft.com/office/drawing/2014/main" id="{9862E7E8-3DC3-527A-BE63-0271253FE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835" y="2088777"/>
            <a:ext cx="2931459" cy="2871216"/>
          </a:xfrm>
          <a:prstGeom prst="rect">
            <a:avLst/>
          </a:prstGeom>
        </p:spPr>
      </p:pic>
      <p:sp>
        <p:nvSpPr>
          <p:cNvPr id="7" name="شكل بيضاوي 6">
            <a:extLst>
              <a:ext uri="{FF2B5EF4-FFF2-40B4-BE49-F238E27FC236}">
                <a16:creationId xmlns:a16="http://schemas.microsoft.com/office/drawing/2014/main" id="{5743C4F4-788F-C989-89EC-77A1D5853FC8}"/>
              </a:ext>
            </a:extLst>
          </p:cNvPr>
          <p:cNvSpPr/>
          <p:nvPr/>
        </p:nvSpPr>
        <p:spPr>
          <a:xfrm>
            <a:off x="609600" y="358588"/>
            <a:ext cx="2841812" cy="887506"/>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ln w="0"/>
                <a:solidFill>
                  <a:schemeClr val="tx1"/>
                </a:solidFill>
                <a:effectLst>
                  <a:outerShdw blurRad="38100" dist="19050" dir="2700000" algn="tl" rotWithShape="0">
                    <a:schemeClr val="dk1">
                      <a:alpha val="40000"/>
                    </a:schemeClr>
                  </a:outerShdw>
                </a:effectLst>
              </a:rPr>
              <a:t>نشاط سمعي</a:t>
            </a:r>
          </a:p>
        </p:txBody>
      </p:sp>
      <p:sp>
        <p:nvSpPr>
          <p:cNvPr id="8" name="مستطيل 7">
            <a:extLst>
              <a:ext uri="{FF2B5EF4-FFF2-40B4-BE49-F238E27FC236}">
                <a16:creationId xmlns:a16="http://schemas.microsoft.com/office/drawing/2014/main" id="{34067E58-D2FD-AD8A-69EB-458317C0B3D9}"/>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35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4849684" y="1935005"/>
            <a:ext cx="2262188" cy="4750784"/>
          </a:xfrm>
          <a:prstGeom prst="rect">
            <a:avLst/>
          </a:prstGeom>
          <a:ln>
            <a:noFill/>
          </a:ln>
          <a:effectLst>
            <a:outerShdw blurRad="190500" algn="tl" rotWithShape="0">
              <a:srgbClr val="000000">
                <a:alpha val="70000"/>
              </a:srgbClr>
            </a:outerShdw>
          </a:effectLst>
        </p:spPr>
      </p:pic>
      <p:sp>
        <p:nvSpPr>
          <p:cNvPr id="7" name="عنوان 1"/>
          <p:cNvSpPr txBox="1">
            <a:spLocks/>
          </p:cNvSpPr>
          <p:nvPr/>
        </p:nvSpPr>
        <p:spPr>
          <a:xfrm>
            <a:off x="7949078" y="2410135"/>
            <a:ext cx="3792319" cy="2305300"/>
          </a:xfrm>
          <a:prstGeom prst="roundRect">
            <a:avLst/>
          </a:prstGeom>
        </p:spPr>
        <p:style>
          <a:lnRef idx="1">
            <a:schemeClr val="accent2"/>
          </a:lnRef>
          <a:fillRef idx="2">
            <a:schemeClr val="accent2"/>
          </a:fillRef>
          <a:effectRef idx="1">
            <a:schemeClr val="accent2"/>
          </a:effectRef>
          <a:fontRef idx="minor">
            <a:schemeClr val="dk1"/>
          </a:fontRef>
        </p:style>
        <p:txBody>
          <a:bodyPr>
            <a:noAutofit/>
          </a:bodyPr>
          <a:lstStyle>
            <a:lvl1pPr algn="ctr" rtl="1" eaLnBrk="1" fontAlgn="base" hangingPunct="1">
              <a:spcBef>
                <a:spcPct val="0"/>
              </a:spcBef>
              <a:spcAft>
                <a:spcPct val="0"/>
              </a:spcAft>
              <a:defRPr kumimoji="1" sz="4400">
                <a:solidFill>
                  <a:schemeClr val="dk1"/>
                </a:solidFill>
                <a:latin typeface="+mn-lt"/>
                <a:ea typeface="+mn-ea"/>
                <a:cs typeface="+mn-cs"/>
              </a:defRPr>
            </a:lvl1pPr>
            <a:lvl2pPr algn="ctr" rtl="1" eaLnBrk="1" fontAlgn="base" hangingPunct="1">
              <a:spcBef>
                <a:spcPct val="0"/>
              </a:spcBef>
              <a:spcAft>
                <a:spcPct val="0"/>
              </a:spcAft>
              <a:defRPr kumimoji="1" sz="4400">
                <a:solidFill>
                  <a:schemeClr val="dk1"/>
                </a:solidFill>
                <a:latin typeface="+mn-lt"/>
                <a:ea typeface="+mn-ea"/>
                <a:cs typeface="+mn-cs"/>
              </a:defRPr>
            </a:lvl2pPr>
            <a:lvl3pPr algn="ctr" rtl="1" eaLnBrk="1" fontAlgn="base" hangingPunct="1">
              <a:spcBef>
                <a:spcPct val="0"/>
              </a:spcBef>
              <a:spcAft>
                <a:spcPct val="0"/>
              </a:spcAft>
              <a:defRPr kumimoji="1" sz="4400">
                <a:solidFill>
                  <a:schemeClr val="dk1"/>
                </a:solidFill>
                <a:latin typeface="+mn-lt"/>
                <a:ea typeface="+mn-ea"/>
                <a:cs typeface="+mn-cs"/>
              </a:defRPr>
            </a:lvl3pPr>
            <a:lvl4pPr algn="ctr" rtl="1" eaLnBrk="1" fontAlgn="base" hangingPunct="1">
              <a:spcBef>
                <a:spcPct val="0"/>
              </a:spcBef>
              <a:spcAft>
                <a:spcPct val="0"/>
              </a:spcAft>
              <a:defRPr kumimoji="1" sz="4400">
                <a:solidFill>
                  <a:schemeClr val="dk1"/>
                </a:solidFill>
                <a:latin typeface="+mn-lt"/>
                <a:ea typeface="+mn-ea"/>
                <a:cs typeface="+mn-cs"/>
              </a:defRPr>
            </a:lvl4pPr>
            <a:lvl5pPr algn="ctr" rtl="1" eaLnBrk="1" fontAlgn="base" hangingPunct="1">
              <a:spcBef>
                <a:spcPct val="0"/>
              </a:spcBef>
              <a:spcAft>
                <a:spcPct val="0"/>
              </a:spcAft>
              <a:defRPr kumimoji="1" sz="4400">
                <a:solidFill>
                  <a:schemeClr val="dk1"/>
                </a:solidFill>
                <a:latin typeface="+mn-lt"/>
                <a:ea typeface="+mn-ea"/>
                <a:cs typeface="+mn-cs"/>
              </a:defRPr>
            </a:lvl5pPr>
            <a:lvl6pPr marL="457200" algn="ctr" rtl="1" eaLnBrk="1" fontAlgn="base" hangingPunct="1">
              <a:spcBef>
                <a:spcPct val="0"/>
              </a:spcBef>
              <a:spcAft>
                <a:spcPct val="0"/>
              </a:spcAft>
              <a:defRPr kumimoji="1" sz="4400">
                <a:solidFill>
                  <a:schemeClr val="dk1"/>
                </a:solidFill>
                <a:latin typeface="+mn-lt"/>
                <a:ea typeface="+mn-ea"/>
                <a:cs typeface="+mn-cs"/>
              </a:defRPr>
            </a:lvl6pPr>
            <a:lvl7pPr marL="914400" algn="ctr" rtl="1" eaLnBrk="1" fontAlgn="base" hangingPunct="1">
              <a:spcBef>
                <a:spcPct val="0"/>
              </a:spcBef>
              <a:spcAft>
                <a:spcPct val="0"/>
              </a:spcAft>
              <a:defRPr kumimoji="1" sz="4400">
                <a:solidFill>
                  <a:schemeClr val="dk1"/>
                </a:solidFill>
                <a:latin typeface="+mn-lt"/>
                <a:ea typeface="+mn-ea"/>
                <a:cs typeface="+mn-cs"/>
              </a:defRPr>
            </a:lvl7pPr>
            <a:lvl8pPr marL="1371600" algn="ctr" rtl="1" eaLnBrk="1" fontAlgn="base" hangingPunct="1">
              <a:spcBef>
                <a:spcPct val="0"/>
              </a:spcBef>
              <a:spcAft>
                <a:spcPct val="0"/>
              </a:spcAft>
              <a:defRPr kumimoji="1" sz="4400">
                <a:solidFill>
                  <a:schemeClr val="dk1"/>
                </a:solidFill>
                <a:latin typeface="+mn-lt"/>
                <a:ea typeface="+mn-ea"/>
                <a:cs typeface="+mn-cs"/>
              </a:defRPr>
            </a:lvl8pPr>
            <a:lvl9pPr marL="1828800" algn="ctr" rtl="1" eaLnBrk="1" fontAlgn="base" hangingPunct="1">
              <a:spcBef>
                <a:spcPct val="0"/>
              </a:spcBef>
              <a:spcAft>
                <a:spcPct val="0"/>
              </a:spcAft>
              <a:defRPr kumimoji="1" sz="4400">
                <a:solidFill>
                  <a:schemeClr val="dk1"/>
                </a:solidFill>
                <a:latin typeface="+mn-lt"/>
                <a:ea typeface="+mn-ea"/>
                <a:cs typeface="+mn-cs"/>
              </a:defRPr>
            </a:lvl9pPr>
          </a:lstStyle>
          <a:p>
            <a:r>
              <a:rPr lang="ar-SA" sz="2400" dirty="0"/>
              <a:t>من خلال تنفيذ المحاكاة ومن خلال ملاحظة </a:t>
            </a:r>
            <a:r>
              <a:rPr lang="en-US" sz="2400" dirty="0"/>
              <a:t> </a:t>
            </a:r>
            <a:r>
              <a:rPr lang="ar-AE" sz="2400" dirty="0"/>
              <a:t>الشكل 3-14 صفحة 80</a:t>
            </a:r>
            <a:br>
              <a:rPr lang="ar-AE" sz="2400" dirty="0"/>
            </a:br>
            <a:r>
              <a:rPr lang="ar-AE" sz="2400" dirty="0"/>
              <a:t>ماذا تلاحظين على حركة البيضة ؟</a:t>
            </a:r>
            <a:endParaRPr lang="en-US" sz="2400" dirty="0"/>
          </a:p>
          <a:p>
            <a:endParaRPr lang="en-US" sz="2400" dirty="0"/>
          </a:p>
          <a:p>
            <a:endParaRPr lang="en-US" sz="2400" dirty="0"/>
          </a:p>
          <a:p>
            <a:br>
              <a:rPr lang="en-US" sz="2400" dirty="0"/>
            </a:br>
            <a:endParaRPr lang="ar-SA" sz="2400" kern="0" dirty="0">
              <a:solidFill>
                <a:schemeClr val="tx1">
                  <a:lumMod val="75000"/>
                  <a:lumOff val="25000"/>
                </a:schemeClr>
              </a:solidFill>
              <a:cs typeface="Akhbar MT" pitchFamily="2" charset="-78"/>
            </a:endParaRPr>
          </a:p>
        </p:txBody>
      </p:sp>
      <p:sp>
        <p:nvSpPr>
          <p:cNvPr id="3" name="مربع نص 2">
            <a:extLst>
              <a:ext uri="{FF2B5EF4-FFF2-40B4-BE49-F238E27FC236}">
                <a16:creationId xmlns:a16="http://schemas.microsoft.com/office/drawing/2014/main" id="{6B0EEAAD-D4AE-10F7-A10C-2B7E6731ED42}"/>
              </a:ext>
            </a:extLst>
          </p:cNvPr>
          <p:cNvSpPr txBox="1"/>
          <p:nvPr/>
        </p:nvSpPr>
        <p:spPr>
          <a:xfrm>
            <a:off x="3749237" y="585272"/>
            <a:ext cx="6096000" cy="646331"/>
          </a:xfrm>
          <a:prstGeom prst="rect">
            <a:avLst/>
          </a:prstGeom>
          <a:noFill/>
        </p:spPr>
        <p:txBody>
          <a:bodyPr wrap="square">
            <a:spAutoFit/>
          </a:bodyPr>
          <a:lstStyle/>
          <a:p>
            <a:r>
              <a:rPr lang="en-US" dirty="0"/>
              <a:t>https://iwant2study.org/lookangejss/02_newtonianmechanics_2kinematics/ejss_model_freefall01/freefall01_Simulation.xhtml</a:t>
            </a:r>
            <a:endParaRPr lang="ar-SA" dirty="0"/>
          </a:p>
        </p:txBody>
      </p:sp>
      <p:pic>
        <p:nvPicPr>
          <p:cNvPr id="10" name="صورة 9">
            <a:extLst>
              <a:ext uri="{FF2B5EF4-FFF2-40B4-BE49-F238E27FC236}">
                <a16:creationId xmlns:a16="http://schemas.microsoft.com/office/drawing/2014/main" id="{D6A41C33-F732-8639-498A-74FB22E53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85" y="750871"/>
            <a:ext cx="1714500" cy="1714500"/>
          </a:xfrm>
          <a:prstGeom prst="rect">
            <a:avLst/>
          </a:prstGeom>
        </p:spPr>
      </p:pic>
      <p:sp>
        <p:nvSpPr>
          <p:cNvPr id="11" name="مستطيل 10">
            <a:extLst>
              <a:ext uri="{FF2B5EF4-FFF2-40B4-BE49-F238E27FC236}">
                <a16:creationId xmlns:a16="http://schemas.microsoft.com/office/drawing/2014/main" id="{B3204BF1-458E-8BA0-5BFD-25731FD95FEA}"/>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06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2.5"/>
                                          </p:val>
                                        </p:tav>
                                        <p:tav tm="100000">
                                          <p:val>
                                            <p:strVal val="#ppt_w"/>
                                          </p:val>
                                        </p:tav>
                                      </p:tavLst>
                                    </p:anim>
                                    <p:anim calcmode="lin" valueType="num">
                                      <p:cBhvr>
                                        <p:cTn id="8" dur="500" fill="hold"/>
                                        <p:tgtEl>
                                          <p:spTgt spid="4"/>
                                        </p:tgtEl>
                                        <p:attrNameLst>
                                          <p:attrName>ppt_h</p:attrName>
                                        </p:attrNameLst>
                                      </p:cBhvr>
                                      <p:tavLst>
                                        <p:tav tm="0">
                                          <p:val>
                                            <p:strVal val="#ppt_h*0.01"/>
                                          </p:val>
                                        </p:tav>
                                        <p:tav tm="100000">
                                          <p:val>
                                            <p:strVal val="#ppt_h"/>
                                          </p:val>
                                        </p:tav>
                                      </p:tavLst>
                                    </p:anim>
                                    <p:anim calcmode="lin" valueType="num">
                                      <p:cBhvr>
                                        <p:cTn id="9" dur="500" fill="hold"/>
                                        <p:tgtEl>
                                          <p:spTgt spid="4"/>
                                        </p:tgtEl>
                                        <p:attrNameLst>
                                          <p:attrName>ppt_x</p:attrName>
                                        </p:attrNameLst>
                                      </p:cBhvr>
                                      <p:tavLst>
                                        <p:tav tm="0">
                                          <p:val>
                                            <p:strVal val="#ppt_x"/>
                                          </p:val>
                                        </p:tav>
                                        <p:tav tm="100000">
                                          <p:val>
                                            <p:strVal val="#ppt_x"/>
                                          </p:val>
                                        </p:tav>
                                      </p:tavLst>
                                    </p:anim>
                                    <p:anim calcmode="lin" valueType="num">
                                      <p:cBhvr>
                                        <p:cTn id="10" dur="500" fill="hold"/>
                                        <p:tgtEl>
                                          <p:spTgt spid="4"/>
                                        </p:tgtEl>
                                        <p:attrNameLst>
                                          <p:attrName>ppt_y</p:attrName>
                                        </p:attrNameLst>
                                      </p:cBhvr>
                                      <p:tavLst>
                                        <p:tav tm="0">
                                          <p:val>
                                            <p:strVal val="#ppt_h+1"/>
                                          </p:val>
                                        </p:tav>
                                        <p:tav tm="100000">
                                          <p:val>
                                            <p:strVal val="#ppt_y"/>
                                          </p:val>
                                        </p:tav>
                                      </p:tavLst>
                                    </p:anim>
                                    <p:animEffect transition="in" filter="fade">
                                      <p:cBhvr>
                                        <p:cTn id="11"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0003 - وندوز الوصول.wav"/>
                                        </p:tgtEl>
                                      </p:cMediaNode>
                                    </p:audio>
                                  </p:sub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285EFA08-7E42-D8BC-9253-51D9C298627D}"/>
              </a:ext>
            </a:extLst>
          </p:cNvPr>
          <p:cNvSpPr txBox="1"/>
          <p:nvPr/>
        </p:nvSpPr>
        <p:spPr>
          <a:xfrm>
            <a:off x="7096732" y="1463185"/>
            <a:ext cx="4840941" cy="3416320"/>
          </a:xfrm>
          <a:prstGeom prst="rect">
            <a:avLst/>
          </a:prstGeom>
          <a:solidFill>
            <a:srgbClr val="00B0F0"/>
          </a:solidFill>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2400" b="1" i="0" u="none" strike="noStrike" cap="none" normalizeH="0" baseline="0" dirty="0">
                <a:ln>
                  <a:noFill/>
                </a:ln>
                <a:solidFill>
                  <a:srgbClr val="4D4D4D"/>
                </a:solidFill>
                <a:effectLst/>
                <a:latin typeface="Arial" panose="020B0604020202020204" pitchFamily="34" charset="0"/>
                <a:cs typeface="Arial" panose="020B0604020202020204" pitchFamily="34" charset="0"/>
              </a:rPr>
              <a:t>في الشكل التالي صورة لبيضة تسقط سقوطا حرا التقطت باستخدام تقانة خاصة , حيث الفترة الزمنية بين اللقطات هي </a:t>
            </a:r>
            <a:r>
              <a:rPr kumimoji="0" lang="ar-SA" altLang="ar-SA" sz="2400" b="1" i="0" u="none" strike="noStrike" cap="none" normalizeH="0" baseline="0" dirty="0">
                <a:ln>
                  <a:noFill/>
                </a:ln>
                <a:solidFill>
                  <a:srgbClr val="4D4D4D"/>
                </a:solidFill>
                <a:effectLst/>
                <a:latin typeface="Tahoma" panose="020B0604030504040204" pitchFamily="34" charset="0"/>
                <a:cs typeface="Tahoma" panose="020B0604030504040204" pitchFamily="34" charset="0"/>
              </a:rPr>
              <a:t>0.06</a:t>
            </a:r>
            <a:r>
              <a:rPr kumimoji="0" lang="en-US" altLang="ar-SA" sz="2400" b="1" i="0" u="none" strike="noStrike" cap="none" normalizeH="0" baseline="0" dirty="0">
                <a:ln>
                  <a:noFill/>
                </a:ln>
                <a:solidFill>
                  <a:srgbClr val="4D4D4D"/>
                </a:solidFill>
                <a:effectLst/>
                <a:latin typeface="Tahoma" panose="020B0604030504040204" pitchFamily="34" charset="0"/>
                <a:cs typeface="Tahoma" panose="020B0604030504040204" pitchFamily="34" charset="0"/>
              </a:rPr>
              <a:t> s</a:t>
            </a:r>
            <a:r>
              <a:rPr kumimoji="0" lang="ar-SA" altLang="ar-SA" sz="2400" b="1" i="0" u="none" strike="noStrike" cap="none" normalizeH="0" baseline="0" dirty="0">
                <a:ln>
                  <a:noFill/>
                </a:ln>
                <a:solidFill>
                  <a:srgbClr val="4D4D4D"/>
                </a:solidFill>
                <a:effectLst/>
                <a:latin typeface="Arial" panose="020B0604020202020204" pitchFamily="34" charset="0"/>
                <a:cs typeface="Arial" panose="020B0604020202020204" pitchFamily="34" charset="0"/>
              </a:rPr>
              <a:t> وكما نرى في الشكل </a:t>
            </a: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2400" b="1" i="0" u="none" strike="noStrike" cap="none" normalizeH="0" baseline="0" dirty="0">
                <a:ln>
                  <a:noFill/>
                </a:ln>
                <a:solidFill>
                  <a:srgbClr val="4D4D4D"/>
                </a:solidFill>
                <a:effectLst/>
                <a:latin typeface="Arial" panose="020B0604020202020204" pitchFamily="34" charset="0"/>
                <a:cs typeface="Arial" panose="020B0604020202020204" pitchFamily="34" charset="0"/>
              </a:rPr>
              <a:t>أن الازاحة بين كل زوج من اللقطات تزداد ,</a:t>
            </a: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2400" b="1" i="0" u="none" strike="noStrike" cap="none" normalizeH="0" baseline="0" dirty="0">
                <a:ln>
                  <a:noFill/>
                </a:ln>
                <a:solidFill>
                  <a:srgbClr val="4D4D4D"/>
                </a:solidFill>
                <a:effectLst/>
                <a:latin typeface="Arial" panose="020B0604020202020204" pitchFamily="34" charset="0"/>
                <a:cs typeface="Arial" panose="020B0604020202020204" pitchFamily="34" charset="0"/>
              </a:rPr>
              <a:t> ويعني هذا أن السرعة تزداد وذلك اذا اعتبرنا أن الاتجاه الموجب </a:t>
            </a: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2400" b="1" i="0" u="none" strike="noStrike" cap="none" normalizeH="0" baseline="0" dirty="0">
                <a:ln>
                  <a:noFill/>
                </a:ln>
                <a:solidFill>
                  <a:srgbClr val="4D4D4D"/>
                </a:solidFill>
                <a:effectLst/>
                <a:latin typeface="Arial" panose="020B0604020202020204" pitchFamily="34" charset="0"/>
                <a:cs typeface="Arial" panose="020B0604020202020204" pitchFamily="34" charset="0"/>
              </a:rPr>
              <a:t>هو الى الأسفل في اتجاه الاحداثي .فان السرعة تزداد بقيمة موجبة أكثر فاكثر</a:t>
            </a:r>
            <a:endParaRPr kumimoji="0" lang="en-US" altLang="ar-SA" sz="900" b="0" i="0" u="none" strike="noStrike" cap="none" normalizeH="0" baseline="0" dirty="0">
              <a:ln>
                <a:noFill/>
              </a:ln>
              <a:solidFill>
                <a:schemeClr val="tx1"/>
              </a:solidFill>
              <a:effectLst/>
            </a:endParaRPr>
          </a:p>
        </p:txBody>
      </p:sp>
      <p:pic>
        <p:nvPicPr>
          <p:cNvPr id="4" name="صورة 3">
            <a:extLst>
              <a:ext uri="{FF2B5EF4-FFF2-40B4-BE49-F238E27FC236}">
                <a16:creationId xmlns:a16="http://schemas.microsoft.com/office/drawing/2014/main" id="{07749645-F429-C3EC-18FD-58AA45196338}"/>
              </a:ext>
            </a:extLst>
          </p:cNvPr>
          <p:cNvPicPr>
            <a:picLocks noChangeAspect="1"/>
          </p:cNvPicPr>
          <p:nvPr/>
        </p:nvPicPr>
        <p:blipFill rotWithShape="1">
          <a:blip r:embed="rId2"/>
          <a:srcRect l="15220" t="18500" r="48031" b="17450"/>
          <a:stretch/>
        </p:blipFill>
        <p:spPr>
          <a:xfrm>
            <a:off x="254327" y="126466"/>
            <a:ext cx="4102519" cy="6394987"/>
          </a:xfrm>
          <a:prstGeom prst="rect">
            <a:avLst/>
          </a:prstGeom>
        </p:spPr>
      </p:pic>
      <p:pic>
        <p:nvPicPr>
          <p:cNvPr id="5" name="Picture 2">
            <a:extLst>
              <a:ext uri="{FF2B5EF4-FFF2-40B4-BE49-F238E27FC236}">
                <a16:creationId xmlns:a16="http://schemas.microsoft.com/office/drawing/2014/main" id="{24659A17-AE78-95FB-ACE9-2407A3F3A24F}"/>
              </a:ext>
            </a:extLst>
          </p:cNvPr>
          <p:cNvPicPr>
            <a:picLocks noChangeAspect="1" noChangeArrowheads="1"/>
          </p:cNvPicPr>
          <p:nvPr/>
        </p:nvPicPr>
        <p:blipFill>
          <a:blip r:embed="rId3"/>
          <a:srcRect/>
          <a:stretch>
            <a:fillRect/>
          </a:stretch>
        </p:blipFill>
        <p:spPr bwMode="auto">
          <a:xfrm>
            <a:off x="4505182" y="187491"/>
            <a:ext cx="2316959" cy="6394986"/>
          </a:xfrm>
          <a:prstGeom prst="rect">
            <a:avLst/>
          </a:prstGeom>
          <a:ln>
            <a:noFill/>
          </a:ln>
          <a:effectLst>
            <a:outerShdw blurRad="190500" algn="tl" rotWithShape="0">
              <a:srgbClr val="000000">
                <a:alpha val="70000"/>
              </a:srgbClr>
            </a:outerShdw>
          </a:effectLst>
        </p:spPr>
      </p:pic>
      <p:sp>
        <p:nvSpPr>
          <p:cNvPr id="6" name="مستطيل 5">
            <a:extLst>
              <a:ext uri="{FF2B5EF4-FFF2-40B4-BE49-F238E27FC236}">
                <a16:creationId xmlns:a16="http://schemas.microsoft.com/office/drawing/2014/main" id="{EC5D06A7-1F5B-710B-855A-9CBFEAA1462D}"/>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66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F6D104-8793-A9FC-F146-723D4A48AD9D}"/>
              </a:ext>
            </a:extLst>
          </p:cNvPr>
          <p:cNvSpPr>
            <a:spLocks noChangeArrowheads="1"/>
          </p:cNvSpPr>
          <p:nvPr/>
        </p:nvSpPr>
        <p:spPr bwMode="auto">
          <a:xfrm rot="10800000" flipV="1">
            <a:off x="6275291" y="1247125"/>
            <a:ext cx="5244355" cy="3216265"/>
          </a:xfrm>
          <a:prstGeom prst="rect">
            <a:avLst/>
          </a:prstGeom>
          <a:solidFill>
            <a:schemeClr val="accent4">
              <a:lumMod val="20000"/>
              <a:lumOff val="80000"/>
            </a:schemeClr>
          </a:solidFill>
          <a:ln>
            <a:noFill/>
          </a:ln>
          <a:effectLst/>
          <a:scene3d>
            <a:camera prst="orthographicFront"/>
            <a:lightRig rig="threePt" dir="t"/>
          </a:scene3d>
          <a:sp3d>
            <a:bevelT prst="angle"/>
          </a:sp3d>
        </p:spPr>
        <p:txBody>
          <a:bodyPr vert="horz" wrap="square" lIns="158700" tIns="45720" rIns="15870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br>
              <a:rPr kumimoji="0" lang="en-US" altLang="ar-SA" sz="900" b="0" i="0" u="none" strike="noStrike" cap="none" normalizeH="0" baseline="0" dirty="0">
                <a:ln>
                  <a:noFill/>
                </a:ln>
                <a:solidFill>
                  <a:srgbClr val="4D4D4D"/>
                </a:solidFill>
                <a:effectLst/>
                <a:latin typeface="Tahoma" panose="020B0604030504040204" pitchFamily="34" charset="0"/>
                <a:cs typeface="Tahoma" panose="020B0604030504040204" pitchFamily="34" charset="0"/>
              </a:rPr>
            </a:br>
            <a:endParaRPr kumimoji="0" lang="en-US" altLang="ar-SA" sz="900" b="0" i="0" u="none" strike="noStrike" cap="none" normalizeH="0" baseline="0" dirty="0">
              <a:ln>
                <a:noFill/>
              </a:ln>
              <a:solidFill>
                <a:srgbClr val="4D4D4D"/>
              </a:solidFill>
              <a:effectLst/>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br>
              <a:rPr kumimoji="0" lang="en-US" altLang="ar-SA" sz="900" b="0" i="0" u="none" strike="noStrike" cap="none" normalizeH="0" baseline="0" dirty="0">
                <a:ln>
                  <a:noFill/>
                </a:ln>
                <a:solidFill>
                  <a:srgbClr val="4D4D4D"/>
                </a:solidFill>
                <a:effectLst/>
                <a:latin typeface="Arial" panose="020B0604020202020204" pitchFamily="34" charset="0"/>
                <a:cs typeface="Arial" panose="020B0604020202020204" pitchFamily="34" charset="0"/>
              </a:rPr>
            </a:br>
            <a:br>
              <a:rPr kumimoji="0" lang="en-US" altLang="ar-SA" sz="800" b="0" i="0" u="none" strike="noStrike" cap="none" normalizeH="0" baseline="0" dirty="0">
                <a:ln>
                  <a:noFill/>
                </a:ln>
                <a:solidFill>
                  <a:schemeClr val="tx1"/>
                </a:solidFill>
                <a:effectLst/>
              </a:rPr>
            </a:br>
            <a:endParaRPr kumimoji="0" lang="en-US" altLang="ar-SA" sz="800" b="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3200" b="0" i="0" u="none" strike="noStrike" cap="none" normalizeH="0" baseline="0" dirty="0">
                <a:ln>
                  <a:noFill/>
                </a:ln>
                <a:solidFill>
                  <a:srgbClr val="4D4D4D"/>
                </a:solidFill>
                <a:effectLst/>
                <a:latin typeface="Arial" panose="020B0604020202020204" pitchFamily="34" charset="0"/>
                <a:cs typeface="Arial" panose="020B0604020202020204" pitchFamily="34" charset="0"/>
              </a:rPr>
              <a:t>والمعنى المراد فهمه هو أن الجسم الساقط الى اسفل اذا اعتبرنا ان الاتجاه الموجب الى اسفل فان سرعته تتزايد ويكون تسارعه موجب ومساوي لعجلة الجاذبية الأرضية .</a:t>
            </a:r>
            <a:endParaRPr kumimoji="0" lang="ar-SA" altLang="ar-SA"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3" name="صورة 2">
            <a:extLst>
              <a:ext uri="{FF2B5EF4-FFF2-40B4-BE49-F238E27FC236}">
                <a16:creationId xmlns:a16="http://schemas.microsoft.com/office/drawing/2014/main" id="{A28A59B3-5A05-0314-23F4-E4B8CED0B2E4}"/>
              </a:ext>
            </a:extLst>
          </p:cNvPr>
          <p:cNvPicPr>
            <a:picLocks noChangeAspect="1"/>
          </p:cNvPicPr>
          <p:nvPr/>
        </p:nvPicPr>
        <p:blipFill rotWithShape="1">
          <a:blip r:embed="rId2"/>
          <a:srcRect l="15220" t="18500" r="48031" b="17450"/>
          <a:stretch/>
        </p:blipFill>
        <p:spPr>
          <a:xfrm>
            <a:off x="430306" y="159788"/>
            <a:ext cx="3818965" cy="6394987"/>
          </a:xfrm>
          <a:prstGeom prst="rect">
            <a:avLst/>
          </a:prstGeom>
        </p:spPr>
      </p:pic>
      <p:pic>
        <p:nvPicPr>
          <p:cNvPr id="4" name="Picture 5">
            <a:extLst>
              <a:ext uri="{FF2B5EF4-FFF2-40B4-BE49-F238E27FC236}">
                <a16:creationId xmlns:a16="http://schemas.microsoft.com/office/drawing/2014/main" id="{375A037B-60A8-961B-50EF-811F1DC38598}"/>
              </a:ext>
            </a:extLst>
          </p:cNvPr>
          <p:cNvPicPr>
            <a:picLocks noChangeAspect="1" noChangeArrowheads="1"/>
          </p:cNvPicPr>
          <p:nvPr/>
        </p:nvPicPr>
        <p:blipFill>
          <a:blip r:embed="rId3" cstate="print"/>
          <a:srcRect l="25000" t="7187" r="25000"/>
          <a:stretch>
            <a:fillRect/>
          </a:stretch>
        </p:blipFill>
        <p:spPr>
          <a:xfrm>
            <a:off x="4568519" y="348616"/>
            <a:ext cx="864096" cy="6509384"/>
          </a:xfrm>
          <a:prstGeom prst="rect">
            <a:avLst/>
          </a:prstGeom>
          <a:noFill/>
          <a:ln w="9525">
            <a:noFill/>
            <a:miter lim="800000"/>
            <a:headEnd/>
            <a:tailEnd/>
          </a:ln>
        </p:spPr>
      </p:pic>
      <p:sp>
        <p:nvSpPr>
          <p:cNvPr id="5" name="مستطيل 4">
            <a:extLst>
              <a:ext uri="{FF2B5EF4-FFF2-40B4-BE49-F238E27FC236}">
                <a16:creationId xmlns:a16="http://schemas.microsoft.com/office/drawing/2014/main" id="{B2A91109-1786-85BB-7E65-46E23393D318}"/>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449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375612" y="1008304"/>
            <a:ext cx="4426213" cy="923330"/>
          </a:xfrm>
          <a:prstGeom prst="rect">
            <a:avLst/>
          </a:prstGeom>
          <a:noFill/>
        </p:spPr>
        <p:txBody>
          <a:bodyPr wrap="none" lIns="91440" tIns="45720" rIns="91440" bIns="45720">
            <a:spAutoFit/>
          </a:bodyPr>
          <a:lstStyle/>
          <a:p>
            <a:pPr algn="ctr"/>
            <a:r>
              <a:rPr lang="ar-SA"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المقذوفات</a:t>
            </a:r>
            <a:r>
              <a:rPr lang="ar-SA"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الرأسية </a:t>
            </a:r>
          </a:p>
        </p:txBody>
      </p:sp>
      <p:sp>
        <p:nvSpPr>
          <p:cNvPr id="11" name="مربع نص 10"/>
          <p:cNvSpPr txBox="1"/>
          <p:nvPr/>
        </p:nvSpPr>
        <p:spPr>
          <a:xfrm>
            <a:off x="5884175" y="2381247"/>
            <a:ext cx="5072098" cy="1938992"/>
          </a:xfrm>
          <a:prstGeom prst="rect">
            <a:avLst/>
          </a:prstGeom>
          <a:solidFill>
            <a:schemeClr val="accent2">
              <a:lumMod val="20000"/>
              <a:lumOff val="80000"/>
            </a:schemeClr>
          </a:solidFill>
          <a:scene3d>
            <a:camera prst="orthographicFront"/>
            <a:lightRig rig="threePt" dir="t"/>
          </a:scene3d>
          <a:sp3d>
            <a:bevelT prst="slope"/>
          </a:sp3d>
        </p:spPr>
        <p:style>
          <a:lnRef idx="2">
            <a:schemeClr val="accent2"/>
          </a:lnRef>
          <a:fillRef idx="1">
            <a:schemeClr val="lt1"/>
          </a:fillRef>
          <a:effectRef idx="0">
            <a:schemeClr val="accent2"/>
          </a:effectRef>
          <a:fontRef idx="minor">
            <a:schemeClr val="dk1"/>
          </a:fontRef>
        </p:style>
        <p:txBody>
          <a:bodyPr wrap="square" rtlCol="1">
            <a:spAutoFit/>
          </a:bodyPr>
          <a:lstStyle/>
          <a:p>
            <a:r>
              <a:rPr lang="ar-SA" sz="4000" dirty="0"/>
              <a:t>هي الأجسام </a:t>
            </a:r>
            <a:r>
              <a:rPr lang="ar-SA" sz="4000" dirty="0" err="1"/>
              <a:t>المقذوفة</a:t>
            </a:r>
            <a:r>
              <a:rPr lang="ar-SA" sz="4000" dirty="0"/>
              <a:t> عموديا إلى اعلي في مجال الجاذبية الأرضية </a:t>
            </a:r>
          </a:p>
        </p:txBody>
      </p:sp>
      <p:pic>
        <p:nvPicPr>
          <p:cNvPr id="3" name="Picture 5">
            <a:extLst>
              <a:ext uri="{FF2B5EF4-FFF2-40B4-BE49-F238E27FC236}">
                <a16:creationId xmlns:a16="http://schemas.microsoft.com/office/drawing/2014/main" id="{02DD99B6-C56D-00EA-238A-D8349C07520E}"/>
              </a:ext>
            </a:extLst>
          </p:cNvPr>
          <p:cNvPicPr>
            <a:picLocks noChangeAspect="1" noChangeArrowheads="1"/>
          </p:cNvPicPr>
          <p:nvPr/>
        </p:nvPicPr>
        <p:blipFill>
          <a:blip r:embed="rId2" cstate="print"/>
          <a:srcRect/>
          <a:stretch>
            <a:fillRect/>
          </a:stretch>
        </p:blipFill>
        <p:spPr>
          <a:xfrm>
            <a:off x="1612245" y="795504"/>
            <a:ext cx="3596249" cy="5266991"/>
          </a:xfrm>
          <a:prstGeom prst="rect">
            <a:avLst/>
          </a:prstGeom>
          <a:noFill/>
          <a:ln w="9525">
            <a:noFill/>
            <a:miter lim="800000"/>
            <a:headEnd/>
            <a:tailEnd/>
          </a:ln>
        </p:spPr>
      </p:pic>
      <p:sp>
        <p:nvSpPr>
          <p:cNvPr id="4" name="مستطيل 3">
            <a:extLst>
              <a:ext uri="{FF2B5EF4-FFF2-40B4-BE49-F238E27FC236}">
                <a16:creationId xmlns:a16="http://schemas.microsoft.com/office/drawing/2014/main" id="{977B952D-A0BA-3222-44BD-4570248DBFB2}"/>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1"/>
                                        </p:tgtEl>
                                        <p:attrNameLst>
                                          <p:attrName>style.visibility</p:attrName>
                                        </p:attrNameLst>
                                      </p:cBhvr>
                                      <p:to>
                                        <p:strVal val="visible"/>
                                      </p:to>
                                    </p:set>
                                    <p:anim calcmode="discrete" valueType="clr">
                                      <p:cBhvr override="childStyle">
                                        <p:cTn id="13"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1"/>
                                        </p:tgtEl>
                                        <p:attrNameLst>
                                          <p:attrName>fillcolor</p:attrName>
                                        </p:attrNameLst>
                                      </p:cBhvr>
                                      <p:tavLst>
                                        <p:tav tm="0">
                                          <p:val>
                                            <p:clrVal>
                                              <a:schemeClr val="accent2"/>
                                            </p:clrVal>
                                          </p:val>
                                        </p:tav>
                                        <p:tav tm="50000">
                                          <p:val>
                                            <p:clrVal>
                                              <a:schemeClr val="hlink"/>
                                            </p:clrVal>
                                          </p:val>
                                        </p:tav>
                                      </p:tavLst>
                                    </p:anim>
                                    <p:set>
                                      <p:cBhvr>
                                        <p:cTn id="15"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2" descr="C:\Documents and Settings\usersupport\My Documents\كل ما يخص إسعاف\العاشر - فيزياء\الشفافيات\أشكال أخرى\p17.JPG">
            <a:extLst>
              <a:ext uri="{FF2B5EF4-FFF2-40B4-BE49-F238E27FC236}">
                <a16:creationId xmlns:a16="http://schemas.microsoft.com/office/drawing/2014/main" id="{B1610F47-76A2-2300-81D6-495A74AB5B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365"/>
          <a:stretch>
            <a:fillRect/>
          </a:stretch>
        </p:blipFill>
        <p:spPr bwMode="auto">
          <a:xfrm>
            <a:off x="1295143" y="1176332"/>
            <a:ext cx="2087563" cy="463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
            <a:extLst>
              <a:ext uri="{FF2B5EF4-FFF2-40B4-BE49-F238E27FC236}">
                <a16:creationId xmlns:a16="http://schemas.microsoft.com/office/drawing/2014/main" id="{DD927A46-7F55-53CA-3D92-7BD76A86431C}"/>
              </a:ext>
            </a:extLst>
          </p:cNvPr>
          <p:cNvGrpSpPr/>
          <p:nvPr/>
        </p:nvGrpSpPr>
        <p:grpSpPr>
          <a:xfrm>
            <a:off x="4445910" y="247638"/>
            <a:ext cx="3500462" cy="928694"/>
            <a:chOff x="-214346" y="1357298"/>
            <a:chExt cx="4572032" cy="928694"/>
          </a:xfrm>
          <a:noFill/>
        </p:grpSpPr>
        <p:sp>
          <p:nvSpPr>
            <p:cNvPr id="4" name="Bevel 3">
              <a:extLst>
                <a:ext uri="{FF2B5EF4-FFF2-40B4-BE49-F238E27FC236}">
                  <a16:creationId xmlns:a16="http://schemas.microsoft.com/office/drawing/2014/main" id="{CBAB8BEE-6CAD-F8F2-74B0-744996B476C5}"/>
                </a:ext>
              </a:extLst>
            </p:cNvPr>
            <p:cNvSpPr/>
            <p:nvPr/>
          </p:nvSpPr>
          <p:spPr>
            <a:xfrm>
              <a:off x="-214346" y="1357298"/>
              <a:ext cx="4572032" cy="928694"/>
            </a:xfrm>
            <a:prstGeom prst="bevel">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2"/>
                </a:solidFill>
              </a:endParaRPr>
            </a:p>
          </p:txBody>
        </p:sp>
        <p:sp>
          <p:nvSpPr>
            <p:cNvPr id="5" name="TextBox 4">
              <a:extLst>
                <a:ext uri="{FF2B5EF4-FFF2-40B4-BE49-F238E27FC236}">
                  <a16:creationId xmlns:a16="http://schemas.microsoft.com/office/drawing/2014/main" id="{A3472195-5E81-F862-8F9F-52402AD67258}"/>
                </a:ext>
              </a:extLst>
            </p:cNvPr>
            <p:cNvSpPr txBox="1"/>
            <p:nvPr/>
          </p:nvSpPr>
          <p:spPr>
            <a:xfrm>
              <a:off x="571472" y="1500174"/>
              <a:ext cx="3429024" cy="523220"/>
            </a:xfrm>
            <a:prstGeom prst="rect">
              <a:avLst/>
            </a:prstGeom>
            <a:grpFill/>
          </p:spPr>
          <p:txBody>
            <a:bodyPr>
              <a:spAutoFit/>
            </a:bodyPr>
            <a:lstStyle/>
            <a:p>
              <a:pPr algn="ctr">
                <a:defRPr/>
              </a:pPr>
              <a:r>
                <a:rPr lang="ar-AE" sz="2800" dirty="0">
                  <a:solidFill>
                    <a:schemeClr val="tx2"/>
                  </a:solidFill>
                </a:rPr>
                <a:t>قذف جسم إلى أعلى : </a:t>
              </a:r>
              <a:endParaRPr lang="en-US" sz="2800" dirty="0">
                <a:solidFill>
                  <a:schemeClr val="tx2"/>
                </a:solidFill>
              </a:endParaRPr>
            </a:p>
          </p:txBody>
        </p:sp>
      </p:grpSp>
      <p:sp>
        <p:nvSpPr>
          <p:cNvPr id="23555" name="TextBox 5">
            <a:extLst>
              <a:ext uri="{FF2B5EF4-FFF2-40B4-BE49-F238E27FC236}">
                <a16:creationId xmlns:a16="http://schemas.microsoft.com/office/drawing/2014/main" id="{0AF09EDD-ECCC-3DEC-2C29-0D5739AA3683}"/>
              </a:ext>
            </a:extLst>
          </p:cNvPr>
          <p:cNvSpPr txBox="1">
            <a:spLocks noChangeArrowheads="1"/>
          </p:cNvSpPr>
          <p:nvPr/>
        </p:nvSpPr>
        <p:spPr bwMode="auto">
          <a:xfrm>
            <a:off x="4238626" y="1330056"/>
            <a:ext cx="7415492" cy="13843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ar-AE" altLang="ar-SA" sz="2800" dirty="0">
                <a:solidFill>
                  <a:schemeClr val="tx2"/>
                </a:solidFill>
                <a:latin typeface="Lucida Sans Unicode" panose="020B0602030504020204" pitchFamily="34" charset="0"/>
              </a:rPr>
              <a:t>لدى رمينا لجسم إلى أعلى في الهواء أن الجسم يستمر في صعوده لبعض الوقت ، إلى أن يقف لحظياً في </a:t>
            </a:r>
            <a:r>
              <a:rPr lang="ar-AE" altLang="ar-SA" sz="2800" dirty="0" err="1">
                <a:solidFill>
                  <a:schemeClr val="tx2"/>
                </a:solidFill>
                <a:latin typeface="Lucida Sans Unicode" panose="020B0602030504020204" pitchFamily="34" charset="0"/>
              </a:rPr>
              <a:t>القمة،ثم</a:t>
            </a:r>
            <a:r>
              <a:rPr lang="ar-AE" altLang="ar-SA" sz="2800" dirty="0">
                <a:solidFill>
                  <a:schemeClr val="tx2"/>
                </a:solidFill>
                <a:latin typeface="Lucida Sans Unicode" panose="020B0602030504020204" pitchFamily="34" charset="0"/>
              </a:rPr>
              <a:t> يغير اتجاه حركته ويبدأ في السقوط . </a:t>
            </a:r>
            <a:endParaRPr lang="en-US" altLang="ar-SA" sz="2800" dirty="0">
              <a:solidFill>
                <a:schemeClr val="tx2"/>
              </a:solidFill>
              <a:latin typeface="Lucida Sans Unicode" panose="020B0602030504020204" pitchFamily="34" charset="0"/>
            </a:endParaRPr>
          </a:p>
        </p:txBody>
      </p:sp>
      <p:sp>
        <p:nvSpPr>
          <p:cNvPr id="23556" name="TextBox 6">
            <a:extLst>
              <a:ext uri="{FF2B5EF4-FFF2-40B4-BE49-F238E27FC236}">
                <a16:creationId xmlns:a16="http://schemas.microsoft.com/office/drawing/2014/main" id="{2832FA72-6BD2-9A6F-62C7-1EF261E8A3C2}"/>
              </a:ext>
            </a:extLst>
          </p:cNvPr>
          <p:cNvSpPr txBox="1">
            <a:spLocks noChangeArrowheads="1"/>
          </p:cNvSpPr>
          <p:nvPr/>
        </p:nvSpPr>
        <p:spPr bwMode="auto">
          <a:xfrm>
            <a:off x="4292837" y="3066557"/>
            <a:ext cx="7415492" cy="9540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ar-AE" altLang="ar-SA" sz="2800" dirty="0">
                <a:solidFill>
                  <a:schemeClr val="tx2"/>
                </a:solidFill>
                <a:latin typeface="Lucida Sans Unicode" panose="020B0602030504020204" pitchFamily="34" charset="0"/>
              </a:rPr>
              <a:t>كل الأجسام المقذوفة إلى أعلى في الهواء يكون لها بعيد إطلاقها عجلة ثابتة إلى أسفل . </a:t>
            </a:r>
            <a:endParaRPr lang="en-US" altLang="ar-SA" sz="2800" dirty="0">
              <a:solidFill>
                <a:schemeClr val="tx2"/>
              </a:solidFill>
              <a:latin typeface="Lucida Sans Unicode" panose="020B0602030504020204" pitchFamily="34" charset="0"/>
            </a:endParaRPr>
          </a:p>
        </p:txBody>
      </p:sp>
      <p:sp>
        <p:nvSpPr>
          <p:cNvPr id="23558" name="TextBox 8">
            <a:extLst>
              <a:ext uri="{FF2B5EF4-FFF2-40B4-BE49-F238E27FC236}">
                <a16:creationId xmlns:a16="http://schemas.microsoft.com/office/drawing/2014/main" id="{46C83592-D00F-C8C4-A4B0-2908D6DE0D59}"/>
              </a:ext>
            </a:extLst>
          </p:cNvPr>
          <p:cNvSpPr txBox="1">
            <a:spLocks noChangeArrowheads="1"/>
          </p:cNvSpPr>
          <p:nvPr/>
        </p:nvSpPr>
        <p:spPr bwMode="auto">
          <a:xfrm>
            <a:off x="4686020" y="4372845"/>
            <a:ext cx="6860521" cy="95410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ar-AE" altLang="ar-SA" sz="2800" dirty="0">
                <a:solidFill>
                  <a:srgbClr val="FF0000"/>
                </a:solidFill>
                <a:latin typeface="Lucida Sans Unicode" panose="020B0602030504020204" pitchFamily="34" charset="0"/>
              </a:rPr>
              <a:t>سرعة الكرة عند قمة مسارها صفر ، لكن عجلتها تبقى </a:t>
            </a:r>
            <a:r>
              <a:rPr lang="en-US" altLang="ar-SA" sz="2800" dirty="0">
                <a:solidFill>
                  <a:srgbClr val="FF0000"/>
                </a:solidFill>
                <a:latin typeface="Lucida Sans Unicode" panose="020B0602030504020204" pitchFamily="34" charset="0"/>
              </a:rPr>
              <a:t>-9.81m/s2</a:t>
            </a:r>
            <a:r>
              <a:rPr lang="ar-AE" altLang="ar-SA" sz="2800" dirty="0">
                <a:solidFill>
                  <a:srgbClr val="FF0000"/>
                </a:solidFill>
                <a:latin typeface="Lucida Sans Unicode" panose="020B0602030504020204" pitchFamily="34" charset="0"/>
              </a:rPr>
              <a:t> في كل نقطة من صعودها أو سقوطها . </a:t>
            </a:r>
            <a:endParaRPr lang="en-US" altLang="ar-SA" sz="2800" dirty="0">
              <a:solidFill>
                <a:srgbClr val="FF0000"/>
              </a:solidFill>
              <a:latin typeface="Lucida Sans Unicode" panose="020B0602030504020204" pitchFamily="34" charset="0"/>
            </a:endParaRPr>
          </a:p>
        </p:txBody>
      </p:sp>
      <p:sp>
        <p:nvSpPr>
          <p:cNvPr id="3" name="مستطيل 2">
            <a:extLst>
              <a:ext uri="{FF2B5EF4-FFF2-40B4-BE49-F238E27FC236}">
                <a16:creationId xmlns:a16="http://schemas.microsoft.com/office/drawing/2014/main" id="{EF84690F-7D50-0681-40D8-B9EB5CFE7B15}"/>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1906" y="2080446"/>
            <a:ext cx="9144000" cy="954107"/>
          </a:xfrm>
          <a:prstGeom prst="rect">
            <a:avLst/>
          </a:prstGeom>
          <a:solidFill>
            <a:schemeClr val="bg2">
              <a:lumMod val="90000"/>
            </a:schemeClr>
          </a:solidFill>
          <a:scene3d>
            <a:camera prst="orthographicFront"/>
            <a:lightRig rig="threePt" dir="t"/>
          </a:scene3d>
          <a:sp3d>
            <a:bevelT prst="angle"/>
          </a:sp3d>
        </p:spPr>
        <p:txBody>
          <a:bodyPr wrap="square" numCol="1" rtlCol="1">
            <a:spAutoFit/>
          </a:bodyPr>
          <a:lstStyle/>
          <a:p>
            <a:r>
              <a:rPr lang="ar-SA" altLang="ar-AE" sz="2800" dirty="0">
                <a:solidFill>
                  <a:srgbClr val="FF0000"/>
                </a:solidFill>
              </a:rPr>
              <a:t>طالبتي العزيزة  </a:t>
            </a:r>
            <a:r>
              <a:rPr lang="ar-SA" altLang="ar-AE" sz="2800" b="1" dirty="0">
                <a:solidFill>
                  <a:srgbClr val="0070C0"/>
                </a:solidFill>
              </a:rPr>
              <a:t>ارسمي</a:t>
            </a:r>
            <a:r>
              <a:rPr lang="ar-AE" altLang="ar-AE" sz="2800" b="1" dirty="0">
                <a:solidFill>
                  <a:srgbClr val="0070C0"/>
                </a:solidFill>
              </a:rPr>
              <a:t> تغيرات سرعة جسم يقذف رأسياً إلى أعلى من نقطة على سطح الأرض مع الزمن  </a:t>
            </a:r>
          </a:p>
        </p:txBody>
      </p:sp>
      <p:sp>
        <p:nvSpPr>
          <p:cNvPr id="2" name="شكل بيضاوي 1">
            <a:extLst>
              <a:ext uri="{FF2B5EF4-FFF2-40B4-BE49-F238E27FC236}">
                <a16:creationId xmlns:a16="http://schemas.microsoft.com/office/drawing/2014/main" id="{44658494-A147-75E5-4F31-08BAE41B14BD}"/>
              </a:ext>
            </a:extLst>
          </p:cNvPr>
          <p:cNvSpPr/>
          <p:nvPr/>
        </p:nvSpPr>
        <p:spPr>
          <a:xfrm>
            <a:off x="609600" y="358588"/>
            <a:ext cx="2841812" cy="887506"/>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ln w="0"/>
                <a:solidFill>
                  <a:schemeClr val="tx1"/>
                </a:solidFill>
                <a:effectLst>
                  <a:outerShdw blurRad="38100" dist="19050" dir="2700000" algn="tl" rotWithShape="0">
                    <a:schemeClr val="dk1">
                      <a:alpha val="40000"/>
                    </a:schemeClr>
                  </a:outerShdw>
                </a:effectLst>
              </a:rPr>
              <a:t>نشاط  حركي</a:t>
            </a:r>
          </a:p>
        </p:txBody>
      </p:sp>
      <p:pic>
        <p:nvPicPr>
          <p:cNvPr id="3" name="صورة 2">
            <a:extLst>
              <a:ext uri="{FF2B5EF4-FFF2-40B4-BE49-F238E27FC236}">
                <a16:creationId xmlns:a16="http://schemas.microsoft.com/office/drawing/2014/main" id="{4D4BF0B3-433F-D3D2-C46E-EC9CDC86A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0013" y="3681412"/>
            <a:ext cx="2143125" cy="2143125"/>
          </a:xfrm>
          <a:prstGeom prst="rect">
            <a:avLst/>
          </a:prstGeom>
        </p:spPr>
      </p:pic>
      <p:pic>
        <p:nvPicPr>
          <p:cNvPr id="6" name="صورة 5">
            <a:extLst>
              <a:ext uri="{FF2B5EF4-FFF2-40B4-BE49-F238E27FC236}">
                <a16:creationId xmlns:a16="http://schemas.microsoft.com/office/drawing/2014/main" id="{4BFA6D0F-8201-8443-8831-03ABDF512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62" y="3245223"/>
            <a:ext cx="2743200" cy="3324786"/>
          </a:xfrm>
          <a:prstGeom prst="rect">
            <a:avLst/>
          </a:prstGeom>
        </p:spPr>
      </p:pic>
      <p:sp>
        <p:nvSpPr>
          <p:cNvPr id="7" name="مستطيل 6">
            <a:extLst>
              <a:ext uri="{FF2B5EF4-FFF2-40B4-BE49-F238E27FC236}">
                <a16:creationId xmlns:a16="http://schemas.microsoft.com/office/drawing/2014/main" id="{6C8CF511-2612-84B6-3C8D-0FE167DECEC7}"/>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r="4665"/>
          <a:stretch>
            <a:fillRect/>
          </a:stretch>
        </p:blipFill>
        <p:spPr>
          <a:xfrm>
            <a:off x="6312024" y="2060848"/>
            <a:ext cx="4355976" cy="4248472"/>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a:xfrm>
            <a:off x="1775520" y="2082214"/>
            <a:ext cx="3888432" cy="4515139"/>
          </a:xfrm>
          <a:prstGeom prst="rect">
            <a:avLst/>
          </a:prstGeom>
          <a:noFill/>
          <a:ln w="9525">
            <a:noFill/>
            <a:miter lim="800000"/>
            <a:headEnd/>
            <a:tailEnd/>
          </a:ln>
        </p:spPr>
      </p:pic>
      <p:sp>
        <p:nvSpPr>
          <p:cNvPr id="5" name="TextBox 4"/>
          <p:cNvSpPr txBox="1"/>
          <p:nvPr/>
        </p:nvSpPr>
        <p:spPr>
          <a:xfrm>
            <a:off x="1524000" y="188641"/>
            <a:ext cx="9144000" cy="954107"/>
          </a:xfrm>
          <a:prstGeom prst="rect">
            <a:avLst/>
          </a:prstGeom>
          <a:noFill/>
        </p:spPr>
        <p:txBody>
          <a:bodyPr wrap="square" numCol="1" rtlCol="1">
            <a:spAutoFit/>
          </a:bodyPr>
          <a:lstStyle/>
          <a:p>
            <a:r>
              <a:rPr lang="ar-AE" altLang="ar-AE" sz="2800" dirty="0">
                <a:solidFill>
                  <a:srgbClr val="FF0000"/>
                </a:solidFill>
              </a:rPr>
              <a:t>الرسم </a:t>
            </a:r>
            <a:r>
              <a:rPr lang="ar-AE" altLang="ar-AE" sz="2800" dirty="0" err="1">
                <a:solidFill>
                  <a:srgbClr val="FF0000"/>
                </a:solidFill>
              </a:rPr>
              <a:t>أ </a:t>
            </a:r>
            <a:r>
              <a:rPr lang="ar-AE" altLang="ar-AE" sz="2800" dirty="0">
                <a:solidFill>
                  <a:srgbClr val="FF0000"/>
                </a:solidFill>
              </a:rPr>
              <a:t>:</a:t>
            </a:r>
            <a:r>
              <a:rPr lang="ar-AE" altLang="ar-AE" sz="2800" dirty="0"/>
              <a:t>يمثل تغيرات سرعة جسم يقذف رأسياً إلى أعلى من نقطة على سطح الأرض مع الزمن  </a:t>
            </a:r>
          </a:p>
        </p:txBody>
      </p:sp>
      <p:sp>
        <p:nvSpPr>
          <p:cNvPr id="6" name="TextBox 5"/>
          <p:cNvSpPr txBox="1"/>
          <p:nvPr/>
        </p:nvSpPr>
        <p:spPr>
          <a:xfrm>
            <a:off x="1524000" y="1268761"/>
            <a:ext cx="9144000" cy="954107"/>
          </a:xfrm>
          <a:prstGeom prst="rect">
            <a:avLst/>
          </a:prstGeom>
          <a:noFill/>
        </p:spPr>
        <p:txBody>
          <a:bodyPr wrap="square" numCol="1" rtlCol="1">
            <a:spAutoFit/>
          </a:bodyPr>
          <a:lstStyle/>
          <a:p>
            <a:r>
              <a:rPr lang="ar-AE" altLang="ar-AE" sz="2800" dirty="0">
                <a:solidFill>
                  <a:srgbClr val="FF0000"/>
                </a:solidFill>
              </a:rPr>
              <a:t>الرسم </a:t>
            </a:r>
            <a:r>
              <a:rPr lang="ar-AE" altLang="ar-AE" sz="2800" dirty="0" err="1">
                <a:solidFill>
                  <a:srgbClr val="FF0000"/>
                </a:solidFill>
              </a:rPr>
              <a:t>ب </a:t>
            </a:r>
            <a:r>
              <a:rPr lang="ar-AE" altLang="ar-AE" sz="2800" dirty="0"/>
              <a:t>:يمثل تغيرات موقع جسم يقذف رأسياً إلى أعلى من نقطة على سطح الأرض مع الزمن  </a:t>
            </a:r>
          </a:p>
        </p:txBody>
      </p:sp>
      <p:cxnSp>
        <p:nvCxnSpPr>
          <p:cNvPr id="8" name="Straight Arrow Connector 7"/>
          <p:cNvCxnSpPr/>
          <p:nvPr/>
        </p:nvCxnSpPr>
        <p:spPr>
          <a:xfrm flipV="1">
            <a:off x="2351584" y="2780928"/>
            <a:ext cx="0" cy="31683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63552" y="2780928"/>
            <a:ext cx="0" cy="30963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67608" y="4236854"/>
            <a:ext cx="29523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567608" y="3156734"/>
            <a:ext cx="29523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39616" y="2764599"/>
            <a:ext cx="29523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752184" y="3429000"/>
            <a:ext cx="0" cy="7920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256240" y="3844719"/>
            <a:ext cx="0" cy="5124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9264353" y="4204759"/>
            <a:ext cx="23021" cy="4320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9768408" y="4149080"/>
            <a:ext cx="0" cy="7920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0305122" y="4221088"/>
            <a:ext cx="0" cy="11521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104112" y="3429000"/>
            <a:ext cx="6480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7248128" y="3844719"/>
            <a:ext cx="100811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176120" y="4204759"/>
            <a:ext cx="15841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7032104" y="4636807"/>
            <a:ext cx="22322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7176120" y="4941168"/>
            <a:ext cx="2592288" cy="720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176120" y="5382853"/>
            <a:ext cx="309634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41" name="Object 40"/>
          <p:cNvGraphicFramePr>
            <a:graphicFrameLocks noChangeAspect="1"/>
          </p:cNvGraphicFramePr>
          <p:nvPr/>
        </p:nvGraphicFramePr>
        <p:xfrm>
          <a:off x="6888088" y="2924944"/>
          <a:ext cx="177800" cy="177800"/>
        </p:xfrm>
        <a:graphic>
          <a:graphicData uri="http://schemas.openxmlformats.org/presentationml/2006/ole">
            <mc:AlternateContent xmlns:mc="http://schemas.openxmlformats.org/markup-compatibility/2006">
              <mc:Choice xmlns:v="urn:schemas-microsoft-com:vml" Requires="v">
                <p:oleObj name="Equation" r:id="rId4" imgW="177480" imgH="177480" progId="Equation.3">
                  <p:embed/>
                </p:oleObj>
              </mc:Choice>
              <mc:Fallback>
                <p:oleObj name="Equation" r:id="rId4" imgW="177480" imgH="177480" progId="Equation.3">
                  <p:embed/>
                  <p:pic>
                    <p:nvPicPr>
                      <p:cNvPr id="41" name="Object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088" y="2924944"/>
                        <a:ext cx="1778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2" name="Object 2"/>
          <p:cNvGraphicFramePr>
            <a:graphicFrameLocks noChangeAspect="1"/>
          </p:cNvGraphicFramePr>
          <p:nvPr/>
        </p:nvGraphicFramePr>
        <p:xfrm>
          <a:off x="6991350" y="3716338"/>
          <a:ext cx="114300" cy="177800"/>
        </p:xfrm>
        <a:graphic>
          <a:graphicData uri="http://schemas.openxmlformats.org/presentationml/2006/ole">
            <mc:AlternateContent xmlns:mc="http://schemas.openxmlformats.org/markup-compatibility/2006">
              <mc:Choice xmlns:v="urn:schemas-microsoft-com:vml" Requires="v">
                <p:oleObj name="Equation" r:id="rId6" imgW="114120" imgH="177480" progId="Equation.3">
                  <p:embed/>
                </p:oleObj>
              </mc:Choice>
              <mc:Fallback>
                <p:oleObj name="Equation" r:id="rId6" imgW="114120" imgH="177480" progId="Equation.3">
                  <p:embed/>
                  <p:pic>
                    <p:nvPicPr>
                      <p:cNvPr id="30722"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1350" y="3716338"/>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3" name="Object 3"/>
          <p:cNvGraphicFramePr>
            <a:graphicFrameLocks noChangeAspect="1"/>
          </p:cNvGraphicFramePr>
          <p:nvPr/>
        </p:nvGraphicFramePr>
        <p:xfrm>
          <a:off x="6902450" y="4581525"/>
          <a:ext cx="228600" cy="177800"/>
        </p:xfrm>
        <a:graphic>
          <a:graphicData uri="http://schemas.openxmlformats.org/presentationml/2006/ole">
            <mc:AlternateContent xmlns:mc="http://schemas.openxmlformats.org/markup-compatibility/2006">
              <mc:Choice xmlns:v="urn:schemas-microsoft-com:vml" Requires="v">
                <p:oleObj name="Equation" r:id="rId8" imgW="228600" imgH="177480" progId="Equation.3">
                  <p:embed/>
                </p:oleObj>
              </mc:Choice>
              <mc:Fallback>
                <p:oleObj name="Equation" r:id="rId8" imgW="228600" imgH="177480" progId="Equation.3">
                  <p:embed/>
                  <p:pic>
                    <p:nvPicPr>
                      <p:cNvPr id="30723"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02450" y="4581525"/>
                        <a:ext cx="2286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4" name="Object 4"/>
          <p:cNvGraphicFramePr>
            <a:graphicFrameLocks noChangeAspect="1"/>
          </p:cNvGraphicFramePr>
          <p:nvPr/>
        </p:nvGraphicFramePr>
        <p:xfrm>
          <a:off x="6831013" y="5229225"/>
          <a:ext cx="292100" cy="177800"/>
        </p:xfrm>
        <a:graphic>
          <a:graphicData uri="http://schemas.openxmlformats.org/presentationml/2006/ole">
            <mc:AlternateContent xmlns:mc="http://schemas.openxmlformats.org/markup-compatibility/2006">
              <mc:Choice xmlns:v="urn:schemas-microsoft-com:vml" Requires="v">
                <p:oleObj name="Equation" r:id="rId10" imgW="291960" imgH="177480" progId="Equation.3">
                  <p:embed/>
                </p:oleObj>
              </mc:Choice>
              <mc:Fallback>
                <p:oleObj name="Equation" r:id="rId10" imgW="291960" imgH="177480" progId="Equation.3">
                  <p:embed/>
                  <p:pic>
                    <p:nvPicPr>
                      <p:cNvPr id="30724"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1013" y="5229225"/>
                        <a:ext cx="2921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Right Brace 41"/>
          <p:cNvSpPr/>
          <p:nvPr/>
        </p:nvSpPr>
        <p:spPr>
          <a:xfrm flipH="1">
            <a:off x="6600056" y="2996952"/>
            <a:ext cx="360040" cy="1152128"/>
          </a:xfrm>
          <a:prstGeom prst="rightBrace">
            <a:avLst/>
          </a:prstGeom>
        </p:spPr>
        <p:style>
          <a:lnRef idx="1">
            <a:schemeClr val="accent1"/>
          </a:lnRef>
          <a:fillRef idx="0">
            <a:schemeClr val="accent1"/>
          </a:fillRef>
          <a:effectRef idx="0">
            <a:schemeClr val="accent1"/>
          </a:effectRef>
          <a:fontRef idx="minor">
            <a:schemeClr val="tx1"/>
          </a:fontRef>
        </p:style>
        <p:txBody>
          <a:bodyPr numCol="1" rtlCol="1" anchor="ctr"/>
          <a:lstStyle/>
          <a:p>
            <a:pPr algn="ctr"/>
            <a:endParaRPr lang="ar-AE" altLang="ar-AE"/>
          </a:p>
        </p:txBody>
      </p:sp>
      <p:sp>
        <p:nvSpPr>
          <p:cNvPr id="43" name="TextBox 42"/>
          <p:cNvSpPr txBox="1"/>
          <p:nvPr/>
        </p:nvSpPr>
        <p:spPr>
          <a:xfrm rot="16200000">
            <a:off x="5740606" y="3064314"/>
            <a:ext cx="13681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numCol="1" rtlCol="1">
            <a:spAutoFit/>
          </a:bodyPr>
          <a:lstStyle/>
          <a:p>
            <a:r>
              <a:rPr lang="ar-AE" altLang="ar-AE" dirty="0">
                <a:solidFill>
                  <a:srgbClr val="FF0000"/>
                </a:solidFill>
              </a:rPr>
              <a:t>مرحلة الصعود</a:t>
            </a:r>
          </a:p>
        </p:txBody>
      </p:sp>
      <p:sp>
        <p:nvSpPr>
          <p:cNvPr id="44" name="Right Brace 43"/>
          <p:cNvSpPr/>
          <p:nvPr/>
        </p:nvSpPr>
        <p:spPr>
          <a:xfrm flipH="1">
            <a:off x="6600056" y="4293096"/>
            <a:ext cx="360040" cy="1152128"/>
          </a:xfrm>
          <a:prstGeom prst="rightBrace">
            <a:avLst/>
          </a:prstGeom>
        </p:spPr>
        <p:style>
          <a:lnRef idx="1">
            <a:schemeClr val="accent1"/>
          </a:lnRef>
          <a:fillRef idx="0">
            <a:schemeClr val="accent1"/>
          </a:fillRef>
          <a:effectRef idx="0">
            <a:schemeClr val="accent1"/>
          </a:effectRef>
          <a:fontRef idx="minor">
            <a:schemeClr val="tx1"/>
          </a:fontRef>
        </p:style>
        <p:txBody>
          <a:bodyPr numCol="1" rtlCol="1" anchor="ctr"/>
          <a:lstStyle/>
          <a:p>
            <a:pPr algn="ctr"/>
            <a:endParaRPr lang="ar-AE" altLang="ar-AE"/>
          </a:p>
        </p:txBody>
      </p:sp>
      <p:sp>
        <p:nvSpPr>
          <p:cNvPr id="45" name="TextBox 44"/>
          <p:cNvSpPr txBox="1"/>
          <p:nvPr/>
        </p:nvSpPr>
        <p:spPr>
          <a:xfrm rot="16200000">
            <a:off x="5740606" y="4648490"/>
            <a:ext cx="13681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numCol="1" rtlCol="1">
            <a:spAutoFit/>
          </a:bodyPr>
          <a:lstStyle/>
          <a:p>
            <a:r>
              <a:rPr lang="ar-AE" altLang="ar-AE" dirty="0">
                <a:solidFill>
                  <a:srgbClr val="0070C0"/>
                </a:solidFill>
              </a:rPr>
              <a:t>مرحلة السقوط</a:t>
            </a:r>
          </a:p>
        </p:txBody>
      </p:sp>
      <p:graphicFrame>
        <p:nvGraphicFramePr>
          <p:cNvPr id="47" name="Object 46"/>
          <p:cNvGraphicFramePr>
            <a:graphicFrameLocks noChangeAspect="1"/>
          </p:cNvGraphicFramePr>
          <p:nvPr/>
        </p:nvGraphicFramePr>
        <p:xfrm>
          <a:off x="2135560" y="5949280"/>
          <a:ext cx="406400" cy="228600"/>
        </p:xfrm>
        <a:graphic>
          <a:graphicData uri="http://schemas.openxmlformats.org/presentationml/2006/ole">
            <mc:AlternateContent xmlns:mc="http://schemas.openxmlformats.org/markup-compatibility/2006">
              <mc:Choice xmlns:v="urn:schemas-microsoft-com:vml" Requires="v">
                <p:oleObj name="Equation" r:id="rId12" imgW="406080" imgH="228600" progId="Equation.3">
                  <p:embed/>
                </p:oleObj>
              </mc:Choice>
              <mc:Fallback>
                <p:oleObj name="Equation" r:id="rId12" imgW="406080" imgH="228600" progId="Equation.3">
                  <p:embed/>
                  <p:pic>
                    <p:nvPicPr>
                      <p:cNvPr id="47" name="Object 4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5560" y="5949280"/>
                        <a:ext cx="4064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6" name="Object 6"/>
          <p:cNvGraphicFramePr>
            <a:graphicFrameLocks noChangeAspect="1"/>
          </p:cNvGraphicFramePr>
          <p:nvPr/>
        </p:nvGraphicFramePr>
        <p:xfrm>
          <a:off x="1976438" y="2270125"/>
          <a:ext cx="723900" cy="241300"/>
        </p:xfrm>
        <a:graphic>
          <a:graphicData uri="http://schemas.openxmlformats.org/presentationml/2006/ole">
            <mc:AlternateContent xmlns:mc="http://schemas.openxmlformats.org/markup-compatibility/2006">
              <mc:Choice xmlns:v="urn:schemas-microsoft-com:vml" Requires="v">
                <p:oleObj name="Equation" r:id="rId14" imgW="723600" imgH="241200" progId="Equation.3">
                  <p:embed/>
                </p:oleObj>
              </mc:Choice>
              <mc:Fallback>
                <p:oleObj name="Equation" r:id="rId14" imgW="723600" imgH="241200" progId="Equation.3">
                  <p:embed/>
                  <p:pic>
                    <p:nvPicPr>
                      <p:cNvPr id="30726"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76438" y="2270125"/>
                        <a:ext cx="7239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47"/>
          <p:cNvGraphicFramePr>
            <a:graphicFrameLocks noChangeAspect="1"/>
          </p:cNvGraphicFramePr>
          <p:nvPr/>
        </p:nvGraphicFramePr>
        <p:xfrm>
          <a:off x="3791745" y="1916832"/>
          <a:ext cx="1387101" cy="432048"/>
        </p:xfrm>
        <a:graphic>
          <a:graphicData uri="http://schemas.openxmlformats.org/presentationml/2006/ole">
            <mc:AlternateContent xmlns:mc="http://schemas.openxmlformats.org/markup-compatibility/2006">
              <mc:Choice xmlns:v="urn:schemas-microsoft-com:vml" Requires="v">
                <p:oleObj name="Equation" r:id="rId16" imgW="774360" imgH="241200" progId="Equation.3">
                  <p:embed/>
                </p:oleObj>
              </mc:Choice>
              <mc:Fallback>
                <p:oleObj name="Equation" r:id="rId16" imgW="774360" imgH="241200" progId="Equation.3">
                  <p:embed/>
                  <p:pic>
                    <p:nvPicPr>
                      <p:cNvPr id="48" name="Object 4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1745" y="1916832"/>
                        <a:ext cx="1387101"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0" name="Straight Connector 49"/>
          <p:cNvCxnSpPr/>
          <p:nvPr/>
        </p:nvCxnSpPr>
        <p:spPr>
          <a:xfrm flipV="1">
            <a:off x="2999656" y="4149080"/>
            <a:ext cx="0" cy="1728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431704" y="3212976"/>
            <a:ext cx="0" cy="2592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863752" y="2780928"/>
            <a:ext cx="0" cy="3096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4223792" y="3140968"/>
            <a:ext cx="0" cy="2664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4655840" y="4005064"/>
            <a:ext cx="0" cy="1944216"/>
          </a:xfrm>
          <a:prstGeom prst="line">
            <a:avLst/>
          </a:prstGeom>
        </p:spPr>
        <p:style>
          <a:lnRef idx="1">
            <a:schemeClr val="accent1"/>
          </a:lnRef>
          <a:fillRef idx="0">
            <a:schemeClr val="accent1"/>
          </a:fillRef>
          <a:effectRef idx="0">
            <a:schemeClr val="accent1"/>
          </a:effectRef>
          <a:fontRef idx="minor">
            <a:schemeClr val="tx1"/>
          </a:fontRef>
        </p:style>
      </p:cxnSp>
      <p:sp>
        <p:nvSpPr>
          <p:cNvPr id="2" name="مستطيل 1">
            <a:extLst>
              <a:ext uri="{FF2B5EF4-FFF2-40B4-BE49-F238E27FC236}">
                <a16:creationId xmlns:a16="http://schemas.microsoft.com/office/drawing/2014/main" id="{58A58743-93C4-28FF-C66F-E7478B67BE78}"/>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420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par>
                                <p:cTn id="13" presetID="3"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linds(horizontal)">
                                      <p:cBhvr>
                                        <p:cTn id="20" dur="500"/>
                                        <p:tgtEl>
                                          <p:spTgt spid="20"/>
                                        </p:tgtEl>
                                      </p:cBhvr>
                                    </p:animEffect>
                                  </p:childTnLst>
                                </p:cTn>
                              </p:par>
                              <p:par>
                                <p:cTn id="21" presetID="3" presetClass="entr" presetSubtype="1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0722"/>
                                        </p:tgtEl>
                                        <p:attrNameLst>
                                          <p:attrName>style.visibility</p:attrName>
                                        </p:attrNameLst>
                                      </p:cBhvr>
                                      <p:to>
                                        <p:strVal val="visible"/>
                                      </p:to>
                                    </p:set>
                                    <p:animEffect transition="in" filter="blinds(horizontal)">
                                      <p:cBhvr>
                                        <p:cTn id="28" dur="500"/>
                                        <p:tgtEl>
                                          <p:spTgt spid="3072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blinds(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linds(horizontal)">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blinds(horizontal)">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linds(horizontal)">
                                      <p:cBhvr>
                                        <p:cTn id="48" dur="500"/>
                                        <p:tgtEl>
                                          <p:spTgt spid="34"/>
                                        </p:tgtEl>
                                      </p:cBhvr>
                                    </p:animEffect>
                                  </p:childTnLst>
                                </p:cTn>
                              </p:par>
                              <p:par>
                                <p:cTn id="49" presetID="3" presetClass="entr" presetSubtype="1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linds(horizontal)">
                                      <p:cBhvr>
                                        <p:cTn id="51" dur="500"/>
                                        <p:tgtEl>
                                          <p:spTgt spid="21"/>
                                        </p:tgtEl>
                                      </p:cBhvr>
                                    </p:animEffect>
                                  </p:childTnLst>
                                </p:cTn>
                              </p:par>
                              <p:par>
                                <p:cTn id="52" presetID="3" presetClass="entr" presetSubtype="10"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linds(horizontal)">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30723"/>
                                        </p:tgtEl>
                                        <p:attrNameLst>
                                          <p:attrName>style.visibility</p:attrName>
                                        </p:attrNameLst>
                                      </p:cBhvr>
                                      <p:to>
                                        <p:strVal val="visible"/>
                                      </p:to>
                                    </p:set>
                                    <p:animEffect transition="in" filter="blinds(horizontal)">
                                      <p:cBhvr>
                                        <p:cTn id="59" dur="500"/>
                                        <p:tgtEl>
                                          <p:spTgt spid="30723"/>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blinds(horizontal)">
                                      <p:cBhvr>
                                        <p:cTn id="64" dur="500"/>
                                        <p:tgtEl>
                                          <p:spTgt spid="37"/>
                                        </p:tgtEl>
                                      </p:cBhvr>
                                    </p:animEffect>
                                  </p:childTnLst>
                                </p:cTn>
                              </p:par>
                              <p:par>
                                <p:cTn id="65" presetID="3" presetClass="entr" presetSubtype="1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linds(horizontal)">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linds(horizontal)">
                                      <p:cBhvr>
                                        <p:cTn id="72" dur="500"/>
                                        <p:tgtEl>
                                          <p:spTgt spid="23"/>
                                        </p:tgtEl>
                                      </p:cBhvr>
                                    </p:animEffect>
                                  </p:childTnLst>
                                </p:cTn>
                              </p:par>
                              <p:par>
                                <p:cTn id="73" presetID="3" presetClass="entr" presetSubtype="10"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blinds(horizontal)">
                                      <p:cBhvr>
                                        <p:cTn id="75" dur="500"/>
                                        <p:tgtEl>
                                          <p:spTgt spid="3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0724"/>
                                        </p:tgtEl>
                                        <p:attrNameLst>
                                          <p:attrName>style.visibility</p:attrName>
                                        </p:attrNameLst>
                                      </p:cBhvr>
                                      <p:to>
                                        <p:strVal val="visible"/>
                                      </p:to>
                                    </p:set>
                                    <p:animEffect transition="in" filter="blinds(horizontal)">
                                      <p:cBhvr>
                                        <p:cTn id="80" dur="500"/>
                                        <p:tgtEl>
                                          <p:spTgt spid="30724"/>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blinds(horizontal)">
                                      <p:cBhvr>
                                        <p:cTn id="85" dur="500"/>
                                        <p:tgtEl>
                                          <p:spTgt spid="44"/>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blinds(horizontal)">
                                      <p:cBhvr>
                                        <p:cTn id="9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22"/>
          <p:cNvGrpSpPr/>
          <p:nvPr/>
        </p:nvGrpSpPr>
        <p:grpSpPr>
          <a:xfrm>
            <a:off x="4095736" y="642918"/>
            <a:ext cx="3929090" cy="6000792"/>
            <a:chOff x="2571736" y="642918"/>
            <a:chExt cx="3929090" cy="6000792"/>
          </a:xfrm>
        </p:grpSpPr>
        <p:grpSp>
          <p:nvGrpSpPr>
            <p:cNvPr id="3" name="مجموعة 8"/>
            <p:cNvGrpSpPr/>
            <p:nvPr/>
          </p:nvGrpSpPr>
          <p:grpSpPr>
            <a:xfrm>
              <a:off x="2928132" y="857232"/>
              <a:ext cx="3215504" cy="5286412"/>
              <a:chOff x="2928132" y="857232"/>
              <a:chExt cx="3215504" cy="4501388"/>
            </a:xfrm>
          </p:grpSpPr>
          <p:sp>
            <p:nvSpPr>
              <p:cNvPr id="4" name="قوس 3"/>
              <p:cNvSpPr/>
              <p:nvPr/>
            </p:nvSpPr>
            <p:spPr>
              <a:xfrm>
                <a:off x="2928926" y="857232"/>
                <a:ext cx="3214710" cy="2000264"/>
              </a:xfrm>
              <a:prstGeom prst="arc">
                <a:avLst>
                  <a:gd name="adj1" fmla="val 10732774"/>
                  <a:gd name="adj2" fmla="val 77322"/>
                </a:avLst>
              </a:prstGeom>
            </p:spPr>
            <p:style>
              <a:lnRef idx="3">
                <a:schemeClr val="dk1"/>
              </a:lnRef>
              <a:fillRef idx="0">
                <a:schemeClr val="dk1"/>
              </a:fillRef>
              <a:effectRef idx="2">
                <a:schemeClr val="dk1"/>
              </a:effectRef>
              <a:fontRef idx="minor">
                <a:schemeClr val="tx1"/>
              </a:fontRef>
            </p:style>
            <p:txBody>
              <a:bodyPr rtlCol="1" anchor="ctr"/>
              <a:lstStyle/>
              <a:p>
                <a:pPr algn="ctr"/>
                <a:endParaRPr lang="ar-SA"/>
              </a:p>
            </p:txBody>
          </p:sp>
          <p:cxnSp>
            <p:nvCxnSpPr>
              <p:cNvPr id="6" name="رابط مستقيم 5"/>
              <p:cNvCxnSpPr>
                <a:stCxn id="4" idx="2"/>
              </p:cNvCxnSpPr>
              <p:nvPr/>
            </p:nvCxnSpPr>
            <p:spPr>
              <a:xfrm rot="16200000" flipH="1">
                <a:off x="4410948" y="3625137"/>
                <a:ext cx="3464327" cy="1049"/>
              </a:xfrm>
              <a:prstGeom prst="line">
                <a:avLst/>
              </a:prstGeom>
            </p:spPr>
            <p:style>
              <a:lnRef idx="3">
                <a:schemeClr val="dk1"/>
              </a:lnRef>
              <a:fillRef idx="0">
                <a:schemeClr val="dk1"/>
              </a:fillRef>
              <a:effectRef idx="2">
                <a:schemeClr val="dk1"/>
              </a:effectRef>
              <a:fontRef idx="minor">
                <a:schemeClr val="tx1"/>
              </a:fontRef>
            </p:style>
          </p:cxnSp>
          <p:cxnSp>
            <p:nvCxnSpPr>
              <p:cNvPr id="8" name="رابط مستقيم 7"/>
              <p:cNvCxnSpPr/>
              <p:nvPr/>
            </p:nvCxnSpPr>
            <p:spPr>
              <a:xfrm rot="5400000">
                <a:off x="1214414" y="3643314"/>
                <a:ext cx="3429024" cy="1588"/>
              </a:xfrm>
              <a:prstGeom prst="line">
                <a:avLst/>
              </a:prstGeom>
            </p:spPr>
            <p:style>
              <a:lnRef idx="3">
                <a:schemeClr val="dk1"/>
              </a:lnRef>
              <a:fillRef idx="0">
                <a:schemeClr val="dk1"/>
              </a:fillRef>
              <a:effectRef idx="2">
                <a:schemeClr val="dk1"/>
              </a:effectRef>
              <a:fontRef idx="minor">
                <a:schemeClr val="tx1"/>
              </a:fontRef>
            </p:style>
          </p:cxnSp>
        </p:grpSp>
        <p:sp>
          <p:nvSpPr>
            <p:cNvPr id="10" name="شكل بيضاوي 9"/>
            <p:cNvSpPr/>
            <p:nvPr/>
          </p:nvSpPr>
          <p:spPr>
            <a:xfrm>
              <a:off x="2571736" y="6072206"/>
              <a:ext cx="714380" cy="500066"/>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1" name="شكل بيضاوي 10"/>
            <p:cNvSpPr/>
            <p:nvPr/>
          </p:nvSpPr>
          <p:spPr>
            <a:xfrm>
              <a:off x="2571736" y="1857364"/>
              <a:ext cx="714380" cy="500066"/>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2" name="شكل بيضاوي 11"/>
            <p:cNvSpPr/>
            <p:nvPr/>
          </p:nvSpPr>
          <p:spPr>
            <a:xfrm>
              <a:off x="2571736" y="4214818"/>
              <a:ext cx="714380" cy="500066"/>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3" name="شكل بيضاوي 12"/>
            <p:cNvSpPr/>
            <p:nvPr/>
          </p:nvSpPr>
          <p:spPr>
            <a:xfrm>
              <a:off x="4214810" y="642918"/>
              <a:ext cx="714380" cy="500066"/>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4" name="شكل بيضاوي 13"/>
            <p:cNvSpPr/>
            <p:nvPr/>
          </p:nvSpPr>
          <p:spPr>
            <a:xfrm>
              <a:off x="5786446" y="1857364"/>
              <a:ext cx="714380" cy="500066"/>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5" name="شكل بيضاوي 14"/>
            <p:cNvSpPr/>
            <p:nvPr/>
          </p:nvSpPr>
          <p:spPr>
            <a:xfrm>
              <a:off x="5786446" y="4143380"/>
              <a:ext cx="714380" cy="500066"/>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6" name="شكل بيضاوي 15"/>
            <p:cNvSpPr/>
            <p:nvPr/>
          </p:nvSpPr>
          <p:spPr>
            <a:xfrm>
              <a:off x="5786446" y="6143644"/>
              <a:ext cx="714380" cy="500066"/>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cxnSp>
          <p:nvCxnSpPr>
            <p:cNvPr id="18" name="رابط كسهم مستقيم 17"/>
            <p:cNvCxnSpPr/>
            <p:nvPr/>
          </p:nvCxnSpPr>
          <p:spPr>
            <a:xfrm rot="5400000" flipH="1" flipV="1">
              <a:off x="2571736" y="5572140"/>
              <a:ext cx="71438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رابط كسهم مستقيم 18"/>
            <p:cNvCxnSpPr/>
            <p:nvPr/>
          </p:nvCxnSpPr>
          <p:spPr>
            <a:xfrm rot="5400000" flipH="1" flipV="1">
              <a:off x="2572530" y="3499644"/>
              <a:ext cx="71438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رابط كسهم مستقيم 20"/>
            <p:cNvCxnSpPr/>
            <p:nvPr/>
          </p:nvCxnSpPr>
          <p:spPr>
            <a:xfrm rot="5400000">
              <a:off x="5822165" y="3178967"/>
              <a:ext cx="64294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رابط كسهم مستقيم 21"/>
            <p:cNvCxnSpPr/>
            <p:nvPr/>
          </p:nvCxnSpPr>
          <p:spPr>
            <a:xfrm rot="5400000">
              <a:off x="5822959" y="5249875"/>
              <a:ext cx="64294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24" name="مربع نص 23"/>
          <p:cNvSpPr txBox="1"/>
          <p:nvPr/>
        </p:nvSpPr>
        <p:spPr>
          <a:xfrm>
            <a:off x="2595538" y="4286256"/>
            <a:ext cx="128588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b="1" dirty="0"/>
              <a:t>الثانية الثانية  </a:t>
            </a:r>
          </a:p>
        </p:txBody>
      </p:sp>
      <p:sp>
        <p:nvSpPr>
          <p:cNvPr id="25" name="مربع نص 24"/>
          <p:cNvSpPr txBox="1"/>
          <p:nvPr/>
        </p:nvSpPr>
        <p:spPr>
          <a:xfrm>
            <a:off x="2676500" y="6296044"/>
            <a:ext cx="128588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b="1" dirty="0"/>
              <a:t>الثانية الأولى </a:t>
            </a:r>
          </a:p>
        </p:txBody>
      </p:sp>
      <p:sp>
        <p:nvSpPr>
          <p:cNvPr id="26" name="مربع نص 25"/>
          <p:cNvSpPr txBox="1"/>
          <p:nvPr/>
        </p:nvSpPr>
        <p:spPr>
          <a:xfrm>
            <a:off x="2595538" y="2000240"/>
            <a:ext cx="128588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b="1" dirty="0"/>
              <a:t>الثانية الثالثة  </a:t>
            </a:r>
          </a:p>
        </p:txBody>
      </p:sp>
      <p:sp>
        <p:nvSpPr>
          <p:cNvPr id="27" name="مربع نص 26"/>
          <p:cNvSpPr txBox="1"/>
          <p:nvPr/>
        </p:nvSpPr>
        <p:spPr>
          <a:xfrm>
            <a:off x="5381620" y="214290"/>
            <a:ext cx="128588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b="1" dirty="0"/>
              <a:t>الثانية الرابعة  </a:t>
            </a:r>
          </a:p>
        </p:txBody>
      </p:sp>
      <p:sp>
        <p:nvSpPr>
          <p:cNvPr id="28" name="مربع نص 27"/>
          <p:cNvSpPr txBox="1"/>
          <p:nvPr/>
        </p:nvSpPr>
        <p:spPr>
          <a:xfrm>
            <a:off x="8310578" y="1857364"/>
            <a:ext cx="150019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b="1" dirty="0"/>
              <a:t>الثانية الخامسة </a:t>
            </a:r>
          </a:p>
        </p:txBody>
      </p:sp>
      <p:sp>
        <p:nvSpPr>
          <p:cNvPr id="29" name="مربع نص 28"/>
          <p:cNvSpPr txBox="1"/>
          <p:nvPr/>
        </p:nvSpPr>
        <p:spPr>
          <a:xfrm>
            <a:off x="8310578" y="4214818"/>
            <a:ext cx="142876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b="1" dirty="0"/>
              <a:t>الثانية السادسة </a:t>
            </a:r>
          </a:p>
        </p:txBody>
      </p:sp>
      <p:sp>
        <p:nvSpPr>
          <p:cNvPr id="30" name="مربع نص 29"/>
          <p:cNvSpPr txBox="1"/>
          <p:nvPr/>
        </p:nvSpPr>
        <p:spPr>
          <a:xfrm>
            <a:off x="8167702" y="6215082"/>
            <a:ext cx="128588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b="1" dirty="0"/>
              <a:t>الثانية السابعة  </a:t>
            </a:r>
          </a:p>
        </p:txBody>
      </p:sp>
      <p:sp>
        <p:nvSpPr>
          <p:cNvPr id="5" name="مستطيل 4">
            <a:extLst>
              <a:ext uri="{FF2B5EF4-FFF2-40B4-BE49-F238E27FC236}">
                <a16:creationId xmlns:a16="http://schemas.microsoft.com/office/drawing/2014/main" id="{BAA5FA2C-B623-EF8B-C93F-2DDE46B289DF}"/>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8" name="الجدول"/>
          <p:cNvGraphicFramePr/>
          <p:nvPr/>
        </p:nvGraphicFramePr>
        <p:xfrm>
          <a:off x="9483318" y="198175"/>
          <a:ext cx="2562908" cy="1682610"/>
        </p:xfrm>
        <a:graphic>
          <a:graphicData uri="http://schemas.openxmlformats.org/drawingml/2006/table">
            <a:tbl>
              <a:tblPr rtl="1" firstRow="1" firstCol="1">
                <a:effectLst>
                  <a:innerShdw blurRad="63500" dist="50800">
                    <a:prstClr val="black">
                      <a:alpha val="50000"/>
                    </a:prstClr>
                  </a:innerShdw>
                  <a:reflection blurRad="6350" stA="50000" endA="300" endPos="55500" dist="101600" dir="5400000" sy="-100000" algn="bl" rotWithShape="0"/>
                </a:effectLst>
              </a:tblPr>
              <a:tblGrid>
                <a:gridCol w="1281454">
                  <a:extLst>
                    <a:ext uri="{9D8B030D-6E8A-4147-A177-3AD203B41FA5}">
                      <a16:colId xmlns:a16="http://schemas.microsoft.com/office/drawing/2014/main" val="20000"/>
                    </a:ext>
                  </a:extLst>
                </a:gridCol>
                <a:gridCol w="1281454">
                  <a:extLst>
                    <a:ext uri="{9D8B030D-6E8A-4147-A177-3AD203B41FA5}">
                      <a16:colId xmlns:a16="http://schemas.microsoft.com/office/drawing/2014/main" val="20001"/>
                    </a:ext>
                  </a:extLst>
                </a:gridCol>
              </a:tblGrid>
              <a:tr h="841305">
                <a:tc>
                  <a:txBody>
                    <a:bodyPr/>
                    <a:lstStyle/>
                    <a:p>
                      <a:pPr algn="ctr" defTabSz="914400">
                        <a:tabLst>
                          <a:tab pos="1168400" algn="l"/>
                        </a:tabLst>
                        <a:defRPr sz="1800">
                          <a:solidFill>
                            <a:srgbClr val="000000"/>
                          </a:solidFill>
                        </a:defRPr>
                      </a:pPr>
                      <a:r>
                        <a:rPr sz="2400" dirty="0">
                          <a:latin typeface="Geeza Pro Bold"/>
                          <a:ea typeface="Geeza Pro Bold"/>
                          <a:cs typeface="Geeza Pro Bold"/>
                          <a:sym typeface="Geeza Pro Bold"/>
                        </a:rPr>
                        <a:t>نوع النشاط</a:t>
                      </a:r>
                    </a:p>
                  </a:txBody>
                  <a:tcPr marL="35719" marR="35719" marT="35719" marB="35719" anchor="ctr" horzOverflow="overflow">
                    <a:solidFill>
                      <a:srgbClr val="E292FE"/>
                    </a:solidFill>
                  </a:tcPr>
                </a:tc>
                <a:tc>
                  <a:txBody>
                    <a:bodyPr/>
                    <a:lstStyle/>
                    <a:p>
                      <a:pPr algn="ctr" defTabSz="914400">
                        <a:tabLst>
                          <a:tab pos="1168400" algn="l"/>
                        </a:tabLst>
                        <a:defRPr sz="1800">
                          <a:solidFill>
                            <a:srgbClr val="000000"/>
                          </a:solidFill>
                        </a:defRPr>
                      </a:pPr>
                      <a:r>
                        <a:rPr sz="2400" dirty="0">
                          <a:latin typeface="Geeza Pro Bold"/>
                          <a:ea typeface="Geeza Pro Bold"/>
                          <a:cs typeface="Geeza Pro Bold"/>
                          <a:sym typeface="Geeza Pro Bold"/>
                        </a:rPr>
                        <a:t>المدة</a:t>
                      </a:r>
                    </a:p>
                  </a:txBody>
                  <a:tcPr marL="35719" marR="35719" marT="35719" marB="35719" anchor="ctr" horzOverflow="overflow">
                    <a:solidFill>
                      <a:srgbClr val="E292FE"/>
                    </a:solidFill>
                  </a:tcPr>
                </a:tc>
                <a:extLst>
                  <a:ext uri="{0D108BD9-81ED-4DB2-BD59-A6C34878D82A}">
                    <a16:rowId xmlns:a16="http://schemas.microsoft.com/office/drawing/2014/main" val="10000"/>
                  </a:ext>
                </a:extLst>
              </a:tr>
              <a:tr h="841305">
                <a:tc>
                  <a:txBody>
                    <a:bodyPr/>
                    <a:lstStyle/>
                    <a:p>
                      <a:pPr algn="ctr" defTabSz="914400">
                        <a:tabLst>
                          <a:tab pos="1168400" algn="l"/>
                        </a:tabLst>
                        <a:defRPr sz="1800">
                          <a:solidFill>
                            <a:srgbClr val="000000"/>
                          </a:solidFill>
                        </a:defRPr>
                      </a:pPr>
                      <a:r>
                        <a:rPr lang="ar-SA" sz="2400" dirty="0">
                          <a:latin typeface="Geeza Pro Bold"/>
                          <a:ea typeface="Geeza Pro Bold"/>
                          <a:cs typeface="Geeza Pro Bold"/>
                          <a:sym typeface="Geeza Pro Bold"/>
                        </a:rPr>
                        <a:t>فردي</a:t>
                      </a:r>
                      <a:endParaRPr sz="2400" dirty="0">
                        <a:latin typeface="Geeza Pro Bold"/>
                        <a:ea typeface="Geeza Pro Bold"/>
                        <a:cs typeface="Geeza Pro Bold"/>
                        <a:sym typeface="Geeza Pro Bold"/>
                      </a:endParaRPr>
                    </a:p>
                  </a:txBody>
                  <a:tcPr marL="35719" marR="35719" marT="35719" marB="35719" anchor="ctr" horzOverflow="overflow">
                    <a:solidFill>
                      <a:srgbClr val="EFCAFF"/>
                    </a:solidFill>
                  </a:tcPr>
                </a:tc>
                <a:tc>
                  <a:txBody>
                    <a:bodyPr/>
                    <a:lstStyle/>
                    <a:p>
                      <a:pPr algn="ctr" defTabSz="914400">
                        <a:tabLst>
                          <a:tab pos="1168400" algn="l"/>
                        </a:tabLst>
                        <a:defRPr sz="1800">
                          <a:solidFill>
                            <a:srgbClr val="000000"/>
                          </a:solidFill>
                        </a:defRPr>
                      </a:pPr>
                      <a:r>
                        <a:rPr lang="ar-SA" sz="2400" dirty="0">
                          <a:latin typeface="Geeza Pro Bold"/>
                          <a:ea typeface="Geeza Pro Bold"/>
                          <a:cs typeface="Geeza Pro Bold"/>
                          <a:sym typeface="Geeza Pro Bold"/>
                        </a:rPr>
                        <a:t>دقيقتان</a:t>
                      </a:r>
                      <a:endParaRPr sz="2400" dirty="0">
                        <a:latin typeface="Geeza Pro Bold"/>
                        <a:ea typeface="Geeza Pro Bold"/>
                        <a:cs typeface="Geeza Pro Bold"/>
                        <a:sym typeface="Geeza Pro Bold"/>
                      </a:endParaRPr>
                    </a:p>
                  </a:txBody>
                  <a:tcPr marL="35719" marR="35719" marT="35719" marB="35719" anchor="ctr" horzOverflow="overflow">
                    <a:solidFill>
                      <a:srgbClr val="EFCAFF"/>
                    </a:solidFill>
                  </a:tcPr>
                </a:tc>
                <a:extLst>
                  <a:ext uri="{0D108BD9-81ED-4DB2-BD59-A6C34878D82A}">
                    <a16:rowId xmlns:a16="http://schemas.microsoft.com/office/drawing/2014/main" val="10001"/>
                  </a:ext>
                </a:extLst>
              </a:tr>
            </a:tbl>
          </a:graphicData>
        </a:graphic>
      </p:graphicFrame>
      <p:graphicFrame>
        <p:nvGraphicFramePr>
          <p:cNvPr id="5" name="جدول 4">
            <a:extLst>
              <a:ext uri="{FF2B5EF4-FFF2-40B4-BE49-F238E27FC236}">
                <a16:creationId xmlns:a16="http://schemas.microsoft.com/office/drawing/2014/main" id="{DBC98AF1-8E03-8308-18E2-1BABAC170920}"/>
              </a:ext>
            </a:extLst>
          </p:cNvPr>
          <p:cNvGraphicFramePr>
            <a:graphicFrameLocks noGrp="1"/>
          </p:cNvGraphicFramePr>
          <p:nvPr/>
        </p:nvGraphicFramePr>
        <p:xfrm>
          <a:off x="2666515" y="3069323"/>
          <a:ext cx="6195877" cy="3045778"/>
        </p:xfrm>
        <a:graphic>
          <a:graphicData uri="http://schemas.openxmlformats.org/drawingml/2006/table">
            <a:tbl>
              <a:tblPr rtl="1" firstRow="1" firstCol="1" bandRow="1">
                <a:effectLst>
                  <a:innerShdw blurRad="63500" dist="50800" dir="18900000">
                    <a:prstClr val="black">
                      <a:alpha val="50000"/>
                    </a:prstClr>
                  </a:innerShdw>
                </a:effectLst>
              </a:tblPr>
              <a:tblGrid>
                <a:gridCol w="2064897">
                  <a:extLst>
                    <a:ext uri="{9D8B030D-6E8A-4147-A177-3AD203B41FA5}">
                      <a16:colId xmlns:a16="http://schemas.microsoft.com/office/drawing/2014/main" val="1880882755"/>
                    </a:ext>
                  </a:extLst>
                </a:gridCol>
                <a:gridCol w="2065490">
                  <a:extLst>
                    <a:ext uri="{9D8B030D-6E8A-4147-A177-3AD203B41FA5}">
                      <a16:colId xmlns:a16="http://schemas.microsoft.com/office/drawing/2014/main" val="2944580094"/>
                    </a:ext>
                  </a:extLst>
                </a:gridCol>
                <a:gridCol w="2065490">
                  <a:extLst>
                    <a:ext uri="{9D8B030D-6E8A-4147-A177-3AD203B41FA5}">
                      <a16:colId xmlns:a16="http://schemas.microsoft.com/office/drawing/2014/main" val="97515512"/>
                    </a:ext>
                  </a:extLst>
                </a:gridCol>
              </a:tblGrid>
              <a:tr h="0">
                <a:tc gridSpan="3">
                  <a:txBody>
                    <a:bodyPr/>
                    <a:lstStyle/>
                    <a:p>
                      <a:pPr algn="ctr" rtl="1">
                        <a:lnSpc>
                          <a:spcPct val="107000"/>
                        </a:lnSpc>
                        <a:spcAft>
                          <a:spcPts val="0"/>
                        </a:spcAft>
                        <a:tabLst>
                          <a:tab pos="1124585" algn="l"/>
                        </a:tabLst>
                      </a:pPr>
                      <a:r>
                        <a:rPr lang="ar-SA" sz="22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جدول التعلم 2 دقائق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0"/>
                        </a:spcAft>
                        <a:tabLst>
                          <a:tab pos="1124585" algn="l"/>
                        </a:tabLst>
                      </a:pPr>
                      <a:r>
                        <a:rPr lang="ar-SA" sz="1600" b="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rtl="1"/>
                      <a:endParaRPr lang="ar-SA"/>
                    </a:p>
                  </a:txBody>
                  <a:tcPr/>
                </a:tc>
                <a:tc hMerge="1">
                  <a:txBody>
                    <a:bodyPr/>
                    <a:lstStyle/>
                    <a:p>
                      <a:pPr rtl="1"/>
                      <a:endParaRPr lang="ar-SA"/>
                    </a:p>
                  </a:txBody>
                  <a:tcPr/>
                </a:tc>
                <a:extLst>
                  <a:ext uri="{0D108BD9-81ED-4DB2-BD59-A6C34878D82A}">
                    <a16:rowId xmlns:a16="http://schemas.microsoft.com/office/drawing/2014/main" val="130327006"/>
                  </a:ext>
                </a:extLst>
              </a:tr>
              <a:tr h="0">
                <a:tc>
                  <a:txBody>
                    <a:bodyPr/>
                    <a:lstStyle/>
                    <a:p>
                      <a:pPr algn="ctr" rtl="1">
                        <a:lnSpc>
                          <a:spcPct val="107000"/>
                        </a:lnSpc>
                        <a:spcAft>
                          <a:spcPts val="0"/>
                        </a:spcAft>
                        <a:tabLst>
                          <a:tab pos="1124585" algn="l"/>
                        </a:tabLst>
                      </a:pPr>
                      <a:r>
                        <a:rPr lang="ar-SA" sz="2200" b="1" dirty="0">
                          <a:effectLst/>
                          <a:latin typeface="Calibri" panose="020F0502020204030204" pitchFamily="34" charset="0"/>
                          <a:ea typeface="Calibri" panose="020F0502020204030204" pitchFamily="34" charset="0"/>
                          <a:cs typeface="Arial" panose="020B0604020202020204" pitchFamily="34" charset="0"/>
                        </a:rPr>
                        <a:t>ماذا اعرف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rtl="1">
                        <a:lnSpc>
                          <a:spcPct val="107000"/>
                        </a:lnSpc>
                        <a:spcAft>
                          <a:spcPts val="0"/>
                        </a:spcAft>
                        <a:tabLst>
                          <a:tab pos="1124585" algn="l"/>
                        </a:tabLst>
                      </a:pPr>
                      <a:r>
                        <a:rPr lang="ar-SA" sz="2200" b="1" dirty="0">
                          <a:effectLst/>
                          <a:latin typeface="Calibri" panose="020F0502020204030204" pitchFamily="34" charset="0"/>
                          <a:ea typeface="Calibri" panose="020F0502020204030204" pitchFamily="34" charset="0"/>
                          <a:cs typeface="Arial" panose="020B0604020202020204" pitchFamily="34" charset="0"/>
                        </a:rPr>
                        <a:t>ماذا اريد ان اعرف</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rtl="1">
                        <a:lnSpc>
                          <a:spcPct val="107000"/>
                        </a:lnSpc>
                        <a:spcAft>
                          <a:spcPts val="0"/>
                        </a:spcAft>
                        <a:tabLst>
                          <a:tab pos="1124585" algn="l"/>
                        </a:tabLst>
                      </a:pPr>
                      <a:r>
                        <a:rPr lang="ar-SA" sz="2200" b="1">
                          <a:effectLst/>
                          <a:latin typeface="Calibri" panose="020F0502020204030204" pitchFamily="34" charset="0"/>
                          <a:ea typeface="Calibri" panose="020F0502020204030204" pitchFamily="34" charset="0"/>
                          <a:cs typeface="Arial" panose="020B0604020202020204" pitchFamily="34" charset="0"/>
                        </a:rPr>
                        <a:t>ماذا تعلمت</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705111429"/>
                  </a:ext>
                </a:extLst>
              </a:tr>
              <a:tr h="0">
                <a:tc>
                  <a:txBody>
                    <a:bodyPr/>
                    <a:lstStyle/>
                    <a:p>
                      <a:pPr algn="ctr" rtl="1">
                        <a:lnSpc>
                          <a:spcPct val="107000"/>
                        </a:lnSpc>
                        <a:spcAft>
                          <a:spcPts val="0"/>
                        </a:spcAft>
                        <a:tabLst>
                          <a:tab pos="1124585" algn="l"/>
                        </a:tabLst>
                      </a:pPr>
                      <a:r>
                        <a:rPr lang="ar-SA" sz="22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0"/>
                        </a:spcAft>
                        <a:tabLst>
                          <a:tab pos="1124585" algn="l"/>
                        </a:tabLst>
                      </a:pPr>
                      <a:r>
                        <a:rPr lang="ar-SA" sz="22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tabLst>
                          <a:tab pos="1124585" algn="l"/>
                        </a:tabLst>
                      </a:pPr>
                      <a:r>
                        <a:rPr lang="ar-SA" sz="2200" b="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tabLst>
                          <a:tab pos="1124585" algn="l"/>
                        </a:tabLst>
                      </a:pPr>
                      <a:r>
                        <a:rPr lang="ar-SA" sz="22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6848489"/>
                  </a:ext>
                </a:extLst>
              </a:tr>
              <a:tr h="0">
                <a:tc>
                  <a:txBody>
                    <a:bodyPr/>
                    <a:lstStyle/>
                    <a:p>
                      <a:pPr algn="ctr" rtl="1">
                        <a:lnSpc>
                          <a:spcPct val="107000"/>
                        </a:lnSpc>
                        <a:spcAft>
                          <a:spcPts val="0"/>
                        </a:spcAft>
                        <a:tabLst>
                          <a:tab pos="1124585" algn="l"/>
                        </a:tabLst>
                      </a:pPr>
                      <a:r>
                        <a:rPr lang="ar-SA" sz="22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0"/>
                        </a:spcAft>
                        <a:tabLst>
                          <a:tab pos="1124585" algn="l"/>
                        </a:tabLst>
                      </a:pPr>
                      <a:r>
                        <a:rPr lang="ar-SA" sz="22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tabLst>
                          <a:tab pos="1124585" algn="l"/>
                        </a:tabLst>
                      </a:pPr>
                      <a:r>
                        <a:rPr lang="ar-SA" sz="22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tabLst>
                          <a:tab pos="1124585" algn="l"/>
                        </a:tabLst>
                      </a:pPr>
                      <a:r>
                        <a:rPr lang="ar-SA" sz="2200" b="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501507"/>
                  </a:ext>
                </a:extLst>
              </a:tr>
              <a:tr h="0">
                <a:tc>
                  <a:txBody>
                    <a:bodyPr/>
                    <a:lstStyle/>
                    <a:p>
                      <a:pPr algn="ctr" rtl="1">
                        <a:lnSpc>
                          <a:spcPct val="107000"/>
                        </a:lnSpc>
                        <a:spcAft>
                          <a:spcPts val="0"/>
                        </a:spcAft>
                        <a:tabLst>
                          <a:tab pos="1124585" algn="l"/>
                        </a:tabLst>
                      </a:pPr>
                      <a:r>
                        <a:rPr lang="ar-SA" sz="22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0"/>
                        </a:spcAft>
                        <a:tabLst>
                          <a:tab pos="1124585" algn="l"/>
                        </a:tabLst>
                      </a:pPr>
                      <a:r>
                        <a:rPr lang="ar-SA" sz="22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tabLst>
                          <a:tab pos="1124585" algn="l"/>
                        </a:tabLst>
                      </a:pPr>
                      <a:r>
                        <a:rPr lang="ar-SA" sz="2200" b="1">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tabLst>
                          <a:tab pos="1124585" algn="l"/>
                        </a:tabLst>
                      </a:pPr>
                      <a:r>
                        <a:rPr lang="ar-SA" sz="2200" b="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731049"/>
                  </a:ext>
                </a:extLst>
              </a:tr>
            </a:tbl>
          </a:graphicData>
        </a:graphic>
      </p:graphicFrame>
      <p:sp>
        <p:nvSpPr>
          <p:cNvPr id="6" name="مستطيل 5">
            <a:extLst>
              <a:ext uri="{FF2B5EF4-FFF2-40B4-BE49-F238E27FC236}">
                <a16:creationId xmlns:a16="http://schemas.microsoft.com/office/drawing/2014/main" id="{D617E38F-476A-C6C3-E0F0-5126D88917F4}"/>
              </a:ext>
            </a:extLst>
          </p:cNvPr>
          <p:cNvSpPr/>
          <p:nvPr/>
        </p:nvSpPr>
        <p:spPr>
          <a:xfrm>
            <a:off x="2531164" y="689114"/>
            <a:ext cx="6692347" cy="2014331"/>
          </a:xfrm>
          <a:prstGeom prst="rect">
            <a:avLst/>
          </a:prstGeom>
          <a:solidFill>
            <a:schemeClr val="accent2">
              <a:lumMod val="60000"/>
              <a:lumOff val="4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a:ln w="0"/>
                <a:solidFill>
                  <a:schemeClr val="tx1"/>
                </a:solidFill>
                <a:effectLst>
                  <a:outerShdw blurRad="38100" dist="19050" dir="2700000" algn="tl" rotWithShape="0">
                    <a:schemeClr val="dk1">
                      <a:alpha val="40000"/>
                    </a:schemeClr>
                  </a:outerShdw>
                </a:effectLst>
              </a:rPr>
              <a:t>طالباتي العزيزات قمن بصياغة اهداف درسنا من خلال تصفح الدرس وملاحظة الصور  ثم سجلن الأهداف في خانة  ماذا اريد ان اعرف في جدول التعلم</a:t>
            </a:r>
            <a:endParaRPr lang="en-US" sz="2400" dirty="0">
              <a:solidFill>
                <a:schemeClr val="tx1"/>
              </a:solidFill>
            </a:endParaRPr>
          </a:p>
        </p:txBody>
      </p:sp>
      <p:sp>
        <p:nvSpPr>
          <p:cNvPr id="7" name="شكل بيضاوي 6">
            <a:extLst>
              <a:ext uri="{FF2B5EF4-FFF2-40B4-BE49-F238E27FC236}">
                <a16:creationId xmlns:a16="http://schemas.microsoft.com/office/drawing/2014/main" id="{4E66495F-0248-4B16-0D83-B9BE1356F4F4}"/>
              </a:ext>
            </a:extLst>
          </p:cNvPr>
          <p:cNvSpPr/>
          <p:nvPr/>
        </p:nvSpPr>
        <p:spPr>
          <a:xfrm>
            <a:off x="132522" y="106017"/>
            <a:ext cx="2186608" cy="1126435"/>
          </a:xfrm>
          <a:prstGeom prst="ellipse">
            <a:avLst/>
          </a:prstGeom>
          <a:effectLst>
            <a:glow rad="228600">
              <a:schemeClr val="accent4">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dirty="0"/>
              <a:t>استراتيجية التصفح</a:t>
            </a:r>
            <a:endParaRPr lang="en-US" sz="2400" dirty="0"/>
          </a:p>
        </p:txBody>
      </p:sp>
      <p:sp>
        <p:nvSpPr>
          <p:cNvPr id="2" name="مستطيل 1">
            <a:extLst>
              <a:ext uri="{FF2B5EF4-FFF2-40B4-BE49-F238E27FC236}">
                <a16:creationId xmlns:a16="http://schemas.microsoft.com/office/drawing/2014/main" id="{A5D8F9EF-6416-010C-304E-2E576CDA6728}"/>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4452926" y="500043"/>
            <a:ext cx="3071834" cy="769441"/>
          </a:xfrm>
          <a:prstGeom prst="rect">
            <a:avLst/>
          </a:prstGeom>
        </p:spPr>
        <p:style>
          <a:lnRef idx="1">
            <a:schemeClr val="accent2"/>
          </a:lnRef>
          <a:fillRef idx="3">
            <a:schemeClr val="accent2"/>
          </a:fillRef>
          <a:effectRef idx="2">
            <a:schemeClr val="accent2"/>
          </a:effectRef>
          <a:fontRef idx="minor">
            <a:schemeClr val="lt1"/>
          </a:fontRef>
        </p:style>
        <p:txBody>
          <a:bodyPr wrap="square" rtlCol="1">
            <a:spAutoFit/>
          </a:bodyPr>
          <a:lstStyle/>
          <a:p>
            <a:pPr algn="ctr"/>
            <a:r>
              <a:rPr lang="ar-SA" sz="4400" dirty="0"/>
              <a:t>ملاحظة </a:t>
            </a:r>
          </a:p>
        </p:txBody>
      </p:sp>
      <p:sp>
        <p:nvSpPr>
          <p:cNvPr id="3" name="مربع نص 2"/>
          <p:cNvSpPr txBox="1"/>
          <p:nvPr/>
        </p:nvSpPr>
        <p:spPr>
          <a:xfrm>
            <a:off x="2166910" y="1500175"/>
            <a:ext cx="8072494" cy="4524315"/>
          </a:xfrm>
          <a:prstGeom prst="rect">
            <a:avLst/>
          </a:prstGeom>
          <a:noFill/>
        </p:spPr>
        <p:txBody>
          <a:bodyPr wrap="square" rtlCol="1">
            <a:spAutoFit/>
          </a:bodyPr>
          <a:lstStyle/>
          <a:p>
            <a:r>
              <a:rPr lang="ar-SA" sz="3600" b="1" dirty="0"/>
              <a:t>في حالة المقذوفات الرأسية </a:t>
            </a:r>
          </a:p>
          <a:p>
            <a:pPr>
              <a:buFont typeface="Arial" pitchFamily="34" charset="0"/>
              <a:buChar char="•"/>
            </a:pPr>
            <a:r>
              <a:rPr lang="ar-SA" sz="3600" b="1" dirty="0"/>
              <a:t>المسافة في الصعود = المسافة في الهبوط</a:t>
            </a:r>
          </a:p>
          <a:p>
            <a:pPr>
              <a:buFont typeface="Wingdings" pitchFamily="2" charset="2"/>
              <a:buChar char="§"/>
            </a:pPr>
            <a:r>
              <a:rPr lang="ar-SA" sz="3600" b="1" dirty="0"/>
              <a:t> زمن الصعود = زمن الهبوط</a:t>
            </a:r>
          </a:p>
          <a:p>
            <a:pPr>
              <a:buFont typeface="Wingdings" pitchFamily="2" charset="2"/>
              <a:buChar char="§"/>
            </a:pPr>
            <a:r>
              <a:rPr lang="ar-SA" sz="3600" b="1" dirty="0"/>
              <a:t>الزمن الكلي = زمن الصعود + زمن الهبوط </a:t>
            </a:r>
          </a:p>
          <a:p>
            <a:pPr>
              <a:buFont typeface="Arial" pitchFamily="34" charset="0"/>
              <a:buChar char="•"/>
            </a:pPr>
            <a:r>
              <a:rPr lang="ar-SA" sz="3600" b="1" dirty="0"/>
              <a:t>سرعة الجسم في أي موضع </a:t>
            </a:r>
            <a:r>
              <a:rPr lang="ar-SA" sz="3600" b="1" dirty="0" err="1"/>
              <a:t>ثابته</a:t>
            </a:r>
            <a:r>
              <a:rPr lang="ar-SA" sz="3600" b="1" dirty="0"/>
              <a:t> أثناء الصعود والهبوط </a:t>
            </a:r>
          </a:p>
          <a:p>
            <a:pPr>
              <a:buFont typeface="Arial" pitchFamily="34" charset="0"/>
              <a:buChar char="•"/>
            </a:pPr>
            <a:r>
              <a:rPr lang="ar-SA" sz="3600" b="1" dirty="0"/>
              <a:t>تسارع الجسم المقذوف سلبي = - </a:t>
            </a:r>
            <a:r>
              <a:rPr lang="en-US" sz="3600" b="1" dirty="0"/>
              <a:t> 9.8 m/s</a:t>
            </a:r>
            <a:r>
              <a:rPr lang="en-US" sz="3600" b="1" baseline="30000" dirty="0"/>
              <a:t>2</a:t>
            </a:r>
            <a:endParaRPr lang="ar-SA" sz="3600" b="1" baseline="30000" dirty="0"/>
          </a:p>
          <a:p>
            <a:pPr>
              <a:buFont typeface="Arial" pitchFamily="34" charset="0"/>
              <a:buChar char="•"/>
            </a:pPr>
            <a:r>
              <a:rPr lang="ar-SA" sz="3600" b="1" dirty="0"/>
              <a:t>السرعة النهائية تساوي صفر </a:t>
            </a:r>
          </a:p>
        </p:txBody>
      </p:sp>
      <p:sp>
        <p:nvSpPr>
          <p:cNvPr id="4" name="مستطيل 3">
            <a:extLst>
              <a:ext uri="{FF2B5EF4-FFF2-40B4-BE49-F238E27FC236}">
                <a16:creationId xmlns:a16="http://schemas.microsoft.com/office/drawing/2014/main" id="{72EA69AF-0534-260A-5F82-A2EFBB83D40F}"/>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29574" y="2688681"/>
            <a:ext cx="5605755" cy="1077218"/>
          </a:xfrm>
          <a:prstGeom prst="rect">
            <a:avLst/>
          </a:prstGeom>
          <a:solidFill>
            <a:schemeClr val="bg2">
              <a:lumMod val="90000"/>
            </a:schemeClr>
          </a:solidFill>
          <a:scene3d>
            <a:camera prst="orthographicFront"/>
            <a:lightRig rig="threePt" dir="t"/>
          </a:scene3d>
          <a:sp3d>
            <a:bevelT w="101600" prst="riblet"/>
          </a:sp3d>
        </p:spPr>
        <p:txBody>
          <a:bodyPr wrap="square" numCol="1" rtlCol="1">
            <a:spAutoFit/>
          </a:bodyPr>
          <a:lstStyle/>
          <a:p>
            <a:r>
              <a:rPr lang="ar-SA" altLang="ar-AE" sz="3200" dirty="0">
                <a:solidFill>
                  <a:srgbClr val="FF0000"/>
                </a:solidFill>
              </a:rPr>
              <a:t>طالبتي العزيزة </a:t>
            </a:r>
          </a:p>
          <a:p>
            <a:r>
              <a:rPr lang="ar-SA" altLang="ar-AE" sz="3200" dirty="0">
                <a:solidFill>
                  <a:srgbClr val="FF0000"/>
                </a:solidFill>
              </a:rPr>
              <a:t> </a:t>
            </a:r>
            <a:r>
              <a:rPr lang="ar-SA" altLang="ar-AE" sz="3200" b="1" dirty="0">
                <a:solidFill>
                  <a:srgbClr val="0070C0"/>
                </a:solidFill>
              </a:rPr>
              <a:t>قارني بين السقوط الحر والقذف لأعلى </a:t>
            </a:r>
            <a:endParaRPr lang="ar-AE" altLang="ar-AE" sz="3200" b="1" dirty="0">
              <a:solidFill>
                <a:srgbClr val="0070C0"/>
              </a:solidFill>
            </a:endParaRPr>
          </a:p>
        </p:txBody>
      </p:sp>
      <p:pic>
        <p:nvPicPr>
          <p:cNvPr id="4" name="صورة 3">
            <a:extLst>
              <a:ext uri="{FF2B5EF4-FFF2-40B4-BE49-F238E27FC236}">
                <a16:creationId xmlns:a16="http://schemas.microsoft.com/office/drawing/2014/main" id="{48BF2E0A-6244-703F-4726-879A21B8A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504" y="3316940"/>
            <a:ext cx="1810003" cy="3244495"/>
          </a:xfrm>
          <a:prstGeom prst="rect">
            <a:avLst/>
          </a:prstGeom>
        </p:spPr>
      </p:pic>
      <p:pic>
        <p:nvPicPr>
          <p:cNvPr id="8" name="صورة 7">
            <a:extLst>
              <a:ext uri="{FF2B5EF4-FFF2-40B4-BE49-F238E27FC236}">
                <a16:creationId xmlns:a16="http://schemas.microsoft.com/office/drawing/2014/main" id="{B04627C1-5B13-0D76-E7D5-E7C60A1EA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452" y="213813"/>
            <a:ext cx="3275454" cy="1686706"/>
          </a:xfrm>
          <a:prstGeom prst="rect">
            <a:avLst/>
          </a:prstGeom>
        </p:spPr>
      </p:pic>
      <p:pic>
        <p:nvPicPr>
          <p:cNvPr id="9" name="Picture 2" descr="E:\freefall1[1].jpg">
            <a:extLst>
              <a:ext uri="{FF2B5EF4-FFF2-40B4-BE49-F238E27FC236}">
                <a16:creationId xmlns:a16="http://schemas.microsoft.com/office/drawing/2014/main" id="{2903EDE1-37B8-5EB0-C4C5-CD57BE922469}"/>
              </a:ext>
            </a:extLst>
          </p:cNvPr>
          <p:cNvPicPr>
            <a:picLocks noChangeAspect="1" noChangeArrowheads="1"/>
          </p:cNvPicPr>
          <p:nvPr/>
        </p:nvPicPr>
        <p:blipFill>
          <a:blip r:embed="rId4" cstate="print"/>
          <a:srcRect/>
          <a:stretch>
            <a:fillRect/>
          </a:stretch>
        </p:blipFill>
        <p:spPr bwMode="auto">
          <a:xfrm>
            <a:off x="329470" y="340657"/>
            <a:ext cx="4280919" cy="5414683"/>
          </a:xfrm>
          <a:prstGeom prst="rect">
            <a:avLst/>
          </a:prstGeom>
          <a:ln>
            <a:noFill/>
          </a:ln>
          <a:effectLst>
            <a:softEdge rad="112500"/>
          </a:effectLst>
        </p:spPr>
      </p:pic>
      <p:sp>
        <p:nvSpPr>
          <p:cNvPr id="10" name="مستطيل 9">
            <a:extLst>
              <a:ext uri="{FF2B5EF4-FFF2-40B4-BE49-F238E27FC236}">
                <a16:creationId xmlns:a16="http://schemas.microsoft.com/office/drawing/2014/main" id="{3FA99FC6-D6CB-AEC2-0D51-71AC973FCBCD}"/>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512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84366-1956-4FFF-9D01-3888EE1F9CC6}"/>
              </a:ext>
            </a:extLst>
          </p:cNvPr>
          <p:cNvSpPr/>
          <p:nvPr/>
        </p:nvSpPr>
        <p:spPr>
          <a:xfrm>
            <a:off x="1" y="0"/>
            <a:ext cx="12192000" cy="29272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Frame 2">
            <a:extLst>
              <a:ext uri="{FF2B5EF4-FFF2-40B4-BE49-F238E27FC236}">
                <a16:creationId xmlns:a16="http://schemas.microsoft.com/office/drawing/2014/main" id="{A4251228-E4F8-4883-9CDA-683099C4773B}"/>
              </a:ext>
            </a:extLst>
          </p:cNvPr>
          <p:cNvSpPr/>
          <p:nvPr/>
        </p:nvSpPr>
        <p:spPr>
          <a:xfrm>
            <a:off x="543045" y="1554481"/>
            <a:ext cx="2426374" cy="2097747"/>
          </a:xfrm>
          <a:prstGeom prst="frame">
            <a:avLst>
              <a:gd name="adj1" fmla="val 4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8" name="TextBox 27">
            <a:extLst>
              <a:ext uri="{FF2B5EF4-FFF2-40B4-BE49-F238E27FC236}">
                <a16:creationId xmlns:a16="http://schemas.microsoft.com/office/drawing/2014/main" id="{B078477B-34FA-48B7-85E4-98EC8B6F21ED}"/>
              </a:ext>
            </a:extLst>
          </p:cNvPr>
          <p:cNvSpPr txBox="1"/>
          <p:nvPr/>
        </p:nvSpPr>
        <p:spPr>
          <a:xfrm>
            <a:off x="3244997" y="1434733"/>
            <a:ext cx="3644451" cy="1446550"/>
          </a:xfrm>
          <a:prstGeom prst="rect">
            <a:avLst/>
          </a:prstGeom>
          <a:noFill/>
        </p:spPr>
        <p:txBody>
          <a:bodyPr wrap="square" rtlCol="0">
            <a:spAutoFit/>
          </a:bodyPr>
          <a:lstStyle/>
          <a:p>
            <a:r>
              <a:rPr lang="en-US" altLang="ko-KR" sz="4400" b="1" dirty="0">
                <a:solidFill>
                  <a:schemeClr val="bg1"/>
                </a:solidFill>
              </a:rPr>
              <a:t>Portfolio Presentation</a:t>
            </a:r>
          </a:p>
        </p:txBody>
      </p:sp>
      <p:sp>
        <p:nvSpPr>
          <p:cNvPr id="34" name="TextBox 33">
            <a:extLst>
              <a:ext uri="{FF2B5EF4-FFF2-40B4-BE49-F238E27FC236}">
                <a16:creationId xmlns:a16="http://schemas.microsoft.com/office/drawing/2014/main" id="{71115223-A612-4787-8A61-8978CF2D217E}"/>
              </a:ext>
            </a:extLst>
          </p:cNvPr>
          <p:cNvSpPr txBox="1"/>
          <p:nvPr/>
        </p:nvSpPr>
        <p:spPr>
          <a:xfrm>
            <a:off x="7479523" y="3242443"/>
            <a:ext cx="3863618" cy="830997"/>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You can simply impress your audience and add a unique zing and appeal to your Presentations. </a:t>
            </a:r>
            <a:r>
              <a:rPr lang="en-US" altLang="ko-KR" sz="1200" dirty="0">
                <a:solidFill>
                  <a:schemeClr val="tx1">
                    <a:lumMod val="65000"/>
                    <a:lumOff val="35000"/>
                  </a:schemeClr>
                </a:solidFill>
                <a:cs typeface="Arial" pitchFamily="34" charset="0"/>
              </a:rPr>
              <a:t>I hope and I believe that this Template will your Time, Money and Reputation.</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65E3FEE8-0A41-48C9-B134-9CA6F8CDE113}"/>
              </a:ext>
            </a:extLst>
          </p:cNvPr>
          <p:cNvSpPr txBox="1"/>
          <p:nvPr/>
        </p:nvSpPr>
        <p:spPr>
          <a:xfrm>
            <a:off x="850424" y="5085769"/>
            <a:ext cx="3863618" cy="830997"/>
          </a:xfrm>
          <a:prstGeom prst="rect">
            <a:avLst/>
          </a:prstGeom>
          <a:noFill/>
        </p:spPr>
        <p:txBody>
          <a:bodyPr wrap="square" rtlCol="0">
            <a:spAutoFit/>
          </a:bodyPr>
          <a:lstStyle/>
          <a:p>
            <a:pPr algn="r"/>
            <a:r>
              <a:rPr lang="en-US" altLang="ko-KR" sz="1200" dirty="0">
                <a:solidFill>
                  <a:schemeClr val="tx1">
                    <a:lumMod val="75000"/>
                    <a:lumOff val="25000"/>
                  </a:schemeClr>
                </a:solidFill>
                <a:cs typeface="Arial" pitchFamily="34" charset="0"/>
              </a:rPr>
              <a:t>You can simply impress your audience and add a unique zing and appeal to your Presentations. </a:t>
            </a:r>
            <a:r>
              <a:rPr lang="en-US" altLang="ko-KR" sz="1200" dirty="0">
                <a:solidFill>
                  <a:schemeClr val="tx1">
                    <a:lumMod val="65000"/>
                    <a:lumOff val="35000"/>
                  </a:schemeClr>
                </a:solidFill>
                <a:cs typeface="Arial" pitchFamily="34" charset="0"/>
              </a:rPr>
              <a:t>I hope and I believe that this Template will your Time, Money and Reputation.</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13" name="직사각형 2">
            <a:extLst>
              <a:ext uri="{FF2B5EF4-FFF2-40B4-BE49-F238E27FC236}">
                <a16:creationId xmlns:a16="http://schemas.microsoft.com/office/drawing/2014/main" id="{36D0D03F-9161-455F-9A22-0511105BE8AD}"/>
              </a:ext>
            </a:extLst>
          </p:cNvPr>
          <p:cNvSpPr/>
          <p:nvPr/>
        </p:nvSpPr>
        <p:spPr>
          <a:xfrm>
            <a:off x="8214834" y="384420"/>
            <a:ext cx="3567362" cy="1384995"/>
          </a:xfrm>
          <a:prstGeom prst="rect">
            <a:avLst/>
          </a:prstGeom>
        </p:spPr>
        <p:txBody>
          <a:bodyPr wrap="square">
            <a:spAutoFit/>
          </a:bodyPr>
          <a:lstStyle/>
          <a:p>
            <a:pPr algn="r"/>
            <a:r>
              <a:rPr lang="en-US" altLang="ko-KR" sz="2800" dirty="0">
                <a:solidFill>
                  <a:schemeClr val="bg1"/>
                </a:solidFill>
                <a:latin typeface="+mj-lt"/>
                <a:cs typeface="Arial" pitchFamily="34" charset="0"/>
              </a:rPr>
              <a:t>We Create</a:t>
            </a:r>
          </a:p>
          <a:p>
            <a:pPr algn="r"/>
            <a:r>
              <a:rPr lang="en-US" altLang="ko-KR" sz="2800" dirty="0">
                <a:solidFill>
                  <a:schemeClr val="bg1"/>
                </a:solidFill>
                <a:latin typeface="+mj-lt"/>
                <a:cs typeface="Arial" pitchFamily="34" charset="0"/>
              </a:rPr>
              <a:t>Quality Professional </a:t>
            </a:r>
            <a:endParaRPr lang="ko-KR" altLang="en-US" sz="2800" dirty="0">
              <a:solidFill>
                <a:schemeClr val="bg1"/>
              </a:solidFill>
              <a:latin typeface="+mj-lt"/>
              <a:cs typeface="Arial" pitchFamily="34" charset="0"/>
            </a:endParaRPr>
          </a:p>
          <a:p>
            <a:pPr algn="r"/>
            <a:r>
              <a:rPr lang="en-US" altLang="ko-KR" sz="2800" dirty="0">
                <a:solidFill>
                  <a:schemeClr val="bg1"/>
                </a:solidFill>
                <a:latin typeface="+mj-lt"/>
                <a:cs typeface="Arial" pitchFamily="34" charset="0"/>
              </a:rPr>
              <a:t>PPT Presentation</a:t>
            </a:r>
          </a:p>
        </p:txBody>
      </p:sp>
      <p:sp>
        <p:nvSpPr>
          <p:cNvPr id="15" name="مستطيل: زوايا مستديرة 14">
            <a:extLst>
              <a:ext uri="{FF2B5EF4-FFF2-40B4-BE49-F238E27FC236}">
                <a16:creationId xmlns:a16="http://schemas.microsoft.com/office/drawing/2014/main" id="{09399A1A-A33F-4AFF-A5C3-BE6E0AE0A63F}"/>
              </a:ext>
            </a:extLst>
          </p:cNvPr>
          <p:cNvSpPr/>
          <p:nvPr/>
        </p:nvSpPr>
        <p:spPr>
          <a:xfrm>
            <a:off x="181933" y="182344"/>
            <a:ext cx="11699368" cy="6507523"/>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مربع نص 18">
            <a:extLst>
              <a:ext uri="{FF2B5EF4-FFF2-40B4-BE49-F238E27FC236}">
                <a16:creationId xmlns:a16="http://schemas.microsoft.com/office/drawing/2014/main" id="{B3FF9534-CC52-4866-88AC-9B8AB22E251A}"/>
              </a:ext>
            </a:extLst>
          </p:cNvPr>
          <p:cNvSpPr txBox="1"/>
          <p:nvPr/>
        </p:nvSpPr>
        <p:spPr>
          <a:xfrm>
            <a:off x="3069511" y="543302"/>
            <a:ext cx="5172849" cy="584775"/>
          </a:xfrm>
          <a:prstGeom prst="rect">
            <a:avLst/>
          </a:prstGeom>
          <a:solidFill>
            <a:schemeClr val="accent4">
              <a:lumMod val="20000"/>
              <a:lumOff val="80000"/>
              <a:alpha val="58039"/>
            </a:schemeClr>
          </a:solidFill>
          <a:effectLst>
            <a:softEdge rad="127000"/>
          </a:effectLst>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KW" sz="3200" b="1" dirty="0">
                <a:solidFill>
                  <a:schemeClr val="accent1">
                    <a:lumMod val="75000"/>
                  </a:schemeClr>
                </a:solidFill>
                <a:latin typeface="Myriad عربي" pitchFamily="50" charset="-78"/>
                <a:ea typeface="Arial Unicode MS"/>
                <a:cs typeface="Myriad عربي" pitchFamily="50" charset="-78"/>
              </a:rPr>
              <a:t>مقارنة </a:t>
            </a:r>
            <a:r>
              <a:rPr lang="ar-KW" sz="3200" b="1" dirty="0" err="1">
                <a:solidFill>
                  <a:schemeClr val="accent1">
                    <a:lumMod val="75000"/>
                  </a:schemeClr>
                </a:solidFill>
                <a:latin typeface="Myriad عربي" pitchFamily="50" charset="-78"/>
                <a:ea typeface="Arial Unicode MS"/>
                <a:cs typeface="Myriad عربي" pitchFamily="50" charset="-78"/>
              </a:rPr>
              <a:t>مابين</a:t>
            </a:r>
            <a:r>
              <a:rPr lang="ar-KW" sz="3200" b="1" dirty="0">
                <a:solidFill>
                  <a:schemeClr val="accent1">
                    <a:lumMod val="75000"/>
                  </a:schemeClr>
                </a:solidFill>
                <a:latin typeface="Myriad عربي" pitchFamily="50" charset="-78"/>
                <a:ea typeface="Arial Unicode MS"/>
                <a:cs typeface="Myriad عربي" pitchFamily="50" charset="-78"/>
              </a:rPr>
              <a:t> السقوط الحر و المقذوف لأعلى </a:t>
            </a:r>
            <a:endParaRPr lang="ar-SA" b="1" dirty="0">
              <a:solidFill>
                <a:schemeClr val="accent1">
                  <a:lumMod val="75000"/>
                </a:schemeClr>
              </a:solidFill>
              <a:latin typeface="Myriad عربي" pitchFamily="50" charset="-78"/>
              <a:ea typeface="Arial Unicode MS"/>
              <a:cs typeface="Myriad عربي" pitchFamily="50" charset="-78"/>
            </a:endParaRPr>
          </a:p>
        </p:txBody>
      </p:sp>
      <p:graphicFrame>
        <p:nvGraphicFramePr>
          <p:cNvPr id="4" name="جدول 5">
            <a:extLst>
              <a:ext uri="{FF2B5EF4-FFF2-40B4-BE49-F238E27FC236}">
                <a16:creationId xmlns:a16="http://schemas.microsoft.com/office/drawing/2014/main" id="{21544EEB-2D69-459C-9E96-D428B3CF94FF}"/>
              </a:ext>
            </a:extLst>
          </p:cNvPr>
          <p:cNvGraphicFramePr>
            <a:graphicFrameLocks noGrp="1"/>
          </p:cNvGraphicFramePr>
          <p:nvPr/>
        </p:nvGraphicFramePr>
        <p:xfrm>
          <a:off x="2326503" y="1698927"/>
          <a:ext cx="7118760" cy="4271290"/>
        </p:xfrm>
        <a:graphic>
          <a:graphicData uri="http://schemas.openxmlformats.org/drawingml/2006/table">
            <a:tbl>
              <a:tblPr firstRow="1" bandRow="1">
                <a:tableStyleId>{7DF18680-E054-41AD-8BC1-D1AEF772440D}</a:tableStyleId>
              </a:tblPr>
              <a:tblGrid>
                <a:gridCol w="3559380">
                  <a:extLst>
                    <a:ext uri="{9D8B030D-6E8A-4147-A177-3AD203B41FA5}">
                      <a16:colId xmlns:a16="http://schemas.microsoft.com/office/drawing/2014/main" val="1939018026"/>
                    </a:ext>
                  </a:extLst>
                </a:gridCol>
                <a:gridCol w="3559380">
                  <a:extLst>
                    <a:ext uri="{9D8B030D-6E8A-4147-A177-3AD203B41FA5}">
                      <a16:colId xmlns:a16="http://schemas.microsoft.com/office/drawing/2014/main" val="1171652237"/>
                    </a:ext>
                  </a:extLst>
                </a:gridCol>
              </a:tblGrid>
              <a:tr h="854258">
                <a:tc>
                  <a:txBody>
                    <a:bodyPr/>
                    <a:lstStyle/>
                    <a:p>
                      <a:pPr algn="ctr"/>
                      <a:r>
                        <a:rPr lang="ar-KW" sz="3200" b="1" kern="1200" dirty="0">
                          <a:solidFill>
                            <a:schemeClr val="tx1"/>
                          </a:solidFill>
                          <a:latin typeface="Myriad عربي" pitchFamily="50" charset="-78"/>
                          <a:ea typeface="Arial Unicode MS"/>
                          <a:cs typeface="Myriad عربي" pitchFamily="50" charset="-78"/>
                        </a:rPr>
                        <a:t>القذف لأعلى </a:t>
                      </a:r>
                      <a:endParaRPr lang="en-US" sz="3200" b="1" kern="1200" dirty="0">
                        <a:solidFill>
                          <a:schemeClr val="tx1"/>
                        </a:solidFill>
                        <a:latin typeface="Myriad عربي" pitchFamily="50" charset="-78"/>
                        <a:ea typeface="Arial Unicode MS"/>
                        <a:cs typeface="Myriad عربي" pitchFamily="50" charset="-78"/>
                      </a:endParaRPr>
                    </a:p>
                  </a:txBody>
                  <a:tcPr anchor="ctr">
                    <a:solidFill>
                      <a:schemeClr val="accent4">
                        <a:lumMod val="40000"/>
                        <a:lumOff val="60000"/>
                      </a:schemeClr>
                    </a:solidFill>
                  </a:tcPr>
                </a:tc>
                <a:tc>
                  <a:txBody>
                    <a:bodyPr/>
                    <a:lstStyle/>
                    <a:p>
                      <a:pPr marL="0" algn="ctr" defTabSz="914423" rtl="0" eaLnBrk="1" latinLnBrk="0" hangingPunct="1"/>
                      <a:r>
                        <a:rPr lang="ar-KW" sz="3200" b="1" kern="1200" dirty="0">
                          <a:solidFill>
                            <a:schemeClr val="tx1"/>
                          </a:solidFill>
                          <a:latin typeface="Myriad عربي" pitchFamily="50" charset="-78"/>
                          <a:ea typeface="Arial Unicode MS"/>
                          <a:cs typeface="Myriad عربي" pitchFamily="50" charset="-78"/>
                        </a:rPr>
                        <a:t>السقوط الحر </a:t>
                      </a:r>
                      <a:endParaRPr lang="en-US" sz="3200" b="1" kern="1200" dirty="0">
                        <a:solidFill>
                          <a:schemeClr val="tx1"/>
                        </a:solidFill>
                        <a:latin typeface="Myriad عربي" pitchFamily="50" charset="-78"/>
                        <a:ea typeface="Arial Unicode MS"/>
                        <a:cs typeface="Myriad عربي" pitchFamily="50" charset="-78"/>
                      </a:endParaRPr>
                    </a:p>
                  </a:txBody>
                  <a:tcPr anchor="ctr">
                    <a:solidFill>
                      <a:schemeClr val="accent3">
                        <a:lumMod val="60000"/>
                        <a:lumOff val="40000"/>
                      </a:schemeClr>
                    </a:solidFill>
                  </a:tcPr>
                </a:tc>
                <a:extLst>
                  <a:ext uri="{0D108BD9-81ED-4DB2-BD59-A6C34878D82A}">
                    <a16:rowId xmlns:a16="http://schemas.microsoft.com/office/drawing/2014/main" val="3489465249"/>
                  </a:ext>
                </a:extLst>
              </a:tr>
              <a:tr h="854258">
                <a:tc>
                  <a:txBody>
                    <a:bodyPr/>
                    <a:lstStyle/>
                    <a:p>
                      <a:pPr algn="ctr"/>
                      <a:endParaRPr lang="en-US" dirty="0">
                        <a:solidFill>
                          <a:schemeClr val="tx1"/>
                        </a:solidFill>
                      </a:endParaRPr>
                    </a:p>
                  </a:txBody>
                  <a:tcPr anchor="ctr">
                    <a:solidFill>
                      <a:schemeClr val="accent4">
                        <a:lumMod val="20000"/>
                        <a:lumOff val="80000"/>
                      </a:schemeClr>
                    </a:solidFill>
                  </a:tcPr>
                </a:tc>
                <a:tc>
                  <a:txBody>
                    <a:bodyPr/>
                    <a:lstStyle/>
                    <a:p>
                      <a:pPr algn="ctr"/>
                      <a:endParaRPr lang="en-US" dirty="0">
                        <a:solidFill>
                          <a:schemeClr val="tx1"/>
                        </a:solidFill>
                      </a:endParaRPr>
                    </a:p>
                  </a:txBody>
                  <a:tcPr anchor="ctr">
                    <a:solidFill>
                      <a:schemeClr val="accent3">
                        <a:lumMod val="20000"/>
                        <a:lumOff val="80000"/>
                      </a:schemeClr>
                    </a:solidFill>
                  </a:tcPr>
                </a:tc>
                <a:extLst>
                  <a:ext uri="{0D108BD9-81ED-4DB2-BD59-A6C34878D82A}">
                    <a16:rowId xmlns:a16="http://schemas.microsoft.com/office/drawing/2014/main" val="2345920191"/>
                  </a:ext>
                </a:extLst>
              </a:tr>
              <a:tr h="854258">
                <a:tc>
                  <a:txBody>
                    <a:bodyPr/>
                    <a:lstStyle/>
                    <a:p>
                      <a:pPr algn="ctr"/>
                      <a:endParaRPr lang="en-US" dirty="0">
                        <a:solidFill>
                          <a:schemeClr val="tx1"/>
                        </a:solidFill>
                      </a:endParaRPr>
                    </a:p>
                  </a:txBody>
                  <a:tcPr anchor="ctr">
                    <a:solidFill>
                      <a:schemeClr val="accent4">
                        <a:lumMod val="20000"/>
                        <a:lumOff val="80000"/>
                      </a:schemeClr>
                    </a:solidFill>
                  </a:tcPr>
                </a:tc>
                <a:tc>
                  <a:txBody>
                    <a:bodyPr/>
                    <a:lstStyle/>
                    <a:p>
                      <a:pPr algn="ctr"/>
                      <a:endParaRPr lang="en-US" dirty="0">
                        <a:solidFill>
                          <a:schemeClr val="tx1"/>
                        </a:solidFill>
                      </a:endParaRPr>
                    </a:p>
                  </a:txBody>
                  <a:tcPr anchor="ctr">
                    <a:solidFill>
                      <a:schemeClr val="accent3">
                        <a:lumMod val="20000"/>
                        <a:lumOff val="80000"/>
                      </a:schemeClr>
                    </a:solidFill>
                  </a:tcPr>
                </a:tc>
                <a:extLst>
                  <a:ext uri="{0D108BD9-81ED-4DB2-BD59-A6C34878D82A}">
                    <a16:rowId xmlns:a16="http://schemas.microsoft.com/office/drawing/2014/main" val="2743286159"/>
                  </a:ext>
                </a:extLst>
              </a:tr>
              <a:tr h="854258">
                <a:tc>
                  <a:txBody>
                    <a:bodyPr/>
                    <a:lstStyle/>
                    <a:p>
                      <a:pPr algn="ctr"/>
                      <a:endParaRPr lang="en-US" dirty="0">
                        <a:solidFill>
                          <a:schemeClr val="tx1"/>
                        </a:solidFill>
                      </a:endParaRPr>
                    </a:p>
                  </a:txBody>
                  <a:tcPr anchor="ctr">
                    <a:solidFill>
                      <a:schemeClr val="accent4">
                        <a:lumMod val="20000"/>
                        <a:lumOff val="80000"/>
                      </a:schemeClr>
                    </a:solidFill>
                  </a:tcPr>
                </a:tc>
                <a:tc>
                  <a:txBody>
                    <a:bodyPr/>
                    <a:lstStyle/>
                    <a:p>
                      <a:pPr algn="ctr"/>
                      <a:endParaRPr lang="en-US" dirty="0">
                        <a:solidFill>
                          <a:schemeClr val="tx1"/>
                        </a:solidFill>
                      </a:endParaRPr>
                    </a:p>
                  </a:txBody>
                  <a:tcPr anchor="ctr">
                    <a:solidFill>
                      <a:schemeClr val="accent3">
                        <a:lumMod val="20000"/>
                        <a:lumOff val="80000"/>
                      </a:schemeClr>
                    </a:solidFill>
                  </a:tcPr>
                </a:tc>
                <a:extLst>
                  <a:ext uri="{0D108BD9-81ED-4DB2-BD59-A6C34878D82A}">
                    <a16:rowId xmlns:a16="http://schemas.microsoft.com/office/drawing/2014/main" val="4093566379"/>
                  </a:ext>
                </a:extLst>
              </a:tr>
              <a:tr h="854258">
                <a:tc>
                  <a:txBody>
                    <a:bodyPr/>
                    <a:lstStyle/>
                    <a:p>
                      <a:pPr algn="ctr"/>
                      <a:endParaRPr lang="en-US" dirty="0">
                        <a:solidFill>
                          <a:schemeClr val="tx1"/>
                        </a:solidFill>
                      </a:endParaRPr>
                    </a:p>
                  </a:txBody>
                  <a:tcPr anchor="ctr">
                    <a:solidFill>
                      <a:schemeClr val="accent4">
                        <a:lumMod val="20000"/>
                        <a:lumOff val="80000"/>
                      </a:schemeClr>
                    </a:solidFill>
                  </a:tcPr>
                </a:tc>
                <a:tc>
                  <a:txBody>
                    <a:bodyPr/>
                    <a:lstStyle/>
                    <a:p>
                      <a:pPr algn="ctr"/>
                      <a:endParaRPr lang="en-US" dirty="0">
                        <a:solidFill>
                          <a:schemeClr val="tx1"/>
                        </a:solidFill>
                      </a:endParaRPr>
                    </a:p>
                  </a:txBody>
                  <a:tcPr anchor="ctr">
                    <a:solidFill>
                      <a:schemeClr val="accent3">
                        <a:lumMod val="20000"/>
                        <a:lumOff val="80000"/>
                      </a:schemeClr>
                    </a:solidFill>
                  </a:tcPr>
                </a:tc>
                <a:extLst>
                  <a:ext uri="{0D108BD9-81ED-4DB2-BD59-A6C34878D82A}">
                    <a16:rowId xmlns:a16="http://schemas.microsoft.com/office/drawing/2014/main" val="1192043059"/>
                  </a:ext>
                </a:extLst>
              </a:tr>
            </a:tbl>
          </a:graphicData>
        </a:graphic>
      </p:graphicFrame>
      <mc:AlternateContent xmlns:mc="http://schemas.openxmlformats.org/markup-compatibility/2006" xmlns:a14="http://schemas.microsoft.com/office/drawing/2010/main">
        <mc:Choice Requires="a14">
          <p:sp>
            <p:nvSpPr>
              <p:cNvPr id="20" name="مربع نص 18">
                <a:extLst>
                  <a:ext uri="{FF2B5EF4-FFF2-40B4-BE49-F238E27FC236}">
                    <a16:creationId xmlns:a16="http://schemas.microsoft.com/office/drawing/2014/main" id="{10A0DC29-E624-4C27-884E-397DF5F1E17B}"/>
                  </a:ext>
                </a:extLst>
              </p:cNvPr>
              <p:cNvSpPr txBox="1"/>
              <p:nvPr/>
            </p:nvSpPr>
            <p:spPr>
              <a:xfrm>
                <a:off x="6434751" y="2688415"/>
                <a:ext cx="2624709" cy="646331"/>
              </a:xfrm>
              <a:prstGeom prst="rect">
                <a:avLst/>
              </a:prstGeom>
              <a:solidFill>
                <a:schemeClr val="accent4">
                  <a:lumMod val="20000"/>
                  <a:lumOff val="80000"/>
                  <a:alpha val="58039"/>
                </a:schemeClr>
              </a:solidFill>
              <a:effectLst>
                <a:softEdge rad="127000"/>
              </a:effectLst>
            </p:spPr>
            <p:txBody>
              <a:bodyPr wrap="square" rtlCol="0">
                <a:spAutoFit/>
              </a:bodyPr>
              <a:lstStyle/>
              <a:p>
                <a:pPr lvl="0" algn="ctr" defTabSz="457200" rtl="1">
                  <a:defRPr/>
                </a:pPr>
                <a14:m>
                  <m:oMath xmlns:m="http://schemas.openxmlformats.org/officeDocument/2006/math">
                    <m:sSub>
                      <m:sSubPr>
                        <m:ctrlPr>
                          <a:rPr lang="en-GB" sz="3600" b="1" i="1">
                            <a:solidFill>
                              <a:schemeClr val="accent3">
                                <a:lumMod val="50000"/>
                              </a:schemeClr>
                            </a:solidFill>
                            <a:latin typeface="Cambria Math" panose="02040503050406030204" pitchFamily="18" charset="0"/>
                          </a:rPr>
                        </m:ctrlPr>
                      </m:sSubPr>
                      <m:e>
                        <m:r>
                          <a:rPr lang="en-GB" sz="3600" b="1" i="1">
                            <a:solidFill>
                              <a:schemeClr val="accent3">
                                <a:lumMod val="50000"/>
                              </a:schemeClr>
                            </a:solidFill>
                            <a:latin typeface="Cambria Math" panose="02040503050406030204" pitchFamily="18" charset="0"/>
                          </a:rPr>
                          <m:t>𝒗</m:t>
                        </m:r>
                      </m:e>
                      <m:sub>
                        <m:r>
                          <a:rPr lang="en-GB" sz="3600" b="1" i="1">
                            <a:solidFill>
                              <a:schemeClr val="accent3">
                                <a:lumMod val="50000"/>
                              </a:schemeClr>
                            </a:solidFill>
                            <a:latin typeface="Cambria Math" panose="02040503050406030204" pitchFamily="18" charset="0"/>
                          </a:rPr>
                          <m:t>𝒐</m:t>
                        </m:r>
                      </m:sub>
                    </m:sSub>
                  </m:oMath>
                </a14:m>
                <a:r>
                  <a:rPr lang="en-US" sz="3600" b="1" dirty="0">
                    <a:solidFill>
                      <a:schemeClr val="accent3">
                        <a:lumMod val="50000"/>
                      </a:schemeClr>
                    </a:solidFill>
                    <a:latin typeface="Myriad عربي" pitchFamily="50" charset="-78"/>
                    <a:ea typeface="Arial Unicode MS"/>
                    <a:cs typeface="Myriad عربي" pitchFamily="50" charset="-78"/>
                  </a:rPr>
                  <a:t>= 0</a:t>
                </a:r>
                <a:endParaRPr lang="ar-SA" sz="3600" b="1" dirty="0">
                  <a:solidFill>
                    <a:schemeClr val="accent3">
                      <a:lumMod val="50000"/>
                    </a:schemeClr>
                  </a:solidFill>
                  <a:latin typeface="Myriad عربي" pitchFamily="50" charset="-78"/>
                  <a:ea typeface="Arial Unicode MS"/>
                  <a:cs typeface="Myriad عربي" pitchFamily="50" charset="-78"/>
                </a:endParaRPr>
              </a:p>
            </p:txBody>
          </p:sp>
        </mc:Choice>
        <mc:Fallback xmlns="">
          <p:sp>
            <p:nvSpPr>
              <p:cNvPr id="20" name="مربع نص 18">
                <a:extLst>
                  <a:ext uri="{FF2B5EF4-FFF2-40B4-BE49-F238E27FC236}">
                    <a16:creationId xmlns:a16="http://schemas.microsoft.com/office/drawing/2014/main" id="{10A0DC29-E624-4C27-884E-397DF5F1E17B}"/>
                  </a:ext>
                </a:extLst>
              </p:cNvPr>
              <p:cNvSpPr txBox="1">
                <a:spLocks noRot="1" noChangeAspect="1" noMove="1" noResize="1" noEditPoints="1" noAdjustHandles="1" noChangeArrowheads="1" noChangeShapeType="1" noTextEdit="1"/>
              </p:cNvSpPr>
              <p:nvPr/>
            </p:nvSpPr>
            <p:spPr>
              <a:xfrm>
                <a:off x="6434751" y="2688415"/>
                <a:ext cx="2624709" cy="646331"/>
              </a:xfrm>
              <a:prstGeom prst="rect">
                <a:avLst/>
              </a:prstGeom>
              <a:blipFill>
                <a:blip r:embed="rId3"/>
                <a:stretch>
                  <a:fillRect t="-10377" b="-38679"/>
                </a:stretch>
              </a:blipFill>
              <a:effectLst>
                <a:softEdge rad="12700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مربع نص 18">
                <a:extLst>
                  <a:ext uri="{FF2B5EF4-FFF2-40B4-BE49-F238E27FC236}">
                    <a16:creationId xmlns:a16="http://schemas.microsoft.com/office/drawing/2014/main" id="{6ADDE6C5-2AE8-45D7-BC35-2C175D7D214C}"/>
                  </a:ext>
                </a:extLst>
              </p:cNvPr>
              <p:cNvSpPr txBox="1"/>
              <p:nvPr/>
            </p:nvSpPr>
            <p:spPr>
              <a:xfrm>
                <a:off x="6306690" y="4362232"/>
                <a:ext cx="2624709" cy="646331"/>
              </a:xfrm>
              <a:prstGeom prst="rect">
                <a:avLst/>
              </a:prstGeom>
              <a:solidFill>
                <a:schemeClr val="accent4">
                  <a:lumMod val="20000"/>
                  <a:lumOff val="80000"/>
                  <a:alpha val="58039"/>
                </a:schemeClr>
              </a:solidFill>
              <a:effectLst>
                <a:softEdge rad="127000"/>
              </a:effectLst>
            </p:spPr>
            <p:txBody>
              <a:bodyPr wrap="square" rtlCol="0">
                <a:spAutoFit/>
              </a:bodyPr>
              <a:lstStyle/>
              <a:p>
                <a:pPr lvl="0" algn="ctr" defTabSz="457200" rtl="1">
                  <a:defRPr/>
                </a:pPr>
                <a14:m>
                  <m:oMath xmlns:m="http://schemas.openxmlformats.org/officeDocument/2006/math">
                    <m:r>
                      <a:rPr lang="en-US" sz="3600" b="1" i="1" smtClean="0">
                        <a:solidFill>
                          <a:schemeClr val="accent3">
                            <a:lumMod val="50000"/>
                          </a:schemeClr>
                        </a:solidFill>
                        <a:latin typeface="Cambria Math" panose="02040503050406030204" pitchFamily="18" charset="0"/>
                      </a:rPr>
                      <m:t>𝒈</m:t>
                    </m:r>
                  </m:oMath>
                </a14:m>
                <a:r>
                  <a:rPr lang="en-US" sz="3600" b="1" dirty="0">
                    <a:solidFill>
                      <a:schemeClr val="accent3">
                        <a:lumMod val="50000"/>
                      </a:schemeClr>
                    </a:solidFill>
                    <a:latin typeface="Myriad عربي" pitchFamily="50" charset="-78"/>
                    <a:ea typeface="Arial Unicode MS"/>
                    <a:cs typeface="Myriad عربي" pitchFamily="50" charset="-78"/>
                  </a:rPr>
                  <a:t>= +10</a:t>
                </a:r>
                <a14:m>
                  <m:oMath xmlns:m="http://schemas.openxmlformats.org/officeDocument/2006/math">
                    <m:sSup>
                      <m:sSupPr>
                        <m:ctrlPr>
                          <a:rPr lang="en-US" sz="2400" b="1" i="1">
                            <a:solidFill>
                              <a:schemeClr val="accent3">
                                <a:lumMod val="50000"/>
                              </a:schemeClr>
                            </a:solidFill>
                            <a:latin typeface="Cambria Math" panose="02040503050406030204" pitchFamily="18" charset="0"/>
                          </a:rPr>
                        </m:ctrlPr>
                      </m:sSupPr>
                      <m:e>
                        <m:r>
                          <a:rPr lang="en-US" sz="2400" b="1" i="1" smtClean="0">
                            <a:solidFill>
                              <a:schemeClr val="accent3">
                                <a:lumMod val="50000"/>
                              </a:schemeClr>
                            </a:solidFill>
                            <a:latin typeface="Cambria Math" panose="02040503050406030204" pitchFamily="18" charset="0"/>
                          </a:rPr>
                          <m:t> </m:t>
                        </m:r>
                        <m:r>
                          <a:rPr lang="en-US" sz="2400" b="1" i="1">
                            <a:solidFill>
                              <a:schemeClr val="accent3">
                                <a:lumMod val="50000"/>
                              </a:schemeClr>
                            </a:solidFill>
                            <a:latin typeface="Cambria Math" panose="02040503050406030204" pitchFamily="18" charset="0"/>
                          </a:rPr>
                          <m:t>𝒎</m:t>
                        </m:r>
                        <m:r>
                          <a:rPr lang="en-US" sz="2400" b="1" i="1">
                            <a:solidFill>
                              <a:schemeClr val="accent3">
                                <a:lumMod val="50000"/>
                              </a:schemeClr>
                            </a:solidFill>
                            <a:latin typeface="Cambria Math" panose="02040503050406030204" pitchFamily="18" charset="0"/>
                          </a:rPr>
                          <m:t>/</m:t>
                        </m:r>
                        <m:r>
                          <a:rPr lang="en-US" sz="2400" b="1" i="1">
                            <a:solidFill>
                              <a:schemeClr val="accent3">
                                <a:lumMod val="50000"/>
                              </a:schemeClr>
                            </a:solidFill>
                            <a:latin typeface="Cambria Math" panose="02040503050406030204" pitchFamily="18" charset="0"/>
                          </a:rPr>
                          <m:t>𝒔</m:t>
                        </m:r>
                      </m:e>
                      <m:sup>
                        <m:r>
                          <a:rPr lang="en-US" sz="2400" b="1" i="1">
                            <a:solidFill>
                              <a:schemeClr val="accent3">
                                <a:lumMod val="50000"/>
                              </a:schemeClr>
                            </a:solidFill>
                            <a:latin typeface="Cambria Math" panose="02040503050406030204" pitchFamily="18" charset="0"/>
                          </a:rPr>
                          <m:t>𝟐</m:t>
                        </m:r>
                      </m:sup>
                    </m:sSup>
                  </m:oMath>
                </a14:m>
                <a:endParaRPr lang="ar-SA" sz="3600" b="1" dirty="0">
                  <a:solidFill>
                    <a:schemeClr val="accent3">
                      <a:lumMod val="50000"/>
                    </a:schemeClr>
                  </a:solidFill>
                  <a:latin typeface="Myriad عربي" pitchFamily="50" charset="-78"/>
                  <a:ea typeface="Arial Unicode MS"/>
                  <a:cs typeface="Myriad عربي" pitchFamily="50" charset="-78"/>
                </a:endParaRPr>
              </a:p>
            </p:txBody>
          </p:sp>
        </mc:Choice>
        <mc:Fallback xmlns="">
          <p:sp>
            <p:nvSpPr>
              <p:cNvPr id="21" name="مربع نص 18">
                <a:extLst>
                  <a:ext uri="{FF2B5EF4-FFF2-40B4-BE49-F238E27FC236}">
                    <a16:creationId xmlns:a16="http://schemas.microsoft.com/office/drawing/2014/main" id="{6ADDE6C5-2AE8-45D7-BC35-2C175D7D214C}"/>
                  </a:ext>
                </a:extLst>
              </p:cNvPr>
              <p:cNvSpPr txBox="1">
                <a:spLocks noRot="1" noChangeAspect="1" noMove="1" noResize="1" noEditPoints="1" noAdjustHandles="1" noChangeArrowheads="1" noChangeShapeType="1" noTextEdit="1"/>
              </p:cNvSpPr>
              <p:nvPr/>
            </p:nvSpPr>
            <p:spPr>
              <a:xfrm>
                <a:off x="6306690" y="4362232"/>
                <a:ext cx="2624709" cy="646331"/>
              </a:xfrm>
              <a:prstGeom prst="rect">
                <a:avLst/>
              </a:prstGeom>
              <a:blipFill>
                <a:blip r:embed="rId4"/>
                <a:stretch>
                  <a:fillRect t="-11321" b="-38679"/>
                </a:stretch>
              </a:blipFill>
              <a:effectLst>
                <a:softEdge rad="127000"/>
              </a:effectLst>
            </p:spPr>
            <p:txBody>
              <a:bodyPr/>
              <a:lstStyle/>
              <a:p>
                <a:r>
                  <a:rPr lang="en-US">
                    <a:noFill/>
                  </a:rPr>
                  <a:t> </a:t>
                </a:r>
              </a:p>
            </p:txBody>
          </p:sp>
        </mc:Fallback>
      </mc:AlternateContent>
      <p:pic>
        <p:nvPicPr>
          <p:cNvPr id="49" name="عنصر نائب للصورة 48" descr="صورة تحتوي على ثياب&#10;&#10;تم إنشاء الوصف تلقائياً">
            <a:extLst>
              <a:ext uri="{FF2B5EF4-FFF2-40B4-BE49-F238E27FC236}">
                <a16:creationId xmlns:a16="http://schemas.microsoft.com/office/drawing/2014/main" id="{420A6EBA-495D-4DDE-A1EB-02585DE10475}"/>
              </a:ext>
            </a:extLst>
          </p:cNvPr>
          <p:cNvPicPr>
            <a:picLocks noGrp="1" noChangeAspect="1"/>
          </p:cNvPicPr>
          <p:nvPr>
            <p:ph type="pic" sz="quarter" idx="52"/>
          </p:nvPr>
        </p:nvPicPr>
        <p:blipFill>
          <a:blip r:embed="rId5" cstate="print">
            <a:extLst>
              <a:ext uri="{28A0092B-C50C-407E-A947-70E740481C1C}">
                <a14:useLocalDpi xmlns:a14="http://schemas.microsoft.com/office/drawing/2010/main" val="0"/>
              </a:ext>
            </a:extLst>
          </a:blip>
          <a:srcRect t="8778" b="8778"/>
          <a:stretch>
            <a:fillRect/>
          </a:stretch>
        </p:blipFill>
        <p:spPr>
          <a:xfrm>
            <a:off x="325268" y="3464237"/>
            <a:ext cx="2013338" cy="2526551"/>
          </a:xfrm>
        </p:spPr>
      </p:pic>
      <p:sp>
        <p:nvSpPr>
          <p:cNvPr id="23" name="مربع نص 18">
            <a:extLst>
              <a:ext uri="{FF2B5EF4-FFF2-40B4-BE49-F238E27FC236}">
                <a16:creationId xmlns:a16="http://schemas.microsoft.com/office/drawing/2014/main" id="{23C3CCC6-0E71-4969-95B0-714457605B4A}"/>
              </a:ext>
            </a:extLst>
          </p:cNvPr>
          <p:cNvSpPr txBox="1"/>
          <p:nvPr/>
        </p:nvSpPr>
        <p:spPr>
          <a:xfrm>
            <a:off x="2670161" y="5199063"/>
            <a:ext cx="2624709" cy="646331"/>
          </a:xfrm>
          <a:prstGeom prst="rect">
            <a:avLst/>
          </a:prstGeom>
          <a:solidFill>
            <a:schemeClr val="accent4">
              <a:lumMod val="20000"/>
              <a:lumOff val="80000"/>
              <a:alpha val="58039"/>
            </a:schemeClr>
          </a:solidFill>
          <a:effectLst>
            <a:softEdge rad="127000"/>
          </a:effectLst>
        </p:spPr>
        <p:txBody>
          <a:bodyPr wrap="square" rtlCol="0">
            <a:spAutoFit/>
          </a:bodyPr>
          <a:lstStyle/>
          <a:p>
            <a:pPr lvl="0" algn="ctr" defTabSz="457200" rtl="1">
              <a:defRPr/>
            </a:pPr>
            <a:r>
              <a:rPr lang="ar-KW" sz="3600" b="1" dirty="0">
                <a:solidFill>
                  <a:schemeClr val="accent4">
                    <a:lumMod val="50000"/>
                  </a:schemeClr>
                </a:solidFill>
                <a:latin typeface="Myriad عربي" pitchFamily="50" charset="-78"/>
                <a:cs typeface="Myriad عربي" pitchFamily="50" charset="-78"/>
              </a:rPr>
              <a:t>عجلة تباطؤ</a:t>
            </a:r>
            <a:endParaRPr lang="ar-SA" sz="3600" b="1" dirty="0">
              <a:solidFill>
                <a:schemeClr val="accent3">
                  <a:lumMod val="50000"/>
                </a:schemeClr>
              </a:solidFill>
              <a:latin typeface="Myriad عربي" pitchFamily="50" charset="-78"/>
              <a:ea typeface="Arial Unicode MS"/>
              <a:cs typeface="Myriad عربي" pitchFamily="50" charset="-78"/>
            </a:endParaRPr>
          </a:p>
        </p:txBody>
      </p:sp>
      <mc:AlternateContent xmlns:mc="http://schemas.openxmlformats.org/markup-compatibility/2006" xmlns:a14="http://schemas.microsoft.com/office/drawing/2010/main">
        <mc:Choice Requires="a14">
          <p:sp>
            <p:nvSpPr>
              <p:cNvPr id="25" name="مربع نص 18">
                <a:extLst>
                  <a:ext uri="{FF2B5EF4-FFF2-40B4-BE49-F238E27FC236}">
                    <a16:creationId xmlns:a16="http://schemas.microsoft.com/office/drawing/2014/main" id="{DE476A48-E196-4763-A896-53CF4D9B7006}"/>
                  </a:ext>
                </a:extLst>
              </p:cNvPr>
              <p:cNvSpPr txBox="1"/>
              <p:nvPr/>
            </p:nvSpPr>
            <p:spPr>
              <a:xfrm>
                <a:off x="2725304" y="3503866"/>
                <a:ext cx="2624709" cy="646331"/>
              </a:xfrm>
              <a:prstGeom prst="rect">
                <a:avLst/>
              </a:prstGeom>
              <a:solidFill>
                <a:schemeClr val="accent4">
                  <a:lumMod val="20000"/>
                  <a:lumOff val="80000"/>
                  <a:alpha val="58039"/>
                </a:schemeClr>
              </a:solidFill>
              <a:effectLst>
                <a:softEdge rad="127000"/>
              </a:effectLst>
            </p:spPr>
            <p:txBody>
              <a:bodyPr wrap="square" rtlCol="0">
                <a:spAutoFit/>
              </a:bodyPr>
              <a:lstStyle/>
              <a:p>
                <a:pPr lvl="0" algn="ctr" defTabSz="457200" rtl="1">
                  <a:defRPr/>
                </a:pPr>
                <a:r>
                  <a:rPr lang="en-US" sz="3600" b="1" dirty="0">
                    <a:solidFill>
                      <a:schemeClr val="accent4">
                        <a:lumMod val="50000"/>
                      </a:schemeClr>
                    </a:solidFill>
                    <a:latin typeface="Myriad عربي" pitchFamily="50" charset="-78"/>
                    <a:ea typeface="Arial Unicode MS"/>
                    <a:cs typeface="Myriad عربي" pitchFamily="50" charset="-78"/>
                  </a:rPr>
                  <a:t> </a:t>
                </a:r>
                <a14:m>
                  <m:oMath xmlns:m="http://schemas.openxmlformats.org/officeDocument/2006/math">
                    <m:r>
                      <a:rPr lang="en-US" sz="3600" b="1" i="1" smtClean="0">
                        <a:solidFill>
                          <a:schemeClr val="accent4">
                            <a:lumMod val="50000"/>
                          </a:schemeClr>
                        </a:solidFill>
                        <a:latin typeface="Cambria Math" panose="02040503050406030204" pitchFamily="18" charset="0"/>
                      </a:rPr>
                      <m:t>𝒗</m:t>
                    </m:r>
                    <m:r>
                      <a:rPr lang="en-US" sz="3600" b="1" i="1">
                        <a:solidFill>
                          <a:schemeClr val="accent3">
                            <a:lumMod val="50000"/>
                          </a:schemeClr>
                        </a:solidFill>
                        <a:latin typeface="Cambria Math" panose="02040503050406030204" pitchFamily="18" charset="0"/>
                      </a:rPr>
                      <m:t> </m:t>
                    </m:r>
                  </m:oMath>
                </a14:m>
                <a:r>
                  <a:rPr lang="en-US" sz="3600" b="1" dirty="0">
                    <a:solidFill>
                      <a:schemeClr val="accent4">
                        <a:lumMod val="50000"/>
                      </a:schemeClr>
                    </a:solidFill>
                    <a:latin typeface="Myriad عربي" pitchFamily="50" charset="-78"/>
                    <a:ea typeface="Arial Unicode MS"/>
                    <a:cs typeface="Myriad عربي" pitchFamily="50" charset="-78"/>
                  </a:rPr>
                  <a:t>= 0</a:t>
                </a:r>
                <a:endParaRPr lang="ar-SA" sz="3600" b="1" dirty="0">
                  <a:solidFill>
                    <a:schemeClr val="accent4">
                      <a:lumMod val="50000"/>
                    </a:schemeClr>
                  </a:solidFill>
                  <a:latin typeface="Myriad عربي" pitchFamily="50" charset="-78"/>
                  <a:ea typeface="Arial Unicode MS"/>
                  <a:cs typeface="Myriad عربي" pitchFamily="50" charset="-78"/>
                </a:endParaRPr>
              </a:p>
            </p:txBody>
          </p:sp>
        </mc:Choice>
        <mc:Fallback xmlns="">
          <p:sp>
            <p:nvSpPr>
              <p:cNvPr id="25" name="مربع نص 18">
                <a:extLst>
                  <a:ext uri="{FF2B5EF4-FFF2-40B4-BE49-F238E27FC236}">
                    <a16:creationId xmlns:a16="http://schemas.microsoft.com/office/drawing/2014/main" id="{DE476A48-E196-4763-A896-53CF4D9B7006}"/>
                  </a:ext>
                </a:extLst>
              </p:cNvPr>
              <p:cNvSpPr txBox="1">
                <a:spLocks noRot="1" noChangeAspect="1" noMove="1" noResize="1" noEditPoints="1" noAdjustHandles="1" noChangeArrowheads="1" noChangeShapeType="1" noTextEdit="1"/>
              </p:cNvSpPr>
              <p:nvPr/>
            </p:nvSpPr>
            <p:spPr>
              <a:xfrm>
                <a:off x="2725304" y="3503866"/>
                <a:ext cx="2624709" cy="646331"/>
              </a:xfrm>
              <a:prstGeom prst="rect">
                <a:avLst/>
              </a:prstGeom>
              <a:blipFill>
                <a:blip r:embed="rId6"/>
                <a:stretch>
                  <a:fillRect t="-11321" b="-38679"/>
                </a:stretch>
              </a:blipFill>
              <a:effectLst>
                <a:softEdge rad="12700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مربع نص 18">
                <a:extLst>
                  <a:ext uri="{FF2B5EF4-FFF2-40B4-BE49-F238E27FC236}">
                    <a16:creationId xmlns:a16="http://schemas.microsoft.com/office/drawing/2014/main" id="{7E6448D7-2871-4187-99A6-7564D1607C04}"/>
                  </a:ext>
                </a:extLst>
              </p:cNvPr>
              <p:cNvSpPr txBox="1"/>
              <p:nvPr/>
            </p:nvSpPr>
            <p:spPr>
              <a:xfrm>
                <a:off x="2748862" y="2619981"/>
                <a:ext cx="2624709" cy="646331"/>
              </a:xfrm>
              <a:prstGeom prst="rect">
                <a:avLst/>
              </a:prstGeom>
              <a:solidFill>
                <a:schemeClr val="accent4">
                  <a:lumMod val="20000"/>
                  <a:lumOff val="80000"/>
                  <a:alpha val="58039"/>
                </a:schemeClr>
              </a:solidFill>
              <a:effectLst>
                <a:softEdge rad="127000"/>
              </a:effectLst>
            </p:spPr>
            <p:txBody>
              <a:bodyPr wrap="square" rtlCol="0">
                <a:spAutoFit/>
              </a:bodyPr>
              <a:lstStyle/>
              <a:p>
                <a:pPr lvl="0" algn="ctr" defTabSz="457200" rtl="1">
                  <a:defRPr/>
                </a:pPr>
                <a14:m>
                  <m:oMath xmlns:m="http://schemas.openxmlformats.org/officeDocument/2006/math">
                    <m:sSub>
                      <m:sSubPr>
                        <m:ctrlPr>
                          <a:rPr lang="en-GB" sz="3600" b="1" i="1" smtClean="0">
                            <a:solidFill>
                              <a:schemeClr val="accent4">
                                <a:lumMod val="50000"/>
                              </a:schemeClr>
                            </a:solidFill>
                            <a:latin typeface="Cambria Math" panose="02040503050406030204" pitchFamily="18" charset="0"/>
                          </a:rPr>
                        </m:ctrlPr>
                      </m:sSubPr>
                      <m:e>
                        <m:r>
                          <a:rPr lang="ar-KW" sz="3600" b="1" i="1" smtClean="0">
                            <a:solidFill>
                              <a:schemeClr val="accent4">
                                <a:lumMod val="50000"/>
                              </a:schemeClr>
                            </a:solidFill>
                            <a:latin typeface="Cambria Math" panose="02040503050406030204" pitchFamily="18" charset="0"/>
                          </a:rPr>
                          <m:t> </m:t>
                        </m:r>
                        <m:r>
                          <a:rPr lang="en-GB" sz="3600" b="1" i="1">
                            <a:solidFill>
                              <a:schemeClr val="accent4">
                                <a:lumMod val="50000"/>
                              </a:schemeClr>
                            </a:solidFill>
                            <a:latin typeface="Cambria Math" panose="02040503050406030204" pitchFamily="18" charset="0"/>
                          </a:rPr>
                          <m:t>𝒗</m:t>
                        </m:r>
                      </m:e>
                      <m:sub>
                        <m:r>
                          <a:rPr lang="en-GB" sz="3600" b="1" i="1">
                            <a:solidFill>
                              <a:schemeClr val="accent4">
                                <a:lumMod val="50000"/>
                              </a:schemeClr>
                            </a:solidFill>
                            <a:latin typeface="Cambria Math" panose="02040503050406030204" pitchFamily="18" charset="0"/>
                          </a:rPr>
                          <m:t>𝒐</m:t>
                        </m:r>
                        <m:r>
                          <a:rPr lang="ar-KW" sz="3600" b="1" i="1" smtClean="0">
                            <a:solidFill>
                              <a:schemeClr val="accent4">
                                <a:lumMod val="50000"/>
                              </a:schemeClr>
                            </a:solidFill>
                            <a:latin typeface="Cambria Math" panose="02040503050406030204" pitchFamily="18" charset="0"/>
                          </a:rPr>
                          <m:t> </m:t>
                        </m:r>
                      </m:sub>
                    </m:sSub>
                  </m:oMath>
                </a14:m>
                <a:r>
                  <a:rPr lang="ar-KW" sz="3600" b="1" dirty="0">
                    <a:solidFill>
                      <a:schemeClr val="accent4">
                        <a:lumMod val="50000"/>
                      </a:schemeClr>
                    </a:solidFill>
                    <a:latin typeface="Myriad عربي" pitchFamily="50" charset="-78"/>
                    <a:ea typeface="Arial Unicode MS"/>
                    <a:cs typeface="Myriad عربي" pitchFamily="50" charset="-78"/>
                  </a:rPr>
                  <a:t>لها أعلى قيمة </a:t>
                </a:r>
                <a:endParaRPr lang="ar-SA" sz="3600" b="1" dirty="0">
                  <a:solidFill>
                    <a:schemeClr val="accent4">
                      <a:lumMod val="50000"/>
                    </a:schemeClr>
                  </a:solidFill>
                  <a:latin typeface="Myriad عربي" pitchFamily="50" charset="-78"/>
                  <a:ea typeface="Arial Unicode MS"/>
                  <a:cs typeface="Myriad عربي" pitchFamily="50" charset="-78"/>
                </a:endParaRPr>
              </a:p>
            </p:txBody>
          </p:sp>
        </mc:Choice>
        <mc:Fallback xmlns="">
          <p:sp>
            <p:nvSpPr>
              <p:cNvPr id="26" name="مربع نص 18">
                <a:extLst>
                  <a:ext uri="{FF2B5EF4-FFF2-40B4-BE49-F238E27FC236}">
                    <a16:creationId xmlns:a16="http://schemas.microsoft.com/office/drawing/2014/main" id="{7E6448D7-2871-4187-99A6-7564D1607C04}"/>
                  </a:ext>
                </a:extLst>
              </p:cNvPr>
              <p:cNvSpPr txBox="1">
                <a:spLocks noRot="1" noChangeAspect="1" noMove="1" noResize="1" noEditPoints="1" noAdjustHandles="1" noChangeArrowheads="1" noChangeShapeType="1" noTextEdit="1"/>
              </p:cNvSpPr>
              <p:nvPr/>
            </p:nvSpPr>
            <p:spPr>
              <a:xfrm>
                <a:off x="2748862" y="2619981"/>
                <a:ext cx="2624709" cy="646331"/>
              </a:xfrm>
              <a:prstGeom prst="rect">
                <a:avLst/>
              </a:prstGeom>
              <a:blipFill>
                <a:blip r:embed="rId7"/>
                <a:stretch>
                  <a:fillRect l="-7907" t="-11321" b="-38679"/>
                </a:stretch>
              </a:blipFill>
              <a:effectLst>
                <a:softEdge rad="12700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مربع نص 18">
                <a:extLst>
                  <a:ext uri="{FF2B5EF4-FFF2-40B4-BE49-F238E27FC236}">
                    <a16:creationId xmlns:a16="http://schemas.microsoft.com/office/drawing/2014/main" id="{7086BEB3-349C-48AD-B23B-680DEF23D73D}"/>
                  </a:ext>
                </a:extLst>
              </p:cNvPr>
              <p:cNvSpPr txBox="1"/>
              <p:nvPr/>
            </p:nvSpPr>
            <p:spPr>
              <a:xfrm>
                <a:off x="6423203" y="3442743"/>
                <a:ext cx="2624709" cy="646331"/>
              </a:xfrm>
              <a:prstGeom prst="rect">
                <a:avLst/>
              </a:prstGeom>
              <a:solidFill>
                <a:schemeClr val="accent4">
                  <a:lumMod val="20000"/>
                  <a:lumOff val="80000"/>
                  <a:alpha val="58039"/>
                </a:schemeClr>
              </a:solidFill>
              <a:effectLst>
                <a:softEdge rad="127000"/>
              </a:effectLst>
            </p:spPr>
            <p:txBody>
              <a:bodyPr wrap="square" rtlCol="0">
                <a:spAutoFit/>
              </a:bodyPr>
              <a:lstStyle/>
              <a:p>
                <a:pPr lvl="0" algn="ctr" defTabSz="457200" rtl="1">
                  <a:defRPr/>
                </a:pPr>
                <a:r>
                  <a:rPr lang="ar-KW" sz="3600" b="1" dirty="0">
                    <a:solidFill>
                      <a:schemeClr val="accent3">
                        <a:lumMod val="50000"/>
                      </a:schemeClr>
                    </a:solidFill>
                  </a:rPr>
                  <a:t> </a:t>
                </a:r>
                <a:r>
                  <a:rPr lang="ar-KW" sz="3600" b="1" dirty="0">
                    <a:solidFill>
                      <a:schemeClr val="accent3">
                        <a:lumMod val="50000"/>
                      </a:schemeClr>
                    </a:solidFill>
                    <a:latin typeface="Myriad عربي" pitchFamily="50" charset="-78"/>
                    <a:ea typeface="Arial Unicode MS"/>
                    <a:cs typeface="Myriad عربي" pitchFamily="50" charset="-78"/>
                  </a:rPr>
                  <a:t>لها أعلى قيمة</a:t>
                </a:r>
                <a14:m>
                  <m:oMath xmlns:m="http://schemas.openxmlformats.org/officeDocument/2006/math">
                    <m:r>
                      <a:rPr lang="en-US" sz="3600" b="1" i="1" smtClean="0">
                        <a:solidFill>
                          <a:schemeClr val="accent3">
                            <a:lumMod val="50000"/>
                          </a:schemeClr>
                        </a:solidFill>
                        <a:latin typeface="Cambria Math" panose="02040503050406030204" pitchFamily="18" charset="0"/>
                      </a:rPr>
                      <m:t>𝒗</m:t>
                    </m:r>
                    <m:r>
                      <a:rPr lang="ar-KW" sz="3600" b="1" i="1" smtClean="0">
                        <a:solidFill>
                          <a:schemeClr val="accent3">
                            <a:lumMod val="50000"/>
                          </a:schemeClr>
                        </a:solidFill>
                        <a:latin typeface="Cambria Math" panose="02040503050406030204" pitchFamily="18" charset="0"/>
                      </a:rPr>
                      <m:t> </m:t>
                    </m:r>
                  </m:oMath>
                </a14:m>
                <a:endParaRPr lang="ar-SA" sz="3600" b="1" dirty="0">
                  <a:solidFill>
                    <a:schemeClr val="accent3">
                      <a:lumMod val="50000"/>
                    </a:schemeClr>
                  </a:solidFill>
                  <a:latin typeface="Myriad عربي" pitchFamily="50" charset="-78"/>
                  <a:ea typeface="Arial Unicode MS"/>
                  <a:cs typeface="Myriad عربي" pitchFamily="50" charset="-78"/>
                </a:endParaRPr>
              </a:p>
            </p:txBody>
          </p:sp>
        </mc:Choice>
        <mc:Fallback xmlns="">
          <p:sp>
            <p:nvSpPr>
              <p:cNvPr id="27" name="مربع نص 18">
                <a:extLst>
                  <a:ext uri="{FF2B5EF4-FFF2-40B4-BE49-F238E27FC236}">
                    <a16:creationId xmlns:a16="http://schemas.microsoft.com/office/drawing/2014/main" id="{7086BEB3-349C-48AD-B23B-680DEF23D73D}"/>
                  </a:ext>
                </a:extLst>
              </p:cNvPr>
              <p:cNvSpPr txBox="1">
                <a:spLocks noRot="1" noChangeAspect="1" noMove="1" noResize="1" noEditPoints="1" noAdjustHandles="1" noChangeArrowheads="1" noChangeShapeType="1" noTextEdit="1"/>
              </p:cNvSpPr>
              <p:nvPr/>
            </p:nvSpPr>
            <p:spPr>
              <a:xfrm>
                <a:off x="6423203" y="3442743"/>
                <a:ext cx="2624709" cy="646331"/>
              </a:xfrm>
              <a:prstGeom prst="rect">
                <a:avLst/>
              </a:prstGeom>
              <a:blipFill>
                <a:blip r:embed="rId8"/>
                <a:stretch>
                  <a:fillRect t="-24528" r="-2093" b="-38679"/>
                </a:stretch>
              </a:blipFill>
              <a:effectLst>
                <a:softEdge rad="12700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مربع نص 18">
                <a:extLst>
                  <a:ext uri="{FF2B5EF4-FFF2-40B4-BE49-F238E27FC236}">
                    <a16:creationId xmlns:a16="http://schemas.microsoft.com/office/drawing/2014/main" id="{BD3151E4-49A7-4866-80B8-1E319D24C518}"/>
                  </a:ext>
                </a:extLst>
              </p:cNvPr>
              <p:cNvSpPr txBox="1"/>
              <p:nvPr/>
            </p:nvSpPr>
            <p:spPr>
              <a:xfrm>
                <a:off x="3069511" y="4404348"/>
                <a:ext cx="2624709" cy="646331"/>
              </a:xfrm>
              <a:prstGeom prst="rect">
                <a:avLst/>
              </a:prstGeom>
              <a:solidFill>
                <a:schemeClr val="accent4">
                  <a:lumMod val="20000"/>
                  <a:lumOff val="80000"/>
                  <a:alpha val="58039"/>
                </a:schemeClr>
              </a:solidFill>
              <a:effectLst>
                <a:softEdge rad="127000"/>
              </a:effectLst>
            </p:spPr>
            <p:txBody>
              <a:bodyPr wrap="square" rtlCol="0">
                <a:spAutoFit/>
              </a:bodyPr>
              <a:lstStyle/>
              <a:p>
                <a:pPr lvl="0" algn="ctr" defTabSz="457200" rtl="1">
                  <a:defRPr/>
                </a:pPr>
                <a14:m>
                  <m:oMath xmlns:m="http://schemas.openxmlformats.org/officeDocument/2006/math">
                    <m:r>
                      <a:rPr lang="en-US" sz="3600" b="1" i="1" smtClean="0">
                        <a:solidFill>
                          <a:schemeClr val="accent4">
                            <a:lumMod val="50000"/>
                          </a:schemeClr>
                        </a:solidFill>
                        <a:latin typeface="Cambria Math" panose="02040503050406030204" pitchFamily="18" charset="0"/>
                      </a:rPr>
                      <m:t>𝒈</m:t>
                    </m:r>
                  </m:oMath>
                </a14:m>
                <a:r>
                  <a:rPr lang="en-US" sz="3600" b="1" dirty="0">
                    <a:solidFill>
                      <a:schemeClr val="accent4">
                        <a:lumMod val="50000"/>
                      </a:schemeClr>
                    </a:solidFill>
                    <a:latin typeface="Myriad عربي" pitchFamily="50" charset="-78"/>
                    <a:ea typeface="Arial Unicode MS"/>
                    <a:cs typeface="Myriad عربي" pitchFamily="50" charset="-78"/>
                  </a:rPr>
                  <a:t>= -10</a:t>
                </a:r>
                <a14:m>
                  <m:oMath xmlns:m="http://schemas.openxmlformats.org/officeDocument/2006/math">
                    <m:sSup>
                      <m:sSupPr>
                        <m:ctrlPr>
                          <a:rPr lang="en-US" sz="2400" b="1" i="1">
                            <a:solidFill>
                              <a:schemeClr val="accent4">
                                <a:lumMod val="50000"/>
                              </a:schemeClr>
                            </a:solidFill>
                            <a:latin typeface="Cambria Math" panose="02040503050406030204" pitchFamily="18" charset="0"/>
                          </a:rPr>
                        </m:ctrlPr>
                      </m:sSupPr>
                      <m:e>
                        <m:r>
                          <a:rPr lang="en-US" sz="2400" b="1" i="1" smtClean="0">
                            <a:solidFill>
                              <a:schemeClr val="accent4">
                                <a:lumMod val="50000"/>
                              </a:schemeClr>
                            </a:solidFill>
                            <a:latin typeface="Cambria Math" panose="02040503050406030204" pitchFamily="18" charset="0"/>
                          </a:rPr>
                          <m:t> </m:t>
                        </m:r>
                        <m:r>
                          <a:rPr lang="en-US" sz="2400" b="1" i="1">
                            <a:solidFill>
                              <a:schemeClr val="accent4">
                                <a:lumMod val="50000"/>
                              </a:schemeClr>
                            </a:solidFill>
                            <a:latin typeface="Cambria Math" panose="02040503050406030204" pitchFamily="18" charset="0"/>
                          </a:rPr>
                          <m:t>𝒎</m:t>
                        </m:r>
                        <m:r>
                          <a:rPr lang="en-US" sz="2400" b="1" i="1">
                            <a:solidFill>
                              <a:schemeClr val="accent4">
                                <a:lumMod val="50000"/>
                              </a:schemeClr>
                            </a:solidFill>
                            <a:latin typeface="Cambria Math" panose="02040503050406030204" pitchFamily="18" charset="0"/>
                          </a:rPr>
                          <m:t>/</m:t>
                        </m:r>
                        <m:r>
                          <a:rPr lang="en-US" sz="2400" b="1" i="1">
                            <a:solidFill>
                              <a:schemeClr val="accent4">
                                <a:lumMod val="50000"/>
                              </a:schemeClr>
                            </a:solidFill>
                            <a:latin typeface="Cambria Math" panose="02040503050406030204" pitchFamily="18" charset="0"/>
                          </a:rPr>
                          <m:t>𝒔</m:t>
                        </m:r>
                      </m:e>
                      <m:sup>
                        <m:r>
                          <a:rPr lang="en-US" sz="2400" b="1" i="1">
                            <a:solidFill>
                              <a:schemeClr val="accent4">
                                <a:lumMod val="50000"/>
                              </a:schemeClr>
                            </a:solidFill>
                            <a:latin typeface="Cambria Math" panose="02040503050406030204" pitchFamily="18" charset="0"/>
                          </a:rPr>
                          <m:t>𝟐</m:t>
                        </m:r>
                      </m:sup>
                    </m:sSup>
                  </m:oMath>
                </a14:m>
                <a:endParaRPr lang="ar-SA" sz="3600" b="1" dirty="0">
                  <a:solidFill>
                    <a:schemeClr val="accent4">
                      <a:lumMod val="50000"/>
                    </a:schemeClr>
                  </a:solidFill>
                  <a:latin typeface="Myriad عربي" pitchFamily="50" charset="-78"/>
                  <a:ea typeface="Arial Unicode MS"/>
                  <a:cs typeface="Myriad عربي" pitchFamily="50" charset="-78"/>
                </a:endParaRPr>
              </a:p>
            </p:txBody>
          </p:sp>
        </mc:Choice>
        <mc:Fallback xmlns="">
          <p:sp>
            <p:nvSpPr>
              <p:cNvPr id="29" name="مربع نص 18">
                <a:extLst>
                  <a:ext uri="{FF2B5EF4-FFF2-40B4-BE49-F238E27FC236}">
                    <a16:creationId xmlns:a16="http://schemas.microsoft.com/office/drawing/2014/main" id="{BD3151E4-49A7-4866-80B8-1E319D24C518}"/>
                  </a:ext>
                </a:extLst>
              </p:cNvPr>
              <p:cNvSpPr txBox="1">
                <a:spLocks noRot="1" noChangeAspect="1" noMove="1" noResize="1" noEditPoints="1" noAdjustHandles="1" noChangeArrowheads="1" noChangeShapeType="1" noTextEdit="1"/>
              </p:cNvSpPr>
              <p:nvPr/>
            </p:nvSpPr>
            <p:spPr>
              <a:xfrm>
                <a:off x="3069511" y="4404348"/>
                <a:ext cx="2624709" cy="646331"/>
              </a:xfrm>
              <a:prstGeom prst="rect">
                <a:avLst/>
              </a:prstGeom>
              <a:blipFill>
                <a:blip r:embed="rId9"/>
                <a:stretch>
                  <a:fillRect t="-10280" b="-37383"/>
                </a:stretch>
              </a:blipFill>
              <a:effectLst>
                <a:softEdge rad="127000"/>
              </a:effectLst>
            </p:spPr>
            <p:txBody>
              <a:bodyPr/>
              <a:lstStyle/>
              <a:p>
                <a:r>
                  <a:rPr lang="en-US">
                    <a:noFill/>
                  </a:rPr>
                  <a:t> </a:t>
                </a:r>
              </a:p>
            </p:txBody>
          </p:sp>
        </mc:Fallback>
      </mc:AlternateContent>
      <p:sp>
        <p:nvSpPr>
          <p:cNvPr id="30" name="مربع نص 18">
            <a:extLst>
              <a:ext uri="{FF2B5EF4-FFF2-40B4-BE49-F238E27FC236}">
                <a16:creationId xmlns:a16="http://schemas.microsoft.com/office/drawing/2014/main" id="{8054402E-F630-4ABF-A968-E74F9B08E116}"/>
              </a:ext>
            </a:extLst>
          </p:cNvPr>
          <p:cNvSpPr txBox="1"/>
          <p:nvPr/>
        </p:nvSpPr>
        <p:spPr>
          <a:xfrm>
            <a:off x="6325808" y="5181210"/>
            <a:ext cx="2624709" cy="646331"/>
          </a:xfrm>
          <a:prstGeom prst="rect">
            <a:avLst/>
          </a:prstGeom>
          <a:solidFill>
            <a:schemeClr val="accent4">
              <a:lumMod val="20000"/>
              <a:lumOff val="80000"/>
              <a:alpha val="58039"/>
            </a:schemeClr>
          </a:solidFill>
          <a:effectLst>
            <a:softEdge rad="127000"/>
          </a:effectLst>
        </p:spPr>
        <p:txBody>
          <a:bodyPr wrap="square" rtlCol="0">
            <a:spAutoFit/>
          </a:bodyPr>
          <a:lstStyle/>
          <a:p>
            <a:pPr lvl="0" algn="ctr" defTabSz="457200" rtl="1">
              <a:defRPr/>
            </a:pPr>
            <a:r>
              <a:rPr lang="ar-KW" sz="3600" b="1" dirty="0">
                <a:solidFill>
                  <a:schemeClr val="accent3">
                    <a:lumMod val="50000"/>
                  </a:schemeClr>
                </a:solidFill>
                <a:latin typeface="Myriad عربي" pitchFamily="50" charset="-78"/>
                <a:cs typeface="Myriad عربي" pitchFamily="50" charset="-78"/>
              </a:rPr>
              <a:t>عجلة تسارع</a:t>
            </a:r>
            <a:endParaRPr lang="ar-SA" sz="3600" b="1" dirty="0">
              <a:solidFill>
                <a:schemeClr val="accent3">
                  <a:lumMod val="50000"/>
                </a:schemeClr>
              </a:solidFill>
              <a:latin typeface="Myriad عربي" pitchFamily="50" charset="-78"/>
              <a:ea typeface="Arial Unicode MS"/>
              <a:cs typeface="Myriad عربي" pitchFamily="50" charset="-78"/>
            </a:endParaRPr>
          </a:p>
        </p:txBody>
      </p:sp>
      <p:pic>
        <p:nvPicPr>
          <p:cNvPr id="50" name="عنصر نائب للصورة 48" descr="صورة تحتوي على ثياب&#10;&#10;تم إنشاء الوصف تلقائياً">
            <a:extLst>
              <a:ext uri="{FF2B5EF4-FFF2-40B4-BE49-F238E27FC236}">
                <a16:creationId xmlns:a16="http://schemas.microsoft.com/office/drawing/2014/main" id="{1AB115B9-FF50-4B0C-B2EA-29FFA26F033C}"/>
              </a:ext>
            </a:extLst>
          </p:cNvPr>
          <p:cNvPicPr>
            <a:picLocks noChangeAspect="1"/>
          </p:cNvPicPr>
          <p:nvPr/>
        </p:nvPicPr>
        <p:blipFill>
          <a:blip r:embed="rId5" cstate="print">
            <a:extLst>
              <a:ext uri="{28A0092B-C50C-407E-A947-70E740481C1C}">
                <a14:useLocalDpi xmlns:a14="http://schemas.microsoft.com/office/drawing/2010/main" val="0"/>
              </a:ext>
            </a:extLst>
          </a:blip>
          <a:srcRect t="8778" b="8778"/>
          <a:stretch>
            <a:fillRect/>
          </a:stretch>
        </p:blipFill>
        <p:spPr>
          <a:xfrm rot="10800000">
            <a:off x="9716501" y="1477954"/>
            <a:ext cx="2013338" cy="2526551"/>
          </a:xfrm>
          <a:prstGeom prst="rect">
            <a:avLst/>
          </a:prstGeom>
          <a:solidFill>
            <a:schemeClr val="bg1">
              <a:lumMod val="95000"/>
            </a:schemeClr>
          </a:solidFill>
          <a:ln w="12700" cap="flat" cmpd="sng" algn="ctr">
            <a:noFill/>
            <a:prstDash val="solid"/>
            <a:miter lim="800000"/>
          </a:ln>
          <a:effectLst/>
        </p:spPr>
      </p:pic>
      <p:pic>
        <p:nvPicPr>
          <p:cNvPr id="52" name="صورة 51">
            <a:extLst>
              <a:ext uri="{FF2B5EF4-FFF2-40B4-BE49-F238E27FC236}">
                <a16:creationId xmlns:a16="http://schemas.microsoft.com/office/drawing/2014/main" id="{B837D49C-580D-45E3-92E2-C58C553DE3A6}"/>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6906"/>
          <a:stretch/>
        </p:blipFill>
        <p:spPr>
          <a:xfrm>
            <a:off x="10436566" y="3003990"/>
            <a:ext cx="733283" cy="729830"/>
          </a:xfrm>
          <a:prstGeom prst="rect">
            <a:avLst/>
          </a:prstGeom>
        </p:spPr>
      </p:pic>
      <p:pic>
        <p:nvPicPr>
          <p:cNvPr id="53" name="صورة 52">
            <a:extLst>
              <a:ext uri="{FF2B5EF4-FFF2-40B4-BE49-F238E27FC236}">
                <a16:creationId xmlns:a16="http://schemas.microsoft.com/office/drawing/2014/main" id="{C24FCDCD-65E8-4DA1-A04D-D9AF74F09A00}"/>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6906"/>
          <a:stretch/>
        </p:blipFill>
        <p:spPr>
          <a:xfrm>
            <a:off x="945367" y="3639168"/>
            <a:ext cx="733283" cy="729830"/>
          </a:xfrm>
          <a:prstGeom prst="rect">
            <a:avLst/>
          </a:prstGeom>
        </p:spPr>
      </p:pic>
      <p:sp>
        <p:nvSpPr>
          <p:cNvPr id="5" name="مستطيل 4">
            <a:extLst>
              <a:ext uri="{FF2B5EF4-FFF2-40B4-BE49-F238E27FC236}">
                <a16:creationId xmlns:a16="http://schemas.microsoft.com/office/drawing/2014/main" id="{723914A3-5450-7EF4-ECCA-0288A02B5E4F}"/>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79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52"/>
                                        </p:tgtEl>
                                        <p:attrNameLst>
                                          <p:attrName>ppt_x</p:attrName>
                                          <p:attrName>ppt_y</p:attrName>
                                        </p:attrNameLst>
                                      </p:cBhvr>
                                    </p:animMotion>
                                  </p:childTnLst>
                                </p:cTn>
                              </p:par>
                              <p:par>
                                <p:cTn id="7" presetID="42" presetClass="path" presetSubtype="0" accel="50000" decel="50000" fill="hold" nodeType="withEffect">
                                  <p:stCondLst>
                                    <p:cond delay="0"/>
                                  </p:stCondLst>
                                  <p:childTnLst>
                                    <p:animMotion origin="layout" path="M -2.08333E-6 3.7037E-6 L 0.00078 -0.41922 " pathEditMode="relative" rAng="0" ptsTypes="AA">
                                      <p:cBhvr>
                                        <p:cTn id="8" dur="2000" fill="hold"/>
                                        <p:tgtEl>
                                          <p:spTgt spid="53"/>
                                        </p:tgtEl>
                                        <p:attrNameLst>
                                          <p:attrName>ppt_x</p:attrName>
                                          <p:attrName>ppt_y</p:attrName>
                                        </p:attrNameLst>
                                      </p:cBhvr>
                                      <p:rCtr x="39" y="-20972"/>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5" grpId="0" animBg="1"/>
      <p:bldP spid="26" grpId="0" animBg="1"/>
      <p:bldP spid="27" grpId="0" animBg="1"/>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p:cNvSpPr>
            <a:spLocks noGrp="1"/>
          </p:cNvSpPr>
          <p:nvPr>
            <p:ph idx="1"/>
          </p:nvPr>
        </p:nvSpPr>
        <p:spPr>
          <a:xfrm>
            <a:off x="3003176" y="2751718"/>
            <a:ext cx="3782987" cy="2895600"/>
          </a:xfrm>
        </p:spPr>
        <p:txBody>
          <a:bodyPr>
            <a:normAutofit/>
          </a:bodyPr>
          <a:lstStyle/>
          <a:p>
            <a:pPr algn="r" rtl="1"/>
            <a:r>
              <a:rPr lang="ar-AE" sz="3600" dirty="0"/>
              <a:t>لن تتغير سرعة الجسم وستبقى </a:t>
            </a:r>
            <a:r>
              <a:rPr lang="en-US" sz="3600" dirty="0"/>
              <a:t>0.0m\s</a:t>
            </a:r>
            <a:endParaRPr lang="ar-AE" sz="3600" dirty="0"/>
          </a:p>
          <a:p>
            <a:pPr algn="r" rtl="1"/>
            <a:r>
              <a:rPr lang="ar-AE" sz="3600" dirty="0"/>
              <a:t>أي أن الجسم سيبقى معلقا في الهواء </a:t>
            </a:r>
          </a:p>
        </p:txBody>
      </p:sp>
      <p:sp>
        <p:nvSpPr>
          <p:cNvPr id="6" name="وسيلة شرح بيضاوية 3"/>
          <p:cNvSpPr/>
          <p:nvPr/>
        </p:nvSpPr>
        <p:spPr>
          <a:xfrm>
            <a:off x="5611016" y="412377"/>
            <a:ext cx="6378356" cy="2060599"/>
          </a:xfrm>
          <a:prstGeom prst="cloudCallout">
            <a:avLst>
              <a:gd name="adj1" fmla="val -26314"/>
              <a:gd name="adj2" fmla="val 81016"/>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ar-AE" sz="3600" b="1" dirty="0">
                <a:solidFill>
                  <a:srgbClr val="00B050"/>
                </a:solidFill>
              </a:rPr>
              <a:t>ماذا يحدث لو كان التسارع عند أقصى ارتفاع  يساوي الصفر؟ </a:t>
            </a:r>
            <a:endParaRPr lang="ar-SA" sz="3600" b="1" dirty="0">
              <a:solidFill>
                <a:srgbClr val="00B050"/>
              </a:solidFill>
              <a:latin typeface="Andalus" panose="02020603050405020304" pitchFamily="18" charset="-78"/>
              <a:cs typeface="Andalus" panose="02020603050405020304" pitchFamily="18" charset="-78"/>
            </a:endParaRPr>
          </a:p>
        </p:txBody>
      </p:sp>
      <p:sp>
        <p:nvSpPr>
          <p:cNvPr id="7" name="عنوان 1"/>
          <p:cNvSpPr txBox="1">
            <a:spLocks/>
          </p:cNvSpPr>
          <p:nvPr/>
        </p:nvSpPr>
        <p:spPr>
          <a:xfrm>
            <a:off x="206189" y="199790"/>
            <a:ext cx="3360812" cy="75686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vert="horz" lIns="0" tIns="45720" rIns="0" bIns="0" anchor="b">
            <a:normAutofit fontScale="85000" lnSpcReduction="10000"/>
            <a:scene3d>
              <a:camera prst="orthographicFront"/>
              <a:lightRig rig="freezing" dir="t">
                <a:rot lat="0" lon="0" rev="5640000"/>
              </a:lightRig>
            </a:scene3d>
            <a:sp3d prstMaterial="flat">
              <a:contourClr>
                <a:schemeClr val="tx2"/>
              </a:contourClr>
            </a:sp3d>
          </a:bodyPr>
          <a:lstStyle/>
          <a:p>
            <a:pPr algn="ctr" rtl="0">
              <a:spcBef>
                <a:spcPct val="0"/>
              </a:spcBef>
              <a:defRPr/>
            </a:pPr>
            <a:r>
              <a:rPr lang="ar-AE" sz="3200" dirty="0">
                <a:solidFill>
                  <a:schemeClr val="tx2"/>
                </a:solidFill>
                <a:latin typeface="Aldhabi" panose="01000000000000000000" pitchFamily="2" charset="-78"/>
                <a:ea typeface="+mj-ea"/>
              </a:rPr>
              <a:t>استراتيجية العصف الذهني</a:t>
            </a:r>
            <a:endParaRPr lang="ar-SA" sz="3200" dirty="0">
              <a:solidFill>
                <a:schemeClr val="tx2"/>
              </a:solidFill>
              <a:latin typeface="Aldhabi" panose="01000000000000000000" pitchFamily="2" charset="-78"/>
              <a:ea typeface="+mj-ea"/>
            </a:endParaRPr>
          </a:p>
        </p:txBody>
      </p:sp>
      <p:pic>
        <p:nvPicPr>
          <p:cNvPr id="2" name="عنصر نائب للمحتوى 4">
            <a:extLst>
              <a:ext uri="{FF2B5EF4-FFF2-40B4-BE49-F238E27FC236}">
                <a16:creationId xmlns:a16="http://schemas.microsoft.com/office/drawing/2014/main" id="{DA377C20-3009-7EF5-1833-D566E3BE70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417" t="15021" r="12484" b="18361"/>
          <a:stretch/>
        </p:blipFill>
        <p:spPr>
          <a:xfrm>
            <a:off x="7610751" y="3272808"/>
            <a:ext cx="1422595" cy="1923464"/>
          </a:xfrm>
          <a:prstGeom prst="rect">
            <a:avLst/>
          </a:prstGeom>
        </p:spPr>
      </p:pic>
      <p:pic>
        <p:nvPicPr>
          <p:cNvPr id="3" name="Picture 2" descr="C:\Documents and Settings\usersupport\My Documents\كل ما يخص إسعاف\العاشر - فيزياء\الشفافيات\أشكال أخرى\p15.JPG">
            <a:extLst>
              <a:ext uri="{FF2B5EF4-FFF2-40B4-BE49-F238E27FC236}">
                <a16:creationId xmlns:a16="http://schemas.microsoft.com/office/drawing/2014/main" id="{FD388B0C-279B-B549-31AE-CD66A9362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806"/>
          <a:stretch>
            <a:fillRect/>
          </a:stretch>
        </p:blipFill>
        <p:spPr bwMode="auto">
          <a:xfrm>
            <a:off x="807095" y="1442676"/>
            <a:ext cx="1079500" cy="484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ستطيل 3">
            <a:extLst>
              <a:ext uri="{FF2B5EF4-FFF2-40B4-BE49-F238E27FC236}">
                <a16:creationId xmlns:a16="http://schemas.microsoft.com/office/drawing/2014/main" id="{877327BA-D09D-3A12-3B65-CBC3B5091E94}"/>
              </a:ext>
            </a:extLst>
          </p:cNvPr>
          <p:cNvSpPr/>
          <p:nvPr/>
        </p:nvSpPr>
        <p:spPr>
          <a:xfrm>
            <a:off x="0" y="0"/>
            <a:ext cx="12124944" cy="6766560"/>
          </a:xfrm>
          <a:prstGeom prst="rect">
            <a:avLst/>
          </a:prstGeom>
          <a:noFill/>
          <a:ln w="1270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08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F82874C-7FD8-531D-A5A0-8CA997D1C57F}"/>
              </a:ext>
            </a:extLst>
          </p:cNvPr>
          <p:cNvSpPr>
            <a:spLocks noGrp="1"/>
          </p:cNvSpPr>
          <p:nvPr>
            <p:ph type="title"/>
          </p:nvPr>
        </p:nvSpPr>
        <p:spPr>
          <a:xfrm>
            <a:off x="3968496" y="2851273"/>
            <a:ext cx="7946136" cy="1325563"/>
          </a:xfrm>
        </p:spPr>
        <p:txBody>
          <a:bodyPr>
            <a:normAutofit fontScale="90000"/>
          </a:bodyPr>
          <a:lstStyle/>
          <a:p>
            <a:r>
              <a:rPr lang="ar-SA" sz="6000" b="1" i="0" dirty="0">
                <a:solidFill>
                  <a:srgbClr val="FF0000"/>
                </a:solidFill>
                <a:effectLst/>
                <a:latin typeface="Arial" panose="020B0604020202020204" pitchFamily="34" charset="0"/>
              </a:rPr>
              <a:t>عربات السقوط الحر</a:t>
            </a:r>
            <a:br>
              <a:rPr lang="ar-SA" sz="4000" b="1" i="0" dirty="0">
                <a:solidFill>
                  <a:srgbClr val="604660"/>
                </a:solidFill>
                <a:effectLst/>
                <a:latin typeface="Arial" panose="020B0604020202020204" pitchFamily="34" charset="0"/>
              </a:rPr>
            </a:br>
            <a:r>
              <a:rPr lang="ar-SA" sz="4000" b="1" i="0" dirty="0">
                <a:solidFill>
                  <a:srgbClr val="604660"/>
                </a:solidFill>
                <a:effectLst/>
                <a:latin typeface="Arial" panose="020B0604020202020204" pitchFamily="34" charset="0"/>
              </a:rPr>
              <a:t>يستخدم مفهوم السقوط الحر في تصميم العاب في مدن الالعاب بحيث تعطي راكبيها الاحساس بالسقوط الحر ويمر الراكب بثلاث مراحل</a:t>
            </a:r>
            <a:br>
              <a:rPr lang="ar-SA" sz="4000" b="1" i="0" dirty="0">
                <a:solidFill>
                  <a:srgbClr val="604660"/>
                </a:solidFill>
                <a:effectLst/>
                <a:latin typeface="Arial" panose="020B0604020202020204" pitchFamily="34" charset="0"/>
              </a:rPr>
            </a:br>
            <a:r>
              <a:rPr lang="ar-SA" sz="4000" b="1" i="0" dirty="0">
                <a:solidFill>
                  <a:srgbClr val="604660"/>
                </a:solidFill>
                <a:effectLst/>
                <a:latin typeface="Arial" panose="020B0604020202020204" pitchFamily="34" charset="0"/>
              </a:rPr>
              <a:t>١- الصعود</a:t>
            </a:r>
            <a:br>
              <a:rPr lang="ar-SA" sz="4000" b="1" i="0" dirty="0">
                <a:solidFill>
                  <a:srgbClr val="604660"/>
                </a:solidFill>
                <a:effectLst/>
                <a:latin typeface="Arial" panose="020B0604020202020204" pitchFamily="34" charset="0"/>
              </a:rPr>
            </a:br>
            <a:r>
              <a:rPr lang="ar-SA" sz="4000" b="1" i="0" dirty="0">
                <a:solidFill>
                  <a:srgbClr val="604660"/>
                </a:solidFill>
                <a:effectLst/>
                <a:latin typeface="Arial" panose="020B0604020202020204" pitchFamily="34" charset="0"/>
              </a:rPr>
              <a:t>٢- التعليق </a:t>
            </a:r>
            <a:r>
              <a:rPr lang="ar-SA" sz="4000" b="1" i="0" dirty="0" err="1">
                <a:solidFill>
                  <a:srgbClr val="604660"/>
                </a:solidFill>
                <a:effectLst/>
                <a:latin typeface="Arial" panose="020B0604020202020204" pitchFamily="34" charset="0"/>
              </a:rPr>
              <a:t>لحظيآ</a:t>
            </a:r>
            <a:br>
              <a:rPr lang="ar-SA" sz="4000" b="1" i="0" dirty="0">
                <a:solidFill>
                  <a:srgbClr val="604660"/>
                </a:solidFill>
                <a:effectLst/>
                <a:latin typeface="Arial" panose="020B0604020202020204" pitchFamily="34" charset="0"/>
              </a:rPr>
            </a:br>
            <a:r>
              <a:rPr lang="ar-SA" sz="4000" b="1" i="0" dirty="0">
                <a:solidFill>
                  <a:srgbClr val="604660"/>
                </a:solidFill>
                <a:effectLst/>
                <a:latin typeface="Arial" panose="020B0604020202020204" pitchFamily="34" charset="0"/>
              </a:rPr>
              <a:t>3- السقوط</a:t>
            </a:r>
            <a:br>
              <a:rPr lang="ar-SA" b="1" i="0" dirty="0">
                <a:solidFill>
                  <a:srgbClr val="604660"/>
                </a:solidFill>
                <a:effectLst/>
                <a:latin typeface="Arial" panose="020B0604020202020204" pitchFamily="34" charset="0"/>
              </a:rPr>
            </a:br>
            <a:endParaRPr lang="ar-SA" dirty="0"/>
          </a:p>
        </p:txBody>
      </p:sp>
      <p:pic>
        <p:nvPicPr>
          <p:cNvPr id="4" name="صورة 3">
            <a:extLst>
              <a:ext uri="{FF2B5EF4-FFF2-40B4-BE49-F238E27FC236}">
                <a16:creationId xmlns:a16="http://schemas.microsoft.com/office/drawing/2014/main" id="{DB18F008-C0D9-3C25-BABA-6B4174524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764" y="3822192"/>
            <a:ext cx="4762500" cy="2606409"/>
          </a:xfrm>
          <a:prstGeom prst="rect">
            <a:avLst/>
          </a:prstGeom>
        </p:spPr>
      </p:pic>
      <p:sp>
        <p:nvSpPr>
          <p:cNvPr id="3" name="موجة 2">
            <a:extLst>
              <a:ext uri="{FF2B5EF4-FFF2-40B4-BE49-F238E27FC236}">
                <a16:creationId xmlns:a16="http://schemas.microsoft.com/office/drawing/2014/main" id="{AD83001D-3E90-B4CF-801A-A01EAAE23B0C}"/>
              </a:ext>
            </a:extLst>
          </p:cNvPr>
          <p:cNvSpPr/>
          <p:nvPr/>
        </p:nvSpPr>
        <p:spPr>
          <a:xfrm>
            <a:off x="384048" y="265176"/>
            <a:ext cx="2570138" cy="960120"/>
          </a:xfrm>
          <a:prstGeom prst="wave">
            <a:avLst/>
          </a:prstGeom>
          <a:solidFill>
            <a:schemeClr val="accent2">
              <a:lumMod val="60000"/>
              <a:lumOff val="4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t>الربط مع الحياة </a:t>
            </a:r>
          </a:p>
        </p:txBody>
      </p:sp>
      <p:pic>
        <p:nvPicPr>
          <p:cNvPr id="6" name="صورة 5">
            <a:extLst>
              <a:ext uri="{FF2B5EF4-FFF2-40B4-BE49-F238E27FC236}">
                <a16:creationId xmlns:a16="http://schemas.microsoft.com/office/drawing/2014/main" id="{4AC1B7A7-FBE2-CA45-5EC4-EC5147C38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1524571"/>
            <a:ext cx="2095500" cy="2181225"/>
          </a:xfrm>
          <a:prstGeom prst="rect">
            <a:avLst/>
          </a:prstGeom>
        </p:spPr>
      </p:pic>
      <p:sp>
        <p:nvSpPr>
          <p:cNvPr id="7" name="مستطيل 6">
            <a:extLst>
              <a:ext uri="{FF2B5EF4-FFF2-40B4-BE49-F238E27FC236}">
                <a16:creationId xmlns:a16="http://schemas.microsoft.com/office/drawing/2014/main" id="{0BC6581A-993D-2B37-ED56-7BCF995CFB8F}"/>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21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9">
            <a:extLst>
              <a:ext uri="{FF2B5EF4-FFF2-40B4-BE49-F238E27FC236}">
                <a16:creationId xmlns:a16="http://schemas.microsoft.com/office/drawing/2014/main" id="{33C38903-CA32-62A0-03C4-2886DAD99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0682" y="644015"/>
            <a:ext cx="8238565" cy="3613057"/>
          </a:xfrm>
          <a:prstGeom prst="rect">
            <a:avLst/>
          </a:prstGeom>
        </p:spPr>
      </p:pic>
      <p:pic>
        <p:nvPicPr>
          <p:cNvPr id="5" name="عنصر نائب للمحتوى 4">
            <a:extLst>
              <a:ext uri="{FF2B5EF4-FFF2-40B4-BE49-F238E27FC236}">
                <a16:creationId xmlns:a16="http://schemas.microsoft.com/office/drawing/2014/main" id="{937126A6-BE78-9799-0188-0D90E81877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2105" y="3255634"/>
            <a:ext cx="3209365" cy="3325904"/>
          </a:xfrm>
          <a:scene3d>
            <a:camera prst="perspectiveBelow"/>
            <a:lightRig rig="threePt" dir="t"/>
          </a:scene3d>
        </p:spPr>
      </p:pic>
      <p:sp>
        <p:nvSpPr>
          <p:cNvPr id="3" name="مستطيل 2">
            <a:extLst>
              <a:ext uri="{FF2B5EF4-FFF2-40B4-BE49-F238E27FC236}">
                <a16:creationId xmlns:a16="http://schemas.microsoft.com/office/drawing/2014/main" id="{EE17DA12-E18E-4892-7617-0687FDE313EA}"/>
              </a:ext>
            </a:extLst>
          </p:cNvPr>
          <p:cNvSpPr/>
          <p:nvPr/>
        </p:nvSpPr>
        <p:spPr>
          <a:xfrm>
            <a:off x="188259" y="106524"/>
            <a:ext cx="3351434" cy="923330"/>
          </a:xfrm>
          <a:prstGeom prst="rect">
            <a:avLst/>
          </a:prstGeom>
          <a:solidFill>
            <a:schemeClr val="bg2">
              <a:lumMod val="90000"/>
            </a:schemeClr>
          </a:solidFill>
          <a:scene3d>
            <a:camera prst="orthographicFront"/>
            <a:lightRig rig="soft" dir="t">
              <a:rot lat="0" lon="0" rev="15600000"/>
            </a:lightRig>
          </a:scene3d>
          <a:sp3d>
            <a:bevelT w="165100" prst="coolSlant"/>
          </a:sp3d>
        </p:spPr>
        <p:txBody>
          <a:bodyPr wrap="square" lIns="91440" tIns="45720" rIns="91440" bIns="45720">
            <a:spAutoFit/>
            <a:sp3d extrusionH="57150" prstMaterial="softEdge">
              <a:bevelT w="25400" h="38100"/>
            </a:sp3d>
          </a:bodyPr>
          <a:lstStyle/>
          <a:p>
            <a:pPr algn="ctr"/>
            <a:r>
              <a:rPr lang="ar-SA" sz="5400" b="1" cap="none" spc="0" dirty="0">
                <a:ln/>
                <a:solidFill>
                  <a:srgbClr val="00B050"/>
                </a:solidFill>
                <a:effectLst/>
              </a:rPr>
              <a:t>نشاط بصري</a:t>
            </a:r>
          </a:p>
        </p:txBody>
      </p:sp>
      <p:sp>
        <p:nvSpPr>
          <p:cNvPr id="6" name="مربع نص 5">
            <a:extLst>
              <a:ext uri="{FF2B5EF4-FFF2-40B4-BE49-F238E27FC236}">
                <a16:creationId xmlns:a16="http://schemas.microsoft.com/office/drawing/2014/main" id="{4AF54C59-6B3B-0F60-7B9A-5A061FFF327D}"/>
              </a:ext>
            </a:extLst>
          </p:cNvPr>
          <p:cNvSpPr txBox="1"/>
          <p:nvPr/>
        </p:nvSpPr>
        <p:spPr>
          <a:xfrm>
            <a:off x="5298143" y="4828990"/>
            <a:ext cx="6096000" cy="1384995"/>
          </a:xfrm>
          <a:prstGeom prst="rect">
            <a:avLst/>
          </a:prstGeom>
          <a:noFill/>
        </p:spPr>
        <p:txBody>
          <a:bodyPr wrap="square">
            <a:spAutoFit/>
          </a:bodyPr>
          <a:lstStyle/>
          <a:p>
            <a:pPr algn="ctr"/>
            <a:r>
              <a:rPr lang="ar-SA" sz="2400" b="1" i="0" dirty="0">
                <a:solidFill>
                  <a:srgbClr val="0F1419"/>
                </a:solidFill>
                <a:effectLst/>
                <a:latin typeface="Times New Roman" panose="02020603050405020304" pitchFamily="18" charset="0"/>
                <a:cs typeface="Tahoma" panose="020B0604030504040204" pitchFamily="34" charset="0"/>
              </a:rPr>
              <a:t>من أجل تقليل السرعة التي تهبط بها العربات على الأرض.</a:t>
            </a:r>
            <a:endParaRPr lang="ar-SA" sz="2400" b="1" i="0" dirty="0">
              <a:solidFill>
                <a:srgbClr val="0F1419"/>
              </a:solidFill>
              <a:effectLst/>
              <a:latin typeface="Times New Roman" panose="02020603050405020304" pitchFamily="18" charset="0"/>
              <a:cs typeface="TwitterChirp"/>
            </a:endParaRPr>
          </a:p>
          <a:p>
            <a:br>
              <a:rPr lang="ar-SA" b="0" i="0" u="none" strike="noStrike" dirty="0">
                <a:solidFill>
                  <a:srgbClr val="536471"/>
                </a:solidFill>
                <a:effectLst/>
                <a:latin typeface="Tahoma" panose="020B0604030504040204" pitchFamily="34" charset="0"/>
                <a:hlinkClick r:id="rId4"/>
              </a:rPr>
            </a:br>
            <a:endParaRPr lang="ar-SA" dirty="0"/>
          </a:p>
        </p:txBody>
      </p:sp>
      <p:pic>
        <p:nvPicPr>
          <p:cNvPr id="10" name="صورة 9">
            <a:extLst>
              <a:ext uri="{FF2B5EF4-FFF2-40B4-BE49-F238E27FC236}">
                <a16:creationId xmlns:a16="http://schemas.microsoft.com/office/drawing/2014/main" id="{5F06BD1A-F9A2-050D-A880-918647466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294" y="1470212"/>
            <a:ext cx="2143125" cy="1535610"/>
          </a:xfrm>
          <a:prstGeom prst="rect">
            <a:avLst/>
          </a:prstGeom>
        </p:spPr>
      </p:pic>
      <p:sp>
        <p:nvSpPr>
          <p:cNvPr id="13" name="مربع نص 12">
            <a:extLst>
              <a:ext uri="{FF2B5EF4-FFF2-40B4-BE49-F238E27FC236}">
                <a16:creationId xmlns:a16="http://schemas.microsoft.com/office/drawing/2014/main" id="{77C15073-6994-C8D2-AE0B-D3B979BC220F}"/>
              </a:ext>
            </a:extLst>
          </p:cNvPr>
          <p:cNvSpPr txBox="1"/>
          <p:nvPr/>
        </p:nvSpPr>
        <p:spPr>
          <a:xfrm>
            <a:off x="4206240" y="1099131"/>
            <a:ext cx="5154727" cy="2062103"/>
          </a:xfrm>
          <a:prstGeom prst="rect">
            <a:avLst/>
          </a:prstGeom>
          <a:noFill/>
        </p:spPr>
        <p:txBody>
          <a:bodyPr wrap="square">
            <a:spAutoFit/>
          </a:bodyPr>
          <a:lstStyle/>
          <a:p>
            <a:r>
              <a:rPr lang="ar-SA" sz="3200" b="0" i="0" dirty="0">
                <a:solidFill>
                  <a:srgbClr val="FF0000"/>
                </a:solidFill>
                <a:effectLst/>
                <a:latin typeface="TwitterChirp"/>
              </a:rPr>
              <a:t>لماذا يقوم مصممو عربات السقوط الحر في مدينة الالعاب بتصميم مسارات خروج تنحني تدريجيا في اتجاه الارض؟</a:t>
            </a:r>
            <a:endParaRPr lang="ar-SA" sz="3200" dirty="0">
              <a:solidFill>
                <a:srgbClr val="FF0000"/>
              </a:solidFill>
            </a:endParaRPr>
          </a:p>
        </p:txBody>
      </p:sp>
      <p:sp>
        <p:nvSpPr>
          <p:cNvPr id="16" name="مستطيل 15">
            <a:extLst>
              <a:ext uri="{FF2B5EF4-FFF2-40B4-BE49-F238E27FC236}">
                <a16:creationId xmlns:a16="http://schemas.microsoft.com/office/drawing/2014/main" id="{830D8594-3ECB-7B73-A59B-57222B5CFD25}"/>
              </a:ext>
            </a:extLst>
          </p:cNvPr>
          <p:cNvSpPr/>
          <p:nvPr/>
        </p:nvSpPr>
        <p:spPr>
          <a:xfrm>
            <a:off x="0" y="-15084"/>
            <a:ext cx="12129247" cy="6766560"/>
          </a:xfrm>
          <a:prstGeom prst="rect">
            <a:avLst/>
          </a:prstGeom>
          <a:noFill/>
          <a:ln w="1428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82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68862" y="2196221"/>
            <a:ext cx="9144000" cy="1341656"/>
          </a:xfrm>
          <a:prstGeom prst="wedgeEllipseCallout">
            <a:avLst>
              <a:gd name="adj1" fmla="val 22598"/>
              <a:gd name="adj2" fmla="val 98582"/>
            </a:avLst>
          </a:prstGeom>
          <a:solidFill>
            <a:schemeClr val="accent4">
              <a:lumMod val="60000"/>
              <a:lumOff val="40000"/>
            </a:schemeClr>
          </a:solidFill>
          <a:scene3d>
            <a:camera prst="orthographicFront"/>
            <a:lightRig rig="threePt" dir="t"/>
          </a:scene3d>
          <a:sp3d>
            <a:bevelT prst="angle"/>
          </a:sp3d>
        </p:spPr>
        <p:txBody>
          <a:bodyPr wrap="square" numCol="1" rtlCol="1">
            <a:spAutoFit/>
          </a:bodyPr>
          <a:lstStyle/>
          <a:p>
            <a:r>
              <a:rPr lang="ar-SA" altLang="ar-AE" sz="2800" b="1" dirty="0">
                <a:solidFill>
                  <a:srgbClr val="00B050"/>
                </a:solidFill>
              </a:rPr>
              <a:t>طالبتي الفيزيائية  </a:t>
            </a:r>
            <a:r>
              <a:rPr lang="ar-SA" altLang="ar-AE" sz="2800" b="1" dirty="0">
                <a:solidFill>
                  <a:srgbClr val="0070C0"/>
                </a:solidFill>
              </a:rPr>
              <a:t>بالاستعانة بمعادلات الحركة المنتظمة استنتجي معادلات السقوط الحر </a:t>
            </a:r>
            <a:endParaRPr lang="ar-AE" altLang="ar-AE" sz="2800" b="1" dirty="0">
              <a:solidFill>
                <a:srgbClr val="0070C0"/>
              </a:solidFill>
            </a:endParaRPr>
          </a:p>
        </p:txBody>
      </p:sp>
      <p:sp>
        <p:nvSpPr>
          <p:cNvPr id="2" name="شكل بيضاوي 1">
            <a:extLst>
              <a:ext uri="{FF2B5EF4-FFF2-40B4-BE49-F238E27FC236}">
                <a16:creationId xmlns:a16="http://schemas.microsoft.com/office/drawing/2014/main" id="{44658494-A147-75E5-4F31-08BAE41B14BD}"/>
              </a:ext>
            </a:extLst>
          </p:cNvPr>
          <p:cNvSpPr/>
          <p:nvPr/>
        </p:nvSpPr>
        <p:spPr>
          <a:xfrm>
            <a:off x="609600" y="358588"/>
            <a:ext cx="2841812" cy="887506"/>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ln w="0"/>
                <a:solidFill>
                  <a:schemeClr val="tx1"/>
                </a:solidFill>
                <a:effectLst>
                  <a:outerShdw blurRad="38100" dist="19050" dir="2700000" algn="tl" rotWithShape="0">
                    <a:schemeClr val="dk1">
                      <a:alpha val="40000"/>
                    </a:schemeClr>
                  </a:outerShdw>
                </a:effectLst>
              </a:rPr>
              <a:t>نشاط  حركي</a:t>
            </a:r>
          </a:p>
        </p:txBody>
      </p:sp>
      <p:pic>
        <p:nvPicPr>
          <p:cNvPr id="3" name="صورة 2">
            <a:extLst>
              <a:ext uri="{FF2B5EF4-FFF2-40B4-BE49-F238E27FC236}">
                <a16:creationId xmlns:a16="http://schemas.microsoft.com/office/drawing/2014/main" id="{4D4BF0B3-433F-D3D2-C46E-EC9CDC86A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9378" y="4174471"/>
            <a:ext cx="2143125" cy="2143125"/>
          </a:xfrm>
          <a:prstGeom prst="rect">
            <a:avLst/>
          </a:prstGeom>
        </p:spPr>
      </p:pic>
      <p:pic>
        <p:nvPicPr>
          <p:cNvPr id="6" name="صورة 5">
            <a:extLst>
              <a:ext uri="{FF2B5EF4-FFF2-40B4-BE49-F238E27FC236}">
                <a16:creationId xmlns:a16="http://schemas.microsoft.com/office/drawing/2014/main" id="{4BFA6D0F-8201-8443-8831-03ABDF512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62" y="3245223"/>
            <a:ext cx="2743200" cy="3324786"/>
          </a:xfrm>
          <a:prstGeom prst="rect">
            <a:avLst/>
          </a:prstGeom>
        </p:spPr>
      </p:pic>
      <p:pic>
        <p:nvPicPr>
          <p:cNvPr id="7" name="صورة 6">
            <a:extLst>
              <a:ext uri="{FF2B5EF4-FFF2-40B4-BE49-F238E27FC236}">
                <a16:creationId xmlns:a16="http://schemas.microsoft.com/office/drawing/2014/main" id="{2DE4A2F5-5B39-6914-7F5E-88E27D76D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7618" y="21926"/>
            <a:ext cx="2466975" cy="1847850"/>
          </a:xfrm>
          <a:prstGeom prst="rect">
            <a:avLst/>
          </a:prstGeom>
        </p:spPr>
      </p:pic>
      <p:sp>
        <p:nvSpPr>
          <p:cNvPr id="8" name="مستطيل 7">
            <a:extLst>
              <a:ext uri="{FF2B5EF4-FFF2-40B4-BE49-F238E27FC236}">
                <a16:creationId xmlns:a16="http://schemas.microsoft.com/office/drawing/2014/main" id="{CB9D07F1-C882-4841-B9FF-30F650EB271A}"/>
              </a:ext>
            </a:extLst>
          </p:cNvPr>
          <p:cNvSpPr/>
          <p:nvPr/>
        </p:nvSpPr>
        <p:spPr>
          <a:xfrm>
            <a:off x="0" y="45720"/>
            <a:ext cx="1219200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972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402;p7">
            <a:extLst>
              <a:ext uri="{FF2B5EF4-FFF2-40B4-BE49-F238E27FC236}">
                <a16:creationId xmlns:a16="http://schemas.microsoft.com/office/drawing/2014/main" id="{A1D85744-90EB-2F61-ADD3-043046C64393}"/>
              </a:ext>
            </a:extLst>
          </p:cNvPr>
          <p:cNvGrpSpPr/>
          <p:nvPr/>
        </p:nvGrpSpPr>
        <p:grpSpPr>
          <a:xfrm>
            <a:off x="1940052" y="1132637"/>
            <a:ext cx="8311896" cy="5204155"/>
            <a:chOff x="3150" y="2583"/>
            <a:chExt cx="2560" cy="1693"/>
          </a:xfrm>
        </p:grpSpPr>
        <p:sp>
          <p:nvSpPr>
            <p:cNvPr id="3" name="Google Shape;403;p7">
              <a:extLst>
                <a:ext uri="{FF2B5EF4-FFF2-40B4-BE49-F238E27FC236}">
                  <a16:creationId xmlns:a16="http://schemas.microsoft.com/office/drawing/2014/main" id="{53BDB07E-4295-A850-B2D4-FD741A16CF57}"/>
                </a:ext>
              </a:extLst>
            </p:cNvPr>
            <p:cNvSpPr txBox="1"/>
            <p:nvPr/>
          </p:nvSpPr>
          <p:spPr>
            <a:xfrm>
              <a:off x="4430" y="2604"/>
              <a:ext cx="1280" cy="234"/>
            </a:xfrm>
            <a:prstGeom prst="rect">
              <a:avLst/>
            </a:prstGeom>
            <a:solidFill>
              <a:schemeClr val="accent1">
                <a:lumMod val="40000"/>
                <a:lumOff val="60000"/>
                <a:alpha val="49803"/>
              </a:schemeClr>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rgbClr val="FFFFFF"/>
                </a:buClr>
                <a:buSzPts val="1400"/>
                <a:buFont typeface="Calibri"/>
                <a:buNone/>
              </a:pPr>
              <a:r>
                <a:rPr lang="en-US" sz="2400" b="1" i="0" u="none" dirty="0" err="1">
                  <a:solidFill>
                    <a:srgbClr val="00B050"/>
                  </a:solidFill>
                  <a:latin typeface="Calibri"/>
                  <a:ea typeface="Calibri"/>
                  <a:cs typeface="Calibri"/>
                  <a:sym typeface="Calibri"/>
                </a:rPr>
                <a:t>السقوط</a:t>
              </a:r>
              <a:r>
                <a:rPr lang="en-US" sz="2400" b="1" i="0" u="none" dirty="0">
                  <a:solidFill>
                    <a:srgbClr val="00B050"/>
                  </a:solidFill>
                  <a:latin typeface="Calibri"/>
                  <a:ea typeface="Calibri"/>
                  <a:cs typeface="Calibri"/>
                  <a:sym typeface="Calibri"/>
                </a:rPr>
                <a:t> </a:t>
              </a:r>
              <a:r>
                <a:rPr lang="en-US" sz="2400" b="1" i="0" u="none" dirty="0" err="1">
                  <a:solidFill>
                    <a:srgbClr val="00B050"/>
                  </a:solidFill>
                  <a:latin typeface="Calibri"/>
                  <a:ea typeface="Calibri"/>
                  <a:cs typeface="Calibri"/>
                  <a:sym typeface="Calibri"/>
                </a:rPr>
                <a:t>الحر</a:t>
              </a:r>
              <a:endParaRPr sz="3200" dirty="0">
                <a:solidFill>
                  <a:srgbClr val="00B050"/>
                </a:solidFill>
              </a:endParaRPr>
            </a:p>
          </p:txBody>
        </p:sp>
        <p:sp>
          <p:nvSpPr>
            <p:cNvPr id="4" name="Google Shape;404;p7">
              <a:extLst>
                <a:ext uri="{FF2B5EF4-FFF2-40B4-BE49-F238E27FC236}">
                  <a16:creationId xmlns:a16="http://schemas.microsoft.com/office/drawing/2014/main" id="{5EBADEC3-8C17-A814-DCA0-03423C6719ED}"/>
                </a:ext>
              </a:extLst>
            </p:cNvPr>
            <p:cNvSpPr txBox="1"/>
            <p:nvPr/>
          </p:nvSpPr>
          <p:spPr>
            <a:xfrm>
              <a:off x="3150" y="2595"/>
              <a:ext cx="1280" cy="234"/>
            </a:xfrm>
            <a:prstGeom prst="rect">
              <a:avLst/>
            </a:prstGeom>
            <a:solidFill>
              <a:schemeClr val="tx2">
                <a:lumMod val="40000"/>
                <a:lumOff val="60000"/>
                <a:alpha val="49803"/>
              </a:schemeClr>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rgbClr val="FFFFFF"/>
                </a:buClr>
                <a:buSzPts val="1400"/>
                <a:buFont typeface="Calibri"/>
                <a:buNone/>
              </a:pPr>
              <a:r>
                <a:rPr lang="en-US" sz="2800" b="1" i="0" u="none" dirty="0" err="1">
                  <a:solidFill>
                    <a:srgbClr val="00B050"/>
                  </a:solidFill>
                  <a:latin typeface="Calibri"/>
                  <a:ea typeface="Calibri"/>
                  <a:cs typeface="Calibri"/>
                  <a:sym typeface="Calibri"/>
                </a:rPr>
                <a:t>المقذوفات</a:t>
              </a:r>
              <a:r>
                <a:rPr lang="en-US" sz="2800" b="1" i="0" u="none" dirty="0">
                  <a:solidFill>
                    <a:srgbClr val="00B050"/>
                  </a:solidFill>
                  <a:latin typeface="Calibri"/>
                  <a:ea typeface="Calibri"/>
                  <a:cs typeface="Calibri"/>
                  <a:sym typeface="Calibri"/>
                </a:rPr>
                <a:t> </a:t>
              </a:r>
              <a:r>
                <a:rPr lang="en-US" sz="2800" b="1" i="0" u="none" dirty="0" err="1">
                  <a:solidFill>
                    <a:srgbClr val="00B050"/>
                  </a:solidFill>
                  <a:latin typeface="Calibri"/>
                  <a:ea typeface="Calibri"/>
                  <a:cs typeface="Calibri"/>
                  <a:sym typeface="Calibri"/>
                </a:rPr>
                <a:t>الرأسية</a:t>
              </a:r>
              <a:endParaRPr sz="3600" dirty="0">
                <a:solidFill>
                  <a:srgbClr val="00B050"/>
                </a:solidFill>
              </a:endParaRPr>
            </a:p>
          </p:txBody>
        </p:sp>
        <p:sp>
          <p:nvSpPr>
            <p:cNvPr id="5" name="Google Shape;405;p7">
              <a:extLst>
                <a:ext uri="{FF2B5EF4-FFF2-40B4-BE49-F238E27FC236}">
                  <a16:creationId xmlns:a16="http://schemas.microsoft.com/office/drawing/2014/main" id="{21700C01-5E11-A653-DBDC-7ABEF7E4230E}"/>
                </a:ext>
              </a:extLst>
            </p:cNvPr>
            <p:cNvSpPr txBox="1"/>
            <p:nvPr/>
          </p:nvSpPr>
          <p:spPr>
            <a:xfrm>
              <a:off x="4430" y="2829"/>
              <a:ext cx="1280" cy="234"/>
            </a:xfrm>
            <a:prstGeom prst="rect">
              <a:avLst/>
            </a:prstGeom>
            <a:solidFill>
              <a:srgbClr val="FF0000">
                <a:alpha val="49803"/>
              </a:srgbClr>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2800" b="1" i="0" u="none" dirty="0" err="1">
                  <a:latin typeface="Calibri"/>
                  <a:ea typeface="Calibri"/>
                  <a:cs typeface="Calibri"/>
                  <a:sym typeface="Calibri"/>
                </a:rPr>
                <a:t>v</a:t>
              </a:r>
              <a:r>
                <a:rPr lang="en-US" sz="2000" b="1" i="1" u="none" dirty="0" err="1">
                  <a:latin typeface="Calibri"/>
                  <a:ea typeface="Calibri"/>
                  <a:cs typeface="Calibri"/>
                  <a:sym typeface="Calibri"/>
                </a:rPr>
                <a:t>f</a:t>
              </a:r>
              <a:r>
                <a:rPr lang="en-US" sz="2800" b="1" i="0" u="none" dirty="0">
                  <a:latin typeface="Calibri"/>
                  <a:ea typeface="Calibri"/>
                  <a:cs typeface="Calibri"/>
                  <a:sym typeface="Calibri"/>
                </a:rPr>
                <a:t> = g t</a:t>
              </a:r>
              <a:endParaRPr sz="2800" dirty="0"/>
            </a:p>
          </p:txBody>
        </p:sp>
        <p:sp>
          <p:nvSpPr>
            <p:cNvPr id="6" name="Google Shape;406;p7">
              <a:extLst>
                <a:ext uri="{FF2B5EF4-FFF2-40B4-BE49-F238E27FC236}">
                  <a16:creationId xmlns:a16="http://schemas.microsoft.com/office/drawing/2014/main" id="{2F4900CB-57F5-7A23-3E52-9669D8FF497C}"/>
                </a:ext>
              </a:extLst>
            </p:cNvPr>
            <p:cNvSpPr txBox="1"/>
            <p:nvPr/>
          </p:nvSpPr>
          <p:spPr>
            <a:xfrm>
              <a:off x="3150" y="2829"/>
              <a:ext cx="1280" cy="234"/>
            </a:xfrm>
            <a:prstGeom prst="rect">
              <a:avLst/>
            </a:prstGeom>
            <a:solidFill>
              <a:srgbClr val="002060">
                <a:alpha val="49803"/>
              </a:srgbClr>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2800" b="1" i="0" u="none" dirty="0">
                  <a:latin typeface="Calibri"/>
                  <a:ea typeface="Calibri"/>
                  <a:cs typeface="Calibri"/>
                  <a:sym typeface="Calibri"/>
                </a:rPr>
                <a:t>v</a:t>
              </a:r>
              <a:r>
                <a:rPr lang="en-US" sz="2000" b="1" i="1" u="none" dirty="0">
                  <a:latin typeface="Calibri"/>
                  <a:ea typeface="Calibri"/>
                  <a:cs typeface="Calibri"/>
                  <a:sym typeface="Calibri"/>
                </a:rPr>
                <a:t>i</a:t>
              </a:r>
              <a:r>
                <a:rPr lang="en-US" sz="2800" b="1" i="0" u="none" dirty="0">
                  <a:latin typeface="Calibri"/>
                  <a:ea typeface="Calibri"/>
                  <a:cs typeface="Calibri"/>
                  <a:sym typeface="Calibri"/>
                </a:rPr>
                <a:t> = g t</a:t>
              </a:r>
              <a:endParaRPr sz="2800" dirty="0"/>
            </a:p>
          </p:txBody>
        </p:sp>
        <p:sp>
          <p:nvSpPr>
            <p:cNvPr id="7" name="Google Shape;407;p7">
              <a:extLst>
                <a:ext uri="{FF2B5EF4-FFF2-40B4-BE49-F238E27FC236}">
                  <a16:creationId xmlns:a16="http://schemas.microsoft.com/office/drawing/2014/main" id="{EE371482-4492-F5EC-3FE5-575DD9DA94A4}"/>
                </a:ext>
              </a:extLst>
            </p:cNvPr>
            <p:cNvSpPr txBox="1"/>
            <p:nvPr/>
          </p:nvSpPr>
          <p:spPr>
            <a:xfrm>
              <a:off x="4430" y="3063"/>
              <a:ext cx="1280" cy="234"/>
            </a:xfrm>
            <a:prstGeom prst="rect">
              <a:avLst/>
            </a:prstGeom>
            <a:solidFill>
              <a:srgbClr val="FF0000">
                <a:alpha val="49803"/>
              </a:srgbClr>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3200" b="1" i="0" u="none" dirty="0">
                  <a:latin typeface="Calibri"/>
                  <a:ea typeface="Calibri"/>
                  <a:cs typeface="Calibri"/>
                  <a:sym typeface="Calibri"/>
                </a:rPr>
                <a:t>d = ½ g t</a:t>
              </a:r>
              <a:r>
                <a:rPr lang="en-US" sz="3200" b="1" i="0" u="none" baseline="30000" dirty="0">
                  <a:latin typeface="Calibri"/>
                  <a:ea typeface="Calibri"/>
                  <a:cs typeface="Calibri"/>
                  <a:sym typeface="Calibri"/>
                </a:rPr>
                <a:t>2</a:t>
              </a:r>
              <a:endParaRPr sz="3200" dirty="0"/>
            </a:p>
          </p:txBody>
        </p:sp>
        <p:sp>
          <p:nvSpPr>
            <p:cNvPr id="8" name="Google Shape;408;p7">
              <a:extLst>
                <a:ext uri="{FF2B5EF4-FFF2-40B4-BE49-F238E27FC236}">
                  <a16:creationId xmlns:a16="http://schemas.microsoft.com/office/drawing/2014/main" id="{7E60BEA4-88F0-C118-8908-60C65803A38F}"/>
                </a:ext>
              </a:extLst>
            </p:cNvPr>
            <p:cNvSpPr txBox="1"/>
            <p:nvPr/>
          </p:nvSpPr>
          <p:spPr>
            <a:xfrm>
              <a:off x="3150" y="3063"/>
              <a:ext cx="1280" cy="234"/>
            </a:xfrm>
            <a:prstGeom prst="rect">
              <a:avLst/>
            </a:prstGeom>
            <a:solidFill>
              <a:srgbClr val="002060">
                <a:alpha val="49803"/>
              </a:srgbClr>
            </a:solidFill>
            <a:ln>
              <a:solidFill>
                <a:schemeClr val="accent2">
                  <a:lumMod val="20000"/>
                  <a:lumOff val="80000"/>
                </a:schemeClr>
              </a:solid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2800" b="1" i="0" u="none" dirty="0">
                  <a:latin typeface="Calibri"/>
                  <a:ea typeface="Calibri"/>
                  <a:cs typeface="Calibri"/>
                  <a:sym typeface="Calibri"/>
                </a:rPr>
                <a:t>d = v</a:t>
              </a:r>
              <a:r>
                <a:rPr lang="en-US" sz="2000" b="1" i="1" u="none" dirty="0">
                  <a:latin typeface="Calibri"/>
                  <a:ea typeface="Calibri"/>
                  <a:cs typeface="Calibri"/>
                  <a:sym typeface="Calibri"/>
                </a:rPr>
                <a:t>i</a:t>
              </a:r>
              <a:r>
                <a:rPr lang="en-US" sz="2800" b="1" i="0" u="none" dirty="0">
                  <a:latin typeface="Calibri"/>
                  <a:ea typeface="Calibri"/>
                  <a:cs typeface="Calibri"/>
                  <a:sym typeface="Calibri"/>
                </a:rPr>
                <a:t>  t - ½ g t</a:t>
              </a:r>
              <a:r>
                <a:rPr lang="en-US" sz="2800" b="1" i="0" u="none" baseline="30000" dirty="0">
                  <a:latin typeface="Calibri"/>
                  <a:ea typeface="Calibri"/>
                  <a:cs typeface="Calibri"/>
                  <a:sym typeface="Calibri"/>
                </a:rPr>
                <a:t>2</a:t>
              </a:r>
              <a:endParaRPr sz="2800" dirty="0"/>
            </a:p>
          </p:txBody>
        </p:sp>
        <p:sp>
          <p:nvSpPr>
            <p:cNvPr id="9" name="Google Shape;409;p7">
              <a:extLst>
                <a:ext uri="{FF2B5EF4-FFF2-40B4-BE49-F238E27FC236}">
                  <a16:creationId xmlns:a16="http://schemas.microsoft.com/office/drawing/2014/main" id="{95BF2E28-C3F5-B908-4F7F-F4E97C68248C}"/>
                </a:ext>
              </a:extLst>
            </p:cNvPr>
            <p:cNvSpPr txBox="1"/>
            <p:nvPr/>
          </p:nvSpPr>
          <p:spPr>
            <a:xfrm>
              <a:off x="4430" y="3297"/>
              <a:ext cx="1280" cy="576"/>
            </a:xfrm>
            <a:prstGeom prst="rect">
              <a:avLst/>
            </a:prstGeom>
            <a:solidFill>
              <a:srgbClr val="FF0000">
                <a:alpha val="49803"/>
              </a:srgbClr>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3200" b="1" i="0" u="none" dirty="0" err="1">
                  <a:latin typeface="Calibri"/>
                  <a:ea typeface="Calibri"/>
                  <a:cs typeface="Calibri"/>
                  <a:sym typeface="Calibri"/>
                </a:rPr>
                <a:t>v</a:t>
              </a:r>
              <a:r>
                <a:rPr lang="en-US" sz="2400" b="1" i="1" u="none" dirty="0" err="1">
                  <a:latin typeface="Calibri"/>
                  <a:ea typeface="Calibri"/>
                  <a:cs typeface="Calibri"/>
                  <a:sym typeface="Calibri"/>
                </a:rPr>
                <a:t>f</a:t>
              </a:r>
              <a:r>
                <a:rPr lang="en-US" sz="3200" b="1" i="0" u="none" dirty="0">
                  <a:latin typeface="Calibri"/>
                  <a:ea typeface="Calibri"/>
                  <a:cs typeface="Calibri"/>
                  <a:sym typeface="Calibri"/>
                </a:rPr>
                <a:t> </a:t>
              </a:r>
              <a:r>
                <a:rPr lang="en-US" sz="3200" b="1" i="0" u="none" baseline="30000" dirty="0">
                  <a:latin typeface="Calibri"/>
                  <a:ea typeface="Calibri"/>
                  <a:cs typeface="Calibri"/>
                  <a:sym typeface="Calibri"/>
                </a:rPr>
                <a:t>2</a:t>
              </a:r>
              <a:r>
                <a:rPr lang="en-US" sz="3200" b="1" i="0" u="none" dirty="0">
                  <a:latin typeface="Calibri"/>
                  <a:ea typeface="Calibri"/>
                  <a:cs typeface="Calibri"/>
                  <a:sym typeface="Calibri"/>
                </a:rPr>
                <a:t> = 2 g d</a:t>
              </a:r>
              <a:endParaRPr sz="3200" dirty="0"/>
            </a:p>
            <a:p>
              <a:pPr marL="0" marR="0" lvl="0" indent="0" algn="l" rtl="1">
                <a:lnSpc>
                  <a:spcPct val="100000"/>
                </a:lnSpc>
                <a:spcBef>
                  <a:spcPts val="0"/>
                </a:spcBef>
                <a:spcAft>
                  <a:spcPts val="0"/>
                </a:spcAft>
                <a:buClr>
                  <a:schemeClr val="lt1"/>
                </a:buClr>
                <a:buSzPts val="1800"/>
                <a:buFont typeface="Tahoma"/>
                <a:buNone/>
              </a:pPr>
              <a:r>
                <a:rPr lang="en-US" sz="1800" b="1" i="0" u="none" dirty="0" err="1">
                  <a:solidFill>
                    <a:schemeClr val="lt1"/>
                  </a:solidFill>
                  <a:latin typeface="Tahoma"/>
                  <a:ea typeface="Tahoma"/>
                  <a:cs typeface="Tahoma"/>
                  <a:sym typeface="Tahoma"/>
                </a:rPr>
                <a:t>أو</a:t>
              </a:r>
              <a:endParaRPr dirty="0"/>
            </a:p>
            <a:p>
              <a:pPr marL="0" marR="0" lvl="0" indent="0" algn="ctr" rtl="1">
                <a:lnSpc>
                  <a:spcPct val="100000"/>
                </a:lnSpc>
                <a:spcBef>
                  <a:spcPts val="0"/>
                </a:spcBef>
                <a:spcAft>
                  <a:spcPts val="0"/>
                </a:spcAft>
                <a:buClr>
                  <a:schemeClr val="lt1"/>
                </a:buClr>
                <a:buSzPts val="1800"/>
                <a:buFont typeface="Calibri"/>
                <a:buNone/>
              </a:pPr>
              <a:r>
                <a:rPr lang="en-US" sz="3600" b="1" i="0" u="none" dirty="0" err="1">
                  <a:latin typeface="Calibri"/>
                  <a:ea typeface="Calibri"/>
                  <a:cs typeface="Calibri"/>
                  <a:sym typeface="Calibri"/>
                </a:rPr>
                <a:t>v</a:t>
              </a:r>
              <a:r>
                <a:rPr lang="en-US" sz="2800" b="1" i="1" u="none" dirty="0" err="1">
                  <a:latin typeface="Calibri"/>
                  <a:ea typeface="Calibri"/>
                  <a:cs typeface="Calibri"/>
                  <a:sym typeface="Calibri"/>
                </a:rPr>
                <a:t>f</a:t>
              </a:r>
              <a:r>
                <a:rPr lang="en-US" sz="3600" b="1" i="0" u="none" dirty="0">
                  <a:latin typeface="Calibri"/>
                  <a:ea typeface="Calibri"/>
                  <a:cs typeface="Calibri"/>
                  <a:sym typeface="Calibri"/>
                </a:rPr>
                <a:t> = √ 2 g d</a:t>
              </a:r>
              <a:endParaRPr sz="3600" dirty="0"/>
            </a:p>
          </p:txBody>
        </p:sp>
        <p:sp>
          <p:nvSpPr>
            <p:cNvPr id="10" name="Google Shape;410;p7">
              <a:extLst>
                <a:ext uri="{FF2B5EF4-FFF2-40B4-BE49-F238E27FC236}">
                  <a16:creationId xmlns:a16="http://schemas.microsoft.com/office/drawing/2014/main" id="{B7A06A68-76C1-413C-D0FE-9DECB666F406}"/>
                </a:ext>
              </a:extLst>
            </p:cNvPr>
            <p:cNvSpPr txBox="1"/>
            <p:nvPr/>
          </p:nvSpPr>
          <p:spPr>
            <a:xfrm>
              <a:off x="3150" y="3297"/>
              <a:ext cx="1280" cy="576"/>
            </a:xfrm>
            <a:prstGeom prst="rect">
              <a:avLst/>
            </a:prstGeom>
            <a:solidFill>
              <a:srgbClr val="002060">
                <a:alpha val="49803"/>
              </a:srgbClr>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lt1"/>
                </a:buClr>
                <a:buSzPts val="1800"/>
                <a:buFont typeface="Calibri"/>
                <a:buNone/>
              </a:pPr>
              <a:r>
                <a:rPr lang="en-US" sz="3200" b="1" i="0" u="none" dirty="0">
                  <a:latin typeface="Calibri"/>
                  <a:ea typeface="Calibri"/>
                  <a:cs typeface="Calibri"/>
                  <a:sym typeface="Calibri"/>
                </a:rPr>
                <a:t>v</a:t>
              </a:r>
              <a:r>
                <a:rPr lang="en-US" sz="2400" b="1" i="1" u="none" dirty="0">
                  <a:latin typeface="Calibri"/>
                  <a:ea typeface="Calibri"/>
                  <a:cs typeface="Calibri"/>
                  <a:sym typeface="Calibri"/>
                </a:rPr>
                <a:t>i</a:t>
              </a:r>
              <a:r>
                <a:rPr lang="en-US" sz="3200" b="1" i="0" u="none" dirty="0">
                  <a:latin typeface="Calibri"/>
                  <a:ea typeface="Calibri"/>
                  <a:cs typeface="Calibri"/>
                  <a:sym typeface="Calibri"/>
                </a:rPr>
                <a:t> </a:t>
              </a:r>
              <a:r>
                <a:rPr lang="en-US" sz="3200" b="1" i="0" u="none" baseline="30000" dirty="0">
                  <a:latin typeface="Calibri"/>
                  <a:ea typeface="Calibri"/>
                  <a:cs typeface="Calibri"/>
                  <a:sym typeface="Calibri"/>
                </a:rPr>
                <a:t>2</a:t>
              </a:r>
              <a:r>
                <a:rPr lang="en-US" sz="3200" b="1" i="0" u="none" dirty="0">
                  <a:latin typeface="Calibri"/>
                  <a:ea typeface="Calibri"/>
                  <a:cs typeface="Calibri"/>
                  <a:sym typeface="Calibri"/>
                </a:rPr>
                <a:t> = 2 g d</a:t>
              </a:r>
              <a:endParaRPr sz="3200" dirty="0"/>
            </a:p>
            <a:p>
              <a:pPr marL="0" marR="0" lvl="0" indent="0" algn="l" rtl="1">
                <a:lnSpc>
                  <a:spcPct val="100000"/>
                </a:lnSpc>
                <a:spcBef>
                  <a:spcPts val="0"/>
                </a:spcBef>
                <a:spcAft>
                  <a:spcPts val="0"/>
                </a:spcAft>
                <a:buClr>
                  <a:schemeClr val="lt1"/>
                </a:buClr>
                <a:buSzPts val="1800"/>
                <a:buFont typeface="Tahoma"/>
                <a:buNone/>
              </a:pPr>
              <a:r>
                <a:rPr lang="en-US" sz="1800" b="1" i="0" u="none" dirty="0" err="1">
                  <a:solidFill>
                    <a:schemeClr val="lt1"/>
                  </a:solidFill>
                  <a:latin typeface="Tahoma"/>
                  <a:ea typeface="Tahoma"/>
                  <a:cs typeface="Tahoma"/>
                  <a:sym typeface="Tahoma"/>
                </a:rPr>
                <a:t>أو</a:t>
              </a:r>
              <a:endParaRPr dirty="0"/>
            </a:p>
            <a:p>
              <a:pPr marL="0" marR="0" lvl="0" indent="0" algn="ctr" rtl="1">
                <a:lnSpc>
                  <a:spcPct val="100000"/>
                </a:lnSpc>
                <a:spcBef>
                  <a:spcPts val="0"/>
                </a:spcBef>
                <a:spcAft>
                  <a:spcPts val="0"/>
                </a:spcAft>
                <a:buClr>
                  <a:schemeClr val="lt1"/>
                </a:buClr>
                <a:buSzPts val="1800"/>
                <a:buFont typeface="Calibri"/>
                <a:buNone/>
              </a:pPr>
              <a:r>
                <a:rPr lang="en-US" sz="3200" b="1" i="0" u="none" dirty="0">
                  <a:latin typeface="Calibri"/>
                  <a:ea typeface="Calibri"/>
                  <a:cs typeface="Calibri"/>
                  <a:sym typeface="Calibri"/>
                </a:rPr>
                <a:t>v</a:t>
              </a:r>
              <a:r>
                <a:rPr lang="en-US" sz="2400" b="1" i="1" u="none" dirty="0">
                  <a:latin typeface="Calibri"/>
                  <a:ea typeface="Calibri"/>
                  <a:cs typeface="Calibri"/>
                  <a:sym typeface="Calibri"/>
                </a:rPr>
                <a:t>i</a:t>
              </a:r>
              <a:r>
                <a:rPr lang="en-US" sz="3200" b="1" i="0" u="none" dirty="0">
                  <a:latin typeface="Calibri"/>
                  <a:ea typeface="Calibri"/>
                  <a:cs typeface="Calibri"/>
                  <a:sym typeface="Calibri"/>
                </a:rPr>
                <a:t> = √ v</a:t>
              </a:r>
              <a:r>
                <a:rPr lang="en-US" sz="2400" b="1" i="1" u="none" dirty="0">
                  <a:latin typeface="Calibri"/>
                  <a:ea typeface="Calibri"/>
                  <a:cs typeface="Calibri"/>
                  <a:sym typeface="Calibri"/>
                </a:rPr>
                <a:t>i</a:t>
              </a:r>
              <a:r>
                <a:rPr lang="en-US" sz="3200" b="1" i="0" u="none" baseline="30000" dirty="0">
                  <a:latin typeface="Calibri"/>
                  <a:ea typeface="Calibri"/>
                  <a:cs typeface="Calibri"/>
                  <a:sym typeface="Calibri"/>
                </a:rPr>
                <a:t>2</a:t>
              </a:r>
              <a:r>
                <a:rPr lang="en-US" sz="3200" b="1" i="0" u="none" dirty="0">
                  <a:latin typeface="Calibri"/>
                  <a:ea typeface="Calibri"/>
                  <a:cs typeface="Calibri"/>
                  <a:sym typeface="Calibri"/>
                </a:rPr>
                <a:t> + 2 g d</a:t>
              </a:r>
              <a:endParaRPr sz="3200" dirty="0"/>
            </a:p>
          </p:txBody>
        </p:sp>
        <p:sp>
          <p:nvSpPr>
            <p:cNvPr id="11" name="Google Shape;411;p7">
              <a:extLst>
                <a:ext uri="{FF2B5EF4-FFF2-40B4-BE49-F238E27FC236}">
                  <a16:creationId xmlns:a16="http://schemas.microsoft.com/office/drawing/2014/main" id="{F1773B74-6CB8-AE9F-B8B0-C13659247669}"/>
                </a:ext>
              </a:extLst>
            </p:cNvPr>
            <p:cNvSpPr txBox="1"/>
            <p:nvPr/>
          </p:nvSpPr>
          <p:spPr>
            <a:xfrm>
              <a:off x="3150" y="3873"/>
              <a:ext cx="2560" cy="403"/>
            </a:xfrm>
            <a:prstGeom prst="rect">
              <a:avLst/>
            </a:prstGeom>
            <a:solidFill>
              <a:schemeClr val="dk1">
                <a:alpha val="49803"/>
              </a:schemeClr>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lt1"/>
                </a:buClr>
                <a:buSzPts val="1800"/>
                <a:buFont typeface="Calibri"/>
                <a:buNone/>
              </a:pPr>
              <a:r>
                <a:rPr lang="en-US" sz="2400" b="1" i="0" u="none" dirty="0">
                  <a:solidFill>
                    <a:schemeClr val="lt1"/>
                  </a:solidFill>
                  <a:latin typeface="Calibri"/>
                  <a:ea typeface="Calibri"/>
                  <a:cs typeface="Calibri"/>
                  <a:sym typeface="Calibri"/>
                </a:rPr>
                <a:t>v</a:t>
              </a:r>
              <a:r>
                <a:rPr lang="en-US" b="1" i="1" u="none" dirty="0">
                  <a:solidFill>
                    <a:schemeClr val="lt1"/>
                  </a:solidFill>
                  <a:latin typeface="Calibri"/>
                  <a:ea typeface="Calibri"/>
                  <a:cs typeface="Calibri"/>
                  <a:sym typeface="Calibri"/>
                </a:rPr>
                <a:t>i </a:t>
              </a:r>
              <a:r>
                <a:rPr lang="en-US" sz="2400" b="1" i="0" u="none" dirty="0">
                  <a:solidFill>
                    <a:schemeClr val="lt1"/>
                  </a:solidFill>
                  <a:latin typeface="Calibri"/>
                  <a:ea typeface="Calibri"/>
                  <a:cs typeface="Calibri"/>
                  <a:sym typeface="Calibri"/>
                </a:rPr>
                <a:t>=   </a:t>
              </a:r>
              <a:r>
                <a:rPr lang="en-US" sz="2400" b="1" i="0" u="none" dirty="0" err="1">
                  <a:solidFill>
                    <a:schemeClr val="lt1"/>
                  </a:solidFill>
                  <a:latin typeface="Calibri"/>
                  <a:ea typeface="Calibri"/>
                  <a:cs typeface="Calibri"/>
                  <a:sym typeface="Calibri"/>
                </a:rPr>
                <a:t>السرعة</a:t>
              </a:r>
              <a:r>
                <a:rPr lang="en-US" sz="2400" b="1" i="0" u="none" dirty="0">
                  <a:solidFill>
                    <a:schemeClr val="lt1"/>
                  </a:solidFill>
                  <a:latin typeface="Calibri"/>
                  <a:ea typeface="Calibri"/>
                  <a:cs typeface="Calibri"/>
                  <a:sym typeface="Calibri"/>
                </a:rPr>
                <a:t> </a:t>
              </a:r>
              <a:r>
                <a:rPr lang="en-US" sz="2400" b="1" i="0" u="none" dirty="0" err="1">
                  <a:solidFill>
                    <a:schemeClr val="lt1"/>
                  </a:solidFill>
                  <a:latin typeface="Calibri"/>
                  <a:ea typeface="Calibri"/>
                  <a:cs typeface="Calibri"/>
                  <a:sym typeface="Calibri"/>
                </a:rPr>
                <a:t>الإبتدائية</a:t>
              </a:r>
              <a:r>
                <a:rPr lang="en-US" sz="2400" b="1" i="0" u="none" dirty="0">
                  <a:solidFill>
                    <a:schemeClr val="lt1"/>
                  </a:solidFill>
                  <a:latin typeface="Calibri"/>
                  <a:ea typeface="Calibri"/>
                  <a:cs typeface="Calibri"/>
                  <a:sym typeface="Calibri"/>
                </a:rPr>
                <a:t> m/s  - = </a:t>
              </a:r>
              <a:r>
                <a:rPr lang="en-US" sz="3200" b="1" i="0" u="none" dirty="0" err="1">
                  <a:solidFill>
                    <a:schemeClr val="lt1"/>
                  </a:solidFill>
                  <a:latin typeface="Calibri"/>
                  <a:ea typeface="Calibri"/>
                  <a:cs typeface="Calibri"/>
                  <a:sym typeface="Calibri"/>
                </a:rPr>
                <a:t>v</a:t>
              </a:r>
              <a:r>
                <a:rPr lang="en-US" sz="2400" b="1" i="1" u="none" dirty="0" err="1">
                  <a:solidFill>
                    <a:schemeClr val="lt1"/>
                  </a:solidFill>
                  <a:latin typeface="Calibri"/>
                  <a:ea typeface="Calibri"/>
                  <a:cs typeface="Calibri"/>
                  <a:sym typeface="Calibri"/>
                </a:rPr>
                <a:t>f</a:t>
              </a:r>
              <a:r>
                <a:rPr lang="en-US" sz="2400" b="1" i="1" u="none" dirty="0">
                  <a:solidFill>
                    <a:schemeClr val="lt1"/>
                  </a:solidFill>
                  <a:latin typeface="Calibri"/>
                  <a:ea typeface="Calibri"/>
                  <a:cs typeface="Calibri"/>
                  <a:sym typeface="Calibri"/>
                </a:rPr>
                <a:t> </a:t>
              </a:r>
              <a:r>
                <a:rPr lang="en-US" sz="2400" b="1" i="0" u="none" dirty="0">
                  <a:solidFill>
                    <a:schemeClr val="lt1"/>
                  </a:solidFill>
                  <a:latin typeface="Calibri"/>
                  <a:ea typeface="Calibri"/>
                  <a:cs typeface="Calibri"/>
                  <a:sym typeface="Calibri"/>
                </a:rPr>
                <a:t>  </a:t>
              </a:r>
              <a:r>
                <a:rPr lang="en-US" sz="2400" b="1" i="0" u="none" dirty="0" err="1">
                  <a:solidFill>
                    <a:schemeClr val="lt1"/>
                  </a:solidFill>
                  <a:latin typeface="Calibri"/>
                  <a:ea typeface="Calibri"/>
                  <a:cs typeface="Calibri"/>
                  <a:sym typeface="Calibri"/>
                </a:rPr>
                <a:t>السرعة</a:t>
              </a:r>
              <a:r>
                <a:rPr lang="en-US" sz="2400" b="1" i="0" u="none" dirty="0">
                  <a:solidFill>
                    <a:schemeClr val="lt1"/>
                  </a:solidFill>
                  <a:latin typeface="Calibri"/>
                  <a:ea typeface="Calibri"/>
                  <a:cs typeface="Calibri"/>
                  <a:sym typeface="Calibri"/>
                </a:rPr>
                <a:t> </a:t>
              </a:r>
              <a:r>
                <a:rPr lang="en-US" sz="2400" b="1" i="0" u="none" dirty="0" err="1">
                  <a:solidFill>
                    <a:schemeClr val="lt1"/>
                  </a:solidFill>
                  <a:latin typeface="Calibri"/>
                  <a:ea typeface="Calibri"/>
                  <a:cs typeface="Calibri"/>
                  <a:sym typeface="Calibri"/>
                </a:rPr>
                <a:t>النهائية</a:t>
              </a:r>
              <a:r>
                <a:rPr lang="en-US" sz="2400" b="1" i="0" u="none" dirty="0">
                  <a:solidFill>
                    <a:schemeClr val="lt1"/>
                  </a:solidFill>
                  <a:latin typeface="Calibri"/>
                  <a:ea typeface="Calibri"/>
                  <a:cs typeface="Calibri"/>
                  <a:sym typeface="Calibri"/>
                </a:rPr>
                <a:t> m/s </a:t>
              </a:r>
              <a:endParaRPr sz="3200" dirty="0"/>
            </a:p>
            <a:p>
              <a:pPr marL="0" marR="0" lvl="0" indent="0" algn="r" rtl="1">
                <a:lnSpc>
                  <a:spcPct val="100000"/>
                </a:lnSpc>
                <a:spcBef>
                  <a:spcPts val="0"/>
                </a:spcBef>
                <a:spcAft>
                  <a:spcPts val="0"/>
                </a:spcAft>
                <a:buClr>
                  <a:schemeClr val="lt1"/>
                </a:buClr>
                <a:buSzPts val="1400"/>
                <a:buFont typeface="Calibri"/>
                <a:buNone/>
              </a:pPr>
              <a:r>
                <a:rPr lang="en-US" sz="2400" b="1" i="0" u="none" dirty="0">
                  <a:solidFill>
                    <a:schemeClr val="lt1"/>
                  </a:solidFill>
                  <a:latin typeface="Calibri"/>
                  <a:ea typeface="Calibri"/>
                  <a:cs typeface="Calibri"/>
                  <a:sym typeface="Calibri"/>
                </a:rPr>
                <a:t>=  </a:t>
              </a:r>
              <a:r>
                <a:rPr lang="en-US" sz="3200" b="1" i="0" u="none" dirty="0">
                  <a:solidFill>
                    <a:schemeClr val="lt1"/>
                  </a:solidFill>
                  <a:latin typeface="Calibri"/>
                  <a:ea typeface="Calibri"/>
                  <a:cs typeface="Calibri"/>
                  <a:sym typeface="Calibri"/>
                </a:rPr>
                <a:t>d</a:t>
              </a:r>
              <a:r>
                <a:rPr lang="en-US" sz="2400" b="1" i="0" u="none" dirty="0">
                  <a:solidFill>
                    <a:schemeClr val="lt1"/>
                  </a:solidFill>
                  <a:latin typeface="Calibri"/>
                  <a:ea typeface="Calibri"/>
                  <a:cs typeface="Calibri"/>
                  <a:sym typeface="Calibri"/>
                </a:rPr>
                <a:t>   </a:t>
              </a:r>
              <a:r>
                <a:rPr lang="en-US" sz="2400" b="1" i="0" u="none" dirty="0" err="1">
                  <a:solidFill>
                    <a:schemeClr val="lt1"/>
                  </a:solidFill>
                  <a:latin typeface="Calibri"/>
                  <a:ea typeface="Calibri"/>
                  <a:cs typeface="Calibri"/>
                  <a:sym typeface="Calibri"/>
                </a:rPr>
                <a:t>المسافة</a:t>
              </a:r>
              <a:r>
                <a:rPr lang="en-US" sz="2400" b="1" i="0" u="none" dirty="0">
                  <a:solidFill>
                    <a:schemeClr val="lt1"/>
                  </a:solidFill>
                  <a:latin typeface="Calibri"/>
                  <a:ea typeface="Calibri"/>
                  <a:cs typeface="Calibri"/>
                  <a:sym typeface="Calibri"/>
                </a:rPr>
                <a:t> m   -   = </a:t>
              </a:r>
              <a:r>
                <a:rPr lang="en-US" sz="3200" b="1" i="0" u="none" dirty="0">
                  <a:solidFill>
                    <a:schemeClr val="lt1"/>
                  </a:solidFill>
                  <a:latin typeface="Calibri"/>
                  <a:ea typeface="Calibri"/>
                  <a:cs typeface="Calibri"/>
                  <a:sym typeface="Calibri"/>
                </a:rPr>
                <a:t>t</a:t>
              </a:r>
              <a:r>
                <a:rPr lang="en-US" sz="2400" b="1" i="1" u="none" dirty="0">
                  <a:solidFill>
                    <a:schemeClr val="lt1"/>
                  </a:solidFill>
                  <a:latin typeface="Calibri"/>
                  <a:ea typeface="Calibri"/>
                  <a:cs typeface="Calibri"/>
                  <a:sym typeface="Calibri"/>
                </a:rPr>
                <a:t> </a:t>
              </a:r>
              <a:r>
                <a:rPr lang="en-US" sz="2400" b="1" i="0" u="none" dirty="0">
                  <a:solidFill>
                    <a:schemeClr val="lt1"/>
                  </a:solidFill>
                  <a:latin typeface="Calibri"/>
                  <a:ea typeface="Calibri"/>
                  <a:cs typeface="Calibri"/>
                  <a:sym typeface="Calibri"/>
                </a:rPr>
                <a:t>  </a:t>
              </a:r>
              <a:r>
                <a:rPr lang="en-US" sz="2400" b="1" i="0" u="none" dirty="0" err="1">
                  <a:solidFill>
                    <a:schemeClr val="lt1"/>
                  </a:solidFill>
                  <a:latin typeface="Calibri"/>
                  <a:ea typeface="Calibri"/>
                  <a:cs typeface="Calibri"/>
                  <a:sym typeface="Calibri"/>
                </a:rPr>
                <a:t>الزمن</a:t>
              </a:r>
              <a:r>
                <a:rPr lang="en-US" sz="2400" b="1" i="0" u="none" dirty="0">
                  <a:solidFill>
                    <a:schemeClr val="lt1"/>
                  </a:solidFill>
                  <a:latin typeface="Calibri"/>
                  <a:ea typeface="Calibri"/>
                  <a:cs typeface="Calibri"/>
                  <a:sym typeface="Calibri"/>
                </a:rPr>
                <a:t>  s  –   </a:t>
              </a:r>
              <a:r>
                <a:rPr lang="en-US" sz="3200" b="1" i="0" u="none" dirty="0">
                  <a:solidFill>
                    <a:schemeClr val="lt1"/>
                  </a:solidFill>
                  <a:latin typeface="Calibri"/>
                  <a:ea typeface="Calibri"/>
                  <a:cs typeface="Calibri"/>
                  <a:sym typeface="Calibri"/>
                </a:rPr>
                <a:t>g</a:t>
              </a:r>
              <a:r>
                <a:rPr lang="en-US" sz="2400" b="1" i="0" u="none" dirty="0">
                  <a:solidFill>
                    <a:schemeClr val="lt1"/>
                  </a:solidFill>
                  <a:latin typeface="Calibri"/>
                  <a:ea typeface="Calibri"/>
                  <a:cs typeface="Calibri"/>
                  <a:sym typeface="Calibri"/>
                </a:rPr>
                <a:t> =  </a:t>
              </a:r>
              <a:r>
                <a:rPr lang="en-US" sz="2800" b="1" i="0" u="none" dirty="0">
                  <a:solidFill>
                    <a:schemeClr val="lt1"/>
                  </a:solidFill>
                  <a:latin typeface="Calibri"/>
                  <a:ea typeface="Calibri"/>
                  <a:cs typeface="Calibri"/>
                  <a:sym typeface="Calibri"/>
                </a:rPr>
                <a:t>9.8 m/s</a:t>
              </a:r>
              <a:r>
                <a:rPr lang="en-US" sz="2800" b="1" i="0" u="none" baseline="30000" dirty="0">
                  <a:solidFill>
                    <a:schemeClr val="lt1"/>
                  </a:solidFill>
                  <a:latin typeface="Calibri"/>
                  <a:ea typeface="Calibri"/>
                  <a:cs typeface="Calibri"/>
                  <a:sym typeface="Calibri"/>
                </a:rPr>
                <a:t>2</a:t>
              </a:r>
              <a:endParaRPr sz="3200" dirty="0"/>
            </a:p>
          </p:txBody>
        </p:sp>
        <p:cxnSp>
          <p:nvCxnSpPr>
            <p:cNvPr id="12" name="Google Shape;412;p7">
              <a:extLst>
                <a:ext uri="{FF2B5EF4-FFF2-40B4-BE49-F238E27FC236}">
                  <a16:creationId xmlns:a16="http://schemas.microsoft.com/office/drawing/2014/main" id="{4787FA07-F61F-5CEF-56E8-67CB69674115}"/>
                </a:ext>
              </a:extLst>
            </p:cNvPr>
            <p:cNvCxnSpPr/>
            <p:nvPr/>
          </p:nvCxnSpPr>
          <p:spPr>
            <a:xfrm>
              <a:off x="4430" y="2595"/>
              <a:ext cx="0" cy="1278"/>
            </a:xfrm>
            <a:prstGeom prst="straightConnector1">
              <a:avLst/>
            </a:prstGeom>
            <a:noFill/>
            <a:ln w="12700" cap="flat" cmpd="sng">
              <a:solidFill>
                <a:schemeClr val="lt1"/>
              </a:solidFill>
              <a:prstDash val="solid"/>
              <a:miter lim="800000"/>
              <a:headEnd type="none" w="med" len="med"/>
              <a:tailEnd type="none" w="med" len="med"/>
            </a:ln>
          </p:spPr>
        </p:cxnSp>
        <p:cxnSp>
          <p:nvCxnSpPr>
            <p:cNvPr id="13" name="Google Shape;413;p7">
              <a:extLst>
                <a:ext uri="{FF2B5EF4-FFF2-40B4-BE49-F238E27FC236}">
                  <a16:creationId xmlns:a16="http://schemas.microsoft.com/office/drawing/2014/main" id="{B2484CB9-6D86-2452-6924-EDCB5B9EB2EA}"/>
                </a:ext>
              </a:extLst>
            </p:cNvPr>
            <p:cNvCxnSpPr/>
            <p:nvPr/>
          </p:nvCxnSpPr>
          <p:spPr>
            <a:xfrm>
              <a:off x="3150" y="2829"/>
              <a:ext cx="2560" cy="0"/>
            </a:xfrm>
            <a:prstGeom prst="straightConnector1">
              <a:avLst/>
            </a:prstGeom>
            <a:noFill/>
            <a:ln w="38100" cap="flat" cmpd="sng">
              <a:solidFill>
                <a:schemeClr val="lt1"/>
              </a:solidFill>
              <a:prstDash val="solid"/>
              <a:miter lim="800000"/>
              <a:headEnd type="none" w="med" len="med"/>
              <a:tailEnd type="none" w="med" len="med"/>
            </a:ln>
          </p:spPr>
        </p:cxnSp>
        <p:cxnSp>
          <p:nvCxnSpPr>
            <p:cNvPr id="14" name="Google Shape;414;p7">
              <a:extLst>
                <a:ext uri="{FF2B5EF4-FFF2-40B4-BE49-F238E27FC236}">
                  <a16:creationId xmlns:a16="http://schemas.microsoft.com/office/drawing/2014/main" id="{3E65A288-C23B-D9C7-C326-B8B1E711718C}"/>
                </a:ext>
              </a:extLst>
            </p:cNvPr>
            <p:cNvCxnSpPr/>
            <p:nvPr/>
          </p:nvCxnSpPr>
          <p:spPr>
            <a:xfrm>
              <a:off x="3150" y="3063"/>
              <a:ext cx="2560" cy="0"/>
            </a:xfrm>
            <a:prstGeom prst="straightConnector1">
              <a:avLst/>
            </a:prstGeom>
            <a:noFill/>
            <a:ln w="12700" cap="flat" cmpd="sng">
              <a:solidFill>
                <a:schemeClr val="lt1"/>
              </a:solidFill>
              <a:prstDash val="solid"/>
              <a:miter lim="800000"/>
              <a:headEnd type="none" w="med" len="med"/>
              <a:tailEnd type="none" w="med" len="med"/>
            </a:ln>
          </p:spPr>
        </p:cxnSp>
        <p:cxnSp>
          <p:nvCxnSpPr>
            <p:cNvPr id="15" name="Google Shape;415;p7">
              <a:extLst>
                <a:ext uri="{FF2B5EF4-FFF2-40B4-BE49-F238E27FC236}">
                  <a16:creationId xmlns:a16="http://schemas.microsoft.com/office/drawing/2014/main" id="{0E97C4D2-C3B9-1309-D9E9-AD30F80C22FA}"/>
                </a:ext>
              </a:extLst>
            </p:cNvPr>
            <p:cNvCxnSpPr/>
            <p:nvPr/>
          </p:nvCxnSpPr>
          <p:spPr>
            <a:xfrm>
              <a:off x="3150" y="3297"/>
              <a:ext cx="2560" cy="0"/>
            </a:xfrm>
            <a:prstGeom prst="straightConnector1">
              <a:avLst/>
            </a:prstGeom>
            <a:noFill/>
            <a:ln w="12700" cap="flat" cmpd="sng">
              <a:solidFill>
                <a:schemeClr val="lt1"/>
              </a:solidFill>
              <a:prstDash val="solid"/>
              <a:miter lim="800000"/>
              <a:headEnd type="none" w="med" len="med"/>
              <a:tailEnd type="none" w="med" len="med"/>
            </a:ln>
          </p:spPr>
        </p:cxnSp>
        <p:cxnSp>
          <p:nvCxnSpPr>
            <p:cNvPr id="16" name="Google Shape;416;p7">
              <a:extLst>
                <a:ext uri="{FF2B5EF4-FFF2-40B4-BE49-F238E27FC236}">
                  <a16:creationId xmlns:a16="http://schemas.microsoft.com/office/drawing/2014/main" id="{0E5B1D75-1AEE-1DB0-2754-C025BC31327D}"/>
                </a:ext>
              </a:extLst>
            </p:cNvPr>
            <p:cNvCxnSpPr/>
            <p:nvPr/>
          </p:nvCxnSpPr>
          <p:spPr>
            <a:xfrm>
              <a:off x="3150" y="3873"/>
              <a:ext cx="2560" cy="0"/>
            </a:xfrm>
            <a:prstGeom prst="straightConnector1">
              <a:avLst/>
            </a:prstGeom>
            <a:noFill/>
            <a:ln w="12700" cap="flat" cmpd="sng">
              <a:solidFill>
                <a:schemeClr val="lt1"/>
              </a:solidFill>
              <a:prstDash val="solid"/>
              <a:miter lim="800000"/>
              <a:headEnd type="none" w="med" len="med"/>
              <a:tailEnd type="none" w="med" len="med"/>
            </a:ln>
          </p:spPr>
        </p:cxnSp>
        <p:cxnSp>
          <p:nvCxnSpPr>
            <p:cNvPr id="17" name="Google Shape;417;p7">
              <a:extLst>
                <a:ext uri="{FF2B5EF4-FFF2-40B4-BE49-F238E27FC236}">
                  <a16:creationId xmlns:a16="http://schemas.microsoft.com/office/drawing/2014/main" id="{CF8FAFA1-D0A3-CE6D-2023-337F52EF372B}"/>
                </a:ext>
              </a:extLst>
            </p:cNvPr>
            <p:cNvCxnSpPr/>
            <p:nvPr/>
          </p:nvCxnSpPr>
          <p:spPr>
            <a:xfrm>
              <a:off x="5710" y="2595"/>
              <a:ext cx="0" cy="1681"/>
            </a:xfrm>
            <a:prstGeom prst="straightConnector1">
              <a:avLst/>
            </a:prstGeom>
            <a:noFill/>
            <a:ln w="12700" cap="flat" cmpd="sng">
              <a:solidFill>
                <a:schemeClr val="lt1"/>
              </a:solidFill>
              <a:prstDash val="solid"/>
              <a:miter lim="800000"/>
              <a:headEnd type="none" w="med" len="med"/>
              <a:tailEnd type="none" w="med" len="med"/>
            </a:ln>
          </p:spPr>
        </p:cxnSp>
        <p:cxnSp>
          <p:nvCxnSpPr>
            <p:cNvPr id="18" name="Google Shape;418;p7">
              <a:extLst>
                <a:ext uri="{FF2B5EF4-FFF2-40B4-BE49-F238E27FC236}">
                  <a16:creationId xmlns:a16="http://schemas.microsoft.com/office/drawing/2014/main" id="{66397668-6EF1-7859-7E31-90A5965D79AB}"/>
                </a:ext>
              </a:extLst>
            </p:cNvPr>
            <p:cNvCxnSpPr/>
            <p:nvPr/>
          </p:nvCxnSpPr>
          <p:spPr>
            <a:xfrm>
              <a:off x="3150" y="2595"/>
              <a:ext cx="0" cy="1681"/>
            </a:xfrm>
            <a:prstGeom prst="straightConnector1">
              <a:avLst/>
            </a:prstGeom>
            <a:noFill/>
            <a:ln w="12700" cap="flat" cmpd="sng">
              <a:solidFill>
                <a:schemeClr val="lt1"/>
              </a:solidFill>
              <a:prstDash val="solid"/>
              <a:miter lim="800000"/>
              <a:headEnd type="none" w="med" len="med"/>
              <a:tailEnd type="none" w="med" len="med"/>
            </a:ln>
          </p:spPr>
        </p:cxnSp>
        <p:cxnSp>
          <p:nvCxnSpPr>
            <p:cNvPr id="19" name="Google Shape;419;p7">
              <a:extLst>
                <a:ext uri="{FF2B5EF4-FFF2-40B4-BE49-F238E27FC236}">
                  <a16:creationId xmlns:a16="http://schemas.microsoft.com/office/drawing/2014/main" id="{D67FC1E4-7A17-C3B2-6670-AF1737ABCE4A}"/>
                </a:ext>
              </a:extLst>
            </p:cNvPr>
            <p:cNvCxnSpPr/>
            <p:nvPr/>
          </p:nvCxnSpPr>
          <p:spPr>
            <a:xfrm>
              <a:off x="3150" y="2583"/>
              <a:ext cx="2560" cy="0"/>
            </a:xfrm>
            <a:prstGeom prst="straightConnector1">
              <a:avLst/>
            </a:prstGeom>
            <a:noFill/>
            <a:ln w="12700" cap="flat" cmpd="sng">
              <a:solidFill>
                <a:schemeClr val="lt1"/>
              </a:solidFill>
              <a:prstDash val="solid"/>
              <a:miter lim="800000"/>
              <a:headEnd type="none" w="med" len="med"/>
              <a:tailEnd type="none" w="med" len="med"/>
            </a:ln>
          </p:spPr>
        </p:cxnSp>
        <p:cxnSp>
          <p:nvCxnSpPr>
            <p:cNvPr id="20" name="Google Shape;420;p7">
              <a:extLst>
                <a:ext uri="{FF2B5EF4-FFF2-40B4-BE49-F238E27FC236}">
                  <a16:creationId xmlns:a16="http://schemas.microsoft.com/office/drawing/2014/main" id="{7DF913AD-4A60-307E-1165-D8B408956AF6}"/>
                </a:ext>
              </a:extLst>
            </p:cNvPr>
            <p:cNvCxnSpPr/>
            <p:nvPr/>
          </p:nvCxnSpPr>
          <p:spPr>
            <a:xfrm>
              <a:off x="3150" y="4276"/>
              <a:ext cx="2560" cy="0"/>
            </a:xfrm>
            <a:prstGeom prst="straightConnector1">
              <a:avLst/>
            </a:prstGeom>
            <a:noFill/>
            <a:ln w="12700" cap="flat" cmpd="sng">
              <a:solidFill>
                <a:schemeClr val="lt1"/>
              </a:solidFill>
              <a:prstDash val="solid"/>
              <a:miter lim="800000"/>
              <a:headEnd type="none" w="med" len="med"/>
              <a:tailEnd type="none" w="med" len="med"/>
            </a:ln>
          </p:spPr>
        </p:cxnSp>
      </p:grpSp>
      <p:sp>
        <p:nvSpPr>
          <p:cNvPr id="22" name="مربع نص 21">
            <a:extLst>
              <a:ext uri="{FF2B5EF4-FFF2-40B4-BE49-F238E27FC236}">
                <a16:creationId xmlns:a16="http://schemas.microsoft.com/office/drawing/2014/main" id="{0BA23D7D-C6B6-9E6E-D309-7A22236FCE2B}"/>
              </a:ext>
            </a:extLst>
          </p:cNvPr>
          <p:cNvSpPr txBox="1"/>
          <p:nvPr/>
        </p:nvSpPr>
        <p:spPr>
          <a:xfrm>
            <a:off x="3147822" y="441003"/>
            <a:ext cx="6094476" cy="535531"/>
          </a:xfrm>
          <a:prstGeom prst="rect">
            <a:avLst/>
          </a:prstGeom>
          <a:noFill/>
        </p:spPr>
        <p:txBody>
          <a:bodyPr wrap="square">
            <a:spAutoFit/>
          </a:bodyPr>
          <a:lstStyle/>
          <a:p>
            <a:pPr marL="0" lvl="0" indent="0" algn="ctr" defTabSz="1244600">
              <a:lnSpc>
                <a:spcPct val="90000"/>
              </a:lnSpc>
              <a:spcBef>
                <a:spcPct val="0"/>
              </a:spcBef>
              <a:spcAft>
                <a:spcPct val="35000"/>
              </a:spcAft>
              <a:buNone/>
            </a:pPr>
            <a:r>
              <a:rPr lang="ar-KW" sz="3200" b="1" kern="1200" dirty="0">
                <a:solidFill>
                  <a:schemeClr val="tx1"/>
                </a:solidFill>
                <a:latin typeface="Myriad عربي" pitchFamily="50" charset="-78"/>
                <a:cs typeface="Myriad عربي" pitchFamily="50" charset="-78"/>
              </a:rPr>
              <a:t>معادلات السقوط الحر والقذف </a:t>
            </a:r>
            <a:r>
              <a:rPr lang="ar-KW" sz="3200" b="1" kern="1200" dirty="0" err="1">
                <a:solidFill>
                  <a:schemeClr val="tx1"/>
                </a:solidFill>
                <a:latin typeface="Myriad عربي" pitchFamily="50" charset="-78"/>
                <a:cs typeface="Myriad عربي" pitchFamily="50" charset="-78"/>
              </a:rPr>
              <a:t>لاعلى</a:t>
            </a:r>
            <a:r>
              <a:rPr lang="ar-KW" sz="3200" b="1" kern="1200" dirty="0">
                <a:solidFill>
                  <a:schemeClr val="tx1"/>
                </a:solidFill>
                <a:latin typeface="Myriad عربي" pitchFamily="50" charset="-78"/>
                <a:cs typeface="Myriad عربي" pitchFamily="50" charset="-78"/>
              </a:rPr>
              <a:t> </a:t>
            </a:r>
            <a:endParaRPr lang="ar-KW" sz="3200" b="1" kern="1200" dirty="0">
              <a:solidFill>
                <a:schemeClr val="tx1"/>
              </a:solidFill>
              <a:latin typeface="Myriad عربي" pitchFamily="50" charset="-78"/>
              <a:ea typeface="+mn-ea"/>
              <a:cs typeface="Myriad عربي" pitchFamily="50" charset="-78"/>
            </a:endParaRPr>
          </a:p>
        </p:txBody>
      </p:sp>
      <p:sp>
        <p:nvSpPr>
          <p:cNvPr id="21" name="مستطيل 20">
            <a:extLst>
              <a:ext uri="{FF2B5EF4-FFF2-40B4-BE49-F238E27FC236}">
                <a16:creationId xmlns:a16="http://schemas.microsoft.com/office/drawing/2014/main" id="{F9F61EAC-D5B6-E180-39B0-BC8ED28B607E}"/>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345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4239350" y="214290"/>
            <a:ext cx="3679212" cy="707886"/>
          </a:xfrm>
          <a:prstGeom prst="rect">
            <a:avLst/>
          </a:prstGeom>
          <a:noFill/>
        </p:spPr>
        <p:txBody>
          <a:bodyPr wrap="none" lIns="91440" tIns="45720" rIns="91440" bIns="45720">
            <a:spAutoFit/>
          </a:bodyPr>
          <a:lstStyle/>
          <a:p>
            <a:pPr algn="ctr"/>
            <a:r>
              <a:rPr lang="ar-SA"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معادلات السقوط الحر</a:t>
            </a:r>
          </a:p>
        </p:txBody>
      </p:sp>
      <p:sp>
        <p:nvSpPr>
          <p:cNvPr id="7" name="مربع نص 6"/>
          <p:cNvSpPr txBox="1"/>
          <p:nvPr/>
        </p:nvSpPr>
        <p:spPr>
          <a:xfrm>
            <a:off x="2567608" y="1340769"/>
            <a:ext cx="7534620" cy="4893647"/>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spcBef>
                <a:spcPct val="50000"/>
              </a:spcBef>
            </a:pPr>
            <a:r>
              <a:rPr lang="ar-SA" sz="2400" b="1" u="sng" dirty="0" err="1">
                <a:solidFill>
                  <a:schemeClr val="tx1"/>
                </a:solidFill>
                <a:latin typeface="Arial" pitchFamily="34" charset="0"/>
              </a:rPr>
              <a:t>المعادله</a:t>
            </a:r>
            <a:r>
              <a:rPr lang="ar-SA" sz="2400" b="1" u="sng" dirty="0">
                <a:solidFill>
                  <a:schemeClr val="tx1"/>
                </a:solidFill>
                <a:latin typeface="Arial" pitchFamily="34" charset="0"/>
              </a:rPr>
              <a:t> </a:t>
            </a:r>
            <a:r>
              <a:rPr lang="ar-SA" sz="2400" b="1" u="sng" dirty="0" err="1">
                <a:solidFill>
                  <a:schemeClr val="tx1"/>
                </a:solidFill>
                <a:latin typeface="Arial" pitchFamily="34" charset="0"/>
              </a:rPr>
              <a:t>الاولى</a:t>
            </a:r>
            <a:endParaRPr lang="ar-SA" sz="2400" b="1" u="sng" dirty="0">
              <a:solidFill>
                <a:schemeClr val="tx1"/>
              </a:solidFill>
              <a:latin typeface="Arial" pitchFamily="34" charset="0"/>
            </a:endParaRPr>
          </a:p>
          <a:p>
            <a:pPr>
              <a:spcBef>
                <a:spcPct val="50000"/>
              </a:spcBef>
            </a:pPr>
            <a:r>
              <a:rPr lang="ar-SA" sz="2400" b="1" dirty="0">
                <a:solidFill>
                  <a:srgbClr val="FF5050"/>
                </a:solidFill>
                <a:latin typeface="Arial" pitchFamily="34" charset="0"/>
              </a:rPr>
              <a:t>  </a:t>
            </a:r>
            <a:r>
              <a:rPr lang="en-US" sz="2400" b="1" dirty="0">
                <a:solidFill>
                  <a:srgbClr val="FF5050"/>
                </a:solidFill>
                <a:latin typeface="Arial" pitchFamily="34" charset="0"/>
              </a:rPr>
              <a:t>  </a:t>
            </a:r>
            <a:r>
              <a:rPr lang="en-US" sz="2400" b="1" dirty="0" err="1">
                <a:solidFill>
                  <a:schemeClr val="accent1">
                    <a:lumMod val="75000"/>
                  </a:schemeClr>
                </a:solidFill>
                <a:latin typeface="Arial" pitchFamily="34" charset="0"/>
              </a:rPr>
              <a:t>v</a:t>
            </a:r>
            <a:r>
              <a:rPr lang="en-US" sz="2400" b="1" baseline="-25000" dirty="0" err="1">
                <a:solidFill>
                  <a:schemeClr val="accent1">
                    <a:lumMod val="75000"/>
                  </a:schemeClr>
                </a:solidFill>
                <a:latin typeface="Arial" pitchFamily="34" charset="0"/>
              </a:rPr>
              <a:t>f</a:t>
            </a:r>
            <a:r>
              <a:rPr lang="en-US" sz="2400" b="1" dirty="0">
                <a:solidFill>
                  <a:schemeClr val="accent1">
                    <a:lumMod val="75000"/>
                  </a:schemeClr>
                </a:solidFill>
                <a:latin typeface="Arial" pitchFamily="34" charset="0"/>
              </a:rPr>
              <a:t>= v</a:t>
            </a:r>
            <a:r>
              <a:rPr lang="en-US" sz="2400" b="1" baseline="-25000" dirty="0">
                <a:solidFill>
                  <a:schemeClr val="accent1">
                    <a:lumMod val="75000"/>
                  </a:schemeClr>
                </a:solidFill>
                <a:latin typeface="Arial" pitchFamily="34" charset="0"/>
              </a:rPr>
              <a:t>i</a:t>
            </a:r>
            <a:r>
              <a:rPr lang="en-US" sz="2400" b="1" dirty="0">
                <a:solidFill>
                  <a:schemeClr val="accent1">
                    <a:lumMod val="75000"/>
                  </a:schemeClr>
                </a:solidFill>
                <a:latin typeface="Arial" pitchFamily="34" charset="0"/>
              </a:rPr>
              <a:t> + a ∆t </a:t>
            </a:r>
            <a:r>
              <a:rPr lang="ar-SA" sz="2400" b="1" dirty="0">
                <a:solidFill>
                  <a:srgbClr val="FF5050"/>
                </a:solidFill>
                <a:latin typeface="Arial" pitchFamily="34" charset="0"/>
              </a:rPr>
              <a:t>تصبح </a:t>
            </a:r>
            <a:endParaRPr lang="en-US" sz="2400" b="1" dirty="0">
              <a:solidFill>
                <a:srgbClr val="FF5050"/>
              </a:solidFill>
              <a:latin typeface="Arial" pitchFamily="34" charset="0"/>
            </a:endParaRPr>
          </a:p>
          <a:p>
            <a:pPr>
              <a:spcBef>
                <a:spcPct val="50000"/>
              </a:spcBef>
            </a:pPr>
            <a:r>
              <a:rPr lang="en-US" sz="2400" b="1" dirty="0" err="1">
                <a:solidFill>
                  <a:srgbClr val="00B050"/>
                </a:solidFill>
                <a:latin typeface="Arial" pitchFamily="34" charset="0"/>
              </a:rPr>
              <a:t>v</a:t>
            </a:r>
            <a:r>
              <a:rPr lang="en-US" sz="2400" b="1" baseline="-25000" dirty="0" err="1">
                <a:solidFill>
                  <a:srgbClr val="00B050"/>
                </a:solidFill>
                <a:latin typeface="Arial" pitchFamily="34" charset="0"/>
              </a:rPr>
              <a:t>f</a:t>
            </a:r>
            <a:r>
              <a:rPr lang="en-US" sz="2400" b="1" dirty="0">
                <a:solidFill>
                  <a:srgbClr val="00B050"/>
                </a:solidFill>
                <a:latin typeface="Arial" pitchFamily="34" charset="0"/>
              </a:rPr>
              <a:t>= v</a:t>
            </a:r>
            <a:r>
              <a:rPr lang="en-US" sz="2400" b="1" baseline="-25000" dirty="0">
                <a:solidFill>
                  <a:srgbClr val="00B050"/>
                </a:solidFill>
                <a:latin typeface="Arial" pitchFamily="34" charset="0"/>
              </a:rPr>
              <a:t>i </a:t>
            </a:r>
            <a:r>
              <a:rPr lang="en-US" sz="2400" b="1" dirty="0">
                <a:solidFill>
                  <a:srgbClr val="00B050"/>
                </a:solidFill>
                <a:latin typeface="Arial" pitchFamily="34" charset="0"/>
              </a:rPr>
              <a:t>+ g ∆t    </a:t>
            </a:r>
            <a:endParaRPr lang="ar-SA" sz="2400" b="1" dirty="0">
              <a:solidFill>
                <a:srgbClr val="00B050"/>
              </a:solidFill>
              <a:latin typeface="Arial" pitchFamily="34" charset="0"/>
            </a:endParaRPr>
          </a:p>
          <a:p>
            <a:pPr>
              <a:spcBef>
                <a:spcPct val="50000"/>
              </a:spcBef>
            </a:pPr>
            <a:r>
              <a:rPr lang="ar-SA" sz="2400" b="1" u="sng" dirty="0" err="1">
                <a:solidFill>
                  <a:schemeClr val="tx1"/>
                </a:solidFill>
                <a:latin typeface="Arial" pitchFamily="34" charset="0"/>
              </a:rPr>
              <a:t>المعادله</a:t>
            </a:r>
            <a:r>
              <a:rPr lang="ar-SA" sz="2400" b="1" u="sng" dirty="0">
                <a:solidFill>
                  <a:schemeClr val="tx1"/>
                </a:solidFill>
                <a:latin typeface="Arial" pitchFamily="34" charset="0"/>
              </a:rPr>
              <a:t> </a:t>
            </a:r>
            <a:r>
              <a:rPr lang="ar-SA" sz="2400" b="1" u="sng" dirty="0" err="1">
                <a:solidFill>
                  <a:schemeClr val="tx1"/>
                </a:solidFill>
                <a:latin typeface="Arial" pitchFamily="34" charset="0"/>
              </a:rPr>
              <a:t>الثانيه</a:t>
            </a:r>
            <a:endParaRPr lang="ar-SA" sz="2400" b="1" u="sng" dirty="0">
              <a:solidFill>
                <a:schemeClr val="tx1"/>
              </a:solidFill>
              <a:latin typeface="Arial" pitchFamily="34" charset="0"/>
            </a:endParaRPr>
          </a:p>
          <a:p>
            <a:pPr>
              <a:spcBef>
                <a:spcPct val="50000"/>
              </a:spcBef>
            </a:pPr>
            <a:r>
              <a:rPr lang="en-US" sz="2400" b="1" dirty="0">
                <a:solidFill>
                  <a:srgbClr val="FF5050"/>
                </a:solidFill>
                <a:latin typeface="Arial" pitchFamily="34" charset="0"/>
              </a:rPr>
              <a:t> </a:t>
            </a:r>
            <a:r>
              <a:rPr lang="en-US" sz="2400" b="1" dirty="0">
                <a:solidFill>
                  <a:schemeClr val="accent1">
                    <a:lumMod val="75000"/>
                  </a:schemeClr>
                </a:solidFill>
                <a:latin typeface="Arial" pitchFamily="34" charset="0"/>
              </a:rPr>
              <a:t>∆d= v</a:t>
            </a:r>
            <a:r>
              <a:rPr lang="en-US" sz="2400" b="1" baseline="-25000" dirty="0">
                <a:solidFill>
                  <a:schemeClr val="accent1">
                    <a:lumMod val="75000"/>
                  </a:schemeClr>
                </a:solidFill>
                <a:latin typeface="Arial" pitchFamily="34" charset="0"/>
              </a:rPr>
              <a:t>i</a:t>
            </a:r>
            <a:r>
              <a:rPr lang="en-US" sz="2400" b="1" dirty="0">
                <a:solidFill>
                  <a:schemeClr val="accent1">
                    <a:lumMod val="75000"/>
                  </a:schemeClr>
                </a:solidFill>
                <a:latin typeface="Arial" pitchFamily="34" charset="0"/>
              </a:rPr>
              <a:t> ∆t + ½  a ∆t</a:t>
            </a:r>
            <a:r>
              <a:rPr lang="en-US" sz="2400" b="1" baseline="30000" dirty="0">
                <a:solidFill>
                  <a:schemeClr val="accent1">
                    <a:lumMod val="75000"/>
                  </a:schemeClr>
                </a:solidFill>
                <a:latin typeface="Arial" pitchFamily="34" charset="0"/>
              </a:rPr>
              <a:t>2</a:t>
            </a:r>
            <a:r>
              <a:rPr lang="ar-SA" sz="2400" b="1" dirty="0">
                <a:solidFill>
                  <a:srgbClr val="FF5050"/>
                </a:solidFill>
                <a:latin typeface="Arial" pitchFamily="34" charset="0"/>
              </a:rPr>
              <a:t>تصبح</a:t>
            </a:r>
            <a:r>
              <a:rPr lang="ar-SA" sz="2400" b="1" dirty="0">
                <a:latin typeface="Arial" pitchFamily="34" charset="0"/>
              </a:rPr>
              <a:t> </a:t>
            </a:r>
          </a:p>
          <a:p>
            <a:pPr>
              <a:spcBef>
                <a:spcPct val="50000"/>
              </a:spcBef>
            </a:pPr>
            <a:r>
              <a:rPr lang="en-US" sz="2400" b="1" dirty="0">
                <a:solidFill>
                  <a:srgbClr val="00B050"/>
                </a:solidFill>
                <a:latin typeface="Arial" pitchFamily="34" charset="0"/>
              </a:rPr>
              <a:t>∆d= v</a:t>
            </a:r>
            <a:r>
              <a:rPr lang="en-US" sz="2400" b="1" baseline="-25000" dirty="0">
                <a:solidFill>
                  <a:srgbClr val="00B050"/>
                </a:solidFill>
                <a:latin typeface="Arial" pitchFamily="34" charset="0"/>
              </a:rPr>
              <a:t>i</a:t>
            </a:r>
            <a:r>
              <a:rPr lang="en-US" sz="2400" b="1" dirty="0">
                <a:solidFill>
                  <a:srgbClr val="00B050"/>
                </a:solidFill>
                <a:latin typeface="Arial" pitchFamily="34" charset="0"/>
              </a:rPr>
              <a:t> ∆t + ½  g ∆t</a:t>
            </a:r>
            <a:r>
              <a:rPr lang="en-US" sz="2400" b="1" baseline="30000" dirty="0">
                <a:solidFill>
                  <a:srgbClr val="00B050"/>
                </a:solidFill>
                <a:latin typeface="Arial" pitchFamily="34" charset="0"/>
              </a:rPr>
              <a:t>2</a:t>
            </a:r>
            <a:endParaRPr lang="ar-SA" sz="2400" b="1" u="sng" baseline="30000" dirty="0">
              <a:solidFill>
                <a:srgbClr val="00B050"/>
              </a:solidFill>
              <a:latin typeface="Arial" pitchFamily="34" charset="0"/>
            </a:endParaRPr>
          </a:p>
          <a:p>
            <a:pPr>
              <a:spcBef>
                <a:spcPct val="50000"/>
              </a:spcBef>
            </a:pPr>
            <a:r>
              <a:rPr lang="ar-SA" sz="2400" b="1" u="sng" dirty="0" err="1">
                <a:solidFill>
                  <a:schemeClr val="tx1"/>
                </a:solidFill>
                <a:latin typeface="Arial" pitchFamily="34" charset="0"/>
              </a:rPr>
              <a:t>المعادله</a:t>
            </a:r>
            <a:r>
              <a:rPr lang="ar-SA" sz="2400" b="1" u="sng" dirty="0">
                <a:solidFill>
                  <a:schemeClr val="tx1"/>
                </a:solidFill>
                <a:latin typeface="Arial" pitchFamily="34" charset="0"/>
              </a:rPr>
              <a:t> </a:t>
            </a:r>
            <a:r>
              <a:rPr lang="ar-SA" sz="2400" b="1" u="sng" dirty="0" err="1">
                <a:solidFill>
                  <a:schemeClr val="tx1"/>
                </a:solidFill>
                <a:latin typeface="Arial" pitchFamily="34" charset="0"/>
              </a:rPr>
              <a:t>الثالثه</a:t>
            </a:r>
            <a:r>
              <a:rPr lang="ar-SA" sz="2400" b="1" u="sng" dirty="0">
                <a:solidFill>
                  <a:schemeClr val="tx1"/>
                </a:solidFill>
                <a:latin typeface="Arial" pitchFamily="34" charset="0"/>
              </a:rPr>
              <a:t> </a:t>
            </a:r>
          </a:p>
          <a:p>
            <a:pPr>
              <a:spcBef>
                <a:spcPct val="50000"/>
              </a:spcBef>
            </a:pPr>
            <a:r>
              <a:rPr lang="ar-SA" sz="2400" b="1" dirty="0">
                <a:solidFill>
                  <a:srgbClr val="FF5050"/>
                </a:solidFill>
                <a:latin typeface="Arial" pitchFamily="34" charset="0"/>
              </a:rPr>
              <a:t>   </a:t>
            </a:r>
            <a:r>
              <a:rPr lang="en-US" sz="2400" b="1" dirty="0">
                <a:solidFill>
                  <a:srgbClr val="FF5050"/>
                </a:solidFill>
                <a:latin typeface="Arial" pitchFamily="34" charset="0"/>
              </a:rPr>
              <a:t> </a:t>
            </a:r>
            <a:r>
              <a:rPr lang="en-US" sz="2400" b="1" dirty="0">
                <a:solidFill>
                  <a:schemeClr val="accent1">
                    <a:lumMod val="75000"/>
                  </a:schemeClr>
                </a:solidFill>
                <a:latin typeface="Arial" pitchFamily="34" charset="0"/>
              </a:rPr>
              <a:t>v</a:t>
            </a:r>
            <a:r>
              <a:rPr lang="en-US" sz="2400" b="1" baseline="-25000" dirty="0">
                <a:solidFill>
                  <a:schemeClr val="accent1">
                    <a:lumMod val="75000"/>
                  </a:schemeClr>
                </a:solidFill>
                <a:latin typeface="Arial" pitchFamily="34" charset="0"/>
              </a:rPr>
              <a:t>f</a:t>
            </a:r>
            <a:r>
              <a:rPr lang="en-US" sz="2400" b="1" baseline="30000" dirty="0">
                <a:solidFill>
                  <a:schemeClr val="accent1">
                    <a:lumMod val="75000"/>
                  </a:schemeClr>
                </a:solidFill>
                <a:latin typeface="Arial" pitchFamily="34" charset="0"/>
              </a:rPr>
              <a:t>2</a:t>
            </a:r>
            <a:r>
              <a:rPr lang="en-US" sz="2400" b="1" dirty="0">
                <a:solidFill>
                  <a:schemeClr val="accent1">
                    <a:lumMod val="75000"/>
                  </a:schemeClr>
                </a:solidFill>
                <a:latin typeface="Arial" pitchFamily="34" charset="0"/>
              </a:rPr>
              <a:t>= v</a:t>
            </a:r>
            <a:r>
              <a:rPr lang="en-US" sz="2400" b="1" baseline="-25000" dirty="0">
                <a:solidFill>
                  <a:schemeClr val="accent1">
                    <a:lumMod val="75000"/>
                  </a:schemeClr>
                </a:solidFill>
                <a:latin typeface="Arial" pitchFamily="34" charset="0"/>
              </a:rPr>
              <a:t>i</a:t>
            </a:r>
            <a:r>
              <a:rPr lang="en-US" sz="2400" b="1" baseline="30000" dirty="0">
                <a:solidFill>
                  <a:schemeClr val="accent1">
                    <a:lumMod val="75000"/>
                  </a:schemeClr>
                </a:solidFill>
                <a:latin typeface="Arial" pitchFamily="34" charset="0"/>
              </a:rPr>
              <a:t>2</a:t>
            </a:r>
            <a:r>
              <a:rPr lang="en-US" sz="2400" b="1" dirty="0">
                <a:solidFill>
                  <a:schemeClr val="accent1">
                    <a:lumMod val="75000"/>
                  </a:schemeClr>
                </a:solidFill>
                <a:latin typeface="Arial" pitchFamily="34" charset="0"/>
              </a:rPr>
              <a:t> + 2 a ∆d</a:t>
            </a:r>
            <a:r>
              <a:rPr lang="ar-SA" sz="2400" b="1" dirty="0">
                <a:solidFill>
                  <a:srgbClr val="FF5050"/>
                </a:solidFill>
                <a:latin typeface="Arial" pitchFamily="34" charset="0"/>
              </a:rPr>
              <a:t>تصبح</a:t>
            </a:r>
          </a:p>
          <a:p>
            <a:pPr>
              <a:spcBef>
                <a:spcPct val="50000"/>
              </a:spcBef>
            </a:pPr>
            <a:r>
              <a:rPr lang="en-US" sz="2400" b="1" dirty="0">
                <a:solidFill>
                  <a:srgbClr val="00B050"/>
                </a:solidFill>
                <a:latin typeface="Arial" pitchFamily="34" charset="0"/>
              </a:rPr>
              <a:t>v</a:t>
            </a:r>
            <a:r>
              <a:rPr lang="en-US" sz="2400" b="1" baseline="-25000" dirty="0">
                <a:solidFill>
                  <a:srgbClr val="00B050"/>
                </a:solidFill>
                <a:latin typeface="Arial" pitchFamily="34" charset="0"/>
              </a:rPr>
              <a:t>f</a:t>
            </a:r>
            <a:r>
              <a:rPr lang="en-US" sz="2400" b="1" baseline="30000" dirty="0">
                <a:solidFill>
                  <a:srgbClr val="00B050"/>
                </a:solidFill>
                <a:latin typeface="Arial" pitchFamily="34" charset="0"/>
              </a:rPr>
              <a:t>2</a:t>
            </a:r>
            <a:r>
              <a:rPr lang="en-US" sz="2400" b="1" dirty="0">
                <a:solidFill>
                  <a:srgbClr val="00B050"/>
                </a:solidFill>
                <a:latin typeface="Arial" pitchFamily="34" charset="0"/>
              </a:rPr>
              <a:t>= v</a:t>
            </a:r>
            <a:r>
              <a:rPr lang="en-US" sz="2400" b="1" baseline="-25000" dirty="0">
                <a:solidFill>
                  <a:srgbClr val="00B050"/>
                </a:solidFill>
                <a:latin typeface="Arial" pitchFamily="34" charset="0"/>
              </a:rPr>
              <a:t>i</a:t>
            </a:r>
            <a:r>
              <a:rPr lang="en-US" sz="2400" b="1" baseline="30000" dirty="0">
                <a:solidFill>
                  <a:srgbClr val="00B050"/>
                </a:solidFill>
                <a:latin typeface="Arial" pitchFamily="34" charset="0"/>
              </a:rPr>
              <a:t>2</a:t>
            </a:r>
            <a:r>
              <a:rPr lang="en-US" sz="2400" b="1" dirty="0">
                <a:solidFill>
                  <a:srgbClr val="00B050"/>
                </a:solidFill>
                <a:latin typeface="Arial" pitchFamily="34" charset="0"/>
              </a:rPr>
              <a:t> + 2 </a:t>
            </a:r>
            <a:r>
              <a:rPr lang="en-US" sz="2400" b="1">
                <a:solidFill>
                  <a:srgbClr val="00B050"/>
                </a:solidFill>
                <a:latin typeface="Arial" pitchFamily="34" charset="0"/>
              </a:rPr>
              <a:t>g ∆d     </a:t>
            </a:r>
            <a:r>
              <a:rPr lang="ar-SA" sz="2400" b="1" dirty="0">
                <a:solidFill>
                  <a:srgbClr val="00B050"/>
                </a:solidFill>
                <a:latin typeface="Arial" pitchFamily="34" charset="0"/>
              </a:rPr>
              <a:t>    </a:t>
            </a:r>
          </a:p>
        </p:txBody>
      </p:sp>
      <p:pic>
        <p:nvPicPr>
          <p:cNvPr id="3" name="Picture 5">
            <a:extLst>
              <a:ext uri="{FF2B5EF4-FFF2-40B4-BE49-F238E27FC236}">
                <a16:creationId xmlns:a16="http://schemas.microsoft.com/office/drawing/2014/main" id="{2E087E28-F89D-0C51-D061-F862731E282A}"/>
              </a:ext>
            </a:extLst>
          </p:cNvPr>
          <p:cNvPicPr>
            <a:picLocks noChangeAspect="1" noChangeArrowheads="1"/>
          </p:cNvPicPr>
          <p:nvPr/>
        </p:nvPicPr>
        <p:blipFill>
          <a:blip r:embed="rId2" cstate="print"/>
          <a:srcRect l="25000" t="7187" r="25000"/>
          <a:stretch>
            <a:fillRect/>
          </a:stretch>
        </p:blipFill>
        <p:spPr>
          <a:xfrm>
            <a:off x="672144" y="82296"/>
            <a:ext cx="864096" cy="650938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additive="base">
                                        <p:cTn id="28"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 calcmode="lin" valueType="num">
                                      <p:cBhvr additive="base">
                                        <p:cTn id="32"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4" end="4"/>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 calcmode="lin" valueType="num">
                                      <p:cBhvr additive="base">
                                        <p:cTn id="36"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 calcmode="lin" valueType="num">
                                      <p:cBhvr additive="base">
                                        <p:cTn id="42"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
                                            <p:txEl>
                                              <p:pRg st="6" end="6"/>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7">
                                            <p:txEl>
                                              <p:pRg st="7" end="7"/>
                                            </p:txEl>
                                          </p:spTgt>
                                        </p:tgtEl>
                                        <p:attrNameLst>
                                          <p:attrName>style.visibility</p:attrName>
                                        </p:attrNameLst>
                                      </p:cBhvr>
                                      <p:to>
                                        <p:strVal val="visible"/>
                                      </p:to>
                                    </p:set>
                                    <p:anim calcmode="lin" valueType="num">
                                      <p:cBhvr additive="base">
                                        <p:cTn id="46"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7">
                                            <p:txEl>
                                              <p:pRg st="8" end="8"/>
                                            </p:txEl>
                                          </p:spTgt>
                                        </p:tgtEl>
                                        <p:attrNameLst>
                                          <p:attrName>style.visibility</p:attrName>
                                        </p:attrNameLst>
                                      </p:cBhvr>
                                      <p:to>
                                        <p:strVal val="visible"/>
                                      </p:to>
                                    </p:set>
                                    <p:anim calcmode="lin" valueType="num">
                                      <p:cBhvr additive="base">
                                        <p:cTn id="50"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05C27A5-EC40-45EC-B468-4B0FB5E052CD}"/>
              </a:ext>
            </a:extLst>
          </p:cNvPr>
          <p:cNvSpPr txBox="1"/>
          <p:nvPr/>
        </p:nvSpPr>
        <p:spPr>
          <a:xfrm>
            <a:off x="551560" y="2773284"/>
            <a:ext cx="2043130" cy="3539430"/>
          </a:xfrm>
          <a:prstGeom prst="rect">
            <a:avLst/>
          </a:prstGeom>
          <a:noFill/>
        </p:spPr>
        <p:txBody>
          <a:bodyPr wrap="square" lIns="108000" rIns="108000" rtlCol="0">
            <a:spAutoFit/>
          </a:bodyPr>
          <a:lstStyle/>
          <a:p>
            <a:r>
              <a:rPr lang="en-US" altLang="ko-KR" sz="1400" dirty="0">
                <a:solidFill>
                  <a:schemeClr val="bg1"/>
                </a:solidFill>
                <a:cs typeface="Arial" pitchFamily="34" charset="0"/>
              </a:rPr>
              <a:t>You can simply impress your audience and add a unique zing and appeal to your Reports and Presentations with our Templates. </a:t>
            </a:r>
            <a:r>
              <a:rPr lang="en-US" altLang="ko-KR" sz="1400" dirty="0">
                <a:solidFill>
                  <a:schemeClr val="bg1"/>
                </a:solidFill>
                <a:ea typeface="HY견명조" pitchFamily="18" charset="-127"/>
                <a:cs typeface="Arial" pitchFamily="34" charset="0"/>
              </a:rPr>
              <a:t>I hope and I believe that this Template will your Time, Money and Reputation. Easy to change colors, photos and text. Get a modern PowerPoint  Presentation that is beautifully designed. </a:t>
            </a:r>
            <a:endParaRPr lang="en-US" altLang="ko-KR" sz="1400" dirty="0">
              <a:solidFill>
                <a:schemeClr val="bg1"/>
              </a:solidFill>
              <a:ea typeface="FZShuTi" pitchFamily="2" charset="-122"/>
              <a:cs typeface="Arial" pitchFamily="34" charset="0"/>
            </a:endParaRPr>
          </a:p>
        </p:txBody>
      </p:sp>
      <p:grpSp>
        <p:nvGrpSpPr>
          <p:cNvPr id="19" name="Group 3">
            <a:extLst>
              <a:ext uri="{FF2B5EF4-FFF2-40B4-BE49-F238E27FC236}">
                <a16:creationId xmlns:a16="http://schemas.microsoft.com/office/drawing/2014/main" id="{514FAEF4-D26D-4944-AA92-39D71C85B41F}"/>
              </a:ext>
            </a:extLst>
          </p:cNvPr>
          <p:cNvGrpSpPr/>
          <p:nvPr/>
        </p:nvGrpSpPr>
        <p:grpSpPr>
          <a:xfrm>
            <a:off x="10138683" y="2202808"/>
            <a:ext cx="1555749" cy="1696532"/>
            <a:chOff x="7533064" y="2279649"/>
            <a:chExt cx="1339200" cy="1696532"/>
          </a:xfrm>
        </p:grpSpPr>
        <p:sp>
          <p:nvSpPr>
            <p:cNvPr id="20" name="Rectangle 11">
              <a:extLst>
                <a:ext uri="{FF2B5EF4-FFF2-40B4-BE49-F238E27FC236}">
                  <a16:creationId xmlns:a16="http://schemas.microsoft.com/office/drawing/2014/main" id="{D1ABA657-0ECC-4575-AC27-1DA696F1159C}"/>
                </a:ext>
              </a:extLst>
            </p:cNvPr>
            <p:cNvSpPr/>
            <p:nvPr/>
          </p:nvSpPr>
          <p:spPr>
            <a:xfrm>
              <a:off x="7533064" y="2279649"/>
              <a:ext cx="1339200" cy="276999"/>
            </a:xfrm>
            <a:prstGeom prst="rect">
              <a:avLst/>
            </a:prstGeom>
          </p:spPr>
          <p:txBody>
            <a:bodyPr wrap="square">
              <a:spAutoFit/>
            </a:bodyPr>
            <a:lstStyle/>
            <a:p>
              <a:r>
                <a:rPr lang="en-US" altLang="ko-KR" sz="1200" b="1" dirty="0">
                  <a:solidFill>
                    <a:schemeClr val="tx1">
                      <a:lumMod val="75000"/>
                      <a:lumOff val="25000"/>
                    </a:schemeClr>
                  </a:solidFill>
                  <a:cs typeface="Arial" pitchFamily="34" charset="0"/>
                </a:rPr>
                <a:t>Add Text </a:t>
              </a:r>
            </a:p>
          </p:txBody>
        </p:sp>
        <p:sp>
          <p:nvSpPr>
            <p:cNvPr id="21" name="TextBox 20">
              <a:extLst>
                <a:ext uri="{FF2B5EF4-FFF2-40B4-BE49-F238E27FC236}">
                  <a16:creationId xmlns:a16="http://schemas.microsoft.com/office/drawing/2014/main" id="{8EB0F177-2A58-4157-AB33-E27DB5B293FF}"/>
                </a:ext>
              </a:extLst>
            </p:cNvPr>
            <p:cNvSpPr txBox="1"/>
            <p:nvPr/>
          </p:nvSpPr>
          <p:spPr>
            <a:xfrm>
              <a:off x="7533064" y="2591186"/>
              <a:ext cx="1339200" cy="138499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a:t>
              </a:r>
              <a:r>
                <a:rPr lang="en-US" altLang="ko-KR" sz="1200" dirty="0">
                  <a:solidFill>
                    <a:schemeClr val="tx1">
                      <a:lumMod val="75000"/>
                      <a:lumOff val="25000"/>
                    </a:schemeClr>
                  </a:solidFill>
                  <a:ea typeface="HY견명조" pitchFamily="18" charset="-127"/>
                  <a:cs typeface="Arial" pitchFamily="34" charset="0"/>
                </a:rPr>
                <a:t> Easy to change colors, photos and text.</a:t>
              </a:r>
            </a:p>
          </p:txBody>
        </p:sp>
      </p:grpSp>
      <p:grpSp>
        <p:nvGrpSpPr>
          <p:cNvPr id="22" name="Group 24">
            <a:extLst>
              <a:ext uri="{FF2B5EF4-FFF2-40B4-BE49-F238E27FC236}">
                <a16:creationId xmlns:a16="http://schemas.microsoft.com/office/drawing/2014/main" id="{25CC7A57-B08C-47EA-A15A-B576C2AFB875}"/>
              </a:ext>
            </a:extLst>
          </p:cNvPr>
          <p:cNvGrpSpPr/>
          <p:nvPr/>
        </p:nvGrpSpPr>
        <p:grpSpPr>
          <a:xfrm>
            <a:off x="7349195" y="4438450"/>
            <a:ext cx="1576636" cy="1696532"/>
            <a:chOff x="7533064" y="2279649"/>
            <a:chExt cx="1339200" cy="1696532"/>
          </a:xfrm>
        </p:grpSpPr>
        <p:sp>
          <p:nvSpPr>
            <p:cNvPr id="23" name="Rectangle 25">
              <a:extLst>
                <a:ext uri="{FF2B5EF4-FFF2-40B4-BE49-F238E27FC236}">
                  <a16:creationId xmlns:a16="http://schemas.microsoft.com/office/drawing/2014/main" id="{07E8DA49-0B5E-4A0A-B884-4E57E9097B1D}"/>
                </a:ext>
              </a:extLst>
            </p:cNvPr>
            <p:cNvSpPr/>
            <p:nvPr/>
          </p:nvSpPr>
          <p:spPr>
            <a:xfrm>
              <a:off x="7533064" y="2279649"/>
              <a:ext cx="1339200" cy="276999"/>
            </a:xfrm>
            <a:prstGeom prst="rect">
              <a:avLst/>
            </a:prstGeom>
          </p:spPr>
          <p:txBody>
            <a:bodyPr wrap="square">
              <a:spAutoFit/>
            </a:bodyPr>
            <a:lstStyle/>
            <a:p>
              <a:r>
                <a:rPr lang="en-US" altLang="ko-KR" sz="1200" b="1" dirty="0">
                  <a:solidFill>
                    <a:schemeClr val="tx1">
                      <a:lumMod val="75000"/>
                      <a:lumOff val="25000"/>
                    </a:schemeClr>
                  </a:solidFill>
                  <a:cs typeface="Arial" pitchFamily="34" charset="0"/>
                </a:rPr>
                <a:t>Add Text </a:t>
              </a:r>
            </a:p>
          </p:txBody>
        </p:sp>
        <p:sp>
          <p:nvSpPr>
            <p:cNvPr id="29" name="TextBox 28">
              <a:extLst>
                <a:ext uri="{FF2B5EF4-FFF2-40B4-BE49-F238E27FC236}">
                  <a16:creationId xmlns:a16="http://schemas.microsoft.com/office/drawing/2014/main" id="{E642F70C-6D80-4CB5-A9E1-15B45D6CB71D}"/>
                </a:ext>
              </a:extLst>
            </p:cNvPr>
            <p:cNvSpPr txBox="1"/>
            <p:nvPr/>
          </p:nvSpPr>
          <p:spPr>
            <a:xfrm>
              <a:off x="7533064" y="2591186"/>
              <a:ext cx="1339200" cy="1384995"/>
            </a:xfrm>
            <a:prstGeom prst="rect">
              <a:avLst/>
            </a:prstGeom>
            <a:noFill/>
          </p:spPr>
          <p:txBody>
            <a:bodyPr wrap="square" rtlCol="0">
              <a:spAutoFit/>
            </a:bodyPr>
            <a:lstStyle/>
            <a:p>
              <a:r>
                <a:rPr lang="en-US" altLang="ko-KR" sz="1200" dirty="0">
                  <a:solidFill>
                    <a:schemeClr val="tx1">
                      <a:lumMod val="75000"/>
                      <a:lumOff val="25000"/>
                    </a:schemeClr>
                  </a:solidFill>
                  <a:cs typeface="Arial" pitchFamily="34" charset="0"/>
                </a:rPr>
                <a:t>Get a modern PowerPoint  Presentation that is beautifully designed.</a:t>
              </a:r>
              <a:r>
                <a:rPr lang="en-US" altLang="ko-KR" sz="1200" dirty="0">
                  <a:solidFill>
                    <a:schemeClr val="tx1">
                      <a:lumMod val="75000"/>
                      <a:lumOff val="25000"/>
                    </a:schemeClr>
                  </a:solidFill>
                  <a:ea typeface="HY견명조" pitchFamily="18" charset="-127"/>
                  <a:cs typeface="Arial" pitchFamily="34" charset="0"/>
                </a:rPr>
                <a:t> Easy to change colors, photos and text.</a:t>
              </a:r>
            </a:p>
          </p:txBody>
        </p:sp>
      </p:grpSp>
      <p:sp>
        <p:nvSpPr>
          <p:cNvPr id="3" name="직사각형 2">
            <a:extLst>
              <a:ext uri="{FF2B5EF4-FFF2-40B4-BE49-F238E27FC236}">
                <a16:creationId xmlns:a16="http://schemas.microsoft.com/office/drawing/2014/main" id="{98901086-44B5-45A2-9B39-A1DF9B0B1948}"/>
              </a:ext>
            </a:extLst>
          </p:cNvPr>
          <p:cNvSpPr/>
          <p:nvPr/>
        </p:nvSpPr>
        <p:spPr>
          <a:xfrm>
            <a:off x="7330146" y="546198"/>
            <a:ext cx="3567362" cy="1384995"/>
          </a:xfrm>
          <a:prstGeom prst="rect">
            <a:avLst/>
          </a:prstGeom>
        </p:spPr>
        <p:txBody>
          <a:bodyPr wrap="square">
            <a:spAutoFit/>
          </a:bodyPr>
          <a:lstStyle/>
          <a:p>
            <a:r>
              <a:rPr lang="en-US" altLang="ko-KR" sz="2800" dirty="0">
                <a:solidFill>
                  <a:schemeClr val="tx1">
                    <a:lumMod val="75000"/>
                    <a:lumOff val="25000"/>
                  </a:schemeClr>
                </a:solidFill>
                <a:latin typeface="+mj-lt"/>
                <a:cs typeface="Arial" pitchFamily="34" charset="0"/>
              </a:rPr>
              <a:t>We Create</a:t>
            </a:r>
          </a:p>
          <a:p>
            <a:r>
              <a:rPr lang="en-US" altLang="ko-KR" sz="2800" dirty="0">
                <a:solidFill>
                  <a:schemeClr val="tx1">
                    <a:lumMod val="75000"/>
                    <a:lumOff val="25000"/>
                  </a:schemeClr>
                </a:solidFill>
                <a:latin typeface="+mj-lt"/>
                <a:cs typeface="Arial" pitchFamily="34" charset="0"/>
              </a:rPr>
              <a:t>Quality </a:t>
            </a:r>
            <a:r>
              <a:rPr lang="en-US" altLang="ko-KR" sz="2800" dirty="0">
                <a:solidFill>
                  <a:schemeClr val="accent3"/>
                </a:solidFill>
                <a:latin typeface="+mj-lt"/>
                <a:cs typeface="Arial" pitchFamily="34" charset="0"/>
              </a:rPr>
              <a:t>Professional </a:t>
            </a:r>
            <a:endParaRPr lang="ko-KR" altLang="en-US" sz="2800" dirty="0">
              <a:solidFill>
                <a:schemeClr val="accent3"/>
              </a:solidFill>
              <a:latin typeface="+mj-lt"/>
              <a:cs typeface="Arial" pitchFamily="34" charset="0"/>
            </a:endParaRPr>
          </a:p>
          <a:p>
            <a:r>
              <a:rPr lang="en-US" altLang="ko-KR" sz="2800" dirty="0">
                <a:solidFill>
                  <a:schemeClr val="tx1">
                    <a:lumMod val="75000"/>
                    <a:lumOff val="25000"/>
                  </a:schemeClr>
                </a:solidFill>
                <a:latin typeface="+mj-lt"/>
                <a:cs typeface="Arial" pitchFamily="34" charset="0"/>
              </a:rPr>
              <a:t>PPT </a:t>
            </a:r>
            <a:r>
              <a:rPr lang="en-US" altLang="ko-KR" sz="2800" dirty="0">
                <a:solidFill>
                  <a:schemeClr val="accent3"/>
                </a:solidFill>
                <a:latin typeface="+mj-lt"/>
                <a:cs typeface="Arial" pitchFamily="34" charset="0"/>
              </a:rPr>
              <a:t>Presentation</a:t>
            </a:r>
          </a:p>
        </p:txBody>
      </p:sp>
      <p:sp>
        <p:nvSpPr>
          <p:cNvPr id="17" name="Freeform: Shape 16">
            <a:extLst>
              <a:ext uri="{FF2B5EF4-FFF2-40B4-BE49-F238E27FC236}">
                <a16:creationId xmlns:a16="http://schemas.microsoft.com/office/drawing/2014/main" id="{B161EC57-AA26-4F2A-8D4F-507509E78304}"/>
              </a:ext>
            </a:extLst>
          </p:cNvPr>
          <p:cNvSpPr/>
          <p:nvPr/>
        </p:nvSpPr>
        <p:spPr>
          <a:xfrm rot="5400000">
            <a:off x="10347445" y="3959993"/>
            <a:ext cx="1054562" cy="2634548"/>
          </a:xfrm>
          <a:custGeom>
            <a:avLst/>
            <a:gdLst>
              <a:gd name="connsiteX0" fmla="*/ 0 w 1581843"/>
              <a:gd name="connsiteY0" fmla="*/ 3951822 h 3951822"/>
              <a:gd name="connsiteX1" fmla="*/ 0 w 1581843"/>
              <a:gd name="connsiteY1" fmla="*/ 0 h 3951822"/>
              <a:gd name="connsiteX2" fmla="*/ 197730 w 1581843"/>
              <a:gd name="connsiteY2" fmla="*/ 0 h 3951822"/>
              <a:gd name="connsiteX3" fmla="*/ 197730 w 1581843"/>
              <a:gd name="connsiteY3" fmla="*/ 3754092 h 3951822"/>
              <a:gd name="connsiteX4" fmla="*/ 1384113 w 1581843"/>
              <a:gd name="connsiteY4" fmla="*/ 3754092 h 3951822"/>
              <a:gd name="connsiteX5" fmla="*/ 1384113 w 1581843"/>
              <a:gd name="connsiteY5" fmla="*/ 0 h 3951822"/>
              <a:gd name="connsiteX6" fmla="*/ 1581843 w 1581843"/>
              <a:gd name="connsiteY6" fmla="*/ 0 h 3951822"/>
              <a:gd name="connsiteX7" fmla="*/ 1581843 w 1581843"/>
              <a:gd name="connsiteY7" fmla="*/ 3951822 h 395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843" h="3951822">
                <a:moveTo>
                  <a:pt x="0" y="3951822"/>
                </a:moveTo>
                <a:lnTo>
                  <a:pt x="0" y="0"/>
                </a:lnTo>
                <a:lnTo>
                  <a:pt x="197730" y="0"/>
                </a:lnTo>
                <a:lnTo>
                  <a:pt x="197730" y="3754092"/>
                </a:lnTo>
                <a:lnTo>
                  <a:pt x="1384113" y="3754092"/>
                </a:lnTo>
                <a:lnTo>
                  <a:pt x="1384113" y="0"/>
                </a:lnTo>
                <a:lnTo>
                  <a:pt x="1581843" y="0"/>
                </a:lnTo>
                <a:lnTo>
                  <a:pt x="1581843" y="395182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rgbClr val="F5679D"/>
              </a:solidFill>
            </a:endParaRPr>
          </a:p>
        </p:txBody>
      </p:sp>
      <p:sp>
        <p:nvSpPr>
          <p:cNvPr id="4" name="Picture Placeholder 3">
            <a:extLst>
              <a:ext uri="{FF2B5EF4-FFF2-40B4-BE49-F238E27FC236}">
                <a16:creationId xmlns:a16="http://schemas.microsoft.com/office/drawing/2014/main" id="{A0FBA9C5-BC67-4F7A-A714-0CD62D7DE7C8}"/>
              </a:ext>
            </a:extLst>
          </p:cNvPr>
          <p:cNvSpPr>
            <a:spLocks noGrp="1"/>
          </p:cNvSpPr>
          <p:nvPr>
            <p:ph type="pic" sz="quarter" idx="10"/>
          </p:nvPr>
        </p:nvSpPr>
        <p:spPr/>
      </p:sp>
      <p:sp>
        <p:nvSpPr>
          <p:cNvPr id="7" name="Picture Placeholder 6">
            <a:extLst>
              <a:ext uri="{FF2B5EF4-FFF2-40B4-BE49-F238E27FC236}">
                <a16:creationId xmlns:a16="http://schemas.microsoft.com/office/drawing/2014/main" id="{DD400397-D0B3-4D7E-87A9-BD5911ED8CD8}"/>
              </a:ext>
            </a:extLst>
          </p:cNvPr>
          <p:cNvSpPr>
            <a:spLocks noGrp="1"/>
          </p:cNvSpPr>
          <p:nvPr>
            <p:ph type="pic" sz="quarter" idx="11"/>
          </p:nvPr>
        </p:nvSpPr>
        <p:spPr/>
      </p:sp>
      <p:sp>
        <p:nvSpPr>
          <p:cNvPr id="9" name="Picture Placeholder 8">
            <a:extLst>
              <a:ext uri="{FF2B5EF4-FFF2-40B4-BE49-F238E27FC236}">
                <a16:creationId xmlns:a16="http://schemas.microsoft.com/office/drawing/2014/main" id="{31D8120B-F31E-4BD5-BD97-779437621878}"/>
              </a:ext>
            </a:extLst>
          </p:cNvPr>
          <p:cNvSpPr>
            <a:spLocks noGrp="1"/>
          </p:cNvSpPr>
          <p:nvPr>
            <p:ph type="pic" sz="quarter" idx="12"/>
          </p:nvPr>
        </p:nvSpPr>
        <p:spPr/>
      </p:sp>
      <p:sp>
        <p:nvSpPr>
          <p:cNvPr id="14" name="مستطيل: زوايا مستديرة 13">
            <a:extLst>
              <a:ext uri="{FF2B5EF4-FFF2-40B4-BE49-F238E27FC236}">
                <a16:creationId xmlns:a16="http://schemas.microsoft.com/office/drawing/2014/main" id="{1A2D05DB-4462-4768-9CC8-E42809907D0B}"/>
              </a:ext>
            </a:extLst>
          </p:cNvPr>
          <p:cNvSpPr/>
          <p:nvPr/>
        </p:nvSpPr>
        <p:spPr>
          <a:xfrm>
            <a:off x="161891" y="350477"/>
            <a:ext cx="11699368" cy="6507523"/>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5" name="TextBox 15">
                <a:extLst>
                  <a:ext uri="{FF2B5EF4-FFF2-40B4-BE49-F238E27FC236}">
                    <a16:creationId xmlns:a16="http://schemas.microsoft.com/office/drawing/2014/main" id="{396E42F8-151D-4A28-97B9-A73F8EDCA331}"/>
                  </a:ext>
                </a:extLst>
              </p:cNvPr>
              <p:cNvSpPr txBox="1"/>
              <p:nvPr/>
            </p:nvSpPr>
            <p:spPr>
              <a:xfrm>
                <a:off x="126167" y="697128"/>
                <a:ext cx="5515240" cy="203978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𝑡</m:t>
                      </m:r>
                      <m:r>
                        <a:rPr lang="en-US" sz="3200" i="1" smtClean="0">
                          <a:latin typeface="Cambria Math" panose="02040503050406030204" pitchFamily="18" charset="0"/>
                        </a:rPr>
                        <m:t>= </m:t>
                      </m:r>
                      <m:rad>
                        <m:radPr>
                          <m:degHide m:val="on"/>
                          <m:ctrlPr>
                            <a:rPr lang="en-US" sz="3200" i="1">
                              <a:latin typeface="Cambria Math" panose="02040503050406030204" pitchFamily="18" charset="0"/>
                            </a:rPr>
                          </m:ctrlPr>
                        </m:radPr>
                        <m:deg/>
                        <m:e>
                          <m:f>
                            <m:fPr>
                              <m:ctrlPr>
                                <a:rPr lang="en-US" sz="3200" i="1">
                                  <a:latin typeface="Cambria Math" panose="02040503050406030204" pitchFamily="18" charset="0"/>
                                </a:rPr>
                              </m:ctrlPr>
                            </m:fPr>
                            <m:num>
                              <m:r>
                                <a:rPr lang="en-US" sz="3200" i="1">
                                  <a:latin typeface="Cambria Math" panose="02040503050406030204" pitchFamily="18" charset="0"/>
                                </a:rPr>
                                <m:t>2</m:t>
                              </m:r>
                              <m:r>
                                <a:rPr lang="en-US" sz="3200" i="1">
                                  <a:latin typeface="Cambria Math" panose="02040503050406030204" pitchFamily="18" charset="0"/>
                                </a:rPr>
                                <m:t>𝑑</m:t>
                              </m:r>
                            </m:num>
                            <m:den>
                              <m:r>
                                <a:rPr lang="en-US" sz="3200" i="1">
                                  <a:latin typeface="Cambria Math" panose="02040503050406030204" pitchFamily="18" charset="0"/>
                                </a:rPr>
                                <m:t>𝑔</m:t>
                              </m:r>
                            </m:den>
                          </m:f>
                        </m:e>
                      </m:rad>
                    </m:oMath>
                  </m:oMathPara>
                </a14:m>
                <a:endParaRPr lang="en-US" sz="3200" dirty="0"/>
              </a:p>
              <a:p>
                <a:pPr algn="ctr"/>
                <a:endParaRPr lang="en-GB" sz="3200" b="1" dirty="0">
                  <a:solidFill>
                    <a:schemeClr val="accent1">
                      <a:lumMod val="75000"/>
                    </a:schemeClr>
                  </a:solidFill>
                  <a:latin typeface="Myriad عربي" pitchFamily="50" charset="-78"/>
                  <a:ea typeface="Arial Unicode MS"/>
                  <a:cs typeface="Myriad عربي" pitchFamily="50" charset="-78"/>
                </a:endParaRPr>
              </a:p>
            </p:txBody>
          </p:sp>
        </mc:Choice>
        <mc:Fallback xmlns="">
          <p:sp>
            <p:nvSpPr>
              <p:cNvPr id="15" name="TextBox 15">
                <a:extLst>
                  <a:ext uri="{FF2B5EF4-FFF2-40B4-BE49-F238E27FC236}">
                    <a16:creationId xmlns:a16="http://schemas.microsoft.com/office/drawing/2014/main" id="{396E42F8-151D-4A28-97B9-A73F8EDCA331}"/>
                  </a:ext>
                </a:extLst>
              </p:cNvPr>
              <p:cNvSpPr txBox="1">
                <a:spLocks noRot="1" noChangeAspect="1" noMove="1" noResize="1" noEditPoints="1" noAdjustHandles="1" noChangeArrowheads="1" noChangeShapeType="1" noTextEdit="1"/>
              </p:cNvSpPr>
              <p:nvPr/>
            </p:nvSpPr>
            <p:spPr>
              <a:xfrm>
                <a:off x="126167" y="697128"/>
                <a:ext cx="5515240" cy="2039789"/>
              </a:xfrm>
              <a:prstGeom prst="rect">
                <a:avLst/>
              </a:prstGeom>
              <a:blipFill>
                <a:blip r:embed="rId3"/>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92816821-9FEE-4A74-AF45-8D701A3B626D}"/>
              </a:ext>
            </a:extLst>
          </p:cNvPr>
          <p:cNvSpPr txBox="1"/>
          <p:nvPr/>
        </p:nvSpPr>
        <p:spPr>
          <a:xfrm>
            <a:off x="5994134" y="1053452"/>
            <a:ext cx="6192219" cy="707886"/>
          </a:xfrm>
          <a:prstGeom prst="rect">
            <a:avLst/>
          </a:prstGeom>
          <a:noFill/>
        </p:spPr>
        <p:txBody>
          <a:bodyPr wrap="square" rtlCol="0">
            <a:spAutoFit/>
          </a:bodyPr>
          <a:lstStyle/>
          <a:p>
            <a:pPr algn="ctr"/>
            <a:r>
              <a:rPr lang="ar-KW" sz="4000" dirty="0">
                <a:solidFill>
                  <a:schemeClr val="accent1">
                    <a:lumMod val="75000"/>
                  </a:schemeClr>
                </a:solidFill>
                <a:latin typeface="Myriad عربي" pitchFamily="50" charset="-78"/>
                <a:cs typeface="Myriad عربي" pitchFamily="50" charset="-78"/>
              </a:rPr>
              <a:t>- زمن السقوط</a:t>
            </a:r>
            <a:endParaRPr lang="en-GB" sz="4000" dirty="0">
              <a:solidFill>
                <a:schemeClr val="accent1">
                  <a:lumMod val="75000"/>
                </a:schemeClr>
              </a:solidFill>
              <a:latin typeface="Myriad عربي" pitchFamily="50" charset="-78"/>
              <a:ea typeface="Arial Unicode MS"/>
              <a:cs typeface="Myriad عربي" pitchFamily="50" charset="-78"/>
            </a:endParaRPr>
          </a:p>
        </p:txBody>
      </p:sp>
      <p:sp>
        <p:nvSpPr>
          <p:cNvPr id="24" name="TextBox 15">
            <a:extLst>
              <a:ext uri="{FF2B5EF4-FFF2-40B4-BE49-F238E27FC236}">
                <a16:creationId xmlns:a16="http://schemas.microsoft.com/office/drawing/2014/main" id="{59783CD3-2D97-4726-8E94-0EB65CBDB371}"/>
              </a:ext>
            </a:extLst>
          </p:cNvPr>
          <p:cNvSpPr txBox="1"/>
          <p:nvPr/>
        </p:nvSpPr>
        <p:spPr>
          <a:xfrm>
            <a:off x="3993561" y="867551"/>
            <a:ext cx="2672152" cy="461665"/>
          </a:xfrm>
          <a:prstGeom prst="rect">
            <a:avLst/>
          </a:prstGeom>
          <a:noFill/>
        </p:spPr>
        <p:txBody>
          <a:bodyPr wrap="square" rtlCol="0">
            <a:spAutoFit/>
          </a:bodyPr>
          <a:lstStyle/>
          <a:p>
            <a:pPr algn="ctr"/>
            <a:r>
              <a:rPr lang="ar-KW" sz="2400" dirty="0">
                <a:solidFill>
                  <a:schemeClr val="accent2">
                    <a:lumMod val="50000"/>
                  </a:schemeClr>
                </a:solidFill>
                <a:latin typeface="Myriad عربي" pitchFamily="50" charset="-78"/>
                <a:cs typeface="Myriad عربي" pitchFamily="50" charset="-78"/>
              </a:rPr>
              <a:t>المسافة عند أقصى ارتفاع</a:t>
            </a:r>
            <a:endParaRPr lang="en-GB" sz="2400" dirty="0">
              <a:solidFill>
                <a:schemeClr val="accent2">
                  <a:lumMod val="50000"/>
                </a:schemeClr>
              </a:solidFill>
              <a:latin typeface="Myriad عربي" pitchFamily="50" charset="-78"/>
              <a:ea typeface="Arial Unicode MS"/>
              <a:cs typeface="Myriad عربي" pitchFamily="50" charset="-78"/>
            </a:endParaRPr>
          </a:p>
        </p:txBody>
      </p:sp>
      <p:sp>
        <p:nvSpPr>
          <p:cNvPr id="25" name="مستطيل: زوايا مستديرة 24">
            <a:extLst>
              <a:ext uri="{FF2B5EF4-FFF2-40B4-BE49-F238E27FC236}">
                <a16:creationId xmlns:a16="http://schemas.microsoft.com/office/drawing/2014/main" id="{2222B593-65CC-4D7B-8B1E-CA95A11B0B94}"/>
              </a:ext>
            </a:extLst>
          </p:cNvPr>
          <p:cNvSpPr/>
          <p:nvPr/>
        </p:nvSpPr>
        <p:spPr>
          <a:xfrm>
            <a:off x="1437273" y="649905"/>
            <a:ext cx="9113722" cy="1705900"/>
          </a:xfrm>
          <a:prstGeom prst="roundRect">
            <a:avLst/>
          </a:prstGeom>
          <a:noFill/>
          <a:ln>
            <a:solidFill>
              <a:srgbClr val="7030A0"/>
            </a:solidFill>
          </a:ln>
          <a:effectLst>
            <a:glow rad="1397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0" name="TextBox 15">
                <a:extLst>
                  <a:ext uri="{FF2B5EF4-FFF2-40B4-BE49-F238E27FC236}">
                    <a16:creationId xmlns:a16="http://schemas.microsoft.com/office/drawing/2014/main" id="{9F333FD3-23CF-4A47-9C4A-34D4769657C7}"/>
                  </a:ext>
                </a:extLst>
              </p:cNvPr>
              <p:cNvSpPr txBox="1"/>
              <p:nvPr/>
            </p:nvSpPr>
            <p:spPr>
              <a:xfrm>
                <a:off x="365359" y="2707871"/>
                <a:ext cx="5495198" cy="2039789"/>
              </a:xfrm>
              <a:prstGeom prst="rect">
                <a:avLst/>
              </a:prstGeom>
              <a:noFill/>
              <a:effectLst>
                <a:glow rad="63500">
                  <a:schemeClr val="accent2">
                    <a:satMod val="175000"/>
                    <a:alpha val="40000"/>
                  </a:schemeClr>
                </a:glow>
              </a:effectLst>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𝑡</m:t>
                      </m:r>
                      <m:r>
                        <a:rPr lang="en-US" sz="3200" i="1" smtClean="0">
                          <a:latin typeface="Cambria Math" panose="02040503050406030204" pitchFamily="18" charset="0"/>
                        </a:rPr>
                        <m:t>=</m:t>
                      </m:r>
                      <m:r>
                        <a:rPr lang="ar-KW" sz="3200" b="0" i="1" smtClean="0">
                          <a:latin typeface="Cambria Math" panose="02040503050406030204" pitchFamily="18" charset="0"/>
                        </a:rPr>
                        <m:t>2</m:t>
                      </m:r>
                      <m:rad>
                        <m:radPr>
                          <m:degHide m:val="on"/>
                          <m:ctrlPr>
                            <a:rPr lang="en-US" sz="3200" i="1">
                              <a:latin typeface="Cambria Math" panose="02040503050406030204" pitchFamily="18" charset="0"/>
                            </a:rPr>
                          </m:ctrlPr>
                        </m:radPr>
                        <m:deg/>
                        <m:e>
                          <m:f>
                            <m:fPr>
                              <m:ctrlPr>
                                <a:rPr lang="en-US" sz="3200" i="1">
                                  <a:latin typeface="Cambria Math" panose="02040503050406030204" pitchFamily="18" charset="0"/>
                                </a:rPr>
                              </m:ctrlPr>
                            </m:fPr>
                            <m:num>
                              <m:r>
                                <a:rPr lang="en-US" sz="3200" i="1">
                                  <a:latin typeface="Cambria Math" panose="02040503050406030204" pitchFamily="18" charset="0"/>
                                </a:rPr>
                                <m:t>2</m:t>
                              </m:r>
                              <m:r>
                                <a:rPr lang="en-US" sz="3200" i="1">
                                  <a:latin typeface="Cambria Math" panose="02040503050406030204" pitchFamily="18" charset="0"/>
                                </a:rPr>
                                <m:t>𝑑</m:t>
                              </m:r>
                            </m:num>
                            <m:den>
                              <m:r>
                                <a:rPr lang="en-US" sz="3200" i="1">
                                  <a:latin typeface="Cambria Math" panose="02040503050406030204" pitchFamily="18" charset="0"/>
                                </a:rPr>
                                <m:t>𝑔</m:t>
                              </m:r>
                            </m:den>
                          </m:f>
                        </m:e>
                      </m:rad>
                    </m:oMath>
                  </m:oMathPara>
                </a14:m>
                <a:endParaRPr lang="en-US" sz="3200" dirty="0"/>
              </a:p>
              <a:p>
                <a:pPr algn="ctr"/>
                <a:endParaRPr lang="en-GB" sz="3200" b="1" dirty="0">
                  <a:solidFill>
                    <a:schemeClr val="accent1">
                      <a:lumMod val="75000"/>
                    </a:schemeClr>
                  </a:solidFill>
                  <a:latin typeface="Myriad عربي" pitchFamily="50" charset="-78"/>
                  <a:ea typeface="Arial Unicode MS"/>
                  <a:cs typeface="Myriad عربي" pitchFamily="50" charset="-78"/>
                </a:endParaRPr>
              </a:p>
            </p:txBody>
          </p:sp>
        </mc:Choice>
        <mc:Fallback xmlns="">
          <p:sp>
            <p:nvSpPr>
              <p:cNvPr id="30" name="TextBox 15">
                <a:extLst>
                  <a:ext uri="{FF2B5EF4-FFF2-40B4-BE49-F238E27FC236}">
                    <a16:creationId xmlns:a16="http://schemas.microsoft.com/office/drawing/2014/main" id="{9F333FD3-23CF-4A47-9C4A-34D4769657C7}"/>
                  </a:ext>
                </a:extLst>
              </p:cNvPr>
              <p:cNvSpPr txBox="1">
                <a:spLocks noRot="1" noChangeAspect="1" noMove="1" noResize="1" noEditPoints="1" noAdjustHandles="1" noChangeArrowheads="1" noChangeShapeType="1" noTextEdit="1"/>
              </p:cNvSpPr>
              <p:nvPr/>
            </p:nvSpPr>
            <p:spPr>
              <a:xfrm>
                <a:off x="365359" y="2707871"/>
                <a:ext cx="5495198" cy="2039789"/>
              </a:xfrm>
              <a:prstGeom prst="rect">
                <a:avLst/>
              </a:prstGeom>
              <a:blipFill>
                <a:blip r:embed="rId4"/>
                <a:stretch>
                  <a:fillRect/>
                </a:stretch>
              </a:blipFill>
              <a:effectLst>
                <a:glow rad="63500">
                  <a:schemeClr val="accent2">
                    <a:satMod val="175000"/>
                    <a:alpha val="40000"/>
                  </a:schemeClr>
                </a:glow>
              </a:effectLst>
            </p:spPr>
            <p:txBody>
              <a:bodyPr/>
              <a:lstStyle/>
              <a:p>
                <a:r>
                  <a:rPr lang="en-US">
                    <a:noFill/>
                  </a:rPr>
                  <a:t> </a:t>
                </a:r>
              </a:p>
            </p:txBody>
          </p:sp>
        </mc:Fallback>
      </mc:AlternateContent>
      <p:sp>
        <p:nvSpPr>
          <p:cNvPr id="31" name="TextBox 15">
            <a:extLst>
              <a:ext uri="{FF2B5EF4-FFF2-40B4-BE49-F238E27FC236}">
                <a16:creationId xmlns:a16="http://schemas.microsoft.com/office/drawing/2014/main" id="{D3D02F44-75CC-42D8-B9AA-A1ACE4C5F6FB}"/>
              </a:ext>
            </a:extLst>
          </p:cNvPr>
          <p:cNvSpPr txBox="1"/>
          <p:nvPr/>
        </p:nvSpPr>
        <p:spPr>
          <a:xfrm>
            <a:off x="5669040" y="3143355"/>
            <a:ext cx="6192219" cy="1323439"/>
          </a:xfrm>
          <a:prstGeom prst="rect">
            <a:avLst/>
          </a:prstGeom>
          <a:noFill/>
          <a:effectLst>
            <a:glow rad="63500">
              <a:schemeClr val="accent2">
                <a:satMod val="175000"/>
                <a:alpha val="40000"/>
              </a:schemeClr>
            </a:glow>
          </a:effectLst>
        </p:spPr>
        <p:txBody>
          <a:bodyPr wrap="square" rtlCol="0">
            <a:spAutoFit/>
          </a:bodyPr>
          <a:lstStyle/>
          <a:p>
            <a:pPr algn="ctr"/>
            <a:r>
              <a:rPr lang="ar-KW" sz="4000" b="1" dirty="0">
                <a:solidFill>
                  <a:schemeClr val="accent1">
                    <a:lumMod val="75000"/>
                  </a:schemeClr>
                </a:solidFill>
                <a:latin typeface="Myriad عربي" pitchFamily="50" charset="-78"/>
                <a:cs typeface="Myriad عربي" pitchFamily="50" charset="-78"/>
              </a:rPr>
              <a:t>- زمن التحليق</a:t>
            </a:r>
            <a:br>
              <a:rPr lang="ar-KW" sz="4000" b="1" dirty="0">
                <a:solidFill>
                  <a:schemeClr val="accent1">
                    <a:lumMod val="75000"/>
                  </a:schemeClr>
                </a:solidFill>
                <a:latin typeface="Myriad عربي" pitchFamily="50" charset="-78"/>
                <a:cs typeface="Myriad عربي" pitchFamily="50" charset="-78"/>
              </a:rPr>
            </a:br>
            <a:endParaRPr lang="en-GB" sz="4000" b="1" dirty="0">
              <a:solidFill>
                <a:schemeClr val="accent1">
                  <a:lumMod val="75000"/>
                </a:schemeClr>
              </a:solidFill>
              <a:latin typeface="Myriad عربي" pitchFamily="50" charset="-78"/>
              <a:ea typeface="Arial Unicode MS"/>
              <a:cs typeface="Myriad عربي" pitchFamily="50" charset="-78"/>
            </a:endParaRPr>
          </a:p>
        </p:txBody>
      </p:sp>
      <p:sp>
        <p:nvSpPr>
          <p:cNvPr id="32" name="مستطيل: زوايا مستديرة 31">
            <a:extLst>
              <a:ext uri="{FF2B5EF4-FFF2-40B4-BE49-F238E27FC236}">
                <a16:creationId xmlns:a16="http://schemas.microsoft.com/office/drawing/2014/main" id="{937B1B11-47C6-4306-ABBF-DD7F33A581AB}"/>
              </a:ext>
            </a:extLst>
          </p:cNvPr>
          <p:cNvSpPr/>
          <p:nvPr/>
        </p:nvSpPr>
        <p:spPr>
          <a:xfrm>
            <a:off x="1363526" y="2684425"/>
            <a:ext cx="9113722" cy="2844359"/>
          </a:xfrm>
          <a:prstGeom prst="roundRect">
            <a:avLst/>
          </a:prstGeom>
          <a:noFill/>
          <a:ln>
            <a:solidFill>
              <a:srgbClr val="7030A0"/>
            </a:solidFill>
          </a:ln>
          <a:effectLst>
            <a:glow rad="63500">
              <a:schemeClr val="accent2">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TextBox 15">
            <a:extLst>
              <a:ext uri="{FF2B5EF4-FFF2-40B4-BE49-F238E27FC236}">
                <a16:creationId xmlns:a16="http://schemas.microsoft.com/office/drawing/2014/main" id="{EF26E52E-55A0-4045-8804-C605FE996A60}"/>
              </a:ext>
            </a:extLst>
          </p:cNvPr>
          <p:cNvSpPr txBox="1"/>
          <p:nvPr/>
        </p:nvSpPr>
        <p:spPr>
          <a:xfrm>
            <a:off x="-1381358" y="3826464"/>
            <a:ext cx="6192219" cy="1323439"/>
          </a:xfrm>
          <a:prstGeom prst="rect">
            <a:avLst/>
          </a:prstGeom>
          <a:noFill/>
          <a:effectLst>
            <a:glow rad="63500">
              <a:schemeClr val="accent2">
                <a:satMod val="175000"/>
                <a:alpha val="40000"/>
              </a:schemeClr>
            </a:glow>
          </a:effectLst>
        </p:spPr>
        <p:txBody>
          <a:bodyPr wrap="square" rtlCol="0">
            <a:spAutoFit/>
          </a:bodyPr>
          <a:lstStyle/>
          <a:p>
            <a:pPr algn="ctr"/>
            <a:r>
              <a:rPr lang="ar-KW" sz="4000" u="sng" dirty="0">
                <a:solidFill>
                  <a:schemeClr val="accent1">
                    <a:lumMod val="75000"/>
                  </a:schemeClr>
                </a:solidFill>
                <a:latin typeface="Myriad عربي" pitchFamily="50" charset="-78"/>
                <a:cs typeface="Myriad عربي" pitchFamily="50" charset="-78"/>
              </a:rPr>
              <a:t>أو</a:t>
            </a:r>
            <a:br>
              <a:rPr lang="ar-KW" sz="4000" b="1" dirty="0">
                <a:solidFill>
                  <a:schemeClr val="accent1">
                    <a:lumMod val="75000"/>
                  </a:schemeClr>
                </a:solidFill>
                <a:latin typeface="Myriad عربي" pitchFamily="50" charset="-78"/>
                <a:cs typeface="Myriad عربي" pitchFamily="50" charset="-78"/>
              </a:rPr>
            </a:br>
            <a:endParaRPr lang="en-GB" sz="4000" b="1" dirty="0">
              <a:solidFill>
                <a:schemeClr val="accent1">
                  <a:lumMod val="75000"/>
                </a:schemeClr>
              </a:solidFill>
              <a:latin typeface="Myriad عربي" pitchFamily="50" charset="-78"/>
              <a:ea typeface="Arial Unicode MS"/>
              <a:cs typeface="Myriad عربي" pitchFamily="50" charset="-78"/>
            </a:endParaRPr>
          </a:p>
        </p:txBody>
      </p:sp>
      <mc:AlternateContent xmlns:mc="http://schemas.openxmlformats.org/markup-compatibility/2006" xmlns:a14="http://schemas.microsoft.com/office/drawing/2010/main">
        <mc:Choice Requires="a14">
          <p:sp>
            <p:nvSpPr>
              <p:cNvPr id="34" name="TextBox 15">
                <a:extLst>
                  <a:ext uri="{FF2B5EF4-FFF2-40B4-BE49-F238E27FC236}">
                    <a16:creationId xmlns:a16="http://schemas.microsoft.com/office/drawing/2014/main" id="{686F0717-1A7F-44C7-93D2-B2B4ED0496B8}"/>
                  </a:ext>
                </a:extLst>
              </p:cNvPr>
              <p:cNvSpPr txBox="1"/>
              <p:nvPr/>
            </p:nvSpPr>
            <p:spPr>
              <a:xfrm>
                <a:off x="739497" y="4646267"/>
                <a:ext cx="6192219" cy="838756"/>
              </a:xfrm>
              <a:prstGeom prst="rect">
                <a:avLst/>
              </a:prstGeom>
              <a:noFill/>
              <a:effectLst>
                <a:glow rad="63500">
                  <a:schemeClr val="accent2">
                    <a:satMod val="175000"/>
                    <a:alpha val="40000"/>
                  </a:schemeClr>
                </a:glow>
              </a:effectLst>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4000" b="1" i="1" smtClean="0">
                          <a:solidFill>
                            <a:schemeClr val="accent2">
                              <a:lumMod val="50000"/>
                            </a:schemeClr>
                          </a:solidFill>
                          <a:latin typeface="Cambria Math" panose="02040503050406030204" pitchFamily="18" charset="0"/>
                          <a:ea typeface="Arial Unicode MS"/>
                          <a:cs typeface="Myriad عربي" pitchFamily="50" charset="-78"/>
                        </a:rPr>
                        <m:t>𝒕</m:t>
                      </m:r>
                      <m:r>
                        <a:rPr lang="en-US" sz="4000" b="1" i="1" smtClean="0">
                          <a:solidFill>
                            <a:schemeClr val="accent2">
                              <a:lumMod val="50000"/>
                            </a:schemeClr>
                          </a:solidFill>
                          <a:latin typeface="Cambria Math" panose="02040503050406030204" pitchFamily="18" charset="0"/>
                          <a:ea typeface="Arial Unicode MS"/>
                          <a:cs typeface="Myriad عربي" pitchFamily="50" charset="-78"/>
                        </a:rPr>
                        <m:t>=</m:t>
                      </m:r>
                      <m:sSub>
                        <m:sSubPr>
                          <m:ctrlPr>
                            <a:rPr lang="en-US" sz="4000" b="1" i="1" smtClean="0">
                              <a:solidFill>
                                <a:schemeClr val="accent2">
                                  <a:lumMod val="50000"/>
                                </a:schemeClr>
                              </a:solidFill>
                              <a:latin typeface="Cambria Math" panose="02040503050406030204" pitchFamily="18" charset="0"/>
                              <a:ea typeface="Arial Unicode MS"/>
                              <a:cs typeface="Myriad عربي" pitchFamily="50" charset="-78"/>
                            </a:rPr>
                          </m:ctrlPr>
                        </m:sSubPr>
                        <m:e>
                          <m:r>
                            <a:rPr lang="en-US" sz="4000" b="1" i="1" smtClean="0">
                              <a:solidFill>
                                <a:schemeClr val="accent2">
                                  <a:lumMod val="50000"/>
                                </a:schemeClr>
                              </a:solidFill>
                              <a:latin typeface="Cambria Math" panose="02040503050406030204" pitchFamily="18" charset="0"/>
                              <a:ea typeface="Arial Unicode MS"/>
                              <a:cs typeface="Myriad عربي" pitchFamily="50" charset="-78"/>
                            </a:rPr>
                            <m:t>𝒕</m:t>
                          </m:r>
                        </m:e>
                        <m:sub>
                          <m:r>
                            <a:rPr lang="ar-KW" sz="4000" b="1" i="1" smtClean="0">
                              <a:solidFill>
                                <a:schemeClr val="accent2">
                                  <a:lumMod val="50000"/>
                                </a:schemeClr>
                              </a:solidFill>
                              <a:latin typeface="Cambria Math" panose="02040503050406030204" pitchFamily="18" charset="0"/>
                              <a:ea typeface="Arial Unicode MS"/>
                              <a:cs typeface="Myriad عربي" pitchFamily="50" charset="-78"/>
                            </a:rPr>
                            <m:t>الصعود</m:t>
                          </m:r>
                        </m:sub>
                      </m:sSub>
                      <m:r>
                        <a:rPr lang="en-US" sz="4000" b="1" i="0" smtClean="0">
                          <a:solidFill>
                            <a:schemeClr val="accent2">
                              <a:lumMod val="50000"/>
                            </a:schemeClr>
                          </a:solidFill>
                          <a:latin typeface="Cambria Math" panose="02040503050406030204" pitchFamily="18" charset="0"/>
                          <a:ea typeface="Arial Unicode MS"/>
                          <a:cs typeface="Myriad عربي" pitchFamily="50" charset="-78"/>
                        </a:rPr>
                        <m:t>+</m:t>
                      </m:r>
                      <m:sSub>
                        <m:sSubPr>
                          <m:ctrlPr>
                            <a:rPr lang="en-US" sz="4000" b="1" i="1" smtClean="0">
                              <a:solidFill>
                                <a:schemeClr val="accent2">
                                  <a:lumMod val="50000"/>
                                </a:schemeClr>
                              </a:solidFill>
                              <a:latin typeface="Cambria Math" panose="02040503050406030204" pitchFamily="18" charset="0"/>
                              <a:ea typeface="Arial Unicode MS"/>
                              <a:cs typeface="Myriad عربي" pitchFamily="50" charset="-78"/>
                            </a:rPr>
                          </m:ctrlPr>
                        </m:sSubPr>
                        <m:e>
                          <m:r>
                            <a:rPr lang="en-US" sz="4000" b="1" i="1" smtClean="0">
                              <a:solidFill>
                                <a:schemeClr val="accent2">
                                  <a:lumMod val="50000"/>
                                </a:schemeClr>
                              </a:solidFill>
                              <a:latin typeface="Cambria Math" panose="02040503050406030204" pitchFamily="18" charset="0"/>
                              <a:ea typeface="Arial Unicode MS"/>
                              <a:cs typeface="Myriad عربي" pitchFamily="50" charset="-78"/>
                            </a:rPr>
                            <m:t>𝒕</m:t>
                          </m:r>
                        </m:e>
                        <m:sub>
                          <m:r>
                            <a:rPr lang="ar-KW" sz="4000" b="1" i="1" smtClean="0">
                              <a:solidFill>
                                <a:schemeClr val="accent2">
                                  <a:lumMod val="50000"/>
                                </a:schemeClr>
                              </a:solidFill>
                              <a:latin typeface="Cambria Math" panose="02040503050406030204" pitchFamily="18" charset="0"/>
                              <a:ea typeface="Arial Unicode MS"/>
                              <a:cs typeface="Myriad عربي" pitchFamily="50" charset="-78"/>
                            </a:rPr>
                            <m:t>الهبوط</m:t>
                          </m:r>
                        </m:sub>
                      </m:sSub>
                    </m:oMath>
                  </m:oMathPara>
                </a14:m>
                <a:endParaRPr lang="en-GB" sz="4000" b="1" dirty="0">
                  <a:solidFill>
                    <a:schemeClr val="accent2">
                      <a:lumMod val="50000"/>
                    </a:schemeClr>
                  </a:solidFill>
                  <a:latin typeface="Myriad عربي" pitchFamily="50" charset="-78"/>
                  <a:ea typeface="Arial Unicode MS"/>
                  <a:cs typeface="Myriad عربي" pitchFamily="50" charset="-78"/>
                </a:endParaRPr>
              </a:p>
            </p:txBody>
          </p:sp>
        </mc:Choice>
        <mc:Fallback xmlns="">
          <p:sp>
            <p:nvSpPr>
              <p:cNvPr id="34" name="TextBox 15">
                <a:extLst>
                  <a:ext uri="{FF2B5EF4-FFF2-40B4-BE49-F238E27FC236}">
                    <a16:creationId xmlns:a16="http://schemas.microsoft.com/office/drawing/2014/main" id="{686F0717-1A7F-44C7-93D2-B2B4ED0496B8}"/>
                  </a:ext>
                </a:extLst>
              </p:cNvPr>
              <p:cNvSpPr txBox="1">
                <a:spLocks noRot="1" noChangeAspect="1" noMove="1" noResize="1" noEditPoints="1" noAdjustHandles="1" noChangeArrowheads="1" noChangeShapeType="1" noTextEdit="1"/>
              </p:cNvSpPr>
              <p:nvPr/>
            </p:nvSpPr>
            <p:spPr>
              <a:xfrm>
                <a:off x="739497" y="4646267"/>
                <a:ext cx="6192219" cy="838756"/>
              </a:xfrm>
              <a:prstGeom prst="rect">
                <a:avLst/>
              </a:prstGeom>
              <a:blipFill>
                <a:blip r:embed="rId5"/>
                <a:stretch>
                  <a:fillRect/>
                </a:stretch>
              </a:blipFill>
              <a:effectLst>
                <a:glow rad="63500">
                  <a:schemeClr val="accent2">
                    <a:satMod val="175000"/>
                    <a:alpha val="40000"/>
                  </a:schemeClr>
                </a:glow>
              </a:effectLst>
            </p:spPr>
            <p:txBody>
              <a:bodyPr/>
              <a:lstStyle/>
              <a:p>
                <a:r>
                  <a:rPr lang="en-US">
                    <a:noFill/>
                  </a:rPr>
                  <a:t> </a:t>
                </a:r>
              </a:p>
            </p:txBody>
          </p:sp>
        </mc:Fallback>
      </mc:AlternateContent>
    </p:spTree>
    <p:extLst>
      <p:ext uri="{BB962C8B-B14F-4D97-AF65-F5344CB8AC3E}">
        <p14:creationId xmlns:p14="http://schemas.microsoft.com/office/powerpoint/2010/main" val="2287086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A582F051-BD0B-A403-7888-B81757EEAA21}"/>
              </a:ext>
            </a:extLst>
          </p:cNvPr>
          <p:cNvSpPr txBox="1"/>
          <p:nvPr/>
        </p:nvSpPr>
        <p:spPr>
          <a:xfrm>
            <a:off x="2380533" y="959501"/>
            <a:ext cx="9226370" cy="4708981"/>
          </a:xfrm>
          <a:prstGeom prst="rect">
            <a:avLst/>
          </a:prstGeom>
          <a:noFill/>
        </p:spPr>
        <p:txBody>
          <a:bodyPr wrap="square">
            <a:spAutoFit/>
          </a:bodyPr>
          <a:lstStyle/>
          <a:p>
            <a:pPr algn="ctr" fontAlgn="base"/>
            <a:r>
              <a:rPr lang="ar-SA" sz="3200" b="1" i="0" u="sng" dirty="0">
                <a:solidFill>
                  <a:srgbClr val="00B050"/>
                </a:solidFill>
                <a:effectLst/>
                <a:latin typeface="Droid Arabic Naskh"/>
              </a:rPr>
              <a:t>أهداف الدرس :</a:t>
            </a:r>
            <a:endParaRPr lang="ar-SA" sz="3200" b="1" i="0" dirty="0">
              <a:solidFill>
                <a:srgbClr val="00B050"/>
              </a:solidFill>
              <a:effectLst/>
              <a:latin typeface="Droid Arabic Naskh"/>
            </a:endParaRPr>
          </a:p>
          <a:p>
            <a:pPr algn="ctr"/>
            <a:endParaRPr lang="ar-SA" sz="3600" i="0" u="sng" dirty="0">
              <a:solidFill>
                <a:srgbClr val="C00000"/>
              </a:solidFill>
              <a:effectLst/>
              <a:latin typeface="Droid Arabic Naskh"/>
            </a:endParaRPr>
          </a:p>
          <a:p>
            <a:pPr>
              <a:buFont typeface="Arial" panose="020B0604020202020204" pitchFamily="34" charset="0"/>
              <a:buChar char="•"/>
            </a:pPr>
            <a:r>
              <a:rPr lang="ar-AE" altLang="ar-AE" sz="3600" dirty="0">
                <a:latin typeface="Andalus" panose="02020603050405020304" pitchFamily="18" charset="-78"/>
              </a:rPr>
              <a:t>أن </a:t>
            </a:r>
            <a:r>
              <a:rPr lang="en-US" altLang="ar-AE" sz="3600" dirty="0">
                <a:latin typeface="Andalus" panose="02020603050405020304" pitchFamily="18" charset="-78"/>
              </a:rPr>
              <a:t> </a:t>
            </a:r>
            <a:r>
              <a:rPr lang="ar-EG" altLang="ar-AE" sz="3600" dirty="0">
                <a:latin typeface="Andalus" panose="02020603050405020304" pitchFamily="18" charset="-78"/>
              </a:rPr>
              <a:t>تعرّف </a:t>
            </a:r>
            <a:r>
              <a:rPr lang="ar-AE" altLang="ar-AE" sz="3600" dirty="0">
                <a:latin typeface="Andalus" panose="02020603050405020304" pitchFamily="18" charset="-78"/>
              </a:rPr>
              <a:t>الطالبة </a:t>
            </a:r>
            <a:r>
              <a:rPr lang="ar-EG" altLang="ar-AE" sz="3600" dirty="0">
                <a:latin typeface="Andalus" panose="02020603050405020304" pitchFamily="18" charset="-78"/>
              </a:rPr>
              <a:t>التسارع الناتج عن الجاذبية الأرضية. </a:t>
            </a:r>
            <a:endParaRPr lang="en-US" altLang="ar-AE" sz="3600" dirty="0">
              <a:latin typeface="Andalus" panose="02020603050405020304" pitchFamily="18" charset="-78"/>
            </a:endParaRPr>
          </a:p>
          <a:p>
            <a:pPr>
              <a:buFont typeface="Arial" panose="020B0604020202020204" pitchFamily="34" charset="0"/>
              <a:buChar char="•"/>
            </a:pPr>
            <a:r>
              <a:rPr lang="en-US" altLang="ar-AE" sz="3600" dirty="0">
                <a:latin typeface="Andalus" panose="02020603050405020304" pitchFamily="18" charset="-78"/>
              </a:rPr>
              <a:t> </a:t>
            </a:r>
            <a:r>
              <a:rPr lang="ar-AE" altLang="ar-AE" sz="3600" dirty="0">
                <a:latin typeface="Andalus" panose="02020603050405020304" pitchFamily="18" charset="-78"/>
              </a:rPr>
              <a:t>أن </a:t>
            </a:r>
            <a:r>
              <a:rPr lang="ar-EG" altLang="ar-AE" sz="3600" dirty="0">
                <a:latin typeface="Andalus" panose="02020603050405020304" pitchFamily="18" charset="-78"/>
              </a:rPr>
              <a:t>تحل </a:t>
            </a:r>
            <a:r>
              <a:rPr lang="ar-AE" altLang="ar-AE" sz="3600" dirty="0">
                <a:latin typeface="Andalus" panose="02020603050405020304" pitchFamily="18" charset="-78"/>
              </a:rPr>
              <a:t>الطالبة </a:t>
            </a:r>
            <a:r>
              <a:rPr lang="ar-EG" altLang="ar-AE" sz="3600" dirty="0">
                <a:latin typeface="Andalus" panose="02020603050405020304" pitchFamily="18" charset="-78"/>
              </a:rPr>
              <a:t>مسائل تتضمن أجسامًا تسقط سقوطًا حراً.</a:t>
            </a:r>
            <a:endParaRPr lang="en-US" altLang="ar-AE" sz="3600" dirty="0">
              <a:latin typeface="Andalus" panose="02020603050405020304" pitchFamily="18" charset="-78"/>
            </a:endParaRPr>
          </a:p>
          <a:p>
            <a:pPr algn="ctr"/>
            <a:endParaRPr lang="ar-SA" sz="3200" b="1" u="sng" dirty="0">
              <a:solidFill>
                <a:srgbClr val="C00000"/>
              </a:solidFill>
              <a:latin typeface="Droid Arabic Naskh"/>
            </a:endParaRPr>
          </a:p>
          <a:p>
            <a:pPr algn="ctr"/>
            <a:r>
              <a:rPr lang="ar-SA" sz="3200" b="1" i="0" u="sng" dirty="0">
                <a:solidFill>
                  <a:srgbClr val="C00000"/>
                </a:solidFill>
                <a:effectLst/>
                <a:latin typeface="Droid Arabic Naskh"/>
              </a:rPr>
              <a:t>المفردات الجديدة :</a:t>
            </a:r>
          </a:p>
          <a:p>
            <a:pPr algn="r" rtl="1" eaLnBrk="1" hangingPunct="1">
              <a:buFont typeface="Arial" panose="020B0604020202020204" pitchFamily="34" charset="0"/>
              <a:buChar char="•"/>
            </a:pPr>
            <a:r>
              <a:rPr lang="ar-AE" altLang="ar-AE" sz="3200" b="1" dirty="0">
                <a:solidFill>
                  <a:srgbClr val="7030A0"/>
                </a:solidFill>
                <a:latin typeface="Tw Cen MT" panose="020B0602020104020603" pitchFamily="34" charset="0"/>
              </a:rPr>
              <a:t>السقوط الحر .</a:t>
            </a:r>
          </a:p>
          <a:p>
            <a:pPr algn="r" rtl="1" eaLnBrk="1" hangingPunct="1">
              <a:buFont typeface="Arial" panose="020B0604020202020204" pitchFamily="34" charset="0"/>
              <a:buChar char="•"/>
            </a:pPr>
            <a:r>
              <a:rPr lang="ar-AE" altLang="ar-AE" sz="3200" b="1" dirty="0">
                <a:solidFill>
                  <a:srgbClr val="7030A0"/>
                </a:solidFill>
                <a:latin typeface="Tw Cen MT" panose="020B0602020104020603" pitchFamily="34" charset="0"/>
              </a:rPr>
              <a:t>التسارع الناتج عن الجاذبية الأرضية</a:t>
            </a:r>
            <a:endParaRPr lang="ar-SA" sz="3200" b="1" i="0" u="sng" dirty="0">
              <a:solidFill>
                <a:srgbClr val="C00000"/>
              </a:solidFill>
              <a:effectLst/>
              <a:latin typeface="Droid Arabic Naskh"/>
            </a:endParaRPr>
          </a:p>
          <a:p>
            <a:pPr algn="ctr"/>
            <a:endParaRPr lang="ar-SA" sz="3200" b="1" i="0" dirty="0">
              <a:solidFill>
                <a:srgbClr val="C00000"/>
              </a:solidFill>
              <a:effectLst/>
              <a:latin typeface="Droid Arabic Naskh"/>
            </a:endParaRPr>
          </a:p>
        </p:txBody>
      </p:sp>
      <p:pic>
        <p:nvPicPr>
          <p:cNvPr id="5" name="صورة 4">
            <a:extLst>
              <a:ext uri="{FF2B5EF4-FFF2-40B4-BE49-F238E27FC236}">
                <a16:creationId xmlns:a16="http://schemas.microsoft.com/office/drawing/2014/main" id="{9E970D68-ED7B-80C9-E7EC-316919290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29" y="959501"/>
            <a:ext cx="2111591" cy="3209087"/>
          </a:xfrm>
          <a:prstGeom prst="rect">
            <a:avLst/>
          </a:prstGeom>
        </p:spPr>
      </p:pic>
      <p:pic>
        <p:nvPicPr>
          <p:cNvPr id="6" name="صورة 5">
            <a:extLst>
              <a:ext uri="{FF2B5EF4-FFF2-40B4-BE49-F238E27FC236}">
                <a16:creationId xmlns:a16="http://schemas.microsoft.com/office/drawing/2014/main" id="{28542769-75F2-EC11-752E-9C60D4601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5952" y="208218"/>
            <a:ext cx="1478463" cy="1639869"/>
          </a:xfrm>
          <a:prstGeom prst="rect">
            <a:avLst/>
          </a:prstGeom>
        </p:spPr>
      </p:pic>
      <p:sp>
        <p:nvSpPr>
          <p:cNvPr id="2" name="مستطيل 1">
            <a:extLst>
              <a:ext uri="{FF2B5EF4-FFF2-40B4-BE49-F238E27FC236}">
                <a16:creationId xmlns:a16="http://schemas.microsoft.com/office/drawing/2014/main" id="{6BED9140-1BA5-7C13-82CB-E75DC6F57ACB}"/>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60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56A30F1-3E27-8C06-5FEA-9EDBC4A987BF}"/>
              </a:ext>
            </a:extLst>
          </p:cNvPr>
          <p:cNvSpPr txBox="1"/>
          <p:nvPr/>
        </p:nvSpPr>
        <p:spPr>
          <a:xfrm>
            <a:off x="6176682" y="1073532"/>
            <a:ext cx="4195482" cy="150810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black"/>
                </a:solidFill>
                <a:effectLst/>
                <a:uLnTx/>
                <a:uFillTx/>
                <a:latin typeface="Gill Sans MT" panose="020B0502020104020203"/>
                <a:cs typeface="Arial" panose="020B0604020202020204" pitchFamily="34" charset="0"/>
              </a:rPr>
              <a:t> </a:t>
            </a:r>
            <a:r>
              <a:rPr lang="ar-KW" sz="2800" b="1" dirty="0">
                <a:solidFill>
                  <a:prstClr val="black"/>
                </a:solidFill>
                <a:latin typeface="Myriad عربي" pitchFamily="50" charset="-78"/>
                <a:ea typeface="Arial Unicode MS"/>
                <a:cs typeface="Myriad عربي" pitchFamily="50" charset="-78"/>
              </a:rPr>
              <a:t>من الأمن التقاط الاشياء عندما تسقط من ارتفاع لا يزيد عن المترين  </a:t>
            </a:r>
            <a:endParaRPr lang="ar-SA" sz="2800" b="1" dirty="0">
              <a:solidFill>
                <a:prstClr val="black"/>
              </a:solidFill>
              <a:latin typeface="Myriad عربي" pitchFamily="50" charset="-78"/>
              <a:ea typeface="Arial Unicode MS"/>
              <a:cs typeface="Myriad عربي" pitchFamily="50" charset="-78"/>
            </a:endParaRPr>
          </a:p>
        </p:txBody>
      </p:sp>
      <p:pic>
        <p:nvPicPr>
          <p:cNvPr id="4" name="Picture 7">
            <a:extLst>
              <a:ext uri="{FF2B5EF4-FFF2-40B4-BE49-F238E27FC236}">
                <a16:creationId xmlns:a16="http://schemas.microsoft.com/office/drawing/2014/main" id="{84555FBC-130B-CF78-47FB-04213F9B29B9}"/>
              </a:ext>
            </a:extLst>
          </p:cNvPr>
          <p:cNvPicPr>
            <a:picLocks noChangeAspect="1"/>
          </p:cNvPicPr>
          <p:nvPr/>
        </p:nvPicPr>
        <p:blipFill>
          <a:blip r:embed="rId2"/>
          <a:stretch>
            <a:fillRect/>
          </a:stretch>
        </p:blipFill>
        <p:spPr>
          <a:xfrm>
            <a:off x="7494495" y="2978701"/>
            <a:ext cx="3503100" cy="3331740"/>
          </a:xfrm>
          <a:prstGeom prst="rect">
            <a:avLst/>
          </a:prstGeom>
        </p:spPr>
      </p:pic>
      <p:pic>
        <p:nvPicPr>
          <p:cNvPr id="5" name="Picture 2">
            <a:extLst>
              <a:ext uri="{FF2B5EF4-FFF2-40B4-BE49-F238E27FC236}">
                <a16:creationId xmlns:a16="http://schemas.microsoft.com/office/drawing/2014/main" id="{64635FF6-79E1-77D9-651D-BCF25BA4E791}"/>
              </a:ext>
            </a:extLst>
          </p:cNvPr>
          <p:cNvPicPr>
            <a:picLocks noChangeAspect="1"/>
          </p:cNvPicPr>
          <p:nvPr/>
        </p:nvPicPr>
        <p:blipFill>
          <a:blip r:embed="rId3">
            <a:clrChange>
              <a:clrFrom>
                <a:srgbClr val="E6E6E6"/>
              </a:clrFrom>
              <a:clrTo>
                <a:srgbClr val="E6E6E6">
                  <a:alpha val="0"/>
                </a:srgbClr>
              </a:clrTo>
            </a:clrChange>
            <a:extLst>
              <a:ext uri="{28A0092B-C50C-407E-A947-70E740481C1C}">
                <a14:useLocalDpi xmlns:a14="http://schemas.microsoft.com/office/drawing/2010/main" val="0"/>
              </a:ext>
            </a:extLst>
          </a:blip>
          <a:srcRect/>
          <a:stretch/>
        </p:blipFill>
        <p:spPr>
          <a:xfrm>
            <a:off x="1583490" y="810939"/>
            <a:ext cx="3254839" cy="3232143"/>
          </a:xfrm>
          <a:prstGeom prst="rect">
            <a:avLst/>
          </a:prstGeom>
        </p:spPr>
      </p:pic>
      <p:sp>
        <p:nvSpPr>
          <p:cNvPr id="6" name="مربع نص 18">
            <a:extLst>
              <a:ext uri="{FF2B5EF4-FFF2-40B4-BE49-F238E27FC236}">
                <a16:creationId xmlns:a16="http://schemas.microsoft.com/office/drawing/2014/main" id="{18EDDAFA-1FBA-121F-FF11-423304671A3B}"/>
              </a:ext>
            </a:extLst>
          </p:cNvPr>
          <p:cNvSpPr txBox="1"/>
          <p:nvPr/>
        </p:nvSpPr>
        <p:spPr>
          <a:xfrm>
            <a:off x="923151" y="4969843"/>
            <a:ext cx="5172849" cy="1077218"/>
          </a:xfrm>
          <a:prstGeom prst="rect">
            <a:avLst/>
          </a:prstGeom>
          <a:solidFill>
            <a:schemeClr val="accent1">
              <a:alpha val="58039"/>
            </a:schemeClr>
          </a:solidFill>
          <a:effectLst>
            <a:softEdge rad="127000"/>
          </a:effectLst>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black"/>
                </a:solidFill>
                <a:effectLst/>
                <a:uLnTx/>
                <a:uFillTx/>
                <a:latin typeface="Gill Sans MT" panose="020B0502020104020203"/>
                <a:cs typeface="Arial" panose="020B0604020202020204" pitchFamily="34" charset="0"/>
              </a:rPr>
              <a:t> </a:t>
            </a:r>
            <a:r>
              <a:rPr lang="ar-KW" sz="2800" b="1" dirty="0">
                <a:solidFill>
                  <a:prstClr val="black"/>
                </a:solidFill>
                <a:latin typeface="Myriad عربي" pitchFamily="50" charset="-78"/>
                <a:ea typeface="Arial Unicode MS"/>
                <a:cs typeface="Myriad عربي" pitchFamily="50" charset="-78"/>
              </a:rPr>
              <a:t>من غير الأمن التقاط الاشياء عندما تسقط من بالون طائر مثلا</a:t>
            </a:r>
            <a:endParaRPr lang="ar-SA" sz="2800" b="1" dirty="0">
              <a:solidFill>
                <a:prstClr val="black"/>
              </a:solidFill>
              <a:latin typeface="Myriad عربي" pitchFamily="50" charset="-78"/>
              <a:ea typeface="Arial Unicode MS"/>
              <a:cs typeface="Myriad عربي" pitchFamily="50" charset="-78"/>
            </a:endParaRPr>
          </a:p>
        </p:txBody>
      </p:sp>
      <p:sp>
        <p:nvSpPr>
          <p:cNvPr id="7" name="مستطيل 6">
            <a:extLst>
              <a:ext uri="{FF2B5EF4-FFF2-40B4-BE49-F238E27FC236}">
                <a16:creationId xmlns:a16="http://schemas.microsoft.com/office/drawing/2014/main" id="{E17626E8-0415-93E9-EA32-2EE128AAD084}"/>
              </a:ext>
            </a:extLst>
          </p:cNvPr>
          <p:cNvSpPr/>
          <p:nvPr/>
        </p:nvSpPr>
        <p:spPr>
          <a:xfrm>
            <a:off x="9359153" y="215153"/>
            <a:ext cx="2250141" cy="59578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ln w="0"/>
                <a:solidFill>
                  <a:schemeClr val="tx1"/>
                </a:solidFill>
                <a:effectLst>
                  <a:outerShdw blurRad="38100" dist="19050" dir="2700000" algn="tl" rotWithShape="0">
                    <a:schemeClr val="dk1">
                      <a:alpha val="40000"/>
                    </a:schemeClr>
                  </a:outerShdw>
                </a:effectLst>
              </a:rPr>
              <a:t>الربط بالواقع </a:t>
            </a:r>
          </a:p>
        </p:txBody>
      </p:sp>
      <p:sp>
        <p:nvSpPr>
          <p:cNvPr id="2" name="مستطيل 1">
            <a:extLst>
              <a:ext uri="{FF2B5EF4-FFF2-40B4-BE49-F238E27FC236}">
                <a16:creationId xmlns:a16="http://schemas.microsoft.com/office/drawing/2014/main" id="{28A6ED4E-9C06-6C73-0B5F-0134C2E1CC5F}"/>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56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AutoShape 2" descr="Gold Star Sticker for iOS &amp; Android | GIPH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 name="AutoShape 6" descr="Happy Star Sticker for iOS &amp; Android | GIPH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7" name="AutoShape 8" descr="Happy Star Sticker for iOS &amp; Android | GIPH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034" name="Picture 10" descr="Little Star Animation messenger chudo after effects icon graphic ..."/>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3572" y="1498332"/>
            <a:ext cx="5694650" cy="4270987"/>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2" descr="BERG | Dribbbl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9" name="AutoShape 14" descr="animation, illustration, cartoon, face, star, yellow, happines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0" name="AutoShape 16" descr="animation, illustration, cartoon, face, star, yellow, happines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028" name="Picture 4" descr="Library of shooting star image free download gif png files ..."/>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256" y="769937"/>
            <a:ext cx="2935968" cy="2935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ppy Star Sticker by Rhonda for iOS &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9578892">
            <a:off x="9700075" y="4489459"/>
            <a:ext cx="2120761" cy="21207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动态图GIF: animation, gif, smile, 90s, vintage, cartoon, pink ..."/>
          <p:cNvPicPr>
            <a:picLocks noChangeAspect="1" noChangeArrowheads="1" noCrop="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06929" y="617537"/>
            <a:ext cx="923551" cy="8446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Stars Glitters GIF | Gfycat"/>
          <p:cNvPicPr>
            <a:picLocks noChangeAspect="1" noChangeArrowheads="1" noCrop="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20872509">
            <a:off x="3352170" y="169578"/>
            <a:ext cx="2445638" cy="2341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95245" y="4434300"/>
            <a:ext cx="7571303" cy="1323439"/>
          </a:xfrm>
          <a:prstGeom prst="rect">
            <a:avLst/>
          </a:prstGeom>
          <a:noFill/>
        </p:spPr>
        <p:txBody>
          <a:bodyPr wrap="non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AE" sz="8000" b="1" i="0" u="none" strike="noStrike" kern="1200" cap="none" spc="0" normalizeH="0" baseline="0" noProof="0" dirty="0">
                <a:ln>
                  <a:noFill/>
                </a:ln>
                <a:solidFill>
                  <a:schemeClr val="bg1"/>
                </a:solidFill>
                <a:effectLst/>
                <a:uLnTx/>
                <a:uFillTx/>
                <a:latin typeface="Courier New" panose="02070309020205020404" pitchFamily="49" charset="0"/>
                <a:ea typeface="+mn-ea"/>
                <a:cs typeface="Courier New" panose="02070309020205020404" pitchFamily="49" charset="0"/>
              </a:rPr>
              <a:t>مسابقةالنجوم</a:t>
            </a:r>
          </a:p>
        </p:txBody>
      </p:sp>
      <p:pic>
        <p:nvPicPr>
          <p:cNvPr id="15" name="Picture 6" descr="Happy Star Sticker by Rhonda for iOS &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9578892">
            <a:off x="161996" y="4489460"/>
            <a:ext cx="2120761" cy="2120761"/>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6143480" y="144293"/>
            <a:ext cx="5092245" cy="461664"/>
          </a:xfrm>
          <a:prstGeom prst="roundRect">
            <a:avLst/>
          </a:prstGeom>
          <a:ln/>
        </p:spPr>
        <p:style>
          <a:lnRef idx="0">
            <a:schemeClr val="accent4"/>
          </a:lnRef>
          <a:fillRef idx="3">
            <a:schemeClr val="accent4"/>
          </a:fillRef>
          <a:effectRef idx="3">
            <a:schemeClr val="accent4"/>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مراجعة درسنا من </a:t>
            </a:r>
            <a:endParaRPr kumimoji="0" lang="ar-AE" sz="36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 name="مستطيل 1">
            <a:extLst>
              <a:ext uri="{FF2B5EF4-FFF2-40B4-BE49-F238E27FC236}">
                <a16:creationId xmlns:a16="http://schemas.microsoft.com/office/drawing/2014/main" id="{02804DBD-3D65-CF80-B39F-BF8FCD9F7AC9}"/>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9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1800" decel="100000" fill="hold"/>
                                        <p:tgtEl>
                                          <p:spTgt spid="5"/>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08" y="4518293"/>
            <a:ext cx="12297506" cy="2339707"/>
          </a:xfrm>
          <a:prstGeom prst="rect">
            <a:avLst/>
          </a:prstGeom>
        </p:spPr>
      </p:pic>
      <p:sp>
        <p:nvSpPr>
          <p:cNvPr id="3" name="TextBox 2"/>
          <p:cNvSpPr txBox="1"/>
          <p:nvPr/>
        </p:nvSpPr>
        <p:spPr>
          <a:xfrm>
            <a:off x="1867990" y="199563"/>
            <a:ext cx="9575074" cy="954107"/>
          </a:xfrm>
          <a:prstGeom prst="rect">
            <a:avLst/>
          </a:prstGeom>
          <a:blipFill>
            <a:blip r:embed="rId6"/>
            <a:tile tx="0" ty="0" sx="100000" sy="100000" flip="none" algn="tl"/>
          </a:blip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SA" sz="28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اسقط عامل مفكا ومسمارا الى الأرض من اعلى المبنى في نفس اللحظة ايهما يصل أولا الى الأرض ( مع اهمال مقاومة الهواء :</a:t>
            </a:r>
            <a:endParaRPr kumimoji="0" lang="ar-AE" sz="60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4" name="Rounded Rectangle 3"/>
          <p:cNvSpPr/>
          <p:nvPr/>
        </p:nvSpPr>
        <p:spPr>
          <a:xfrm>
            <a:off x="8100646" y="1828852"/>
            <a:ext cx="3502855" cy="14208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0">
              <a:defRPr/>
            </a:pPr>
            <a:r>
              <a:rPr lang="ar-SA" sz="4400" dirty="0">
                <a:solidFill>
                  <a:schemeClr val="tx1"/>
                </a:solidFill>
              </a:rPr>
              <a:t>يصلان معا</a:t>
            </a:r>
            <a:endParaRPr kumimoji="0" lang="ar-AE" sz="8800" b="0" i="0" u="none" strike="noStrike" kern="1200" cap="none" spc="0" normalizeH="0" baseline="0" noProof="0" dirty="0">
              <a:ln>
                <a:noFill/>
              </a:ln>
              <a:solidFill>
                <a:schemeClr val="tx1"/>
              </a:solidFill>
              <a:effectLst/>
              <a:uLnTx/>
              <a:uFillTx/>
              <a:latin typeface="Calibri" panose="020F0502020204030204"/>
              <a:cs typeface="Arial" panose="020B0604020202020204" pitchFamily="34" charset="0"/>
            </a:endParaRPr>
          </a:p>
        </p:txBody>
      </p:sp>
      <p:sp>
        <p:nvSpPr>
          <p:cNvPr id="5" name="Rounded Rectangle 4"/>
          <p:cNvSpPr/>
          <p:nvPr/>
        </p:nvSpPr>
        <p:spPr>
          <a:xfrm>
            <a:off x="8221740" y="3930346"/>
            <a:ext cx="3502855" cy="14208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يتصادمان</a:t>
            </a:r>
            <a:endParaRPr kumimoji="0" lang="ar-AE"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pSp>
        <p:nvGrpSpPr>
          <p:cNvPr id="8" name="Group 7"/>
          <p:cNvGrpSpPr/>
          <p:nvPr/>
        </p:nvGrpSpPr>
        <p:grpSpPr>
          <a:xfrm>
            <a:off x="79950" y="229074"/>
            <a:ext cx="3407320" cy="2836855"/>
            <a:chOff x="45769" y="624738"/>
            <a:chExt cx="5201296" cy="5201296"/>
          </a:xfrm>
        </p:grpSpPr>
        <p:pic>
          <p:nvPicPr>
            <p:cNvPr id="11266" name="Picture 2" descr="Download Free png Free Star Smile Cliparts, Download Free Clip Art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6125" l="1500" r="100000"/>
                      </a14:imgEffect>
                    </a14:imgLayer>
                  </a14:imgProps>
                </a:ext>
                <a:ext uri="{28A0092B-C50C-407E-A947-70E740481C1C}">
                  <a14:useLocalDpi xmlns:a14="http://schemas.microsoft.com/office/drawing/2010/main" val="0"/>
                </a:ext>
              </a:extLst>
            </a:blip>
            <a:srcRect/>
            <a:stretch>
              <a:fillRect/>
            </a:stretch>
          </p:blipFill>
          <p:spPr bwMode="auto">
            <a:xfrm>
              <a:off x="45769" y="624738"/>
              <a:ext cx="5201296" cy="520129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2442754" y="1868093"/>
              <a:ext cx="888274" cy="927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9" name="Oval 8"/>
            <p:cNvSpPr/>
            <p:nvPr/>
          </p:nvSpPr>
          <p:spPr>
            <a:xfrm rot="21031187">
              <a:off x="1832968" y="2075565"/>
              <a:ext cx="888274" cy="927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7" name="Oval 6"/>
            <p:cNvSpPr/>
            <p:nvPr/>
          </p:nvSpPr>
          <p:spPr>
            <a:xfrm flipH="1">
              <a:off x="2766414" y="2135855"/>
              <a:ext cx="284310" cy="3918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1" name="Oval 10"/>
            <p:cNvSpPr/>
            <p:nvPr/>
          </p:nvSpPr>
          <p:spPr>
            <a:xfrm flipH="1">
              <a:off x="2214944" y="2290742"/>
              <a:ext cx="284310" cy="39188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grpSp>
      <p:pic>
        <p:nvPicPr>
          <p:cNvPr id="14" name="Picture 6" descr="نجوم أيقونات الكمبيوتر ، 247, الآخرين, رسوم متحركة 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9219" l="10000" r="90000"/>
                    </a14:imgEffect>
                  </a14:imgLayer>
                </a14:imgProps>
              </a:ext>
              <a:ext uri="{28A0092B-C50C-407E-A947-70E740481C1C}">
                <a14:useLocalDpi xmlns:a14="http://schemas.microsoft.com/office/drawing/2010/main" val="0"/>
              </a:ext>
            </a:extLst>
          </a:blip>
          <a:srcRect/>
          <a:stretch>
            <a:fillRect/>
          </a:stretch>
        </p:blipFill>
        <p:spPr bwMode="auto">
          <a:xfrm>
            <a:off x="10377996" y="5688146"/>
            <a:ext cx="1814004" cy="1031967"/>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4">
            <a:extLst>
              <a:ext uri="{FF2B5EF4-FFF2-40B4-BE49-F238E27FC236}">
                <a16:creationId xmlns:a16="http://schemas.microsoft.com/office/drawing/2014/main" id="{6131606B-9D32-7281-B60C-003688F0D2E7}"/>
              </a:ext>
            </a:extLst>
          </p:cNvPr>
          <p:cNvSpPr/>
          <p:nvPr/>
        </p:nvSpPr>
        <p:spPr>
          <a:xfrm>
            <a:off x="3487270" y="1797476"/>
            <a:ext cx="3502855" cy="14208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المسمار</a:t>
            </a:r>
            <a:endParaRPr kumimoji="0" lang="ar-AE"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ounded Rectangle 4">
            <a:extLst>
              <a:ext uri="{FF2B5EF4-FFF2-40B4-BE49-F238E27FC236}">
                <a16:creationId xmlns:a16="http://schemas.microsoft.com/office/drawing/2014/main" id="{42A2E63B-896A-6E03-7C60-45471E394B57}"/>
              </a:ext>
            </a:extLst>
          </p:cNvPr>
          <p:cNvSpPr/>
          <p:nvPr/>
        </p:nvSpPr>
        <p:spPr>
          <a:xfrm>
            <a:off x="3570762" y="3862119"/>
            <a:ext cx="3502855" cy="14208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المفك</a:t>
            </a:r>
            <a:endParaRPr kumimoji="0" lang="ar-AE" sz="4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271731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7200000" s="0" l="0"/>
                                      </p:by>
                                    </p:animClr>
                                    <p:animClr clrSpc="hsl" dir="cw">
                                      <p:cBhvr>
                                        <p:cTn id="7" dur="500" fill="hold"/>
                                        <p:tgtEl>
                                          <p:spTgt spid="4"/>
                                        </p:tgtEl>
                                        <p:attrNameLst>
                                          <p:attrName>fillcolor</p:attrName>
                                        </p:attrNameLst>
                                      </p:cBhvr>
                                      <p:by>
                                        <p:hsl h="-7200000" s="0" l="0"/>
                                      </p:by>
                                    </p:animClr>
                                    <p:animClr clrSpc="hsl" dir="cw">
                                      <p:cBhvr>
                                        <p:cTn id="8" dur="500" fill="hold"/>
                                        <p:tgtEl>
                                          <p:spTgt spid="4"/>
                                        </p:tgtEl>
                                        <p:attrNameLst>
                                          <p:attrName>stroke.color</p:attrName>
                                        </p:attrNameLst>
                                      </p:cBhvr>
                                      <p:by>
                                        <p:hsl h="-7200000" s="0" l="0"/>
                                      </p:by>
                                    </p:animClr>
                                    <p:set>
                                      <p:cBhvr>
                                        <p:cTn id="9" dur="500" fill="hold"/>
                                        <p:tgtEl>
                                          <p:spTgt spid="4"/>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49" presetClass="exit" presetSubtype="0" accel="100000" fill="hold" grpId="0" nodeType="clickEffect">
                                  <p:stCondLst>
                                    <p:cond delay="0"/>
                                  </p:stCondLst>
                                  <p:childTnLst>
                                    <p:anim calcmode="lin" valueType="num">
                                      <p:cBhvr>
                                        <p:cTn id="14" dur="500"/>
                                        <p:tgtEl>
                                          <p:spTgt spid="5"/>
                                        </p:tgtEl>
                                        <p:attrNameLst>
                                          <p:attrName>ppt_w</p:attrName>
                                        </p:attrNameLst>
                                      </p:cBhvr>
                                      <p:tavLst>
                                        <p:tav tm="0">
                                          <p:val>
                                            <p:strVal val="ppt_w"/>
                                          </p:val>
                                        </p:tav>
                                        <p:tav tm="100000">
                                          <p:val>
                                            <p:fltVal val="0"/>
                                          </p:val>
                                        </p:tav>
                                      </p:tavLst>
                                    </p:anim>
                                    <p:anim calcmode="lin" valueType="num">
                                      <p:cBhvr>
                                        <p:cTn id="15" dur="500"/>
                                        <p:tgtEl>
                                          <p:spTgt spid="5"/>
                                        </p:tgtEl>
                                        <p:attrNameLst>
                                          <p:attrName>ppt_h</p:attrName>
                                        </p:attrNameLst>
                                      </p:cBhvr>
                                      <p:tavLst>
                                        <p:tav tm="0">
                                          <p:val>
                                            <p:strVal val="ppt_h"/>
                                          </p:val>
                                        </p:tav>
                                        <p:tav tm="100000">
                                          <p:val>
                                            <p:fltVal val="0"/>
                                          </p:val>
                                        </p:tav>
                                      </p:tavLst>
                                    </p:anim>
                                    <p:anim calcmode="lin" valueType="num">
                                      <p:cBhvr>
                                        <p:cTn id="16" dur="500"/>
                                        <p:tgtEl>
                                          <p:spTgt spid="5"/>
                                        </p:tgtEl>
                                        <p:attrNameLst>
                                          <p:attrName>style.rotation</p:attrName>
                                        </p:attrNameLst>
                                      </p:cBhvr>
                                      <p:tavLst>
                                        <p:tav tm="0">
                                          <p:val>
                                            <p:fltVal val="0"/>
                                          </p:val>
                                        </p:tav>
                                        <p:tav tm="100000">
                                          <p:val>
                                            <p:fltVal val="36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49" presetClass="exit" presetSubtype="0" accel="100000" fill="hold" grpId="0"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 calcmode="lin" valueType="num">
                                      <p:cBhvr>
                                        <p:cTn id="25" dur="500"/>
                                        <p:tgtEl>
                                          <p:spTgt spid="10"/>
                                        </p:tgtEl>
                                        <p:attrNameLst>
                                          <p:attrName>style.rotation</p:attrName>
                                        </p:attrNameLst>
                                      </p:cBhvr>
                                      <p:tavLst>
                                        <p:tav tm="0">
                                          <p:val>
                                            <p:fltVal val="0"/>
                                          </p:val>
                                        </p:tav>
                                        <p:tav tm="100000">
                                          <p:val>
                                            <p:fltVal val="360"/>
                                          </p:val>
                                        </p:tav>
                                      </p:tavLst>
                                    </p:anim>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49" presetClass="exit" presetSubtype="0" accel="100000" fill="hold" grpId="0" nodeType="clickEffect">
                                  <p:stCondLst>
                                    <p:cond delay="0"/>
                                  </p:stCondLst>
                                  <p:childTnLst>
                                    <p:anim calcmode="lin" valueType="num">
                                      <p:cBhvr>
                                        <p:cTn id="32" dur="500"/>
                                        <p:tgtEl>
                                          <p:spTgt spid="12"/>
                                        </p:tgtEl>
                                        <p:attrNameLst>
                                          <p:attrName>ppt_w</p:attrName>
                                        </p:attrNameLst>
                                      </p:cBhvr>
                                      <p:tavLst>
                                        <p:tav tm="0">
                                          <p:val>
                                            <p:strVal val="ppt_w"/>
                                          </p:val>
                                        </p:tav>
                                        <p:tav tm="100000">
                                          <p:val>
                                            <p:fltVal val="0"/>
                                          </p:val>
                                        </p:tav>
                                      </p:tavLst>
                                    </p:anim>
                                    <p:anim calcmode="lin" valueType="num">
                                      <p:cBhvr>
                                        <p:cTn id="33" dur="500"/>
                                        <p:tgtEl>
                                          <p:spTgt spid="12"/>
                                        </p:tgtEl>
                                        <p:attrNameLst>
                                          <p:attrName>ppt_h</p:attrName>
                                        </p:attrNameLst>
                                      </p:cBhvr>
                                      <p:tavLst>
                                        <p:tav tm="0">
                                          <p:val>
                                            <p:strVal val="ppt_h"/>
                                          </p:val>
                                        </p:tav>
                                        <p:tav tm="100000">
                                          <p:val>
                                            <p:fltVal val="0"/>
                                          </p:val>
                                        </p:tav>
                                      </p:tavLst>
                                    </p:anim>
                                    <p:anim calcmode="lin" valueType="num">
                                      <p:cBhvr>
                                        <p:cTn id="34" dur="500"/>
                                        <p:tgtEl>
                                          <p:spTgt spid="12"/>
                                        </p:tgtEl>
                                        <p:attrNameLst>
                                          <p:attrName>style.rotation</p:attrName>
                                        </p:attrNameLst>
                                      </p:cBhvr>
                                      <p:tavLst>
                                        <p:tav tm="0">
                                          <p:val>
                                            <p:fltVal val="0"/>
                                          </p:val>
                                        </p:tav>
                                        <p:tav tm="100000">
                                          <p:val>
                                            <p:fltVal val="360"/>
                                          </p:val>
                                        </p:tav>
                                      </p:tavLst>
                                    </p:anim>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2"/>
                  </p:tgtEl>
                </p:cond>
              </p:nextCondLst>
            </p:seq>
          </p:childTnLst>
        </p:cTn>
      </p:par>
    </p:tnLst>
    <p:bldLst>
      <p:bldP spid="4" grpId="0" animBg="1"/>
      <p:bldP spid="5" grpId="0" animBg="1"/>
      <p:bldP spid="10"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08" y="4518293"/>
            <a:ext cx="12297506" cy="2339707"/>
          </a:xfrm>
          <a:prstGeom prst="rect">
            <a:avLst/>
          </a:prstGeom>
        </p:spPr>
      </p:pic>
      <p:sp>
        <p:nvSpPr>
          <p:cNvPr id="3" name="TextBox 2"/>
          <p:cNvSpPr txBox="1"/>
          <p:nvPr/>
        </p:nvSpPr>
        <p:spPr>
          <a:xfrm>
            <a:off x="2107113" y="150900"/>
            <a:ext cx="9863215" cy="1376402"/>
          </a:xfrm>
          <a:prstGeom prst="rect">
            <a:avLst/>
          </a:prstGeom>
          <a:solidFill>
            <a:schemeClr val="accent2">
              <a:lumMod val="20000"/>
              <a:lumOff val="80000"/>
            </a:schemeClr>
          </a:solidFill>
        </p:spPr>
        <p:txBody>
          <a:bodyPr wrap="square" rtlCol="1">
            <a:spAutoFit/>
          </a:bodyPr>
          <a:lstStyle/>
          <a:p>
            <a:pPr marL="342900" lvl="0" indent="-342900" algn="r" rtl="1">
              <a:lnSpc>
                <a:spcPct val="107000"/>
              </a:lnSpc>
              <a:spcAft>
                <a:spcPts val="800"/>
              </a:spcAft>
              <a:buFont typeface="+mj-lt"/>
              <a:buAutoNum type="arabicParenR"/>
            </a:pPr>
            <a:r>
              <a:rPr lang="ar-SA" sz="4000" dirty="0">
                <a:effectLst/>
                <a:latin typeface="Calibri" panose="020F0502020204030204" pitchFamily="34" charset="0"/>
                <a:ea typeface="Calibri" panose="020F0502020204030204" pitchFamily="34" charset="0"/>
                <a:cs typeface="Arial" panose="020B0604020202020204" pitchFamily="34" charset="0"/>
              </a:rPr>
              <a:t>إذا قذف حجر للأعلى فإن سرعته عند أقصى ارتفاع تساوي :</a:t>
            </a:r>
            <a:endParaRPr lang="en-US" sz="4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ounded Rectangle 3"/>
          <p:cNvSpPr/>
          <p:nvPr/>
        </p:nvSpPr>
        <p:spPr>
          <a:xfrm>
            <a:off x="2521131" y="3969478"/>
            <a:ext cx="3502855" cy="14208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0">
              <a:defRPr/>
            </a:pPr>
            <a:r>
              <a:rPr lang="ar-SA" sz="3600" dirty="0">
                <a:solidFill>
                  <a:prstClr val="black"/>
                </a:solidFill>
                <a:cs typeface="Akhbar MT" pitchFamily="2" charset="-78"/>
              </a:rPr>
              <a:t>صفر</a:t>
            </a:r>
            <a:endParaRPr kumimoji="0" lang="ar-AE" sz="3600" b="0" i="0" u="none" strike="noStrike" kern="1200" cap="none" spc="0" normalizeH="0" baseline="0" noProof="0" dirty="0">
              <a:ln>
                <a:noFill/>
              </a:ln>
              <a:solidFill>
                <a:prstClr val="black"/>
              </a:solidFill>
              <a:effectLst/>
              <a:uLnTx/>
              <a:uFillTx/>
              <a:latin typeface="Calibri" panose="020F0502020204030204"/>
              <a:cs typeface="Akhbar MT" pitchFamily="2" charset="-78"/>
            </a:endParaRPr>
          </a:p>
        </p:txBody>
      </p:sp>
      <p:sp>
        <p:nvSpPr>
          <p:cNvPr id="5" name="Rounded Rectangle 4"/>
          <p:cNvSpPr/>
          <p:nvPr/>
        </p:nvSpPr>
        <p:spPr>
          <a:xfrm>
            <a:off x="7450775" y="2140119"/>
            <a:ext cx="3502855" cy="14208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0">
              <a:defRPr/>
            </a:pPr>
            <a:r>
              <a:rPr lang="en-US" sz="3200">
                <a:solidFill>
                  <a:prstClr val="black"/>
                </a:solidFill>
                <a:cs typeface="Akhbar MT" pitchFamily="2" charset="-78"/>
              </a:rPr>
              <a:t>9.8 m/s</a:t>
            </a:r>
            <a:endParaRPr kumimoji="0" lang="ar-AE" sz="3200" b="0" i="0" u="none" strike="noStrike" kern="1200" cap="none" spc="0" normalizeH="0" baseline="0" noProof="0" dirty="0">
              <a:ln>
                <a:noFill/>
              </a:ln>
              <a:solidFill>
                <a:prstClr val="black"/>
              </a:solidFill>
              <a:effectLst/>
              <a:uLnTx/>
              <a:uFillTx/>
              <a:latin typeface="Calibri" panose="020F0502020204030204"/>
              <a:cs typeface="Akhbar MT" pitchFamily="2" charset="-78"/>
            </a:endParaRPr>
          </a:p>
        </p:txBody>
      </p:sp>
      <p:pic>
        <p:nvPicPr>
          <p:cNvPr id="3076" name="Picture 4" descr="Cute stars clipart 7 » Clipart Station"/>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08" y="1158623"/>
            <a:ext cx="2308884" cy="28135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نجوم أيقونات الكمبيوتر ، 247, الآخرين, رسوم متحركة 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9219" l="10000" r="90000"/>
                    </a14:imgEffect>
                  </a14:imgLayer>
                </a14:imgProps>
              </a:ext>
              <a:ext uri="{28A0092B-C50C-407E-A947-70E740481C1C}">
                <a14:useLocalDpi xmlns:a14="http://schemas.microsoft.com/office/drawing/2010/main" val="0"/>
              </a:ext>
            </a:extLst>
          </a:blip>
          <a:srcRect/>
          <a:stretch>
            <a:fillRect/>
          </a:stretch>
        </p:blipFill>
        <p:spPr bwMode="auto">
          <a:xfrm>
            <a:off x="10377996" y="5688146"/>
            <a:ext cx="1814004" cy="103196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4">
            <a:extLst>
              <a:ext uri="{FF2B5EF4-FFF2-40B4-BE49-F238E27FC236}">
                <a16:creationId xmlns:a16="http://schemas.microsoft.com/office/drawing/2014/main" id="{119A1B2A-6EA9-ECD5-AD12-98D8687DD2DD}"/>
              </a:ext>
            </a:extLst>
          </p:cNvPr>
          <p:cNvSpPr/>
          <p:nvPr/>
        </p:nvSpPr>
        <p:spPr>
          <a:xfrm>
            <a:off x="7532698" y="3935656"/>
            <a:ext cx="3502855" cy="14208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0">
              <a:defRPr/>
            </a:pPr>
            <a:r>
              <a:rPr lang="en-US" sz="3200">
                <a:solidFill>
                  <a:prstClr val="black"/>
                </a:solidFill>
                <a:cs typeface="Akhbar MT" pitchFamily="2" charset="-78"/>
              </a:rPr>
              <a:t>2 m/s</a:t>
            </a:r>
            <a:endParaRPr kumimoji="0" lang="ar-AE" sz="3200" b="0" i="0" u="none" strike="noStrike" kern="1200" cap="none" spc="0" normalizeH="0" baseline="0" noProof="0" dirty="0">
              <a:ln>
                <a:noFill/>
              </a:ln>
              <a:solidFill>
                <a:prstClr val="black"/>
              </a:solidFill>
              <a:effectLst/>
              <a:uLnTx/>
              <a:uFillTx/>
              <a:latin typeface="Calibri" panose="020F0502020204030204"/>
              <a:cs typeface="Akhbar MT" pitchFamily="2" charset="-78"/>
            </a:endParaRPr>
          </a:p>
        </p:txBody>
      </p:sp>
      <p:sp>
        <p:nvSpPr>
          <p:cNvPr id="7" name="Rounded Rectangle 4">
            <a:extLst>
              <a:ext uri="{FF2B5EF4-FFF2-40B4-BE49-F238E27FC236}">
                <a16:creationId xmlns:a16="http://schemas.microsoft.com/office/drawing/2014/main" id="{D90BAB25-A426-D957-73E5-4533EFFDB4BF}"/>
              </a:ext>
            </a:extLst>
          </p:cNvPr>
          <p:cNvSpPr/>
          <p:nvPr/>
        </p:nvSpPr>
        <p:spPr>
          <a:xfrm>
            <a:off x="2404886" y="2173941"/>
            <a:ext cx="3502855" cy="14208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0">
              <a:defRPr/>
            </a:pPr>
            <a:r>
              <a:rPr lang="en-US" sz="3200" dirty="0">
                <a:solidFill>
                  <a:prstClr val="black"/>
                </a:solidFill>
                <a:cs typeface="Akhbar MT" pitchFamily="2" charset="-78"/>
              </a:rPr>
              <a:t>1 m/s</a:t>
            </a:r>
            <a:endParaRPr kumimoji="0" lang="ar-AE" sz="3200" b="0" i="0" u="none" strike="noStrike" kern="1200" cap="none" spc="0" normalizeH="0" baseline="0" noProof="0" dirty="0">
              <a:ln>
                <a:noFill/>
              </a:ln>
              <a:solidFill>
                <a:prstClr val="black"/>
              </a:solidFill>
              <a:effectLst/>
              <a:uLnTx/>
              <a:uFillTx/>
              <a:latin typeface="Calibri" panose="020F0502020204030204"/>
              <a:cs typeface="Akhbar MT" pitchFamily="2" charset="-78"/>
            </a:endParaRPr>
          </a:p>
        </p:txBody>
      </p:sp>
    </p:spTree>
    <p:extLst>
      <p:ext uri="{BB962C8B-B14F-4D97-AF65-F5344CB8AC3E}">
        <p14:creationId xmlns:p14="http://schemas.microsoft.com/office/powerpoint/2010/main" val="20617476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7200000" s="0" l="0"/>
                                      </p:by>
                                    </p:animClr>
                                    <p:animClr clrSpc="hsl" dir="cw">
                                      <p:cBhvr>
                                        <p:cTn id="7" dur="500" fill="hold"/>
                                        <p:tgtEl>
                                          <p:spTgt spid="4"/>
                                        </p:tgtEl>
                                        <p:attrNameLst>
                                          <p:attrName>fillcolor</p:attrName>
                                        </p:attrNameLst>
                                      </p:cBhvr>
                                      <p:by>
                                        <p:hsl h="-7200000" s="0" l="0"/>
                                      </p:by>
                                    </p:animClr>
                                    <p:animClr clrSpc="hsl" dir="cw">
                                      <p:cBhvr>
                                        <p:cTn id="8" dur="500" fill="hold"/>
                                        <p:tgtEl>
                                          <p:spTgt spid="4"/>
                                        </p:tgtEl>
                                        <p:attrNameLst>
                                          <p:attrName>stroke.color</p:attrName>
                                        </p:attrNameLst>
                                      </p:cBhvr>
                                      <p:by>
                                        <p:hsl h="-7200000" s="0" l="0"/>
                                      </p:by>
                                    </p:animClr>
                                    <p:set>
                                      <p:cBhvr>
                                        <p:cTn id="9" dur="500" fill="hold"/>
                                        <p:tgtEl>
                                          <p:spTgt spid="4"/>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49" presetClass="exit" presetSubtype="0" accel="100000" fill="hold" grpId="0" nodeType="clickEffect">
                                  <p:stCondLst>
                                    <p:cond delay="0"/>
                                  </p:stCondLst>
                                  <p:childTnLst>
                                    <p:anim calcmode="lin" valueType="num">
                                      <p:cBhvr>
                                        <p:cTn id="14" dur="500"/>
                                        <p:tgtEl>
                                          <p:spTgt spid="5"/>
                                        </p:tgtEl>
                                        <p:attrNameLst>
                                          <p:attrName>ppt_w</p:attrName>
                                        </p:attrNameLst>
                                      </p:cBhvr>
                                      <p:tavLst>
                                        <p:tav tm="0">
                                          <p:val>
                                            <p:strVal val="ppt_w"/>
                                          </p:val>
                                        </p:tav>
                                        <p:tav tm="100000">
                                          <p:val>
                                            <p:fltVal val="0"/>
                                          </p:val>
                                        </p:tav>
                                      </p:tavLst>
                                    </p:anim>
                                    <p:anim calcmode="lin" valueType="num">
                                      <p:cBhvr>
                                        <p:cTn id="15" dur="500"/>
                                        <p:tgtEl>
                                          <p:spTgt spid="5"/>
                                        </p:tgtEl>
                                        <p:attrNameLst>
                                          <p:attrName>ppt_h</p:attrName>
                                        </p:attrNameLst>
                                      </p:cBhvr>
                                      <p:tavLst>
                                        <p:tav tm="0">
                                          <p:val>
                                            <p:strVal val="ppt_h"/>
                                          </p:val>
                                        </p:tav>
                                        <p:tav tm="100000">
                                          <p:val>
                                            <p:fltVal val="0"/>
                                          </p:val>
                                        </p:tav>
                                      </p:tavLst>
                                    </p:anim>
                                    <p:anim calcmode="lin" valueType="num">
                                      <p:cBhvr>
                                        <p:cTn id="16" dur="500"/>
                                        <p:tgtEl>
                                          <p:spTgt spid="5"/>
                                        </p:tgtEl>
                                        <p:attrNameLst>
                                          <p:attrName>style.rotation</p:attrName>
                                        </p:attrNameLst>
                                      </p:cBhvr>
                                      <p:tavLst>
                                        <p:tav tm="0">
                                          <p:val>
                                            <p:fltVal val="0"/>
                                          </p:val>
                                        </p:tav>
                                        <p:tav tm="100000">
                                          <p:val>
                                            <p:fltVal val="36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49" presetClass="exit" presetSubtype="0" accel="100000" fill="hold" grpId="0" nodeType="clickEffect">
                                  <p:stCondLst>
                                    <p:cond delay="0"/>
                                  </p:stCondLst>
                                  <p:childTnLst>
                                    <p:anim calcmode="lin" valueType="num">
                                      <p:cBhvr>
                                        <p:cTn id="23" dur="500"/>
                                        <p:tgtEl>
                                          <p:spTgt spid="6"/>
                                        </p:tgtEl>
                                        <p:attrNameLst>
                                          <p:attrName>ppt_w</p:attrName>
                                        </p:attrNameLst>
                                      </p:cBhvr>
                                      <p:tavLst>
                                        <p:tav tm="0">
                                          <p:val>
                                            <p:strVal val="ppt_w"/>
                                          </p:val>
                                        </p:tav>
                                        <p:tav tm="100000">
                                          <p:val>
                                            <p:fltVal val="0"/>
                                          </p:val>
                                        </p:tav>
                                      </p:tavLst>
                                    </p:anim>
                                    <p:anim calcmode="lin" valueType="num">
                                      <p:cBhvr>
                                        <p:cTn id="24" dur="500"/>
                                        <p:tgtEl>
                                          <p:spTgt spid="6"/>
                                        </p:tgtEl>
                                        <p:attrNameLst>
                                          <p:attrName>ppt_h</p:attrName>
                                        </p:attrNameLst>
                                      </p:cBhvr>
                                      <p:tavLst>
                                        <p:tav tm="0">
                                          <p:val>
                                            <p:strVal val="ppt_h"/>
                                          </p:val>
                                        </p:tav>
                                        <p:tav tm="100000">
                                          <p:val>
                                            <p:fltVal val="0"/>
                                          </p:val>
                                        </p:tav>
                                      </p:tavLst>
                                    </p:anim>
                                    <p:anim calcmode="lin" valueType="num">
                                      <p:cBhvr>
                                        <p:cTn id="25" dur="500"/>
                                        <p:tgtEl>
                                          <p:spTgt spid="6"/>
                                        </p:tgtEl>
                                        <p:attrNameLst>
                                          <p:attrName>style.rotation</p:attrName>
                                        </p:attrNameLst>
                                      </p:cBhvr>
                                      <p:tavLst>
                                        <p:tav tm="0">
                                          <p:val>
                                            <p:fltVal val="0"/>
                                          </p:val>
                                        </p:tav>
                                        <p:tav tm="100000">
                                          <p:val>
                                            <p:fltVal val="360"/>
                                          </p:val>
                                        </p:tav>
                                      </p:tavLst>
                                    </p:anim>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49" presetClass="exit" presetSubtype="0" accel="100000" fill="hold" grpId="0" nodeType="clickEffect">
                                  <p:stCondLst>
                                    <p:cond delay="0"/>
                                  </p:stCondLst>
                                  <p:childTnLst>
                                    <p:anim calcmode="lin" valueType="num">
                                      <p:cBhvr>
                                        <p:cTn id="32" dur="500"/>
                                        <p:tgtEl>
                                          <p:spTgt spid="7"/>
                                        </p:tgtEl>
                                        <p:attrNameLst>
                                          <p:attrName>ppt_w</p:attrName>
                                        </p:attrNameLst>
                                      </p:cBhvr>
                                      <p:tavLst>
                                        <p:tav tm="0">
                                          <p:val>
                                            <p:strVal val="ppt_w"/>
                                          </p:val>
                                        </p:tav>
                                        <p:tav tm="100000">
                                          <p:val>
                                            <p:fltVal val="0"/>
                                          </p:val>
                                        </p:tav>
                                      </p:tavLst>
                                    </p:anim>
                                    <p:anim calcmode="lin" valueType="num">
                                      <p:cBhvr>
                                        <p:cTn id="33" dur="500"/>
                                        <p:tgtEl>
                                          <p:spTgt spid="7"/>
                                        </p:tgtEl>
                                        <p:attrNameLst>
                                          <p:attrName>ppt_h</p:attrName>
                                        </p:attrNameLst>
                                      </p:cBhvr>
                                      <p:tavLst>
                                        <p:tav tm="0">
                                          <p:val>
                                            <p:strVal val="ppt_h"/>
                                          </p:val>
                                        </p:tav>
                                        <p:tav tm="100000">
                                          <p:val>
                                            <p:fltVal val="0"/>
                                          </p:val>
                                        </p:tav>
                                      </p:tavLst>
                                    </p:anim>
                                    <p:anim calcmode="lin" valueType="num">
                                      <p:cBhvr>
                                        <p:cTn id="34" dur="500"/>
                                        <p:tgtEl>
                                          <p:spTgt spid="7"/>
                                        </p:tgtEl>
                                        <p:attrNameLst>
                                          <p:attrName>style.rotation</p:attrName>
                                        </p:attrNameLst>
                                      </p:cBhvr>
                                      <p:tavLst>
                                        <p:tav tm="0">
                                          <p:val>
                                            <p:fltVal val="0"/>
                                          </p:val>
                                        </p:tav>
                                        <p:tav tm="100000">
                                          <p:val>
                                            <p:fltVal val="360"/>
                                          </p:val>
                                        </p:tav>
                                      </p:tavLst>
                                    </p:anim>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bldLst>
      <p:bldP spid="4" grpId="0" animBg="1"/>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9000" b="-6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08" y="4518293"/>
            <a:ext cx="12297506" cy="2339707"/>
          </a:xfrm>
          <a:prstGeom prst="rect">
            <a:avLst/>
          </a:prstGeom>
        </p:spPr>
      </p:pic>
      <p:sp>
        <p:nvSpPr>
          <p:cNvPr id="3" name="TextBox 2"/>
          <p:cNvSpPr txBox="1"/>
          <p:nvPr/>
        </p:nvSpPr>
        <p:spPr>
          <a:xfrm>
            <a:off x="3589263" y="214833"/>
            <a:ext cx="7135343" cy="646331"/>
          </a:xfrm>
          <a:prstGeom prst="rect">
            <a:avLst/>
          </a:prstGeom>
          <a:solidFill>
            <a:schemeClr val="bg2"/>
          </a:solidFill>
        </p:spPr>
        <p:txBody>
          <a:bodyPr wrap="square" rtlCol="1">
            <a:spAutoFit/>
          </a:bodyPr>
          <a:lstStyle/>
          <a:p>
            <a:pPr lvl="0" algn="ctr" rtl="0">
              <a:defRPr/>
            </a:pPr>
            <a:r>
              <a:rPr lang="ar-SA" sz="3600" b="1" dirty="0">
                <a:effectLst/>
                <a:latin typeface="Calibri" panose="020F0502020204030204" pitchFamily="34" charset="0"/>
                <a:ea typeface="Calibri" panose="020F0502020204030204" pitchFamily="34" charset="0"/>
                <a:cs typeface="Arial" panose="020B0604020202020204" pitchFamily="34" charset="0"/>
              </a:rPr>
              <a:t>عند سقوط ثمرة من غصن شجرة يكون :</a:t>
            </a:r>
            <a:endParaRPr lang="ar-AE" sz="6000" dirty="0">
              <a:solidFill>
                <a:prstClr val="white"/>
              </a:solidFill>
            </a:endParaRPr>
          </a:p>
        </p:txBody>
      </p:sp>
      <p:sp>
        <p:nvSpPr>
          <p:cNvPr id="4" name="Rounded Rectangle 3"/>
          <p:cNvSpPr/>
          <p:nvPr/>
        </p:nvSpPr>
        <p:spPr>
          <a:xfrm>
            <a:off x="8375309" y="3266450"/>
            <a:ext cx="3502855" cy="14208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0">
              <a:defRPr/>
            </a:pPr>
            <a:r>
              <a:rPr lang="en-US" sz="4400" dirty="0">
                <a:solidFill>
                  <a:schemeClr val="tx1"/>
                </a:solidFill>
              </a:rPr>
              <a:t>a = g</a:t>
            </a:r>
            <a:endParaRPr kumimoji="0" lang="ar-AE" sz="7200" b="0" i="0" u="none" strike="noStrike" kern="1200" cap="none" spc="0" normalizeH="0" baseline="0" noProof="0" dirty="0">
              <a:ln>
                <a:noFill/>
              </a:ln>
              <a:solidFill>
                <a:schemeClr val="tx1"/>
              </a:solidFill>
              <a:effectLst/>
              <a:uLnTx/>
              <a:uFillTx/>
              <a:latin typeface="Calibri" panose="020F0502020204030204"/>
              <a:cs typeface="Akhbar MT" pitchFamily="2" charset="-78"/>
            </a:endParaRPr>
          </a:p>
        </p:txBody>
      </p:sp>
      <p:sp>
        <p:nvSpPr>
          <p:cNvPr id="5" name="Rounded Rectangle 4"/>
          <p:cNvSpPr/>
          <p:nvPr/>
        </p:nvSpPr>
        <p:spPr>
          <a:xfrm>
            <a:off x="779327" y="1647837"/>
            <a:ext cx="3502855" cy="14208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0">
              <a:defRPr/>
            </a:pPr>
            <a:r>
              <a:rPr lang="en-US" sz="4000">
                <a:solidFill>
                  <a:prstClr val="black"/>
                </a:solidFill>
                <a:cs typeface="Akhbar MT" pitchFamily="2" charset="-78"/>
              </a:rPr>
              <a:t>Vi = t</a:t>
            </a:r>
            <a:endParaRPr kumimoji="0" lang="ar-AE" sz="4000" b="0" i="0" u="none" strike="noStrike" kern="1200" cap="none" spc="0" normalizeH="0" baseline="0" noProof="0" dirty="0">
              <a:ln>
                <a:noFill/>
              </a:ln>
              <a:solidFill>
                <a:prstClr val="black"/>
              </a:solidFill>
              <a:effectLst/>
              <a:uLnTx/>
              <a:uFillTx/>
              <a:latin typeface="Calibri" panose="020F0502020204030204"/>
              <a:cs typeface="Akhbar MT" pitchFamily="2" charset="-78"/>
            </a:endParaRPr>
          </a:p>
        </p:txBody>
      </p:sp>
      <p:grpSp>
        <p:nvGrpSpPr>
          <p:cNvPr id="7" name="Group 6"/>
          <p:cNvGrpSpPr/>
          <p:nvPr/>
        </p:nvGrpSpPr>
        <p:grpSpPr>
          <a:xfrm rot="411523">
            <a:off x="4828534" y="1348134"/>
            <a:ext cx="3145995" cy="3447224"/>
            <a:chOff x="587828" y="1434340"/>
            <a:chExt cx="5086141" cy="4747066"/>
          </a:xfrm>
        </p:grpSpPr>
        <p:sp>
          <p:nvSpPr>
            <p:cNvPr id="8" name="Rectangle 7"/>
            <p:cNvSpPr/>
            <p:nvPr/>
          </p:nvSpPr>
          <p:spPr>
            <a:xfrm>
              <a:off x="2442753" y="3368862"/>
              <a:ext cx="256903" cy="43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9" name="Rectangle 8"/>
            <p:cNvSpPr/>
            <p:nvPr/>
          </p:nvSpPr>
          <p:spPr>
            <a:xfrm>
              <a:off x="3553097" y="2926080"/>
              <a:ext cx="248194" cy="444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AE"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10" name="Picture 2" descr="الرسم, الرسوم المتحركة, نجوم صورة بابوا نيو غينيا"/>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9" b="99524" l="0" r="100000"/>
                      </a14:imgEffect>
                    </a14:imgLayer>
                  </a14:imgProps>
                </a:ext>
                <a:ext uri="{28A0092B-C50C-407E-A947-70E740481C1C}">
                  <a14:useLocalDpi xmlns:a14="http://schemas.microsoft.com/office/drawing/2010/main" val="0"/>
                </a:ext>
              </a:extLst>
            </a:blip>
            <a:srcRect/>
            <a:stretch>
              <a:fillRect/>
            </a:stretch>
          </p:blipFill>
          <p:spPr bwMode="auto">
            <a:xfrm>
              <a:off x="587828" y="1434340"/>
              <a:ext cx="5086141" cy="474706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6" descr="نجوم أيقونات الكمبيوتر ، 247, الآخرين, رسوم متحركة pn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219" l="10000" r="90000"/>
                    </a14:imgEffect>
                  </a14:imgLayer>
                </a14:imgProps>
              </a:ext>
              <a:ext uri="{28A0092B-C50C-407E-A947-70E740481C1C}">
                <a14:useLocalDpi xmlns:a14="http://schemas.microsoft.com/office/drawing/2010/main" val="0"/>
              </a:ext>
            </a:extLst>
          </a:blip>
          <a:srcRect/>
          <a:stretch>
            <a:fillRect/>
          </a:stretch>
        </p:blipFill>
        <p:spPr bwMode="auto">
          <a:xfrm>
            <a:off x="10377996" y="5688146"/>
            <a:ext cx="1814004" cy="103196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4">
            <a:extLst>
              <a:ext uri="{FF2B5EF4-FFF2-40B4-BE49-F238E27FC236}">
                <a16:creationId xmlns:a16="http://schemas.microsoft.com/office/drawing/2014/main" id="{EE24B351-F98B-BB35-4539-C20AA9249E0B}"/>
              </a:ext>
            </a:extLst>
          </p:cNvPr>
          <p:cNvSpPr/>
          <p:nvPr/>
        </p:nvSpPr>
        <p:spPr>
          <a:xfrm>
            <a:off x="8313732" y="1386178"/>
            <a:ext cx="3502855" cy="14208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0">
              <a:defRPr/>
            </a:pPr>
            <a:r>
              <a:rPr lang="ar-SA" sz="4400" dirty="0">
                <a:solidFill>
                  <a:schemeClr val="tx1"/>
                </a:solidFill>
              </a:rPr>
              <a:t>ثابت </a:t>
            </a:r>
            <a:r>
              <a:rPr lang="en-US" sz="4400" dirty="0">
                <a:solidFill>
                  <a:schemeClr val="tx1"/>
                </a:solidFill>
              </a:rPr>
              <a:t>=  t</a:t>
            </a:r>
            <a:endParaRPr kumimoji="0" lang="ar-AE" sz="8000" b="0" i="0" u="none" strike="noStrike" kern="1200" cap="none" spc="0" normalizeH="0" baseline="0" noProof="0" dirty="0">
              <a:ln>
                <a:noFill/>
              </a:ln>
              <a:solidFill>
                <a:schemeClr val="tx1"/>
              </a:solidFill>
              <a:effectLst/>
              <a:uLnTx/>
              <a:uFillTx/>
              <a:latin typeface="Calibri" panose="020F0502020204030204"/>
              <a:cs typeface="Akhbar MT" pitchFamily="2" charset="-78"/>
            </a:endParaRPr>
          </a:p>
        </p:txBody>
      </p:sp>
      <p:sp>
        <p:nvSpPr>
          <p:cNvPr id="12" name="Rounded Rectangle 4">
            <a:extLst>
              <a:ext uri="{FF2B5EF4-FFF2-40B4-BE49-F238E27FC236}">
                <a16:creationId xmlns:a16="http://schemas.microsoft.com/office/drawing/2014/main" id="{BE411135-67E0-7DF4-8C4D-0F86D9355553}"/>
              </a:ext>
            </a:extLst>
          </p:cNvPr>
          <p:cNvSpPr/>
          <p:nvPr/>
        </p:nvSpPr>
        <p:spPr>
          <a:xfrm>
            <a:off x="955213" y="3439403"/>
            <a:ext cx="3502855" cy="14208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0">
              <a:defRPr/>
            </a:pPr>
            <a:r>
              <a:rPr lang="en-US" sz="4000">
                <a:solidFill>
                  <a:prstClr val="black"/>
                </a:solidFill>
                <a:cs typeface="Akhbar MT" pitchFamily="2" charset="-78"/>
              </a:rPr>
              <a:t>Vf = 0</a:t>
            </a:r>
            <a:endParaRPr kumimoji="0" lang="ar-AE" sz="4000" b="0" i="0" u="none" strike="noStrike" kern="1200" cap="none" spc="0" normalizeH="0" baseline="0" noProof="0" dirty="0">
              <a:ln>
                <a:noFill/>
              </a:ln>
              <a:solidFill>
                <a:prstClr val="black"/>
              </a:solidFill>
              <a:effectLst/>
              <a:uLnTx/>
              <a:uFillTx/>
              <a:latin typeface="Calibri" panose="020F0502020204030204"/>
              <a:cs typeface="Akhbar MT" pitchFamily="2" charset="-78"/>
            </a:endParaRPr>
          </a:p>
        </p:txBody>
      </p:sp>
    </p:spTree>
    <p:extLst>
      <p:ext uri="{BB962C8B-B14F-4D97-AF65-F5344CB8AC3E}">
        <p14:creationId xmlns:p14="http://schemas.microsoft.com/office/powerpoint/2010/main" val="3267785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7200000" s="0" l="0"/>
                                      </p:by>
                                    </p:animClr>
                                    <p:animClr clrSpc="hsl" dir="cw">
                                      <p:cBhvr>
                                        <p:cTn id="7" dur="500" fill="hold"/>
                                        <p:tgtEl>
                                          <p:spTgt spid="4"/>
                                        </p:tgtEl>
                                        <p:attrNameLst>
                                          <p:attrName>fillcolor</p:attrName>
                                        </p:attrNameLst>
                                      </p:cBhvr>
                                      <p:by>
                                        <p:hsl h="-7200000" s="0" l="0"/>
                                      </p:by>
                                    </p:animClr>
                                    <p:animClr clrSpc="hsl" dir="cw">
                                      <p:cBhvr>
                                        <p:cTn id="8" dur="500" fill="hold"/>
                                        <p:tgtEl>
                                          <p:spTgt spid="4"/>
                                        </p:tgtEl>
                                        <p:attrNameLst>
                                          <p:attrName>stroke.color</p:attrName>
                                        </p:attrNameLst>
                                      </p:cBhvr>
                                      <p:by>
                                        <p:hsl h="-7200000" s="0" l="0"/>
                                      </p:by>
                                    </p:animClr>
                                    <p:set>
                                      <p:cBhvr>
                                        <p:cTn id="9" dur="500" fill="hold"/>
                                        <p:tgtEl>
                                          <p:spTgt spid="4"/>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49" presetClass="exit" presetSubtype="0" accel="100000" fill="hold" grpId="0" nodeType="clickEffect">
                                  <p:stCondLst>
                                    <p:cond delay="0"/>
                                  </p:stCondLst>
                                  <p:childTnLst>
                                    <p:anim calcmode="lin" valueType="num">
                                      <p:cBhvr>
                                        <p:cTn id="14" dur="500"/>
                                        <p:tgtEl>
                                          <p:spTgt spid="5"/>
                                        </p:tgtEl>
                                        <p:attrNameLst>
                                          <p:attrName>ppt_w</p:attrName>
                                        </p:attrNameLst>
                                      </p:cBhvr>
                                      <p:tavLst>
                                        <p:tav tm="0">
                                          <p:val>
                                            <p:strVal val="ppt_w"/>
                                          </p:val>
                                        </p:tav>
                                        <p:tav tm="100000">
                                          <p:val>
                                            <p:fltVal val="0"/>
                                          </p:val>
                                        </p:tav>
                                      </p:tavLst>
                                    </p:anim>
                                    <p:anim calcmode="lin" valueType="num">
                                      <p:cBhvr>
                                        <p:cTn id="15" dur="500"/>
                                        <p:tgtEl>
                                          <p:spTgt spid="5"/>
                                        </p:tgtEl>
                                        <p:attrNameLst>
                                          <p:attrName>ppt_h</p:attrName>
                                        </p:attrNameLst>
                                      </p:cBhvr>
                                      <p:tavLst>
                                        <p:tav tm="0">
                                          <p:val>
                                            <p:strVal val="ppt_h"/>
                                          </p:val>
                                        </p:tav>
                                        <p:tav tm="100000">
                                          <p:val>
                                            <p:fltVal val="0"/>
                                          </p:val>
                                        </p:tav>
                                      </p:tavLst>
                                    </p:anim>
                                    <p:anim calcmode="lin" valueType="num">
                                      <p:cBhvr>
                                        <p:cTn id="16" dur="500"/>
                                        <p:tgtEl>
                                          <p:spTgt spid="5"/>
                                        </p:tgtEl>
                                        <p:attrNameLst>
                                          <p:attrName>style.rotation</p:attrName>
                                        </p:attrNameLst>
                                      </p:cBhvr>
                                      <p:tavLst>
                                        <p:tav tm="0">
                                          <p:val>
                                            <p:fltVal val="0"/>
                                          </p:val>
                                        </p:tav>
                                        <p:tav tm="100000">
                                          <p:val>
                                            <p:fltVal val="36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49" presetClass="exit" presetSubtype="0" accel="100000" fill="hold" grpId="0" nodeType="clickEffect">
                                  <p:stCondLst>
                                    <p:cond delay="0"/>
                                  </p:stCondLst>
                                  <p:childTnLst>
                                    <p:anim calcmode="lin" valueType="num">
                                      <p:cBhvr>
                                        <p:cTn id="23" dur="500"/>
                                        <p:tgtEl>
                                          <p:spTgt spid="6"/>
                                        </p:tgtEl>
                                        <p:attrNameLst>
                                          <p:attrName>ppt_w</p:attrName>
                                        </p:attrNameLst>
                                      </p:cBhvr>
                                      <p:tavLst>
                                        <p:tav tm="0">
                                          <p:val>
                                            <p:strVal val="ppt_w"/>
                                          </p:val>
                                        </p:tav>
                                        <p:tav tm="100000">
                                          <p:val>
                                            <p:fltVal val="0"/>
                                          </p:val>
                                        </p:tav>
                                      </p:tavLst>
                                    </p:anim>
                                    <p:anim calcmode="lin" valueType="num">
                                      <p:cBhvr>
                                        <p:cTn id="24" dur="500"/>
                                        <p:tgtEl>
                                          <p:spTgt spid="6"/>
                                        </p:tgtEl>
                                        <p:attrNameLst>
                                          <p:attrName>ppt_h</p:attrName>
                                        </p:attrNameLst>
                                      </p:cBhvr>
                                      <p:tavLst>
                                        <p:tav tm="0">
                                          <p:val>
                                            <p:strVal val="ppt_h"/>
                                          </p:val>
                                        </p:tav>
                                        <p:tav tm="100000">
                                          <p:val>
                                            <p:fltVal val="0"/>
                                          </p:val>
                                        </p:tav>
                                      </p:tavLst>
                                    </p:anim>
                                    <p:anim calcmode="lin" valueType="num">
                                      <p:cBhvr>
                                        <p:cTn id="25" dur="500"/>
                                        <p:tgtEl>
                                          <p:spTgt spid="6"/>
                                        </p:tgtEl>
                                        <p:attrNameLst>
                                          <p:attrName>style.rotation</p:attrName>
                                        </p:attrNameLst>
                                      </p:cBhvr>
                                      <p:tavLst>
                                        <p:tav tm="0">
                                          <p:val>
                                            <p:fltVal val="0"/>
                                          </p:val>
                                        </p:tav>
                                        <p:tav tm="100000">
                                          <p:val>
                                            <p:fltVal val="360"/>
                                          </p:val>
                                        </p:tav>
                                      </p:tavLst>
                                    </p:anim>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49" presetClass="exit" presetSubtype="0" accel="100000" fill="hold" grpId="0" nodeType="clickEffect">
                                  <p:stCondLst>
                                    <p:cond delay="0"/>
                                  </p:stCondLst>
                                  <p:childTnLst>
                                    <p:anim calcmode="lin" valueType="num">
                                      <p:cBhvr>
                                        <p:cTn id="32" dur="500"/>
                                        <p:tgtEl>
                                          <p:spTgt spid="12"/>
                                        </p:tgtEl>
                                        <p:attrNameLst>
                                          <p:attrName>ppt_w</p:attrName>
                                        </p:attrNameLst>
                                      </p:cBhvr>
                                      <p:tavLst>
                                        <p:tav tm="0">
                                          <p:val>
                                            <p:strVal val="ppt_w"/>
                                          </p:val>
                                        </p:tav>
                                        <p:tav tm="100000">
                                          <p:val>
                                            <p:fltVal val="0"/>
                                          </p:val>
                                        </p:tav>
                                      </p:tavLst>
                                    </p:anim>
                                    <p:anim calcmode="lin" valueType="num">
                                      <p:cBhvr>
                                        <p:cTn id="33" dur="500"/>
                                        <p:tgtEl>
                                          <p:spTgt spid="12"/>
                                        </p:tgtEl>
                                        <p:attrNameLst>
                                          <p:attrName>ppt_h</p:attrName>
                                        </p:attrNameLst>
                                      </p:cBhvr>
                                      <p:tavLst>
                                        <p:tav tm="0">
                                          <p:val>
                                            <p:strVal val="ppt_h"/>
                                          </p:val>
                                        </p:tav>
                                        <p:tav tm="100000">
                                          <p:val>
                                            <p:fltVal val="0"/>
                                          </p:val>
                                        </p:tav>
                                      </p:tavLst>
                                    </p:anim>
                                    <p:anim calcmode="lin" valueType="num">
                                      <p:cBhvr>
                                        <p:cTn id="34" dur="500"/>
                                        <p:tgtEl>
                                          <p:spTgt spid="12"/>
                                        </p:tgtEl>
                                        <p:attrNameLst>
                                          <p:attrName>style.rotation</p:attrName>
                                        </p:attrNameLst>
                                      </p:cBhvr>
                                      <p:tavLst>
                                        <p:tav tm="0">
                                          <p:val>
                                            <p:fltVal val="0"/>
                                          </p:val>
                                        </p:tav>
                                        <p:tav tm="100000">
                                          <p:val>
                                            <p:fltVal val="360"/>
                                          </p:val>
                                        </p:tav>
                                      </p:tavLst>
                                    </p:anim>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2"/>
                  </p:tgtEl>
                </p:cond>
              </p:nextCondLst>
            </p:seq>
          </p:childTnLst>
        </p:cTn>
      </p:par>
    </p:tnLst>
    <p:bldLst>
      <p:bldP spid="4" grpId="0" animBg="1"/>
      <p:bldP spid="5" grpId="0" animBg="1"/>
      <p:bldP spid="6"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6923315" y="676184"/>
          <a:ext cx="4892634" cy="1449497"/>
        </p:xfrm>
        <a:graphic>
          <a:graphicData uri="http://schemas.openxmlformats.org/drawingml/2006/table">
            <a:tbl>
              <a:tblPr firstRow="1" bandRow="1">
                <a:tableStyleId>{5940675A-B579-460E-94D1-54222C63F5DA}</a:tableStyleId>
              </a:tblPr>
              <a:tblGrid>
                <a:gridCol w="2568187">
                  <a:extLst>
                    <a:ext uri="{9D8B030D-6E8A-4147-A177-3AD203B41FA5}">
                      <a16:colId xmlns:a16="http://schemas.microsoft.com/office/drawing/2014/main" val="20000"/>
                    </a:ext>
                  </a:extLst>
                </a:gridCol>
                <a:gridCol w="2324447">
                  <a:extLst>
                    <a:ext uri="{9D8B030D-6E8A-4147-A177-3AD203B41FA5}">
                      <a16:colId xmlns:a16="http://schemas.microsoft.com/office/drawing/2014/main" val="20001"/>
                    </a:ext>
                  </a:extLst>
                </a:gridCol>
              </a:tblGrid>
              <a:tr h="922390">
                <a:tc>
                  <a:txBody>
                    <a:bodyPr/>
                    <a:lstStyle/>
                    <a:p>
                      <a:pPr algn="ctr" rtl="1"/>
                      <a:r>
                        <a:rPr lang="ar-SA" sz="2000" b="1" dirty="0"/>
                        <a:t>استراتيجية</a:t>
                      </a:r>
                      <a:r>
                        <a:rPr lang="ar-SA" sz="2000" b="1" baseline="0" dirty="0"/>
                        <a:t> ارسل سؤال</a:t>
                      </a:r>
                      <a:endParaRPr lang="en-US" sz="2000" b="1" dirty="0"/>
                    </a:p>
                  </a:txBody>
                  <a:tcPr>
                    <a:solidFill>
                      <a:schemeClr val="accent4">
                        <a:lumMod val="40000"/>
                        <a:lumOff val="60000"/>
                      </a:schemeClr>
                    </a:solidFill>
                  </a:tcPr>
                </a:tc>
                <a:tc>
                  <a:txBody>
                    <a:bodyPr/>
                    <a:lstStyle/>
                    <a:p>
                      <a:pPr algn="ctr" rtl="1"/>
                      <a:r>
                        <a:rPr lang="ar-SA" sz="2000" b="1" dirty="0">
                          <a:solidFill>
                            <a:srgbClr val="FF0000"/>
                          </a:solidFill>
                        </a:rPr>
                        <a:t>أسلوب</a:t>
                      </a:r>
                      <a:r>
                        <a:rPr lang="ar-SA" sz="2000" b="1" baseline="0" dirty="0">
                          <a:solidFill>
                            <a:srgbClr val="FF0000"/>
                          </a:solidFill>
                        </a:rPr>
                        <a:t> تنفيذ النشاط</a:t>
                      </a:r>
                      <a:endParaRPr lang="en-US" sz="2000" b="1" dirty="0">
                        <a:solidFill>
                          <a:srgbClr val="FF0000"/>
                        </a:solidFill>
                      </a:endParaRPr>
                    </a:p>
                  </a:txBody>
                  <a:tcPr>
                    <a:solidFill>
                      <a:schemeClr val="accent4">
                        <a:lumMod val="40000"/>
                        <a:lumOff val="60000"/>
                      </a:schemeClr>
                    </a:solidFill>
                  </a:tcPr>
                </a:tc>
                <a:extLst>
                  <a:ext uri="{0D108BD9-81ED-4DB2-BD59-A6C34878D82A}">
                    <a16:rowId xmlns:a16="http://schemas.microsoft.com/office/drawing/2014/main" val="10000"/>
                  </a:ext>
                </a:extLst>
              </a:tr>
              <a:tr h="527107">
                <a:tc>
                  <a:txBody>
                    <a:bodyPr/>
                    <a:lstStyle/>
                    <a:p>
                      <a:pPr algn="ctr" rtl="1"/>
                      <a:r>
                        <a:rPr lang="ar-SA" sz="2000" b="1" dirty="0"/>
                        <a:t>جماعي</a:t>
                      </a:r>
                      <a:endParaRPr lang="en-US" sz="2000" b="1" dirty="0"/>
                    </a:p>
                  </a:txBody>
                  <a:tcPr>
                    <a:solidFill>
                      <a:schemeClr val="accent4">
                        <a:lumMod val="40000"/>
                        <a:lumOff val="60000"/>
                      </a:schemeClr>
                    </a:solidFill>
                  </a:tcPr>
                </a:tc>
                <a:tc>
                  <a:txBody>
                    <a:bodyPr/>
                    <a:lstStyle/>
                    <a:p>
                      <a:pPr algn="ctr" rtl="1"/>
                      <a:r>
                        <a:rPr lang="ar-SA" sz="2000" b="1" dirty="0">
                          <a:solidFill>
                            <a:srgbClr val="FF0000"/>
                          </a:solidFill>
                        </a:rPr>
                        <a:t>نوع المهمة </a:t>
                      </a:r>
                      <a:endParaRPr lang="en-US" sz="2000" b="1" dirty="0">
                        <a:solidFill>
                          <a:srgbClr val="FF0000"/>
                        </a:solidFill>
                      </a:endParaRPr>
                    </a:p>
                  </a:txBody>
                  <a:tcPr>
                    <a:solidFill>
                      <a:schemeClr val="accent4">
                        <a:lumMod val="40000"/>
                        <a:lumOff val="60000"/>
                      </a:schemeClr>
                    </a:solidFill>
                  </a:tcPr>
                </a:tc>
                <a:extLst>
                  <a:ext uri="{0D108BD9-81ED-4DB2-BD59-A6C34878D82A}">
                    <a16:rowId xmlns:a16="http://schemas.microsoft.com/office/drawing/2014/main" val="10001"/>
                  </a:ext>
                </a:extLst>
              </a:tr>
            </a:tbl>
          </a:graphicData>
        </a:graphic>
      </p:graphicFrame>
      <p:pic>
        <p:nvPicPr>
          <p:cNvPr id="4" name="صورة 3">
            <a:extLst>
              <a:ext uri="{FF2B5EF4-FFF2-40B4-BE49-F238E27FC236}">
                <a16:creationId xmlns:a16="http://schemas.microsoft.com/office/drawing/2014/main" id="{4A9D9F74-3F3B-8B68-6DAA-BB3931F33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8141" y="2386940"/>
            <a:ext cx="5715000" cy="3578060"/>
          </a:xfrm>
          <a:prstGeom prst="rect">
            <a:avLst/>
          </a:prstGeom>
        </p:spPr>
      </p:pic>
      <p:pic>
        <p:nvPicPr>
          <p:cNvPr id="3" name="صورة 2" descr="e24c2c39781cb3e236b3a8f0074d048d.jpg">
            <a:extLst>
              <a:ext uri="{FF2B5EF4-FFF2-40B4-BE49-F238E27FC236}">
                <a16:creationId xmlns:a16="http://schemas.microsoft.com/office/drawing/2014/main" id="{BDE591D0-9A32-BE60-0A9B-7FD503B8B000}"/>
              </a:ext>
            </a:extLst>
          </p:cNvPr>
          <p:cNvPicPr>
            <a:picLocks noChangeAspect="1"/>
          </p:cNvPicPr>
          <p:nvPr/>
        </p:nvPicPr>
        <p:blipFill>
          <a:blip r:embed="rId3"/>
          <a:stretch>
            <a:fillRect/>
          </a:stretch>
        </p:blipFill>
        <p:spPr>
          <a:xfrm>
            <a:off x="95561" y="0"/>
            <a:ext cx="1697613" cy="1436914"/>
          </a:xfrm>
          <a:prstGeom prst="rect">
            <a:avLst/>
          </a:prstGeom>
          <a:ln>
            <a:solidFill>
              <a:schemeClr val="accent6">
                <a:lumMod val="75000"/>
              </a:schemeClr>
            </a:solidFill>
          </a:ln>
        </p:spPr>
      </p:pic>
      <p:sp>
        <p:nvSpPr>
          <p:cNvPr id="2" name="مستطيل 1">
            <a:extLst>
              <a:ext uri="{FF2B5EF4-FFF2-40B4-BE49-F238E27FC236}">
                <a16:creationId xmlns:a16="http://schemas.microsoft.com/office/drawing/2014/main" id="{BA89A39F-634C-420D-346E-70D3DDC685E8}"/>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957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3C131557-E094-4D4D-01A1-107C42D72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72" y="568189"/>
            <a:ext cx="7731790" cy="5760720"/>
          </a:xfrm>
          <a:prstGeom prst="rect">
            <a:avLst/>
          </a:prstGeom>
        </p:spPr>
      </p:pic>
      <p:grpSp>
        <p:nvGrpSpPr>
          <p:cNvPr id="27652" name="Group 6"/>
          <p:cNvGrpSpPr>
            <a:grpSpLocks/>
          </p:cNvGrpSpPr>
          <p:nvPr/>
        </p:nvGrpSpPr>
        <p:grpSpPr bwMode="auto">
          <a:xfrm>
            <a:off x="3327400" y="3656014"/>
            <a:ext cx="4840288" cy="130175"/>
            <a:chOff x="1803400" y="3656012"/>
            <a:chExt cx="4840302" cy="130177"/>
          </a:xfrm>
        </p:grpSpPr>
        <p:cxnSp>
          <p:nvCxnSpPr>
            <p:cNvPr id="27659" name="AutoShape 7"/>
            <p:cNvCxnSpPr>
              <a:cxnSpLocks noChangeShapeType="1"/>
            </p:cNvCxnSpPr>
            <p:nvPr/>
          </p:nvCxnSpPr>
          <p:spPr bwMode="auto">
            <a:xfrm>
              <a:off x="3137" y="4836"/>
              <a:ext cx="2065" cy="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60" name="AutoShape 8"/>
            <p:cNvCxnSpPr>
              <a:cxnSpLocks noChangeShapeType="1"/>
            </p:cNvCxnSpPr>
            <p:nvPr/>
          </p:nvCxnSpPr>
          <p:spPr bwMode="auto">
            <a:xfrm>
              <a:off x="5442" y="4836"/>
              <a:ext cx="1494" cy="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61" name="AutoShape 9"/>
            <p:cNvCxnSpPr>
              <a:cxnSpLocks noChangeShapeType="1"/>
            </p:cNvCxnSpPr>
            <p:nvPr/>
          </p:nvCxnSpPr>
          <p:spPr bwMode="auto">
            <a:xfrm>
              <a:off x="7221" y="4836"/>
              <a:ext cx="821" cy="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19" name="وسيلة شرح بيضاوية 4"/>
          <p:cNvSpPr/>
          <p:nvPr/>
        </p:nvSpPr>
        <p:spPr>
          <a:xfrm>
            <a:off x="7614918" y="702833"/>
            <a:ext cx="4388823" cy="4627084"/>
          </a:xfrm>
          <a:prstGeom prst="roundRect">
            <a:avLst/>
          </a:prstGeom>
        </p:spPr>
        <p:style>
          <a:lnRef idx="1">
            <a:schemeClr val="accent1"/>
          </a:lnRef>
          <a:fillRef idx="2">
            <a:schemeClr val="accent1"/>
          </a:fillRef>
          <a:effectRef idx="1">
            <a:schemeClr val="accent1"/>
          </a:effectRef>
          <a:fontRef idx="minor">
            <a:schemeClr val="dk1"/>
          </a:fontRef>
        </p:style>
        <p:txBody>
          <a:bodyPr rtlCol="1" anchor="ctr"/>
          <a:lstStyle/>
          <a:p>
            <a:r>
              <a:rPr lang="en-US" altLang="ar-AE" sz="3200" b="1" dirty="0">
                <a:solidFill>
                  <a:srgbClr val="0000FF"/>
                </a:solidFill>
                <a:latin typeface="Tahoma" panose="020B0604030504040204" pitchFamily="34" charset="0"/>
              </a:rPr>
              <a:t>.41</a:t>
            </a:r>
            <a:r>
              <a:rPr lang="ar-EG" altLang="ar-AE" sz="3200" b="1" dirty="0">
                <a:solidFill>
                  <a:srgbClr val="0000FF"/>
                </a:solidFill>
                <a:latin typeface="Tahoma" panose="020B0604030504040204" pitchFamily="34" charset="0"/>
              </a:rPr>
              <a:t> </a:t>
            </a:r>
            <a:r>
              <a:rPr lang="ar-EG" altLang="ar-AE" sz="3200" b="1" dirty="0"/>
              <a:t>أسقط عامل بناء عَرَضا قطعة قرميد من سطح بناية.</a:t>
            </a:r>
            <a:endParaRPr lang="en-US" altLang="ar-AE" sz="3200" b="1" dirty="0"/>
          </a:p>
          <a:p>
            <a:r>
              <a:rPr lang="en-US" altLang="ar-AE" sz="3200" b="1" dirty="0">
                <a:solidFill>
                  <a:srgbClr val="0070C0"/>
                </a:solidFill>
              </a:rPr>
              <a:t> .a</a:t>
            </a:r>
            <a:r>
              <a:rPr lang="ar-EG" altLang="ar-AE" sz="3200" b="1" dirty="0">
                <a:solidFill>
                  <a:srgbClr val="0070C0"/>
                </a:solidFill>
              </a:rPr>
              <a:t>ما سرعة قطعة القرميد بعد  </a:t>
            </a:r>
            <a:r>
              <a:rPr lang="en-US" altLang="ar-AE" sz="3200" b="1" dirty="0">
                <a:solidFill>
                  <a:srgbClr val="0070C0"/>
                </a:solidFill>
              </a:rPr>
              <a:t>4.0s</a:t>
            </a:r>
            <a:r>
              <a:rPr lang="ar-EG" altLang="ar-AE" sz="3200" b="1" dirty="0">
                <a:solidFill>
                  <a:srgbClr val="0070C0"/>
                </a:solidFill>
              </a:rPr>
              <a:t>؟</a:t>
            </a:r>
            <a:endParaRPr lang="en-US" altLang="ar-AE" sz="3200" b="1" dirty="0">
              <a:solidFill>
                <a:srgbClr val="0070C0"/>
              </a:solidFill>
            </a:endParaRPr>
          </a:p>
          <a:p>
            <a:r>
              <a:rPr lang="en-US" altLang="ar-AE" sz="3200" b="1" dirty="0">
                <a:solidFill>
                  <a:srgbClr val="0070C0"/>
                </a:solidFill>
              </a:rPr>
              <a:t>.b</a:t>
            </a:r>
            <a:r>
              <a:rPr lang="ar-EG" altLang="ar-AE" sz="3200" b="1" dirty="0">
                <a:solidFill>
                  <a:srgbClr val="0070C0"/>
                </a:solidFill>
              </a:rPr>
              <a:t>ما المسافة التي تقطعها القطعة خلال هذا الزمن؟</a:t>
            </a:r>
            <a:r>
              <a:rPr lang="ar-AE" altLang="ar-AE" sz="3200" b="1" dirty="0">
                <a:solidFill>
                  <a:srgbClr val="0070C0"/>
                </a:solidFill>
              </a:rPr>
              <a:t> </a:t>
            </a:r>
          </a:p>
          <a:p>
            <a:pPr algn="ctr"/>
            <a:r>
              <a:rPr lang="ar-AE" altLang="ar-AE" sz="3200" b="1" dirty="0">
                <a:solidFill>
                  <a:srgbClr val="FF0000"/>
                </a:solidFill>
              </a:rPr>
              <a:t>صفحة 82</a:t>
            </a:r>
            <a:endParaRPr lang="en-US" altLang="ar-AE" sz="2800" b="1" dirty="0">
              <a:solidFill>
                <a:srgbClr val="FF0000"/>
              </a:solidFill>
            </a:endParaRPr>
          </a:p>
        </p:txBody>
      </p:sp>
      <p:pic>
        <p:nvPicPr>
          <p:cNvPr id="4" name="صورة 3" descr="Pen-Calculator-81012.gif">
            <a:extLst>
              <a:ext uri="{FF2B5EF4-FFF2-40B4-BE49-F238E27FC236}">
                <a16:creationId xmlns:a16="http://schemas.microsoft.com/office/drawing/2014/main" id="{86BD4A89-6380-A552-7D2C-8F13C817644C}"/>
              </a:ext>
            </a:extLst>
          </p:cNvPr>
          <p:cNvPicPr>
            <a:picLocks noChangeAspect="1"/>
          </p:cNvPicPr>
          <p:nvPr/>
        </p:nvPicPr>
        <p:blipFill>
          <a:blip r:embed="rId3"/>
          <a:stretch>
            <a:fillRect/>
          </a:stretch>
        </p:blipFill>
        <p:spPr>
          <a:xfrm>
            <a:off x="4577083" y="-316782"/>
            <a:ext cx="1657349" cy="1577340"/>
          </a:xfrm>
          <a:prstGeom prst="rect">
            <a:avLst/>
          </a:prstGeom>
        </p:spPr>
      </p:pic>
      <p:sp>
        <p:nvSpPr>
          <p:cNvPr id="2" name="مستطيل 1">
            <a:extLst>
              <a:ext uri="{FF2B5EF4-FFF2-40B4-BE49-F238E27FC236}">
                <a16:creationId xmlns:a16="http://schemas.microsoft.com/office/drawing/2014/main" id="{59FEB508-619F-AD91-7AC1-81E6A1E9285C}"/>
              </a:ext>
            </a:extLst>
          </p:cNvPr>
          <p:cNvSpPr/>
          <p:nvPr/>
        </p:nvSpPr>
        <p:spPr>
          <a:xfrm>
            <a:off x="188259" y="106524"/>
            <a:ext cx="3351434" cy="923330"/>
          </a:xfrm>
          <a:prstGeom prst="rect">
            <a:avLst/>
          </a:prstGeom>
          <a:solidFill>
            <a:schemeClr val="bg2">
              <a:lumMod val="90000"/>
            </a:schemeClr>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a:ln/>
                <a:solidFill>
                  <a:srgbClr val="00B050"/>
                </a:solidFill>
                <a:effectLst/>
              </a:rPr>
              <a:t>نشاط حركي</a:t>
            </a:r>
          </a:p>
        </p:txBody>
      </p:sp>
      <p:sp>
        <p:nvSpPr>
          <p:cNvPr id="5" name="مستطيل 4">
            <a:extLst>
              <a:ext uri="{FF2B5EF4-FFF2-40B4-BE49-F238E27FC236}">
                <a16:creationId xmlns:a16="http://schemas.microsoft.com/office/drawing/2014/main" id="{5973447A-8796-E11C-8DA4-AC9ED64EEEEF}"/>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59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2" name="Group 6"/>
          <p:cNvGrpSpPr>
            <a:grpSpLocks/>
          </p:cNvGrpSpPr>
          <p:nvPr/>
        </p:nvGrpSpPr>
        <p:grpSpPr bwMode="auto">
          <a:xfrm>
            <a:off x="3327400" y="3656014"/>
            <a:ext cx="4840288" cy="130175"/>
            <a:chOff x="1803400" y="3656012"/>
            <a:chExt cx="4840302" cy="130177"/>
          </a:xfrm>
        </p:grpSpPr>
        <p:cxnSp>
          <p:nvCxnSpPr>
            <p:cNvPr id="27659" name="AutoShape 7"/>
            <p:cNvCxnSpPr>
              <a:cxnSpLocks noChangeShapeType="1"/>
            </p:cNvCxnSpPr>
            <p:nvPr/>
          </p:nvCxnSpPr>
          <p:spPr bwMode="auto">
            <a:xfrm>
              <a:off x="3137" y="4836"/>
              <a:ext cx="2065" cy="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60" name="AutoShape 8"/>
            <p:cNvCxnSpPr>
              <a:cxnSpLocks noChangeShapeType="1"/>
            </p:cNvCxnSpPr>
            <p:nvPr/>
          </p:nvCxnSpPr>
          <p:spPr bwMode="auto">
            <a:xfrm>
              <a:off x="5442" y="4836"/>
              <a:ext cx="1494" cy="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661" name="AutoShape 9"/>
            <p:cNvCxnSpPr>
              <a:cxnSpLocks noChangeShapeType="1"/>
            </p:cNvCxnSpPr>
            <p:nvPr/>
          </p:nvCxnSpPr>
          <p:spPr bwMode="auto">
            <a:xfrm>
              <a:off x="7221" y="4836"/>
              <a:ext cx="821" cy="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grpSp>
      <p:sp>
        <p:nvSpPr>
          <p:cNvPr id="20" name="وسيلة شرح بيضاوية 4"/>
          <p:cNvSpPr/>
          <p:nvPr/>
        </p:nvSpPr>
        <p:spPr>
          <a:xfrm>
            <a:off x="6476461" y="448103"/>
            <a:ext cx="5226581" cy="2452650"/>
          </a:xfrm>
          <a:prstGeom prst="rect">
            <a:avLst/>
          </a:prstGeom>
        </p:spPr>
        <p:style>
          <a:lnRef idx="1">
            <a:schemeClr val="accent1"/>
          </a:lnRef>
          <a:fillRef idx="2">
            <a:schemeClr val="accent1"/>
          </a:fillRef>
          <a:effectRef idx="1">
            <a:schemeClr val="accent1"/>
          </a:effectRef>
          <a:fontRef idx="minor">
            <a:schemeClr val="dk1"/>
          </a:fontRef>
        </p:style>
        <p:txBody>
          <a:bodyPr rtlCol="1" anchor="ctr"/>
          <a:lstStyle/>
          <a:p>
            <a:endParaRPr lang="en-US" altLang="ar-AE" sz="3200" b="1" dirty="0">
              <a:solidFill>
                <a:srgbClr val="0070C0"/>
              </a:solidFill>
            </a:endParaRPr>
          </a:p>
          <a:p>
            <a:endParaRPr lang="en-US" altLang="ar-AE" sz="3200" b="1" dirty="0">
              <a:solidFill>
                <a:srgbClr val="0000FF"/>
              </a:solidFill>
              <a:latin typeface="Tahoma" panose="020B0604030504040204" pitchFamily="34" charset="0"/>
            </a:endParaRPr>
          </a:p>
        </p:txBody>
      </p:sp>
      <p:sp>
        <p:nvSpPr>
          <p:cNvPr id="2" name="مربع نص 1">
            <a:extLst>
              <a:ext uri="{FF2B5EF4-FFF2-40B4-BE49-F238E27FC236}">
                <a16:creationId xmlns:a16="http://schemas.microsoft.com/office/drawing/2014/main" id="{938AA456-705D-F1CF-F3DB-D157F8CBEF8B}"/>
              </a:ext>
            </a:extLst>
          </p:cNvPr>
          <p:cNvSpPr txBox="1"/>
          <p:nvPr/>
        </p:nvSpPr>
        <p:spPr>
          <a:xfrm>
            <a:off x="6324062" y="643376"/>
            <a:ext cx="5101074" cy="2062103"/>
          </a:xfrm>
          <a:prstGeom prst="rect">
            <a:avLst/>
          </a:prstGeom>
          <a:noFill/>
        </p:spPr>
        <p:txBody>
          <a:bodyPr wrap="square">
            <a:spAutoFit/>
          </a:bodyPr>
          <a:lstStyle/>
          <a:p>
            <a:r>
              <a:rPr lang="ar-SA" sz="2800" b="0" i="0" dirty="0">
                <a:solidFill>
                  <a:srgbClr val="FF0000"/>
                </a:solidFill>
                <a:effectLst/>
                <a:cs typeface="Droid Arabic Kufi"/>
              </a:rPr>
              <a:t>42</a:t>
            </a:r>
            <a:r>
              <a:rPr lang="ar-SA" sz="3200" b="0" i="0" dirty="0">
                <a:solidFill>
                  <a:srgbClr val="FF0000"/>
                </a:solidFill>
                <a:effectLst/>
                <a:cs typeface="Droid Arabic Kufi"/>
              </a:rPr>
              <a:t>) يسقط طالب كرة من نافذة ترتفع </a:t>
            </a:r>
            <a:r>
              <a:rPr lang="ar-SA" sz="3200" b="0" i="0" dirty="0">
                <a:solidFill>
                  <a:srgbClr val="FF0000"/>
                </a:solidFill>
                <a:effectLst/>
                <a:latin typeface="Droid Arabic Kufi"/>
              </a:rPr>
              <a:t>3.5 </a:t>
            </a:r>
            <a:r>
              <a:rPr lang="en-US" sz="3200" b="0" i="0" dirty="0">
                <a:solidFill>
                  <a:srgbClr val="FF0000"/>
                </a:solidFill>
                <a:effectLst/>
                <a:latin typeface="Droid Arabic Kufi"/>
              </a:rPr>
              <a:t>m</a:t>
            </a:r>
            <a:r>
              <a:rPr lang="en-US" sz="3200" b="0" i="0" dirty="0">
                <a:solidFill>
                  <a:srgbClr val="FF0000"/>
                </a:solidFill>
                <a:effectLst/>
                <a:cs typeface="Droid Arabic Kufi"/>
              </a:rPr>
              <a:t> </a:t>
            </a:r>
            <a:r>
              <a:rPr lang="ar-SA" sz="3200" b="0" i="0" dirty="0">
                <a:solidFill>
                  <a:srgbClr val="FF0000"/>
                </a:solidFill>
                <a:effectLst/>
                <a:cs typeface="Droid Arabic Kufi"/>
              </a:rPr>
              <a:t>عن الرصيف. ما سرعتها لحظة ملامستها أرضية الرصيف؟</a:t>
            </a:r>
            <a:endParaRPr lang="ar-SA" sz="2400" dirty="0"/>
          </a:p>
        </p:txBody>
      </p:sp>
      <p:pic>
        <p:nvPicPr>
          <p:cNvPr id="5" name="Picture 6">
            <a:extLst>
              <a:ext uri="{FF2B5EF4-FFF2-40B4-BE49-F238E27FC236}">
                <a16:creationId xmlns:a16="http://schemas.microsoft.com/office/drawing/2014/main" id="{FF8F3798-124B-DDA9-4FA1-6EB60DD3B5C9}"/>
              </a:ext>
            </a:extLst>
          </p:cNvPr>
          <p:cNvPicPr>
            <a:picLocks noChangeAspect="1"/>
          </p:cNvPicPr>
          <p:nvPr/>
        </p:nvPicPr>
        <p:blipFill>
          <a:blip r:embed="rId2"/>
          <a:srcRect/>
          <a:stretch>
            <a:fillRect/>
          </a:stretch>
        </p:blipFill>
        <p:spPr>
          <a:xfrm>
            <a:off x="634724" y="1399130"/>
            <a:ext cx="986071" cy="838788"/>
          </a:xfrm>
          <a:prstGeom prst="rect">
            <a:avLst/>
          </a:prstGeom>
        </p:spPr>
      </p:pic>
      <p:pic>
        <p:nvPicPr>
          <p:cNvPr id="6" name="صورة 5" descr="Pen-Calculator-81012.gif">
            <a:extLst>
              <a:ext uri="{FF2B5EF4-FFF2-40B4-BE49-F238E27FC236}">
                <a16:creationId xmlns:a16="http://schemas.microsoft.com/office/drawing/2014/main" id="{199B5A92-D343-6F66-9ADB-16D29D4C9E08}"/>
              </a:ext>
            </a:extLst>
          </p:cNvPr>
          <p:cNvPicPr>
            <a:picLocks noChangeAspect="1"/>
          </p:cNvPicPr>
          <p:nvPr/>
        </p:nvPicPr>
        <p:blipFill>
          <a:blip r:embed="rId3"/>
          <a:stretch>
            <a:fillRect/>
          </a:stretch>
        </p:blipFill>
        <p:spPr>
          <a:xfrm>
            <a:off x="2445854" y="1029854"/>
            <a:ext cx="1657349" cy="1577340"/>
          </a:xfrm>
          <a:prstGeom prst="rect">
            <a:avLst/>
          </a:prstGeom>
        </p:spPr>
      </p:pic>
      <p:sp>
        <p:nvSpPr>
          <p:cNvPr id="8" name="مستطيل 7">
            <a:extLst>
              <a:ext uri="{FF2B5EF4-FFF2-40B4-BE49-F238E27FC236}">
                <a16:creationId xmlns:a16="http://schemas.microsoft.com/office/drawing/2014/main" id="{22E14795-BD94-4B5E-56E6-A6254DD30DE9}"/>
              </a:ext>
            </a:extLst>
          </p:cNvPr>
          <p:cNvSpPr/>
          <p:nvPr/>
        </p:nvSpPr>
        <p:spPr>
          <a:xfrm>
            <a:off x="188259" y="106524"/>
            <a:ext cx="3351434" cy="923330"/>
          </a:xfrm>
          <a:prstGeom prst="rect">
            <a:avLst/>
          </a:prstGeom>
          <a:solidFill>
            <a:schemeClr val="bg2">
              <a:lumMod val="90000"/>
            </a:schemeClr>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a:ln/>
                <a:solidFill>
                  <a:srgbClr val="00B050"/>
                </a:solidFill>
                <a:effectLst/>
              </a:rPr>
              <a:t>نشاط حركي</a:t>
            </a:r>
          </a:p>
        </p:txBody>
      </p:sp>
      <p:pic>
        <p:nvPicPr>
          <p:cNvPr id="10" name="صورة 9">
            <a:extLst>
              <a:ext uri="{FF2B5EF4-FFF2-40B4-BE49-F238E27FC236}">
                <a16:creationId xmlns:a16="http://schemas.microsoft.com/office/drawing/2014/main" id="{92A5425B-D4BD-EBAB-2748-C38D8F3E3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976" y="2995230"/>
            <a:ext cx="8005482" cy="3337232"/>
          </a:xfrm>
          <a:prstGeom prst="rect">
            <a:avLst/>
          </a:prstGeom>
        </p:spPr>
      </p:pic>
      <p:sp>
        <p:nvSpPr>
          <p:cNvPr id="11" name="مستطيل 10">
            <a:extLst>
              <a:ext uri="{FF2B5EF4-FFF2-40B4-BE49-F238E27FC236}">
                <a16:creationId xmlns:a16="http://schemas.microsoft.com/office/drawing/2014/main" id="{1C892A2F-C1D6-1963-C609-F879D3D3891E}"/>
              </a:ext>
            </a:extLst>
          </p:cNvPr>
          <p:cNvSpPr/>
          <p:nvPr/>
        </p:nvSpPr>
        <p:spPr>
          <a:xfrm>
            <a:off x="0" y="0"/>
            <a:ext cx="1219200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632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6" name="Picture 42" descr="https://lh4.googleusercontent.com/GXdg5v1eBuWiAKbCX5CCdTmS7s-pMNFMoos8Z-cE6t7Qwxv1WlKsZEKX2Omii9S7Td-swycOB3GnBY-Y5pglZi7MKjk2Jro-qHnZ8YEl5KvcT70rML-t9T6bPwJYz4sBfJiBvno38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29" y="5467862"/>
            <a:ext cx="909827" cy="8953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AC1AE8F4-33F7-4EFF-89F1-5772854F55EC}"/>
              </a:ext>
            </a:extLst>
          </p:cNvPr>
          <p:cNvPicPr>
            <a:picLocks noChangeAspect="1"/>
          </p:cNvPicPr>
          <p:nvPr/>
        </p:nvPicPr>
        <p:blipFill>
          <a:blip r:embed="rId4"/>
          <a:srcRect/>
          <a:stretch>
            <a:fillRect/>
          </a:stretch>
        </p:blipFill>
        <p:spPr>
          <a:xfrm rot="2208597">
            <a:off x="2755194" y="258544"/>
            <a:ext cx="879253" cy="1307797"/>
          </a:xfrm>
          <a:prstGeom prst="rect">
            <a:avLst/>
          </a:prstGeom>
        </p:spPr>
      </p:pic>
      <p:pic>
        <p:nvPicPr>
          <p:cNvPr id="21" name="Picture 6">
            <a:extLst>
              <a:ext uri="{FF2B5EF4-FFF2-40B4-BE49-F238E27FC236}">
                <a16:creationId xmlns:a16="http://schemas.microsoft.com/office/drawing/2014/main" id="{9EF96498-A97F-437B-9C2E-8C35D651C1D9}"/>
              </a:ext>
            </a:extLst>
          </p:cNvPr>
          <p:cNvPicPr>
            <a:picLocks noChangeAspect="1"/>
          </p:cNvPicPr>
          <p:nvPr/>
        </p:nvPicPr>
        <p:blipFill>
          <a:blip r:embed="rId5"/>
          <a:srcRect/>
          <a:stretch>
            <a:fillRect/>
          </a:stretch>
        </p:blipFill>
        <p:spPr>
          <a:xfrm>
            <a:off x="734834" y="380990"/>
            <a:ext cx="986071" cy="838788"/>
          </a:xfrm>
          <a:prstGeom prst="rect">
            <a:avLst/>
          </a:prstGeom>
        </p:spPr>
      </p:pic>
      <p:pic>
        <p:nvPicPr>
          <p:cNvPr id="24" name="Picture 49" descr="A picture containing implement, pencil, stationary, colorful&#10;&#10;Description automatically generated">
            <a:extLst>
              <a:ext uri="{FF2B5EF4-FFF2-40B4-BE49-F238E27FC236}">
                <a16:creationId xmlns:a16="http://schemas.microsoft.com/office/drawing/2014/main" id="{2923A7F0-6A01-43EB-8F73-A1B7B4F085C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227869" y="5372336"/>
            <a:ext cx="745120" cy="1086431"/>
          </a:xfrm>
          <a:prstGeom prst="rect">
            <a:avLst/>
          </a:prstGeom>
        </p:spPr>
      </p:pic>
      <p:pic>
        <p:nvPicPr>
          <p:cNvPr id="9224" name="Picture 8" descr="نتيجة بحث الصور عن بحث">
            <a:extLst>
              <a:ext uri="{FF2B5EF4-FFF2-40B4-BE49-F238E27FC236}">
                <a16:creationId xmlns:a16="http://schemas.microsoft.com/office/drawing/2014/main" id="{7201F153-F5E4-4A65-B49F-4B978BB338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429" y="1913430"/>
            <a:ext cx="3595991" cy="22118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7E7F9A02-C85F-40BB-8091-EAC047744BDE}"/>
              </a:ext>
            </a:extLst>
          </p:cNvPr>
          <p:cNvSpPr txBox="1"/>
          <p:nvPr/>
        </p:nvSpPr>
        <p:spPr>
          <a:xfrm>
            <a:off x="4756131" y="1320034"/>
            <a:ext cx="7142859" cy="1514773"/>
          </a:xfrm>
          <a:prstGeom prst="flowChartConnector">
            <a:avLst/>
          </a:prstGeom>
          <a:solidFill>
            <a:schemeClr val="accent2">
              <a:lumMod val="60000"/>
              <a:lumOff val="40000"/>
            </a:schemeClr>
          </a:solidFill>
          <a:scene3d>
            <a:camera prst="orthographicFront"/>
            <a:lightRig rig="threePt" dir="t"/>
          </a:scene3d>
          <a:sp3d>
            <a:bevelT prst="convex"/>
          </a:sp3d>
        </p:spPr>
        <p:txBody>
          <a:bodyPr wrap="square" rtlCol="1">
            <a:spAutoFit/>
          </a:bodyPr>
          <a:lstStyle/>
          <a:p>
            <a:r>
              <a:rPr lang="ar-SA" sz="3200" dirty="0"/>
              <a:t>طالبتي الفيزيائية استخدمي متصفح قوقل للبحث عن قفزة </a:t>
            </a:r>
            <a:r>
              <a:rPr lang="ar-SA" sz="3200" dirty="0" err="1"/>
              <a:t>فيلكس</a:t>
            </a:r>
            <a:r>
              <a:rPr lang="ar-SA" sz="3200" dirty="0"/>
              <a:t>  </a:t>
            </a:r>
          </a:p>
        </p:txBody>
      </p:sp>
      <p:pic>
        <p:nvPicPr>
          <p:cNvPr id="8" name="صورة 7">
            <a:extLst>
              <a:ext uri="{FF2B5EF4-FFF2-40B4-BE49-F238E27FC236}">
                <a16:creationId xmlns:a16="http://schemas.microsoft.com/office/drawing/2014/main" id="{08043B1F-71C5-9D8E-9DE1-10E91155DC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8644" y="3259947"/>
            <a:ext cx="3595991" cy="2970523"/>
          </a:xfrm>
          <a:prstGeom prst="rect">
            <a:avLst/>
          </a:prstGeom>
        </p:spPr>
      </p:pic>
      <p:sp>
        <p:nvSpPr>
          <p:cNvPr id="9" name="مستطيل 8">
            <a:extLst>
              <a:ext uri="{FF2B5EF4-FFF2-40B4-BE49-F238E27FC236}">
                <a16:creationId xmlns:a16="http://schemas.microsoft.com/office/drawing/2014/main" id="{F3A92B58-8E83-8D19-82C1-57A0150555F8}"/>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771710"/>
      </p:ext>
    </p:extLst>
  </p:cSld>
  <p:clrMapOvr>
    <a:masterClrMapping/>
  </p:clrMapOvr>
  <mc:AlternateContent xmlns:mc="http://schemas.openxmlformats.org/markup-compatibility/2006" xmlns:p14="http://schemas.microsoft.com/office/powerpoint/2010/main">
    <mc:Choice Requires="p14">
      <p:transition spd="slow" p14:dur="1250">
        <p14:switch dir="l"/>
        <p:sndAc>
          <p:stSnd>
            <p:snd r:embed="rId2" name="camera.wav"/>
          </p:stSnd>
        </p:sndAc>
      </p:transition>
    </mc:Choice>
    <mc:Fallback xmlns="">
      <p:transition spd="slow">
        <p:fade/>
        <p:sndAc>
          <p:stSnd>
            <p:snd r:embed="rId44" name="camera.wav"/>
          </p:stSnd>
        </p:sndAc>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A8391F2-BCB6-4254-AB02-D32155DB092B}"/>
              </a:ext>
            </a:extLst>
          </p:cNvPr>
          <p:cNvSpPr>
            <a:spLocks noGrp="1"/>
          </p:cNvSpPr>
          <p:nvPr>
            <p:ph type="title"/>
          </p:nvPr>
        </p:nvSpPr>
        <p:spPr/>
        <p:txBody>
          <a:bodyPr/>
          <a:lstStyle/>
          <a:p>
            <a:endParaRPr lang="en-US"/>
          </a:p>
        </p:txBody>
      </p:sp>
      <p:sp>
        <p:nvSpPr>
          <p:cNvPr id="4" name="مستطيل: زوايا مستديرة 3">
            <a:extLst>
              <a:ext uri="{FF2B5EF4-FFF2-40B4-BE49-F238E27FC236}">
                <a16:creationId xmlns:a16="http://schemas.microsoft.com/office/drawing/2014/main" id="{31A42CEB-2730-4C0E-910E-378783FAA0BC}"/>
              </a:ext>
            </a:extLst>
          </p:cNvPr>
          <p:cNvSpPr/>
          <p:nvPr/>
        </p:nvSpPr>
        <p:spPr>
          <a:xfrm>
            <a:off x="295733" y="329540"/>
            <a:ext cx="11538858" cy="61989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dirty="0"/>
          </a:p>
        </p:txBody>
      </p:sp>
      <p:sp>
        <p:nvSpPr>
          <p:cNvPr id="5" name="مستطيل 4">
            <a:extLst>
              <a:ext uri="{FF2B5EF4-FFF2-40B4-BE49-F238E27FC236}">
                <a16:creationId xmlns:a16="http://schemas.microsoft.com/office/drawing/2014/main" id="{C9D4694A-C115-41C2-930A-4AE2F5AEA358}"/>
              </a:ext>
            </a:extLst>
          </p:cNvPr>
          <p:cNvSpPr/>
          <p:nvPr/>
        </p:nvSpPr>
        <p:spPr>
          <a:xfrm>
            <a:off x="2766480" y="777298"/>
            <a:ext cx="6597363" cy="80785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5000"/>
              </a:lnSpc>
            </a:pPr>
            <a:r>
              <a:rPr lang="ar-KW" sz="4400" b="1" dirty="0">
                <a:solidFill>
                  <a:srgbClr val="D1758F"/>
                </a:solidFill>
                <a:latin typeface="Myriad عربي" pitchFamily="50" charset="-78"/>
                <a:cs typeface="Myriad عربي" pitchFamily="50" charset="-78"/>
              </a:rPr>
              <a:t>لا تنسي عزيزتي حل الواجب !</a:t>
            </a:r>
            <a:endParaRPr lang="en-US" sz="4400" b="1" dirty="0">
              <a:solidFill>
                <a:srgbClr val="D1758F"/>
              </a:solidFill>
              <a:latin typeface="Times New Roman"/>
              <a:ea typeface="Calibri"/>
              <a:cs typeface="PT Bold Heading"/>
            </a:endParaRPr>
          </a:p>
        </p:txBody>
      </p:sp>
      <p:pic>
        <p:nvPicPr>
          <p:cNvPr id="7" name="عنصر نائب للمحتوى 6" descr="صورة تحتوي على دمية, لعبة, منضدة, جالس&#10;&#10;تم إنشاء الوصف تلقائياً">
            <a:extLst>
              <a:ext uri="{FF2B5EF4-FFF2-40B4-BE49-F238E27FC236}">
                <a16:creationId xmlns:a16="http://schemas.microsoft.com/office/drawing/2014/main" id="{2BE6947B-D872-40F7-AF54-BF78E2CAA096}"/>
              </a:ext>
            </a:extLst>
          </p:cNvPr>
          <p:cNvPicPr>
            <a:picLocks noGrp="1" noChangeAspect="1"/>
          </p:cNvPicPr>
          <p:nvPr>
            <p:ph idx="1"/>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3581208" y="2215981"/>
            <a:ext cx="4571203" cy="3695700"/>
          </a:xfrm>
        </p:spPr>
      </p:pic>
      <p:sp>
        <p:nvSpPr>
          <p:cNvPr id="3" name="مستطيل 2">
            <a:extLst>
              <a:ext uri="{FF2B5EF4-FFF2-40B4-BE49-F238E27FC236}">
                <a16:creationId xmlns:a16="http://schemas.microsoft.com/office/drawing/2014/main" id="{5F26E009-D446-A4AD-3B4B-FA01D94D5873}"/>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229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A17E653-A36C-804C-82F1-E6E3290871F3}"/>
              </a:ext>
            </a:extLst>
          </p:cNvPr>
          <p:cNvSpPr>
            <a:spLocks noGrp="1"/>
          </p:cNvSpPr>
          <p:nvPr>
            <p:ph type="title"/>
          </p:nvPr>
        </p:nvSpPr>
        <p:spPr>
          <a:xfrm>
            <a:off x="8310282" y="326571"/>
            <a:ext cx="3442448" cy="1325563"/>
          </a:xfrm>
          <a:solidFill>
            <a:schemeClr val="accent4">
              <a:lumMod val="20000"/>
              <a:lumOff val="80000"/>
            </a:schemeClr>
          </a:solidFill>
        </p:spPr>
        <p:txBody>
          <a:bodyPr/>
          <a:lstStyle/>
          <a:p>
            <a:pPr algn="ctr"/>
            <a:r>
              <a:rPr lang="ar-SA" b="1" dirty="0"/>
              <a:t>التهيئة</a:t>
            </a:r>
          </a:p>
        </p:txBody>
      </p:sp>
      <p:sp>
        <p:nvSpPr>
          <p:cNvPr id="5" name="مربع نص 4">
            <a:extLst>
              <a:ext uri="{FF2B5EF4-FFF2-40B4-BE49-F238E27FC236}">
                <a16:creationId xmlns:a16="http://schemas.microsoft.com/office/drawing/2014/main" id="{DB86891A-5FEA-A982-2ADA-ECD861A07B32}"/>
              </a:ext>
            </a:extLst>
          </p:cNvPr>
          <p:cNvSpPr txBox="1"/>
          <p:nvPr/>
        </p:nvSpPr>
        <p:spPr>
          <a:xfrm>
            <a:off x="1756416" y="1847420"/>
            <a:ext cx="8633011" cy="1200329"/>
          </a:xfrm>
          <a:prstGeom prst="rect">
            <a:avLst/>
          </a:prstGeom>
          <a:noFill/>
        </p:spPr>
        <p:txBody>
          <a:bodyPr wrap="square">
            <a:spAutoFit/>
          </a:bodyPr>
          <a:lstStyle/>
          <a:p>
            <a:r>
              <a:rPr lang="ar-SA" sz="3600" dirty="0">
                <a:solidFill>
                  <a:srgbClr val="FF0000"/>
                </a:solidFill>
              </a:rPr>
              <a:t>سبق وان اخذنا في الفصل الاول تجربة القطع المعدنية وتساءلنا هل تسقط جميع الاجسام بالسرعة نفسها؟ </a:t>
            </a:r>
          </a:p>
        </p:txBody>
      </p:sp>
      <p:pic>
        <p:nvPicPr>
          <p:cNvPr id="10" name="صورة 9">
            <a:extLst>
              <a:ext uri="{FF2B5EF4-FFF2-40B4-BE49-F238E27FC236}">
                <a16:creationId xmlns:a16="http://schemas.microsoft.com/office/drawing/2014/main" id="{0BED686F-2348-AD47-A9B8-6CDEFB2E6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2545" y="3685018"/>
            <a:ext cx="4507992" cy="2474990"/>
          </a:xfrm>
          <a:prstGeom prst="rect">
            <a:avLst/>
          </a:prstGeom>
        </p:spPr>
      </p:pic>
      <p:sp>
        <p:nvSpPr>
          <p:cNvPr id="11" name="مستطيل 10">
            <a:extLst>
              <a:ext uri="{FF2B5EF4-FFF2-40B4-BE49-F238E27FC236}">
                <a16:creationId xmlns:a16="http://schemas.microsoft.com/office/drawing/2014/main" id="{2AD2781C-8749-71B1-14B5-5406B25BD6B5}"/>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601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5134831"/>
            <a:ext cx="12192000" cy="1723169"/>
          </a:xfrm>
          <a:prstGeom prst="rect">
            <a:avLst/>
          </a:prstGeom>
          <a:solidFill>
            <a:schemeClr val="accent5">
              <a:lumMod val="40000"/>
              <a:lumOff val="60000"/>
            </a:schemeClr>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34661" y="0"/>
            <a:ext cx="2057339" cy="191846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12391" y="4380436"/>
            <a:ext cx="1979609" cy="1979609"/>
          </a:xfrm>
          <a:prstGeom prst="rect">
            <a:avLst/>
          </a:prstGeom>
        </p:spPr>
      </p:pic>
      <p:sp>
        <p:nvSpPr>
          <p:cNvPr id="6" name="مستطيل ذو زوايا قطرية مقصوصة 5">
            <a:extLst>
              <a:ext uri="{FF2B5EF4-FFF2-40B4-BE49-F238E27FC236}">
                <a16:creationId xmlns:a16="http://schemas.microsoft.com/office/drawing/2014/main" id="{C1B1350F-FE53-5D46-A74A-23242D9E27DF}"/>
              </a:ext>
            </a:extLst>
          </p:cNvPr>
          <p:cNvSpPr/>
          <p:nvPr/>
        </p:nvSpPr>
        <p:spPr>
          <a:xfrm>
            <a:off x="2840042" y="690334"/>
            <a:ext cx="7148483" cy="4114800"/>
          </a:xfrm>
          <a:custGeom>
            <a:avLst/>
            <a:gdLst>
              <a:gd name="connsiteX0" fmla="*/ 0 w 7148483"/>
              <a:gd name="connsiteY0" fmla="*/ 0 h 4114800"/>
              <a:gd name="connsiteX1" fmla="*/ 393635 w 7148483"/>
              <a:gd name="connsiteY1" fmla="*/ 0 h 4114800"/>
              <a:gd name="connsiteX2" fmla="*/ 1045777 w 7148483"/>
              <a:gd name="connsiteY2" fmla="*/ 0 h 4114800"/>
              <a:gd name="connsiteX3" fmla="*/ 1568666 w 7148483"/>
              <a:gd name="connsiteY3" fmla="*/ 0 h 4114800"/>
              <a:gd name="connsiteX4" fmla="*/ 2285435 w 7148483"/>
              <a:gd name="connsiteY4" fmla="*/ 0 h 4114800"/>
              <a:gd name="connsiteX5" fmla="*/ 2743697 w 7148483"/>
              <a:gd name="connsiteY5" fmla="*/ 0 h 4114800"/>
              <a:gd name="connsiteX6" fmla="*/ 3137332 w 7148483"/>
              <a:gd name="connsiteY6" fmla="*/ 0 h 4114800"/>
              <a:gd name="connsiteX7" fmla="*/ 3854101 w 7148483"/>
              <a:gd name="connsiteY7" fmla="*/ 0 h 4114800"/>
              <a:gd name="connsiteX8" fmla="*/ 4506243 w 7148483"/>
              <a:gd name="connsiteY8" fmla="*/ 0 h 4114800"/>
              <a:gd name="connsiteX9" fmla="*/ 5093758 w 7148483"/>
              <a:gd name="connsiteY9" fmla="*/ 0 h 4114800"/>
              <a:gd name="connsiteX10" fmla="*/ 5810527 w 7148483"/>
              <a:gd name="connsiteY10" fmla="*/ 0 h 4114800"/>
              <a:gd name="connsiteX11" fmla="*/ 6462669 w 7148483"/>
              <a:gd name="connsiteY11" fmla="*/ 0 h 4114800"/>
              <a:gd name="connsiteX12" fmla="*/ 6791860 w 7148483"/>
              <a:gd name="connsiteY12" fmla="*/ 329191 h 4114800"/>
              <a:gd name="connsiteX13" fmla="*/ 7148483 w 7148483"/>
              <a:gd name="connsiteY13" fmla="*/ 685814 h 4114800"/>
              <a:gd name="connsiteX14" fmla="*/ 7148483 w 7148483"/>
              <a:gd name="connsiteY14" fmla="*/ 1154442 h 4114800"/>
              <a:gd name="connsiteX15" fmla="*/ 7148483 w 7148483"/>
              <a:gd name="connsiteY15" fmla="*/ 1657360 h 4114800"/>
              <a:gd name="connsiteX16" fmla="*/ 7148483 w 7148483"/>
              <a:gd name="connsiteY16" fmla="*/ 2125988 h 4114800"/>
              <a:gd name="connsiteX17" fmla="*/ 7148483 w 7148483"/>
              <a:gd name="connsiteY17" fmla="*/ 2766066 h 4114800"/>
              <a:gd name="connsiteX18" fmla="*/ 7148483 w 7148483"/>
              <a:gd name="connsiteY18" fmla="*/ 3371853 h 4114800"/>
              <a:gd name="connsiteX19" fmla="*/ 7148483 w 7148483"/>
              <a:gd name="connsiteY19" fmla="*/ 4114800 h 4114800"/>
              <a:gd name="connsiteX20" fmla="*/ 7148483 w 7148483"/>
              <a:gd name="connsiteY20" fmla="*/ 4114800 h 4114800"/>
              <a:gd name="connsiteX21" fmla="*/ 6625594 w 7148483"/>
              <a:gd name="connsiteY21" fmla="*/ 4114800 h 4114800"/>
              <a:gd name="connsiteX22" fmla="*/ 5973452 w 7148483"/>
              <a:gd name="connsiteY22" fmla="*/ 4114800 h 4114800"/>
              <a:gd name="connsiteX23" fmla="*/ 5256684 w 7148483"/>
              <a:gd name="connsiteY23" fmla="*/ 4114800 h 4114800"/>
              <a:gd name="connsiteX24" fmla="*/ 4798422 w 7148483"/>
              <a:gd name="connsiteY24" fmla="*/ 4114800 h 4114800"/>
              <a:gd name="connsiteX25" fmla="*/ 4404786 w 7148483"/>
              <a:gd name="connsiteY25" fmla="*/ 4114800 h 4114800"/>
              <a:gd name="connsiteX26" fmla="*/ 3817271 w 7148483"/>
              <a:gd name="connsiteY26" fmla="*/ 4114800 h 4114800"/>
              <a:gd name="connsiteX27" fmla="*/ 3165129 w 7148483"/>
              <a:gd name="connsiteY27" fmla="*/ 4114800 h 4114800"/>
              <a:gd name="connsiteX28" fmla="*/ 2512987 w 7148483"/>
              <a:gd name="connsiteY28" fmla="*/ 4114800 h 4114800"/>
              <a:gd name="connsiteX29" fmla="*/ 1796218 w 7148483"/>
              <a:gd name="connsiteY29" fmla="*/ 4114800 h 4114800"/>
              <a:gd name="connsiteX30" fmla="*/ 685814 w 7148483"/>
              <a:gd name="connsiteY30" fmla="*/ 4114800 h 4114800"/>
              <a:gd name="connsiteX31" fmla="*/ 349765 w 7148483"/>
              <a:gd name="connsiteY31" fmla="*/ 3778751 h 4114800"/>
              <a:gd name="connsiteX32" fmla="*/ 0 w 7148483"/>
              <a:gd name="connsiteY32" fmla="*/ 3428986 h 4114800"/>
              <a:gd name="connsiteX33" fmla="*/ 0 w 7148483"/>
              <a:gd name="connsiteY33" fmla="*/ 2788909 h 4114800"/>
              <a:gd name="connsiteX34" fmla="*/ 0 w 7148483"/>
              <a:gd name="connsiteY34" fmla="*/ 2251701 h 4114800"/>
              <a:gd name="connsiteX35" fmla="*/ 0 w 7148483"/>
              <a:gd name="connsiteY35" fmla="*/ 1645913 h 4114800"/>
              <a:gd name="connsiteX36" fmla="*/ 0 w 7148483"/>
              <a:gd name="connsiteY36" fmla="*/ 1074416 h 4114800"/>
              <a:gd name="connsiteX37" fmla="*/ 0 w 7148483"/>
              <a:gd name="connsiteY37" fmla="*/ 502918 h 4114800"/>
              <a:gd name="connsiteX38" fmla="*/ 0 w 7148483"/>
              <a:gd name="connsiteY38"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148483" h="4114800" fill="none" extrusionOk="0">
                <a:moveTo>
                  <a:pt x="0" y="0"/>
                </a:moveTo>
                <a:cubicBezTo>
                  <a:pt x="122010" y="-33654"/>
                  <a:pt x="198186" y="25240"/>
                  <a:pt x="393635" y="0"/>
                </a:cubicBezTo>
                <a:cubicBezTo>
                  <a:pt x="589085" y="-25240"/>
                  <a:pt x="819113" y="34351"/>
                  <a:pt x="1045777" y="0"/>
                </a:cubicBezTo>
                <a:cubicBezTo>
                  <a:pt x="1272441" y="-34351"/>
                  <a:pt x="1394316" y="59300"/>
                  <a:pt x="1568666" y="0"/>
                </a:cubicBezTo>
                <a:cubicBezTo>
                  <a:pt x="1743016" y="-59300"/>
                  <a:pt x="2139202" y="74482"/>
                  <a:pt x="2285435" y="0"/>
                </a:cubicBezTo>
                <a:cubicBezTo>
                  <a:pt x="2431668" y="-74482"/>
                  <a:pt x="2548313" y="11391"/>
                  <a:pt x="2743697" y="0"/>
                </a:cubicBezTo>
                <a:cubicBezTo>
                  <a:pt x="2939081" y="-11391"/>
                  <a:pt x="3027724" y="14830"/>
                  <a:pt x="3137332" y="0"/>
                </a:cubicBezTo>
                <a:cubicBezTo>
                  <a:pt x="3246940" y="-14830"/>
                  <a:pt x="3536710" y="2426"/>
                  <a:pt x="3854101" y="0"/>
                </a:cubicBezTo>
                <a:cubicBezTo>
                  <a:pt x="4171492" y="-2426"/>
                  <a:pt x="4308385" y="27147"/>
                  <a:pt x="4506243" y="0"/>
                </a:cubicBezTo>
                <a:cubicBezTo>
                  <a:pt x="4704101" y="-27147"/>
                  <a:pt x="4938581" y="50225"/>
                  <a:pt x="5093758" y="0"/>
                </a:cubicBezTo>
                <a:cubicBezTo>
                  <a:pt x="5248936" y="-50225"/>
                  <a:pt x="5537087" y="60416"/>
                  <a:pt x="5810527" y="0"/>
                </a:cubicBezTo>
                <a:cubicBezTo>
                  <a:pt x="6083967" y="-60416"/>
                  <a:pt x="6156801" y="73198"/>
                  <a:pt x="6462669" y="0"/>
                </a:cubicBezTo>
                <a:cubicBezTo>
                  <a:pt x="6612927" y="95244"/>
                  <a:pt x="6683375" y="235284"/>
                  <a:pt x="6791860" y="329191"/>
                </a:cubicBezTo>
                <a:cubicBezTo>
                  <a:pt x="6900345" y="423098"/>
                  <a:pt x="7031688" y="614665"/>
                  <a:pt x="7148483" y="685814"/>
                </a:cubicBezTo>
                <a:cubicBezTo>
                  <a:pt x="7200511" y="871279"/>
                  <a:pt x="7109286" y="1010918"/>
                  <a:pt x="7148483" y="1154442"/>
                </a:cubicBezTo>
                <a:cubicBezTo>
                  <a:pt x="7187680" y="1297966"/>
                  <a:pt x="7100413" y="1510414"/>
                  <a:pt x="7148483" y="1657360"/>
                </a:cubicBezTo>
                <a:cubicBezTo>
                  <a:pt x="7196553" y="1804306"/>
                  <a:pt x="7132614" y="2023852"/>
                  <a:pt x="7148483" y="2125988"/>
                </a:cubicBezTo>
                <a:cubicBezTo>
                  <a:pt x="7164352" y="2228124"/>
                  <a:pt x="7136254" y="2472926"/>
                  <a:pt x="7148483" y="2766066"/>
                </a:cubicBezTo>
                <a:cubicBezTo>
                  <a:pt x="7160712" y="3059206"/>
                  <a:pt x="7105250" y="3160919"/>
                  <a:pt x="7148483" y="3371853"/>
                </a:cubicBezTo>
                <a:cubicBezTo>
                  <a:pt x="7191716" y="3582787"/>
                  <a:pt x="7079379" y="3921674"/>
                  <a:pt x="7148483" y="4114800"/>
                </a:cubicBezTo>
                <a:lnTo>
                  <a:pt x="7148483" y="4114800"/>
                </a:lnTo>
                <a:cubicBezTo>
                  <a:pt x="7040555" y="4141240"/>
                  <a:pt x="6792935" y="4091835"/>
                  <a:pt x="6625594" y="4114800"/>
                </a:cubicBezTo>
                <a:cubicBezTo>
                  <a:pt x="6458253" y="4137765"/>
                  <a:pt x="6222742" y="4074865"/>
                  <a:pt x="5973452" y="4114800"/>
                </a:cubicBezTo>
                <a:cubicBezTo>
                  <a:pt x="5724162" y="4154735"/>
                  <a:pt x="5532294" y="4043906"/>
                  <a:pt x="5256684" y="4114800"/>
                </a:cubicBezTo>
                <a:cubicBezTo>
                  <a:pt x="4981074" y="4185694"/>
                  <a:pt x="4916346" y="4092560"/>
                  <a:pt x="4798422" y="4114800"/>
                </a:cubicBezTo>
                <a:cubicBezTo>
                  <a:pt x="4680498" y="4137040"/>
                  <a:pt x="4549204" y="4076868"/>
                  <a:pt x="4404786" y="4114800"/>
                </a:cubicBezTo>
                <a:cubicBezTo>
                  <a:pt x="4260368" y="4152732"/>
                  <a:pt x="4014901" y="4073584"/>
                  <a:pt x="3817271" y="4114800"/>
                </a:cubicBezTo>
                <a:cubicBezTo>
                  <a:pt x="3619641" y="4156016"/>
                  <a:pt x="3303145" y="4104436"/>
                  <a:pt x="3165129" y="4114800"/>
                </a:cubicBezTo>
                <a:cubicBezTo>
                  <a:pt x="3027113" y="4125164"/>
                  <a:pt x="2715218" y="4108242"/>
                  <a:pt x="2512987" y="4114800"/>
                </a:cubicBezTo>
                <a:cubicBezTo>
                  <a:pt x="2310756" y="4121358"/>
                  <a:pt x="2116190" y="4090435"/>
                  <a:pt x="1796218" y="4114800"/>
                </a:cubicBezTo>
                <a:cubicBezTo>
                  <a:pt x="1476246" y="4139165"/>
                  <a:pt x="1037371" y="4079722"/>
                  <a:pt x="685814" y="4114800"/>
                </a:cubicBezTo>
                <a:cubicBezTo>
                  <a:pt x="576547" y="4058462"/>
                  <a:pt x="475610" y="3843209"/>
                  <a:pt x="349765" y="3778751"/>
                </a:cubicBezTo>
                <a:cubicBezTo>
                  <a:pt x="223920" y="3714293"/>
                  <a:pt x="180391" y="3552412"/>
                  <a:pt x="0" y="3428986"/>
                </a:cubicBezTo>
                <a:cubicBezTo>
                  <a:pt x="-2177" y="3258356"/>
                  <a:pt x="18352" y="2984508"/>
                  <a:pt x="0" y="2788909"/>
                </a:cubicBezTo>
                <a:cubicBezTo>
                  <a:pt x="-18352" y="2593310"/>
                  <a:pt x="61639" y="2509321"/>
                  <a:pt x="0" y="2251701"/>
                </a:cubicBezTo>
                <a:cubicBezTo>
                  <a:pt x="-61639" y="1994081"/>
                  <a:pt x="61120" y="1868331"/>
                  <a:pt x="0" y="1645913"/>
                </a:cubicBezTo>
                <a:cubicBezTo>
                  <a:pt x="-61120" y="1423495"/>
                  <a:pt x="18399" y="1299402"/>
                  <a:pt x="0" y="1074416"/>
                </a:cubicBezTo>
                <a:cubicBezTo>
                  <a:pt x="-18399" y="849430"/>
                  <a:pt x="17091" y="672280"/>
                  <a:pt x="0" y="502918"/>
                </a:cubicBezTo>
                <a:cubicBezTo>
                  <a:pt x="-17091" y="333556"/>
                  <a:pt x="4642" y="173019"/>
                  <a:pt x="0" y="0"/>
                </a:cubicBezTo>
                <a:close/>
              </a:path>
              <a:path w="7148483" h="4114800" stroke="0" extrusionOk="0">
                <a:moveTo>
                  <a:pt x="0" y="0"/>
                </a:moveTo>
                <a:cubicBezTo>
                  <a:pt x="205255" y="-12264"/>
                  <a:pt x="425200" y="42000"/>
                  <a:pt x="652142" y="0"/>
                </a:cubicBezTo>
                <a:cubicBezTo>
                  <a:pt x="879084" y="-42000"/>
                  <a:pt x="1008281" y="30924"/>
                  <a:pt x="1239657" y="0"/>
                </a:cubicBezTo>
                <a:cubicBezTo>
                  <a:pt x="1471034" y="-30924"/>
                  <a:pt x="1636432" y="19363"/>
                  <a:pt x="1762546" y="0"/>
                </a:cubicBezTo>
                <a:cubicBezTo>
                  <a:pt x="1888660" y="-19363"/>
                  <a:pt x="2122024" y="15781"/>
                  <a:pt x="2479315" y="0"/>
                </a:cubicBezTo>
                <a:cubicBezTo>
                  <a:pt x="2836606" y="-15781"/>
                  <a:pt x="2782060" y="15994"/>
                  <a:pt x="2937577" y="0"/>
                </a:cubicBezTo>
                <a:cubicBezTo>
                  <a:pt x="3093094" y="-15994"/>
                  <a:pt x="3263689" y="11188"/>
                  <a:pt x="3395839" y="0"/>
                </a:cubicBezTo>
                <a:cubicBezTo>
                  <a:pt x="3527989" y="-11188"/>
                  <a:pt x="3671970" y="10281"/>
                  <a:pt x="3789474" y="0"/>
                </a:cubicBezTo>
                <a:cubicBezTo>
                  <a:pt x="3906979" y="-10281"/>
                  <a:pt x="4265927" y="14213"/>
                  <a:pt x="4506243" y="0"/>
                </a:cubicBezTo>
                <a:cubicBezTo>
                  <a:pt x="4746559" y="-14213"/>
                  <a:pt x="5001303" y="65868"/>
                  <a:pt x="5223012" y="0"/>
                </a:cubicBezTo>
                <a:cubicBezTo>
                  <a:pt x="5444721" y="-65868"/>
                  <a:pt x="5519221" y="45175"/>
                  <a:pt x="5616647" y="0"/>
                </a:cubicBezTo>
                <a:cubicBezTo>
                  <a:pt x="5714074" y="-45175"/>
                  <a:pt x="6044673" y="66362"/>
                  <a:pt x="6462669" y="0"/>
                </a:cubicBezTo>
                <a:cubicBezTo>
                  <a:pt x="6567548" y="88190"/>
                  <a:pt x="6731002" y="273884"/>
                  <a:pt x="6805576" y="342907"/>
                </a:cubicBezTo>
                <a:cubicBezTo>
                  <a:pt x="6880150" y="411930"/>
                  <a:pt x="6993300" y="536157"/>
                  <a:pt x="7148483" y="685814"/>
                </a:cubicBezTo>
                <a:cubicBezTo>
                  <a:pt x="7188400" y="819298"/>
                  <a:pt x="7105724" y="1064067"/>
                  <a:pt x="7148483" y="1223022"/>
                </a:cubicBezTo>
                <a:cubicBezTo>
                  <a:pt x="7191242" y="1381977"/>
                  <a:pt x="7134275" y="1638603"/>
                  <a:pt x="7148483" y="1828809"/>
                </a:cubicBezTo>
                <a:cubicBezTo>
                  <a:pt x="7162691" y="2019015"/>
                  <a:pt x="7132958" y="2138160"/>
                  <a:pt x="7148483" y="2331727"/>
                </a:cubicBezTo>
                <a:cubicBezTo>
                  <a:pt x="7164008" y="2525294"/>
                  <a:pt x="7076215" y="2781195"/>
                  <a:pt x="7148483" y="2971805"/>
                </a:cubicBezTo>
                <a:cubicBezTo>
                  <a:pt x="7220751" y="3162415"/>
                  <a:pt x="7112741" y="3231537"/>
                  <a:pt x="7148483" y="3474723"/>
                </a:cubicBezTo>
                <a:cubicBezTo>
                  <a:pt x="7184225" y="3717909"/>
                  <a:pt x="7091925" y="3838691"/>
                  <a:pt x="7148483" y="4114800"/>
                </a:cubicBezTo>
                <a:lnTo>
                  <a:pt x="7148483" y="4114800"/>
                </a:lnTo>
                <a:cubicBezTo>
                  <a:pt x="7022066" y="4123125"/>
                  <a:pt x="6824447" y="4082586"/>
                  <a:pt x="6690221" y="4114800"/>
                </a:cubicBezTo>
                <a:cubicBezTo>
                  <a:pt x="6555995" y="4147014"/>
                  <a:pt x="6372593" y="4092322"/>
                  <a:pt x="6231959" y="4114800"/>
                </a:cubicBezTo>
                <a:cubicBezTo>
                  <a:pt x="6091325" y="4137278"/>
                  <a:pt x="5877360" y="4075637"/>
                  <a:pt x="5709070" y="4114800"/>
                </a:cubicBezTo>
                <a:cubicBezTo>
                  <a:pt x="5540780" y="4153963"/>
                  <a:pt x="5357834" y="4038985"/>
                  <a:pt x="5056928" y="4114800"/>
                </a:cubicBezTo>
                <a:cubicBezTo>
                  <a:pt x="4756022" y="4190615"/>
                  <a:pt x="4762011" y="4071476"/>
                  <a:pt x="4598666" y="4114800"/>
                </a:cubicBezTo>
                <a:cubicBezTo>
                  <a:pt x="4435321" y="4158124"/>
                  <a:pt x="4212291" y="4104904"/>
                  <a:pt x="4075778" y="4114800"/>
                </a:cubicBezTo>
                <a:cubicBezTo>
                  <a:pt x="3939265" y="4124696"/>
                  <a:pt x="3875844" y="4097332"/>
                  <a:pt x="3682142" y="4114800"/>
                </a:cubicBezTo>
                <a:cubicBezTo>
                  <a:pt x="3488440" y="4132268"/>
                  <a:pt x="3209048" y="4043783"/>
                  <a:pt x="2965374" y="4114800"/>
                </a:cubicBezTo>
                <a:cubicBezTo>
                  <a:pt x="2721700" y="4185817"/>
                  <a:pt x="2520716" y="4090642"/>
                  <a:pt x="2313232" y="4114800"/>
                </a:cubicBezTo>
                <a:cubicBezTo>
                  <a:pt x="2105748" y="4138958"/>
                  <a:pt x="1920778" y="4083894"/>
                  <a:pt x="1725716" y="4114800"/>
                </a:cubicBezTo>
                <a:cubicBezTo>
                  <a:pt x="1530654" y="4145706"/>
                  <a:pt x="1027676" y="4056577"/>
                  <a:pt x="685814" y="4114800"/>
                </a:cubicBezTo>
                <a:cubicBezTo>
                  <a:pt x="504533" y="3976913"/>
                  <a:pt x="446148" y="3856725"/>
                  <a:pt x="356623" y="3785609"/>
                </a:cubicBezTo>
                <a:cubicBezTo>
                  <a:pt x="267098" y="3714493"/>
                  <a:pt x="121104" y="3477964"/>
                  <a:pt x="0" y="3428986"/>
                </a:cubicBezTo>
                <a:cubicBezTo>
                  <a:pt x="-60824" y="3201452"/>
                  <a:pt x="38484" y="2948757"/>
                  <a:pt x="0" y="2823198"/>
                </a:cubicBezTo>
                <a:cubicBezTo>
                  <a:pt x="-38484" y="2697639"/>
                  <a:pt x="33675" y="2549388"/>
                  <a:pt x="0" y="2320281"/>
                </a:cubicBezTo>
                <a:cubicBezTo>
                  <a:pt x="-33675" y="2091174"/>
                  <a:pt x="33289" y="1971085"/>
                  <a:pt x="0" y="1817363"/>
                </a:cubicBezTo>
                <a:cubicBezTo>
                  <a:pt x="-33289" y="1663641"/>
                  <a:pt x="9962" y="1457082"/>
                  <a:pt x="0" y="1314445"/>
                </a:cubicBezTo>
                <a:cubicBezTo>
                  <a:pt x="-9962" y="1171808"/>
                  <a:pt x="48620" y="921119"/>
                  <a:pt x="0" y="811527"/>
                </a:cubicBezTo>
                <a:cubicBezTo>
                  <a:pt x="-48620" y="701935"/>
                  <a:pt x="9823" y="353404"/>
                  <a:pt x="0" y="0"/>
                </a:cubicBezTo>
                <a:close/>
              </a:path>
            </a:pathLst>
          </a:cu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09630"/>
            <a:r>
              <a:rPr lang="ar-KW" sz="1200" dirty="0"/>
              <a:t>ال</a:t>
            </a:r>
          </a:p>
        </p:txBody>
      </p:sp>
      <p:sp>
        <p:nvSpPr>
          <p:cNvPr id="8" name="مربع نص 7">
            <a:extLst>
              <a:ext uri="{FF2B5EF4-FFF2-40B4-BE49-F238E27FC236}">
                <a16:creationId xmlns:a16="http://schemas.microsoft.com/office/drawing/2014/main" id="{29CF01D9-F050-F54F-8BB3-4AF70DF41E16}"/>
              </a:ext>
            </a:extLst>
          </p:cNvPr>
          <p:cNvSpPr txBox="1"/>
          <p:nvPr/>
        </p:nvSpPr>
        <p:spPr>
          <a:xfrm>
            <a:off x="3514089" y="2223357"/>
            <a:ext cx="5826055" cy="1200329"/>
          </a:xfrm>
          <a:prstGeom prst="rect">
            <a:avLst/>
          </a:prstGeom>
          <a:noFill/>
        </p:spPr>
        <p:txBody>
          <a:bodyPr wrap="square" rtlCol="1">
            <a:spAutoFit/>
          </a:bodyPr>
          <a:lstStyle/>
          <a:p>
            <a:pPr algn="ctr"/>
            <a:r>
              <a:rPr lang="ar-KW" sz="3600" dirty="0">
                <a:solidFill>
                  <a:schemeClr val="tx2">
                    <a:lumMod val="75000"/>
                  </a:schemeClr>
                </a:solidFill>
                <a:latin typeface="Farisi" pitchFamily="2" charset="-78"/>
              </a:rPr>
              <a:t>بكل الحب والترحيب اشكركم على الانتباه استودعكم الله </a:t>
            </a:r>
          </a:p>
        </p:txBody>
      </p:sp>
      <p:sp>
        <p:nvSpPr>
          <p:cNvPr id="9" name="مربع نص 8">
            <a:extLst>
              <a:ext uri="{FF2B5EF4-FFF2-40B4-BE49-F238E27FC236}">
                <a16:creationId xmlns:a16="http://schemas.microsoft.com/office/drawing/2014/main" id="{F636E3FC-B01B-C64C-B3F0-E2A81EB26058}"/>
              </a:ext>
            </a:extLst>
          </p:cNvPr>
          <p:cNvSpPr txBox="1"/>
          <p:nvPr/>
        </p:nvSpPr>
        <p:spPr>
          <a:xfrm>
            <a:off x="2814452" y="3625829"/>
            <a:ext cx="7089569" cy="913199"/>
          </a:xfrm>
          <a:prstGeom prst="rect">
            <a:avLst/>
          </a:prstGeom>
          <a:noFill/>
        </p:spPr>
        <p:txBody>
          <a:bodyPr wrap="square" rtlCol="1">
            <a:spAutoFit/>
          </a:bodyPr>
          <a:lstStyle/>
          <a:p>
            <a:r>
              <a:rPr lang="ar-KW" sz="5334" dirty="0">
                <a:solidFill>
                  <a:schemeClr val="tx2">
                    <a:lumMod val="60000"/>
                    <a:lumOff val="40000"/>
                  </a:schemeClr>
                </a:solidFill>
                <a:latin typeface="Farah" pitchFamily="2" charset="-78"/>
                <a:cs typeface="Farah" pitchFamily="2" charset="-78"/>
              </a:rPr>
              <a:t>أ/ </a:t>
            </a:r>
            <a:r>
              <a:rPr lang="ar-SA" sz="5334" dirty="0">
                <a:solidFill>
                  <a:schemeClr val="tx2">
                    <a:lumMod val="60000"/>
                    <a:lumOff val="40000"/>
                  </a:schemeClr>
                </a:solidFill>
                <a:latin typeface="Farah" pitchFamily="2" charset="-78"/>
                <a:cs typeface="Farah" pitchFamily="2" charset="-78"/>
              </a:rPr>
              <a:t>فايزة سالم </a:t>
            </a:r>
            <a:r>
              <a:rPr lang="ar-SA" sz="5334" dirty="0" err="1">
                <a:solidFill>
                  <a:schemeClr val="tx2">
                    <a:lumMod val="60000"/>
                    <a:lumOff val="40000"/>
                  </a:schemeClr>
                </a:solidFill>
                <a:latin typeface="Farah" pitchFamily="2" charset="-78"/>
                <a:cs typeface="Farah" pitchFamily="2" charset="-78"/>
              </a:rPr>
              <a:t>الدهاسي</a:t>
            </a:r>
            <a:endParaRPr lang="ar-KW" sz="5334" dirty="0">
              <a:solidFill>
                <a:schemeClr val="tx2">
                  <a:lumMod val="60000"/>
                  <a:lumOff val="40000"/>
                </a:schemeClr>
              </a:solidFill>
              <a:latin typeface="Farah" pitchFamily="2" charset="-78"/>
              <a:cs typeface="Farah" pitchFamily="2" charset="-78"/>
            </a:endParaRPr>
          </a:p>
        </p:txBody>
      </p:sp>
      <p:sp>
        <p:nvSpPr>
          <p:cNvPr id="5" name="مستطيل 4">
            <a:extLst>
              <a:ext uri="{FF2B5EF4-FFF2-40B4-BE49-F238E27FC236}">
                <a16:creationId xmlns:a16="http://schemas.microsoft.com/office/drawing/2014/main" id="{3F749ADB-4FEC-DD10-7B1E-2905719E5E6C}"/>
              </a:ext>
            </a:extLst>
          </p:cNvPr>
          <p:cNvSpPr/>
          <p:nvPr/>
        </p:nvSpPr>
        <p:spPr>
          <a:xfrm>
            <a:off x="0" y="0"/>
            <a:ext cx="1219200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706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524000" y="1643050"/>
            <a:ext cx="4286248" cy="5214950"/>
          </a:xfrm>
          <a:prstGeom prst="rect">
            <a:avLst/>
          </a:prstGeom>
          <a:noFill/>
          <a:ln w="9525">
            <a:noFill/>
            <a:miter lim="800000"/>
            <a:headEnd/>
            <a:tailEnd/>
          </a:ln>
          <a:effectLst/>
        </p:spPr>
      </p:pic>
      <p:sp>
        <p:nvSpPr>
          <p:cNvPr id="5" name="مستطيل 4"/>
          <p:cNvSpPr/>
          <p:nvPr/>
        </p:nvSpPr>
        <p:spPr>
          <a:xfrm>
            <a:off x="1524000" y="1"/>
            <a:ext cx="9144000" cy="4678204"/>
          </a:xfrm>
          <a:prstGeom prst="rect">
            <a:avLst/>
          </a:prstGeom>
          <a:noFill/>
        </p:spPr>
        <p:txBody>
          <a:bodyPr wrap="square" lIns="91440" tIns="45720" rIns="91440" bIns="45720">
            <a:spAutoFit/>
          </a:bodyPr>
          <a:lstStyle/>
          <a:p>
            <a:pPr algn="ctr">
              <a:buNone/>
            </a:pPr>
            <a:r>
              <a:rPr lang="ar-KW" sz="5400" b="1" spc="50" dirty="0">
                <a:ln w="12700" cmpd="sng">
                  <a:solidFill>
                    <a:schemeClr val="accent6">
                      <a:satMod val="120000"/>
                      <a:shade val="80000"/>
                    </a:schemeClr>
                  </a:solidFill>
                  <a:prstDash val="solid"/>
                </a:ln>
                <a:solidFill>
                  <a:srgbClr val="00B050"/>
                </a:solidFill>
                <a:effectLst>
                  <a:glow rad="53100">
                    <a:schemeClr val="accent6">
                      <a:satMod val="180000"/>
                      <a:alpha val="30000"/>
                    </a:schemeClr>
                  </a:glow>
                </a:effectLst>
              </a:rPr>
              <a:t>ماذا يحدث ؟؟؟</a:t>
            </a:r>
          </a:p>
          <a:p>
            <a:pPr>
              <a:buNone/>
            </a:pPr>
            <a:r>
              <a:rPr lang="ar-KW" sz="4000" b="1" spc="50" dirty="0">
                <a:ln w="12700" cmpd="sng">
                  <a:solidFill>
                    <a:schemeClr val="accent6">
                      <a:satMod val="120000"/>
                      <a:shade val="80000"/>
                    </a:schemeClr>
                  </a:solidFill>
                  <a:prstDash val="solid"/>
                </a:ln>
                <a:solidFill>
                  <a:schemeClr val="accent2">
                    <a:lumMod val="60000"/>
                    <a:lumOff val="40000"/>
                  </a:schemeClr>
                </a:solidFill>
                <a:effectLst>
                  <a:glow rad="53100">
                    <a:schemeClr val="accent6">
                      <a:satMod val="180000"/>
                      <a:alpha val="30000"/>
                    </a:schemeClr>
                  </a:glow>
                </a:effectLst>
              </a:rPr>
              <a:t>إذا اسقط جسمين مختلفين</a:t>
            </a:r>
          </a:p>
          <a:p>
            <a:pPr>
              <a:buNone/>
            </a:pPr>
            <a:r>
              <a:rPr lang="ar-KW" sz="4000" b="1" spc="50" dirty="0">
                <a:ln w="12700" cmpd="sng">
                  <a:solidFill>
                    <a:schemeClr val="accent6">
                      <a:satMod val="120000"/>
                      <a:shade val="80000"/>
                    </a:schemeClr>
                  </a:solidFill>
                  <a:prstDash val="solid"/>
                </a:ln>
                <a:solidFill>
                  <a:schemeClr val="accent2">
                    <a:lumMod val="60000"/>
                    <a:lumOff val="40000"/>
                  </a:schemeClr>
                </a:solidFill>
                <a:effectLst>
                  <a:glow rad="53100">
                    <a:schemeClr val="accent6">
                      <a:satMod val="180000"/>
                      <a:alpha val="30000"/>
                    </a:schemeClr>
                  </a:glow>
                </a:effectLst>
              </a:rPr>
              <a:t> في الوزن سقوط </a:t>
            </a:r>
          </a:p>
          <a:p>
            <a:pPr>
              <a:buNone/>
            </a:pPr>
            <a:r>
              <a:rPr lang="ar-KW" sz="4000" b="1" spc="50" dirty="0">
                <a:ln w="12700" cmpd="sng">
                  <a:solidFill>
                    <a:schemeClr val="accent6">
                      <a:satMod val="120000"/>
                      <a:shade val="80000"/>
                    </a:schemeClr>
                  </a:solidFill>
                  <a:prstDash val="solid"/>
                </a:ln>
                <a:solidFill>
                  <a:schemeClr val="accent2">
                    <a:lumMod val="60000"/>
                    <a:lumOff val="40000"/>
                  </a:schemeClr>
                </a:solidFill>
                <a:effectLst>
                  <a:glow rad="53100">
                    <a:schemeClr val="accent6">
                      <a:satMod val="180000"/>
                      <a:alpha val="30000"/>
                    </a:schemeClr>
                  </a:glow>
                </a:effectLst>
              </a:rPr>
              <a:t>حر فأي الجسمين </a:t>
            </a:r>
          </a:p>
          <a:p>
            <a:pPr>
              <a:buNone/>
            </a:pPr>
            <a:r>
              <a:rPr lang="ar-KW" sz="4000" b="1" spc="50" dirty="0">
                <a:ln w="12700" cmpd="sng">
                  <a:solidFill>
                    <a:schemeClr val="accent6">
                      <a:satMod val="120000"/>
                      <a:shade val="80000"/>
                    </a:schemeClr>
                  </a:solidFill>
                  <a:prstDash val="solid"/>
                </a:ln>
                <a:solidFill>
                  <a:schemeClr val="accent2">
                    <a:lumMod val="60000"/>
                    <a:lumOff val="40000"/>
                  </a:schemeClr>
                </a:solidFill>
                <a:effectLst>
                  <a:glow rad="53100">
                    <a:schemeClr val="accent6">
                      <a:satMod val="180000"/>
                      <a:alpha val="30000"/>
                    </a:schemeClr>
                  </a:glow>
                </a:effectLst>
              </a:rPr>
              <a:t>يصل إلى </a:t>
            </a:r>
          </a:p>
          <a:p>
            <a:pPr>
              <a:buNone/>
            </a:pPr>
            <a:r>
              <a:rPr lang="ar-KW" sz="4000" b="1" spc="50" dirty="0">
                <a:ln w="12700" cmpd="sng">
                  <a:solidFill>
                    <a:schemeClr val="accent6">
                      <a:satMod val="120000"/>
                      <a:shade val="80000"/>
                    </a:schemeClr>
                  </a:solidFill>
                  <a:prstDash val="solid"/>
                </a:ln>
                <a:solidFill>
                  <a:schemeClr val="accent2">
                    <a:lumMod val="60000"/>
                    <a:lumOff val="40000"/>
                  </a:schemeClr>
                </a:solidFill>
                <a:effectLst>
                  <a:glow rad="53100">
                    <a:schemeClr val="accent6">
                      <a:satMod val="180000"/>
                      <a:alpha val="30000"/>
                    </a:schemeClr>
                  </a:glow>
                </a:effectLst>
              </a:rPr>
              <a:t>الأرض أولا ؟</a:t>
            </a:r>
          </a:p>
          <a:p>
            <a:pPr>
              <a:buNone/>
            </a:pPr>
            <a:r>
              <a:rPr lang="ar-KW"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ar-KW" sz="4400" b="1" spc="50" dirty="0">
                <a:ln w="12700" cmpd="sng">
                  <a:solidFill>
                    <a:schemeClr val="accent6">
                      <a:satMod val="120000"/>
                      <a:shade val="80000"/>
                    </a:schemeClr>
                  </a:solidFill>
                  <a:prstDash val="solid"/>
                </a:ln>
                <a:solidFill>
                  <a:schemeClr val="accent3">
                    <a:lumMod val="75000"/>
                  </a:schemeClr>
                </a:solidFill>
                <a:effectLst>
                  <a:glow rad="53100">
                    <a:schemeClr val="accent6">
                      <a:satMod val="180000"/>
                      <a:alpha val="30000"/>
                    </a:schemeClr>
                  </a:glow>
                </a:effectLst>
              </a:rPr>
              <a:t>ماذا نستنتج ؟؟؟؟</a:t>
            </a:r>
            <a:endParaRPr lang="ar-KW" sz="5400" b="1" spc="50" dirty="0">
              <a:ln w="12700" cmpd="sng">
                <a:solidFill>
                  <a:schemeClr val="accent6">
                    <a:satMod val="120000"/>
                    <a:shade val="80000"/>
                  </a:schemeClr>
                </a:solidFill>
                <a:prstDash val="solid"/>
              </a:ln>
              <a:solidFill>
                <a:schemeClr val="accent3">
                  <a:lumMod val="75000"/>
                </a:schemeClr>
              </a:solidFill>
              <a:effectLst>
                <a:glow rad="53100">
                  <a:schemeClr val="accent6">
                    <a:satMod val="180000"/>
                    <a:alpha val="30000"/>
                  </a:schemeClr>
                </a:glow>
              </a:effectLst>
            </a:endParaRPr>
          </a:p>
        </p:txBody>
      </p:sp>
      <p:sp>
        <p:nvSpPr>
          <p:cNvPr id="2" name="مستطيل 1">
            <a:extLst>
              <a:ext uri="{FF2B5EF4-FFF2-40B4-BE49-F238E27FC236}">
                <a16:creationId xmlns:a16="http://schemas.microsoft.com/office/drawing/2014/main" id="{6F00209D-19A4-2C9D-416C-9E60CF962FAF}"/>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ll\Desktop\نهلة جديد\الصف الحدى عشر\الفصل الأول\projectile_12_a[1].gif"/>
          <p:cNvPicPr>
            <a:picLocks noChangeAspect="1" noChangeArrowheads="1" noCrop="1"/>
          </p:cNvPicPr>
          <p:nvPr/>
        </p:nvPicPr>
        <p:blipFill>
          <a:blip r:embed="rId2" cstate="print"/>
          <a:srcRect/>
          <a:stretch>
            <a:fillRect/>
          </a:stretch>
        </p:blipFill>
        <p:spPr bwMode="auto">
          <a:xfrm>
            <a:off x="1524000" y="0"/>
            <a:ext cx="4000496" cy="6858000"/>
          </a:xfrm>
          <a:prstGeom prst="rect">
            <a:avLst/>
          </a:prstGeom>
          <a:noFill/>
        </p:spPr>
      </p:pic>
      <p:sp>
        <p:nvSpPr>
          <p:cNvPr id="4" name="مستطيل 3"/>
          <p:cNvSpPr/>
          <p:nvPr/>
        </p:nvSpPr>
        <p:spPr>
          <a:xfrm>
            <a:off x="4524332" y="214290"/>
            <a:ext cx="6143668" cy="4832092"/>
          </a:xfrm>
          <a:prstGeom prst="rect">
            <a:avLst/>
          </a:prstGeom>
          <a:noFill/>
        </p:spPr>
        <p:txBody>
          <a:bodyPr wrap="square" lIns="91440" tIns="45720" rIns="91440" bIns="45720">
            <a:spAutoFit/>
          </a:bodyPr>
          <a:lstStyle/>
          <a:p>
            <a:pPr>
              <a:buNone/>
            </a:pPr>
            <a:r>
              <a:rPr lang="ar-KW" sz="4400" b="1" spc="50" dirty="0">
                <a:ln w="12700" cmpd="sng">
                  <a:solidFill>
                    <a:schemeClr val="accent6">
                      <a:satMod val="120000"/>
                      <a:shade val="80000"/>
                    </a:schemeClr>
                  </a:solidFill>
                  <a:prstDash val="solid"/>
                </a:ln>
                <a:solidFill>
                  <a:schemeClr val="tx2">
                    <a:lumMod val="60000"/>
                    <a:lumOff val="40000"/>
                  </a:schemeClr>
                </a:solidFill>
                <a:effectLst>
                  <a:glow rad="53100">
                    <a:schemeClr val="accent6">
                      <a:satMod val="180000"/>
                      <a:alpha val="30000"/>
                    </a:schemeClr>
                  </a:glow>
                </a:effectLst>
                <a:latin typeface="Simplified Arabic" pitchFamily="18" charset="-78"/>
                <a:cs typeface="Simplified Arabic" pitchFamily="18" charset="-78"/>
              </a:rPr>
              <a:t>إذا اسقط جسمان مختلفان</a:t>
            </a:r>
          </a:p>
          <a:p>
            <a:pPr>
              <a:buNone/>
            </a:pPr>
            <a:r>
              <a:rPr lang="ar-KW" sz="4400" b="1" spc="50" dirty="0">
                <a:ln w="12700" cmpd="sng">
                  <a:solidFill>
                    <a:schemeClr val="accent6">
                      <a:satMod val="120000"/>
                      <a:shade val="80000"/>
                    </a:schemeClr>
                  </a:solidFill>
                  <a:prstDash val="solid"/>
                </a:ln>
                <a:solidFill>
                  <a:schemeClr val="tx2">
                    <a:lumMod val="60000"/>
                    <a:lumOff val="40000"/>
                  </a:schemeClr>
                </a:solidFill>
                <a:effectLst>
                  <a:glow rad="53100">
                    <a:schemeClr val="accent6">
                      <a:satMod val="180000"/>
                      <a:alpha val="30000"/>
                    </a:schemeClr>
                  </a:glow>
                </a:effectLst>
                <a:latin typeface="Simplified Arabic" pitchFamily="18" charset="-78"/>
                <a:cs typeface="Simplified Arabic" pitchFamily="18" charset="-78"/>
              </a:rPr>
              <a:t> في الوزن في أنبوب مفرغ </a:t>
            </a:r>
          </a:p>
          <a:p>
            <a:pPr>
              <a:buNone/>
            </a:pPr>
            <a:r>
              <a:rPr lang="ar-KW" sz="4400" b="1" spc="50" dirty="0">
                <a:ln w="12700" cmpd="sng">
                  <a:solidFill>
                    <a:schemeClr val="accent6">
                      <a:satMod val="120000"/>
                      <a:shade val="80000"/>
                    </a:schemeClr>
                  </a:solidFill>
                  <a:prstDash val="solid"/>
                </a:ln>
                <a:solidFill>
                  <a:schemeClr val="tx2">
                    <a:lumMod val="60000"/>
                    <a:lumOff val="40000"/>
                  </a:schemeClr>
                </a:solidFill>
                <a:effectLst>
                  <a:glow rad="53100">
                    <a:schemeClr val="accent6">
                      <a:satMod val="180000"/>
                      <a:alpha val="30000"/>
                    </a:schemeClr>
                  </a:glow>
                </a:effectLst>
                <a:latin typeface="Simplified Arabic" pitchFamily="18" charset="-78"/>
                <a:cs typeface="Simplified Arabic" pitchFamily="18" charset="-78"/>
              </a:rPr>
              <a:t>من الهواء أي الجسمين</a:t>
            </a:r>
          </a:p>
          <a:p>
            <a:pPr>
              <a:buNone/>
            </a:pPr>
            <a:r>
              <a:rPr lang="ar-KW" sz="4400" b="1" spc="50" dirty="0">
                <a:ln w="12700" cmpd="sng">
                  <a:solidFill>
                    <a:schemeClr val="accent6">
                      <a:satMod val="120000"/>
                      <a:shade val="80000"/>
                    </a:schemeClr>
                  </a:solidFill>
                  <a:prstDash val="solid"/>
                </a:ln>
                <a:solidFill>
                  <a:schemeClr val="tx2">
                    <a:lumMod val="60000"/>
                    <a:lumOff val="40000"/>
                  </a:schemeClr>
                </a:solidFill>
                <a:effectLst>
                  <a:glow rad="53100">
                    <a:schemeClr val="accent6">
                      <a:satMod val="180000"/>
                      <a:alpha val="30000"/>
                    </a:schemeClr>
                  </a:glow>
                </a:effectLst>
                <a:latin typeface="Simplified Arabic" pitchFamily="18" charset="-78"/>
                <a:cs typeface="Simplified Arabic" pitchFamily="18" charset="-78"/>
              </a:rPr>
              <a:t> يصل اولا ؟</a:t>
            </a:r>
          </a:p>
          <a:p>
            <a:pPr>
              <a:buNone/>
            </a:pPr>
            <a:r>
              <a:rPr lang="ar-KW" sz="4400" b="1" spc="50" dirty="0">
                <a:ln w="12700" cmpd="sng">
                  <a:solidFill>
                    <a:schemeClr val="accent6">
                      <a:satMod val="120000"/>
                      <a:shade val="80000"/>
                    </a:schemeClr>
                  </a:solidFill>
                  <a:prstDash val="solid"/>
                </a:ln>
                <a:solidFill>
                  <a:schemeClr val="accent1"/>
                </a:solidFill>
                <a:effectLst>
                  <a:glow rad="53100">
                    <a:schemeClr val="accent6">
                      <a:satMod val="180000"/>
                      <a:alpha val="30000"/>
                    </a:schemeClr>
                  </a:glow>
                </a:effectLst>
                <a:latin typeface="Simplified Arabic" pitchFamily="18" charset="-78"/>
                <a:cs typeface="Simplified Arabic" pitchFamily="18" charset="-78"/>
              </a:rPr>
              <a:t>ماذا نستنتج ؟؟؟</a:t>
            </a:r>
          </a:p>
          <a:p>
            <a:pPr>
              <a:buNone/>
            </a:pPr>
            <a:r>
              <a:rPr lang="ar-KW" sz="4400" b="1" spc="50" dirty="0">
                <a:ln w="12700" cmpd="sng">
                  <a:solidFill>
                    <a:schemeClr val="accent6">
                      <a:satMod val="120000"/>
                      <a:shade val="80000"/>
                    </a:schemeClr>
                  </a:solidFill>
                  <a:prstDash val="solid"/>
                </a:ln>
                <a:solidFill>
                  <a:srgbClr val="00B050"/>
                </a:solidFill>
                <a:effectLst>
                  <a:glow rad="53100">
                    <a:schemeClr val="accent6">
                      <a:satMod val="180000"/>
                      <a:alpha val="30000"/>
                    </a:schemeClr>
                  </a:glow>
                </a:effectLst>
                <a:latin typeface="Simplified Arabic" pitchFamily="18" charset="-78"/>
                <a:cs typeface="Simplified Arabic" pitchFamily="18" charset="-78"/>
              </a:rPr>
              <a:t>وإذا كان الأنبوب به هواء </a:t>
            </a:r>
          </a:p>
          <a:p>
            <a:pPr>
              <a:buNone/>
            </a:pPr>
            <a:r>
              <a:rPr lang="ar-KW" sz="4400" b="1" spc="50" dirty="0">
                <a:ln w="12700" cmpd="sng">
                  <a:solidFill>
                    <a:schemeClr val="accent6">
                      <a:satMod val="120000"/>
                      <a:shade val="80000"/>
                    </a:schemeClr>
                  </a:solidFill>
                  <a:prstDash val="solid"/>
                </a:ln>
                <a:solidFill>
                  <a:srgbClr val="00B050"/>
                </a:solidFill>
                <a:effectLst>
                  <a:glow rad="53100">
                    <a:schemeClr val="accent6">
                      <a:satMod val="180000"/>
                      <a:alpha val="30000"/>
                    </a:schemeClr>
                  </a:glow>
                </a:effectLst>
                <a:latin typeface="Simplified Arabic" pitchFamily="18" charset="-78"/>
                <a:cs typeface="Simplified Arabic" pitchFamily="18" charset="-78"/>
              </a:rPr>
              <a:t>ماذا يحدث ؟</a:t>
            </a:r>
          </a:p>
        </p:txBody>
      </p:sp>
      <p:sp>
        <p:nvSpPr>
          <p:cNvPr id="2" name="مستطيل 1">
            <a:extLst>
              <a:ext uri="{FF2B5EF4-FFF2-40B4-BE49-F238E27FC236}">
                <a16:creationId xmlns:a16="http://schemas.microsoft.com/office/drawing/2014/main" id="{B7FC4890-E5BC-F722-7793-B50B810D632E}"/>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id="{A4251228-E4F8-4883-9CDA-683099C4773B}"/>
              </a:ext>
            </a:extLst>
          </p:cNvPr>
          <p:cNvSpPr/>
          <p:nvPr/>
        </p:nvSpPr>
        <p:spPr>
          <a:xfrm>
            <a:off x="1931285" y="2023111"/>
            <a:ext cx="1819781" cy="1573310"/>
          </a:xfrm>
          <a:prstGeom prst="frame">
            <a:avLst>
              <a:gd name="adj1" fmla="val 4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28" name="TextBox 27">
            <a:extLst>
              <a:ext uri="{FF2B5EF4-FFF2-40B4-BE49-F238E27FC236}">
                <a16:creationId xmlns:a16="http://schemas.microsoft.com/office/drawing/2014/main" id="{B078477B-34FA-48B7-85E4-98EC8B6F21ED}"/>
              </a:ext>
            </a:extLst>
          </p:cNvPr>
          <p:cNvSpPr txBox="1"/>
          <p:nvPr/>
        </p:nvSpPr>
        <p:spPr>
          <a:xfrm>
            <a:off x="3957748" y="1933300"/>
            <a:ext cx="2733338" cy="1107996"/>
          </a:xfrm>
          <a:prstGeom prst="rect">
            <a:avLst/>
          </a:prstGeom>
          <a:noFill/>
        </p:spPr>
        <p:txBody>
          <a:bodyPr wrap="square" rtlCol="0">
            <a:spAutoFit/>
          </a:bodyPr>
          <a:lstStyle/>
          <a:p>
            <a:r>
              <a:rPr lang="en-US" altLang="ko-KR" sz="3300" b="1" dirty="0">
                <a:solidFill>
                  <a:schemeClr val="bg1"/>
                </a:solidFill>
              </a:rPr>
              <a:t>Portfolio Presentation</a:t>
            </a:r>
          </a:p>
        </p:txBody>
      </p:sp>
      <p:sp>
        <p:nvSpPr>
          <p:cNvPr id="34" name="TextBox 33">
            <a:extLst>
              <a:ext uri="{FF2B5EF4-FFF2-40B4-BE49-F238E27FC236}">
                <a16:creationId xmlns:a16="http://schemas.microsoft.com/office/drawing/2014/main" id="{71115223-A612-4787-8A61-8978CF2D217E}"/>
              </a:ext>
            </a:extLst>
          </p:cNvPr>
          <p:cNvSpPr txBox="1"/>
          <p:nvPr/>
        </p:nvSpPr>
        <p:spPr>
          <a:xfrm>
            <a:off x="7133642" y="3289084"/>
            <a:ext cx="2897714" cy="507831"/>
          </a:xfrm>
          <a:prstGeom prst="rect">
            <a:avLst/>
          </a:prstGeom>
          <a:noFill/>
        </p:spPr>
        <p:txBody>
          <a:bodyPr wrap="square" rtlCol="0">
            <a:spAutoFit/>
          </a:bodyPr>
          <a:lstStyle/>
          <a:p>
            <a:r>
              <a:rPr lang="en-US" altLang="ko-KR" sz="900" dirty="0">
                <a:solidFill>
                  <a:schemeClr val="tx1">
                    <a:lumMod val="75000"/>
                    <a:lumOff val="25000"/>
                  </a:schemeClr>
                </a:solidFill>
                <a:cs typeface="Arial" pitchFamily="34" charset="0"/>
              </a:rPr>
              <a:t>You can simply impress your audience and add a unique zing and appeal to your Presentations. </a:t>
            </a:r>
            <a:r>
              <a:rPr lang="en-US" altLang="ko-KR" sz="900" dirty="0">
                <a:solidFill>
                  <a:schemeClr val="tx1">
                    <a:lumMod val="65000"/>
                    <a:lumOff val="35000"/>
                  </a:schemeClr>
                </a:solidFill>
                <a:cs typeface="Arial" pitchFamily="34" charset="0"/>
              </a:rPr>
              <a:t>I hope and I believe that this Template will your Time, Money and Reputation.</a:t>
            </a:r>
            <a:r>
              <a:rPr lang="en-US" altLang="ko-KR" sz="900" dirty="0">
                <a:solidFill>
                  <a:schemeClr val="tx1">
                    <a:lumMod val="75000"/>
                    <a:lumOff val="25000"/>
                  </a:schemeClr>
                </a:solidFill>
                <a:cs typeface="Arial" pitchFamily="34" charset="0"/>
              </a:rPr>
              <a:t> </a:t>
            </a:r>
            <a:endParaRPr lang="ko-KR" altLang="en-US" sz="900"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65E3FEE8-0A41-48C9-B134-9CA6F8CDE113}"/>
              </a:ext>
            </a:extLst>
          </p:cNvPr>
          <p:cNvSpPr txBox="1"/>
          <p:nvPr/>
        </p:nvSpPr>
        <p:spPr>
          <a:xfrm>
            <a:off x="2161818" y="4671578"/>
            <a:ext cx="2897714" cy="507831"/>
          </a:xfrm>
          <a:prstGeom prst="rect">
            <a:avLst/>
          </a:prstGeom>
          <a:noFill/>
        </p:spPr>
        <p:txBody>
          <a:bodyPr wrap="square" rtlCol="0">
            <a:spAutoFit/>
          </a:bodyPr>
          <a:lstStyle/>
          <a:p>
            <a:pPr algn="r"/>
            <a:r>
              <a:rPr lang="en-US" altLang="ko-KR" sz="900" dirty="0">
                <a:solidFill>
                  <a:schemeClr val="tx1">
                    <a:lumMod val="75000"/>
                    <a:lumOff val="25000"/>
                  </a:schemeClr>
                </a:solidFill>
                <a:cs typeface="Arial" pitchFamily="34" charset="0"/>
              </a:rPr>
              <a:t>You can simply impress your audience and add a unique zing and appeal to your Presentations. </a:t>
            </a:r>
            <a:r>
              <a:rPr lang="en-US" altLang="ko-KR" sz="900" dirty="0">
                <a:solidFill>
                  <a:schemeClr val="tx1">
                    <a:lumMod val="65000"/>
                    <a:lumOff val="35000"/>
                  </a:schemeClr>
                </a:solidFill>
                <a:cs typeface="Arial" pitchFamily="34" charset="0"/>
              </a:rPr>
              <a:t>I hope and I believe that this Template will your Time, Money and Reputation.</a:t>
            </a:r>
            <a:r>
              <a:rPr lang="en-US" altLang="ko-KR" sz="900" dirty="0">
                <a:solidFill>
                  <a:schemeClr val="tx1">
                    <a:lumMod val="75000"/>
                    <a:lumOff val="25000"/>
                  </a:schemeClr>
                </a:solidFill>
                <a:cs typeface="Arial" pitchFamily="34" charset="0"/>
              </a:rPr>
              <a:t> </a:t>
            </a:r>
            <a:endParaRPr lang="ko-KR" altLang="en-US" sz="900" dirty="0">
              <a:solidFill>
                <a:schemeClr val="tx1">
                  <a:lumMod val="75000"/>
                  <a:lumOff val="25000"/>
                </a:schemeClr>
              </a:solidFill>
              <a:cs typeface="Arial" pitchFamily="34" charset="0"/>
            </a:endParaRPr>
          </a:p>
        </p:txBody>
      </p:sp>
      <p:sp>
        <p:nvSpPr>
          <p:cNvPr id="13" name="직사각형 2">
            <a:extLst>
              <a:ext uri="{FF2B5EF4-FFF2-40B4-BE49-F238E27FC236}">
                <a16:creationId xmlns:a16="http://schemas.microsoft.com/office/drawing/2014/main" id="{36D0D03F-9161-455F-9A22-0511105BE8AD}"/>
              </a:ext>
            </a:extLst>
          </p:cNvPr>
          <p:cNvSpPr/>
          <p:nvPr/>
        </p:nvSpPr>
        <p:spPr>
          <a:xfrm>
            <a:off x="7685125" y="1145566"/>
            <a:ext cx="2675522" cy="1061829"/>
          </a:xfrm>
          <a:prstGeom prst="rect">
            <a:avLst/>
          </a:prstGeom>
        </p:spPr>
        <p:txBody>
          <a:bodyPr wrap="square">
            <a:spAutoFit/>
          </a:bodyPr>
          <a:lstStyle/>
          <a:p>
            <a:pPr algn="r"/>
            <a:r>
              <a:rPr lang="en-US" altLang="ko-KR" sz="2100" dirty="0">
                <a:solidFill>
                  <a:schemeClr val="bg1"/>
                </a:solidFill>
                <a:latin typeface="+mj-lt"/>
                <a:cs typeface="Arial" pitchFamily="34" charset="0"/>
              </a:rPr>
              <a:t>We Create</a:t>
            </a:r>
          </a:p>
          <a:p>
            <a:pPr algn="r"/>
            <a:r>
              <a:rPr lang="en-US" altLang="ko-KR" sz="2100" dirty="0">
                <a:solidFill>
                  <a:schemeClr val="bg1"/>
                </a:solidFill>
                <a:latin typeface="+mj-lt"/>
                <a:cs typeface="Arial" pitchFamily="34" charset="0"/>
              </a:rPr>
              <a:t>Quality Professional </a:t>
            </a:r>
            <a:endParaRPr lang="ko-KR" altLang="en-US" sz="2100" dirty="0">
              <a:solidFill>
                <a:schemeClr val="bg1"/>
              </a:solidFill>
              <a:latin typeface="+mj-lt"/>
              <a:cs typeface="Arial" pitchFamily="34" charset="0"/>
            </a:endParaRPr>
          </a:p>
          <a:p>
            <a:pPr algn="r"/>
            <a:r>
              <a:rPr lang="en-US" altLang="ko-KR" sz="2100" dirty="0">
                <a:solidFill>
                  <a:schemeClr val="bg1"/>
                </a:solidFill>
                <a:latin typeface="+mj-lt"/>
                <a:cs typeface="Arial" pitchFamily="34" charset="0"/>
              </a:rPr>
              <a:t>PPT Presentation</a:t>
            </a:r>
          </a:p>
        </p:txBody>
      </p:sp>
      <p:sp>
        <p:nvSpPr>
          <p:cNvPr id="15" name="مستطيل: زوايا مستديرة 14">
            <a:extLst>
              <a:ext uri="{FF2B5EF4-FFF2-40B4-BE49-F238E27FC236}">
                <a16:creationId xmlns:a16="http://schemas.microsoft.com/office/drawing/2014/main" id="{09399A1A-A33F-4AFF-A5C3-BE6E0AE0A63F}"/>
              </a:ext>
            </a:extLst>
          </p:cNvPr>
          <p:cNvSpPr/>
          <p:nvPr/>
        </p:nvSpPr>
        <p:spPr>
          <a:xfrm>
            <a:off x="268941" y="88684"/>
            <a:ext cx="11501718" cy="6400800"/>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p>
        </p:txBody>
      </p:sp>
      <p:sp>
        <p:nvSpPr>
          <p:cNvPr id="17" name="مربع نص 18">
            <a:extLst>
              <a:ext uri="{FF2B5EF4-FFF2-40B4-BE49-F238E27FC236}">
                <a16:creationId xmlns:a16="http://schemas.microsoft.com/office/drawing/2014/main" id="{B3FF9534-CC52-4866-88AC-9B8AB22E251A}"/>
              </a:ext>
            </a:extLst>
          </p:cNvPr>
          <p:cNvSpPr txBox="1"/>
          <p:nvPr/>
        </p:nvSpPr>
        <p:spPr>
          <a:xfrm>
            <a:off x="3610675" y="288591"/>
            <a:ext cx="4674537" cy="584775"/>
          </a:xfrm>
          <a:prstGeom prst="rect">
            <a:avLst/>
          </a:prstGeom>
          <a:noFill/>
          <a:effectLst>
            <a:softEdge rad="127000"/>
          </a:effectLst>
        </p:spPr>
        <p:txBody>
          <a:bodyPr wrap="square" rtlCol="0">
            <a:spAutoFit/>
          </a:bodyPr>
          <a:lstStyle/>
          <a:p>
            <a:pPr algn="ctr" defTabSz="342900">
              <a:defRPr/>
            </a:pPr>
            <a:r>
              <a:rPr lang="ar-KW" sz="3200" b="1" dirty="0">
                <a:solidFill>
                  <a:srgbClr val="BE3A95"/>
                </a:solidFill>
                <a:latin typeface="Myriad عربي" pitchFamily="50" charset="-78"/>
                <a:ea typeface="Arial Unicode MS"/>
                <a:cs typeface="Myriad عربي" pitchFamily="50" charset="-78"/>
              </a:rPr>
              <a:t>سقوط الأجسام ومقاومة الهواء </a:t>
            </a:r>
            <a:endParaRPr lang="ar-SA" sz="1600" b="1" dirty="0">
              <a:solidFill>
                <a:srgbClr val="BE3A95"/>
              </a:solidFill>
              <a:latin typeface="Myriad عربي" pitchFamily="50" charset="-78"/>
              <a:ea typeface="Arial Unicode MS"/>
              <a:cs typeface="Myriad عربي" pitchFamily="50" charset="-78"/>
            </a:endParaRPr>
          </a:p>
        </p:txBody>
      </p:sp>
      <p:sp>
        <p:nvSpPr>
          <p:cNvPr id="31" name="مربع نص 18">
            <a:extLst>
              <a:ext uri="{FF2B5EF4-FFF2-40B4-BE49-F238E27FC236}">
                <a16:creationId xmlns:a16="http://schemas.microsoft.com/office/drawing/2014/main" id="{82FFDDDC-D898-4A15-A1F4-AA5B551A397E}"/>
              </a:ext>
            </a:extLst>
          </p:cNvPr>
          <p:cNvSpPr txBox="1"/>
          <p:nvPr/>
        </p:nvSpPr>
        <p:spPr>
          <a:xfrm>
            <a:off x="2559499" y="893787"/>
            <a:ext cx="7288156" cy="954107"/>
          </a:xfrm>
          <a:prstGeom prst="rect">
            <a:avLst/>
          </a:prstGeom>
          <a:noFill/>
          <a:effectLst>
            <a:softEdge rad="127000"/>
          </a:effectLst>
        </p:spPr>
        <p:txBody>
          <a:bodyPr wrap="square" rtlCol="0">
            <a:spAutoFit/>
          </a:bodyPr>
          <a:lstStyle/>
          <a:p>
            <a:pPr algn="ctr" defTabSz="342900">
              <a:defRPr/>
            </a:pPr>
            <a:r>
              <a:rPr lang="ar-KW" sz="2800" dirty="0">
                <a:solidFill>
                  <a:schemeClr val="accent4">
                    <a:lumMod val="75000"/>
                  </a:schemeClr>
                </a:solidFill>
                <a:latin typeface="Myriad عربي" pitchFamily="50" charset="-78"/>
                <a:ea typeface="Arial Unicode MS"/>
                <a:cs typeface="Myriad عربي" pitchFamily="50" charset="-78"/>
              </a:rPr>
              <a:t>حاول</a:t>
            </a:r>
            <a:r>
              <a:rPr lang="ar-SA" sz="2800" dirty="0">
                <a:solidFill>
                  <a:schemeClr val="accent4">
                    <a:lumMod val="75000"/>
                  </a:schemeClr>
                </a:solidFill>
                <a:latin typeface="Myriad عربي" pitchFamily="50" charset="-78"/>
                <a:ea typeface="Arial Unicode MS"/>
                <a:cs typeface="Myriad عربي" pitchFamily="50" charset="-78"/>
              </a:rPr>
              <a:t>ي</a:t>
            </a:r>
            <a:r>
              <a:rPr lang="ar-KW" sz="2800" dirty="0">
                <a:solidFill>
                  <a:schemeClr val="accent4">
                    <a:lumMod val="75000"/>
                  </a:schemeClr>
                </a:solidFill>
                <a:latin typeface="Myriad عربي" pitchFamily="50" charset="-78"/>
                <a:ea typeface="Arial Unicode MS"/>
                <a:cs typeface="Myriad عربي" pitchFamily="50" charset="-78"/>
              </a:rPr>
              <a:t> أن تسقط كرة وريشة من ارتفاع معين وفي وقت واحد </a:t>
            </a:r>
            <a:br>
              <a:rPr lang="ar-KW" sz="2800" dirty="0">
                <a:solidFill>
                  <a:schemeClr val="accent4">
                    <a:lumMod val="75000"/>
                  </a:schemeClr>
                </a:solidFill>
                <a:latin typeface="Myriad عربي" pitchFamily="50" charset="-78"/>
                <a:ea typeface="Arial Unicode MS"/>
                <a:cs typeface="Myriad عربي" pitchFamily="50" charset="-78"/>
              </a:rPr>
            </a:br>
            <a:r>
              <a:rPr lang="ar-KW" sz="2800" dirty="0">
                <a:solidFill>
                  <a:schemeClr val="accent4">
                    <a:lumMod val="75000"/>
                  </a:schemeClr>
                </a:solidFill>
                <a:latin typeface="Myriad عربي" pitchFamily="50" charset="-78"/>
                <a:ea typeface="Arial Unicode MS"/>
                <a:cs typeface="Myriad عربي" pitchFamily="50" charset="-78"/>
              </a:rPr>
              <a:t>ماذا تلاحظ</a:t>
            </a:r>
            <a:r>
              <a:rPr lang="ar-SA" sz="2800" dirty="0">
                <a:solidFill>
                  <a:schemeClr val="accent4">
                    <a:lumMod val="75000"/>
                  </a:schemeClr>
                </a:solidFill>
                <a:latin typeface="Myriad عربي" pitchFamily="50" charset="-78"/>
                <a:ea typeface="Arial Unicode MS"/>
                <a:cs typeface="Myriad عربي" pitchFamily="50" charset="-78"/>
              </a:rPr>
              <a:t>ين </a:t>
            </a:r>
            <a:r>
              <a:rPr lang="ar-KW" sz="2800" dirty="0">
                <a:solidFill>
                  <a:schemeClr val="accent4">
                    <a:lumMod val="75000"/>
                  </a:schemeClr>
                </a:solidFill>
                <a:latin typeface="Myriad عربي" pitchFamily="50" charset="-78"/>
                <a:ea typeface="Arial Unicode MS"/>
                <a:cs typeface="Myriad عربي" pitchFamily="50" charset="-78"/>
              </a:rPr>
              <a:t>؟</a:t>
            </a:r>
            <a:endParaRPr lang="ar-SA" sz="1400" dirty="0">
              <a:solidFill>
                <a:schemeClr val="accent4">
                  <a:lumMod val="75000"/>
                </a:schemeClr>
              </a:solidFill>
              <a:latin typeface="Myriad عربي" pitchFamily="50" charset="-78"/>
              <a:ea typeface="Arial Unicode MS"/>
              <a:cs typeface="Myriad عربي" pitchFamily="50" charset="-78"/>
            </a:endParaRPr>
          </a:p>
        </p:txBody>
      </p:sp>
      <p:sp>
        <p:nvSpPr>
          <p:cNvPr id="33" name="مربع نص 18">
            <a:extLst>
              <a:ext uri="{FF2B5EF4-FFF2-40B4-BE49-F238E27FC236}">
                <a16:creationId xmlns:a16="http://schemas.microsoft.com/office/drawing/2014/main" id="{D99DC9EC-3AFE-40F5-9E48-EF60B391BCCF}"/>
              </a:ext>
            </a:extLst>
          </p:cNvPr>
          <p:cNvSpPr txBox="1"/>
          <p:nvPr/>
        </p:nvSpPr>
        <p:spPr>
          <a:xfrm>
            <a:off x="7685125" y="5665008"/>
            <a:ext cx="2787534" cy="523220"/>
          </a:xfrm>
          <a:prstGeom prst="rect">
            <a:avLst/>
          </a:prstGeom>
          <a:noFill/>
          <a:effectLst>
            <a:softEdge rad="127000"/>
          </a:effectLst>
        </p:spPr>
        <p:txBody>
          <a:bodyPr wrap="square" rtlCol="0">
            <a:spAutoFit/>
          </a:bodyPr>
          <a:lstStyle/>
          <a:p>
            <a:pPr algn="ctr" defTabSz="342900">
              <a:defRPr/>
            </a:pPr>
            <a:r>
              <a:rPr lang="ar-KW" sz="2800" dirty="0">
                <a:solidFill>
                  <a:schemeClr val="accent1">
                    <a:lumMod val="75000"/>
                  </a:schemeClr>
                </a:solidFill>
                <a:latin typeface="Myriad عربي" pitchFamily="50" charset="-78"/>
                <a:ea typeface="Arial Unicode MS"/>
                <a:cs typeface="Myriad عربي" pitchFamily="50" charset="-78"/>
              </a:rPr>
              <a:t>في وجود الهواء</a:t>
            </a:r>
            <a:endParaRPr lang="ar-SA" sz="1400" dirty="0">
              <a:solidFill>
                <a:schemeClr val="accent1">
                  <a:lumMod val="75000"/>
                </a:schemeClr>
              </a:solidFill>
              <a:latin typeface="Myriad عربي" pitchFamily="50" charset="-78"/>
              <a:ea typeface="Arial Unicode MS"/>
              <a:cs typeface="Myriad عربي" pitchFamily="50" charset="-78"/>
            </a:endParaRPr>
          </a:p>
        </p:txBody>
      </p:sp>
      <p:sp>
        <p:nvSpPr>
          <p:cNvPr id="35" name="مربع نص 18">
            <a:extLst>
              <a:ext uri="{FF2B5EF4-FFF2-40B4-BE49-F238E27FC236}">
                <a16:creationId xmlns:a16="http://schemas.microsoft.com/office/drawing/2014/main" id="{1A29D398-4ADE-4F49-923B-52998F8E92A5}"/>
              </a:ext>
            </a:extLst>
          </p:cNvPr>
          <p:cNvSpPr txBox="1"/>
          <p:nvPr/>
        </p:nvSpPr>
        <p:spPr>
          <a:xfrm>
            <a:off x="1694198" y="5224828"/>
            <a:ext cx="3074819" cy="954107"/>
          </a:xfrm>
          <a:prstGeom prst="rect">
            <a:avLst/>
          </a:prstGeom>
          <a:noFill/>
          <a:effectLst>
            <a:softEdge rad="127000"/>
          </a:effectLst>
        </p:spPr>
        <p:txBody>
          <a:bodyPr wrap="square" rtlCol="0">
            <a:spAutoFit/>
          </a:bodyPr>
          <a:lstStyle/>
          <a:p>
            <a:pPr algn="ctr" defTabSz="342900">
              <a:defRPr/>
            </a:pPr>
            <a:r>
              <a:rPr lang="ar-KW" sz="2800" dirty="0">
                <a:solidFill>
                  <a:schemeClr val="accent1">
                    <a:lumMod val="75000"/>
                  </a:schemeClr>
                </a:solidFill>
                <a:latin typeface="Myriad عربي" pitchFamily="50" charset="-78"/>
                <a:ea typeface="Arial Unicode MS"/>
                <a:cs typeface="Myriad عربي" pitchFamily="50" charset="-78"/>
              </a:rPr>
              <a:t>عند تفريغ الانبوبة من الهواء</a:t>
            </a:r>
            <a:endParaRPr lang="ar-SA" sz="1400" dirty="0">
              <a:solidFill>
                <a:schemeClr val="accent1">
                  <a:lumMod val="75000"/>
                </a:schemeClr>
              </a:solidFill>
              <a:latin typeface="Myriad عربي" pitchFamily="50" charset="-78"/>
              <a:ea typeface="Arial Unicode MS"/>
              <a:cs typeface="Myriad عربي" pitchFamily="50" charset="-78"/>
            </a:endParaRPr>
          </a:p>
        </p:txBody>
      </p:sp>
      <p:pic>
        <p:nvPicPr>
          <p:cNvPr id="7" name="تجربة رمي كرة و ريشة دون هواء لن تصدق ماذا حصل!!">
            <a:hlinkClick r:id="" action="ppaction://media"/>
            <a:extLst>
              <a:ext uri="{FF2B5EF4-FFF2-40B4-BE49-F238E27FC236}">
                <a16:creationId xmlns:a16="http://schemas.microsoft.com/office/drawing/2014/main" id="{00DE2FDF-00DA-41C6-A836-A64C511FEC8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7807" y="2283734"/>
            <a:ext cx="5782236" cy="2786390"/>
          </a:xfrm>
          <a:prstGeom prst="rect">
            <a:avLst/>
          </a:prstGeom>
        </p:spPr>
      </p:pic>
      <p:pic>
        <p:nvPicPr>
          <p:cNvPr id="36" name="تجربة السقوط الحر للريشة والحجر  في وسط مفرغ من الهواء ، قصةمناظرةقديمةبين ارسطووغاليليوبلمسةعصرية">
            <a:hlinkClick r:id="" action="ppaction://media"/>
            <a:extLst>
              <a:ext uri="{FF2B5EF4-FFF2-40B4-BE49-F238E27FC236}">
                <a16:creationId xmlns:a16="http://schemas.microsoft.com/office/drawing/2014/main" id="{72AF635F-3072-4C9E-8D66-2B65BE0CC65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869655" y="2079825"/>
            <a:ext cx="4674538" cy="3319612"/>
          </a:xfrm>
          <a:prstGeom prst="rect">
            <a:avLst/>
          </a:prstGeom>
        </p:spPr>
      </p:pic>
      <p:sp>
        <p:nvSpPr>
          <p:cNvPr id="2" name="مستطيل 1">
            <a:extLst>
              <a:ext uri="{FF2B5EF4-FFF2-40B4-BE49-F238E27FC236}">
                <a16:creationId xmlns:a16="http://schemas.microsoft.com/office/drawing/2014/main" id="{4F2F6118-6136-EE82-0AEB-1DB79D90B3A1}"/>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028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6"/>
                                        </p:tgtEl>
                                      </p:cBhvr>
                                    </p:cmd>
                                  </p:childTnLst>
                                </p:cTn>
                              </p:par>
                            </p:childTnLst>
                          </p:cTn>
                        </p:par>
                      </p:childTnLst>
                    </p:cTn>
                  </p:par>
                </p:childTnLst>
              </p:cTn>
              <p:nextCondLst>
                <p:cond evt="onClick" delay="0">
                  <p:tgtEl>
                    <p:spTgt spid="36"/>
                  </p:tgtEl>
                </p:cond>
              </p:nextCondLst>
            </p:seq>
            <p:video fullScrn="1">
              <p:cMediaNode vol="80000">
                <p:cTn id="13" fill="hold" display="0">
                  <p:stCondLst>
                    <p:cond delay="indefinite"/>
                  </p:stCondLst>
                </p:cTn>
                <p:tgtEl>
                  <p:spTgt spid="3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id="{A4251228-E4F8-4883-9CDA-683099C4773B}"/>
              </a:ext>
            </a:extLst>
          </p:cNvPr>
          <p:cNvSpPr/>
          <p:nvPr/>
        </p:nvSpPr>
        <p:spPr>
          <a:xfrm>
            <a:off x="1931285" y="2023111"/>
            <a:ext cx="1819781" cy="1573310"/>
          </a:xfrm>
          <a:prstGeom prst="frame">
            <a:avLst>
              <a:gd name="adj1" fmla="val 4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28" name="TextBox 27">
            <a:extLst>
              <a:ext uri="{FF2B5EF4-FFF2-40B4-BE49-F238E27FC236}">
                <a16:creationId xmlns:a16="http://schemas.microsoft.com/office/drawing/2014/main" id="{B078477B-34FA-48B7-85E4-98EC8B6F21ED}"/>
              </a:ext>
            </a:extLst>
          </p:cNvPr>
          <p:cNvSpPr txBox="1"/>
          <p:nvPr/>
        </p:nvSpPr>
        <p:spPr>
          <a:xfrm>
            <a:off x="3957748" y="1933300"/>
            <a:ext cx="2733338" cy="1107996"/>
          </a:xfrm>
          <a:prstGeom prst="rect">
            <a:avLst/>
          </a:prstGeom>
          <a:noFill/>
        </p:spPr>
        <p:txBody>
          <a:bodyPr wrap="square" rtlCol="0">
            <a:spAutoFit/>
          </a:bodyPr>
          <a:lstStyle/>
          <a:p>
            <a:r>
              <a:rPr lang="en-US" altLang="ko-KR" sz="3300" b="1" dirty="0">
                <a:solidFill>
                  <a:schemeClr val="bg1"/>
                </a:solidFill>
              </a:rPr>
              <a:t>Portfolio Presentation</a:t>
            </a:r>
          </a:p>
        </p:txBody>
      </p:sp>
      <p:sp>
        <p:nvSpPr>
          <p:cNvPr id="34" name="TextBox 33">
            <a:extLst>
              <a:ext uri="{FF2B5EF4-FFF2-40B4-BE49-F238E27FC236}">
                <a16:creationId xmlns:a16="http://schemas.microsoft.com/office/drawing/2014/main" id="{71115223-A612-4787-8A61-8978CF2D217E}"/>
              </a:ext>
            </a:extLst>
          </p:cNvPr>
          <p:cNvSpPr txBox="1"/>
          <p:nvPr/>
        </p:nvSpPr>
        <p:spPr>
          <a:xfrm>
            <a:off x="7133642" y="3289084"/>
            <a:ext cx="2897714" cy="507831"/>
          </a:xfrm>
          <a:prstGeom prst="rect">
            <a:avLst/>
          </a:prstGeom>
          <a:noFill/>
        </p:spPr>
        <p:txBody>
          <a:bodyPr wrap="square" rtlCol="0">
            <a:spAutoFit/>
          </a:bodyPr>
          <a:lstStyle/>
          <a:p>
            <a:r>
              <a:rPr lang="en-US" altLang="ko-KR" sz="900" dirty="0">
                <a:solidFill>
                  <a:schemeClr val="tx1">
                    <a:lumMod val="75000"/>
                    <a:lumOff val="25000"/>
                  </a:schemeClr>
                </a:solidFill>
                <a:cs typeface="Arial" pitchFamily="34" charset="0"/>
              </a:rPr>
              <a:t>You can simply impress your audience and add a unique zing and appeal to your Presentations. </a:t>
            </a:r>
            <a:r>
              <a:rPr lang="en-US" altLang="ko-KR" sz="900" dirty="0">
                <a:solidFill>
                  <a:schemeClr val="tx1">
                    <a:lumMod val="65000"/>
                    <a:lumOff val="35000"/>
                  </a:schemeClr>
                </a:solidFill>
                <a:cs typeface="Arial" pitchFamily="34" charset="0"/>
              </a:rPr>
              <a:t>I hope and I believe that this Template will your Time, Money and Reputation.</a:t>
            </a:r>
            <a:r>
              <a:rPr lang="en-US" altLang="ko-KR" sz="900" dirty="0">
                <a:solidFill>
                  <a:schemeClr val="tx1">
                    <a:lumMod val="75000"/>
                    <a:lumOff val="25000"/>
                  </a:schemeClr>
                </a:solidFill>
                <a:cs typeface="Arial" pitchFamily="34" charset="0"/>
              </a:rPr>
              <a:t> </a:t>
            </a:r>
            <a:endParaRPr lang="ko-KR" altLang="en-US" sz="900" dirty="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65E3FEE8-0A41-48C9-B134-9CA6F8CDE113}"/>
              </a:ext>
            </a:extLst>
          </p:cNvPr>
          <p:cNvSpPr txBox="1"/>
          <p:nvPr/>
        </p:nvSpPr>
        <p:spPr>
          <a:xfrm>
            <a:off x="2161818" y="4671578"/>
            <a:ext cx="2897714" cy="507831"/>
          </a:xfrm>
          <a:prstGeom prst="rect">
            <a:avLst/>
          </a:prstGeom>
          <a:noFill/>
        </p:spPr>
        <p:txBody>
          <a:bodyPr wrap="square" rtlCol="0">
            <a:spAutoFit/>
          </a:bodyPr>
          <a:lstStyle/>
          <a:p>
            <a:pPr algn="r"/>
            <a:r>
              <a:rPr lang="en-US" altLang="ko-KR" sz="900" dirty="0">
                <a:solidFill>
                  <a:schemeClr val="tx1">
                    <a:lumMod val="75000"/>
                    <a:lumOff val="25000"/>
                  </a:schemeClr>
                </a:solidFill>
                <a:cs typeface="Arial" pitchFamily="34" charset="0"/>
              </a:rPr>
              <a:t>You can simply impress your audience and add a unique zing and appeal to your Presentations. </a:t>
            </a:r>
            <a:r>
              <a:rPr lang="en-US" altLang="ko-KR" sz="900" dirty="0">
                <a:solidFill>
                  <a:schemeClr val="tx1">
                    <a:lumMod val="65000"/>
                    <a:lumOff val="35000"/>
                  </a:schemeClr>
                </a:solidFill>
                <a:cs typeface="Arial" pitchFamily="34" charset="0"/>
              </a:rPr>
              <a:t>I hope and I believe that this Template will your Time, Money and Reputation.</a:t>
            </a:r>
            <a:r>
              <a:rPr lang="en-US" altLang="ko-KR" sz="900" dirty="0">
                <a:solidFill>
                  <a:schemeClr val="tx1">
                    <a:lumMod val="75000"/>
                    <a:lumOff val="25000"/>
                  </a:schemeClr>
                </a:solidFill>
                <a:cs typeface="Arial" pitchFamily="34" charset="0"/>
              </a:rPr>
              <a:t> </a:t>
            </a:r>
            <a:endParaRPr lang="ko-KR" altLang="en-US" sz="900" dirty="0">
              <a:solidFill>
                <a:schemeClr val="tx1">
                  <a:lumMod val="75000"/>
                  <a:lumOff val="25000"/>
                </a:schemeClr>
              </a:solidFill>
              <a:cs typeface="Arial" pitchFamily="34" charset="0"/>
            </a:endParaRPr>
          </a:p>
        </p:txBody>
      </p:sp>
      <p:sp>
        <p:nvSpPr>
          <p:cNvPr id="13" name="직사각형 2">
            <a:extLst>
              <a:ext uri="{FF2B5EF4-FFF2-40B4-BE49-F238E27FC236}">
                <a16:creationId xmlns:a16="http://schemas.microsoft.com/office/drawing/2014/main" id="{36D0D03F-9161-455F-9A22-0511105BE8AD}"/>
              </a:ext>
            </a:extLst>
          </p:cNvPr>
          <p:cNvSpPr/>
          <p:nvPr/>
        </p:nvSpPr>
        <p:spPr>
          <a:xfrm>
            <a:off x="7685125" y="1145566"/>
            <a:ext cx="2675522" cy="1061829"/>
          </a:xfrm>
          <a:prstGeom prst="rect">
            <a:avLst/>
          </a:prstGeom>
        </p:spPr>
        <p:txBody>
          <a:bodyPr wrap="square">
            <a:spAutoFit/>
          </a:bodyPr>
          <a:lstStyle/>
          <a:p>
            <a:pPr algn="r"/>
            <a:r>
              <a:rPr lang="en-US" altLang="ko-KR" sz="2100" dirty="0">
                <a:solidFill>
                  <a:schemeClr val="bg1"/>
                </a:solidFill>
                <a:latin typeface="+mj-lt"/>
                <a:cs typeface="Arial" pitchFamily="34" charset="0"/>
              </a:rPr>
              <a:t>We Create</a:t>
            </a:r>
          </a:p>
          <a:p>
            <a:pPr algn="r"/>
            <a:r>
              <a:rPr lang="en-US" altLang="ko-KR" sz="2100" dirty="0">
                <a:solidFill>
                  <a:schemeClr val="bg1"/>
                </a:solidFill>
                <a:latin typeface="+mj-lt"/>
                <a:cs typeface="Arial" pitchFamily="34" charset="0"/>
              </a:rPr>
              <a:t>Quality Professional </a:t>
            </a:r>
            <a:endParaRPr lang="ko-KR" altLang="en-US" sz="2100" dirty="0">
              <a:solidFill>
                <a:schemeClr val="bg1"/>
              </a:solidFill>
              <a:latin typeface="+mj-lt"/>
              <a:cs typeface="Arial" pitchFamily="34" charset="0"/>
            </a:endParaRPr>
          </a:p>
          <a:p>
            <a:pPr algn="r"/>
            <a:r>
              <a:rPr lang="en-US" altLang="ko-KR" sz="2100" dirty="0">
                <a:solidFill>
                  <a:schemeClr val="bg1"/>
                </a:solidFill>
                <a:latin typeface="+mj-lt"/>
                <a:cs typeface="Arial" pitchFamily="34" charset="0"/>
              </a:rPr>
              <a:t>PPT Presentation</a:t>
            </a:r>
          </a:p>
        </p:txBody>
      </p:sp>
      <p:sp>
        <p:nvSpPr>
          <p:cNvPr id="15" name="مستطيل: زوايا مستديرة 14">
            <a:extLst>
              <a:ext uri="{FF2B5EF4-FFF2-40B4-BE49-F238E27FC236}">
                <a16:creationId xmlns:a16="http://schemas.microsoft.com/office/drawing/2014/main" id="{09399A1A-A33F-4AFF-A5C3-BE6E0AE0A63F}"/>
              </a:ext>
            </a:extLst>
          </p:cNvPr>
          <p:cNvSpPr/>
          <p:nvPr/>
        </p:nvSpPr>
        <p:spPr>
          <a:xfrm>
            <a:off x="1708737" y="152400"/>
            <a:ext cx="8774526" cy="6400800"/>
          </a:xfrm>
          <a:prstGeom prst="roundRect">
            <a:avLst/>
          </a:prstGeom>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p>
        </p:txBody>
      </p:sp>
      <p:sp>
        <p:nvSpPr>
          <p:cNvPr id="17" name="مربع نص 18">
            <a:extLst>
              <a:ext uri="{FF2B5EF4-FFF2-40B4-BE49-F238E27FC236}">
                <a16:creationId xmlns:a16="http://schemas.microsoft.com/office/drawing/2014/main" id="{B3FF9534-CC52-4866-88AC-9B8AB22E251A}"/>
              </a:ext>
            </a:extLst>
          </p:cNvPr>
          <p:cNvSpPr txBox="1"/>
          <p:nvPr/>
        </p:nvSpPr>
        <p:spPr>
          <a:xfrm>
            <a:off x="3988228" y="564864"/>
            <a:ext cx="4393772" cy="584775"/>
          </a:xfrm>
          <a:prstGeom prst="rect">
            <a:avLst/>
          </a:prstGeom>
          <a:noFill/>
          <a:effectLst>
            <a:softEdge rad="127000"/>
          </a:effectLst>
        </p:spPr>
        <p:txBody>
          <a:bodyPr wrap="square" rtlCol="0">
            <a:spAutoFit/>
          </a:bodyPr>
          <a:lstStyle/>
          <a:p>
            <a:pPr algn="ctr" defTabSz="342900">
              <a:defRPr/>
            </a:pPr>
            <a:r>
              <a:rPr lang="ar-KW" sz="3200" b="1" dirty="0">
                <a:solidFill>
                  <a:srgbClr val="BE3A95"/>
                </a:solidFill>
                <a:latin typeface="Myriad عربي" pitchFamily="50" charset="-78"/>
                <a:ea typeface="Arial Unicode MS"/>
                <a:cs typeface="Myriad عربي" pitchFamily="50" charset="-78"/>
              </a:rPr>
              <a:t>من خلال مشاهدة الفيديو السابق</a:t>
            </a:r>
          </a:p>
        </p:txBody>
      </p:sp>
      <p:sp>
        <p:nvSpPr>
          <p:cNvPr id="31" name="مربع نص 18">
            <a:extLst>
              <a:ext uri="{FF2B5EF4-FFF2-40B4-BE49-F238E27FC236}">
                <a16:creationId xmlns:a16="http://schemas.microsoft.com/office/drawing/2014/main" id="{82FFDDDC-D898-4A15-A1F4-AA5B551A397E}"/>
              </a:ext>
            </a:extLst>
          </p:cNvPr>
          <p:cNvSpPr txBox="1"/>
          <p:nvPr/>
        </p:nvSpPr>
        <p:spPr>
          <a:xfrm>
            <a:off x="2138203" y="1546373"/>
            <a:ext cx="8093819" cy="954107"/>
          </a:xfrm>
          <a:prstGeom prst="rect">
            <a:avLst/>
          </a:prstGeom>
          <a:noFill/>
          <a:effectLst>
            <a:softEdge rad="127000"/>
          </a:effectLst>
        </p:spPr>
        <p:txBody>
          <a:bodyPr wrap="square" rtlCol="0">
            <a:spAutoFit/>
          </a:bodyPr>
          <a:lstStyle/>
          <a:p>
            <a:pPr algn="ctr" defTabSz="342900">
              <a:defRPr/>
            </a:pPr>
            <a:r>
              <a:rPr lang="ar-KW" sz="2800" b="1" dirty="0">
                <a:latin typeface="Myriad عربي" pitchFamily="50" charset="-78"/>
                <a:ea typeface="Arial Unicode MS"/>
                <a:cs typeface="Myriad عربي" pitchFamily="50" charset="-78"/>
              </a:rPr>
              <a:t>1- تصل الريشة و الكرة في نفس اللحظة عند تفريغ الهواء من الأنبوبة </a:t>
            </a:r>
            <a:endParaRPr lang="ar-SA" sz="1400" b="1" dirty="0">
              <a:latin typeface="Myriad عربي" pitchFamily="50" charset="-78"/>
              <a:ea typeface="Arial Unicode MS"/>
              <a:cs typeface="Myriad عربي" pitchFamily="50" charset="-78"/>
            </a:endParaRPr>
          </a:p>
        </p:txBody>
      </p:sp>
      <p:sp>
        <p:nvSpPr>
          <p:cNvPr id="12" name="مربع نص 18">
            <a:extLst>
              <a:ext uri="{FF2B5EF4-FFF2-40B4-BE49-F238E27FC236}">
                <a16:creationId xmlns:a16="http://schemas.microsoft.com/office/drawing/2014/main" id="{68A1454D-17AD-4F51-BE67-25A06D03B400}"/>
              </a:ext>
            </a:extLst>
          </p:cNvPr>
          <p:cNvSpPr txBox="1"/>
          <p:nvPr/>
        </p:nvSpPr>
        <p:spPr>
          <a:xfrm>
            <a:off x="2405464" y="2631858"/>
            <a:ext cx="7768953" cy="954107"/>
          </a:xfrm>
          <a:prstGeom prst="rect">
            <a:avLst/>
          </a:prstGeom>
          <a:noFill/>
          <a:effectLst>
            <a:softEdge rad="127000"/>
          </a:effectLst>
        </p:spPr>
        <p:txBody>
          <a:bodyPr wrap="square" rtlCol="0">
            <a:spAutoFit/>
          </a:bodyPr>
          <a:lstStyle/>
          <a:p>
            <a:pPr algn="ctr" defTabSz="342900">
              <a:defRPr/>
            </a:pPr>
            <a:r>
              <a:rPr lang="ar-KW" sz="2800" dirty="0">
                <a:solidFill>
                  <a:srgbClr val="0070C0"/>
                </a:solidFill>
                <a:latin typeface="Myriad عربي" pitchFamily="50" charset="-78"/>
                <a:ea typeface="Arial Unicode MS"/>
                <a:cs typeface="Myriad عربي" pitchFamily="50" charset="-78"/>
              </a:rPr>
              <a:t>السبب : أن جميع الأجسام تتحرك بنفس العجلة وهي عجلة الجاذبية الأرضية في حال اهمال مقاومة الهواء</a:t>
            </a:r>
            <a:endParaRPr lang="ar-SA" sz="1400" dirty="0">
              <a:solidFill>
                <a:srgbClr val="0070C0"/>
              </a:solidFill>
              <a:latin typeface="Myriad عربي" pitchFamily="50" charset="-78"/>
              <a:ea typeface="Arial Unicode MS"/>
              <a:cs typeface="Myriad عربي" pitchFamily="50" charset="-78"/>
            </a:endParaRPr>
          </a:p>
        </p:txBody>
      </p:sp>
      <p:sp>
        <p:nvSpPr>
          <p:cNvPr id="14" name="مربع نص 18">
            <a:extLst>
              <a:ext uri="{FF2B5EF4-FFF2-40B4-BE49-F238E27FC236}">
                <a16:creationId xmlns:a16="http://schemas.microsoft.com/office/drawing/2014/main" id="{8E1FB595-4600-4EE3-BEBC-8660F14AEF67}"/>
              </a:ext>
            </a:extLst>
          </p:cNvPr>
          <p:cNvSpPr txBox="1"/>
          <p:nvPr/>
        </p:nvSpPr>
        <p:spPr>
          <a:xfrm>
            <a:off x="2205265" y="3861710"/>
            <a:ext cx="8169350" cy="954107"/>
          </a:xfrm>
          <a:prstGeom prst="rect">
            <a:avLst/>
          </a:prstGeom>
          <a:noFill/>
          <a:effectLst>
            <a:softEdge rad="127000"/>
          </a:effectLst>
        </p:spPr>
        <p:txBody>
          <a:bodyPr wrap="square" rtlCol="0">
            <a:spAutoFit/>
          </a:bodyPr>
          <a:lstStyle/>
          <a:p>
            <a:pPr algn="ctr" defTabSz="342900">
              <a:defRPr/>
            </a:pPr>
            <a:r>
              <a:rPr lang="ar-KW" sz="2800" b="1" dirty="0">
                <a:latin typeface="Myriad عربي" pitchFamily="50" charset="-78"/>
                <a:ea typeface="Arial Unicode MS"/>
                <a:cs typeface="Myriad عربي" pitchFamily="50" charset="-78"/>
              </a:rPr>
              <a:t>2- تتأخر الريشة عن الكرة في الوصول عند </a:t>
            </a:r>
            <a:r>
              <a:rPr lang="ar-KW" sz="2800" b="1" dirty="0">
                <a:solidFill>
                  <a:srgbClr val="FF0000"/>
                </a:solidFill>
                <a:latin typeface="Myriad عربي" pitchFamily="50" charset="-78"/>
                <a:ea typeface="Arial Unicode MS"/>
                <a:cs typeface="Myriad عربي" pitchFamily="50" charset="-78"/>
              </a:rPr>
              <a:t>عدم</a:t>
            </a:r>
            <a:r>
              <a:rPr lang="ar-KW" sz="2800" b="1" dirty="0">
                <a:latin typeface="Myriad عربي" pitchFamily="50" charset="-78"/>
                <a:ea typeface="Arial Unicode MS"/>
                <a:cs typeface="Myriad عربي" pitchFamily="50" charset="-78"/>
              </a:rPr>
              <a:t> تفريغ الهواء بالأنبوبة </a:t>
            </a:r>
            <a:endParaRPr lang="ar-SA" sz="1400" b="1" dirty="0">
              <a:latin typeface="Myriad عربي" pitchFamily="50" charset="-78"/>
              <a:ea typeface="Arial Unicode MS"/>
              <a:cs typeface="Myriad عربي" pitchFamily="50" charset="-78"/>
            </a:endParaRPr>
          </a:p>
        </p:txBody>
      </p:sp>
      <p:sp>
        <p:nvSpPr>
          <p:cNvPr id="16" name="مربع نص 18">
            <a:extLst>
              <a:ext uri="{FF2B5EF4-FFF2-40B4-BE49-F238E27FC236}">
                <a16:creationId xmlns:a16="http://schemas.microsoft.com/office/drawing/2014/main" id="{BF289F22-E198-474D-B2E3-30AD6D72F5C8}"/>
              </a:ext>
            </a:extLst>
          </p:cNvPr>
          <p:cNvSpPr txBox="1"/>
          <p:nvPr/>
        </p:nvSpPr>
        <p:spPr>
          <a:xfrm>
            <a:off x="2300635" y="4847793"/>
            <a:ext cx="7768953" cy="954107"/>
          </a:xfrm>
          <a:prstGeom prst="rect">
            <a:avLst/>
          </a:prstGeom>
          <a:noFill/>
          <a:effectLst>
            <a:softEdge rad="127000"/>
          </a:effectLst>
        </p:spPr>
        <p:txBody>
          <a:bodyPr wrap="square" rtlCol="0">
            <a:spAutoFit/>
          </a:bodyPr>
          <a:lstStyle/>
          <a:p>
            <a:pPr algn="ctr" defTabSz="342900">
              <a:defRPr/>
            </a:pPr>
            <a:r>
              <a:rPr lang="ar-KW" sz="2800" dirty="0">
                <a:solidFill>
                  <a:srgbClr val="0070C0"/>
                </a:solidFill>
                <a:latin typeface="Myriad عربي" pitchFamily="50" charset="-78"/>
                <a:ea typeface="Arial Unicode MS"/>
                <a:cs typeface="Myriad عربي" pitchFamily="50" charset="-78"/>
              </a:rPr>
              <a:t>و السبب : تأثير مقاومة الهواء على الأجسام المصمتة مثل الكرة يكون أقل من الأجسام المجوفة مثل الريشة </a:t>
            </a:r>
            <a:endParaRPr lang="ar-SA" sz="1400" dirty="0">
              <a:solidFill>
                <a:srgbClr val="0070C0"/>
              </a:solidFill>
              <a:latin typeface="Myriad عربي" pitchFamily="50" charset="-78"/>
              <a:ea typeface="Arial Unicode MS"/>
              <a:cs typeface="Myriad عربي" pitchFamily="50" charset="-78"/>
            </a:endParaRPr>
          </a:p>
        </p:txBody>
      </p:sp>
      <p:sp>
        <p:nvSpPr>
          <p:cNvPr id="2" name="مستطيل 1">
            <a:extLst>
              <a:ext uri="{FF2B5EF4-FFF2-40B4-BE49-F238E27FC236}">
                <a16:creationId xmlns:a16="http://schemas.microsoft.com/office/drawing/2014/main" id="{95A0F9E3-2EE2-281A-28BA-DDD10940B27D}"/>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19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2" grpId="0"/>
      <p:bldP spid="14" grpId="0"/>
      <p:bldP spid="16"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1824</TotalTime>
  <Words>2028</Words>
  <Application>Microsoft Office PowerPoint</Application>
  <PresentationFormat>شاشة عريضة</PresentationFormat>
  <Paragraphs>320</Paragraphs>
  <Slides>50</Slides>
  <Notes>6</Notes>
  <HiddenSlides>0</HiddenSlides>
  <MMClips>2</MMClips>
  <ScaleCrop>false</ScaleCrop>
  <HeadingPairs>
    <vt:vector size="8" baseType="variant">
      <vt:variant>
        <vt:lpstr>الخطوط المستخدمة</vt:lpstr>
      </vt:variant>
      <vt:variant>
        <vt:i4>25</vt:i4>
      </vt:variant>
      <vt:variant>
        <vt:lpstr>نسق</vt:lpstr>
      </vt:variant>
      <vt:variant>
        <vt:i4>1</vt:i4>
      </vt:variant>
      <vt:variant>
        <vt:lpstr>خوادم OLE مضمنة</vt:lpstr>
      </vt:variant>
      <vt:variant>
        <vt:i4>1</vt:i4>
      </vt:variant>
      <vt:variant>
        <vt:lpstr>عناوين الشرائح</vt:lpstr>
      </vt:variant>
      <vt:variant>
        <vt:i4>50</vt:i4>
      </vt:variant>
    </vt:vector>
  </HeadingPairs>
  <TitlesOfParts>
    <vt:vector size="77" baseType="lpstr">
      <vt:lpstr>Aldhabi</vt:lpstr>
      <vt:lpstr>Andalus</vt:lpstr>
      <vt:lpstr>Arabic Typesetting</vt:lpstr>
      <vt:lpstr>Arial</vt:lpstr>
      <vt:lpstr>Arial Black</vt:lpstr>
      <vt:lpstr>Barlow Condensed Bold</vt:lpstr>
      <vt:lpstr>Calibri</vt:lpstr>
      <vt:lpstr>Calibri Light</vt:lpstr>
      <vt:lpstr>Cambria Math</vt:lpstr>
      <vt:lpstr>Courier New</vt:lpstr>
      <vt:lpstr>Droid Arabic Kufi</vt:lpstr>
      <vt:lpstr>Droid Arabic Naskh</vt:lpstr>
      <vt:lpstr>Farah</vt:lpstr>
      <vt:lpstr>Farisi</vt:lpstr>
      <vt:lpstr>Geeza Pro Bold</vt:lpstr>
      <vt:lpstr>Gill Sans MT</vt:lpstr>
      <vt:lpstr>Lucida Sans Unicode</vt:lpstr>
      <vt:lpstr>Microsoft Sans Serif</vt:lpstr>
      <vt:lpstr>Myriad عربي</vt:lpstr>
      <vt:lpstr>Simplified Arabic</vt:lpstr>
      <vt:lpstr>Tahoma</vt:lpstr>
      <vt:lpstr>Times New Roman</vt:lpstr>
      <vt:lpstr>Tw Cen MT</vt:lpstr>
      <vt:lpstr>TwitterChirp</vt:lpstr>
      <vt:lpstr>Wingdings</vt:lpstr>
      <vt:lpstr>نسق Office</vt:lpstr>
      <vt:lpstr>Equation</vt:lpstr>
      <vt:lpstr>عرض تقديمي في PowerPoint</vt:lpstr>
      <vt:lpstr>عرض تقديمي في PowerPoint</vt:lpstr>
      <vt:lpstr>عرض تقديمي في PowerPoint</vt:lpstr>
      <vt:lpstr>عرض تقديمي في PowerPoint</vt:lpstr>
      <vt:lpstr>التهيئة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عربات السقوط الحر يستخدم مفهوم السقوط الحر في تصميم العاب في مدن الالعاب بحيث تعطي راكبيها الاحساس بالسقوط الحر ويمر الراكب بثلاث مراحل ١- الصعود ٢- التعليق لحظيآ 3- السقوط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فائزه الدهاس</dc:creator>
  <cp:lastModifiedBy>فائزه الدهاس</cp:lastModifiedBy>
  <cp:revision>12</cp:revision>
  <dcterms:created xsi:type="dcterms:W3CDTF">2022-12-30T12:28:34Z</dcterms:created>
  <dcterms:modified xsi:type="dcterms:W3CDTF">2023-01-02T20:31:55Z</dcterms:modified>
</cp:coreProperties>
</file>