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76" r:id="rId5"/>
    <p:sldId id="261" r:id="rId6"/>
    <p:sldId id="278" r:id="rId7"/>
    <p:sldId id="279" r:id="rId8"/>
    <p:sldId id="264" r:id="rId9"/>
    <p:sldId id="268" r:id="rId10"/>
    <p:sldId id="280" r:id="rId11"/>
    <p:sldId id="269" r:id="rId12"/>
    <p:sldId id="281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53"/>
    <a:srgbClr val="FFC5B7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G"/><Relationship Id="rId7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5.wdp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JPG"/><Relationship Id="rId7" Type="http://schemas.openxmlformats.org/officeDocument/2006/relationships/image" Target="../media/image3.png"/><Relationship Id="rId12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4"/>
          <a:stretch/>
        </p:blipFill>
        <p:spPr>
          <a:xfrm>
            <a:off x="8237762" y="1382373"/>
            <a:ext cx="2677142" cy="4616196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318434" y="2736920"/>
            <a:ext cx="5600060" cy="1723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2650530" y="2906085"/>
            <a:ext cx="49985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أحدد العملية المناسبة ( الجمع أو الطرح ) لأحل المسألة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7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902541" y="5450367"/>
            <a:ext cx="4245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٦٧٧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مقعدًا 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273110" y="1625806"/>
            <a:ext cx="75949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أي العمليتين أنسب (الجمع أم الطرح) لحل كل من المسائل الآتية ، ثم أحل المسألة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1" b="622"/>
          <a:stretch/>
        </p:blipFill>
        <p:spPr>
          <a:xfrm>
            <a:off x="5419088" y="2232768"/>
            <a:ext cx="5985515" cy="2917372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2206963" y="2177359"/>
            <a:ext cx="2565309" cy="360345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2368870" y="4517527"/>
            <a:ext cx="23855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العملية المناسبة هي :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778696" y="4919308"/>
            <a:ext cx="1568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الطرح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9"/>
          <a:stretch/>
        </p:blipFill>
        <p:spPr>
          <a:xfrm>
            <a:off x="1065597" y="1814508"/>
            <a:ext cx="10368646" cy="176240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10920" r="18889" b="10731"/>
          <a:stretch/>
        </p:blipFill>
        <p:spPr>
          <a:xfrm>
            <a:off x="965061" y="2939772"/>
            <a:ext cx="1593669" cy="1958752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47369" b="30206"/>
          <a:stretch/>
        </p:blipFill>
        <p:spPr>
          <a:xfrm>
            <a:off x="3038451" y="4004528"/>
            <a:ext cx="8395792" cy="827314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267602" y="945883"/>
            <a:ext cx="7605928" cy="809982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1601199" y="4957734"/>
            <a:ext cx="93324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رحلة مدرسية شارك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طالبًا من الصف الثالث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طالبًا من الصف الرابع . كم طالبًا من الصفين شارك في الرحلة 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414086" y="2918676"/>
            <a:ext cx="20996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سمكة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855324" y="5946759"/>
            <a:ext cx="4563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الإجابة : </a:t>
            </a:r>
            <a:r>
              <a:rPr lang="ku-Arab-IQ" sz="2400" b="1" dirty="0" smtClean="0">
                <a:solidFill>
                  <a:srgbClr val="00B050"/>
                </a:solidFill>
              </a:rPr>
              <a:t>٤٧ + ٥٢ = ٩٩ </a:t>
            </a:r>
            <a:r>
              <a:rPr lang="ar-SA" sz="2400" b="1" dirty="0" smtClean="0">
                <a:solidFill>
                  <a:srgbClr val="00B050"/>
                </a:solidFill>
              </a:rPr>
              <a:t>طالبًا 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/>
          <a:stretch/>
        </p:blipFill>
        <p:spPr>
          <a:xfrm>
            <a:off x="2777586" y="1035850"/>
            <a:ext cx="8218554" cy="5441964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9274665" y="3600767"/>
            <a:ext cx="1154770" cy="48355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82" b="98671" l="1438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210" b="2984"/>
          <a:stretch/>
        </p:blipFill>
        <p:spPr>
          <a:xfrm>
            <a:off x="949234" y="1046126"/>
            <a:ext cx="1852231" cy="4437974"/>
          </a:xfrm>
          <a:prstGeom prst="rect">
            <a:avLst/>
          </a:prstGeom>
        </p:spPr>
      </p:pic>
      <p:sp>
        <p:nvSpPr>
          <p:cNvPr id="42" name="مستطيل مستدير الزوايا 41"/>
          <p:cNvSpPr/>
          <p:nvPr/>
        </p:nvSpPr>
        <p:spPr>
          <a:xfrm>
            <a:off x="4708259" y="5940841"/>
            <a:ext cx="1825721" cy="4005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0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7" b="93207" l="0" r="99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9" b="7682"/>
          <a:stretch/>
        </p:blipFill>
        <p:spPr>
          <a:xfrm>
            <a:off x="5283098" y="3627239"/>
            <a:ext cx="4324868" cy="3115058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92128" y="1290572"/>
            <a:ext cx="2105367" cy="555532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3907928" y="1997264"/>
            <a:ext cx="673828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يحتوي جسم الطفل على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٣٠٠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عظمة ، بينما يحتوي جسم الرجل على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٢٠٦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عظمات ، وذلك لأنه يتم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</a:rPr>
              <a:t>ا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لتحام بعض العظام مع بعضها في أثناء نمو الجسم لتشكل عظامًا قوية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829908" y="4183360"/>
            <a:ext cx="231064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هذا الدرس سوف أحدد العملية المناسبة </a:t>
            </a:r>
            <a:r>
              <a:rPr lang="ar-SA" sz="2400" b="1" dirty="0" smtClean="0">
                <a:solidFill>
                  <a:srgbClr val="FF0000"/>
                </a:solidFill>
              </a:rPr>
              <a:t>( الجمع أو الطرح )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لأحل المسائل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797" y="1440682"/>
            <a:ext cx="1393200" cy="37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19342" r="42589" b="50639"/>
          <a:stretch/>
        </p:blipFill>
        <p:spPr>
          <a:xfrm>
            <a:off x="6160933" y="4118805"/>
            <a:ext cx="1507346" cy="1153448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4420019" y="2509259"/>
            <a:ext cx="63506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أقرر ماذا سأستعمل ( الجمع أم الطرح ) لأحل المسألة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365539" y="3108327"/>
            <a:ext cx="639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" كم يزيد "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الواردة في المسألة تعني استعمال الطرح :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6431813" y="420362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6291705" y="3773223"/>
            <a:ext cx="4529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FF0000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6707772" y="4252478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6545766" y="3856274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6" b="82471"/>
          <a:stretch/>
        </p:blipFill>
        <p:spPr>
          <a:xfrm>
            <a:off x="6914606" y="1081749"/>
            <a:ext cx="4000298" cy="635336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46"/>
          <a:stretch/>
        </p:blipFill>
        <p:spPr>
          <a:xfrm>
            <a:off x="2969717" y="1787335"/>
            <a:ext cx="7869935" cy="772179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8606933" y="1830421"/>
            <a:ext cx="1006359" cy="584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87"/>
          <a:stretch/>
        </p:blipFill>
        <p:spPr>
          <a:xfrm>
            <a:off x="1178565" y="3281438"/>
            <a:ext cx="3325345" cy="1864568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>
            <a:off x="6744655" y="3977391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6669626" y="3540135"/>
            <a:ext cx="3759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00B050"/>
                </a:solidFill>
              </a:rPr>
              <a:t>٩</a:t>
            </a:r>
            <a:endParaRPr lang="ar-SA" sz="3200" dirty="0">
              <a:solidFill>
                <a:srgbClr val="00B050"/>
              </a:solidFill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 flipH="1">
            <a:off x="6938607" y="4273180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6941391" y="3834778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866090" y="5146006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6642117" y="5146006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957724" y="5821066"/>
            <a:ext cx="91760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إذن </a:t>
            </a:r>
            <a:r>
              <a:rPr lang="ar-SA" sz="2800" b="1" dirty="0" smtClean="0">
                <a:solidFill>
                  <a:srgbClr val="C00000"/>
                </a:solidFill>
              </a:rPr>
              <a:t>يحتوي جسم الطفل على </a:t>
            </a:r>
            <a:r>
              <a:rPr lang="ku-Arab-IQ" sz="2800" b="1" dirty="0" smtClean="0">
                <a:solidFill>
                  <a:srgbClr val="C00000"/>
                </a:solidFill>
              </a:rPr>
              <a:t>٩٤ </a:t>
            </a:r>
            <a:r>
              <a:rPr lang="ar-SA" sz="2800" b="1" dirty="0" smtClean="0">
                <a:solidFill>
                  <a:srgbClr val="C00000"/>
                </a:solidFill>
              </a:rPr>
              <a:t>عظمة زيادة على ما يحتويه جسم الرجل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8" grpId="0"/>
      <p:bldP spid="50" grpId="0"/>
      <p:bldP spid="8" grpId="0" animBg="1"/>
      <p:bldP spid="43" grpId="0"/>
      <p:bldP spid="46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16"/>
          <a:stretch/>
        </p:blipFill>
        <p:spPr>
          <a:xfrm>
            <a:off x="2585441" y="1727500"/>
            <a:ext cx="8264042" cy="1339693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 b="82471"/>
          <a:stretch/>
        </p:blipFill>
        <p:spPr>
          <a:xfrm>
            <a:off x="6897189" y="1081749"/>
            <a:ext cx="4017715" cy="635336"/>
          </a:xfrm>
          <a:prstGeom prst="rect">
            <a:avLst/>
          </a:prstGeom>
        </p:spPr>
      </p:pic>
      <p:sp>
        <p:nvSpPr>
          <p:cNvPr id="38" name="مخطط انسيابي: محطة طرفية 37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017525" y="3162802"/>
            <a:ext cx="4274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كلمة</a:t>
            </a:r>
            <a:r>
              <a:rPr lang="ar-SA" sz="2800" b="1" dirty="0" smtClean="0">
                <a:solidFill>
                  <a:srgbClr val="FF0000"/>
                </a:solidFill>
              </a:rPr>
              <a:t> " معًا "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تعني أنني سأجمع 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5011079" y="2376908"/>
            <a:ext cx="674421" cy="584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0" b="58315"/>
          <a:stretch/>
        </p:blipFill>
        <p:spPr>
          <a:xfrm>
            <a:off x="7610309" y="4041488"/>
            <a:ext cx="1301837" cy="1203376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8037254" y="5201972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7801382" y="5200129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123956" y="5915982"/>
            <a:ext cx="69544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إذن </a:t>
            </a:r>
            <a:r>
              <a:rPr lang="ar-SA" sz="2800" b="1" dirty="0" smtClean="0">
                <a:solidFill>
                  <a:srgbClr val="C00000"/>
                </a:solidFill>
              </a:rPr>
              <a:t>أنفقت مريم </a:t>
            </a:r>
            <a:r>
              <a:rPr lang="ku-Arab-IQ" sz="2800" b="1" dirty="0" smtClean="0">
                <a:solidFill>
                  <a:srgbClr val="C00000"/>
                </a:solidFill>
              </a:rPr>
              <a:t>٩٧ </a:t>
            </a:r>
            <a:r>
              <a:rPr lang="ar-SA" sz="2800" b="1" dirty="0" smtClean="0">
                <a:solidFill>
                  <a:srgbClr val="C00000"/>
                </a:solidFill>
              </a:rPr>
              <a:t>ريالًا لشراء الحذاء وقطعة القماش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8" y="2488882"/>
            <a:ext cx="2275470" cy="32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51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3" b="39087"/>
          <a:stretch/>
        </p:blipFill>
        <p:spPr>
          <a:xfrm>
            <a:off x="5383685" y="1756911"/>
            <a:ext cx="5793011" cy="2516604"/>
          </a:xfrm>
          <a:prstGeom prst="rect">
            <a:avLst/>
          </a:prstGeom>
        </p:spPr>
      </p:pic>
      <p:sp>
        <p:nvSpPr>
          <p:cNvPr id="85" name="مستطيل مستدير الزوايا 84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84069" y="1198524"/>
            <a:ext cx="75949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أي العمليتين أنسب (الجمع أم الطرح) لحل كل من المسألتين الآتيتين ، ثم أحلها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4182808" y="5388106"/>
            <a:ext cx="26214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ينقصها </a:t>
            </a:r>
            <a:r>
              <a:rPr lang="ku-Arab-IQ" sz="2800" b="1" dirty="0" smtClean="0">
                <a:solidFill>
                  <a:srgbClr val="C00000"/>
                </a:solidFill>
              </a:rPr>
              <a:t>٧٨ </a:t>
            </a:r>
            <a:r>
              <a:rPr lang="ar-SA" sz="2800" b="1" dirty="0" smtClean="0">
                <a:solidFill>
                  <a:srgbClr val="C00000"/>
                </a:solidFill>
              </a:rPr>
              <a:t>طابعًا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97" name="مخطط انسيابي: محطة طرفية 96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9" b="47058"/>
          <a:stretch/>
        </p:blipFill>
        <p:spPr>
          <a:xfrm>
            <a:off x="1124548" y="1663451"/>
            <a:ext cx="4020220" cy="3116600"/>
          </a:xfrm>
          <a:prstGeom prst="rect">
            <a:avLst/>
          </a:prstGeom>
        </p:spPr>
      </p:pic>
      <p:sp>
        <p:nvSpPr>
          <p:cNvPr id="98" name="مربع نص 97"/>
          <p:cNvSpPr txBox="1"/>
          <p:nvPr/>
        </p:nvSpPr>
        <p:spPr>
          <a:xfrm>
            <a:off x="2013596" y="2226686"/>
            <a:ext cx="19799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العملية المناسبة هي :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19001" r="52145" b="54221"/>
          <a:stretch/>
        </p:blipFill>
        <p:spPr>
          <a:xfrm>
            <a:off x="7409143" y="4666193"/>
            <a:ext cx="1232423" cy="1063134"/>
          </a:xfrm>
          <a:prstGeom prst="rect">
            <a:avLst/>
          </a:prstGeom>
        </p:spPr>
      </p:pic>
      <p:cxnSp>
        <p:nvCxnSpPr>
          <p:cNvPr id="99" name="رابط مستقيم 98"/>
          <p:cNvCxnSpPr/>
          <p:nvPr/>
        </p:nvCxnSpPr>
        <p:spPr>
          <a:xfrm flipH="1">
            <a:off x="7792253" y="473861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مربع نص 99"/>
          <p:cNvSpPr txBox="1"/>
          <p:nvPr/>
        </p:nvSpPr>
        <p:spPr>
          <a:xfrm>
            <a:off x="7612784" y="4343187"/>
            <a:ext cx="4529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FF0000"/>
                </a:solidFill>
              </a:rPr>
              <a:t>١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101" name="رابط مستقيم 100"/>
          <p:cNvCxnSpPr/>
          <p:nvPr/>
        </p:nvCxnSpPr>
        <p:spPr>
          <a:xfrm flipH="1">
            <a:off x="8008710" y="475470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مربع نص 101"/>
          <p:cNvSpPr txBox="1"/>
          <p:nvPr/>
        </p:nvSpPr>
        <p:spPr>
          <a:xfrm>
            <a:off x="7906206" y="4354742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7898690" y="5651559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4" name="رابط مستقيم 103"/>
          <p:cNvCxnSpPr/>
          <p:nvPr/>
        </p:nvCxnSpPr>
        <p:spPr>
          <a:xfrm flipH="1">
            <a:off x="7530416" y="4774508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7363522" y="4355510"/>
            <a:ext cx="4529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FF0000"/>
                </a:solidFill>
              </a:rPr>
              <a:t>١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106" name="رابط مستقيم 105"/>
          <p:cNvCxnSpPr/>
          <p:nvPr/>
        </p:nvCxnSpPr>
        <p:spPr>
          <a:xfrm flipH="1">
            <a:off x="7769442" y="4439305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ربع نص 106"/>
          <p:cNvSpPr txBox="1"/>
          <p:nvPr/>
        </p:nvSpPr>
        <p:spPr>
          <a:xfrm>
            <a:off x="7538017" y="4039234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١١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7659422" y="5649716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2168472" y="3202128"/>
            <a:ext cx="1568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الطرح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8" grpId="0"/>
      <p:bldP spid="100" grpId="0"/>
      <p:bldP spid="102" grpId="0"/>
      <p:bldP spid="103" grpId="0"/>
      <p:bldP spid="105" grpId="0"/>
      <p:bldP spid="107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" r="49091" b="24353"/>
          <a:stretch/>
        </p:blipFill>
        <p:spPr>
          <a:xfrm>
            <a:off x="5550800" y="1816593"/>
            <a:ext cx="5677988" cy="2954608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84069" y="1198524"/>
            <a:ext cx="75949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أي العمليتين أنسب (الجمع أم الطرح) لحل كل من المسألتين الآتيتين ، ثم أحلها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9" b="47058"/>
          <a:stretch/>
        </p:blipFill>
        <p:spPr>
          <a:xfrm>
            <a:off x="1124548" y="1663451"/>
            <a:ext cx="4020220" cy="3116600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013596" y="2226686"/>
            <a:ext cx="19799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العملية المناسبة هي :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168472" y="3202128"/>
            <a:ext cx="1568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الجمع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17636" r="45125" b="52686"/>
          <a:stretch/>
        </p:blipFill>
        <p:spPr>
          <a:xfrm>
            <a:off x="6779556" y="4707623"/>
            <a:ext cx="1631620" cy="1245183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7509723" y="5819334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216085" y="5813613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925507" y="5817741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3127891" y="5451999"/>
            <a:ext cx="31110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جمع سعود </a:t>
            </a:r>
            <a:r>
              <a:rPr lang="ku-Arab-IQ" sz="2800" b="1" dirty="0" smtClean="0">
                <a:solidFill>
                  <a:srgbClr val="C00000"/>
                </a:solidFill>
              </a:rPr>
              <a:t>٧٣٦ </a:t>
            </a:r>
            <a:r>
              <a:rPr lang="ar-SA" sz="2800" b="1" dirty="0" smtClean="0">
                <a:solidFill>
                  <a:srgbClr val="C00000"/>
                </a:solidFill>
              </a:rPr>
              <a:t>صدفة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42" y="2745179"/>
            <a:ext cx="2847060" cy="394739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72946"/>
          <a:stretch/>
        </p:blipFill>
        <p:spPr>
          <a:xfrm>
            <a:off x="951710" y="1668987"/>
            <a:ext cx="10272619" cy="1121665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317287" y="3117987"/>
            <a:ext cx="7141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معًا</a:t>
            </a:r>
            <a:r>
              <a:rPr lang="ar-SA" sz="2800" b="1" dirty="0" smtClean="0">
                <a:solidFill>
                  <a:srgbClr val="C00000"/>
                </a:solidFill>
              </a:rPr>
              <a:t>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878243" y="3888506"/>
            <a:ext cx="1518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العدد الكلي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045699" y="4659025"/>
            <a:ext cx="11804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مجموع </a:t>
            </a:r>
            <a:r>
              <a:rPr lang="ar-SA" sz="2800" b="1" dirty="0" smtClean="0">
                <a:solidFill>
                  <a:srgbClr val="C00000"/>
                </a:solidFill>
              </a:rPr>
              <a:t>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821274" y="996832"/>
            <a:ext cx="2565309" cy="360345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"/>
          <a:stretch/>
        </p:blipFill>
        <p:spPr>
          <a:xfrm>
            <a:off x="6362591" y="2116046"/>
            <a:ext cx="4609986" cy="4590858"/>
          </a:xfrm>
          <a:prstGeom prst="rect">
            <a:avLst/>
          </a:prstGeom>
        </p:spPr>
      </p:pic>
      <p:sp>
        <p:nvSpPr>
          <p:cNvPr id="133" name="مستطيل مستدير الزوايا 132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134" name="مخطط انسيابي: محطة طرفية 133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5" name="مربع نص 134"/>
          <p:cNvSpPr txBox="1"/>
          <p:nvPr/>
        </p:nvSpPr>
        <p:spPr>
          <a:xfrm>
            <a:off x="3273110" y="1625806"/>
            <a:ext cx="75949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أي العمليتين أنسب (الجمع أم الطرح) لحل كل من المسائل الآتية ، ثم أحل المسألة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136" name="مربع نص 135"/>
          <p:cNvSpPr txBox="1"/>
          <p:nvPr/>
        </p:nvSpPr>
        <p:spPr>
          <a:xfrm>
            <a:off x="983181" y="3337000"/>
            <a:ext cx="23855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العملية المناسبة هي :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7" name="مربع نص 136"/>
          <p:cNvSpPr txBox="1"/>
          <p:nvPr/>
        </p:nvSpPr>
        <p:spPr>
          <a:xfrm>
            <a:off x="1393007" y="3738781"/>
            <a:ext cx="1568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الجمع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مربع نص 137"/>
          <p:cNvSpPr txBox="1"/>
          <p:nvPr/>
        </p:nvSpPr>
        <p:spPr>
          <a:xfrm>
            <a:off x="3226489" y="5105639"/>
            <a:ext cx="3173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٤٤ + ٣٧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ملصقًا 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1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7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تحديد العملية المناسبة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6545767" y="4956017"/>
            <a:ext cx="3173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٦٧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صورة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4917541" y="305001"/>
            <a:ext cx="109186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273110" y="1625806"/>
            <a:ext cx="75949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أي العمليتين أنسب (الجمع أم الطرح) لحل كل من المسائل الآتية ، ثم أحل المسألة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9"/>
          <a:stretch/>
        </p:blipFill>
        <p:spPr>
          <a:xfrm>
            <a:off x="5352323" y="2185866"/>
            <a:ext cx="5985515" cy="2311921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2105152" y="2244846"/>
            <a:ext cx="2565309" cy="3603457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2267059" y="4585014"/>
            <a:ext cx="23855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العملية المناسبة هي :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676885" y="4986795"/>
            <a:ext cx="1568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الطرح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2098</TotalTime>
  <Words>453</Words>
  <Application>Microsoft Office PowerPoint</Application>
  <PresentationFormat>شاشة عريضة</PresentationFormat>
  <Paragraphs>112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278</cp:revision>
  <dcterms:created xsi:type="dcterms:W3CDTF">2022-12-02T21:48:32Z</dcterms:created>
  <dcterms:modified xsi:type="dcterms:W3CDTF">2023-08-11T05:14:47Z</dcterms:modified>
</cp:coreProperties>
</file>