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91" r:id="rId2"/>
    <p:sldId id="427" r:id="rId3"/>
    <p:sldId id="428" r:id="rId4"/>
    <p:sldId id="429" r:id="rId5"/>
    <p:sldId id="430" r:id="rId6"/>
    <p:sldId id="431" r:id="rId7"/>
    <p:sldId id="432" r:id="rId8"/>
    <p:sldId id="433" r:id="rId9"/>
    <p:sldId id="434" r:id="rId10"/>
    <p:sldId id="435" r:id="rId11"/>
    <p:sldId id="436" r:id="rId12"/>
    <p:sldId id="437" r:id="rId13"/>
    <p:sldId id="289" r:id="rId14"/>
    <p:sldId id="438" r:id="rId15"/>
    <p:sldId id="439" r:id="rId16"/>
    <p:sldId id="440" r:id="rId17"/>
    <p:sldId id="441" r:id="rId18"/>
    <p:sldId id="442" r:id="rId19"/>
    <p:sldId id="443" r:id="rId20"/>
    <p:sldId id="444" r:id="rId21"/>
    <p:sldId id="445" r:id="rId22"/>
    <p:sldId id="446" r:id="rId23"/>
    <p:sldId id="447" r:id="rId24"/>
    <p:sldId id="448" r:id="rId25"/>
    <p:sldId id="449" r:id="rId26"/>
    <p:sldId id="450" r:id="rId27"/>
    <p:sldId id="451" r:id="rId28"/>
    <p:sldId id="452" r:id="rId29"/>
    <p:sldId id="453" r:id="rId30"/>
    <p:sldId id="454" r:id="rId31"/>
    <p:sldId id="458" r:id="rId32"/>
    <p:sldId id="459" r:id="rId33"/>
    <p:sldId id="293" r:id="rId34"/>
    <p:sldId id="460" r:id="rId35"/>
    <p:sldId id="461" r:id="rId36"/>
    <p:sldId id="462" r:id="rId37"/>
    <p:sldId id="463" r:id="rId38"/>
    <p:sldId id="464" r:id="rId39"/>
    <p:sldId id="467" r:id="rId40"/>
    <p:sldId id="468" r:id="rId41"/>
    <p:sldId id="469" r:id="rId42"/>
    <p:sldId id="465" r:id="rId43"/>
    <p:sldId id="466" r:id="rId44"/>
    <p:sldId id="470" r:id="rId45"/>
    <p:sldId id="471" r:id="rId46"/>
    <p:sldId id="292" r:id="rId47"/>
    <p:sldId id="472" r:id="rId48"/>
    <p:sldId id="473" r:id="rId49"/>
    <p:sldId id="479" r:id="rId50"/>
    <p:sldId id="480" r:id="rId51"/>
    <p:sldId id="481" r:id="rId52"/>
    <p:sldId id="482" r:id="rId53"/>
    <p:sldId id="483" r:id="rId54"/>
    <p:sldId id="485" r:id="rId55"/>
    <p:sldId id="486" r:id="rId56"/>
    <p:sldId id="487" r:id="rId57"/>
    <p:sldId id="488" r:id="rId58"/>
    <p:sldId id="489" r:id="rId59"/>
    <p:sldId id="484" r:id="rId60"/>
    <p:sldId id="490" r:id="rId61"/>
    <p:sldId id="491" r:id="rId62"/>
    <p:sldId id="492" r:id="rId63"/>
    <p:sldId id="493" r:id="rId64"/>
    <p:sldId id="494" r:id="rId65"/>
    <p:sldId id="495" r:id="rId66"/>
    <p:sldId id="496" r:id="rId67"/>
    <p:sldId id="497" r:id="rId68"/>
    <p:sldId id="498" r:id="rId69"/>
    <p:sldId id="499" r:id="rId70"/>
    <p:sldId id="501" r:id="rId71"/>
    <p:sldId id="502" r:id="rId72"/>
    <p:sldId id="503" r:id="rId73"/>
    <p:sldId id="504" r:id="rId74"/>
    <p:sldId id="505" r:id="rId75"/>
    <p:sldId id="506" r:id="rId76"/>
    <p:sldId id="507" r:id="rId77"/>
    <p:sldId id="508" r:id="rId78"/>
    <p:sldId id="509" r:id="rId79"/>
    <p:sldId id="510" r:id="rId80"/>
    <p:sldId id="511" r:id="rId81"/>
    <p:sldId id="512" r:id="rId82"/>
    <p:sldId id="513" r:id="rId83"/>
    <p:sldId id="514" r:id="rId84"/>
  </p:sldIdLst>
  <p:sldSz cx="9144000" cy="6858000" type="screen4x3"/>
  <p:notesSz cx="6858000" cy="9144000"/>
  <p:custDataLst>
    <p:tags r:id="rId85"/>
  </p:custDataLst>
  <p:defaultTextStyle>
    <a:defPPr>
      <a:defRPr lang="ar-EG"/>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6"/>
  <p:clrMru>
    <a:srgbClr val="800080"/>
    <a:srgbClr val="CCFFCC"/>
    <a:srgbClr val="FFFFCC"/>
    <a:srgbClr val="FF33CC"/>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2293" autoAdjust="0"/>
  </p:normalViewPr>
  <p:slideViewPr>
    <p:cSldViewPr>
      <p:cViewPr>
        <p:scale>
          <a:sx n="50" d="100"/>
          <a:sy n="50" d="100"/>
        </p:scale>
        <p:origin x="-360" y="-5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رابط مستقيم 5"/>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عنوان 28"/>
          <p:cNvSpPr>
            <a:spLocks noGrp="1"/>
          </p:cNvSpPr>
          <p:nvPr>
            <p:ph type="ctrTitle"/>
          </p:nvPr>
        </p:nvSpPr>
        <p:spPr>
          <a:xfrm>
            <a:off x="381000" y="4853411"/>
            <a:ext cx="8458200" cy="1222375"/>
          </a:xfrm>
          <a:prstGeom prst="rect">
            <a:avLst/>
          </a:prstGeom>
        </p:spPr>
        <p:txBody>
          <a:bodyPr anchor="t"/>
          <a:lstStyle/>
          <a:p>
            <a:r>
              <a:rPr lang="ar-SA" smtClean="0"/>
              <a:t>انقر لتحرير نمط العنوان الرئيسي</a:t>
            </a:r>
            <a:endParaRPr lang="en-US"/>
          </a:p>
        </p:txBody>
      </p:sp>
      <p:sp>
        <p:nvSpPr>
          <p:cNvPr id="9" name="عنوان فرعي 8"/>
          <p:cNvSpPr>
            <a:spLocks noGrp="1"/>
          </p:cNvSpPr>
          <p:nvPr>
            <p:ph type="subTitle" idx="1"/>
          </p:nvPr>
        </p:nvSpPr>
        <p:spPr>
          <a:xfrm>
            <a:off x="381000" y="3886200"/>
            <a:ext cx="8458200" cy="914400"/>
          </a:xfrm>
          <a:prstGeom prst="rect">
            <a:avLst/>
          </a:prstGeo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5" name="عنصر نائب للتاريخ 15"/>
          <p:cNvSpPr>
            <a:spLocks noGrp="1"/>
          </p:cNvSpPr>
          <p:nvPr>
            <p:ph type="dt" sz="half" idx="10"/>
          </p:nvPr>
        </p:nvSpPr>
        <p:spPr>
          <a:xfrm>
            <a:off x="6477000" y="76200"/>
            <a:ext cx="2514600" cy="288925"/>
          </a:xfrm>
          <a:prstGeom prst="rect">
            <a:avLst/>
          </a:prstGeom>
        </p:spPr>
        <p:txBody>
          <a:bodyPr/>
          <a:lstStyle>
            <a:lvl1pPr>
              <a:defRPr/>
            </a:lvl1pPr>
          </a:lstStyle>
          <a:p>
            <a:pPr>
              <a:defRPr/>
            </a:pPr>
            <a:fld id="{1AF90BA7-506D-4296-8D27-7206AB113BF0}" type="datetimeFigureOut">
              <a:rPr lang="ar-EG"/>
              <a:pPr>
                <a:defRPr/>
              </a:pPr>
              <a:t>29/03/1437</a:t>
            </a:fld>
            <a:endParaRPr lang="ar-EG"/>
          </a:p>
        </p:txBody>
      </p:sp>
      <p:sp>
        <p:nvSpPr>
          <p:cNvPr id="6" name="عنصر نائب للتذييل 1"/>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7" name="عنصر نائب لرقم الشريحة 14"/>
          <p:cNvSpPr>
            <a:spLocks noGrp="1"/>
          </p:cNvSpPr>
          <p:nvPr>
            <p:ph type="sldNum" sz="quarter" idx="12"/>
          </p:nvPr>
        </p:nvSpPr>
        <p:spPr>
          <a:xfrm>
            <a:off x="8229600" y="6473825"/>
            <a:ext cx="758825" cy="247650"/>
          </a:xfrm>
        </p:spPr>
        <p:txBody>
          <a:bodyPr/>
          <a:lstStyle>
            <a:lvl1pPr>
              <a:defRPr/>
            </a:lvl1pPr>
          </a:lstStyle>
          <a:p>
            <a:pPr>
              <a:defRPr/>
            </a:pPr>
            <a:fld id="{1B5CCB52-16DB-4A36-A2F7-956A13EE57C6}"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549276"/>
            <a:ext cx="1828800" cy="5851525"/>
          </a:xfrm>
          <a:prstGeom prst="rect">
            <a:avLst/>
          </a:prstGeo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549276"/>
            <a:ext cx="6248400" cy="5851525"/>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a:xfrm>
            <a:off x="6477000" y="76200"/>
            <a:ext cx="2514600" cy="288925"/>
          </a:xfrm>
          <a:prstGeom prst="rect">
            <a:avLst/>
          </a:prstGeom>
        </p:spPr>
        <p:txBody>
          <a:bodyPr/>
          <a:lstStyle>
            <a:lvl1pPr>
              <a:defRPr/>
            </a:lvl1pPr>
          </a:lstStyle>
          <a:p>
            <a:pPr>
              <a:defRPr/>
            </a:pPr>
            <a:fld id="{DA55CA1D-AE76-4C16-8C30-42AC6B142F8A}" type="datetimeFigureOut">
              <a:rPr lang="ar-EG"/>
              <a:pPr>
                <a:defRPr/>
              </a:pPr>
              <a:t>29/03/1437</a:t>
            </a:fld>
            <a:endParaRPr lang="ar-EG"/>
          </a:p>
        </p:txBody>
      </p:sp>
      <p:sp>
        <p:nvSpPr>
          <p:cNvPr id="5" name="عنصر نائب للتذييل 4"/>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6" name="عنصر نائب لرقم الشريحة 5"/>
          <p:cNvSpPr>
            <a:spLocks noGrp="1"/>
          </p:cNvSpPr>
          <p:nvPr>
            <p:ph type="sldNum" sz="quarter" idx="12"/>
          </p:nvPr>
        </p:nvSpPr>
        <p:spPr/>
        <p:txBody>
          <a:bodyPr/>
          <a:lstStyle>
            <a:lvl1pPr>
              <a:defRPr/>
            </a:lvl1pPr>
          </a:lstStyle>
          <a:p>
            <a:pPr>
              <a:defRPr/>
            </a:pPr>
            <a:fld id="{8281F11F-4E64-4546-9D3E-AE757B87ED66}"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2" name="عنوان 21"/>
          <p:cNvSpPr>
            <a:spLocks noGrp="1"/>
          </p:cNvSpPr>
          <p:nvPr>
            <p:ph type="title"/>
          </p:nvPr>
        </p:nvSpPr>
        <p:spPr>
          <a:xfrm>
            <a:off x="304800" y="457200"/>
            <a:ext cx="8686800" cy="838200"/>
          </a:xfrm>
          <a:prstGeom prst="rect">
            <a:avLst/>
          </a:prstGeom>
        </p:spPr>
        <p:txBody>
          <a:bodyPr/>
          <a:lstStyle/>
          <a:p>
            <a:r>
              <a:rPr lang="ar-SA" smtClean="0"/>
              <a:t>انقر لتحرير نمط العنوان الرئيسي</a:t>
            </a:r>
            <a:endParaRPr lang="en-US"/>
          </a:p>
        </p:txBody>
      </p:sp>
      <p:sp>
        <p:nvSpPr>
          <p:cNvPr id="27" name="عنصر نائب للمحتوى 26"/>
          <p:cNvSpPr>
            <a:spLocks noGrp="1"/>
          </p:cNvSpPr>
          <p:nvPr>
            <p:ph idx="1"/>
          </p:nvPr>
        </p:nvSpPr>
        <p:spPr>
          <a:xfrm>
            <a:off x="304800" y="1554163"/>
            <a:ext cx="8686800" cy="4525962"/>
          </a:xfrm>
          <a:prstGeom prst="rect">
            <a:avLst/>
          </a:prstGeo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24"/>
          <p:cNvSpPr>
            <a:spLocks noGrp="1"/>
          </p:cNvSpPr>
          <p:nvPr>
            <p:ph type="dt" sz="half" idx="10"/>
          </p:nvPr>
        </p:nvSpPr>
        <p:spPr>
          <a:xfrm>
            <a:off x="6477000" y="76200"/>
            <a:ext cx="2514600" cy="288925"/>
          </a:xfrm>
          <a:prstGeom prst="rect">
            <a:avLst/>
          </a:prstGeom>
        </p:spPr>
        <p:txBody>
          <a:bodyPr/>
          <a:lstStyle>
            <a:lvl1pPr>
              <a:defRPr/>
            </a:lvl1pPr>
          </a:lstStyle>
          <a:p>
            <a:pPr>
              <a:defRPr/>
            </a:pPr>
            <a:fld id="{7BCD8DA0-415E-44D7-BAAE-789F91F0C938}" type="datetimeFigureOut">
              <a:rPr lang="ar-EG"/>
              <a:pPr>
                <a:defRPr/>
              </a:pPr>
              <a:t>29/03/1437</a:t>
            </a:fld>
            <a:endParaRPr lang="ar-EG"/>
          </a:p>
        </p:txBody>
      </p:sp>
      <p:sp>
        <p:nvSpPr>
          <p:cNvPr id="5" name="عنصر نائب للتذييل 18"/>
          <p:cNvSpPr>
            <a:spLocks noGrp="1"/>
          </p:cNvSpPr>
          <p:nvPr>
            <p:ph type="ftr" sz="quarter" idx="11"/>
          </p:nvPr>
        </p:nvSpPr>
        <p:spPr>
          <a:xfrm>
            <a:off x="3581400" y="76200"/>
            <a:ext cx="2895600" cy="288925"/>
          </a:xfrm>
          <a:prstGeom prst="rect">
            <a:avLst/>
          </a:prstGeom>
        </p:spPr>
        <p:txBody>
          <a:bodyPr/>
          <a:lstStyle>
            <a:lvl1pPr>
              <a:defRPr/>
            </a:lvl1pPr>
          </a:lstStyle>
          <a:p>
            <a:pPr>
              <a:defRPr/>
            </a:pPr>
            <a:endParaRPr lang="ar-EG"/>
          </a:p>
        </p:txBody>
      </p:sp>
      <p:sp>
        <p:nvSpPr>
          <p:cNvPr id="6" name="عنصر نائب لرقم الشريحة 15"/>
          <p:cNvSpPr>
            <a:spLocks noGrp="1"/>
          </p:cNvSpPr>
          <p:nvPr>
            <p:ph type="sldNum" sz="quarter" idx="12"/>
          </p:nvPr>
        </p:nvSpPr>
        <p:spPr>
          <a:xfrm>
            <a:off x="8229600" y="6473825"/>
            <a:ext cx="758825" cy="247650"/>
          </a:xfrm>
        </p:spPr>
        <p:txBody>
          <a:bodyPr/>
          <a:lstStyle>
            <a:lvl1pPr>
              <a:defRPr/>
            </a:lvl1pPr>
          </a:lstStyle>
          <a:p>
            <a:pPr>
              <a:defRPr/>
            </a:pPr>
            <a:fld id="{14F86EDF-CFA0-4386-B2DC-A4010A2E3475}"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0" name="عنوان 19"/>
          <p:cNvSpPr>
            <a:spLocks noGrp="1"/>
          </p:cNvSpPr>
          <p:nvPr>
            <p:ph type="title"/>
          </p:nvPr>
        </p:nvSpPr>
        <p:spPr>
          <a:xfrm>
            <a:off x="301752" y="457200"/>
            <a:ext cx="8686800" cy="841248"/>
          </a:xfrm>
          <a:prstGeom prst="rect">
            <a:avLst/>
          </a:prstGeom>
        </p:spPr>
        <p:txBody>
          <a:bodyPr/>
          <a:lstStyle/>
          <a:p>
            <a:r>
              <a:rPr lang="ar-SA" smtClean="0"/>
              <a:t>انقر لتحرير نمط العنوان الرئيسي</a:t>
            </a:r>
            <a:endParaRPr lang="en-US"/>
          </a:p>
        </p:txBody>
      </p:sp>
      <p:sp>
        <p:nvSpPr>
          <p:cNvPr id="14" name="عنصر نائب للمحتوى 13"/>
          <p:cNvSpPr>
            <a:spLocks noGrp="1"/>
          </p:cNvSpPr>
          <p:nvPr>
            <p:ph sz="half" idx="1"/>
          </p:nvPr>
        </p:nvSpPr>
        <p:spPr>
          <a:xfrm>
            <a:off x="304800" y="1600200"/>
            <a:ext cx="41910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3" name="عنصر نائب للمحتوى 12"/>
          <p:cNvSpPr>
            <a:spLocks noGrp="1"/>
          </p:cNvSpPr>
          <p:nvPr>
            <p:ph sz="half" idx="2"/>
          </p:nvPr>
        </p:nvSpPr>
        <p:spPr>
          <a:xfrm>
            <a:off x="4648200" y="1600200"/>
            <a:ext cx="4343400" cy="4724400"/>
          </a:xfrm>
          <a:prstGeom prst="rect">
            <a:avLst/>
          </a:prstGeom>
        </p:spPr>
        <p:txBody>
          <a:bodyPr/>
          <a:lstStyle>
            <a:lvl1pPr>
              <a:defRPr sz="28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10"/>
          <p:cNvSpPr>
            <a:spLocks noGrp="1"/>
          </p:cNvSpPr>
          <p:nvPr>
            <p:ph type="dt" sz="half" idx="10"/>
          </p:nvPr>
        </p:nvSpPr>
        <p:spPr>
          <a:xfrm>
            <a:off x="6477000" y="76200"/>
            <a:ext cx="2514600" cy="288925"/>
          </a:xfrm>
          <a:prstGeom prst="rect">
            <a:avLst/>
          </a:prstGeom>
        </p:spPr>
        <p:txBody>
          <a:bodyPr/>
          <a:lstStyle>
            <a:lvl1pPr>
              <a:defRPr/>
            </a:lvl1pPr>
          </a:lstStyle>
          <a:p>
            <a:pPr>
              <a:defRPr/>
            </a:pPr>
            <a:fld id="{8AF37902-D5CF-44D1-8076-EEE75505784E}" type="datetimeFigureOut">
              <a:rPr lang="ar-EG"/>
              <a:pPr>
                <a:defRPr/>
              </a:pPr>
              <a:t>29/03/1437</a:t>
            </a:fld>
            <a:endParaRPr lang="ar-EG"/>
          </a:p>
        </p:txBody>
      </p:sp>
      <p:sp>
        <p:nvSpPr>
          <p:cNvPr id="6" name="عنصر نائب للتذييل 27"/>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7" name="عنصر نائب لرقم الشريحة 4"/>
          <p:cNvSpPr>
            <a:spLocks noGrp="1"/>
          </p:cNvSpPr>
          <p:nvPr>
            <p:ph type="sldNum" sz="quarter" idx="12"/>
          </p:nvPr>
        </p:nvSpPr>
        <p:spPr/>
        <p:txBody>
          <a:bodyPr/>
          <a:lstStyle>
            <a:lvl1pPr>
              <a:defRPr/>
            </a:lvl1pPr>
          </a:lstStyle>
          <a:p>
            <a:pPr>
              <a:defRPr/>
            </a:pPr>
            <a:fld id="{A273D7DB-A738-4C55-8B70-E3ADDAE2FC20}"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7" name="رابط مستقيم 5"/>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29" name="عنوان 28"/>
          <p:cNvSpPr>
            <a:spLocks noGrp="1"/>
          </p:cNvSpPr>
          <p:nvPr>
            <p:ph type="title"/>
          </p:nvPr>
        </p:nvSpPr>
        <p:spPr>
          <a:xfrm>
            <a:off x="304800" y="5410200"/>
            <a:ext cx="8610600" cy="882650"/>
          </a:xfrm>
          <a:prstGeom prst="rect">
            <a:avLst/>
          </a:prstGeom>
        </p:spPr>
        <p:txBody>
          <a:bodyPr/>
          <a:lstStyle>
            <a:lvl1pPr>
              <a:defRPr/>
            </a:lvl1pPr>
          </a:lstStyle>
          <a:p>
            <a:r>
              <a:rPr lang="ar-SA" smtClean="0"/>
              <a:t>انقر لتحرير نمط العنوان الرئيسي</a:t>
            </a:r>
            <a:endParaRPr lang="en-US"/>
          </a:p>
        </p:txBody>
      </p:sp>
      <p:sp>
        <p:nvSpPr>
          <p:cNvPr id="13" name="عنصر نائب للنص 12"/>
          <p:cNvSpPr>
            <a:spLocks noGrp="1"/>
          </p:cNvSpPr>
          <p:nvPr>
            <p:ph type="body" idx="1"/>
          </p:nvPr>
        </p:nvSpPr>
        <p:spPr>
          <a:xfrm>
            <a:off x="281444" y="666750"/>
            <a:ext cx="4290556"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25" name="عنصر نائب للنص 24"/>
          <p:cNvSpPr>
            <a:spLocks noGrp="1"/>
          </p:cNvSpPr>
          <p:nvPr>
            <p:ph type="body" sz="half" idx="3"/>
          </p:nvPr>
        </p:nvSpPr>
        <p:spPr>
          <a:xfrm>
            <a:off x="4645025" y="666750"/>
            <a:ext cx="4292241" cy="639762"/>
          </a:xfrm>
          <a:prstGeom prst="rect">
            <a:avLst/>
          </a:prstGeo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عنصر نائب للمحتوى 3"/>
          <p:cNvSpPr>
            <a:spLocks noGrp="1"/>
          </p:cNvSpPr>
          <p:nvPr>
            <p:ph sz="quarter" idx="2"/>
          </p:nvPr>
        </p:nvSpPr>
        <p:spPr>
          <a:xfrm>
            <a:off x="281444" y="1316037"/>
            <a:ext cx="429055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28" name="عنصر نائب للمحتوى 27"/>
          <p:cNvSpPr>
            <a:spLocks noGrp="1"/>
          </p:cNvSpPr>
          <p:nvPr>
            <p:ph sz="quarter" idx="4"/>
          </p:nvPr>
        </p:nvSpPr>
        <p:spPr>
          <a:xfrm>
            <a:off x="4648730" y="1316037"/>
            <a:ext cx="4288536" cy="3941763"/>
          </a:xfrm>
          <a:prstGeom prst="rect">
            <a:avLst/>
          </a:prstGeom>
        </p:spPr>
        <p:txBody>
          <a:bodyPr/>
          <a:lstStyle>
            <a:lvl1pPr>
              <a:defRPr sz="24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8" name="عنصر نائب للتاريخ 9"/>
          <p:cNvSpPr>
            <a:spLocks noGrp="1"/>
          </p:cNvSpPr>
          <p:nvPr>
            <p:ph type="dt" sz="half" idx="10"/>
          </p:nvPr>
        </p:nvSpPr>
        <p:spPr>
          <a:xfrm>
            <a:off x="6477000" y="76200"/>
            <a:ext cx="2514600" cy="288925"/>
          </a:xfrm>
          <a:prstGeom prst="rect">
            <a:avLst/>
          </a:prstGeom>
        </p:spPr>
        <p:txBody>
          <a:bodyPr/>
          <a:lstStyle>
            <a:lvl1pPr>
              <a:defRPr/>
            </a:lvl1pPr>
          </a:lstStyle>
          <a:p>
            <a:pPr>
              <a:defRPr/>
            </a:pPr>
            <a:fld id="{2EDA97B8-10A5-4CFA-8E97-D5FFF1121378}" type="datetimeFigureOut">
              <a:rPr lang="ar-EG"/>
              <a:pPr>
                <a:defRPr/>
              </a:pPr>
              <a:t>29/03/1437</a:t>
            </a:fld>
            <a:endParaRPr lang="ar-EG"/>
          </a:p>
        </p:txBody>
      </p:sp>
      <p:sp>
        <p:nvSpPr>
          <p:cNvPr id="9" name="عنصر نائب للتذييل 5"/>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10" name="عنصر نائب لرقم الشريحة 6"/>
          <p:cNvSpPr>
            <a:spLocks noGrp="1"/>
          </p:cNvSpPr>
          <p:nvPr>
            <p:ph type="sldNum" sz="quarter" idx="12"/>
          </p:nvPr>
        </p:nvSpPr>
        <p:spPr>
          <a:xfrm>
            <a:off x="8229600" y="6477000"/>
            <a:ext cx="762000" cy="247650"/>
          </a:xfrm>
        </p:spPr>
        <p:txBody>
          <a:bodyPr/>
          <a:lstStyle>
            <a:lvl1pPr>
              <a:defRPr/>
            </a:lvl1pPr>
          </a:lstStyle>
          <a:p>
            <a:pPr>
              <a:defRPr/>
            </a:pPr>
            <a:fld id="{3E34D530-3347-462D-964F-2CFEF93F56BC}"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30" name="عنوان 29"/>
          <p:cNvSpPr>
            <a:spLocks noGrp="1"/>
          </p:cNvSpPr>
          <p:nvPr>
            <p:ph type="title"/>
          </p:nvPr>
        </p:nvSpPr>
        <p:spPr>
          <a:xfrm>
            <a:off x="301752" y="457200"/>
            <a:ext cx="8686800" cy="841248"/>
          </a:xfrm>
          <a:prstGeom prst="rect">
            <a:avLst/>
          </a:prstGeom>
        </p:spPr>
        <p:txBody>
          <a:bodyPr/>
          <a:lstStyle/>
          <a:p>
            <a:r>
              <a:rPr lang="ar-SA" smtClean="0"/>
              <a:t>انقر لتحرير نمط العنوان الرئيسي</a:t>
            </a:r>
            <a:endParaRPr lang="en-US"/>
          </a:p>
        </p:txBody>
      </p:sp>
      <p:sp>
        <p:nvSpPr>
          <p:cNvPr id="3" name="عنصر نائب للتاريخ 10"/>
          <p:cNvSpPr>
            <a:spLocks noGrp="1"/>
          </p:cNvSpPr>
          <p:nvPr>
            <p:ph type="dt" sz="half" idx="10"/>
          </p:nvPr>
        </p:nvSpPr>
        <p:spPr>
          <a:xfrm>
            <a:off x="6477000" y="76200"/>
            <a:ext cx="2514600" cy="288925"/>
          </a:xfrm>
          <a:prstGeom prst="rect">
            <a:avLst/>
          </a:prstGeom>
        </p:spPr>
        <p:txBody>
          <a:bodyPr/>
          <a:lstStyle>
            <a:lvl1pPr>
              <a:defRPr/>
            </a:lvl1pPr>
          </a:lstStyle>
          <a:p>
            <a:pPr>
              <a:defRPr/>
            </a:pPr>
            <a:fld id="{AFC30998-3BC4-452F-8EB9-D9A5C0C28367}" type="datetimeFigureOut">
              <a:rPr lang="ar-EG"/>
              <a:pPr>
                <a:defRPr/>
              </a:pPr>
              <a:t>29/03/1437</a:t>
            </a:fld>
            <a:endParaRPr lang="ar-EG"/>
          </a:p>
        </p:txBody>
      </p:sp>
      <p:sp>
        <p:nvSpPr>
          <p:cNvPr id="4" name="عنصر نائب للتذييل 27"/>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5" name="عنصر نائب لرقم الشريحة 4"/>
          <p:cNvSpPr>
            <a:spLocks noGrp="1"/>
          </p:cNvSpPr>
          <p:nvPr>
            <p:ph type="sldNum" sz="quarter" idx="12"/>
          </p:nvPr>
        </p:nvSpPr>
        <p:spPr/>
        <p:txBody>
          <a:bodyPr/>
          <a:lstStyle>
            <a:lvl1pPr>
              <a:defRPr/>
            </a:lvl1pPr>
          </a:lstStyle>
          <a:p>
            <a:pPr>
              <a:defRPr/>
            </a:pPr>
            <a:fld id="{42F33B66-0705-450D-B445-095ACCEF1632}"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2"/>
          <p:cNvSpPr>
            <a:spLocks noGrp="1"/>
          </p:cNvSpPr>
          <p:nvPr>
            <p:ph type="dt" sz="half" idx="10"/>
          </p:nvPr>
        </p:nvSpPr>
        <p:spPr>
          <a:xfrm>
            <a:off x="6477000" y="76200"/>
            <a:ext cx="2514600" cy="288925"/>
          </a:xfrm>
          <a:prstGeom prst="rect">
            <a:avLst/>
          </a:prstGeom>
        </p:spPr>
        <p:txBody>
          <a:bodyPr/>
          <a:lstStyle>
            <a:lvl1pPr>
              <a:defRPr/>
            </a:lvl1pPr>
          </a:lstStyle>
          <a:p>
            <a:pPr>
              <a:defRPr/>
            </a:pPr>
            <a:fld id="{E70FC31A-D1C7-49B0-8BEC-529F36BA0F99}" type="datetimeFigureOut">
              <a:rPr lang="ar-EG"/>
              <a:pPr>
                <a:defRPr/>
              </a:pPr>
              <a:t>29/03/1437</a:t>
            </a:fld>
            <a:endParaRPr lang="ar-EG"/>
          </a:p>
        </p:txBody>
      </p:sp>
      <p:sp>
        <p:nvSpPr>
          <p:cNvPr id="3" name="عنصر نائب للتذييل 23"/>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4" name="عنصر نائب لرقم الشريحة 6"/>
          <p:cNvSpPr>
            <a:spLocks noGrp="1"/>
          </p:cNvSpPr>
          <p:nvPr>
            <p:ph type="sldNum" sz="quarter" idx="12"/>
          </p:nvPr>
        </p:nvSpPr>
        <p:spPr/>
        <p:txBody>
          <a:bodyPr/>
          <a:lstStyle>
            <a:lvl1pPr>
              <a:defRPr/>
            </a:lvl1pPr>
          </a:lstStyle>
          <a:p>
            <a:pPr>
              <a:defRPr/>
            </a:pPr>
            <a:fld id="{863AF9D0-0D72-4C76-8F18-FE4219C98F97}"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5" name="رابط مستقيم 5"/>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12" name="عنوان 11"/>
          <p:cNvSpPr>
            <a:spLocks noGrp="1"/>
          </p:cNvSpPr>
          <p:nvPr>
            <p:ph type="title"/>
          </p:nvPr>
        </p:nvSpPr>
        <p:spPr>
          <a:xfrm>
            <a:off x="457200" y="5486400"/>
            <a:ext cx="8458200" cy="520700"/>
          </a:xfrm>
          <a:prstGeom prst="rect">
            <a:avLst/>
          </a:prstGeom>
        </p:spPr>
        <p:txBody>
          <a:bodyPr/>
          <a:lstStyle>
            <a:lvl1pPr algn="l">
              <a:buNone/>
              <a:defRPr sz="2000" b="1"/>
            </a:lvl1pPr>
          </a:lstStyle>
          <a:p>
            <a:r>
              <a:rPr lang="ar-SA" smtClean="0"/>
              <a:t>انقر لتحرير نمط العنوان الرئيسي</a:t>
            </a:r>
            <a:endParaRPr lang="en-US"/>
          </a:p>
        </p:txBody>
      </p:sp>
      <p:sp>
        <p:nvSpPr>
          <p:cNvPr id="26" name="عنصر نائب للنص 25"/>
          <p:cNvSpPr>
            <a:spLocks noGrp="1"/>
          </p:cNvSpPr>
          <p:nvPr>
            <p:ph type="body" idx="2"/>
          </p:nvPr>
        </p:nvSpPr>
        <p:spPr>
          <a:xfrm>
            <a:off x="457200" y="609600"/>
            <a:ext cx="3008313" cy="4800600"/>
          </a:xfrm>
          <a:prstGeom prst="rect">
            <a:avLst/>
          </a:prstGeo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ar-SA" smtClean="0"/>
              <a:t>انقر لتحرير أنماط النص الرئيسي</a:t>
            </a:r>
          </a:p>
        </p:txBody>
      </p:sp>
      <p:sp>
        <p:nvSpPr>
          <p:cNvPr id="14" name="عنصر نائب للمحتوى 13"/>
          <p:cNvSpPr>
            <a:spLocks noGrp="1"/>
          </p:cNvSpPr>
          <p:nvPr>
            <p:ph sz="half" idx="1"/>
          </p:nvPr>
        </p:nvSpPr>
        <p:spPr>
          <a:xfrm>
            <a:off x="3575050" y="609600"/>
            <a:ext cx="5340350" cy="4800600"/>
          </a:xfrm>
          <a:prstGeom prst="rect">
            <a:avLst/>
          </a:prstGeom>
        </p:spPr>
        <p:txBody>
          <a:bodyPr/>
          <a:lstStyle>
            <a:lvl1pPr>
              <a:defRPr sz="3200"/>
            </a:lvl1pPr>
            <a:lvl2pPr>
              <a:defRPr sz="2800"/>
            </a:lvl2pPr>
            <a:lvl3pPr>
              <a:defRPr sz="2400"/>
            </a:lvl3pPr>
            <a:lvl4pPr>
              <a:defRPr sz="2000"/>
            </a:lvl4pPr>
            <a:lvl5pPr>
              <a:defRPr sz="20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اريخ 24"/>
          <p:cNvSpPr>
            <a:spLocks noGrp="1"/>
          </p:cNvSpPr>
          <p:nvPr>
            <p:ph type="dt" sz="half" idx="10"/>
          </p:nvPr>
        </p:nvSpPr>
        <p:spPr>
          <a:xfrm>
            <a:off x="6477000" y="76200"/>
            <a:ext cx="2514600" cy="288925"/>
          </a:xfrm>
          <a:prstGeom prst="rect">
            <a:avLst/>
          </a:prstGeom>
        </p:spPr>
        <p:txBody>
          <a:bodyPr/>
          <a:lstStyle>
            <a:lvl1pPr>
              <a:defRPr/>
            </a:lvl1pPr>
          </a:lstStyle>
          <a:p>
            <a:pPr>
              <a:defRPr/>
            </a:pPr>
            <a:fld id="{9B57CC13-296C-4F0D-AE26-03E867C0CF1F}" type="datetimeFigureOut">
              <a:rPr lang="ar-EG"/>
              <a:pPr>
                <a:defRPr/>
              </a:pPr>
              <a:t>29/03/1437</a:t>
            </a:fld>
            <a:endParaRPr lang="ar-EG"/>
          </a:p>
        </p:txBody>
      </p:sp>
      <p:sp>
        <p:nvSpPr>
          <p:cNvPr id="7" name="عنصر نائب للتذييل 28"/>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8" name="عنصر نائب لرقم الشريحة 6"/>
          <p:cNvSpPr>
            <a:spLocks noGrp="1"/>
          </p:cNvSpPr>
          <p:nvPr>
            <p:ph type="sldNum" sz="quarter" idx="12"/>
          </p:nvPr>
        </p:nvSpPr>
        <p:spPr/>
        <p:txBody>
          <a:bodyPr/>
          <a:lstStyle>
            <a:lvl1pPr>
              <a:defRPr/>
            </a:lvl1pPr>
          </a:lstStyle>
          <a:p>
            <a:pPr>
              <a:defRPr/>
            </a:pPr>
            <a:fld id="{86F65C6A-FFC4-43FD-A5FD-F82FD17CC4BC}"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3" name="عنصر نائب للصورة 12"/>
          <p:cNvSpPr>
            <a:spLocks noGrp="1"/>
          </p:cNvSpPr>
          <p:nvPr>
            <p:ph type="pic" idx="1"/>
          </p:nvPr>
        </p:nvSpPr>
        <p:spPr>
          <a:xfrm>
            <a:off x="3505200" y="616634"/>
            <a:ext cx="5029200" cy="3657600"/>
          </a:xfrm>
          <a:prstGeom prst="rect">
            <a:avLst/>
          </a:prstGeo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ar-SA" noProof="0" smtClean="0"/>
              <a:t>انقر فوق الرمز لإضافة صورة</a:t>
            </a:r>
            <a:endParaRPr lang="en-US" noProof="0" dirty="0"/>
          </a:p>
        </p:txBody>
      </p:sp>
      <p:sp>
        <p:nvSpPr>
          <p:cNvPr id="17" name="عنوان 16"/>
          <p:cNvSpPr>
            <a:spLocks noGrp="1"/>
          </p:cNvSpPr>
          <p:nvPr>
            <p:ph type="title"/>
          </p:nvPr>
        </p:nvSpPr>
        <p:spPr>
          <a:xfrm>
            <a:off x="381000" y="4993760"/>
            <a:ext cx="5867400" cy="522288"/>
          </a:xfrm>
          <a:prstGeom prst="rect">
            <a:avLst/>
          </a:prstGeom>
        </p:spPr>
        <p:txBody>
          <a:bodyPr/>
          <a:lstStyle>
            <a:lvl1pPr algn="l">
              <a:buNone/>
              <a:defRPr sz="2000" b="1"/>
            </a:lvl1pPr>
          </a:lstStyle>
          <a:p>
            <a:r>
              <a:rPr lang="ar-SA" smtClean="0"/>
              <a:t>انقر لتحرير نمط العنوان الرئيسي</a:t>
            </a:r>
            <a:endParaRPr lang="en-US"/>
          </a:p>
        </p:txBody>
      </p:sp>
      <p:sp>
        <p:nvSpPr>
          <p:cNvPr id="26" name="عنصر نائب للنص 25"/>
          <p:cNvSpPr>
            <a:spLocks noGrp="1"/>
          </p:cNvSpPr>
          <p:nvPr>
            <p:ph type="body" sz="half" idx="2"/>
          </p:nvPr>
        </p:nvSpPr>
        <p:spPr>
          <a:xfrm>
            <a:off x="381000" y="5533218"/>
            <a:ext cx="5867400" cy="768350"/>
          </a:xfrm>
          <a:prstGeom prst="rect">
            <a:avLst/>
          </a:prstGeom>
        </p:spPr>
        <p:txBody>
          <a:bodyPr lIns="109728" tIns="0"/>
          <a:lstStyle>
            <a:lvl1pPr marL="0" indent="0">
              <a:buNone/>
              <a:defRPr sz="14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5" name="عنصر نائب للتاريخ 6"/>
          <p:cNvSpPr>
            <a:spLocks noGrp="1"/>
          </p:cNvSpPr>
          <p:nvPr>
            <p:ph type="dt" sz="half" idx="10"/>
          </p:nvPr>
        </p:nvSpPr>
        <p:spPr>
          <a:xfrm>
            <a:off x="6477000" y="76200"/>
            <a:ext cx="2514600" cy="288925"/>
          </a:xfrm>
          <a:prstGeom prst="rect">
            <a:avLst/>
          </a:prstGeom>
        </p:spPr>
        <p:txBody>
          <a:bodyPr/>
          <a:lstStyle>
            <a:lvl1pPr>
              <a:defRPr/>
            </a:lvl1pPr>
          </a:lstStyle>
          <a:p>
            <a:pPr>
              <a:defRPr/>
            </a:pPr>
            <a:fld id="{454E67A1-1EAC-4F5D-B372-DD03835364BD}" type="datetimeFigureOut">
              <a:rPr lang="ar-EG"/>
              <a:pPr>
                <a:defRPr/>
              </a:pPr>
              <a:t>29/03/1437</a:t>
            </a:fld>
            <a:endParaRPr lang="ar-EG"/>
          </a:p>
        </p:txBody>
      </p:sp>
      <p:sp>
        <p:nvSpPr>
          <p:cNvPr id="6" name="عنصر نائب للتذييل 4"/>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7" name="عنصر نائب لرقم الشريحة 30"/>
          <p:cNvSpPr>
            <a:spLocks noGrp="1"/>
          </p:cNvSpPr>
          <p:nvPr>
            <p:ph type="sldNum" sz="quarter" idx="12"/>
          </p:nvPr>
        </p:nvSpPr>
        <p:spPr/>
        <p:txBody>
          <a:bodyPr/>
          <a:lstStyle>
            <a:lvl1pPr>
              <a:defRPr/>
            </a:lvl1pPr>
          </a:lstStyle>
          <a:p>
            <a:pPr>
              <a:defRPr/>
            </a:pPr>
            <a:fld id="{69024B02-C26F-4125-A6A6-86A431B19560}"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457200"/>
            <a:ext cx="8686800" cy="838200"/>
          </a:xfrm>
          <a:prstGeom prst="rect">
            <a:avLst/>
          </a:prstGeom>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304800" y="1554163"/>
            <a:ext cx="8686800" cy="4525962"/>
          </a:xfrm>
          <a:prstGeom prst="rect">
            <a:avLst/>
          </a:prstGeo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10"/>
          <p:cNvSpPr>
            <a:spLocks noGrp="1"/>
          </p:cNvSpPr>
          <p:nvPr>
            <p:ph type="dt" sz="half" idx="10"/>
          </p:nvPr>
        </p:nvSpPr>
        <p:spPr>
          <a:xfrm>
            <a:off x="6477000" y="76200"/>
            <a:ext cx="2514600" cy="288925"/>
          </a:xfrm>
          <a:prstGeom prst="rect">
            <a:avLst/>
          </a:prstGeom>
        </p:spPr>
        <p:txBody>
          <a:bodyPr/>
          <a:lstStyle>
            <a:lvl1pPr>
              <a:defRPr/>
            </a:lvl1pPr>
          </a:lstStyle>
          <a:p>
            <a:pPr>
              <a:defRPr/>
            </a:pPr>
            <a:fld id="{E64D2541-56F7-431F-A40D-DE1C1F3A8A2D}" type="datetimeFigureOut">
              <a:rPr lang="ar-EG"/>
              <a:pPr>
                <a:defRPr/>
              </a:pPr>
              <a:t>29/03/1437</a:t>
            </a:fld>
            <a:endParaRPr lang="ar-EG"/>
          </a:p>
        </p:txBody>
      </p:sp>
      <p:sp>
        <p:nvSpPr>
          <p:cNvPr id="5" name="عنصر نائب للتذييل 27"/>
          <p:cNvSpPr>
            <a:spLocks noGrp="1"/>
          </p:cNvSpPr>
          <p:nvPr>
            <p:ph type="ftr" sz="quarter" idx="11"/>
          </p:nvPr>
        </p:nvSpPr>
        <p:spPr>
          <a:xfrm>
            <a:off x="3124200" y="76200"/>
            <a:ext cx="3352800" cy="288925"/>
          </a:xfrm>
          <a:prstGeom prst="rect">
            <a:avLst/>
          </a:prstGeom>
        </p:spPr>
        <p:txBody>
          <a:bodyPr/>
          <a:lstStyle>
            <a:lvl1pPr>
              <a:defRPr/>
            </a:lvl1pPr>
          </a:lstStyle>
          <a:p>
            <a:pPr>
              <a:defRPr/>
            </a:pPr>
            <a:endParaRPr lang="ar-EG"/>
          </a:p>
        </p:txBody>
      </p:sp>
      <p:sp>
        <p:nvSpPr>
          <p:cNvPr id="6" name="عنصر نائب لرقم الشريحة 4"/>
          <p:cNvSpPr>
            <a:spLocks noGrp="1"/>
          </p:cNvSpPr>
          <p:nvPr>
            <p:ph type="sldNum" sz="quarter" idx="12"/>
          </p:nvPr>
        </p:nvSpPr>
        <p:spPr/>
        <p:txBody>
          <a:bodyPr/>
          <a:lstStyle>
            <a:lvl1pPr>
              <a:defRPr/>
            </a:lvl1pPr>
          </a:lstStyle>
          <a:p>
            <a:pPr>
              <a:defRPr/>
            </a:pPr>
            <a:fld id="{B9AAC548-E559-4849-8DB1-C60EE3F508DA}" type="slidenum">
              <a:rPr lang="ar-EG"/>
              <a:pPr>
                <a:defRPr/>
              </a:pPr>
              <a:t>‹#›</a:t>
            </a:fld>
            <a:endParaRPr lang="ar-EG"/>
          </a:p>
        </p:txBody>
      </p:sp>
    </p:spTree>
  </p:cSld>
  <p:clrMapOvr>
    <a:masterClrMapping/>
  </p:clrMapOvr>
  <p:transition spd="slow">
    <p:pull dir="r"/>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رابط مستقيم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
        <p:nvSpPr>
          <p:cNvPr id="5" name="عنصر نائب لرقم الشريحة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fld id="{84230BDC-A425-43C4-80DF-0AA59597022C}" type="slidenum">
              <a:rPr lang="ar-EG"/>
              <a:pPr>
                <a:defRPr/>
              </a:pPr>
              <a:t>‹#›</a:t>
            </a:fld>
            <a:endParaRPr lang="ar-EG"/>
          </a:p>
        </p:txBody>
      </p:sp>
      <p:sp>
        <p:nvSpPr>
          <p:cNvPr id="9" name="رابط مستقيم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p:transition spd="slow">
    <p:pull dir="r"/>
    <p:sndAc>
      <p:stSnd>
        <p:snd r:embed="rId12" name="camera.wav" builtIn="1"/>
      </p:stSnd>
    </p:sndAc>
  </p:transition>
  <p:timing>
    <p:tnLst>
      <p:par>
        <p:cTn id="1" dur="indefinite" restart="never" nodeType="tmRoot"/>
      </p:par>
    </p:tnLst>
  </p:timing>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cs typeface="Tahoma" pitchFamily="34" charset="0"/>
        </a:defRPr>
      </a:lvl2pPr>
      <a:lvl3pPr algn="l" rtl="0" eaLnBrk="0" fontAlgn="base" hangingPunct="0">
        <a:spcBef>
          <a:spcPct val="0"/>
        </a:spcBef>
        <a:spcAft>
          <a:spcPct val="0"/>
        </a:spcAft>
        <a:defRPr sz="3600">
          <a:solidFill>
            <a:schemeClr val="tx2"/>
          </a:solidFill>
          <a:latin typeface="Franklin Gothic Medium" pitchFamily="34" charset="0"/>
          <a:cs typeface="Tahoma" pitchFamily="34" charset="0"/>
        </a:defRPr>
      </a:lvl3pPr>
      <a:lvl4pPr algn="l" rtl="0" eaLnBrk="0" fontAlgn="base" hangingPunct="0">
        <a:spcBef>
          <a:spcPct val="0"/>
        </a:spcBef>
        <a:spcAft>
          <a:spcPct val="0"/>
        </a:spcAft>
        <a:defRPr sz="3600">
          <a:solidFill>
            <a:schemeClr val="tx2"/>
          </a:solidFill>
          <a:latin typeface="Franklin Gothic Medium" pitchFamily="34" charset="0"/>
          <a:cs typeface="Tahoma" pitchFamily="34" charset="0"/>
        </a:defRPr>
      </a:lvl4pPr>
      <a:lvl5pPr algn="l" rtl="0" eaLnBrk="0" fontAlgn="base" hangingPunct="0">
        <a:spcBef>
          <a:spcPct val="0"/>
        </a:spcBef>
        <a:spcAft>
          <a:spcPct val="0"/>
        </a:spcAft>
        <a:defRPr sz="3600">
          <a:solidFill>
            <a:schemeClr val="tx2"/>
          </a:solidFill>
          <a:latin typeface="Franklin Gothic Medium" pitchFamily="34" charset="0"/>
          <a:cs typeface="Tahoma" pitchFamily="34" charset="0"/>
        </a:defRPr>
      </a:lvl5pPr>
      <a:lvl6pPr marL="457200" algn="l" rtl="0" fontAlgn="base">
        <a:spcBef>
          <a:spcPct val="0"/>
        </a:spcBef>
        <a:spcAft>
          <a:spcPct val="0"/>
        </a:spcAft>
        <a:defRPr sz="3600">
          <a:solidFill>
            <a:schemeClr val="tx2"/>
          </a:solidFill>
          <a:latin typeface="Franklin Gothic Medium" pitchFamily="34" charset="0"/>
          <a:cs typeface="Tahoma" pitchFamily="34" charset="0"/>
        </a:defRPr>
      </a:lvl6pPr>
      <a:lvl7pPr marL="914400" algn="l" rtl="0" fontAlgn="base">
        <a:spcBef>
          <a:spcPct val="0"/>
        </a:spcBef>
        <a:spcAft>
          <a:spcPct val="0"/>
        </a:spcAft>
        <a:defRPr sz="3600">
          <a:solidFill>
            <a:schemeClr val="tx2"/>
          </a:solidFill>
          <a:latin typeface="Franklin Gothic Medium" pitchFamily="34" charset="0"/>
          <a:cs typeface="Tahoma" pitchFamily="34" charset="0"/>
        </a:defRPr>
      </a:lvl7pPr>
      <a:lvl8pPr marL="1371600" algn="l" rtl="0" fontAlgn="base">
        <a:spcBef>
          <a:spcPct val="0"/>
        </a:spcBef>
        <a:spcAft>
          <a:spcPct val="0"/>
        </a:spcAft>
        <a:defRPr sz="3600">
          <a:solidFill>
            <a:schemeClr val="tx2"/>
          </a:solidFill>
          <a:latin typeface="Franklin Gothic Medium" pitchFamily="34" charset="0"/>
          <a:cs typeface="Tahoma" pitchFamily="34" charset="0"/>
        </a:defRPr>
      </a:lvl8pPr>
      <a:lvl9pPr marL="1828800" algn="l" rtl="0" fontAlgn="base">
        <a:spcBef>
          <a:spcPct val="0"/>
        </a:spcBef>
        <a:spcAft>
          <a:spcPct val="0"/>
        </a:spcAft>
        <a:defRPr sz="3600">
          <a:solidFill>
            <a:schemeClr val="tx2"/>
          </a:solidFill>
          <a:latin typeface="Franklin Gothic Medium" pitchFamily="34" charset="0"/>
          <a:cs typeface="Tahoma"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wmf"/></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gif"/><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wmf"/></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wmf"/></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wmf"/></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wmf"/></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8.gif"/><Relationship Id="rId4" Type="http://schemas.openxmlformats.org/officeDocument/2006/relationships/image" Target="../media/image7.wmf"/></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17.wmf"/><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3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7.wmf"/></Relationships>
</file>

<file path=ppt/slides/_rels/slide3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3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7.wmf"/></Relationships>
</file>

<file path=ppt/slides/_rels/slide3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20.emf"/><Relationship Id="rId4" Type="http://schemas.openxmlformats.org/officeDocument/2006/relationships/image" Target="../media/image7.wmf"/></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22.wmf"/></Relationships>
</file>

<file path=ppt/slides/_rels/slide4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24.wmf"/><Relationship Id="rId4" Type="http://schemas.openxmlformats.org/officeDocument/2006/relationships/image" Target="../media/image23.wmf"/></Relationships>
</file>

<file path=ppt/slides/_rels/slide4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4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4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4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5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5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5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12.png"/></Relationships>
</file>

<file path=ppt/slides/_rels/slide5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6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64.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6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66.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67.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6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6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7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37.wmf"/></Relationships>
</file>

<file path=ppt/slides/_rels/slide72.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36.wmf"/></Relationships>
</file>

<file path=ppt/slides/_rels/slide7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36.wmf"/></Relationships>
</file>

<file path=ppt/slides/_rels/slide74.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36.wmf"/></Relationships>
</file>

<file path=ppt/slides/_rels/slide7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42.wmf"/><Relationship Id="rId4" Type="http://schemas.openxmlformats.org/officeDocument/2006/relationships/image" Target="../media/image41.wmf"/></Relationships>
</file>

<file path=ppt/slides/_rels/slide7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42.wmf"/><Relationship Id="rId4" Type="http://schemas.openxmlformats.org/officeDocument/2006/relationships/image" Target="../media/image41.wmf"/></Relationships>
</file>

<file path=ppt/slides/_rels/slide7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wmf"/><Relationship Id="rId4" Type="http://schemas.openxmlformats.org/officeDocument/2006/relationships/image" Target="../media/image41.wmf"/></Relationships>
</file>

<file path=ppt/slides/_rels/slide7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42.wmf"/><Relationship Id="rId4" Type="http://schemas.openxmlformats.org/officeDocument/2006/relationships/image" Target="../media/image41.wmf"/></Relationships>
</file>

<file path=ppt/slides/_rels/slide7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2.wmf"/><Relationship Id="rId4" Type="http://schemas.openxmlformats.org/officeDocument/2006/relationships/image" Target="../media/image41.wmf"/></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41.wmf"/></Relationships>
</file>

<file path=ppt/slides/_rels/slide8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1.wmf"/></Relationships>
</file>

<file path=ppt/slides/_rels/slide8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41.wmf"/></Relationships>
</file>

<file path=ppt/slides/_rels/slide8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audio" Target="../media/audio7.wav"/><Relationship Id="rId1" Type="http://schemas.openxmlformats.org/officeDocument/2006/relationships/slideLayout" Target="../slideLayouts/slideLayout6.xml"/><Relationship Id="rId4" Type="http://schemas.openxmlformats.org/officeDocument/2006/relationships/image" Target="../media/image41.wmf"/></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audio" Target="../media/audio7.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pic>
        <p:nvPicPr>
          <p:cNvPr id="4" name="Picture 3" descr="BCKQC035.WMF"/>
          <p:cNvPicPr>
            <a:picLocks noChangeAspect="1"/>
          </p:cNvPicPr>
          <p:nvPr/>
        </p:nvPicPr>
        <p:blipFill>
          <a:blip r:embed="rId4"/>
          <a:srcRect/>
          <a:stretch>
            <a:fillRect/>
          </a:stretch>
        </p:blipFill>
        <p:spPr bwMode="auto">
          <a:xfrm>
            <a:off x="539750" y="3149600"/>
            <a:ext cx="8358188" cy="3159125"/>
          </a:xfrm>
          <a:prstGeom prst="rect">
            <a:avLst/>
          </a:prstGeom>
          <a:noFill/>
          <a:ln w="9525">
            <a:noFill/>
            <a:miter lim="800000"/>
            <a:headEnd/>
            <a:tailEnd/>
          </a:ln>
        </p:spPr>
      </p:pic>
      <p:sp>
        <p:nvSpPr>
          <p:cNvPr id="5" name="Rectangle 4"/>
          <p:cNvSpPr>
            <a:spLocks noChangeArrowheads="1"/>
          </p:cNvSpPr>
          <p:nvPr/>
        </p:nvSpPr>
        <p:spPr bwMode="auto">
          <a:xfrm>
            <a:off x="896938" y="3573463"/>
            <a:ext cx="7143750" cy="1476375"/>
          </a:xfrm>
          <a:prstGeom prst="rect">
            <a:avLst/>
          </a:prstGeom>
          <a:noFill/>
          <a:ln w="9525">
            <a:noFill/>
            <a:miter lim="800000"/>
            <a:headEnd/>
            <a:tailEnd/>
          </a:ln>
        </p:spPr>
        <p:txBody>
          <a:bodyPr>
            <a:spAutoFit/>
          </a:bodyPr>
          <a:lstStyle/>
          <a:p>
            <a:pPr algn="r" rtl="1"/>
            <a:r>
              <a:rPr lang="ar-SA" sz="3000" b="1" dirty="0">
                <a:solidFill>
                  <a:srgbClr val="FF0000"/>
                </a:solidFill>
              </a:rPr>
              <a:t>حركة الكواكب والجاذبية:- </a:t>
            </a:r>
            <a:endParaRPr lang="en-US" sz="3000" dirty="0">
              <a:solidFill>
                <a:srgbClr val="FF0000"/>
              </a:solidFill>
            </a:endParaRPr>
          </a:p>
          <a:p>
            <a:pPr algn="r" rtl="1"/>
            <a:r>
              <a:rPr lang="ar-SA" sz="3000" b="1" dirty="0">
                <a:solidFill>
                  <a:srgbClr val="0000CC"/>
                </a:solidFill>
                <a:cs typeface="Times New Roman" pitchFamily="18" charset="0"/>
              </a:rPr>
              <a:t>كان يعتقد قديماً أن الشمس والقمر والكواكب والنجوم تدور كلها حول الأرض</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bwMode="auto">
          <a:xfrm>
            <a:off x="3203848" y="3501008"/>
            <a:ext cx="5413866" cy="1656184"/>
            <a:chOff x="285720" y="714356"/>
            <a:chExt cx="8715436" cy="5500725"/>
          </a:xfrm>
          <a:solidFill>
            <a:srgbClr val="CC3300"/>
          </a:solidFill>
        </p:grpSpPr>
        <p:sp>
          <p:nvSpPr>
            <p:cNvPr id="7" name="Round Diagonal Corner Rectangle 8"/>
            <p:cNvSpPr/>
            <p:nvPr/>
          </p:nvSpPr>
          <p:spPr>
            <a:xfrm rot="10800000">
              <a:off x="571472" y="1000107"/>
              <a:ext cx="8429684" cy="5214974"/>
            </a:xfrm>
            <a:prstGeom prst="round2DiagRect">
              <a:avLst/>
            </a:prstGeom>
            <a:solidFill>
              <a:srgbClr val="FF0000"/>
            </a:solidFill>
            <a:ln w="76200">
              <a:solidFill>
                <a:schemeClr val="tx1"/>
              </a:solidFill>
            </a:ln>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8" name="Round Diagonal Corner Rectangle 2"/>
            <p:cNvSpPr/>
            <p:nvPr/>
          </p:nvSpPr>
          <p:spPr>
            <a:xfrm>
              <a:off x="285720" y="714356"/>
              <a:ext cx="8429684" cy="5214974"/>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FF0000"/>
              </a:solidFill>
            </a:ln>
          </p:spPr>
          <p:style>
            <a:lnRef idx="3">
              <a:schemeClr val="lt1"/>
            </a:lnRef>
            <a:fillRef idx="1">
              <a:schemeClr val="accent1"/>
            </a:fillRef>
            <a:effectRef idx="1">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sp>
        <p:nvSpPr>
          <p:cNvPr id="5" name="Rectangle 4"/>
          <p:cNvSpPr>
            <a:spLocks noChangeArrowheads="1"/>
          </p:cNvSpPr>
          <p:nvPr/>
        </p:nvSpPr>
        <p:spPr bwMode="auto">
          <a:xfrm>
            <a:off x="896938" y="3573463"/>
            <a:ext cx="7143750" cy="1246187"/>
          </a:xfrm>
          <a:prstGeom prst="rect">
            <a:avLst/>
          </a:prstGeom>
          <a:noFill/>
          <a:ln w="9525">
            <a:noFill/>
            <a:miter lim="800000"/>
            <a:headEnd/>
            <a:tailEnd/>
          </a:ln>
        </p:spPr>
        <p:txBody>
          <a:bodyPr>
            <a:spAutoFit/>
          </a:bodyPr>
          <a:lstStyle/>
          <a:p>
            <a:pPr algn="r" rtl="1"/>
            <a:r>
              <a:rPr lang="ar-SA" sz="3000" b="1" dirty="0">
                <a:solidFill>
                  <a:srgbClr val="FF0000"/>
                </a:solidFill>
              </a:rPr>
              <a:t>2- المجموعة الثانية </a:t>
            </a:r>
          </a:p>
          <a:p>
            <a:pPr algn="r" rtl="1"/>
            <a:endParaRPr lang="ar-SA" sz="1500" b="1" dirty="0">
              <a:solidFill>
                <a:srgbClr val="FF0000"/>
              </a:solidFill>
            </a:endParaRPr>
          </a:p>
          <a:p>
            <a:pPr algn="r" rtl="1"/>
            <a:r>
              <a:rPr lang="ar-SA" sz="3000" b="1" dirty="0">
                <a:solidFill>
                  <a:srgbClr val="0000CC"/>
                </a:solidFill>
                <a:cs typeface="Times New Roman" pitchFamily="18" charset="0"/>
              </a:rPr>
              <a:t>لها زمن دوري أقل من  200سنة.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bwMode="auto">
          <a:xfrm>
            <a:off x="1187624" y="3379222"/>
            <a:ext cx="7200800" cy="1849978"/>
            <a:chOff x="285720" y="714356"/>
            <a:chExt cx="8715436" cy="5500725"/>
          </a:xfrm>
          <a:solidFill>
            <a:srgbClr val="CC3300"/>
          </a:solidFill>
        </p:grpSpPr>
        <p:sp>
          <p:nvSpPr>
            <p:cNvPr id="7" name="Round Diagonal Corner Rectangle 8"/>
            <p:cNvSpPr/>
            <p:nvPr/>
          </p:nvSpPr>
          <p:spPr>
            <a:xfrm rot="10800000">
              <a:off x="571472" y="1000107"/>
              <a:ext cx="8429684" cy="5214974"/>
            </a:xfrm>
            <a:prstGeom prst="round2DiagRect">
              <a:avLst/>
            </a:prstGeom>
            <a:solidFill>
              <a:srgbClr val="FF0000"/>
            </a:solidFill>
            <a:ln w="76200">
              <a:solidFill>
                <a:schemeClr val="tx1"/>
              </a:solidFill>
            </a:ln>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8" name="Round Diagonal Corner Rectangle 2"/>
            <p:cNvSpPr/>
            <p:nvPr/>
          </p:nvSpPr>
          <p:spPr>
            <a:xfrm>
              <a:off x="285720" y="714356"/>
              <a:ext cx="8429684" cy="5214974"/>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FF0000"/>
              </a:solidFill>
            </a:ln>
          </p:spPr>
          <p:style>
            <a:lnRef idx="3">
              <a:schemeClr val="lt1"/>
            </a:lnRef>
            <a:fillRef idx="1">
              <a:schemeClr val="accent1"/>
            </a:fillRef>
            <a:effectRef idx="1">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sp>
        <p:nvSpPr>
          <p:cNvPr id="5" name="Rectangle 4"/>
          <p:cNvSpPr>
            <a:spLocks noChangeArrowheads="1"/>
          </p:cNvSpPr>
          <p:nvPr/>
        </p:nvSpPr>
        <p:spPr bwMode="auto">
          <a:xfrm>
            <a:off x="896938" y="3573463"/>
            <a:ext cx="7143750" cy="1476375"/>
          </a:xfrm>
          <a:prstGeom prst="rect">
            <a:avLst/>
          </a:prstGeom>
          <a:noFill/>
          <a:ln w="9525">
            <a:noFill/>
            <a:miter lim="800000"/>
            <a:headEnd/>
            <a:tailEnd/>
          </a:ln>
        </p:spPr>
        <p:txBody>
          <a:bodyPr>
            <a:spAutoFit/>
          </a:bodyPr>
          <a:lstStyle/>
          <a:p>
            <a:pPr algn="r" rtl="1"/>
            <a:r>
              <a:rPr lang="ar-SA" sz="3000" b="1" dirty="0">
                <a:solidFill>
                  <a:srgbClr val="FF0000"/>
                </a:solidFill>
              </a:rPr>
              <a:t>مثال : مذنب هال - بوب</a:t>
            </a:r>
          </a:p>
          <a:p>
            <a:pPr algn="r" rtl="1"/>
            <a:r>
              <a:rPr lang="ar-SA" sz="3000" b="1" dirty="0">
                <a:solidFill>
                  <a:srgbClr val="0000CC"/>
                </a:solidFill>
                <a:cs typeface="Times New Roman" pitchFamily="18" charset="0"/>
              </a:rPr>
              <a:t>الزمن الدوري للمذنب هال – بوب 2400 سنة، وهو مثال على المجموعة الأولى.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bwMode="auto">
          <a:xfrm>
            <a:off x="3203848" y="3429000"/>
            <a:ext cx="5368648" cy="1584176"/>
            <a:chOff x="285720" y="714356"/>
            <a:chExt cx="8715436" cy="5500725"/>
          </a:xfrm>
          <a:solidFill>
            <a:srgbClr val="CC3300"/>
          </a:solidFill>
        </p:grpSpPr>
        <p:sp>
          <p:nvSpPr>
            <p:cNvPr id="7" name="Round Diagonal Corner Rectangle 8"/>
            <p:cNvSpPr/>
            <p:nvPr/>
          </p:nvSpPr>
          <p:spPr>
            <a:xfrm rot="10800000">
              <a:off x="571472" y="1000107"/>
              <a:ext cx="8429684" cy="5214974"/>
            </a:xfrm>
            <a:prstGeom prst="round2DiagRect">
              <a:avLst/>
            </a:prstGeom>
            <a:solidFill>
              <a:srgbClr val="FF0000"/>
            </a:solidFill>
            <a:ln w="76200">
              <a:solidFill>
                <a:schemeClr val="tx1"/>
              </a:solidFill>
            </a:ln>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8" name="Round Diagonal Corner Rectangle 2"/>
            <p:cNvSpPr/>
            <p:nvPr/>
          </p:nvSpPr>
          <p:spPr>
            <a:xfrm>
              <a:off x="285720" y="714356"/>
              <a:ext cx="8429684" cy="5214974"/>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FF0000"/>
              </a:solidFill>
            </a:ln>
          </p:spPr>
          <p:style>
            <a:lnRef idx="3">
              <a:schemeClr val="lt1"/>
            </a:lnRef>
            <a:fillRef idx="1">
              <a:schemeClr val="accent1"/>
            </a:fillRef>
            <a:effectRef idx="1">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sp>
        <p:nvSpPr>
          <p:cNvPr id="5" name="Rectangle 4"/>
          <p:cNvSpPr>
            <a:spLocks noChangeArrowheads="1"/>
          </p:cNvSpPr>
          <p:nvPr/>
        </p:nvSpPr>
        <p:spPr bwMode="auto">
          <a:xfrm>
            <a:off x="896938" y="3573463"/>
            <a:ext cx="7143750" cy="1246187"/>
          </a:xfrm>
          <a:prstGeom prst="rect">
            <a:avLst/>
          </a:prstGeom>
          <a:noFill/>
          <a:ln w="9525">
            <a:noFill/>
            <a:miter lim="800000"/>
            <a:headEnd/>
            <a:tailEnd/>
          </a:ln>
        </p:spPr>
        <p:txBody>
          <a:bodyPr>
            <a:spAutoFit/>
          </a:bodyPr>
          <a:lstStyle/>
          <a:p>
            <a:pPr algn="r" rtl="1"/>
            <a:r>
              <a:rPr lang="ar-SA" sz="3000" b="1" dirty="0">
                <a:solidFill>
                  <a:srgbClr val="FF0000"/>
                </a:solidFill>
              </a:rPr>
              <a:t>2- المجموعة الثانية </a:t>
            </a:r>
          </a:p>
          <a:p>
            <a:pPr algn="r" rtl="1"/>
            <a:endParaRPr lang="ar-SA" sz="1500" b="1" dirty="0">
              <a:solidFill>
                <a:srgbClr val="FF0000"/>
              </a:solidFill>
            </a:endParaRPr>
          </a:p>
          <a:p>
            <a:pPr algn="r" rtl="1"/>
            <a:r>
              <a:rPr lang="ar-SA" sz="3000" b="1" dirty="0">
                <a:solidFill>
                  <a:srgbClr val="0000CC"/>
                </a:solidFill>
                <a:cs typeface="Times New Roman" pitchFamily="18" charset="0"/>
              </a:rPr>
              <a:t>لها زمن دوري أقل من  200سنة.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1835150" y="2890838"/>
            <a:ext cx="6192838" cy="2482850"/>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2044700" y="3251200"/>
            <a:ext cx="5580063" cy="1939925"/>
          </a:xfrm>
          <a:prstGeom prst="rect">
            <a:avLst/>
          </a:prstGeom>
          <a:noFill/>
          <a:ln w="9525">
            <a:noFill/>
            <a:miter lim="800000"/>
            <a:headEnd/>
            <a:tailEnd/>
          </a:ln>
        </p:spPr>
        <p:txBody>
          <a:bodyPr anchor="ctr">
            <a:spAutoFit/>
          </a:bodyPr>
          <a:lstStyle/>
          <a:p>
            <a:pPr algn="r" rtl="1">
              <a:tabLst>
                <a:tab pos="2636838" algn="ctr"/>
                <a:tab pos="5273675" algn="r"/>
              </a:tabLst>
            </a:pPr>
            <a:r>
              <a:rPr lang="ar-SA" sz="3000" b="1" dirty="0">
                <a:solidFill>
                  <a:srgbClr val="FF0000"/>
                </a:solidFill>
                <a:cs typeface="Times New Roman" pitchFamily="18" charset="0"/>
              </a:rPr>
              <a:t>القانون الثاني لكبلر </a:t>
            </a:r>
          </a:p>
          <a:p>
            <a:pPr algn="r" rtl="1">
              <a:tabLst>
                <a:tab pos="2636838" algn="ctr"/>
                <a:tab pos="5273675" algn="r"/>
              </a:tabLst>
            </a:pPr>
            <a:r>
              <a:rPr lang="ar-SA" sz="3000" b="1" dirty="0">
                <a:solidFill>
                  <a:srgbClr val="FF0000"/>
                </a:solidFill>
                <a:cs typeface="Times New Roman" pitchFamily="18" charset="0"/>
              </a:rPr>
              <a:t> </a:t>
            </a:r>
            <a:r>
              <a:rPr lang="ar-SA" sz="3000" b="1" dirty="0">
                <a:solidFill>
                  <a:srgbClr val="0000CC"/>
                </a:solidFill>
                <a:cs typeface="Times New Roman" pitchFamily="18" charset="0"/>
              </a:rPr>
              <a:t>الخط الوهمي الواصل من الشمس إلى الكواكب يمسح مساحات متساوية في أزمنة متساوية</a:t>
            </a:r>
          </a:p>
        </p:txBody>
      </p:sp>
      <p:pic>
        <p:nvPicPr>
          <p:cNvPr id="24582"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5846"/>
                                        </p:tgtEl>
                                        <p:attrNameLst>
                                          <p:attrName>style.visibility</p:attrName>
                                        </p:attrNameLst>
                                      </p:cBhvr>
                                      <p:to>
                                        <p:strVal val="visible"/>
                                      </p:to>
                                    </p:set>
                                    <p:anim to="" calcmode="lin" valueType="num">
                                      <p:cBhvr>
                                        <p:cTn id="16" dur="1" fill="hold"/>
                                        <p:tgtEl>
                                          <p:spTgt spid="358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1500188" y="2997200"/>
            <a:ext cx="6816725" cy="2001838"/>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1973263" y="3292475"/>
            <a:ext cx="5580062" cy="1476375"/>
          </a:xfrm>
          <a:prstGeom prst="rect">
            <a:avLst/>
          </a:prstGeom>
          <a:noFill/>
          <a:ln w="9525">
            <a:noFill/>
            <a:miter lim="800000"/>
            <a:headEnd/>
            <a:tailEnd/>
          </a:ln>
        </p:spPr>
        <p:txBody>
          <a:bodyPr anchor="ctr">
            <a:spAutoFit/>
          </a:bodyPr>
          <a:lstStyle/>
          <a:p>
            <a:pPr algn="r" rtl="1">
              <a:tabLst>
                <a:tab pos="2636838" algn="ctr"/>
                <a:tab pos="5273675" algn="r"/>
              </a:tabLst>
            </a:pPr>
            <a:r>
              <a:rPr lang="ar-SA" sz="3000" b="1" dirty="0">
                <a:solidFill>
                  <a:srgbClr val="FF0000"/>
                </a:solidFill>
                <a:cs typeface="Times New Roman" pitchFamily="18" charset="0"/>
              </a:rPr>
              <a:t>ملحوظة : </a:t>
            </a:r>
            <a:r>
              <a:rPr lang="ar-SA" sz="3000" b="1" dirty="0">
                <a:solidFill>
                  <a:srgbClr val="0000CC"/>
                </a:solidFill>
                <a:cs typeface="Times New Roman" pitchFamily="18" charset="0"/>
              </a:rPr>
              <a:t>الكواكب تتحرك بسرعة أكبر عندما تكون قريبة من الشمس، بينما تتحرك أبطأ عندما تكون بعيدة عنها</a:t>
            </a:r>
            <a:r>
              <a:rPr lang="ar-SA" sz="3000" b="1" dirty="0">
                <a:solidFill>
                  <a:srgbClr val="002060"/>
                </a:solidFill>
                <a:cs typeface="Times New Roman" pitchFamily="18" charset="0"/>
              </a:rPr>
              <a:t>. </a:t>
            </a:r>
          </a:p>
        </p:txBody>
      </p:sp>
      <p:pic>
        <p:nvPicPr>
          <p:cNvPr id="25606"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5846"/>
                                        </p:tgtEl>
                                        <p:attrNameLst>
                                          <p:attrName>style.visibility</p:attrName>
                                        </p:attrNameLst>
                                      </p:cBhvr>
                                      <p:to>
                                        <p:strVal val="visible"/>
                                      </p:to>
                                    </p:set>
                                    <p:anim to="" calcmode="lin" valueType="num">
                                      <p:cBhvr>
                                        <p:cTn id="16" dur="1" fill="hold"/>
                                        <p:tgtEl>
                                          <p:spTgt spid="3584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1644650" y="2852738"/>
            <a:ext cx="6743700" cy="2362200"/>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1973263" y="3060700"/>
            <a:ext cx="5580062" cy="1939925"/>
          </a:xfrm>
          <a:prstGeom prst="rect">
            <a:avLst/>
          </a:prstGeom>
          <a:noFill/>
          <a:ln w="9525">
            <a:noFill/>
            <a:miter lim="800000"/>
            <a:headEnd/>
            <a:tailEnd/>
          </a:ln>
        </p:spPr>
        <p:txBody>
          <a:bodyPr anchor="ctr">
            <a:spAutoFit/>
          </a:bodyPr>
          <a:lstStyle/>
          <a:p>
            <a:pPr algn="r" rtl="1">
              <a:tabLst>
                <a:tab pos="2636838" algn="ctr"/>
                <a:tab pos="5273675" algn="r"/>
              </a:tabLst>
            </a:pPr>
            <a:r>
              <a:rPr lang="ar-SA" sz="3000" b="1" dirty="0">
                <a:solidFill>
                  <a:srgbClr val="FF0000"/>
                </a:solidFill>
                <a:cs typeface="Times New Roman" pitchFamily="18" charset="0"/>
              </a:rPr>
              <a:t>القانون الثالث لكبلر </a:t>
            </a:r>
          </a:p>
          <a:p>
            <a:pPr algn="r" rtl="1">
              <a:tabLst>
                <a:tab pos="2636838" algn="ctr"/>
                <a:tab pos="5273675" algn="r"/>
              </a:tabLst>
            </a:pPr>
            <a:r>
              <a:rPr lang="ar-SA" sz="3000" b="1" dirty="0">
                <a:solidFill>
                  <a:srgbClr val="0000CC"/>
                </a:solidFill>
                <a:cs typeface="Times New Roman" pitchFamily="18" charset="0"/>
              </a:rPr>
              <a:t>( مربع النسبة بين زمنين دوريين لكوكبين حول الشمس يساوي مكعب النسبة بين متوسطي بعديهما عن الشمس  ) </a:t>
            </a:r>
          </a:p>
        </p:txBody>
      </p:sp>
      <p:pic>
        <p:nvPicPr>
          <p:cNvPr id="26630"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anim to="" calcmode="lin" valueType="num">
                                      <p:cBhvr>
                                        <p:cTn id="13" dur="1" fill="hold"/>
                                        <p:tgtEl>
                                          <p:spTgt spid="3584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صورة 3" descr="item79945.gif"/>
          <p:cNvPicPr>
            <a:picLocks noChangeAspect="1"/>
          </p:cNvPicPr>
          <p:nvPr/>
        </p:nvPicPr>
        <p:blipFill>
          <a:blip r:embed="rId3"/>
          <a:srcRect/>
          <a:stretch>
            <a:fillRect/>
          </a:stretch>
        </p:blipFill>
        <p:spPr bwMode="auto">
          <a:xfrm>
            <a:off x="1500188" y="3357563"/>
            <a:ext cx="7358062" cy="1871662"/>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t>تا</a:t>
            </a:r>
            <a:r>
              <a:rPr lang="ar-SA" sz="3000" b="1" dirty="0">
                <a:solidFill>
                  <a:srgbClr val="0000CC"/>
                </a:solidFill>
                <a:cs typeface="Times New Roman" pitchFamily="18" charset="0"/>
              </a:rPr>
              <a:t>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1973263" y="3522663"/>
            <a:ext cx="5580062" cy="1016000"/>
          </a:xfrm>
          <a:prstGeom prst="rect">
            <a:avLst/>
          </a:prstGeom>
          <a:noFill/>
          <a:ln w="9525">
            <a:noFill/>
            <a:miter lim="800000"/>
            <a:headEnd/>
            <a:tailEnd/>
          </a:ln>
        </p:spPr>
        <p:txBody>
          <a:bodyPr anchor="ctr">
            <a:spAutoFit/>
          </a:bodyPr>
          <a:lstStyle/>
          <a:p>
            <a:pPr algn="r" rtl="1">
              <a:tabLst>
                <a:tab pos="2636838" algn="ctr"/>
                <a:tab pos="5273675" algn="r"/>
              </a:tabLst>
            </a:pPr>
            <a:r>
              <a:rPr lang="ar-SA" sz="3000" b="1">
                <a:solidFill>
                  <a:srgbClr val="FF0000"/>
                </a:solidFill>
                <a:cs typeface="Times New Roman" pitchFamily="18" charset="0"/>
              </a:rPr>
              <a:t>الصيغة الرياضية </a:t>
            </a:r>
          </a:p>
          <a:p>
            <a:pPr algn="r" rtl="1">
              <a:tabLst>
                <a:tab pos="2636838" algn="ctr"/>
                <a:tab pos="5273675" algn="r"/>
              </a:tabLst>
            </a:pPr>
            <a:endParaRPr lang="ar-SA" sz="3000" b="1">
              <a:solidFill>
                <a:srgbClr val="002060"/>
              </a:solidFill>
              <a:cs typeface="Times New Roman" pitchFamily="18" charset="0"/>
            </a:endParaRPr>
          </a:p>
        </p:txBody>
      </p:sp>
      <p:pic>
        <p:nvPicPr>
          <p:cNvPr id="27654"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pic>
        <p:nvPicPr>
          <p:cNvPr id="27655" name="Picture 6"/>
          <p:cNvPicPr>
            <a:picLocks noChangeAspect="1" noChangeArrowheads="1"/>
          </p:cNvPicPr>
          <p:nvPr/>
        </p:nvPicPr>
        <p:blipFill>
          <a:blip r:embed="rId6"/>
          <a:srcRect/>
          <a:stretch>
            <a:fillRect/>
          </a:stretch>
        </p:blipFill>
        <p:spPr bwMode="auto">
          <a:xfrm>
            <a:off x="2843213" y="4030663"/>
            <a:ext cx="3744912" cy="91122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anim to="" calcmode="lin" valueType="num">
                                      <p:cBhvr>
                                        <p:cTn id="13" dur="1" fill="hold"/>
                                        <p:tgtEl>
                                          <p:spTgt spid="3584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5" presetClass="entr" presetSubtype="0" fill="hold" nodeType="withEffect">
                                  <p:stCondLst>
                                    <p:cond delay="0"/>
                                  </p:stCondLst>
                                  <p:childTnLst>
                                    <p:set>
                                      <p:cBhvr>
                                        <p:cTn id="18" dur="1" fill="hold">
                                          <p:stCondLst>
                                            <p:cond delay="0"/>
                                          </p:stCondLst>
                                        </p:cTn>
                                        <p:tgtEl>
                                          <p:spTgt spid="27655"/>
                                        </p:tgtEl>
                                        <p:attrNameLst>
                                          <p:attrName>style.visibility</p:attrName>
                                        </p:attrNameLst>
                                      </p:cBhvr>
                                      <p:to>
                                        <p:strVal val="visible"/>
                                      </p:to>
                                    </p:set>
                                    <p:anim calcmode="lin" valueType="num">
                                      <p:cBhvr>
                                        <p:cTn id="19" dur="500" decel="50000" fill="hold">
                                          <p:stCondLst>
                                            <p:cond delay="0"/>
                                          </p:stCondLst>
                                        </p:cTn>
                                        <p:tgtEl>
                                          <p:spTgt spid="2765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765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7655"/>
                                        </p:tgtEl>
                                        <p:attrNameLst>
                                          <p:attrName>ppt_w</p:attrName>
                                        </p:attrNameLst>
                                      </p:cBhvr>
                                      <p:tavLst>
                                        <p:tav tm="0">
                                          <p:val>
                                            <p:strVal val="#ppt_w*.05"/>
                                          </p:val>
                                        </p:tav>
                                        <p:tav tm="100000">
                                          <p:val>
                                            <p:strVal val="#ppt_w"/>
                                          </p:val>
                                        </p:tav>
                                      </p:tavLst>
                                    </p:anim>
                                    <p:anim calcmode="lin" valueType="num">
                                      <p:cBhvr>
                                        <p:cTn id="22" dur="1000" fill="hold"/>
                                        <p:tgtEl>
                                          <p:spTgt spid="2765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765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765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765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2700338" y="3429000"/>
            <a:ext cx="3887787" cy="1209675"/>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1973263" y="3754438"/>
            <a:ext cx="5580062" cy="552450"/>
          </a:xfrm>
          <a:prstGeom prst="rect">
            <a:avLst/>
          </a:prstGeom>
          <a:solidFill>
            <a:srgbClr val="CCFFCC"/>
          </a:solidFill>
          <a:ln w="9525">
            <a:noFill/>
            <a:miter lim="800000"/>
            <a:headEnd/>
            <a:tailEnd/>
          </a:ln>
        </p:spPr>
        <p:txBody>
          <a:bodyPr anchor="ctr">
            <a:spAutoFit/>
          </a:bodyPr>
          <a:lstStyle/>
          <a:p>
            <a:pPr algn="ctr" rtl="1">
              <a:tabLst>
                <a:tab pos="2636838" algn="ctr"/>
                <a:tab pos="5273675" algn="r"/>
              </a:tabLst>
            </a:pPr>
            <a:r>
              <a:rPr lang="ar-SA" sz="3000" b="1" dirty="0">
                <a:solidFill>
                  <a:srgbClr val="0000CC"/>
                </a:solidFill>
                <a:latin typeface="Tahoma" pitchFamily="34" charset="0"/>
                <a:ea typeface="Tahoma" pitchFamily="34" charset="0"/>
                <a:cs typeface="Tahoma" pitchFamily="34" charset="0"/>
              </a:rPr>
              <a:t>أهمية القانون الثالث </a:t>
            </a:r>
          </a:p>
        </p:txBody>
      </p:sp>
      <p:pic>
        <p:nvPicPr>
          <p:cNvPr id="28678"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anim to="" calcmode="lin" valueType="num">
                                      <p:cBhvr>
                                        <p:cTn id="13" dur="1" fill="hold"/>
                                        <p:tgtEl>
                                          <p:spTgt spid="3584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2051050" y="3213100"/>
            <a:ext cx="5880100" cy="1785938"/>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1973263" y="3522663"/>
            <a:ext cx="5580062" cy="1016000"/>
          </a:xfrm>
          <a:prstGeom prst="rect">
            <a:avLst/>
          </a:prstGeom>
          <a:noFill/>
          <a:ln w="9525">
            <a:noFill/>
            <a:miter lim="800000"/>
            <a:headEnd/>
            <a:tailEnd/>
          </a:ln>
        </p:spPr>
        <p:txBody>
          <a:bodyPr anchor="ctr">
            <a:spAutoFit/>
          </a:bodyPr>
          <a:lstStyle/>
          <a:p>
            <a:pPr algn="r" rtl="1">
              <a:tabLst>
                <a:tab pos="2636838" algn="ctr"/>
                <a:tab pos="5273675" algn="r"/>
              </a:tabLst>
            </a:pPr>
            <a:r>
              <a:rPr lang="ar-SA" sz="3000" b="1" dirty="0">
                <a:solidFill>
                  <a:srgbClr val="002060"/>
                </a:solidFill>
                <a:cs typeface="Times New Roman" pitchFamily="18" charset="0"/>
              </a:rPr>
              <a:t>1-	</a:t>
            </a:r>
            <a:r>
              <a:rPr lang="ar-SA" sz="3000" b="1" dirty="0">
                <a:solidFill>
                  <a:srgbClr val="0000CC"/>
                </a:solidFill>
                <a:cs typeface="Times New Roman" pitchFamily="18" charset="0"/>
              </a:rPr>
              <a:t>يستعمل لمقارنة إبعاد الكواكب عن الشمس بأزمانها الدورية </a:t>
            </a:r>
          </a:p>
        </p:txBody>
      </p:sp>
      <p:pic>
        <p:nvPicPr>
          <p:cNvPr id="29702"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anim to="" calcmode="lin" valueType="num">
                                      <p:cBhvr>
                                        <p:cTn id="13" dur="1" fill="hold"/>
                                        <p:tgtEl>
                                          <p:spTgt spid="3584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1500188" y="3284538"/>
            <a:ext cx="6456362" cy="1657350"/>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1973263" y="3522663"/>
            <a:ext cx="5580062" cy="1016000"/>
          </a:xfrm>
          <a:prstGeom prst="rect">
            <a:avLst/>
          </a:prstGeom>
          <a:noFill/>
          <a:ln w="9525">
            <a:noFill/>
            <a:miter lim="800000"/>
            <a:headEnd/>
            <a:tailEnd/>
          </a:ln>
        </p:spPr>
        <p:txBody>
          <a:bodyPr anchor="ctr">
            <a:spAutoFit/>
          </a:bodyPr>
          <a:lstStyle/>
          <a:p>
            <a:pPr algn="r" rtl="1">
              <a:tabLst>
                <a:tab pos="2636838" algn="ctr"/>
                <a:tab pos="5273675" algn="r"/>
              </a:tabLst>
            </a:pPr>
            <a:r>
              <a:rPr lang="ar-SA" sz="3000" b="1" dirty="0">
                <a:solidFill>
                  <a:srgbClr val="0000CC"/>
                </a:solidFill>
                <a:cs typeface="Times New Roman" pitchFamily="18" charset="0"/>
              </a:rPr>
              <a:t>2- 	يستعمل لمقارنة الأبعاد والأزمان الدورية للقمر وللأقمار الاصطناعية حول الأرض. </a:t>
            </a:r>
          </a:p>
        </p:txBody>
      </p:sp>
      <p:pic>
        <p:nvPicPr>
          <p:cNvPr id="30726"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anim to="" calcmode="lin" valueType="num">
                                      <p:cBhvr>
                                        <p:cTn id="13" dur="1" fill="hold"/>
                                        <p:tgtEl>
                                          <p:spTgt spid="3584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pic>
        <p:nvPicPr>
          <p:cNvPr id="4" name="Picture 3" descr="BCKQC035.WMF"/>
          <p:cNvPicPr>
            <a:picLocks noChangeAspect="1"/>
          </p:cNvPicPr>
          <p:nvPr/>
        </p:nvPicPr>
        <p:blipFill>
          <a:blip r:embed="rId4"/>
          <a:srcRect/>
          <a:stretch>
            <a:fillRect/>
          </a:stretch>
        </p:blipFill>
        <p:spPr bwMode="auto">
          <a:xfrm>
            <a:off x="539750" y="3149600"/>
            <a:ext cx="8358188" cy="3159125"/>
          </a:xfrm>
          <a:prstGeom prst="rect">
            <a:avLst/>
          </a:prstGeom>
          <a:noFill/>
          <a:ln w="9525">
            <a:noFill/>
            <a:miter lim="800000"/>
            <a:headEnd/>
            <a:tailEnd/>
          </a:ln>
        </p:spPr>
      </p:pic>
      <p:sp>
        <p:nvSpPr>
          <p:cNvPr id="5" name="Rectangle 4"/>
          <p:cNvSpPr>
            <a:spLocks noChangeArrowheads="1"/>
          </p:cNvSpPr>
          <p:nvPr/>
        </p:nvSpPr>
        <p:spPr bwMode="auto">
          <a:xfrm>
            <a:off x="896938" y="3573463"/>
            <a:ext cx="7143750" cy="1476375"/>
          </a:xfrm>
          <a:prstGeom prst="rect">
            <a:avLst/>
          </a:prstGeom>
          <a:noFill/>
          <a:ln w="9525">
            <a:noFill/>
            <a:miter lim="800000"/>
            <a:headEnd/>
            <a:tailEnd/>
          </a:ln>
        </p:spPr>
        <p:txBody>
          <a:bodyPr>
            <a:spAutoFit/>
          </a:bodyPr>
          <a:lstStyle/>
          <a:p>
            <a:pPr algn="ctr" rtl="1"/>
            <a:r>
              <a:rPr lang="ar-SA" sz="3000" b="1" dirty="0">
                <a:solidFill>
                  <a:srgbClr val="0000CC"/>
                </a:solidFill>
                <a:cs typeface="Times New Roman" pitchFamily="18" charset="0"/>
              </a:rPr>
              <a:t>العالم البولندي كوبرنيكس حيث بين أن حركة الكواكب يمكن فهمها بصورة أفضل إذا افترضنا أن الأرض وغيرها من الكواكب تدور حول الشمس.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1547813" y="2924175"/>
            <a:ext cx="6457950" cy="2160588"/>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1973263" y="3292475"/>
            <a:ext cx="5580062" cy="1476375"/>
          </a:xfrm>
          <a:prstGeom prst="rect">
            <a:avLst/>
          </a:prstGeom>
          <a:noFill/>
          <a:ln w="9525">
            <a:noFill/>
            <a:miter lim="800000"/>
            <a:headEnd/>
            <a:tailEnd/>
          </a:ln>
        </p:spPr>
        <p:txBody>
          <a:bodyPr anchor="ctr">
            <a:spAutoFit/>
          </a:bodyPr>
          <a:lstStyle/>
          <a:p>
            <a:pPr algn="r" rtl="1">
              <a:tabLst>
                <a:tab pos="2636838" algn="ctr"/>
                <a:tab pos="5273675" algn="r"/>
              </a:tabLst>
            </a:pPr>
            <a:r>
              <a:rPr lang="ar-SA" sz="3000" b="1" dirty="0">
                <a:solidFill>
                  <a:srgbClr val="FF0000"/>
                </a:solidFill>
                <a:cs typeface="Times New Roman" pitchFamily="18" charset="0"/>
              </a:rPr>
              <a:t>ملحوظة :</a:t>
            </a:r>
            <a:r>
              <a:rPr lang="ar-SA" sz="3000" b="1" dirty="0">
                <a:solidFill>
                  <a:srgbClr val="002060"/>
                </a:solidFill>
                <a:cs typeface="Times New Roman" pitchFamily="18" charset="0"/>
              </a:rPr>
              <a:t> </a:t>
            </a:r>
            <a:r>
              <a:rPr lang="ar-SA" sz="3000" b="1" dirty="0">
                <a:solidFill>
                  <a:srgbClr val="0000CC"/>
                </a:solidFill>
                <a:cs typeface="Times New Roman" pitchFamily="18" charset="0"/>
              </a:rPr>
              <a:t>القانون الأول والثاني يطبقان على كل كوكب على حدة . أما القانون الثالث فيربط بين أكثر من كوكب حول الجسم نفسه </a:t>
            </a:r>
          </a:p>
        </p:txBody>
      </p:sp>
      <p:pic>
        <p:nvPicPr>
          <p:cNvPr id="31750"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anim to="" calcmode="lin" valueType="num">
                                      <p:cBhvr>
                                        <p:cTn id="13" dur="1" fill="hold"/>
                                        <p:tgtEl>
                                          <p:spTgt spid="3584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1655763" y="2420938"/>
            <a:ext cx="6516687" cy="3355975"/>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179512" y="446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539750" y="52070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sp>
        <p:nvSpPr>
          <p:cNvPr id="35846" name="Rectangle 6"/>
          <p:cNvSpPr>
            <a:spLocks noChangeArrowheads="1"/>
          </p:cNvSpPr>
          <p:nvPr/>
        </p:nvSpPr>
        <p:spPr bwMode="auto">
          <a:xfrm>
            <a:off x="1973263" y="2878138"/>
            <a:ext cx="5580062" cy="2677656"/>
          </a:xfrm>
          <a:prstGeom prst="rect">
            <a:avLst/>
          </a:prstGeom>
          <a:noFill/>
          <a:ln w="9525">
            <a:noFill/>
            <a:miter lim="800000"/>
            <a:headEnd/>
            <a:tailEnd/>
          </a:ln>
        </p:spPr>
        <p:txBody>
          <a:bodyPr anchor="ctr">
            <a:spAutoFit/>
          </a:bodyPr>
          <a:lstStyle/>
          <a:p>
            <a:pPr algn="r" rtl="1">
              <a:tabLst>
                <a:tab pos="2636838" algn="ctr"/>
                <a:tab pos="5273675" algn="r"/>
              </a:tabLst>
            </a:pPr>
            <a:r>
              <a:rPr lang="ar-SA" sz="2800" b="1" dirty="0">
                <a:solidFill>
                  <a:srgbClr val="FF0000"/>
                </a:solidFill>
                <a:cs typeface="Times New Roman" pitchFamily="18" charset="0"/>
              </a:rPr>
              <a:t>مثال</a:t>
            </a:r>
            <a:r>
              <a:rPr lang="ar-SA" sz="2800" b="1" dirty="0">
                <a:solidFill>
                  <a:srgbClr val="002060"/>
                </a:solidFill>
                <a:cs typeface="Times New Roman" pitchFamily="18" charset="0"/>
              </a:rPr>
              <a:t>  </a:t>
            </a:r>
            <a:r>
              <a:rPr lang="ar-SA" sz="2800" b="1" dirty="0">
                <a:solidFill>
                  <a:srgbClr val="0000CC"/>
                </a:solidFill>
                <a:cs typeface="Times New Roman" pitchFamily="18" charset="0"/>
              </a:rPr>
              <a:t>قاس جاليليو أبعاد مدارات أقمار المشتري مستعملاً قطر المشتري وحدة قياس. ووجد أن الزمن الدوري لأقرب قمر هو 1.8 يوم وكان على بعد 4.2 وحدات من مركز المشترك. أما القمر الرابع فزمنه الدوري 16.7 يوماً. احسب بعد القمر الرابع عن المشترى</a:t>
            </a:r>
            <a:endParaRPr lang="ar-SA" sz="3000" b="1" dirty="0">
              <a:solidFill>
                <a:srgbClr val="0000CC"/>
              </a:solidFill>
              <a:cs typeface="Times New Roman" pitchFamily="18" charset="0"/>
            </a:endParaRPr>
          </a:p>
        </p:txBody>
      </p:sp>
      <p:pic>
        <p:nvPicPr>
          <p:cNvPr id="32774"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5846"/>
                                        </p:tgtEl>
                                        <p:attrNameLst>
                                          <p:attrName>style.visibility</p:attrName>
                                        </p:attrNameLst>
                                      </p:cBhvr>
                                      <p:to>
                                        <p:strVal val="visible"/>
                                      </p:to>
                                    </p:set>
                                    <p:anim to="" calcmode="lin" valueType="num">
                                      <p:cBhvr>
                                        <p:cTn id="13" dur="1" fill="hold"/>
                                        <p:tgtEl>
                                          <p:spTgt spid="3584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846"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صورة 3" descr="item79945.gif"/>
          <p:cNvPicPr>
            <a:picLocks noChangeAspect="1"/>
          </p:cNvPicPr>
          <p:nvPr/>
        </p:nvPicPr>
        <p:blipFill>
          <a:blip r:embed="rId3"/>
          <a:srcRect/>
          <a:stretch>
            <a:fillRect/>
          </a:stretch>
        </p:blipFill>
        <p:spPr bwMode="auto">
          <a:xfrm>
            <a:off x="2484438" y="2708275"/>
            <a:ext cx="5472112" cy="2736850"/>
          </a:xfrm>
          <a:prstGeom prst="rect">
            <a:avLst/>
          </a:prstGeom>
          <a:noFill/>
          <a:ln w="9525">
            <a:noFill/>
            <a:miter lim="800000"/>
            <a:headEnd/>
            <a:tailEnd/>
          </a:ln>
        </p:spPr>
      </p:pic>
      <p:pic>
        <p:nvPicPr>
          <p:cNvPr id="6"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1" name="مستطيل 10"/>
          <p:cNvSpPr>
            <a:spLocks noChangeArrowheads="1"/>
          </p:cNvSpPr>
          <p:nvPr/>
        </p:nvSpPr>
        <p:spPr bwMode="auto">
          <a:xfrm>
            <a:off x="755650" y="692150"/>
            <a:ext cx="2484438" cy="554038"/>
          </a:xfrm>
          <a:prstGeom prst="rect">
            <a:avLst/>
          </a:prstGeom>
          <a:noFill/>
          <a:ln w="9525">
            <a:noFill/>
            <a:miter lim="800000"/>
            <a:headEnd/>
            <a:tailEnd/>
          </a:ln>
        </p:spPr>
        <p:txBody>
          <a:bodyPr>
            <a:spAutoFit/>
          </a:bodyPr>
          <a:lstStyle/>
          <a:p>
            <a:pPr algn="r"/>
            <a:r>
              <a:rPr lang="ar-SA" sz="3000" b="1" dirty="0">
                <a:solidFill>
                  <a:srgbClr val="0000CC"/>
                </a:solidFill>
                <a:cs typeface="Times New Roman" pitchFamily="18" charset="0"/>
              </a:rPr>
              <a:t>تابع قوانين كبلر</a:t>
            </a:r>
            <a:endParaRPr lang="en-US" sz="3000" b="1" dirty="0">
              <a:solidFill>
                <a:srgbClr val="0000CC"/>
              </a:solidFill>
              <a:cs typeface="Times New Roman" pitchFamily="18" charset="0"/>
            </a:endParaRPr>
          </a:p>
        </p:txBody>
      </p:sp>
      <p:pic>
        <p:nvPicPr>
          <p:cNvPr id="33797" name="صورة 3" descr="C:\Users\ACER\Desktop\111\صور متحركة\1\رياضة\spt38.gif"/>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0" y="5445125"/>
            <a:ext cx="2268538" cy="1412875"/>
          </a:xfrm>
          <a:prstGeom prst="rect">
            <a:avLst/>
          </a:prstGeom>
          <a:noFill/>
          <a:ln w="9525">
            <a:noFill/>
            <a:miter lim="800000"/>
            <a:headEnd/>
            <a:tailEnd/>
          </a:ln>
        </p:spPr>
      </p:pic>
      <p:pic>
        <p:nvPicPr>
          <p:cNvPr id="111618" name="Picture 8"/>
          <p:cNvPicPr>
            <a:picLocks noChangeAspect="1" noChangeArrowheads="1"/>
          </p:cNvPicPr>
          <p:nvPr/>
        </p:nvPicPr>
        <p:blipFill>
          <a:blip r:embed="rId6" cstate="print">
            <a:clrChange>
              <a:clrFrom>
                <a:srgbClr val="FDFDFB"/>
              </a:clrFrom>
              <a:clrTo>
                <a:srgbClr val="FDFDFB">
                  <a:alpha val="0"/>
                </a:srgbClr>
              </a:clrTo>
            </a:clrChange>
            <a:duotone>
              <a:prstClr val="black"/>
              <a:schemeClr val="accent5">
                <a:tint val="45000"/>
                <a:satMod val="400000"/>
              </a:schemeClr>
            </a:duotone>
            <a:lum bright="-20000"/>
          </a:blip>
          <a:srcRect/>
          <a:stretch>
            <a:fillRect/>
          </a:stretch>
        </p:blipFill>
        <p:spPr bwMode="auto">
          <a:xfrm>
            <a:off x="2987675" y="3068638"/>
            <a:ext cx="4627563" cy="2089150"/>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to="" calcmode="lin" valueType="num">
                                      <p:cBhvr>
                                        <p:cTn id="10" dur="1" fill="hold"/>
                                        <p:tgtEl>
                                          <p:spTgt spid="11"/>
                                        </p:tgtEl>
                                        <p:attrNameLst>
                                          <p:attrName/>
                                        </p:attrNameLst>
                                      </p:cBhvr>
                                    </p:anim>
                                  </p:childTnLst>
                                </p:cTn>
                              </p:par>
                              <p:par>
                                <p:cTn id="11" presetID="1" presetClass="entr" presetSubtype="0" fill="hold" nodeType="withEffect">
                                  <p:stCondLst>
                                    <p:cond delay="0"/>
                                  </p:stCondLst>
                                  <p:childTnLst>
                                    <p:set>
                                      <p:cBhvr>
                                        <p:cTn id="12" dur="1" fill="hold">
                                          <p:stCondLst>
                                            <p:cond delay="0"/>
                                          </p:stCondLst>
                                        </p:cTn>
                                        <p:tgtEl>
                                          <p:spTgt spid="111618"/>
                                        </p:tgtEl>
                                        <p:attrNameLst>
                                          <p:attrName>style.visibility</p:attrName>
                                        </p:attrNameLst>
                                      </p:cBhvr>
                                      <p:to>
                                        <p:strVal val="visible"/>
                                      </p:to>
                                    </p:set>
                                  </p:childTnLst>
                                </p:cTn>
                              </p:par>
                              <p:par>
                                <p:cTn id="13" presetID="24"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to="" calcmode="lin" valueType="num">
                                      <p:cBhvr>
                                        <p:cTn id="15"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خطط انسيابي: محطة طرفية 5"/>
          <p:cNvSpPr/>
          <p:nvPr/>
        </p:nvSpPr>
        <p:spPr>
          <a:xfrm>
            <a:off x="863600" y="3141663"/>
            <a:ext cx="8280400" cy="266382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258888" y="3260725"/>
            <a:ext cx="6831012" cy="2400300"/>
          </a:xfrm>
          <a:prstGeom prst="rect">
            <a:avLst/>
          </a:prstGeom>
          <a:noFill/>
          <a:ln w="9525">
            <a:noFill/>
            <a:miter lim="800000"/>
            <a:headEnd/>
            <a:tailEnd/>
          </a:ln>
        </p:spPr>
        <p:txBody>
          <a:bodyPr anchor="ctr">
            <a:spAutoFit/>
          </a:bodyPr>
          <a:lstStyle/>
          <a:p>
            <a:pPr algn="r" rtl="1"/>
            <a:r>
              <a:rPr lang="ar-SA" sz="3000" b="1" dirty="0">
                <a:solidFill>
                  <a:srgbClr val="0000CC"/>
                </a:solidFill>
                <a:cs typeface="Times New Roman" pitchFamily="18" charset="0"/>
              </a:rPr>
              <a:t>بدأ نيوتن دراسته لحركة الكواكب، فوجد أن مقدار قوة جذب الشمس </a:t>
            </a:r>
            <a:r>
              <a:rPr lang="en-US" sz="3000" b="1" dirty="0">
                <a:solidFill>
                  <a:srgbClr val="0000CC"/>
                </a:solidFill>
                <a:cs typeface="Times New Roman" pitchFamily="18" charset="0"/>
              </a:rPr>
              <a:t>F </a:t>
            </a:r>
            <a:r>
              <a:rPr lang="ar-SA" sz="3000" b="1" dirty="0">
                <a:solidFill>
                  <a:srgbClr val="0000CC"/>
                </a:solidFill>
                <a:cs typeface="Times New Roman" pitchFamily="18" charset="0"/>
              </a:rPr>
              <a:t>المؤثرة في كوكب تتناسب عكسياً مع مربع البعد </a:t>
            </a:r>
            <a:r>
              <a:rPr lang="en-US" sz="3000" b="1" dirty="0">
                <a:solidFill>
                  <a:srgbClr val="0000CC"/>
                </a:solidFill>
                <a:cs typeface="Times New Roman" pitchFamily="18" charset="0"/>
              </a:rPr>
              <a:t>r </a:t>
            </a:r>
            <a:r>
              <a:rPr lang="ar-SA" sz="3000" b="1" dirty="0">
                <a:solidFill>
                  <a:srgbClr val="0000CC"/>
                </a:solidFill>
                <a:cs typeface="Times New Roman" pitchFamily="18" charset="0"/>
              </a:rPr>
              <a:t>بين مركز الكوكب ومركز الشمس.  قوة التجاذب بين أي جسمين مع كتل هذه الأجسام، وتسمى هذه القوة قوة الجاذبية. </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12568" y="1094750"/>
            <a:ext cx="1826141"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 </a:t>
            </a:r>
            <a:endParaRPr lang="ar-SA" sz="3000" b="1" dirty="0">
              <a:solidFill>
                <a:srgbClr val="0000CC"/>
              </a:solidFill>
              <a:cs typeface="Times New Roman" pitchFamily="18" charset="0"/>
            </a:endParaRPr>
          </a:p>
          <a:p>
            <a:r>
              <a:rPr lang="ar-EG" sz="3000" b="1" dirty="0">
                <a:solidFill>
                  <a:srgbClr val="0000CC"/>
                </a:solidFill>
                <a:cs typeface="Times New Roman" pitchFamily="18" charset="0"/>
              </a:rPr>
              <a:t> الجذب الكون</a:t>
            </a:r>
            <a:endParaRPr lang="ar-SA"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4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655"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خطط انسيابي: محطة طرفية 5"/>
          <p:cNvSpPr/>
          <p:nvPr/>
        </p:nvSpPr>
        <p:spPr>
          <a:xfrm>
            <a:off x="863600" y="3284538"/>
            <a:ext cx="8280400" cy="23764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403350" y="3514725"/>
            <a:ext cx="6831013" cy="1939925"/>
          </a:xfrm>
          <a:prstGeom prst="rect">
            <a:avLst/>
          </a:prstGeom>
          <a:noFill/>
          <a:ln w="9525">
            <a:noFill/>
            <a:miter lim="800000"/>
            <a:headEnd/>
            <a:tailEnd/>
          </a:ln>
        </p:spPr>
        <p:txBody>
          <a:bodyPr anchor="ctr">
            <a:spAutoFit/>
          </a:bodyPr>
          <a:lstStyle/>
          <a:p>
            <a:pPr algn="r" rtl="1"/>
            <a:r>
              <a:rPr lang="ar-SA" sz="3000" b="1" dirty="0">
                <a:solidFill>
                  <a:srgbClr val="FF0000"/>
                </a:solidFill>
              </a:rPr>
              <a:t>قانون  الجذب الكوني :</a:t>
            </a:r>
            <a:endParaRPr lang="en-US" sz="3000" dirty="0">
              <a:solidFill>
                <a:srgbClr val="FF0000"/>
              </a:solidFill>
            </a:endParaRPr>
          </a:p>
          <a:p>
            <a:pPr algn="r" rtl="1"/>
            <a:r>
              <a:rPr lang="ar-SA" sz="3000" b="1" dirty="0">
                <a:solidFill>
                  <a:srgbClr val="0000CC"/>
                </a:solidFill>
                <a:cs typeface="Times New Roman" pitchFamily="18" charset="0"/>
              </a:rPr>
              <a:t>ينص على أن الأجسام تجذب أجساماً أخرى بقوة تتناسب طردياً مع حاصل ضرب كتلها، وعكسياً مع مربع المسافة بين مراكزها. </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12568" y="1094750"/>
            <a:ext cx="1826141"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a:t>
            </a:r>
            <a:r>
              <a:rPr lang="ar-EG" sz="2800" b="1" dirty="0"/>
              <a:t> </a:t>
            </a:r>
            <a:endParaRPr lang="ar-SA" sz="2800" b="1" dirty="0"/>
          </a:p>
          <a:p>
            <a:r>
              <a:rPr lang="ar-EG" sz="3000" b="1" dirty="0">
                <a:solidFill>
                  <a:srgbClr val="0000CC"/>
                </a:solidFill>
                <a:cs typeface="Times New Roman" pitchFamily="18" charset="0"/>
              </a:rPr>
              <a:t> الجذب الكون</a:t>
            </a:r>
            <a:endParaRPr lang="ar-SA"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25"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655"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خطط انسيابي: محطة طرفية 5"/>
          <p:cNvSpPr/>
          <p:nvPr/>
        </p:nvSpPr>
        <p:spPr>
          <a:xfrm>
            <a:off x="863600" y="3284538"/>
            <a:ext cx="8280400" cy="23764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485900" y="3433763"/>
            <a:ext cx="6831013" cy="1939925"/>
          </a:xfrm>
          <a:prstGeom prst="rect">
            <a:avLst/>
          </a:prstGeom>
          <a:noFill/>
          <a:ln w="9525">
            <a:noFill/>
            <a:miter lim="800000"/>
            <a:headEnd/>
            <a:tailEnd/>
          </a:ln>
        </p:spPr>
        <p:txBody>
          <a:bodyPr anchor="ctr">
            <a:spAutoFit/>
          </a:bodyPr>
          <a:lstStyle/>
          <a:p>
            <a:pPr algn="r" rtl="1"/>
            <a:r>
              <a:rPr lang="ar-SA" sz="3000" b="1" dirty="0">
                <a:solidFill>
                  <a:srgbClr val="800080"/>
                </a:solidFill>
                <a:cs typeface="Times New Roman" pitchFamily="18" charset="0"/>
              </a:rPr>
              <a:t>قوة الجاذبية:</a:t>
            </a:r>
            <a:endParaRPr lang="en-US" sz="3000" b="1" dirty="0">
              <a:solidFill>
                <a:srgbClr val="800080"/>
              </a:solidFill>
              <a:cs typeface="Times New Roman" pitchFamily="18" charset="0"/>
            </a:endParaRPr>
          </a:p>
          <a:p>
            <a:pPr algn="r" rtl="1"/>
            <a:r>
              <a:rPr lang="ar-SA" sz="3000" b="1" dirty="0">
                <a:solidFill>
                  <a:srgbClr val="0000CC"/>
                </a:solidFill>
                <a:cs typeface="Times New Roman" pitchFamily="18" charset="0"/>
              </a:rPr>
              <a:t>تساوي ثابت الجذب الكوني مضروباً في كتلة الجسم الأول مضروباً في كتلة الجسم الثاني، مقسوماً على مربع المسافة بين مركزي الجسمين. </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12568" y="1094750"/>
            <a:ext cx="1826141"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a:t>
            </a:r>
            <a:r>
              <a:rPr lang="ar-EG" sz="2800" b="1" dirty="0"/>
              <a:t> </a:t>
            </a:r>
            <a:endParaRPr lang="ar-SA" sz="2800" b="1" dirty="0"/>
          </a:p>
          <a:p>
            <a:r>
              <a:rPr lang="ar-EG" sz="3000" b="1" dirty="0">
                <a:solidFill>
                  <a:srgbClr val="0000CC"/>
                </a:solidFill>
                <a:cs typeface="Times New Roman" pitchFamily="18" charset="0"/>
              </a:rPr>
              <a:t> الجذب الكون</a:t>
            </a:r>
            <a:endParaRPr lang="ar-SA"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4" presetClass="entr" presetSubtype="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to="" calcmode="lin" valueType="num">
                                      <p:cBhvr>
                                        <p:cTn id="18" dur="1" fill="hold"/>
                                        <p:tgtEl>
                                          <p:spTgt spid="2"/>
                                        </p:tgtEl>
                                        <p:attrNameLst>
                                          <p:attrName/>
                                        </p:attrNameLst>
                                      </p:cBhvr>
                                    </p:anim>
                                  </p:childTnLst>
                                </p:cTn>
                              </p:par>
                              <p:par>
                                <p:cTn id="19" presetID="24" presetClass="entr" presetSubtype="0" fill="hold" grpId="0" nodeType="withEffect">
                                  <p:stCondLst>
                                    <p:cond delay="0"/>
                                  </p:stCondLst>
                                  <p:childTnLst>
                                    <p:set>
                                      <p:cBhvr>
                                        <p:cTn id="20" dur="1" fill="hold">
                                          <p:stCondLst>
                                            <p:cond delay="0"/>
                                          </p:stCondLst>
                                        </p:cTn>
                                        <p:tgtEl>
                                          <p:spTgt spid="27655"/>
                                        </p:tgtEl>
                                        <p:attrNameLst>
                                          <p:attrName>style.visibility</p:attrName>
                                        </p:attrNameLst>
                                      </p:cBhvr>
                                      <p:to>
                                        <p:strVal val="visible"/>
                                      </p:to>
                                    </p:set>
                                    <p:anim to="" calcmode="lin" valueType="num">
                                      <p:cBhvr>
                                        <p:cTn id="21" dur="1" fill="hold"/>
                                        <p:tgtEl>
                                          <p:spTgt spid="27655"/>
                                        </p:tgtEl>
                                        <p:attrNameLst>
                                          <p:attrName/>
                                        </p:attrNameLst>
                                      </p:cBhvr>
                                    </p:anim>
                                  </p:childTnLst>
                                </p:cTn>
                              </p:par>
                              <p:par>
                                <p:cTn id="22" presetID="39" presetClass="entr" presetSubtype="0" accel="10000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655"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خطط انسيابي: محطة طرفية 5"/>
          <p:cNvSpPr/>
          <p:nvPr/>
        </p:nvSpPr>
        <p:spPr>
          <a:xfrm>
            <a:off x="863600" y="3284538"/>
            <a:ext cx="8280400" cy="23764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258888" y="3746500"/>
            <a:ext cx="6831012" cy="1016000"/>
          </a:xfrm>
          <a:prstGeom prst="rect">
            <a:avLst/>
          </a:prstGeom>
          <a:noFill/>
          <a:ln w="9525">
            <a:noFill/>
            <a:miter lim="800000"/>
            <a:headEnd/>
            <a:tailEnd/>
          </a:ln>
        </p:spPr>
        <p:txBody>
          <a:bodyPr anchor="ctr">
            <a:spAutoFit/>
          </a:bodyPr>
          <a:lstStyle/>
          <a:p>
            <a:pPr algn="r" rtl="1"/>
            <a:r>
              <a:rPr lang="ar-SA" sz="3000" b="1" dirty="0">
                <a:solidFill>
                  <a:srgbClr val="0000CC"/>
                </a:solidFill>
                <a:cs typeface="Times New Roman" pitchFamily="18" charset="0"/>
              </a:rPr>
              <a:t>العلاقة الرياضية:</a:t>
            </a:r>
          </a:p>
          <a:p>
            <a:pPr algn="r" rtl="1"/>
            <a:endParaRPr lang="en-US" sz="3000" dirty="0">
              <a:solidFill>
                <a:srgbClr val="FF0000"/>
              </a:solidFill>
            </a:endParaRP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12568" y="1094750"/>
            <a:ext cx="1826141"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a:t>
            </a:r>
            <a:r>
              <a:rPr lang="ar-EG" sz="2800" b="1" dirty="0"/>
              <a:t> </a:t>
            </a:r>
            <a:endParaRPr lang="ar-SA" sz="2800" b="1" dirty="0"/>
          </a:p>
          <a:p>
            <a:r>
              <a:rPr lang="ar-EG" sz="3000" b="1" dirty="0">
                <a:solidFill>
                  <a:srgbClr val="0000CC"/>
                </a:solidFill>
                <a:cs typeface="Times New Roman" pitchFamily="18" charset="0"/>
              </a:rPr>
              <a:t> الجذب الكون</a:t>
            </a:r>
            <a:endParaRPr lang="ar-SA" sz="3000" b="1" dirty="0">
              <a:solidFill>
                <a:srgbClr val="0000CC"/>
              </a:solidFill>
              <a:cs typeface="Times New Roman" pitchFamily="18" charset="0"/>
            </a:endParaRPr>
          </a:p>
        </p:txBody>
      </p:sp>
      <p:pic>
        <p:nvPicPr>
          <p:cNvPr id="4" name="صورة 4"/>
          <p:cNvPicPr>
            <a:picLocks noChangeAspect="1" noChangeArrowheads="1"/>
          </p:cNvPicPr>
          <p:nvPr/>
        </p:nvPicPr>
        <p:blipFill>
          <a:blip r:embed="rId5" cstate="print">
            <a:clrChange>
              <a:clrFrom>
                <a:srgbClr val="FFFFCC"/>
              </a:clrFrom>
              <a:clrTo>
                <a:srgbClr val="FFFFCC">
                  <a:alpha val="0"/>
                </a:srgbClr>
              </a:clrTo>
            </a:clrChange>
            <a:duotone>
              <a:prstClr val="black"/>
              <a:schemeClr val="accent1">
                <a:tint val="45000"/>
                <a:satMod val="400000"/>
              </a:schemeClr>
            </a:duotone>
            <a:extLst>
              <a:ext uri="{28A0092B-C50C-407E-A947-70E740481C1C}"/>
            </a:extLst>
          </a:blip>
          <a:srcRect/>
          <a:stretch>
            <a:fillRect/>
          </a:stretch>
        </p:blipFill>
        <p:spPr bwMode="auto">
          <a:xfrm>
            <a:off x="3635896" y="4472781"/>
            <a:ext cx="3870333" cy="712886"/>
          </a:xfrm>
          <a:prstGeom prst="rect">
            <a:avLst/>
          </a:prstGeom>
          <a:noFill/>
          <a:ln>
            <a:noFill/>
          </a:ln>
          <a:extLst>
            <a:ext uri="{909E8E84-426E-40DD-AFC4-6F175D3DCCD1}"/>
            <a:ext uri="{91240B29-F687-4F45-9708-019B960494DF}"/>
          </a:extLst>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9" presetClass="entr" presetSubtype="1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0" fill="hold"/>
                                        <p:tgtEl>
                                          <p:spTgt spid="6"/>
                                        </p:tgtEl>
                                        <p:attrNameLst>
                                          <p:attrName>ppt_w</p:attrName>
                                        </p:attrNameLst>
                                      </p:cBhvr>
                                      <p:tavLst>
                                        <p:tav tm="0" fmla="#ppt_w*sin(2.5*pi*$)">
                                          <p:val>
                                            <p:fltVal val="0"/>
                                          </p:val>
                                        </p:tav>
                                        <p:tav tm="100000">
                                          <p:val>
                                            <p:fltVal val="1"/>
                                          </p:val>
                                        </p:tav>
                                      </p:tavLst>
                                    </p:anim>
                                    <p:anim calcmode="lin" valueType="num">
                                      <p:cBhvr>
                                        <p:cTn id="26"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655"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مخطط انسيابي: محطة طرفية 5"/>
          <p:cNvSpPr/>
          <p:nvPr/>
        </p:nvSpPr>
        <p:spPr>
          <a:xfrm>
            <a:off x="863600" y="3284538"/>
            <a:ext cx="8280400" cy="2376487"/>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258888" y="3746500"/>
            <a:ext cx="6831012" cy="1016000"/>
          </a:xfrm>
          <a:prstGeom prst="rect">
            <a:avLst/>
          </a:prstGeom>
          <a:noFill/>
          <a:ln w="9525">
            <a:noFill/>
            <a:miter lim="800000"/>
            <a:headEnd/>
            <a:tailEnd/>
          </a:ln>
        </p:spPr>
        <p:txBody>
          <a:bodyPr anchor="ctr">
            <a:spAutoFit/>
          </a:bodyPr>
          <a:lstStyle/>
          <a:p>
            <a:pPr algn="r" rtl="1"/>
            <a:r>
              <a:rPr lang="ar-SA" sz="3000" b="1" dirty="0">
                <a:solidFill>
                  <a:srgbClr val="0000CC"/>
                </a:solidFill>
                <a:cs typeface="Times New Roman" pitchFamily="18" charset="0"/>
              </a:rPr>
              <a:t>التسارع المركزي في الحركة الدائرية المنتظمة </a:t>
            </a:r>
          </a:p>
          <a:p>
            <a:pPr algn="r" rtl="1"/>
            <a:r>
              <a:rPr lang="ar-SA" sz="3000" b="1" dirty="0">
                <a:solidFill>
                  <a:srgbClr val="0000CC"/>
                </a:solidFill>
                <a:cs typeface="Times New Roman" pitchFamily="18" charset="0"/>
              </a:rPr>
              <a:t>يساوى</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09362" y="1094750"/>
            <a:ext cx="1832553"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a:t>
            </a:r>
            <a:r>
              <a:rPr lang="ar-EG" sz="2800" b="1" dirty="0"/>
              <a:t> </a:t>
            </a:r>
            <a:endParaRPr lang="ar-SA" sz="2800" b="1" dirty="0"/>
          </a:p>
          <a:p>
            <a:r>
              <a:rPr lang="ar-EG" sz="2800" b="1" dirty="0"/>
              <a:t> </a:t>
            </a:r>
            <a:r>
              <a:rPr lang="ar-EG" sz="3000" b="1" dirty="0">
                <a:solidFill>
                  <a:srgbClr val="0000CC"/>
                </a:solidFill>
                <a:cs typeface="Times New Roman" pitchFamily="18" charset="0"/>
              </a:rPr>
              <a:t>الجذب</a:t>
            </a:r>
            <a:r>
              <a:rPr lang="ar-EG" sz="2800" b="1" dirty="0"/>
              <a:t> </a:t>
            </a:r>
            <a:r>
              <a:rPr lang="ar-EG" sz="3000" b="1" dirty="0">
                <a:solidFill>
                  <a:srgbClr val="0000CC"/>
                </a:solidFill>
                <a:cs typeface="Times New Roman" pitchFamily="18" charset="0"/>
              </a:rPr>
              <a:t>الكون</a:t>
            </a:r>
            <a:endParaRPr lang="ar-SA" sz="3000" b="1" dirty="0">
              <a:solidFill>
                <a:srgbClr val="0000CC"/>
              </a:solidFill>
              <a:cs typeface="Times New Roman" pitchFamily="18" charset="0"/>
            </a:endParaRPr>
          </a:p>
        </p:txBody>
      </p:sp>
      <p:pic>
        <p:nvPicPr>
          <p:cNvPr id="113666" name="صورة 88"/>
          <p:cNvPicPr>
            <a:picLocks noChangeAspect="1" noChangeArrowheads="1"/>
          </p:cNvPicPr>
          <p:nvPr/>
        </p:nvPicPr>
        <p:blipFill>
          <a:blip r:embed="rId5" cstate="print">
            <a:duotone>
              <a:prstClr val="black"/>
              <a:schemeClr val="accent1">
                <a:tint val="45000"/>
                <a:satMod val="400000"/>
              </a:schemeClr>
            </a:duotone>
            <a:extLst>
              <a:ext uri="{28A0092B-C50C-407E-A947-70E740481C1C}"/>
            </a:extLst>
          </a:blip>
          <a:srcRect/>
          <a:stretch>
            <a:fillRect/>
          </a:stretch>
        </p:blipFill>
        <p:spPr bwMode="auto">
          <a:xfrm>
            <a:off x="3891161" y="4459171"/>
            <a:ext cx="2225278" cy="834478"/>
          </a:xfrm>
          <a:prstGeom prst="rect">
            <a:avLst/>
          </a:prstGeom>
          <a:noFill/>
          <a:ln>
            <a:noFill/>
          </a:ln>
          <a:extLst>
            <a:ext uri="{909E8E84-426E-40DD-AFC4-6F175D3DCCD1}"/>
            <a:ext uri="{91240B29-F687-4F45-9708-019B960494DF}"/>
          </a:extLst>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22" presetClass="entr" presetSubtype="4" fill="hold" nodeType="withEffect">
                                  <p:stCondLst>
                                    <p:cond delay="0"/>
                                  </p:stCondLst>
                                  <p:childTnLst>
                                    <p:set>
                                      <p:cBhvr>
                                        <p:cTn id="20" dur="1" fill="hold">
                                          <p:stCondLst>
                                            <p:cond delay="0"/>
                                          </p:stCondLst>
                                        </p:cTn>
                                        <p:tgtEl>
                                          <p:spTgt spid="113666"/>
                                        </p:tgtEl>
                                        <p:attrNameLst>
                                          <p:attrName>style.visibility</p:attrName>
                                        </p:attrNameLst>
                                      </p:cBhvr>
                                      <p:to>
                                        <p:strVal val="visible"/>
                                      </p:to>
                                    </p:set>
                                    <p:animEffect transition="in" filter="wipe(down)">
                                      <p:cBhvr>
                                        <p:cTn id="21" dur="500"/>
                                        <p:tgtEl>
                                          <p:spTgt spid="11366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24"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to="" calcmode="lin" valueType="num">
                                      <p:cBhvr>
                                        <p:cTn id="26"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7655"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7"/>
          <p:cNvGrpSpPr>
            <a:grpSpLocks noChangeAspect="1"/>
          </p:cNvGrpSpPr>
          <p:nvPr/>
        </p:nvGrpSpPr>
        <p:grpSpPr bwMode="auto">
          <a:xfrm>
            <a:off x="1092200" y="3068638"/>
            <a:ext cx="7800975" cy="3455987"/>
            <a:chOff x="855" y="945"/>
            <a:chExt cx="3780" cy="3375"/>
          </a:xfrm>
        </p:grpSpPr>
        <p:sp>
          <p:nvSpPr>
            <p:cNvPr id="39945" name="AutoShape 6"/>
            <p:cNvSpPr>
              <a:spLocks noChangeAspect="1" noChangeArrowheads="1" noTextEdit="1"/>
            </p:cNvSpPr>
            <p:nvPr/>
          </p:nvSpPr>
          <p:spPr bwMode="auto">
            <a:xfrm>
              <a:off x="855" y="945"/>
              <a:ext cx="3780" cy="3375"/>
            </a:xfrm>
            <a:prstGeom prst="rect">
              <a:avLst/>
            </a:prstGeom>
            <a:noFill/>
            <a:ln w="9525">
              <a:noFill/>
              <a:miter lim="800000"/>
              <a:headEnd/>
              <a:tailEnd/>
            </a:ln>
          </p:spPr>
          <p:txBody>
            <a:bodyPr/>
            <a:lstStyle/>
            <a:p>
              <a:endParaRPr lang="ar-EG"/>
            </a:p>
          </p:txBody>
        </p:sp>
        <p:sp>
          <p:nvSpPr>
            <p:cNvPr id="39946" name="Freeform 8"/>
            <p:cNvSpPr>
              <a:spLocks/>
            </p:cNvSpPr>
            <p:nvPr/>
          </p:nvSpPr>
          <p:spPr bwMode="auto">
            <a:xfrm>
              <a:off x="855" y="945"/>
              <a:ext cx="3780" cy="3375"/>
            </a:xfrm>
            <a:custGeom>
              <a:avLst/>
              <a:gdLst>
                <a:gd name="T0" fmla="*/ 2696 w 3780"/>
                <a:gd name="T1" fmla="*/ 48 h 3375"/>
                <a:gd name="T2" fmla="*/ 3603 w 3780"/>
                <a:gd name="T3" fmla="*/ 4 h 3375"/>
                <a:gd name="T4" fmla="*/ 3677 w 3780"/>
                <a:gd name="T5" fmla="*/ 39 h 3375"/>
                <a:gd name="T6" fmla="*/ 3736 w 3780"/>
                <a:gd name="T7" fmla="*/ 104 h 3375"/>
                <a:gd name="T8" fmla="*/ 3770 w 3780"/>
                <a:gd name="T9" fmla="*/ 183 h 3375"/>
                <a:gd name="T10" fmla="*/ 3761 w 3780"/>
                <a:gd name="T11" fmla="*/ 263 h 3375"/>
                <a:gd name="T12" fmla="*/ 3672 w 3780"/>
                <a:gd name="T13" fmla="*/ 358 h 3375"/>
                <a:gd name="T14" fmla="*/ 3573 w 3780"/>
                <a:gd name="T15" fmla="*/ 370 h 3375"/>
                <a:gd name="T16" fmla="*/ 3518 w 3780"/>
                <a:gd name="T17" fmla="*/ 374 h 3375"/>
                <a:gd name="T18" fmla="*/ 3470 w 3780"/>
                <a:gd name="T19" fmla="*/ 493 h 3375"/>
                <a:gd name="T20" fmla="*/ 3450 w 3780"/>
                <a:gd name="T21" fmla="*/ 648 h 3375"/>
                <a:gd name="T22" fmla="*/ 3450 w 3780"/>
                <a:gd name="T23" fmla="*/ 836 h 3375"/>
                <a:gd name="T24" fmla="*/ 3465 w 3780"/>
                <a:gd name="T25" fmla="*/ 1039 h 3375"/>
                <a:gd name="T26" fmla="*/ 3499 w 3780"/>
                <a:gd name="T27" fmla="*/ 1261 h 3375"/>
                <a:gd name="T28" fmla="*/ 3543 w 3780"/>
                <a:gd name="T29" fmla="*/ 1493 h 3375"/>
                <a:gd name="T30" fmla="*/ 3588 w 3780"/>
                <a:gd name="T31" fmla="*/ 1727 h 3375"/>
                <a:gd name="T32" fmla="*/ 3643 w 3780"/>
                <a:gd name="T33" fmla="*/ 1954 h 3375"/>
                <a:gd name="T34" fmla="*/ 3687 w 3780"/>
                <a:gd name="T35" fmla="*/ 2177 h 3375"/>
                <a:gd name="T36" fmla="*/ 3731 w 3780"/>
                <a:gd name="T37" fmla="*/ 2380 h 3375"/>
                <a:gd name="T38" fmla="*/ 3761 w 3780"/>
                <a:gd name="T39" fmla="*/ 2559 h 3375"/>
                <a:gd name="T40" fmla="*/ 3780 w 3780"/>
                <a:gd name="T41" fmla="*/ 2710 h 3375"/>
                <a:gd name="T42" fmla="*/ 3780 w 3780"/>
                <a:gd name="T43" fmla="*/ 2826 h 3375"/>
                <a:gd name="T44" fmla="*/ 3677 w 3780"/>
                <a:gd name="T45" fmla="*/ 3136 h 3375"/>
                <a:gd name="T46" fmla="*/ 2824 w 3780"/>
                <a:gd name="T47" fmla="*/ 3259 h 3375"/>
                <a:gd name="T48" fmla="*/ 207 w 3780"/>
                <a:gd name="T49" fmla="*/ 3375 h 3375"/>
                <a:gd name="T50" fmla="*/ 0 w 3780"/>
                <a:gd name="T51" fmla="*/ 3228 h 3375"/>
                <a:gd name="T52" fmla="*/ 78 w 3780"/>
                <a:gd name="T53" fmla="*/ 3100 h 3375"/>
                <a:gd name="T54" fmla="*/ 340 w 3780"/>
                <a:gd name="T55" fmla="*/ 3064 h 3375"/>
                <a:gd name="T56" fmla="*/ 577 w 3780"/>
                <a:gd name="T57" fmla="*/ 3076 h 3375"/>
                <a:gd name="T58" fmla="*/ 596 w 3780"/>
                <a:gd name="T59" fmla="*/ 2945 h 3375"/>
                <a:gd name="T60" fmla="*/ 596 w 3780"/>
                <a:gd name="T61" fmla="*/ 2793 h 3375"/>
                <a:gd name="T62" fmla="*/ 577 w 3780"/>
                <a:gd name="T63" fmla="*/ 2626 h 3375"/>
                <a:gd name="T64" fmla="*/ 543 w 3780"/>
                <a:gd name="T65" fmla="*/ 2440 h 3375"/>
                <a:gd name="T66" fmla="*/ 498 w 3780"/>
                <a:gd name="T67" fmla="*/ 2245 h 3375"/>
                <a:gd name="T68" fmla="*/ 448 w 3780"/>
                <a:gd name="T69" fmla="*/ 2042 h 3375"/>
                <a:gd name="T70" fmla="*/ 389 w 3780"/>
                <a:gd name="T71" fmla="*/ 1834 h 3375"/>
                <a:gd name="T72" fmla="*/ 330 w 3780"/>
                <a:gd name="T73" fmla="*/ 1628 h 3375"/>
                <a:gd name="T74" fmla="*/ 276 w 3780"/>
                <a:gd name="T75" fmla="*/ 1421 h 3375"/>
                <a:gd name="T76" fmla="*/ 232 w 3780"/>
                <a:gd name="T77" fmla="*/ 1218 h 3375"/>
                <a:gd name="T78" fmla="*/ 192 w 3780"/>
                <a:gd name="T79" fmla="*/ 1027 h 3375"/>
                <a:gd name="T80" fmla="*/ 163 w 3780"/>
                <a:gd name="T81" fmla="*/ 848 h 3375"/>
                <a:gd name="T82" fmla="*/ 158 w 3780"/>
                <a:gd name="T83" fmla="*/ 684 h 3375"/>
                <a:gd name="T84" fmla="*/ 173 w 3780"/>
                <a:gd name="T85" fmla="*/ 529 h 3375"/>
                <a:gd name="T86" fmla="*/ 241 w 3780"/>
                <a:gd name="T87" fmla="*/ 326 h 3375"/>
                <a:gd name="T88" fmla="*/ 380 w 3780"/>
                <a:gd name="T89" fmla="*/ 171 h 3375"/>
                <a:gd name="T90" fmla="*/ 602 w 3780"/>
                <a:gd name="T91" fmla="*/ 87 h 33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80"/>
                <a:gd name="T139" fmla="*/ 0 h 3375"/>
                <a:gd name="T140" fmla="*/ 3780 w 3780"/>
                <a:gd name="T141" fmla="*/ 3375 h 33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80" h="3375">
                  <a:moveTo>
                    <a:pt x="602" y="87"/>
                  </a:moveTo>
                  <a:lnTo>
                    <a:pt x="1626" y="75"/>
                  </a:lnTo>
                  <a:lnTo>
                    <a:pt x="2696" y="48"/>
                  </a:lnTo>
                  <a:lnTo>
                    <a:pt x="3577" y="0"/>
                  </a:lnTo>
                  <a:lnTo>
                    <a:pt x="3603" y="4"/>
                  </a:lnTo>
                  <a:lnTo>
                    <a:pt x="3628" y="12"/>
                  </a:lnTo>
                  <a:lnTo>
                    <a:pt x="3651" y="24"/>
                  </a:lnTo>
                  <a:lnTo>
                    <a:pt x="3677" y="39"/>
                  </a:lnTo>
                  <a:lnTo>
                    <a:pt x="3696" y="60"/>
                  </a:lnTo>
                  <a:lnTo>
                    <a:pt x="3716" y="80"/>
                  </a:lnTo>
                  <a:lnTo>
                    <a:pt x="3736" y="104"/>
                  </a:lnTo>
                  <a:lnTo>
                    <a:pt x="3750" y="128"/>
                  </a:lnTo>
                  <a:lnTo>
                    <a:pt x="3761" y="155"/>
                  </a:lnTo>
                  <a:lnTo>
                    <a:pt x="3770" y="183"/>
                  </a:lnTo>
                  <a:lnTo>
                    <a:pt x="3770" y="211"/>
                  </a:lnTo>
                  <a:lnTo>
                    <a:pt x="3761" y="263"/>
                  </a:lnTo>
                  <a:lnTo>
                    <a:pt x="3740" y="302"/>
                  </a:lnTo>
                  <a:lnTo>
                    <a:pt x="3711" y="334"/>
                  </a:lnTo>
                  <a:lnTo>
                    <a:pt x="3672" y="358"/>
                  </a:lnTo>
                  <a:lnTo>
                    <a:pt x="3628" y="370"/>
                  </a:lnTo>
                  <a:lnTo>
                    <a:pt x="3573" y="370"/>
                  </a:lnTo>
                  <a:lnTo>
                    <a:pt x="3533" y="374"/>
                  </a:lnTo>
                  <a:lnTo>
                    <a:pt x="3518" y="374"/>
                  </a:lnTo>
                  <a:lnTo>
                    <a:pt x="3499" y="410"/>
                  </a:lnTo>
                  <a:lnTo>
                    <a:pt x="3484" y="450"/>
                  </a:lnTo>
                  <a:lnTo>
                    <a:pt x="3470" y="493"/>
                  </a:lnTo>
                  <a:lnTo>
                    <a:pt x="3459" y="541"/>
                  </a:lnTo>
                  <a:lnTo>
                    <a:pt x="3455" y="597"/>
                  </a:lnTo>
                  <a:lnTo>
                    <a:pt x="3450" y="648"/>
                  </a:lnTo>
                  <a:lnTo>
                    <a:pt x="3444" y="708"/>
                  </a:lnTo>
                  <a:lnTo>
                    <a:pt x="3444" y="773"/>
                  </a:lnTo>
                  <a:lnTo>
                    <a:pt x="3450" y="836"/>
                  </a:lnTo>
                  <a:lnTo>
                    <a:pt x="3455" y="899"/>
                  </a:lnTo>
                  <a:lnTo>
                    <a:pt x="3459" y="971"/>
                  </a:lnTo>
                  <a:lnTo>
                    <a:pt x="3465" y="1039"/>
                  </a:lnTo>
                  <a:lnTo>
                    <a:pt x="3474" y="1114"/>
                  </a:lnTo>
                  <a:lnTo>
                    <a:pt x="3484" y="1186"/>
                  </a:lnTo>
                  <a:lnTo>
                    <a:pt x="3499" y="1261"/>
                  </a:lnTo>
                  <a:lnTo>
                    <a:pt x="3514" y="1338"/>
                  </a:lnTo>
                  <a:lnTo>
                    <a:pt x="3529" y="1413"/>
                  </a:lnTo>
                  <a:lnTo>
                    <a:pt x="3543" y="1493"/>
                  </a:lnTo>
                  <a:lnTo>
                    <a:pt x="3558" y="1568"/>
                  </a:lnTo>
                  <a:lnTo>
                    <a:pt x="3573" y="1648"/>
                  </a:lnTo>
                  <a:lnTo>
                    <a:pt x="3588" y="1727"/>
                  </a:lnTo>
                  <a:lnTo>
                    <a:pt x="3607" y="1803"/>
                  </a:lnTo>
                  <a:lnTo>
                    <a:pt x="3622" y="1879"/>
                  </a:lnTo>
                  <a:lnTo>
                    <a:pt x="3643" y="1954"/>
                  </a:lnTo>
                  <a:lnTo>
                    <a:pt x="3657" y="2030"/>
                  </a:lnTo>
                  <a:lnTo>
                    <a:pt x="3672" y="2102"/>
                  </a:lnTo>
                  <a:lnTo>
                    <a:pt x="3687" y="2177"/>
                  </a:lnTo>
                  <a:lnTo>
                    <a:pt x="3702" y="2245"/>
                  </a:lnTo>
                  <a:lnTo>
                    <a:pt x="3716" y="2312"/>
                  </a:lnTo>
                  <a:lnTo>
                    <a:pt x="3731" y="2380"/>
                  </a:lnTo>
                  <a:lnTo>
                    <a:pt x="3740" y="2443"/>
                  </a:lnTo>
                  <a:lnTo>
                    <a:pt x="3750" y="2503"/>
                  </a:lnTo>
                  <a:lnTo>
                    <a:pt x="3761" y="2559"/>
                  </a:lnTo>
                  <a:lnTo>
                    <a:pt x="3770" y="2614"/>
                  </a:lnTo>
                  <a:lnTo>
                    <a:pt x="3776" y="2662"/>
                  </a:lnTo>
                  <a:lnTo>
                    <a:pt x="3780" y="2710"/>
                  </a:lnTo>
                  <a:lnTo>
                    <a:pt x="3780" y="2754"/>
                  </a:lnTo>
                  <a:lnTo>
                    <a:pt x="3780" y="2793"/>
                  </a:lnTo>
                  <a:lnTo>
                    <a:pt x="3780" y="2826"/>
                  </a:lnTo>
                  <a:lnTo>
                    <a:pt x="3761" y="2973"/>
                  </a:lnTo>
                  <a:lnTo>
                    <a:pt x="3677" y="3136"/>
                  </a:lnTo>
                  <a:lnTo>
                    <a:pt x="3450" y="3256"/>
                  </a:lnTo>
                  <a:lnTo>
                    <a:pt x="2824" y="3259"/>
                  </a:lnTo>
                  <a:lnTo>
                    <a:pt x="1651" y="3295"/>
                  </a:lnTo>
                  <a:lnTo>
                    <a:pt x="207" y="3375"/>
                  </a:lnTo>
                  <a:lnTo>
                    <a:pt x="103" y="3359"/>
                  </a:lnTo>
                  <a:lnTo>
                    <a:pt x="25" y="3315"/>
                  </a:lnTo>
                  <a:lnTo>
                    <a:pt x="0" y="3228"/>
                  </a:lnTo>
                  <a:lnTo>
                    <a:pt x="15" y="3168"/>
                  </a:lnTo>
                  <a:lnTo>
                    <a:pt x="78" y="3100"/>
                  </a:lnTo>
                  <a:lnTo>
                    <a:pt x="211" y="3061"/>
                  </a:lnTo>
                  <a:lnTo>
                    <a:pt x="340" y="3064"/>
                  </a:lnTo>
                  <a:lnTo>
                    <a:pt x="488" y="3076"/>
                  </a:lnTo>
                  <a:lnTo>
                    <a:pt x="577" y="3076"/>
                  </a:lnTo>
                  <a:lnTo>
                    <a:pt x="587" y="3037"/>
                  </a:lnTo>
                  <a:lnTo>
                    <a:pt x="591" y="2993"/>
                  </a:lnTo>
                  <a:lnTo>
                    <a:pt x="596" y="2945"/>
                  </a:lnTo>
                  <a:lnTo>
                    <a:pt x="596" y="2897"/>
                  </a:lnTo>
                  <a:lnTo>
                    <a:pt x="596" y="2850"/>
                  </a:lnTo>
                  <a:lnTo>
                    <a:pt x="596" y="2793"/>
                  </a:lnTo>
                  <a:lnTo>
                    <a:pt x="591" y="2742"/>
                  </a:lnTo>
                  <a:lnTo>
                    <a:pt x="587" y="2682"/>
                  </a:lnTo>
                  <a:lnTo>
                    <a:pt x="577" y="2626"/>
                  </a:lnTo>
                  <a:lnTo>
                    <a:pt x="566" y="2566"/>
                  </a:lnTo>
                  <a:lnTo>
                    <a:pt x="557" y="2503"/>
                  </a:lnTo>
                  <a:lnTo>
                    <a:pt x="543" y="2440"/>
                  </a:lnTo>
                  <a:lnTo>
                    <a:pt x="528" y="2377"/>
                  </a:lnTo>
                  <a:lnTo>
                    <a:pt x="513" y="2312"/>
                  </a:lnTo>
                  <a:lnTo>
                    <a:pt x="498" y="2245"/>
                  </a:lnTo>
                  <a:lnTo>
                    <a:pt x="483" y="2177"/>
                  </a:lnTo>
                  <a:lnTo>
                    <a:pt x="463" y="2109"/>
                  </a:lnTo>
                  <a:lnTo>
                    <a:pt x="448" y="2042"/>
                  </a:lnTo>
                  <a:lnTo>
                    <a:pt x="429" y="1974"/>
                  </a:lnTo>
                  <a:lnTo>
                    <a:pt x="409" y="1902"/>
                  </a:lnTo>
                  <a:lnTo>
                    <a:pt x="389" y="1834"/>
                  </a:lnTo>
                  <a:lnTo>
                    <a:pt x="370" y="1768"/>
                  </a:lnTo>
                  <a:lnTo>
                    <a:pt x="350" y="1696"/>
                  </a:lnTo>
                  <a:lnTo>
                    <a:pt x="330" y="1628"/>
                  </a:lnTo>
                  <a:lnTo>
                    <a:pt x="315" y="1556"/>
                  </a:lnTo>
                  <a:lnTo>
                    <a:pt x="296" y="1488"/>
                  </a:lnTo>
                  <a:lnTo>
                    <a:pt x="276" y="1421"/>
                  </a:lnTo>
                  <a:lnTo>
                    <a:pt x="262" y="1353"/>
                  </a:lnTo>
                  <a:lnTo>
                    <a:pt x="247" y="1285"/>
                  </a:lnTo>
                  <a:lnTo>
                    <a:pt x="232" y="1218"/>
                  </a:lnTo>
                  <a:lnTo>
                    <a:pt x="217" y="1154"/>
                  </a:lnTo>
                  <a:lnTo>
                    <a:pt x="203" y="1090"/>
                  </a:lnTo>
                  <a:lnTo>
                    <a:pt x="192" y="1027"/>
                  </a:lnTo>
                  <a:lnTo>
                    <a:pt x="182" y="967"/>
                  </a:lnTo>
                  <a:lnTo>
                    <a:pt x="173" y="908"/>
                  </a:lnTo>
                  <a:lnTo>
                    <a:pt x="163" y="848"/>
                  </a:lnTo>
                  <a:lnTo>
                    <a:pt x="158" y="792"/>
                  </a:lnTo>
                  <a:lnTo>
                    <a:pt x="158" y="737"/>
                  </a:lnTo>
                  <a:lnTo>
                    <a:pt x="158" y="684"/>
                  </a:lnTo>
                  <a:lnTo>
                    <a:pt x="163" y="605"/>
                  </a:lnTo>
                  <a:lnTo>
                    <a:pt x="173" y="529"/>
                  </a:lnTo>
                  <a:lnTo>
                    <a:pt x="192" y="457"/>
                  </a:lnTo>
                  <a:lnTo>
                    <a:pt x="211" y="391"/>
                  </a:lnTo>
                  <a:lnTo>
                    <a:pt x="241" y="326"/>
                  </a:lnTo>
                  <a:lnTo>
                    <a:pt x="281" y="266"/>
                  </a:lnTo>
                  <a:lnTo>
                    <a:pt x="325" y="215"/>
                  </a:lnTo>
                  <a:lnTo>
                    <a:pt x="380" y="171"/>
                  </a:lnTo>
                  <a:lnTo>
                    <a:pt x="443" y="135"/>
                  </a:lnTo>
                  <a:lnTo>
                    <a:pt x="517" y="107"/>
                  </a:lnTo>
                  <a:lnTo>
                    <a:pt x="602" y="87"/>
                  </a:lnTo>
                  <a:close/>
                </a:path>
              </a:pathLst>
            </a:custGeom>
            <a:solidFill>
              <a:srgbClr val="000000"/>
            </a:solidFill>
            <a:ln w="9525">
              <a:noFill/>
              <a:round/>
              <a:headEnd/>
              <a:tailEnd/>
            </a:ln>
          </p:spPr>
          <p:txBody>
            <a:bodyPr/>
            <a:lstStyle/>
            <a:p>
              <a:endParaRPr lang="ar-EG"/>
            </a:p>
          </p:txBody>
        </p:sp>
        <p:sp>
          <p:nvSpPr>
            <p:cNvPr id="39947" name="Freeform 9"/>
            <p:cNvSpPr>
              <a:spLocks/>
            </p:cNvSpPr>
            <p:nvPr/>
          </p:nvSpPr>
          <p:spPr bwMode="auto">
            <a:xfrm>
              <a:off x="1047" y="1049"/>
              <a:ext cx="3558" cy="3227"/>
            </a:xfrm>
            <a:custGeom>
              <a:avLst/>
              <a:gdLst>
                <a:gd name="T0" fmla="*/ 602 w 3558"/>
                <a:gd name="T1" fmla="*/ 15 h 3227"/>
                <a:gd name="T2" fmla="*/ 419 w 3558"/>
                <a:gd name="T3" fmla="*/ 0 h 3227"/>
                <a:gd name="T4" fmla="*/ 351 w 3558"/>
                <a:gd name="T5" fmla="*/ 15 h 3227"/>
                <a:gd name="T6" fmla="*/ 281 w 3558"/>
                <a:gd name="T7" fmla="*/ 43 h 3227"/>
                <a:gd name="T8" fmla="*/ 207 w 3558"/>
                <a:gd name="T9" fmla="*/ 87 h 3227"/>
                <a:gd name="T10" fmla="*/ 133 w 3558"/>
                <a:gd name="T11" fmla="*/ 155 h 3227"/>
                <a:gd name="T12" fmla="*/ 70 w 3558"/>
                <a:gd name="T13" fmla="*/ 242 h 3227"/>
                <a:gd name="T14" fmla="*/ 25 w 3558"/>
                <a:gd name="T15" fmla="*/ 358 h 3227"/>
                <a:gd name="T16" fmla="*/ 0 w 3558"/>
                <a:gd name="T17" fmla="*/ 505 h 3227"/>
                <a:gd name="T18" fmla="*/ 5 w 3558"/>
                <a:gd name="T19" fmla="*/ 621 h 3227"/>
                <a:gd name="T20" fmla="*/ 5 w 3558"/>
                <a:gd name="T21" fmla="*/ 716 h 3227"/>
                <a:gd name="T22" fmla="*/ 19 w 3558"/>
                <a:gd name="T23" fmla="*/ 839 h 3227"/>
                <a:gd name="T24" fmla="*/ 45 w 3558"/>
                <a:gd name="T25" fmla="*/ 983 h 3227"/>
                <a:gd name="T26" fmla="*/ 84 w 3558"/>
                <a:gd name="T27" fmla="*/ 1150 h 3227"/>
                <a:gd name="T28" fmla="*/ 129 w 3558"/>
                <a:gd name="T29" fmla="*/ 1329 h 3227"/>
                <a:gd name="T30" fmla="*/ 178 w 3558"/>
                <a:gd name="T31" fmla="*/ 1515 h 3227"/>
                <a:gd name="T32" fmla="*/ 226 w 3558"/>
                <a:gd name="T33" fmla="*/ 1711 h 3227"/>
                <a:gd name="T34" fmla="*/ 281 w 3558"/>
                <a:gd name="T35" fmla="*/ 1910 h 3227"/>
                <a:gd name="T36" fmla="*/ 330 w 3558"/>
                <a:gd name="T37" fmla="*/ 2105 h 3227"/>
                <a:gd name="T38" fmla="*/ 374 w 3558"/>
                <a:gd name="T39" fmla="*/ 2292 h 3227"/>
                <a:gd name="T40" fmla="*/ 410 w 3558"/>
                <a:gd name="T41" fmla="*/ 2467 h 3227"/>
                <a:gd name="T42" fmla="*/ 439 w 3558"/>
                <a:gd name="T43" fmla="*/ 2630 h 3227"/>
                <a:gd name="T44" fmla="*/ 454 w 3558"/>
                <a:gd name="T45" fmla="*/ 2769 h 3227"/>
                <a:gd name="T46" fmla="*/ 424 w 3558"/>
                <a:gd name="T47" fmla="*/ 2964 h 3227"/>
                <a:gd name="T48" fmla="*/ 188 w 3558"/>
                <a:gd name="T49" fmla="*/ 3227 h 3227"/>
                <a:gd name="T50" fmla="*/ 562 w 3558"/>
                <a:gd name="T51" fmla="*/ 3208 h 3227"/>
                <a:gd name="T52" fmla="*/ 1449 w 3558"/>
                <a:gd name="T53" fmla="*/ 3175 h 3227"/>
                <a:gd name="T54" fmla="*/ 2425 w 3558"/>
                <a:gd name="T55" fmla="*/ 3143 h 3227"/>
                <a:gd name="T56" fmla="*/ 3155 w 3558"/>
                <a:gd name="T57" fmla="*/ 3119 h 3227"/>
                <a:gd name="T58" fmla="*/ 3303 w 3558"/>
                <a:gd name="T59" fmla="*/ 3112 h 3227"/>
                <a:gd name="T60" fmla="*/ 3381 w 3558"/>
                <a:gd name="T61" fmla="*/ 3076 h 3227"/>
                <a:gd name="T62" fmla="*/ 3465 w 3558"/>
                <a:gd name="T63" fmla="*/ 3005 h 3227"/>
                <a:gd name="T64" fmla="*/ 3529 w 3558"/>
                <a:gd name="T65" fmla="*/ 2892 h 3227"/>
                <a:gd name="T66" fmla="*/ 3558 w 3558"/>
                <a:gd name="T67" fmla="*/ 2722 h 3227"/>
                <a:gd name="T68" fmla="*/ 3544 w 3558"/>
                <a:gd name="T69" fmla="*/ 2570 h 3227"/>
                <a:gd name="T70" fmla="*/ 3499 w 3558"/>
                <a:gd name="T71" fmla="*/ 2328 h 3227"/>
                <a:gd name="T72" fmla="*/ 3455 w 3558"/>
                <a:gd name="T73" fmla="*/ 2097 h 3227"/>
                <a:gd name="T74" fmla="*/ 3411 w 3558"/>
                <a:gd name="T75" fmla="*/ 1870 h 3227"/>
                <a:gd name="T76" fmla="*/ 3371 w 3558"/>
                <a:gd name="T77" fmla="*/ 1652 h 3227"/>
                <a:gd name="T78" fmla="*/ 3332 w 3558"/>
                <a:gd name="T79" fmla="*/ 1444 h 3227"/>
                <a:gd name="T80" fmla="*/ 3292 w 3558"/>
                <a:gd name="T81" fmla="*/ 1246 h 3227"/>
                <a:gd name="T82" fmla="*/ 3263 w 3558"/>
                <a:gd name="T83" fmla="*/ 1058 h 3227"/>
                <a:gd name="T84" fmla="*/ 3233 w 3558"/>
                <a:gd name="T85" fmla="*/ 879 h 3227"/>
                <a:gd name="T86" fmla="*/ 3214 w 3558"/>
                <a:gd name="T87" fmla="*/ 716 h 3227"/>
                <a:gd name="T88" fmla="*/ 3204 w 3558"/>
                <a:gd name="T89" fmla="*/ 609 h 3227"/>
                <a:gd name="T90" fmla="*/ 3252 w 3558"/>
                <a:gd name="T91" fmla="*/ 346 h 3227"/>
                <a:gd name="T92" fmla="*/ 3159 w 3558"/>
                <a:gd name="T93" fmla="*/ 275 h 3227"/>
                <a:gd name="T94" fmla="*/ 2504 w 3558"/>
                <a:gd name="T95" fmla="*/ 282 h 3227"/>
                <a:gd name="T96" fmla="*/ 1675 w 3558"/>
                <a:gd name="T97" fmla="*/ 314 h 3227"/>
                <a:gd name="T98" fmla="*/ 957 w 3558"/>
                <a:gd name="T99" fmla="*/ 358 h 3227"/>
                <a:gd name="T100" fmla="*/ 676 w 3558"/>
                <a:gd name="T101" fmla="*/ 382 h 3227"/>
                <a:gd name="T102" fmla="*/ 365 w 3558"/>
                <a:gd name="T103" fmla="*/ 314 h 3227"/>
                <a:gd name="T104" fmla="*/ 336 w 3558"/>
                <a:gd name="T105" fmla="*/ 183 h 3227"/>
                <a:gd name="T106" fmla="*/ 385 w 3558"/>
                <a:gd name="T107" fmla="*/ 103 h 3227"/>
                <a:gd name="T108" fmla="*/ 473 w 3558"/>
                <a:gd name="T109" fmla="*/ 55 h 3227"/>
                <a:gd name="T110" fmla="*/ 552 w 3558"/>
                <a:gd name="T111" fmla="*/ 43 h 3227"/>
                <a:gd name="T112" fmla="*/ 676 w 3558"/>
                <a:gd name="T113" fmla="*/ 43 h 32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58"/>
                <a:gd name="T172" fmla="*/ 0 h 3227"/>
                <a:gd name="T173" fmla="*/ 3558 w 3558"/>
                <a:gd name="T174" fmla="*/ 3227 h 32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58" h="3227">
                  <a:moveTo>
                    <a:pt x="676" y="43"/>
                  </a:moveTo>
                  <a:lnTo>
                    <a:pt x="646" y="27"/>
                  </a:lnTo>
                  <a:lnTo>
                    <a:pt x="602" y="15"/>
                  </a:lnTo>
                  <a:lnTo>
                    <a:pt x="543" y="3"/>
                  </a:lnTo>
                  <a:lnTo>
                    <a:pt x="478" y="0"/>
                  </a:lnTo>
                  <a:lnTo>
                    <a:pt x="419" y="0"/>
                  </a:lnTo>
                  <a:lnTo>
                    <a:pt x="370" y="12"/>
                  </a:lnTo>
                  <a:lnTo>
                    <a:pt x="351" y="15"/>
                  </a:lnTo>
                  <a:lnTo>
                    <a:pt x="330" y="24"/>
                  </a:lnTo>
                  <a:lnTo>
                    <a:pt x="306" y="31"/>
                  </a:lnTo>
                  <a:lnTo>
                    <a:pt x="281" y="43"/>
                  </a:lnTo>
                  <a:lnTo>
                    <a:pt x="256" y="55"/>
                  </a:lnTo>
                  <a:lnTo>
                    <a:pt x="232" y="72"/>
                  </a:lnTo>
                  <a:lnTo>
                    <a:pt x="207" y="87"/>
                  </a:lnTo>
                  <a:lnTo>
                    <a:pt x="182" y="107"/>
                  </a:lnTo>
                  <a:lnTo>
                    <a:pt x="158" y="126"/>
                  </a:lnTo>
                  <a:lnTo>
                    <a:pt x="133" y="155"/>
                  </a:lnTo>
                  <a:lnTo>
                    <a:pt x="114" y="179"/>
                  </a:lnTo>
                  <a:lnTo>
                    <a:pt x="89" y="210"/>
                  </a:lnTo>
                  <a:lnTo>
                    <a:pt x="70" y="242"/>
                  </a:lnTo>
                  <a:lnTo>
                    <a:pt x="55" y="278"/>
                  </a:lnTo>
                  <a:lnTo>
                    <a:pt x="34" y="318"/>
                  </a:lnTo>
                  <a:lnTo>
                    <a:pt x="25" y="358"/>
                  </a:lnTo>
                  <a:lnTo>
                    <a:pt x="15" y="401"/>
                  </a:lnTo>
                  <a:lnTo>
                    <a:pt x="5" y="454"/>
                  </a:lnTo>
                  <a:lnTo>
                    <a:pt x="0" y="505"/>
                  </a:lnTo>
                  <a:lnTo>
                    <a:pt x="0" y="561"/>
                  </a:lnTo>
                  <a:lnTo>
                    <a:pt x="5" y="621"/>
                  </a:lnTo>
                  <a:lnTo>
                    <a:pt x="0" y="648"/>
                  </a:lnTo>
                  <a:lnTo>
                    <a:pt x="0" y="681"/>
                  </a:lnTo>
                  <a:lnTo>
                    <a:pt x="5" y="716"/>
                  </a:lnTo>
                  <a:lnTo>
                    <a:pt x="5" y="751"/>
                  </a:lnTo>
                  <a:lnTo>
                    <a:pt x="11" y="795"/>
                  </a:lnTo>
                  <a:lnTo>
                    <a:pt x="19" y="839"/>
                  </a:lnTo>
                  <a:lnTo>
                    <a:pt x="25" y="882"/>
                  </a:lnTo>
                  <a:lnTo>
                    <a:pt x="34" y="930"/>
                  </a:lnTo>
                  <a:lnTo>
                    <a:pt x="45" y="983"/>
                  </a:lnTo>
                  <a:lnTo>
                    <a:pt x="59" y="1038"/>
                  </a:lnTo>
                  <a:lnTo>
                    <a:pt x="70" y="1090"/>
                  </a:lnTo>
                  <a:lnTo>
                    <a:pt x="84" y="1150"/>
                  </a:lnTo>
                  <a:lnTo>
                    <a:pt x="99" y="1205"/>
                  </a:lnTo>
                  <a:lnTo>
                    <a:pt x="114" y="1265"/>
                  </a:lnTo>
                  <a:lnTo>
                    <a:pt x="129" y="1329"/>
                  </a:lnTo>
                  <a:lnTo>
                    <a:pt x="144" y="1389"/>
                  </a:lnTo>
                  <a:lnTo>
                    <a:pt x="158" y="1452"/>
                  </a:lnTo>
                  <a:lnTo>
                    <a:pt x="178" y="1515"/>
                  </a:lnTo>
                  <a:lnTo>
                    <a:pt x="192" y="1580"/>
                  </a:lnTo>
                  <a:lnTo>
                    <a:pt x="212" y="1647"/>
                  </a:lnTo>
                  <a:lnTo>
                    <a:pt x="226" y="1711"/>
                  </a:lnTo>
                  <a:lnTo>
                    <a:pt x="247" y="1778"/>
                  </a:lnTo>
                  <a:lnTo>
                    <a:pt x="262" y="1843"/>
                  </a:lnTo>
                  <a:lnTo>
                    <a:pt x="281" y="1910"/>
                  </a:lnTo>
                  <a:lnTo>
                    <a:pt x="296" y="1974"/>
                  </a:lnTo>
                  <a:lnTo>
                    <a:pt x="315" y="2037"/>
                  </a:lnTo>
                  <a:lnTo>
                    <a:pt x="330" y="2105"/>
                  </a:lnTo>
                  <a:lnTo>
                    <a:pt x="345" y="2169"/>
                  </a:lnTo>
                  <a:lnTo>
                    <a:pt x="359" y="2228"/>
                  </a:lnTo>
                  <a:lnTo>
                    <a:pt x="374" y="2292"/>
                  </a:lnTo>
                  <a:lnTo>
                    <a:pt x="389" y="2351"/>
                  </a:lnTo>
                  <a:lnTo>
                    <a:pt x="399" y="2411"/>
                  </a:lnTo>
                  <a:lnTo>
                    <a:pt x="410" y="2467"/>
                  </a:lnTo>
                  <a:lnTo>
                    <a:pt x="419" y="2522"/>
                  </a:lnTo>
                  <a:lnTo>
                    <a:pt x="429" y="2578"/>
                  </a:lnTo>
                  <a:lnTo>
                    <a:pt x="439" y="2630"/>
                  </a:lnTo>
                  <a:lnTo>
                    <a:pt x="444" y="2677"/>
                  </a:lnTo>
                  <a:lnTo>
                    <a:pt x="448" y="2725"/>
                  </a:lnTo>
                  <a:lnTo>
                    <a:pt x="454" y="2769"/>
                  </a:lnTo>
                  <a:lnTo>
                    <a:pt x="448" y="2857"/>
                  </a:lnTo>
                  <a:lnTo>
                    <a:pt x="424" y="2964"/>
                  </a:lnTo>
                  <a:lnTo>
                    <a:pt x="374" y="3068"/>
                  </a:lnTo>
                  <a:lnTo>
                    <a:pt x="296" y="3164"/>
                  </a:lnTo>
                  <a:lnTo>
                    <a:pt x="188" y="3227"/>
                  </a:lnTo>
                  <a:lnTo>
                    <a:pt x="345" y="3220"/>
                  </a:lnTo>
                  <a:lnTo>
                    <a:pt x="562" y="3208"/>
                  </a:lnTo>
                  <a:lnTo>
                    <a:pt x="828" y="3199"/>
                  </a:lnTo>
                  <a:lnTo>
                    <a:pt x="1124" y="3187"/>
                  </a:lnTo>
                  <a:lnTo>
                    <a:pt x="1449" y="3175"/>
                  </a:lnTo>
                  <a:lnTo>
                    <a:pt x="1780" y="3164"/>
                  </a:lnTo>
                  <a:lnTo>
                    <a:pt x="2110" y="3152"/>
                  </a:lnTo>
                  <a:lnTo>
                    <a:pt x="2425" y="3143"/>
                  </a:lnTo>
                  <a:lnTo>
                    <a:pt x="2711" y="3131"/>
                  </a:lnTo>
                  <a:lnTo>
                    <a:pt x="2957" y="3128"/>
                  </a:lnTo>
                  <a:lnTo>
                    <a:pt x="3155" y="3119"/>
                  </a:lnTo>
                  <a:lnTo>
                    <a:pt x="3282" y="3116"/>
                  </a:lnTo>
                  <a:lnTo>
                    <a:pt x="3303" y="3112"/>
                  </a:lnTo>
                  <a:lnTo>
                    <a:pt x="3326" y="3104"/>
                  </a:lnTo>
                  <a:lnTo>
                    <a:pt x="3351" y="3092"/>
                  </a:lnTo>
                  <a:lnTo>
                    <a:pt x="3381" y="3076"/>
                  </a:lnTo>
                  <a:lnTo>
                    <a:pt x="3411" y="3056"/>
                  </a:lnTo>
                  <a:lnTo>
                    <a:pt x="3436" y="3032"/>
                  </a:lnTo>
                  <a:lnTo>
                    <a:pt x="3465" y="3005"/>
                  </a:lnTo>
                  <a:lnTo>
                    <a:pt x="3489" y="2972"/>
                  </a:lnTo>
                  <a:lnTo>
                    <a:pt x="3510" y="2937"/>
                  </a:lnTo>
                  <a:lnTo>
                    <a:pt x="3529" y="2892"/>
                  </a:lnTo>
                  <a:lnTo>
                    <a:pt x="3544" y="2841"/>
                  </a:lnTo>
                  <a:lnTo>
                    <a:pt x="3554" y="2785"/>
                  </a:lnTo>
                  <a:lnTo>
                    <a:pt x="3558" y="2722"/>
                  </a:lnTo>
                  <a:lnTo>
                    <a:pt x="3558" y="2650"/>
                  </a:lnTo>
                  <a:lnTo>
                    <a:pt x="3544" y="2570"/>
                  </a:lnTo>
                  <a:lnTo>
                    <a:pt x="3529" y="2486"/>
                  </a:lnTo>
                  <a:lnTo>
                    <a:pt x="3514" y="2408"/>
                  </a:lnTo>
                  <a:lnTo>
                    <a:pt x="3499" y="2328"/>
                  </a:lnTo>
                  <a:lnTo>
                    <a:pt x="3485" y="2249"/>
                  </a:lnTo>
                  <a:lnTo>
                    <a:pt x="3470" y="2172"/>
                  </a:lnTo>
                  <a:lnTo>
                    <a:pt x="3455" y="2097"/>
                  </a:lnTo>
                  <a:lnTo>
                    <a:pt x="3440" y="2017"/>
                  </a:lnTo>
                  <a:lnTo>
                    <a:pt x="3425" y="1945"/>
                  </a:lnTo>
                  <a:lnTo>
                    <a:pt x="3411" y="1870"/>
                  </a:lnTo>
                  <a:lnTo>
                    <a:pt x="3396" y="1795"/>
                  </a:lnTo>
                  <a:lnTo>
                    <a:pt x="3381" y="1723"/>
                  </a:lnTo>
                  <a:lnTo>
                    <a:pt x="3371" y="1652"/>
                  </a:lnTo>
                  <a:lnTo>
                    <a:pt x="3356" y="1584"/>
                  </a:lnTo>
                  <a:lnTo>
                    <a:pt x="3341" y="1512"/>
                  </a:lnTo>
                  <a:lnTo>
                    <a:pt x="3332" y="1444"/>
                  </a:lnTo>
                  <a:lnTo>
                    <a:pt x="3317" y="1377"/>
                  </a:lnTo>
                  <a:lnTo>
                    <a:pt x="3307" y="1312"/>
                  </a:lnTo>
                  <a:lnTo>
                    <a:pt x="3292" y="1246"/>
                  </a:lnTo>
                  <a:lnTo>
                    <a:pt x="3282" y="1181"/>
                  </a:lnTo>
                  <a:lnTo>
                    <a:pt x="3273" y="1118"/>
                  </a:lnTo>
                  <a:lnTo>
                    <a:pt x="3263" y="1058"/>
                  </a:lnTo>
                  <a:lnTo>
                    <a:pt x="3252" y="998"/>
                  </a:lnTo>
                  <a:lnTo>
                    <a:pt x="3244" y="939"/>
                  </a:lnTo>
                  <a:lnTo>
                    <a:pt x="3233" y="879"/>
                  </a:lnTo>
                  <a:lnTo>
                    <a:pt x="3223" y="823"/>
                  </a:lnTo>
                  <a:lnTo>
                    <a:pt x="3218" y="768"/>
                  </a:lnTo>
                  <a:lnTo>
                    <a:pt x="3214" y="716"/>
                  </a:lnTo>
                  <a:lnTo>
                    <a:pt x="3204" y="660"/>
                  </a:lnTo>
                  <a:lnTo>
                    <a:pt x="3204" y="609"/>
                  </a:lnTo>
                  <a:lnTo>
                    <a:pt x="3204" y="525"/>
                  </a:lnTo>
                  <a:lnTo>
                    <a:pt x="3223" y="433"/>
                  </a:lnTo>
                  <a:lnTo>
                    <a:pt x="3252" y="346"/>
                  </a:lnTo>
                  <a:lnTo>
                    <a:pt x="3292" y="275"/>
                  </a:lnTo>
                  <a:lnTo>
                    <a:pt x="3159" y="275"/>
                  </a:lnTo>
                  <a:lnTo>
                    <a:pt x="2977" y="275"/>
                  </a:lnTo>
                  <a:lnTo>
                    <a:pt x="2756" y="275"/>
                  </a:lnTo>
                  <a:lnTo>
                    <a:pt x="2504" y="282"/>
                  </a:lnTo>
                  <a:lnTo>
                    <a:pt x="2232" y="290"/>
                  </a:lnTo>
                  <a:lnTo>
                    <a:pt x="1952" y="302"/>
                  </a:lnTo>
                  <a:lnTo>
                    <a:pt x="1675" y="314"/>
                  </a:lnTo>
                  <a:lnTo>
                    <a:pt x="1409" y="330"/>
                  </a:lnTo>
                  <a:lnTo>
                    <a:pt x="1168" y="341"/>
                  </a:lnTo>
                  <a:lnTo>
                    <a:pt x="957" y="358"/>
                  </a:lnTo>
                  <a:lnTo>
                    <a:pt x="788" y="370"/>
                  </a:lnTo>
                  <a:lnTo>
                    <a:pt x="676" y="382"/>
                  </a:lnTo>
                  <a:lnTo>
                    <a:pt x="557" y="389"/>
                  </a:lnTo>
                  <a:lnTo>
                    <a:pt x="448" y="365"/>
                  </a:lnTo>
                  <a:lnTo>
                    <a:pt x="365" y="314"/>
                  </a:lnTo>
                  <a:lnTo>
                    <a:pt x="330" y="218"/>
                  </a:lnTo>
                  <a:lnTo>
                    <a:pt x="336" y="183"/>
                  </a:lnTo>
                  <a:lnTo>
                    <a:pt x="345" y="155"/>
                  </a:lnTo>
                  <a:lnTo>
                    <a:pt x="359" y="126"/>
                  </a:lnTo>
                  <a:lnTo>
                    <a:pt x="385" y="103"/>
                  </a:lnTo>
                  <a:lnTo>
                    <a:pt x="410" y="84"/>
                  </a:lnTo>
                  <a:lnTo>
                    <a:pt x="439" y="67"/>
                  </a:lnTo>
                  <a:lnTo>
                    <a:pt x="473" y="55"/>
                  </a:lnTo>
                  <a:lnTo>
                    <a:pt x="513" y="48"/>
                  </a:lnTo>
                  <a:lnTo>
                    <a:pt x="552" y="43"/>
                  </a:lnTo>
                  <a:lnTo>
                    <a:pt x="606" y="48"/>
                  </a:lnTo>
                  <a:lnTo>
                    <a:pt x="655" y="43"/>
                  </a:lnTo>
                  <a:lnTo>
                    <a:pt x="676" y="43"/>
                  </a:lnTo>
                  <a:close/>
                </a:path>
              </a:pathLst>
            </a:custGeom>
            <a:solidFill>
              <a:srgbClr val="FFE5CC"/>
            </a:solidFill>
            <a:ln w="9525">
              <a:noFill/>
              <a:round/>
              <a:headEnd/>
              <a:tailEnd/>
            </a:ln>
          </p:spPr>
          <p:txBody>
            <a:bodyPr/>
            <a:lstStyle/>
            <a:p>
              <a:endParaRPr lang="ar-EG"/>
            </a:p>
          </p:txBody>
        </p:sp>
        <p:sp>
          <p:nvSpPr>
            <p:cNvPr id="39948" name="Freeform 10"/>
            <p:cNvSpPr>
              <a:spLocks/>
            </p:cNvSpPr>
            <p:nvPr/>
          </p:nvSpPr>
          <p:spPr bwMode="auto">
            <a:xfrm>
              <a:off x="1708" y="1121"/>
              <a:ext cx="127" cy="281"/>
            </a:xfrm>
            <a:custGeom>
              <a:avLst/>
              <a:gdLst>
                <a:gd name="T0" fmla="*/ 4 w 127"/>
                <a:gd name="T1" fmla="*/ 0 h 281"/>
                <a:gd name="T2" fmla="*/ 24 w 127"/>
                <a:gd name="T3" fmla="*/ 0 h 281"/>
                <a:gd name="T4" fmla="*/ 44 w 127"/>
                <a:gd name="T5" fmla="*/ 0 h 281"/>
                <a:gd name="T6" fmla="*/ 53 w 127"/>
                <a:gd name="T7" fmla="*/ 0 h 281"/>
                <a:gd name="T8" fmla="*/ 53 w 127"/>
                <a:gd name="T9" fmla="*/ 0 h 281"/>
                <a:gd name="T10" fmla="*/ 64 w 127"/>
                <a:gd name="T11" fmla="*/ 7 h 281"/>
                <a:gd name="T12" fmla="*/ 74 w 127"/>
                <a:gd name="T13" fmla="*/ 15 h 281"/>
                <a:gd name="T14" fmla="*/ 89 w 127"/>
                <a:gd name="T15" fmla="*/ 31 h 281"/>
                <a:gd name="T16" fmla="*/ 98 w 127"/>
                <a:gd name="T17" fmla="*/ 47 h 281"/>
                <a:gd name="T18" fmla="*/ 108 w 127"/>
                <a:gd name="T19" fmla="*/ 63 h 281"/>
                <a:gd name="T20" fmla="*/ 118 w 127"/>
                <a:gd name="T21" fmla="*/ 83 h 281"/>
                <a:gd name="T22" fmla="*/ 123 w 127"/>
                <a:gd name="T23" fmla="*/ 107 h 281"/>
                <a:gd name="T24" fmla="*/ 127 w 127"/>
                <a:gd name="T25" fmla="*/ 126 h 281"/>
                <a:gd name="T26" fmla="*/ 123 w 127"/>
                <a:gd name="T27" fmla="*/ 155 h 281"/>
                <a:gd name="T28" fmla="*/ 118 w 127"/>
                <a:gd name="T29" fmla="*/ 179 h 281"/>
                <a:gd name="T30" fmla="*/ 108 w 127"/>
                <a:gd name="T31" fmla="*/ 203 h 281"/>
                <a:gd name="T32" fmla="*/ 89 w 127"/>
                <a:gd name="T33" fmla="*/ 230 h 281"/>
                <a:gd name="T34" fmla="*/ 64 w 127"/>
                <a:gd name="T35" fmla="*/ 254 h 281"/>
                <a:gd name="T36" fmla="*/ 30 w 127"/>
                <a:gd name="T37" fmla="*/ 281 h 281"/>
                <a:gd name="T38" fmla="*/ 30 w 127"/>
                <a:gd name="T39" fmla="*/ 281 h 281"/>
                <a:gd name="T40" fmla="*/ 19 w 127"/>
                <a:gd name="T41" fmla="*/ 281 h 281"/>
                <a:gd name="T42" fmla="*/ 4 w 127"/>
                <a:gd name="T43" fmla="*/ 281 h 281"/>
                <a:gd name="T44" fmla="*/ 0 w 127"/>
                <a:gd name="T45" fmla="*/ 281 h 281"/>
                <a:gd name="T46" fmla="*/ 0 w 127"/>
                <a:gd name="T47" fmla="*/ 281 h 281"/>
                <a:gd name="T48" fmla="*/ 15 w 127"/>
                <a:gd name="T49" fmla="*/ 274 h 281"/>
                <a:gd name="T50" fmla="*/ 34 w 127"/>
                <a:gd name="T51" fmla="*/ 266 h 281"/>
                <a:gd name="T52" fmla="*/ 49 w 127"/>
                <a:gd name="T53" fmla="*/ 250 h 281"/>
                <a:gd name="T54" fmla="*/ 64 w 127"/>
                <a:gd name="T55" fmla="*/ 238 h 281"/>
                <a:gd name="T56" fmla="*/ 78 w 127"/>
                <a:gd name="T57" fmla="*/ 222 h 281"/>
                <a:gd name="T58" fmla="*/ 89 w 127"/>
                <a:gd name="T59" fmla="*/ 203 h 281"/>
                <a:gd name="T60" fmla="*/ 98 w 127"/>
                <a:gd name="T61" fmla="*/ 182 h 281"/>
                <a:gd name="T62" fmla="*/ 103 w 127"/>
                <a:gd name="T63" fmla="*/ 162 h 281"/>
                <a:gd name="T64" fmla="*/ 103 w 127"/>
                <a:gd name="T65" fmla="*/ 143 h 281"/>
                <a:gd name="T66" fmla="*/ 103 w 127"/>
                <a:gd name="T67" fmla="*/ 123 h 281"/>
                <a:gd name="T68" fmla="*/ 98 w 127"/>
                <a:gd name="T69" fmla="*/ 99 h 281"/>
                <a:gd name="T70" fmla="*/ 89 w 127"/>
                <a:gd name="T71" fmla="*/ 78 h 281"/>
                <a:gd name="T72" fmla="*/ 78 w 127"/>
                <a:gd name="T73" fmla="*/ 59 h 281"/>
                <a:gd name="T74" fmla="*/ 59 w 127"/>
                <a:gd name="T75" fmla="*/ 39 h 281"/>
                <a:gd name="T76" fmla="*/ 34 w 127"/>
                <a:gd name="T77" fmla="*/ 19 h 281"/>
                <a:gd name="T78" fmla="*/ 4 w 127"/>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
                <a:gd name="T121" fmla="*/ 0 h 281"/>
                <a:gd name="T122" fmla="*/ 127 w 127"/>
                <a:gd name="T123" fmla="*/ 281 h 2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 h="281">
                  <a:moveTo>
                    <a:pt x="4" y="0"/>
                  </a:moveTo>
                  <a:lnTo>
                    <a:pt x="24" y="0"/>
                  </a:lnTo>
                  <a:lnTo>
                    <a:pt x="44" y="0"/>
                  </a:lnTo>
                  <a:lnTo>
                    <a:pt x="53" y="0"/>
                  </a:lnTo>
                  <a:lnTo>
                    <a:pt x="64" y="7"/>
                  </a:lnTo>
                  <a:lnTo>
                    <a:pt x="74" y="15"/>
                  </a:lnTo>
                  <a:lnTo>
                    <a:pt x="89" y="31"/>
                  </a:lnTo>
                  <a:lnTo>
                    <a:pt x="98" y="47"/>
                  </a:lnTo>
                  <a:lnTo>
                    <a:pt x="108" y="63"/>
                  </a:lnTo>
                  <a:lnTo>
                    <a:pt x="118" y="83"/>
                  </a:lnTo>
                  <a:lnTo>
                    <a:pt x="123" y="107"/>
                  </a:lnTo>
                  <a:lnTo>
                    <a:pt x="127" y="126"/>
                  </a:lnTo>
                  <a:lnTo>
                    <a:pt x="123" y="155"/>
                  </a:lnTo>
                  <a:lnTo>
                    <a:pt x="118" y="179"/>
                  </a:lnTo>
                  <a:lnTo>
                    <a:pt x="108" y="203"/>
                  </a:lnTo>
                  <a:lnTo>
                    <a:pt x="89" y="230"/>
                  </a:lnTo>
                  <a:lnTo>
                    <a:pt x="64" y="254"/>
                  </a:lnTo>
                  <a:lnTo>
                    <a:pt x="30" y="281"/>
                  </a:lnTo>
                  <a:lnTo>
                    <a:pt x="19" y="281"/>
                  </a:lnTo>
                  <a:lnTo>
                    <a:pt x="4" y="281"/>
                  </a:lnTo>
                  <a:lnTo>
                    <a:pt x="0" y="281"/>
                  </a:lnTo>
                  <a:lnTo>
                    <a:pt x="15" y="274"/>
                  </a:lnTo>
                  <a:lnTo>
                    <a:pt x="34" y="266"/>
                  </a:lnTo>
                  <a:lnTo>
                    <a:pt x="49" y="250"/>
                  </a:lnTo>
                  <a:lnTo>
                    <a:pt x="64" y="238"/>
                  </a:lnTo>
                  <a:lnTo>
                    <a:pt x="78" y="222"/>
                  </a:lnTo>
                  <a:lnTo>
                    <a:pt x="89" y="203"/>
                  </a:lnTo>
                  <a:lnTo>
                    <a:pt x="98" y="182"/>
                  </a:lnTo>
                  <a:lnTo>
                    <a:pt x="103" y="162"/>
                  </a:lnTo>
                  <a:lnTo>
                    <a:pt x="103" y="143"/>
                  </a:lnTo>
                  <a:lnTo>
                    <a:pt x="103" y="123"/>
                  </a:lnTo>
                  <a:lnTo>
                    <a:pt x="98" y="99"/>
                  </a:lnTo>
                  <a:lnTo>
                    <a:pt x="89" y="78"/>
                  </a:lnTo>
                  <a:lnTo>
                    <a:pt x="78" y="59"/>
                  </a:lnTo>
                  <a:lnTo>
                    <a:pt x="59" y="39"/>
                  </a:lnTo>
                  <a:lnTo>
                    <a:pt x="34" y="19"/>
                  </a:lnTo>
                  <a:lnTo>
                    <a:pt x="4" y="0"/>
                  </a:lnTo>
                  <a:close/>
                </a:path>
              </a:pathLst>
            </a:custGeom>
            <a:solidFill>
              <a:srgbClr val="FFE5CC"/>
            </a:solidFill>
            <a:ln w="9525">
              <a:noFill/>
              <a:round/>
              <a:headEnd/>
              <a:tailEnd/>
            </a:ln>
          </p:spPr>
          <p:txBody>
            <a:bodyPr/>
            <a:lstStyle/>
            <a:p>
              <a:endParaRPr lang="ar-EG"/>
            </a:p>
          </p:txBody>
        </p:sp>
        <p:sp>
          <p:nvSpPr>
            <p:cNvPr id="39949" name="Freeform 11"/>
            <p:cNvSpPr>
              <a:spLocks/>
            </p:cNvSpPr>
            <p:nvPr/>
          </p:nvSpPr>
          <p:spPr bwMode="auto">
            <a:xfrm>
              <a:off x="1402" y="1109"/>
              <a:ext cx="384" cy="314"/>
            </a:xfrm>
            <a:custGeom>
              <a:avLst/>
              <a:gdLst>
                <a:gd name="T0" fmla="*/ 384 w 384"/>
                <a:gd name="T1" fmla="*/ 111 h 314"/>
                <a:gd name="T2" fmla="*/ 380 w 384"/>
                <a:gd name="T3" fmla="*/ 95 h 314"/>
                <a:gd name="T4" fmla="*/ 365 w 384"/>
                <a:gd name="T5" fmla="*/ 75 h 314"/>
                <a:gd name="T6" fmla="*/ 340 w 384"/>
                <a:gd name="T7" fmla="*/ 51 h 314"/>
                <a:gd name="T8" fmla="*/ 310 w 384"/>
                <a:gd name="T9" fmla="*/ 31 h 314"/>
                <a:gd name="T10" fmla="*/ 270 w 384"/>
                <a:gd name="T11" fmla="*/ 12 h 314"/>
                <a:gd name="T12" fmla="*/ 232 w 384"/>
                <a:gd name="T13" fmla="*/ 3 h 314"/>
                <a:gd name="T14" fmla="*/ 188 w 384"/>
                <a:gd name="T15" fmla="*/ 0 h 314"/>
                <a:gd name="T16" fmla="*/ 188 w 384"/>
                <a:gd name="T17" fmla="*/ 0 h 314"/>
                <a:gd name="T18" fmla="*/ 152 w 384"/>
                <a:gd name="T19" fmla="*/ 3 h 314"/>
                <a:gd name="T20" fmla="*/ 123 w 384"/>
                <a:gd name="T21" fmla="*/ 12 h 314"/>
                <a:gd name="T22" fmla="*/ 93 w 384"/>
                <a:gd name="T23" fmla="*/ 19 h 314"/>
                <a:gd name="T24" fmla="*/ 74 w 384"/>
                <a:gd name="T25" fmla="*/ 35 h 314"/>
                <a:gd name="T26" fmla="*/ 55 w 384"/>
                <a:gd name="T27" fmla="*/ 47 h 314"/>
                <a:gd name="T28" fmla="*/ 40 w 384"/>
                <a:gd name="T29" fmla="*/ 63 h 314"/>
                <a:gd name="T30" fmla="*/ 25 w 384"/>
                <a:gd name="T31" fmla="*/ 83 h 314"/>
                <a:gd name="T32" fmla="*/ 15 w 384"/>
                <a:gd name="T33" fmla="*/ 99 h 314"/>
                <a:gd name="T34" fmla="*/ 10 w 384"/>
                <a:gd name="T35" fmla="*/ 119 h 314"/>
                <a:gd name="T36" fmla="*/ 4 w 384"/>
                <a:gd name="T37" fmla="*/ 135 h 314"/>
                <a:gd name="T38" fmla="*/ 0 w 384"/>
                <a:gd name="T39" fmla="*/ 150 h 314"/>
                <a:gd name="T40" fmla="*/ 0 w 384"/>
                <a:gd name="T41" fmla="*/ 167 h 314"/>
                <a:gd name="T42" fmla="*/ 0 w 384"/>
                <a:gd name="T43" fmla="*/ 167 h 314"/>
                <a:gd name="T44" fmla="*/ 0 w 384"/>
                <a:gd name="T45" fmla="*/ 186 h 314"/>
                <a:gd name="T46" fmla="*/ 4 w 384"/>
                <a:gd name="T47" fmla="*/ 206 h 314"/>
                <a:gd name="T48" fmla="*/ 19 w 384"/>
                <a:gd name="T49" fmla="*/ 227 h 314"/>
                <a:gd name="T50" fmla="*/ 34 w 384"/>
                <a:gd name="T51" fmla="*/ 246 h 314"/>
                <a:gd name="T52" fmla="*/ 59 w 384"/>
                <a:gd name="T53" fmla="*/ 266 h 314"/>
                <a:gd name="T54" fmla="*/ 84 w 384"/>
                <a:gd name="T55" fmla="*/ 281 h 314"/>
                <a:gd name="T56" fmla="*/ 114 w 384"/>
                <a:gd name="T57" fmla="*/ 298 h 314"/>
                <a:gd name="T58" fmla="*/ 152 w 384"/>
                <a:gd name="T59" fmla="*/ 310 h 314"/>
                <a:gd name="T60" fmla="*/ 188 w 384"/>
                <a:gd name="T61" fmla="*/ 314 h 314"/>
                <a:gd name="T62" fmla="*/ 232 w 384"/>
                <a:gd name="T63" fmla="*/ 310 h 314"/>
                <a:gd name="T64" fmla="*/ 276 w 384"/>
                <a:gd name="T65" fmla="*/ 302 h 314"/>
                <a:gd name="T66" fmla="*/ 276 w 384"/>
                <a:gd name="T67" fmla="*/ 302 h 314"/>
                <a:gd name="T68" fmla="*/ 236 w 384"/>
                <a:gd name="T69" fmla="*/ 302 h 314"/>
                <a:gd name="T70" fmla="*/ 197 w 384"/>
                <a:gd name="T71" fmla="*/ 293 h 314"/>
                <a:gd name="T72" fmla="*/ 158 w 384"/>
                <a:gd name="T73" fmla="*/ 281 h 314"/>
                <a:gd name="T74" fmla="*/ 123 w 384"/>
                <a:gd name="T75" fmla="*/ 266 h 314"/>
                <a:gd name="T76" fmla="*/ 93 w 384"/>
                <a:gd name="T77" fmla="*/ 246 h 314"/>
                <a:gd name="T78" fmla="*/ 74 w 384"/>
                <a:gd name="T79" fmla="*/ 218 h 314"/>
                <a:gd name="T80" fmla="*/ 59 w 384"/>
                <a:gd name="T81" fmla="*/ 191 h 314"/>
                <a:gd name="T82" fmla="*/ 59 w 384"/>
                <a:gd name="T83" fmla="*/ 158 h 314"/>
                <a:gd name="T84" fmla="*/ 69 w 384"/>
                <a:gd name="T85" fmla="*/ 119 h 314"/>
                <a:gd name="T86" fmla="*/ 69 w 384"/>
                <a:gd name="T87" fmla="*/ 119 h 314"/>
                <a:gd name="T88" fmla="*/ 232 w 384"/>
                <a:gd name="T89" fmla="*/ 119 h 314"/>
                <a:gd name="T90" fmla="*/ 344 w 384"/>
                <a:gd name="T91" fmla="*/ 114 h 314"/>
                <a:gd name="T92" fmla="*/ 384 w 384"/>
                <a:gd name="T93" fmla="*/ 111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4"/>
                <a:gd name="T142" fmla="*/ 0 h 314"/>
                <a:gd name="T143" fmla="*/ 384 w 384"/>
                <a:gd name="T144" fmla="*/ 314 h 3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4" h="314">
                  <a:moveTo>
                    <a:pt x="384" y="111"/>
                  </a:moveTo>
                  <a:lnTo>
                    <a:pt x="380" y="95"/>
                  </a:lnTo>
                  <a:lnTo>
                    <a:pt x="365" y="75"/>
                  </a:lnTo>
                  <a:lnTo>
                    <a:pt x="340" y="51"/>
                  </a:lnTo>
                  <a:lnTo>
                    <a:pt x="310" y="31"/>
                  </a:lnTo>
                  <a:lnTo>
                    <a:pt x="270" y="12"/>
                  </a:lnTo>
                  <a:lnTo>
                    <a:pt x="232" y="3"/>
                  </a:lnTo>
                  <a:lnTo>
                    <a:pt x="188" y="0"/>
                  </a:lnTo>
                  <a:lnTo>
                    <a:pt x="152" y="3"/>
                  </a:lnTo>
                  <a:lnTo>
                    <a:pt x="123" y="12"/>
                  </a:lnTo>
                  <a:lnTo>
                    <a:pt x="93" y="19"/>
                  </a:lnTo>
                  <a:lnTo>
                    <a:pt x="74" y="35"/>
                  </a:lnTo>
                  <a:lnTo>
                    <a:pt x="55" y="47"/>
                  </a:lnTo>
                  <a:lnTo>
                    <a:pt x="40" y="63"/>
                  </a:lnTo>
                  <a:lnTo>
                    <a:pt x="25" y="83"/>
                  </a:lnTo>
                  <a:lnTo>
                    <a:pt x="15" y="99"/>
                  </a:lnTo>
                  <a:lnTo>
                    <a:pt x="10" y="119"/>
                  </a:lnTo>
                  <a:lnTo>
                    <a:pt x="4" y="135"/>
                  </a:lnTo>
                  <a:lnTo>
                    <a:pt x="0" y="150"/>
                  </a:lnTo>
                  <a:lnTo>
                    <a:pt x="0" y="167"/>
                  </a:lnTo>
                  <a:lnTo>
                    <a:pt x="0" y="186"/>
                  </a:lnTo>
                  <a:lnTo>
                    <a:pt x="4" y="206"/>
                  </a:lnTo>
                  <a:lnTo>
                    <a:pt x="19" y="227"/>
                  </a:lnTo>
                  <a:lnTo>
                    <a:pt x="34" y="246"/>
                  </a:lnTo>
                  <a:lnTo>
                    <a:pt x="59" y="266"/>
                  </a:lnTo>
                  <a:lnTo>
                    <a:pt x="84" y="281"/>
                  </a:lnTo>
                  <a:lnTo>
                    <a:pt x="114" y="298"/>
                  </a:lnTo>
                  <a:lnTo>
                    <a:pt x="152" y="310"/>
                  </a:lnTo>
                  <a:lnTo>
                    <a:pt x="188" y="314"/>
                  </a:lnTo>
                  <a:lnTo>
                    <a:pt x="232" y="310"/>
                  </a:lnTo>
                  <a:lnTo>
                    <a:pt x="276" y="302"/>
                  </a:lnTo>
                  <a:lnTo>
                    <a:pt x="236" y="302"/>
                  </a:lnTo>
                  <a:lnTo>
                    <a:pt x="197" y="293"/>
                  </a:lnTo>
                  <a:lnTo>
                    <a:pt x="158" y="281"/>
                  </a:lnTo>
                  <a:lnTo>
                    <a:pt x="123" y="266"/>
                  </a:lnTo>
                  <a:lnTo>
                    <a:pt x="93" y="246"/>
                  </a:lnTo>
                  <a:lnTo>
                    <a:pt x="74" y="218"/>
                  </a:lnTo>
                  <a:lnTo>
                    <a:pt x="59" y="191"/>
                  </a:lnTo>
                  <a:lnTo>
                    <a:pt x="59" y="158"/>
                  </a:lnTo>
                  <a:lnTo>
                    <a:pt x="69" y="119"/>
                  </a:lnTo>
                  <a:lnTo>
                    <a:pt x="232" y="119"/>
                  </a:lnTo>
                  <a:lnTo>
                    <a:pt x="344" y="114"/>
                  </a:lnTo>
                  <a:lnTo>
                    <a:pt x="384" y="111"/>
                  </a:lnTo>
                  <a:close/>
                </a:path>
              </a:pathLst>
            </a:custGeom>
            <a:solidFill>
              <a:srgbClr val="FFE5CC"/>
            </a:solidFill>
            <a:ln w="9525">
              <a:noFill/>
              <a:round/>
              <a:headEnd/>
              <a:tailEnd/>
            </a:ln>
          </p:spPr>
          <p:txBody>
            <a:bodyPr/>
            <a:lstStyle/>
            <a:p>
              <a:endParaRPr lang="ar-EG"/>
            </a:p>
          </p:txBody>
        </p:sp>
        <p:sp>
          <p:nvSpPr>
            <p:cNvPr id="39950" name="Freeform 12"/>
            <p:cNvSpPr>
              <a:spLocks/>
            </p:cNvSpPr>
            <p:nvPr/>
          </p:nvSpPr>
          <p:spPr bwMode="auto">
            <a:xfrm>
              <a:off x="1698" y="972"/>
              <a:ext cx="2893" cy="430"/>
            </a:xfrm>
            <a:custGeom>
              <a:avLst/>
              <a:gdLst>
                <a:gd name="T0" fmla="*/ 14 w 2893"/>
                <a:gd name="T1" fmla="*/ 96 h 430"/>
                <a:gd name="T2" fmla="*/ 40 w 2893"/>
                <a:gd name="T3" fmla="*/ 108 h 430"/>
                <a:gd name="T4" fmla="*/ 69 w 2893"/>
                <a:gd name="T5" fmla="*/ 128 h 430"/>
                <a:gd name="T6" fmla="*/ 99 w 2893"/>
                <a:gd name="T7" fmla="*/ 149 h 430"/>
                <a:gd name="T8" fmla="*/ 122 w 2893"/>
                <a:gd name="T9" fmla="*/ 176 h 430"/>
                <a:gd name="T10" fmla="*/ 143 w 2893"/>
                <a:gd name="T11" fmla="*/ 208 h 430"/>
                <a:gd name="T12" fmla="*/ 152 w 2893"/>
                <a:gd name="T13" fmla="*/ 244 h 430"/>
                <a:gd name="T14" fmla="*/ 158 w 2893"/>
                <a:gd name="T15" fmla="*/ 280 h 430"/>
                <a:gd name="T16" fmla="*/ 152 w 2893"/>
                <a:gd name="T17" fmla="*/ 319 h 430"/>
                <a:gd name="T18" fmla="*/ 137 w 2893"/>
                <a:gd name="T19" fmla="*/ 355 h 430"/>
                <a:gd name="T20" fmla="*/ 103 w 2893"/>
                <a:gd name="T21" fmla="*/ 395 h 430"/>
                <a:gd name="T22" fmla="*/ 59 w 2893"/>
                <a:gd name="T23" fmla="*/ 430 h 430"/>
                <a:gd name="T24" fmla="*/ 241 w 2893"/>
                <a:gd name="T25" fmla="*/ 415 h 430"/>
                <a:gd name="T26" fmla="*/ 699 w 2893"/>
                <a:gd name="T27" fmla="*/ 383 h 430"/>
                <a:gd name="T28" fmla="*/ 1218 w 2893"/>
                <a:gd name="T29" fmla="*/ 359 h 430"/>
                <a:gd name="T30" fmla="*/ 1740 w 2893"/>
                <a:gd name="T31" fmla="*/ 340 h 430"/>
                <a:gd name="T32" fmla="*/ 2217 w 2893"/>
                <a:gd name="T33" fmla="*/ 328 h 430"/>
                <a:gd name="T34" fmla="*/ 2587 w 2893"/>
                <a:gd name="T35" fmla="*/ 323 h 430"/>
                <a:gd name="T36" fmla="*/ 2794 w 2893"/>
                <a:gd name="T37" fmla="*/ 319 h 430"/>
                <a:gd name="T38" fmla="*/ 2819 w 2893"/>
                <a:gd name="T39" fmla="*/ 307 h 430"/>
                <a:gd name="T40" fmla="*/ 2863 w 2893"/>
                <a:gd name="T41" fmla="*/ 272 h 430"/>
                <a:gd name="T42" fmla="*/ 2888 w 2893"/>
                <a:gd name="T43" fmla="*/ 224 h 430"/>
                <a:gd name="T44" fmla="*/ 2893 w 2893"/>
                <a:gd name="T45" fmla="*/ 168 h 430"/>
                <a:gd name="T46" fmla="*/ 2878 w 2893"/>
                <a:gd name="T47" fmla="*/ 108 h 430"/>
                <a:gd name="T48" fmla="*/ 2838 w 2893"/>
                <a:gd name="T49" fmla="*/ 60 h 430"/>
                <a:gd name="T50" fmla="*/ 2770 w 2893"/>
                <a:gd name="T51" fmla="*/ 17 h 430"/>
                <a:gd name="T52" fmla="*/ 2730 w 2893"/>
                <a:gd name="T53" fmla="*/ 5 h 430"/>
                <a:gd name="T54" fmla="*/ 2661 w 2893"/>
                <a:gd name="T55" fmla="*/ 0 h 430"/>
                <a:gd name="T56" fmla="*/ 2616 w 2893"/>
                <a:gd name="T57" fmla="*/ 5 h 430"/>
                <a:gd name="T58" fmla="*/ 2099 w 2893"/>
                <a:gd name="T59" fmla="*/ 33 h 430"/>
                <a:gd name="T60" fmla="*/ 1380 w 2893"/>
                <a:gd name="T61" fmla="*/ 60 h 430"/>
                <a:gd name="T62" fmla="*/ 655 w 2893"/>
                <a:gd name="T63" fmla="*/ 80 h 430"/>
                <a:gd name="T64" fmla="*/ 128 w 2893"/>
                <a:gd name="T65" fmla="*/ 89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3"/>
                <a:gd name="T100" fmla="*/ 0 h 430"/>
                <a:gd name="T101" fmla="*/ 2893 w 2893"/>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3" h="430">
                  <a:moveTo>
                    <a:pt x="0" y="89"/>
                  </a:moveTo>
                  <a:lnTo>
                    <a:pt x="14" y="96"/>
                  </a:lnTo>
                  <a:lnTo>
                    <a:pt x="29" y="101"/>
                  </a:lnTo>
                  <a:lnTo>
                    <a:pt x="40" y="108"/>
                  </a:lnTo>
                  <a:lnTo>
                    <a:pt x="54" y="116"/>
                  </a:lnTo>
                  <a:lnTo>
                    <a:pt x="69" y="128"/>
                  </a:lnTo>
                  <a:lnTo>
                    <a:pt x="84" y="137"/>
                  </a:lnTo>
                  <a:lnTo>
                    <a:pt x="99" y="149"/>
                  </a:lnTo>
                  <a:lnTo>
                    <a:pt x="108" y="164"/>
                  </a:lnTo>
                  <a:lnTo>
                    <a:pt x="122" y="176"/>
                  </a:lnTo>
                  <a:lnTo>
                    <a:pt x="133" y="192"/>
                  </a:lnTo>
                  <a:lnTo>
                    <a:pt x="143" y="208"/>
                  </a:lnTo>
                  <a:lnTo>
                    <a:pt x="147" y="227"/>
                  </a:lnTo>
                  <a:lnTo>
                    <a:pt x="152" y="244"/>
                  </a:lnTo>
                  <a:lnTo>
                    <a:pt x="158" y="263"/>
                  </a:lnTo>
                  <a:lnTo>
                    <a:pt x="158" y="280"/>
                  </a:lnTo>
                  <a:lnTo>
                    <a:pt x="158" y="299"/>
                  </a:lnTo>
                  <a:lnTo>
                    <a:pt x="152" y="319"/>
                  </a:lnTo>
                  <a:lnTo>
                    <a:pt x="147" y="335"/>
                  </a:lnTo>
                  <a:lnTo>
                    <a:pt x="137" y="355"/>
                  </a:lnTo>
                  <a:lnTo>
                    <a:pt x="122" y="375"/>
                  </a:lnTo>
                  <a:lnTo>
                    <a:pt x="103" y="395"/>
                  </a:lnTo>
                  <a:lnTo>
                    <a:pt x="84" y="415"/>
                  </a:lnTo>
                  <a:lnTo>
                    <a:pt x="59" y="430"/>
                  </a:lnTo>
                  <a:lnTo>
                    <a:pt x="241" y="415"/>
                  </a:lnTo>
                  <a:lnTo>
                    <a:pt x="458" y="399"/>
                  </a:lnTo>
                  <a:lnTo>
                    <a:pt x="699" y="383"/>
                  </a:lnTo>
                  <a:lnTo>
                    <a:pt x="950" y="371"/>
                  </a:lnTo>
                  <a:lnTo>
                    <a:pt x="1218" y="359"/>
                  </a:lnTo>
                  <a:lnTo>
                    <a:pt x="1484" y="352"/>
                  </a:lnTo>
                  <a:lnTo>
                    <a:pt x="1740" y="340"/>
                  </a:lnTo>
                  <a:lnTo>
                    <a:pt x="1991" y="335"/>
                  </a:lnTo>
                  <a:lnTo>
                    <a:pt x="2217" y="328"/>
                  </a:lnTo>
                  <a:lnTo>
                    <a:pt x="2420" y="323"/>
                  </a:lnTo>
                  <a:lnTo>
                    <a:pt x="2587" y="323"/>
                  </a:lnTo>
                  <a:lnTo>
                    <a:pt x="2715" y="319"/>
                  </a:lnTo>
                  <a:lnTo>
                    <a:pt x="2794" y="319"/>
                  </a:lnTo>
                  <a:lnTo>
                    <a:pt x="2819" y="307"/>
                  </a:lnTo>
                  <a:lnTo>
                    <a:pt x="2844" y="292"/>
                  </a:lnTo>
                  <a:lnTo>
                    <a:pt x="2863" y="272"/>
                  </a:lnTo>
                  <a:lnTo>
                    <a:pt x="2878" y="248"/>
                  </a:lnTo>
                  <a:lnTo>
                    <a:pt x="2888" y="224"/>
                  </a:lnTo>
                  <a:lnTo>
                    <a:pt x="2893" y="196"/>
                  </a:lnTo>
                  <a:lnTo>
                    <a:pt x="2893" y="168"/>
                  </a:lnTo>
                  <a:lnTo>
                    <a:pt x="2888" y="137"/>
                  </a:lnTo>
                  <a:lnTo>
                    <a:pt x="2878" y="108"/>
                  </a:lnTo>
                  <a:lnTo>
                    <a:pt x="2863" y="84"/>
                  </a:lnTo>
                  <a:lnTo>
                    <a:pt x="2838" y="60"/>
                  </a:lnTo>
                  <a:lnTo>
                    <a:pt x="2808" y="36"/>
                  </a:lnTo>
                  <a:lnTo>
                    <a:pt x="2770" y="17"/>
                  </a:lnTo>
                  <a:lnTo>
                    <a:pt x="2730" y="5"/>
                  </a:lnTo>
                  <a:lnTo>
                    <a:pt x="2690" y="0"/>
                  </a:lnTo>
                  <a:lnTo>
                    <a:pt x="2661" y="0"/>
                  </a:lnTo>
                  <a:lnTo>
                    <a:pt x="2616" y="5"/>
                  </a:lnTo>
                  <a:lnTo>
                    <a:pt x="2394" y="21"/>
                  </a:lnTo>
                  <a:lnTo>
                    <a:pt x="2099" y="33"/>
                  </a:lnTo>
                  <a:lnTo>
                    <a:pt x="1750" y="48"/>
                  </a:lnTo>
                  <a:lnTo>
                    <a:pt x="1380" y="60"/>
                  </a:lnTo>
                  <a:lnTo>
                    <a:pt x="1005" y="69"/>
                  </a:lnTo>
                  <a:lnTo>
                    <a:pt x="655" y="80"/>
                  </a:lnTo>
                  <a:lnTo>
                    <a:pt x="359" y="84"/>
                  </a:lnTo>
                  <a:lnTo>
                    <a:pt x="128" y="89"/>
                  </a:lnTo>
                  <a:lnTo>
                    <a:pt x="0" y="89"/>
                  </a:lnTo>
                  <a:close/>
                </a:path>
              </a:pathLst>
            </a:custGeom>
            <a:solidFill>
              <a:srgbClr val="FFE5CC"/>
            </a:solidFill>
            <a:ln w="9525">
              <a:noFill/>
              <a:round/>
              <a:headEnd/>
              <a:tailEnd/>
            </a:ln>
          </p:spPr>
          <p:txBody>
            <a:bodyPr/>
            <a:lstStyle/>
            <a:p>
              <a:endParaRPr lang="ar-EG"/>
            </a:p>
          </p:txBody>
        </p:sp>
        <p:sp>
          <p:nvSpPr>
            <p:cNvPr id="39951" name="Freeform 13"/>
            <p:cNvSpPr>
              <a:spLocks/>
            </p:cNvSpPr>
            <p:nvPr/>
          </p:nvSpPr>
          <p:spPr bwMode="auto">
            <a:xfrm>
              <a:off x="1476" y="1247"/>
              <a:ext cx="321" cy="143"/>
            </a:xfrm>
            <a:custGeom>
              <a:avLst/>
              <a:gdLst>
                <a:gd name="T0" fmla="*/ 10 w 321"/>
                <a:gd name="T1" fmla="*/ 0 h 143"/>
                <a:gd name="T2" fmla="*/ 114 w 321"/>
                <a:gd name="T3" fmla="*/ 0 h 143"/>
                <a:gd name="T4" fmla="*/ 251 w 321"/>
                <a:gd name="T5" fmla="*/ 0 h 143"/>
                <a:gd name="T6" fmla="*/ 321 w 321"/>
                <a:gd name="T7" fmla="*/ 0 h 143"/>
                <a:gd name="T8" fmla="*/ 321 w 321"/>
                <a:gd name="T9" fmla="*/ 0 h 143"/>
                <a:gd name="T10" fmla="*/ 310 w 321"/>
                <a:gd name="T11" fmla="*/ 56 h 143"/>
                <a:gd name="T12" fmla="*/ 276 w 321"/>
                <a:gd name="T13" fmla="*/ 112 h 143"/>
                <a:gd name="T14" fmla="*/ 182 w 321"/>
                <a:gd name="T15" fmla="*/ 143 h 143"/>
                <a:gd name="T16" fmla="*/ 182 w 321"/>
                <a:gd name="T17" fmla="*/ 143 h 143"/>
                <a:gd name="T18" fmla="*/ 148 w 321"/>
                <a:gd name="T19" fmla="*/ 143 h 143"/>
                <a:gd name="T20" fmla="*/ 114 w 321"/>
                <a:gd name="T21" fmla="*/ 140 h 143"/>
                <a:gd name="T22" fmla="*/ 84 w 321"/>
                <a:gd name="T23" fmla="*/ 128 h 143"/>
                <a:gd name="T24" fmla="*/ 55 w 321"/>
                <a:gd name="T25" fmla="*/ 116 h 143"/>
                <a:gd name="T26" fmla="*/ 34 w 321"/>
                <a:gd name="T27" fmla="*/ 96 h 143"/>
                <a:gd name="T28" fmla="*/ 15 w 321"/>
                <a:gd name="T29" fmla="*/ 77 h 143"/>
                <a:gd name="T30" fmla="*/ 4 w 321"/>
                <a:gd name="T31" fmla="*/ 53 h 143"/>
                <a:gd name="T32" fmla="*/ 0 w 321"/>
                <a:gd name="T33" fmla="*/ 24 h 143"/>
                <a:gd name="T34" fmla="*/ 10 w 321"/>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
                <a:gd name="T55" fmla="*/ 0 h 143"/>
                <a:gd name="T56" fmla="*/ 321 w 321"/>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 h="143">
                  <a:moveTo>
                    <a:pt x="10" y="0"/>
                  </a:moveTo>
                  <a:lnTo>
                    <a:pt x="114" y="0"/>
                  </a:lnTo>
                  <a:lnTo>
                    <a:pt x="251" y="0"/>
                  </a:lnTo>
                  <a:lnTo>
                    <a:pt x="321" y="0"/>
                  </a:lnTo>
                  <a:lnTo>
                    <a:pt x="310" y="56"/>
                  </a:lnTo>
                  <a:lnTo>
                    <a:pt x="276" y="112"/>
                  </a:lnTo>
                  <a:lnTo>
                    <a:pt x="182" y="143"/>
                  </a:lnTo>
                  <a:lnTo>
                    <a:pt x="148" y="143"/>
                  </a:lnTo>
                  <a:lnTo>
                    <a:pt x="114" y="140"/>
                  </a:lnTo>
                  <a:lnTo>
                    <a:pt x="84" y="128"/>
                  </a:lnTo>
                  <a:lnTo>
                    <a:pt x="55" y="116"/>
                  </a:lnTo>
                  <a:lnTo>
                    <a:pt x="34" y="96"/>
                  </a:lnTo>
                  <a:lnTo>
                    <a:pt x="15" y="77"/>
                  </a:lnTo>
                  <a:lnTo>
                    <a:pt x="4" y="53"/>
                  </a:lnTo>
                  <a:lnTo>
                    <a:pt x="0" y="24"/>
                  </a:lnTo>
                  <a:lnTo>
                    <a:pt x="10" y="0"/>
                  </a:lnTo>
                  <a:close/>
                </a:path>
              </a:pathLst>
            </a:custGeom>
            <a:solidFill>
              <a:srgbClr val="FFE5CC"/>
            </a:solidFill>
            <a:ln w="9525">
              <a:noFill/>
              <a:round/>
              <a:headEnd/>
              <a:tailEnd/>
            </a:ln>
          </p:spPr>
          <p:txBody>
            <a:bodyPr/>
            <a:lstStyle/>
            <a:p>
              <a:endParaRPr lang="ar-EG"/>
            </a:p>
          </p:txBody>
        </p:sp>
        <p:sp>
          <p:nvSpPr>
            <p:cNvPr id="39952" name="Freeform 14"/>
            <p:cNvSpPr>
              <a:spLocks/>
            </p:cNvSpPr>
            <p:nvPr/>
          </p:nvSpPr>
          <p:spPr bwMode="auto">
            <a:xfrm>
              <a:off x="1151" y="4033"/>
              <a:ext cx="266" cy="224"/>
            </a:xfrm>
            <a:custGeom>
              <a:avLst/>
              <a:gdLst>
                <a:gd name="T0" fmla="*/ 0 w 266"/>
                <a:gd name="T1" fmla="*/ 0 h 224"/>
                <a:gd name="T2" fmla="*/ 133 w 266"/>
                <a:gd name="T3" fmla="*/ 12 h 224"/>
                <a:gd name="T4" fmla="*/ 226 w 266"/>
                <a:gd name="T5" fmla="*/ 21 h 224"/>
                <a:gd name="T6" fmla="*/ 266 w 266"/>
                <a:gd name="T7" fmla="*/ 24 h 224"/>
                <a:gd name="T8" fmla="*/ 266 w 266"/>
                <a:gd name="T9" fmla="*/ 24 h 224"/>
                <a:gd name="T10" fmla="*/ 255 w 266"/>
                <a:gd name="T11" fmla="*/ 48 h 224"/>
                <a:gd name="T12" fmla="*/ 236 w 266"/>
                <a:gd name="T13" fmla="*/ 80 h 224"/>
                <a:gd name="T14" fmla="*/ 211 w 266"/>
                <a:gd name="T15" fmla="*/ 116 h 224"/>
                <a:gd name="T16" fmla="*/ 181 w 266"/>
                <a:gd name="T17" fmla="*/ 156 h 224"/>
                <a:gd name="T18" fmla="*/ 143 w 266"/>
                <a:gd name="T19" fmla="*/ 188 h 224"/>
                <a:gd name="T20" fmla="*/ 93 w 266"/>
                <a:gd name="T21" fmla="*/ 212 h 224"/>
                <a:gd name="T22" fmla="*/ 44 w 266"/>
                <a:gd name="T23" fmla="*/ 224 h 224"/>
                <a:gd name="T24" fmla="*/ 44 w 266"/>
                <a:gd name="T25" fmla="*/ 224 h 224"/>
                <a:gd name="T26" fmla="*/ 59 w 266"/>
                <a:gd name="T27" fmla="*/ 212 h 224"/>
                <a:gd name="T28" fmla="*/ 74 w 266"/>
                <a:gd name="T29" fmla="*/ 195 h 224"/>
                <a:gd name="T30" fmla="*/ 84 w 266"/>
                <a:gd name="T31" fmla="*/ 171 h 224"/>
                <a:gd name="T32" fmla="*/ 93 w 266"/>
                <a:gd name="T33" fmla="*/ 147 h 224"/>
                <a:gd name="T34" fmla="*/ 99 w 266"/>
                <a:gd name="T35" fmla="*/ 123 h 224"/>
                <a:gd name="T36" fmla="*/ 99 w 266"/>
                <a:gd name="T37" fmla="*/ 96 h 224"/>
                <a:gd name="T38" fmla="*/ 88 w 266"/>
                <a:gd name="T39" fmla="*/ 68 h 224"/>
                <a:gd name="T40" fmla="*/ 69 w 266"/>
                <a:gd name="T41" fmla="*/ 45 h 224"/>
                <a:gd name="T42" fmla="*/ 40 w 266"/>
                <a:gd name="T43" fmla="*/ 21 h 224"/>
                <a:gd name="T44" fmla="*/ 0 w 266"/>
                <a:gd name="T45" fmla="*/ 0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6"/>
                <a:gd name="T70" fmla="*/ 0 h 224"/>
                <a:gd name="T71" fmla="*/ 266 w 26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6" h="224">
                  <a:moveTo>
                    <a:pt x="0" y="0"/>
                  </a:moveTo>
                  <a:lnTo>
                    <a:pt x="133" y="12"/>
                  </a:lnTo>
                  <a:lnTo>
                    <a:pt x="226" y="21"/>
                  </a:lnTo>
                  <a:lnTo>
                    <a:pt x="266" y="24"/>
                  </a:lnTo>
                  <a:lnTo>
                    <a:pt x="255" y="48"/>
                  </a:lnTo>
                  <a:lnTo>
                    <a:pt x="236" y="80"/>
                  </a:lnTo>
                  <a:lnTo>
                    <a:pt x="211" y="116"/>
                  </a:lnTo>
                  <a:lnTo>
                    <a:pt x="181" y="156"/>
                  </a:lnTo>
                  <a:lnTo>
                    <a:pt x="143" y="188"/>
                  </a:lnTo>
                  <a:lnTo>
                    <a:pt x="93" y="212"/>
                  </a:lnTo>
                  <a:lnTo>
                    <a:pt x="44" y="224"/>
                  </a:lnTo>
                  <a:lnTo>
                    <a:pt x="59" y="212"/>
                  </a:lnTo>
                  <a:lnTo>
                    <a:pt x="74" y="195"/>
                  </a:lnTo>
                  <a:lnTo>
                    <a:pt x="84" y="171"/>
                  </a:lnTo>
                  <a:lnTo>
                    <a:pt x="93" y="147"/>
                  </a:lnTo>
                  <a:lnTo>
                    <a:pt x="99" y="123"/>
                  </a:lnTo>
                  <a:lnTo>
                    <a:pt x="99" y="96"/>
                  </a:lnTo>
                  <a:lnTo>
                    <a:pt x="88" y="68"/>
                  </a:lnTo>
                  <a:lnTo>
                    <a:pt x="69" y="45"/>
                  </a:lnTo>
                  <a:lnTo>
                    <a:pt x="40" y="21"/>
                  </a:lnTo>
                  <a:lnTo>
                    <a:pt x="0" y="0"/>
                  </a:lnTo>
                  <a:close/>
                </a:path>
              </a:pathLst>
            </a:custGeom>
            <a:solidFill>
              <a:srgbClr val="FFE5CC"/>
            </a:solidFill>
            <a:ln w="9525">
              <a:noFill/>
              <a:round/>
              <a:headEnd/>
              <a:tailEnd/>
            </a:ln>
          </p:spPr>
          <p:txBody>
            <a:bodyPr/>
            <a:lstStyle/>
            <a:p>
              <a:endParaRPr lang="ar-EG"/>
            </a:p>
          </p:txBody>
        </p:sp>
        <p:sp>
          <p:nvSpPr>
            <p:cNvPr id="39953" name="Freeform 15"/>
            <p:cNvSpPr>
              <a:spLocks/>
            </p:cNvSpPr>
            <p:nvPr/>
          </p:nvSpPr>
          <p:spPr bwMode="auto">
            <a:xfrm>
              <a:off x="899" y="4030"/>
              <a:ext cx="321" cy="263"/>
            </a:xfrm>
            <a:custGeom>
              <a:avLst/>
              <a:gdLst>
                <a:gd name="T0" fmla="*/ 321 w 321"/>
                <a:gd name="T1" fmla="*/ 99 h 263"/>
                <a:gd name="T2" fmla="*/ 193 w 321"/>
                <a:gd name="T3" fmla="*/ 99 h 263"/>
                <a:gd name="T4" fmla="*/ 79 w 321"/>
                <a:gd name="T5" fmla="*/ 99 h 263"/>
                <a:gd name="T6" fmla="*/ 30 w 321"/>
                <a:gd name="T7" fmla="*/ 99 h 263"/>
                <a:gd name="T8" fmla="*/ 30 w 321"/>
                <a:gd name="T9" fmla="*/ 99 h 263"/>
                <a:gd name="T10" fmla="*/ 34 w 321"/>
                <a:gd name="T11" fmla="*/ 143 h 263"/>
                <a:gd name="T12" fmla="*/ 59 w 321"/>
                <a:gd name="T13" fmla="*/ 191 h 263"/>
                <a:gd name="T14" fmla="*/ 104 w 321"/>
                <a:gd name="T15" fmla="*/ 227 h 263"/>
                <a:gd name="T16" fmla="*/ 173 w 321"/>
                <a:gd name="T17" fmla="*/ 251 h 263"/>
                <a:gd name="T18" fmla="*/ 266 w 321"/>
                <a:gd name="T19" fmla="*/ 242 h 263"/>
                <a:gd name="T20" fmla="*/ 266 w 321"/>
                <a:gd name="T21" fmla="*/ 242 h 263"/>
                <a:gd name="T22" fmla="*/ 271 w 321"/>
                <a:gd name="T23" fmla="*/ 246 h 263"/>
                <a:gd name="T24" fmla="*/ 271 w 321"/>
                <a:gd name="T25" fmla="*/ 251 h 263"/>
                <a:gd name="T26" fmla="*/ 277 w 321"/>
                <a:gd name="T27" fmla="*/ 251 h 263"/>
                <a:gd name="T28" fmla="*/ 277 w 321"/>
                <a:gd name="T29" fmla="*/ 251 h 263"/>
                <a:gd name="T30" fmla="*/ 222 w 321"/>
                <a:gd name="T31" fmla="*/ 263 h 263"/>
                <a:gd name="T32" fmla="*/ 133 w 321"/>
                <a:gd name="T33" fmla="*/ 258 h 263"/>
                <a:gd name="T34" fmla="*/ 45 w 321"/>
                <a:gd name="T35" fmla="*/ 230 h 263"/>
                <a:gd name="T36" fmla="*/ 0 w 321"/>
                <a:gd name="T37" fmla="*/ 147 h 263"/>
                <a:gd name="T38" fmla="*/ 0 w 321"/>
                <a:gd name="T39" fmla="*/ 147 h 263"/>
                <a:gd name="T40" fmla="*/ 15 w 321"/>
                <a:gd name="T41" fmla="*/ 79 h 263"/>
                <a:gd name="T42" fmla="*/ 70 w 321"/>
                <a:gd name="T43" fmla="*/ 24 h 263"/>
                <a:gd name="T44" fmla="*/ 159 w 321"/>
                <a:gd name="T45" fmla="*/ 0 h 263"/>
                <a:gd name="T46" fmla="*/ 159 w 321"/>
                <a:gd name="T47" fmla="*/ 0 h 263"/>
                <a:gd name="T48" fmla="*/ 227 w 321"/>
                <a:gd name="T49" fmla="*/ 12 h 263"/>
                <a:gd name="T50" fmla="*/ 292 w 321"/>
                <a:gd name="T51" fmla="*/ 43 h 263"/>
                <a:gd name="T52" fmla="*/ 321 w 321"/>
                <a:gd name="T53" fmla="*/ 99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1"/>
                <a:gd name="T82" fmla="*/ 0 h 263"/>
                <a:gd name="T83" fmla="*/ 321 w 321"/>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1" h="263">
                  <a:moveTo>
                    <a:pt x="321" y="99"/>
                  </a:moveTo>
                  <a:lnTo>
                    <a:pt x="193" y="99"/>
                  </a:lnTo>
                  <a:lnTo>
                    <a:pt x="79" y="99"/>
                  </a:lnTo>
                  <a:lnTo>
                    <a:pt x="30" y="99"/>
                  </a:lnTo>
                  <a:lnTo>
                    <a:pt x="34" y="143"/>
                  </a:lnTo>
                  <a:lnTo>
                    <a:pt x="59" y="191"/>
                  </a:lnTo>
                  <a:lnTo>
                    <a:pt x="104" y="227"/>
                  </a:lnTo>
                  <a:lnTo>
                    <a:pt x="173" y="251"/>
                  </a:lnTo>
                  <a:lnTo>
                    <a:pt x="266" y="242"/>
                  </a:lnTo>
                  <a:lnTo>
                    <a:pt x="271" y="246"/>
                  </a:lnTo>
                  <a:lnTo>
                    <a:pt x="271" y="251"/>
                  </a:lnTo>
                  <a:lnTo>
                    <a:pt x="277" y="251"/>
                  </a:lnTo>
                  <a:lnTo>
                    <a:pt x="222" y="263"/>
                  </a:lnTo>
                  <a:lnTo>
                    <a:pt x="133" y="258"/>
                  </a:lnTo>
                  <a:lnTo>
                    <a:pt x="45" y="230"/>
                  </a:lnTo>
                  <a:lnTo>
                    <a:pt x="0" y="147"/>
                  </a:lnTo>
                  <a:lnTo>
                    <a:pt x="15" y="79"/>
                  </a:lnTo>
                  <a:lnTo>
                    <a:pt x="70" y="24"/>
                  </a:lnTo>
                  <a:lnTo>
                    <a:pt x="159" y="0"/>
                  </a:lnTo>
                  <a:lnTo>
                    <a:pt x="227" y="12"/>
                  </a:lnTo>
                  <a:lnTo>
                    <a:pt x="292" y="43"/>
                  </a:lnTo>
                  <a:lnTo>
                    <a:pt x="321" y="99"/>
                  </a:lnTo>
                  <a:close/>
                </a:path>
              </a:pathLst>
            </a:custGeom>
            <a:solidFill>
              <a:srgbClr val="FFE5CC"/>
            </a:solidFill>
            <a:ln w="9525">
              <a:noFill/>
              <a:round/>
              <a:headEnd/>
              <a:tailEnd/>
            </a:ln>
          </p:spPr>
          <p:txBody>
            <a:bodyPr/>
            <a:lstStyle/>
            <a:p>
              <a:endParaRPr lang="ar-EG"/>
            </a:p>
          </p:txBody>
        </p:sp>
        <p:sp>
          <p:nvSpPr>
            <p:cNvPr id="39954" name="Freeform 16"/>
            <p:cNvSpPr>
              <a:spLocks/>
            </p:cNvSpPr>
            <p:nvPr/>
          </p:nvSpPr>
          <p:spPr bwMode="auto">
            <a:xfrm>
              <a:off x="939" y="4144"/>
              <a:ext cx="290" cy="125"/>
            </a:xfrm>
            <a:custGeom>
              <a:avLst/>
              <a:gdLst>
                <a:gd name="T0" fmla="*/ 0 w 290"/>
                <a:gd name="T1" fmla="*/ 0 h 125"/>
                <a:gd name="T2" fmla="*/ 104 w 290"/>
                <a:gd name="T3" fmla="*/ 0 h 125"/>
                <a:gd name="T4" fmla="*/ 226 w 290"/>
                <a:gd name="T5" fmla="*/ 0 h 125"/>
                <a:gd name="T6" fmla="*/ 290 w 290"/>
                <a:gd name="T7" fmla="*/ 0 h 125"/>
                <a:gd name="T8" fmla="*/ 290 w 290"/>
                <a:gd name="T9" fmla="*/ 0 h 125"/>
                <a:gd name="T10" fmla="*/ 281 w 290"/>
                <a:gd name="T11" fmla="*/ 53 h 125"/>
                <a:gd name="T12" fmla="*/ 241 w 290"/>
                <a:gd name="T13" fmla="*/ 104 h 125"/>
                <a:gd name="T14" fmla="*/ 157 w 290"/>
                <a:gd name="T15" fmla="*/ 125 h 125"/>
                <a:gd name="T16" fmla="*/ 157 w 290"/>
                <a:gd name="T17" fmla="*/ 125 h 125"/>
                <a:gd name="T18" fmla="*/ 123 w 290"/>
                <a:gd name="T19" fmla="*/ 120 h 125"/>
                <a:gd name="T20" fmla="*/ 93 w 290"/>
                <a:gd name="T21" fmla="*/ 113 h 125"/>
                <a:gd name="T22" fmla="*/ 74 w 290"/>
                <a:gd name="T23" fmla="*/ 104 h 125"/>
                <a:gd name="T24" fmla="*/ 53 w 290"/>
                <a:gd name="T25" fmla="*/ 89 h 125"/>
                <a:gd name="T26" fmla="*/ 34 w 290"/>
                <a:gd name="T27" fmla="*/ 77 h 125"/>
                <a:gd name="T28" fmla="*/ 24 w 290"/>
                <a:gd name="T29" fmla="*/ 60 h 125"/>
                <a:gd name="T30" fmla="*/ 15 w 290"/>
                <a:gd name="T31" fmla="*/ 41 h 125"/>
                <a:gd name="T32" fmla="*/ 9 w 290"/>
                <a:gd name="T33" fmla="*/ 29 h 125"/>
                <a:gd name="T34" fmla="*/ 5 w 290"/>
                <a:gd name="T35" fmla="*/ 12 h 125"/>
                <a:gd name="T36" fmla="*/ 0 w 29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125"/>
                <a:gd name="T59" fmla="*/ 290 w 29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125">
                  <a:moveTo>
                    <a:pt x="0" y="0"/>
                  </a:moveTo>
                  <a:lnTo>
                    <a:pt x="104" y="0"/>
                  </a:lnTo>
                  <a:lnTo>
                    <a:pt x="226" y="0"/>
                  </a:lnTo>
                  <a:lnTo>
                    <a:pt x="290" y="0"/>
                  </a:lnTo>
                  <a:lnTo>
                    <a:pt x="281" y="53"/>
                  </a:lnTo>
                  <a:lnTo>
                    <a:pt x="241" y="104"/>
                  </a:lnTo>
                  <a:lnTo>
                    <a:pt x="157" y="125"/>
                  </a:lnTo>
                  <a:lnTo>
                    <a:pt x="123" y="120"/>
                  </a:lnTo>
                  <a:lnTo>
                    <a:pt x="93" y="113"/>
                  </a:lnTo>
                  <a:lnTo>
                    <a:pt x="74" y="104"/>
                  </a:lnTo>
                  <a:lnTo>
                    <a:pt x="53" y="89"/>
                  </a:lnTo>
                  <a:lnTo>
                    <a:pt x="34" y="77"/>
                  </a:lnTo>
                  <a:lnTo>
                    <a:pt x="24" y="60"/>
                  </a:lnTo>
                  <a:lnTo>
                    <a:pt x="15" y="41"/>
                  </a:lnTo>
                  <a:lnTo>
                    <a:pt x="9" y="29"/>
                  </a:lnTo>
                  <a:lnTo>
                    <a:pt x="5" y="12"/>
                  </a:lnTo>
                  <a:lnTo>
                    <a:pt x="0" y="0"/>
                  </a:lnTo>
                  <a:close/>
                </a:path>
              </a:pathLst>
            </a:custGeom>
            <a:solidFill>
              <a:srgbClr val="FFE5CC"/>
            </a:solidFill>
            <a:ln w="9525">
              <a:noFill/>
              <a:round/>
              <a:headEnd/>
              <a:tailEnd/>
            </a:ln>
          </p:spPr>
          <p:txBody>
            <a:bodyPr/>
            <a:lstStyle/>
            <a:p>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258888" y="3746500"/>
            <a:ext cx="6831012" cy="1016000"/>
          </a:xfrm>
          <a:prstGeom prst="rect">
            <a:avLst/>
          </a:prstGeom>
          <a:noFill/>
          <a:ln w="9525">
            <a:noFill/>
            <a:miter lim="800000"/>
            <a:headEnd/>
            <a:tailEnd/>
          </a:ln>
        </p:spPr>
        <p:txBody>
          <a:bodyPr anchor="ctr">
            <a:spAutoFit/>
          </a:bodyPr>
          <a:lstStyle/>
          <a:p>
            <a:pPr algn="r" rtl="1"/>
            <a:r>
              <a:rPr lang="ar-SA" sz="3000" b="1" dirty="0">
                <a:solidFill>
                  <a:srgbClr val="0000CC"/>
                </a:solidFill>
                <a:cs typeface="Times New Roman" pitchFamily="18" charset="0"/>
              </a:rPr>
              <a:t>لذا يمكن كتابة العلاقة التالية = </a:t>
            </a:r>
            <a:r>
              <a:rPr lang="en-US" sz="3000" b="1" dirty="0" err="1">
                <a:solidFill>
                  <a:srgbClr val="0000CC"/>
                </a:solidFill>
                <a:cs typeface="Times New Roman" pitchFamily="18" charset="0"/>
              </a:rPr>
              <a:t>mpac</a:t>
            </a:r>
            <a:r>
              <a:rPr lang="en-US" sz="3000" b="1" dirty="0">
                <a:solidFill>
                  <a:srgbClr val="0000CC"/>
                </a:solidFill>
                <a:cs typeface="Times New Roman" pitchFamily="18" charset="0"/>
              </a:rPr>
              <a:t> </a:t>
            </a:r>
            <a:r>
              <a:rPr lang="ar-SA" sz="3000" b="1" dirty="0">
                <a:solidFill>
                  <a:srgbClr val="0000CC"/>
                </a:solidFill>
                <a:cs typeface="Times New Roman" pitchFamily="18" charset="0"/>
              </a:rPr>
              <a:t>محصلة </a:t>
            </a:r>
            <a:r>
              <a:rPr lang="en-US" sz="3000" b="1" dirty="0">
                <a:solidFill>
                  <a:srgbClr val="0000CC"/>
                </a:solidFill>
                <a:cs typeface="Times New Roman" pitchFamily="18" charset="0"/>
              </a:rPr>
              <a:t>F </a:t>
            </a:r>
          </a:p>
          <a:p>
            <a:pPr algn="r" rtl="1"/>
            <a:r>
              <a:rPr lang="ar-SA" sz="3000" b="1" dirty="0">
                <a:solidFill>
                  <a:srgbClr val="0000CC"/>
                </a:solidFill>
                <a:cs typeface="Times New Roman" pitchFamily="18" charset="0"/>
              </a:rPr>
              <a:t>على النحو التالي: </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986920" y="1094750"/>
            <a:ext cx="1877437"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a:t>
            </a:r>
            <a:r>
              <a:rPr lang="ar-EG" sz="2800" b="1" dirty="0"/>
              <a:t> </a:t>
            </a:r>
            <a:endParaRPr lang="ar-SA" sz="2800" b="1" dirty="0"/>
          </a:p>
          <a:p>
            <a:r>
              <a:rPr lang="ar-EG" sz="2800" b="1" dirty="0"/>
              <a:t> </a:t>
            </a:r>
            <a:r>
              <a:rPr lang="ar-EG" sz="3000" b="1" dirty="0">
                <a:solidFill>
                  <a:srgbClr val="0000CC"/>
                </a:solidFill>
                <a:cs typeface="Times New Roman" pitchFamily="18" charset="0"/>
              </a:rPr>
              <a:t>الجذب</a:t>
            </a:r>
            <a:r>
              <a:rPr lang="ar-EG" sz="2800" b="1" dirty="0"/>
              <a:t> </a:t>
            </a:r>
            <a:r>
              <a:rPr lang="ar-EG" sz="3000" b="1" dirty="0">
                <a:solidFill>
                  <a:srgbClr val="0000CC"/>
                </a:solidFill>
                <a:cs typeface="Times New Roman" pitchFamily="18" charset="0"/>
              </a:rPr>
              <a:t>الكون</a:t>
            </a:r>
            <a:endParaRPr lang="ar-SA" sz="3000" b="1" dirty="0">
              <a:solidFill>
                <a:srgbClr val="0000CC"/>
              </a:solidFill>
              <a:cs typeface="Times New Roman" pitchFamily="18" charset="0"/>
            </a:endParaRPr>
          </a:p>
        </p:txBody>
      </p:sp>
      <p:pic>
        <p:nvPicPr>
          <p:cNvPr id="114690" name="صورة 91"/>
          <p:cNvPicPr>
            <a:picLocks noChangeAspect="1" noChangeArrowheads="1"/>
          </p:cNvPicPr>
          <p:nvPr/>
        </p:nvPicPr>
        <p:blipFill>
          <a:blip r:embed="rId5">
            <a:clrChange>
              <a:clrFrom>
                <a:srgbClr val="FFFFFF"/>
              </a:clrFrom>
              <a:clrTo>
                <a:srgbClr val="FFFFFF">
                  <a:alpha val="0"/>
                </a:srgbClr>
              </a:clrTo>
            </a:clrChange>
            <a:lum bright="-20000"/>
          </a:blip>
          <a:srcRect/>
          <a:stretch>
            <a:fillRect/>
          </a:stretch>
        </p:blipFill>
        <p:spPr bwMode="auto">
          <a:xfrm>
            <a:off x="2484438" y="4383088"/>
            <a:ext cx="3100387" cy="758825"/>
          </a:xfrm>
          <a:prstGeom prst="rect">
            <a:avLst/>
          </a:prstGeom>
          <a:noFill/>
          <a:ln w="9525">
            <a:noFill/>
            <a:miter lim="800000"/>
            <a:headEnd/>
            <a:tailEnd/>
          </a:ln>
        </p:spPr>
      </p:pic>
      <p:pic>
        <p:nvPicPr>
          <p:cNvPr id="114691" name="صورة 14"/>
          <p:cNvPicPr>
            <a:picLocks noChangeAspect="1" noChangeArrowheads="1"/>
          </p:cNvPicPr>
          <p:nvPr/>
        </p:nvPicPr>
        <p:blipFill>
          <a:blip r:embed="rId6">
            <a:clrChange>
              <a:clrFrom>
                <a:srgbClr val="FEF5DC"/>
              </a:clrFrom>
              <a:clrTo>
                <a:srgbClr val="FEF5DC">
                  <a:alpha val="0"/>
                </a:srgbClr>
              </a:clrTo>
            </a:clrChange>
            <a:lum bright="-20000"/>
          </a:blip>
          <a:srcRect/>
          <a:stretch>
            <a:fillRect/>
          </a:stretch>
        </p:blipFill>
        <p:spPr bwMode="auto">
          <a:xfrm>
            <a:off x="2833688" y="5445125"/>
            <a:ext cx="2692400" cy="6000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4690"/>
                                        </p:tgtEl>
                                        <p:attrNameLst>
                                          <p:attrName>style.visibility</p:attrName>
                                        </p:attrNameLst>
                                      </p:cBhvr>
                                      <p:to>
                                        <p:strVal val="visible"/>
                                      </p:to>
                                    </p:set>
                                    <p:animEffect transition="in" filter="fade">
                                      <p:cBhvr>
                                        <p:cTn id="21" dur="500"/>
                                        <p:tgtEl>
                                          <p:spTgt spid="114690"/>
                                        </p:tgtEl>
                                      </p:cBhvr>
                                    </p:animEffect>
                                  </p:childTnLst>
                                </p:cTn>
                              </p:par>
                              <p:par>
                                <p:cTn id="22" presetID="22" presetClass="entr" presetSubtype="4" fill="hold" nodeType="withEffect">
                                  <p:stCondLst>
                                    <p:cond delay="0"/>
                                  </p:stCondLst>
                                  <p:childTnLst>
                                    <p:set>
                                      <p:cBhvr>
                                        <p:cTn id="23" dur="1" fill="hold">
                                          <p:stCondLst>
                                            <p:cond delay="0"/>
                                          </p:stCondLst>
                                        </p:cTn>
                                        <p:tgtEl>
                                          <p:spTgt spid="114691"/>
                                        </p:tgtEl>
                                        <p:attrNameLst>
                                          <p:attrName>style.visibility</p:attrName>
                                        </p:attrNameLst>
                                      </p:cBhvr>
                                      <p:to>
                                        <p:strVal val="visible"/>
                                      </p:to>
                                    </p:set>
                                    <p:animEffect transition="in" filter="wipe(down)">
                                      <p:cBhvr>
                                        <p:cTn id="24" dur="500"/>
                                        <p:tgtEl>
                                          <p:spTgt spid="11469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par>
                                <p:cTn id="28" presetID="24"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 to="" calcmode="lin" valueType="num">
                                      <p:cBhvr>
                                        <p:cTn id="30"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7"/>
          <p:cNvGrpSpPr>
            <a:grpSpLocks noChangeAspect="1"/>
          </p:cNvGrpSpPr>
          <p:nvPr/>
        </p:nvGrpSpPr>
        <p:grpSpPr bwMode="auto">
          <a:xfrm>
            <a:off x="1403350" y="3644900"/>
            <a:ext cx="6577013" cy="1655763"/>
            <a:chOff x="855" y="945"/>
            <a:chExt cx="3780" cy="3375"/>
          </a:xfrm>
        </p:grpSpPr>
        <p:sp>
          <p:nvSpPr>
            <p:cNvPr id="40967" name="AutoShape 6"/>
            <p:cNvSpPr>
              <a:spLocks noChangeAspect="1" noChangeArrowheads="1" noTextEdit="1"/>
            </p:cNvSpPr>
            <p:nvPr/>
          </p:nvSpPr>
          <p:spPr bwMode="auto">
            <a:xfrm>
              <a:off x="855" y="945"/>
              <a:ext cx="3780" cy="3375"/>
            </a:xfrm>
            <a:prstGeom prst="rect">
              <a:avLst/>
            </a:prstGeom>
            <a:noFill/>
            <a:ln w="9525">
              <a:noFill/>
              <a:miter lim="800000"/>
              <a:headEnd/>
              <a:tailEnd/>
            </a:ln>
          </p:spPr>
          <p:txBody>
            <a:bodyPr/>
            <a:lstStyle/>
            <a:p>
              <a:endParaRPr lang="ar-EG"/>
            </a:p>
          </p:txBody>
        </p:sp>
        <p:sp>
          <p:nvSpPr>
            <p:cNvPr id="40968" name="Freeform 8"/>
            <p:cNvSpPr>
              <a:spLocks/>
            </p:cNvSpPr>
            <p:nvPr/>
          </p:nvSpPr>
          <p:spPr bwMode="auto">
            <a:xfrm>
              <a:off x="855" y="945"/>
              <a:ext cx="3780" cy="3375"/>
            </a:xfrm>
            <a:custGeom>
              <a:avLst/>
              <a:gdLst>
                <a:gd name="T0" fmla="*/ 2696 w 3780"/>
                <a:gd name="T1" fmla="*/ 48 h 3375"/>
                <a:gd name="T2" fmla="*/ 3603 w 3780"/>
                <a:gd name="T3" fmla="*/ 4 h 3375"/>
                <a:gd name="T4" fmla="*/ 3677 w 3780"/>
                <a:gd name="T5" fmla="*/ 39 h 3375"/>
                <a:gd name="T6" fmla="*/ 3736 w 3780"/>
                <a:gd name="T7" fmla="*/ 104 h 3375"/>
                <a:gd name="T8" fmla="*/ 3770 w 3780"/>
                <a:gd name="T9" fmla="*/ 183 h 3375"/>
                <a:gd name="T10" fmla="*/ 3761 w 3780"/>
                <a:gd name="T11" fmla="*/ 263 h 3375"/>
                <a:gd name="T12" fmla="*/ 3672 w 3780"/>
                <a:gd name="T13" fmla="*/ 358 h 3375"/>
                <a:gd name="T14" fmla="*/ 3573 w 3780"/>
                <a:gd name="T15" fmla="*/ 370 h 3375"/>
                <a:gd name="T16" fmla="*/ 3518 w 3780"/>
                <a:gd name="T17" fmla="*/ 374 h 3375"/>
                <a:gd name="T18" fmla="*/ 3470 w 3780"/>
                <a:gd name="T19" fmla="*/ 493 h 3375"/>
                <a:gd name="T20" fmla="*/ 3450 w 3780"/>
                <a:gd name="T21" fmla="*/ 648 h 3375"/>
                <a:gd name="T22" fmla="*/ 3450 w 3780"/>
                <a:gd name="T23" fmla="*/ 836 h 3375"/>
                <a:gd name="T24" fmla="*/ 3465 w 3780"/>
                <a:gd name="T25" fmla="*/ 1039 h 3375"/>
                <a:gd name="T26" fmla="*/ 3499 w 3780"/>
                <a:gd name="T27" fmla="*/ 1261 h 3375"/>
                <a:gd name="T28" fmla="*/ 3543 w 3780"/>
                <a:gd name="T29" fmla="*/ 1493 h 3375"/>
                <a:gd name="T30" fmla="*/ 3588 w 3780"/>
                <a:gd name="T31" fmla="*/ 1727 h 3375"/>
                <a:gd name="T32" fmla="*/ 3643 w 3780"/>
                <a:gd name="T33" fmla="*/ 1954 h 3375"/>
                <a:gd name="T34" fmla="*/ 3687 w 3780"/>
                <a:gd name="T35" fmla="*/ 2177 h 3375"/>
                <a:gd name="T36" fmla="*/ 3731 w 3780"/>
                <a:gd name="T37" fmla="*/ 2380 h 3375"/>
                <a:gd name="T38" fmla="*/ 3761 w 3780"/>
                <a:gd name="T39" fmla="*/ 2559 h 3375"/>
                <a:gd name="T40" fmla="*/ 3780 w 3780"/>
                <a:gd name="T41" fmla="*/ 2710 h 3375"/>
                <a:gd name="T42" fmla="*/ 3780 w 3780"/>
                <a:gd name="T43" fmla="*/ 2826 h 3375"/>
                <a:gd name="T44" fmla="*/ 3677 w 3780"/>
                <a:gd name="T45" fmla="*/ 3136 h 3375"/>
                <a:gd name="T46" fmla="*/ 2824 w 3780"/>
                <a:gd name="T47" fmla="*/ 3259 h 3375"/>
                <a:gd name="T48" fmla="*/ 207 w 3780"/>
                <a:gd name="T49" fmla="*/ 3375 h 3375"/>
                <a:gd name="T50" fmla="*/ 0 w 3780"/>
                <a:gd name="T51" fmla="*/ 3228 h 3375"/>
                <a:gd name="T52" fmla="*/ 78 w 3780"/>
                <a:gd name="T53" fmla="*/ 3100 h 3375"/>
                <a:gd name="T54" fmla="*/ 340 w 3780"/>
                <a:gd name="T55" fmla="*/ 3064 h 3375"/>
                <a:gd name="T56" fmla="*/ 577 w 3780"/>
                <a:gd name="T57" fmla="*/ 3076 h 3375"/>
                <a:gd name="T58" fmla="*/ 596 w 3780"/>
                <a:gd name="T59" fmla="*/ 2945 h 3375"/>
                <a:gd name="T60" fmla="*/ 596 w 3780"/>
                <a:gd name="T61" fmla="*/ 2793 h 3375"/>
                <a:gd name="T62" fmla="*/ 577 w 3780"/>
                <a:gd name="T63" fmla="*/ 2626 h 3375"/>
                <a:gd name="T64" fmla="*/ 543 w 3780"/>
                <a:gd name="T65" fmla="*/ 2440 h 3375"/>
                <a:gd name="T66" fmla="*/ 498 w 3780"/>
                <a:gd name="T67" fmla="*/ 2245 h 3375"/>
                <a:gd name="T68" fmla="*/ 448 w 3780"/>
                <a:gd name="T69" fmla="*/ 2042 h 3375"/>
                <a:gd name="T70" fmla="*/ 389 w 3780"/>
                <a:gd name="T71" fmla="*/ 1834 h 3375"/>
                <a:gd name="T72" fmla="*/ 330 w 3780"/>
                <a:gd name="T73" fmla="*/ 1628 h 3375"/>
                <a:gd name="T74" fmla="*/ 276 w 3780"/>
                <a:gd name="T75" fmla="*/ 1421 h 3375"/>
                <a:gd name="T76" fmla="*/ 232 w 3780"/>
                <a:gd name="T77" fmla="*/ 1218 h 3375"/>
                <a:gd name="T78" fmla="*/ 192 w 3780"/>
                <a:gd name="T79" fmla="*/ 1027 h 3375"/>
                <a:gd name="T80" fmla="*/ 163 w 3780"/>
                <a:gd name="T81" fmla="*/ 848 h 3375"/>
                <a:gd name="T82" fmla="*/ 158 w 3780"/>
                <a:gd name="T83" fmla="*/ 684 h 3375"/>
                <a:gd name="T84" fmla="*/ 173 w 3780"/>
                <a:gd name="T85" fmla="*/ 529 h 3375"/>
                <a:gd name="T86" fmla="*/ 241 w 3780"/>
                <a:gd name="T87" fmla="*/ 326 h 3375"/>
                <a:gd name="T88" fmla="*/ 380 w 3780"/>
                <a:gd name="T89" fmla="*/ 171 h 3375"/>
                <a:gd name="T90" fmla="*/ 602 w 3780"/>
                <a:gd name="T91" fmla="*/ 87 h 33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80"/>
                <a:gd name="T139" fmla="*/ 0 h 3375"/>
                <a:gd name="T140" fmla="*/ 3780 w 3780"/>
                <a:gd name="T141" fmla="*/ 3375 h 33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80" h="3375">
                  <a:moveTo>
                    <a:pt x="602" y="87"/>
                  </a:moveTo>
                  <a:lnTo>
                    <a:pt x="1626" y="75"/>
                  </a:lnTo>
                  <a:lnTo>
                    <a:pt x="2696" y="48"/>
                  </a:lnTo>
                  <a:lnTo>
                    <a:pt x="3577" y="0"/>
                  </a:lnTo>
                  <a:lnTo>
                    <a:pt x="3603" y="4"/>
                  </a:lnTo>
                  <a:lnTo>
                    <a:pt x="3628" y="12"/>
                  </a:lnTo>
                  <a:lnTo>
                    <a:pt x="3651" y="24"/>
                  </a:lnTo>
                  <a:lnTo>
                    <a:pt x="3677" y="39"/>
                  </a:lnTo>
                  <a:lnTo>
                    <a:pt x="3696" y="60"/>
                  </a:lnTo>
                  <a:lnTo>
                    <a:pt x="3716" y="80"/>
                  </a:lnTo>
                  <a:lnTo>
                    <a:pt x="3736" y="104"/>
                  </a:lnTo>
                  <a:lnTo>
                    <a:pt x="3750" y="128"/>
                  </a:lnTo>
                  <a:lnTo>
                    <a:pt x="3761" y="155"/>
                  </a:lnTo>
                  <a:lnTo>
                    <a:pt x="3770" y="183"/>
                  </a:lnTo>
                  <a:lnTo>
                    <a:pt x="3770" y="211"/>
                  </a:lnTo>
                  <a:lnTo>
                    <a:pt x="3761" y="263"/>
                  </a:lnTo>
                  <a:lnTo>
                    <a:pt x="3740" y="302"/>
                  </a:lnTo>
                  <a:lnTo>
                    <a:pt x="3711" y="334"/>
                  </a:lnTo>
                  <a:lnTo>
                    <a:pt x="3672" y="358"/>
                  </a:lnTo>
                  <a:lnTo>
                    <a:pt x="3628" y="370"/>
                  </a:lnTo>
                  <a:lnTo>
                    <a:pt x="3573" y="370"/>
                  </a:lnTo>
                  <a:lnTo>
                    <a:pt x="3533" y="374"/>
                  </a:lnTo>
                  <a:lnTo>
                    <a:pt x="3518" y="374"/>
                  </a:lnTo>
                  <a:lnTo>
                    <a:pt x="3499" y="410"/>
                  </a:lnTo>
                  <a:lnTo>
                    <a:pt x="3484" y="450"/>
                  </a:lnTo>
                  <a:lnTo>
                    <a:pt x="3470" y="493"/>
                  </a:lnTo>
                  <a:lnTo>
                    <a:pt x="3459" y="541"/>
                  </a:lnTo>
                  <a:lnTo>
                    <a:pt x="3455" y="597"/>
                  </a:lnTo>
                  <a:lnTo>
                    <a:pt x="3450" y="648"/>
                  </a:lnTo>
                  <a:lnTo>
                    <a:pt x="3444" y="708"/>
                  </a:lnTo>
                  <a:lnTo>
                    <a:pt x="3444" y="773"/>
                  </a:lnTo>
                  <a:lnTo>
                    <a:pt x="3450" y="836"/>
                  </a:lnTo>
                  <a:lnTo>
                    <a:pt x="3455" y="899"/>
                  </a:lnTo>
                  <a:lnTo>
                    <a:pt x="3459" y="971"/>
                  </a:lnTo>
                  <a:lnTo>
                    <a:pt x="3465" y="1039"/>
                  </a:lnTo>
                  <a:lnTo>
                    <a:pt x="3474" y="1114"/>
                  </a:lnTo>
                  <a:lnTo>
                    <a:pt x="3484" y="1186"/>
                  </a:lnTo>
                  <a:lnTo>
                    <a:pt x="3499" y="1261"/>
                  </a:lnTo>
                  <a:lnTo>
                    <a:pt x="3514" y="1338"/>
                  </a:lnTo>
                  <a:lnTo>
                    <a:pt x="3529" y="1413"/>
                  </a:lnTo>
                  <a:lnTo>
                    <a:pt x="3543" y="1493"/>
                  </a:lnTo>
                  <a:lnTo>
                    <a:pt x="3558" y="1568"/>
                  </a:lnTo>
                  <a:lnTo>
                    <a:pt x="3573" y="1648"/>
                  </a:lnTo>
                  <a:lnTo>
                    <a:pt x="3588" y="1727"/>
                  </a:lnTo>
                  <a:lnTo>
                    <a:pt x="3607" y="1803"/>
                  </a:lnTo>
                  <a:lnTo>
                    <a:pt x="3622" y="1879"/>
                  </a:lnTo>
                  <a:lnTo>
                    <a:pt x="3643" y="1954"/>
                  </a:lnTo>
                  <a:lnTo>
                    <a:pt x="3657" y="2030"/>
                  </a:lnTo>
                  <a:lnTo>
                    <a:pt x="3672" y="2102"/>
                  </a:lnTo>
                  <a:lnTo>
                    <a:pt x="3687" y="2177"/>
                  </a:lnTo>
                  <a:lnTo>
                    <a:pt x="3702" y="2245"/>
                  </a:lnTo>
                  <a:lnTo>
                    <a:pt x="3716" y="2312"/>
                  </a:lnTo>
                  <a:lnTo>
                    <a:pt x="3731" y="2380"/>
                  </a:lnTo>
                  <a:lnTo>
                    <a:pt x="3740" y="2443"/>
                  </a:lnTo>
                  <a:lnTo>
                    <a:pt x="3750" y="2503"/>
                  </a:lnTo>
                  <a:lnTo>
                    <a:pt x="3761" y="2559"/>
                  </a:lnTo>
                  <a:lnTo>
                    <a:pt x="3770" y="2614"/>
                  </a:lnTo>
                  <a:lnTo>
                    <a:pt x="3776" y="2662"/>
                  </a:lnTo>
                  <a:lnTo>
                    <a:pt x="3780" y="2710"/>
                  </a:lnTo>
                  <a:lnTo>
                    <a:pt x="3780" y="2754"/>
                  </a:lnTo>
                  <a:lnTo>
                    <a:pt x="3780" y="2793"/>
                  </a:lnTo>
                  <a:lnTo>
                    <a:pt x="3780" y="2826"/>
                  </a:lnTo>
                  <a:lnTo>
                    <a:pt x="3761" y="2973"/>
                  </a:lnTo>
                  <a:lnTo>
                    <a:pt x="3677" y="3136"/>
                  </a:lnTo>
                  <a:lnTo>
                    <a:pt x="3450" y="3256"/>
                  </a:lnTo>
                  <a:lnTo>
                    <a:pt x="2824" y="3259"/>
                  </a:lnTo>
                  <a:lnTo>
                    <a:pt x="1651" y="3295"/>
                  </a:lnTo>
                  <a:lnTo>
                    <a:pt x="207" y="3375"/>
                  </a:lnTo>
                  <a:lnTo>
                    <a:pt x="103" y="3359"/>
                  </a:lnTo>
                  <a:lnTo>
                    <a:pt x="25" y="3315"/>
                  </a:lnTo>
                  <a:lnTo>
                    <a:pt x="0" y="3228"/>
                  </a:lnTo>
                  <a:lnTo>
                    <a:pt x="15" y="3168"/>
                  </a:lnTo>
                  <a:lnTo>
                    <a:pt x="78" y="3100"/>
                  </a:lnTo>
                  <a:lnTo>
                    <a:pt x="211" y="3061"/>
                  </a:lnTo>
                  <a:lnTo>
                    <a:pt x="340" y="3064"/>
                  </a:lnTo>
                  <a:lnTo>
                    <a:pt x="488" y="3076"/>
                  </a:lnTo>
                  <a:lnTo>
                    <a:pt x="577" y="3076"/>
                  </a:lnTo>
                  <a:lnTo>
                    <a:pt x="587" y="3037"/>
                  </a:lnTo>
                  <a:lnTo>
                    <a:pt x="591" y="2993"/>
                  </a:lnTo>
                  <a:lnTo>
                    <a:pt x="596" y="2945"/>
                  </a:lnTo>
                  <a:lnTo>
                    <a:pt x="596" y="2897"/>
                  </a:lnTo>
                  <a:lnTo>
                    <a:pt x="596" y="2850"/>
                  </a:lnTo>
                  <a:lnTo>
                    <a:pt x="596" y="2793"/>
                  </a:lnTo>
                  <a:lnTo>
                    <a:pt x="591" y="2742"/>
                  </a:lnTo>
                  <a:lnTo>
                    <a:pt x="587" y="2682"/>
                  </a:lnTo>
                  <a:lnTo>
                    <a:pt x="577" y="2626"/>
                  </a:lnTo>
                  <a:lnTo>
                    <a:pt x="566" y="2566"/>
                  </a:lnTo>
                  <a:lnTo>
                    <a:pt x="557" y="2503"/>
                  </a:lnTo>
                  <a:lnTo>
                    <a:pt x="543" y="2440"/>
                  </a:lnTo>
                  <a:lnTo>
                    <a:pt x="528" y="2377"/>
                  </a:lnTo>
                  <a:lnTo>
                    <a:pt x="513" y="2312"/>
                  </a:lnTo>
                  <a:lnTo>
                    <a:pt x="498" y="2245"/>
                  </a:lnTo>
                  <a:lnTo>
                    <a:pt x="483" y="2177"/>
                  </a:lnTo>
                  <a:lnTo>
                    <a:pt x="463" y="2109"/>
                  </a:lnTo>
                  <a:lnTo>
                    <a:pt x="448" y="2042"/>
                  </a:lnTo>
                  <a:lnTo>
                    <a:pt x="429" y="1974"/>
                  </a:lnTo>
                  <a:lnTo>
                    <a:pt x="409" y="1902"/>
                  </a:lnTo>
                  <a:lnTo>
                    <a:pt x="389" y="1834"/>
                  </a:lnTo>
                  <a:lnTo>
                    <a:pt x="370" y="1768"/>
                  </a:lnTo>
                  <a:lnTo>
                    <a:pt x="350" y="1696"/>
                  </a:lnTo>
                  <a:lnTo>
                    <a:pt x="330" y="1628"/>
                  </a:lnTo>
                  <a:lnTo>
                    <a:pt x="315" y="1556"/>
                  </a:lnTo>
                  <a:lnTo>
                    <a:pt x="296" y="1488"/>
                  </a:lnTo>
                  <a:lnTo>
                    <a:pt x="276" y="1421"/>
                  </a:lnTo>
                  <a:lnTo>
                    <a:pt x="262" y="1353"/>
                  </a:lnTo>
                  <a:lnTo>
                    <a:pt x="247" y="1285"/>
                  </a:lnTo>
                  <a:lnTo>
                    <a:pt x="232" y="1218"/>
                  </a:lnTo>
                  <a:lnTo>
                    <a:pt x="217" y="1154"/>
                  </a:lnTo>
                  <a:lnTo>
                    <a:pt x="203" y="1090"/>
                  </a:lnTo>
                  <a:lnTo>
                    <a:pt x="192" y="1027"/>
                  </a:lnTo>
                  <a:lnTo>
                    <a:pt x="182" y="967"/>
                  </a:lnTo>
                  <a:lnTo>
                    <a:pt x="173" y="908"/>
                  </a:lnTo>
                  <a:lnTo>
                    <a:pt x="163" y="848"/>
                  </a:lnTo>
                  <a:lnTo>
                    <a:pt x="158" y="792"/>
                  </a:lnTo>
                  <a:lnTo>
                    <a:pt x="158" y="737"/>
                  </a:lnTo>
                  <a:lnTo>
                    <a:pt x="158" y="684"/>
                  </a:lnTo>
                  <a:lnTo>
                    <a:pt x="163" y="605"/>
                  </a:lnTo>
                  <a:lnTo>
                    <a:pt x="173" y="529"/>
                  </a:lnTo>
                  <a:lnTo>
                    <a:pt x="192" y="457"/>
                  </a:lnTo>
                  <a:lnTo>
                    <a:pt x="211" y="391"/>
                  </a:lnTo>
                  <a:lnTo>
                    <a:pt x="241" y="326"/>
                  </a:lnTo>
                  <a:lnTo>
                    <a:pt x="281" y="266"/>
                  </a:lnTo>
                  <a:lnTo>
                    <a:pt x="325" y="215"/>
                  </a:lnTo>
                  <a:lnTo>
                    <a:pt x="380" y="171"/>
                  </a:lnTo>
                  <a:lnTo>
                    <a:pt x="443" y="135"/>
                  </a:lnTo>
                  <a:lnTo>
                    <a:pt x="517" y="107"/>
                  </a:lnTo>
                  <a:lnTo>
                    <a:pt x="602" y="87"/>
                  </a:lnTo>
                  <a:close/>
                </a:path>
              </a:pathLst>
            </a:custGeom>
            <a:solidFill>
              <a:srgbClr val="000000"/>
            </a:solidFill>
            <a:ln w="9525">
              <a:noFill/>
              <a:round/>
              <a:headEnd/>
              <a:tailEnd/>
            </a:ln>
          </p:spPr>
          <p:txBody>
            <a:bodyPr/>
            <a:lstStyle/>
            <a:p>
              <a:endParaRPr lang="ar-EG"/>
            </a:p>
          </p:txBody>
        </p:sp>
        <p:sp>
          <p:nvSpPr>
            <p:cNvPr id="40969" name="Freeform 9"/>
            <p:cNvSpPr>
              <a:spLocks/>
            </p:cNvSpPr>
            <p:nvPr/>
          </p:nvSpPr>
          <p:spPr bwMode="auto">
            <a:xfrm>
              <a:off x="1047" y="1049"/>
              <a:ext cx="3558" cy="3227"/>
            </a:xfrm>
            <a:custGeom>
              <a:avLst/>
              <a:gdLst>
                <a:gd name="T0" fmla="*/ 602 w 3558"/>
                <a:gd name="T1" fmla="*/ 15 h 3227"/>
                <a:gd name="T2" fmla="*/ 419 w 3558"/>
                <a:gd name="T3" fmla="*/ 0 h 3227"/>
                <a:gd name="T4" fmla="*/ 351 w 3558"/>
                <a:gd name="T5" fmla="*/ 15 h 3227"/>
                <a:gd name="T6" fmla="*/ 281 w 3558"/>
                <a:gd name="T7" fmla="*/ 43 h 3227"/>
                <a:gd name="T8" fmla="*/ 207 w 3558"/>
                <a:gd name="T9" fmla="*/ 87 h 3227"/>
                <a:gd name="T10" fmla="*/ 133 w 3558"/>
                <a:gd name="T11" fmla="*/ 155 h 3227"/>
                <a:gd name="T12" fmla="*/ 70 w 3558"/>
                <a:gd name="T13" fmla="*/ 242 h 3227"/>
                <a:gd name="T14" fmla="*/ 25 w 3558"/>
                <a:gd name="T15" fmla="*/ 358 h 3227"/>
                <a:gd name="T16" fmla="*/ 0 w 3558"/>
                <a:gd name="T17" fmla="*/ 505 h 3227"/>
                <a:gd name="T18" fmla="*/ 5 w 3558"/>
                <a:gd name="T19" fmla="*/ 621 h 3227"/>
                <a:gd name="T20" fmla="*/ 5 w 3558"/>
                <a:gd name="T21" fmla="*/ 716 h 3227"/>
                <a:gd name="T22" fmla="*/ 19 w 3558"/>
                <a:gd name="T23" fmla="*/ 839 h 3227"/>
                <a:gd name="T24" fmla="*/ 45 w 3558"/>
                <a:gd name="T25" fmla="*/ 983 h 3227"/>
                <a:gd name="T26" fmla="*/ 84 w 3558"/>
                <a:gd name="T27" fmla="*/ 1150 h 3227"/>
                <a:gd name="T28" fmla="*/ 129 w 3558"/>
                <a:gd name="T29" fmla="*/ 1329 h 3227"/>
                <a:gd name="T30" fmla="*/ 178 w 3558"/>
                <a:gd name="T31" fmla="*/ 1515 h 3227"/>
                <a:gd name="T32" fmla="*/ 226 w 3558"/>
                <a:gd name="T33" fmla="*/ 1711 h 3227"/>
                <a:gd name="T34" fmla="*/ 281 w 3558"/>
                <a:gd name="T35" fmla="*/ 1910 h 3227"/>
                <a:gd name="T36" fmla="*/ 330 w 3558"/>
                <a:gd name="T37" fmla="*/ 2105 h 3227"/>
                <a:gd name="T38" fmla="*/ 374 w 3558"/>
                <a:gd name="T39" fmla="*/ 2292 h 3227"/>
                <a:gd name="T40" fmla="*/ 410 w 3558"/>
                <a:gd name="T41" fmla="*/ 2467 h 3227"/>
                <a:gd name="T42" fmla="*/ 439 w 3558"/>
                <a:gd name="T43" fmla="*/ 2630 h 3227"/>
                <a:gd name="T44" fmla="*/ 454 w 3558"/>
                <a:gd name="T45" fmla="*/ 2769 h 3227"/>
                <a:gd name="T46" fmla="*/ 424 w 3558"/>
                <a:gd name="T47" fmla="*/ 2964 h 3227"/>
                <a:gd name="T48" fmla="*/ 188 w 3558"/>
                <a:gd name="T49" fmla="*/ 3227 h 3227"/>
                <a:gd name="T50" fmla="*/ 562 w 3558"/>
                <a:gd name="T51" fmla="*/ 3208 h 3227"/>
                <a:gd name="T52" fmla="*/ 1449 w 3558"/>
                <a:gd name="T53" fmla="*/ 3175 h 3227"/>
                <a:gd name="T54" fmla="*/ 2425 w 3558"/>
                <a:gd name="T55" fmla="*/ 3143 h 3227"/>
                <a:gd name="T56" fmla="*/ 3155 w 3558"/>
                <a:gd name="T57" fmla="*/ 3119 h 3227"/>
                <a:gd name="T58" fmla="*/ 3303 w 3558"/>
                <a:gd name="T59" fmla="*/ 3112 h 3227"/>
                <a:gd name="T60" fmla="*/ 3381 w 3558"/>
                <a:gd name="T61" fmla="*/ 3076 h 3227"/>
                <a:gd name="T62" fmla="*/ 3465 w 3558"/>
                <a:gd name="T63" fmla="*/ 3005 h 3227"/>
                <a:gd name="T64" fmla="*/ 3529 w 3558"/>
                <a:gd name="T65" fmla="*/ 2892 h 3227"/>
                <a:gd name="T66" fmla="*/ 3558 w 3558"/>
                <a:gd name="T67" fmla="*/ 2722 h 3227"/>
                <a:gd name="T68" fmla="*/ 3544 w 3558"/>
                <a:gd name="T69" fmla="*/ 2570 h 3227"/>
                <a:gd name="T70" fmla="*/ 3499 w 3558"/>
                <a:gd name="T71" fmla="*/ 2328 h 3227"/>
                <a:gd name="T72" fmla="*/ 3455 w 3558"/>
                <a:gd name="T73" fmla="*/ 2097 h 3227"/>
                <a:gd name="T74" fmla="*/ 3411 w 3558"/>
                <a:gd name="T75" fmla="*/ 1870 h 3227"/>
                <a:gd name="T76" fmla="*/ 3371 w 3558"/>
                <a:gd name="T77" fmla="*/ 1652 h 3227"/>
                <a:gd name="T78" fmla="*/ 3332 w 3558"/>
                <a:gd name="T79" fmla="*/ 1444 h 3227"/>
                <a:gd name="T80" fmla="*/ 3292 w 3558"/>
                <a:gd name="T81" fmla="*/ 1246 h 3227"/>
                <a:gd name="T82" fmla="*/ 3263 w 3558"/>
                <a:gd name="T83" fmla="*/ 1058 h 3227"/>
                <a:gd name="T84" fmla="*/ 3233 w 3558"/>
                <a:gd name="T85" fmla="*/ 879 h 3227"/>
                <a:gd name="T86" fmla="*/ 3214 w 3558"/>
                <a:gd name="T87" fmla="*/ 716 h 3227"/>
                <a:gd name="T88" fmla="*/ 3204 w 3558"/>
                <a:gd name="T89" fmla="*/ 609 h 3227"/>
                <a:gd name="T90" fmla="*/ 3252 w 3558"/>
                <a:gd name="T91" fmla="*/ 346 h 3227"/>
                <a:gd name="T92" fmla="*/ 3159 w 3558"/>
                <a:gd name="T93" fmla="*/ 275 h 3227"/>
                <a:gd name="T94" fmla="*/ 2504 w 3558"/>
                <a:gd name="T95" fmla="*/ 282 h 3227"/>
                <a:gd name="T96" fmla="*/ 1675 w 3558"/>
                <a:gd name="T97" fmla="*/ 314 h 3227"/>
                <a:gd name="T98" fmla="*/ 957 w 3558"/>
                <a:gd name="T99" fmla="*/ 358 h 3227"/>
                <a:gd name="T100" fmla="*/ 676 w 3558"/>
                <a:gd name="T101" fmla="*/ 382 h 3227"/>
                <a:gd name="T102" fmla="*/ 365 w 3558"/>
                <a:gd name="T103" fmla="*/ 314 h 3227"/>
                <a:gd name="T104" fmla="*/ 336 w 3558"/>
                <a:gd name="T105" fmla="*/ 183 h 3227"/>
                <a:gd name="T106" fmla="*/ 385 w 3558"/>
                <a:gd name="T107" fmla="*/ 103 h 3227"/>
                <a:gd name="T108" fmla="*/ 473 w 3558"/>
                <a:gd name="T109" fmla="*/ 55 h 3227"/>
                <a:gd name="T110" fmla="*/ 552 w 3558"/>
                <a:gd name="T111" fmla="*/ 43 h 3227"/>
                <a:gd name="T112" fmla="*/ 676 w 3558"/>
                <a:gd name="T113" fmla="*/ 43 h 32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58"/>
                <a:gd name="T172" fmla="*/ 0 h 3227"/>
                <a:gd name="T173" fmla="*/ 3558 w 3558"/>
                <a:gd name="T174" fmla="*/ 3227 h 32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58" h="3227">
                  <a:moveTo>
                    <a:pt x="676" y="43"/>
                  </a:moveTo>
                  <a:lnTo>
                    <a:pt x="646" y="27"/>
                  </a:lnTo>
                  <a:lnTo>
                    <a:pt x="602" y="15"/>
                  </a:lnTo>
                  <a:lnTo>
                    <a:pt x="543" y="3"/>
                  </a:lnTo>
                  <a:lnTo>
                    <a:pt x="478" y="0"/>
                  </a:lnTo>
                  <a:lnTo>
                    <a:pt x="419" y="0"/>
                  </a:lnTo>
                  <a:lnTo>
                    <a:pt x="370" y="12"/>
                  </a:lnTo>
                  <a:lnTo>
                    <a:pt x="351" y="15"/>
                  </a:lnTo>
                  <a:lnTo>
                    <a:pt x="330" y="24"/>
                  </a:lnTo>
                  <a:lnTo>
                    <a:pt x="306" y="31"/>
                  </a:lnTo>
                  <a:lnTo>
                    <a:pt x="281" y="43"/>
                  </a:lnTo>
                  <a:lnTo>
                    <a:pt x="256" y="55"/>
                  </a:lnTo>
                  <a:lnTo>
                    <a:pt x="232" y="72"/>
                  </a:lnTo>
                  <a:lnTo>
                    <a:pt x="207" y="87"/>
                  </a:lnTo>
                  <a:lnTo>
                    <a:pt x="182" y="107"/>
                  </a:lnTo>
                  <a:lnTo>
                    <a:pt x="158" y="126"/>
                  </a:lnTo>
                  <a:lnTo>
                    <a:pt x="133" y="155"/>
                  </a:lnTo>
                  <a:lnTo>
                    <a:pt x="114" y="179"/>
                  </a:lnTo>
                  <a:lnTo>
                    <a:pt x="89" y="210"/>
                  </a:lnTo>
                  <a:lnTo>
                    <a:pt x="70" y="242"/>
                  </a:lnTo>
                  <a:lnTo>
                    <a:pt x="55" y="278"/>
                  </a:lnTo>
                  <a:lnTo>
                    <a:pt x="34" y="318"/>
                  </a:lnTo>
                  <a:lnTo>
                    <a:pt x="25" y="358"/>
                  </a:lnTo>
                  <a:lnTo>
                    <a:pt x="15" y="401"/>
                  </a:lnTo>
                  <a:lnTo>
                    <a:pt x="5" y="454"/>
                  </a:lnTo>
                  <a:lnTo>
                    <a:pt x="0" y="505"/>
                  </a:lnTo>
                  <a:lnTo>
                    <a:pt x="0" y="561"/>
                  </a:lnTo>
                  <a:lnTo>
                    <a:pt x="5" y="621"/>
                  </a:lnTo>
                  <a:lnTo>
                    <a:pt x="0" y="648"/>
                  </a:lnTo>
                  <a:lnTo>
                    <a:pt x="0" y="681"/>
                  </a:lnTo>
                  <a:lnTo>
                    <a:pt x="5" y="716"/>
                  </a:lnTo>
                  <a:lnTo>
                    <a:pt x="5" y="751"/>
                  </a:lnTo>
                  <a:lnTo>
                    <a:pt x="11" y="795"/>
                  </a:lnTo>
                  <a:lnTo>
                    <a:pt x="19" y="839"/>
                  </a:lnTo>
                  <a:lnTo>
                    <a:pt x="25" y="882"/>
                  </a:lnTo>
                  <a:lnTo>
                    <a:pt x="34" y="930"/>
                  </a:lnTo>
                  <a:lnTo>
                    <a:pt x="45" y="983"/>
                  </a:lnTo>
                  <a:lnTo>
                    <a:pt x="59" y="1038"/>
                  </a:lnTo>
                  <a:lnTo>
                    <a:pt x="70" y="1090"/>
                  </a:lnTo>
                  <a:lnTo>
                    <a:pt x="84" y="1150"/>
                  </a:lnTo>
                  <a:lnTo>
                    <a:pt x="99" y="1205"/>
                  </a:lnTo>
                  <a:lnTo>
                    <a:pt x="114" y="1265"/>
                  </a:lnTo>
                  <a:lnTo>
                    <a:pt x="129" y="1329"/>
                  </a:lnTo>
                  <a:lnTo>
                    <a:pt x="144" y="1389"/>
                  </a:lnTo>
                  <a:lnTo>
                    <a:pt x="158" y="1452"/>
                  </a:lnTo>
                  <a:lnTo>
                    <a:pt x="178" y="1515"/>
                  </a:lnTo>
                  <a:lnTo>
                    <a:pt x="192" y="1580"/>
                  </a:lnTo>
                  <a:lnTo>
                    <a:pt x="212" y="1647"/>
                  </a:lnTo>
                  <a:lnTo>
                    <a:pt x="226" y="1711"/>
                  </a:lnTo>
                  <a:lnTo>
                    <a:pt x="247" y="1778"/>
                  </a:lnTo>
                  <a:lnTo>
                    <a:pt x="262" y="1843"/>
                  </a:lnTo>
                  <a:lnTo>
                    <a:pt x="281" y="1910"/>
                  </a:lnTo>
                  <a:lnTo>
                    <a:pt x="296" y="1974"/>
                  </a:lnTo>
                  <a:lnTo>
                    <a:pt x="315" y="2037"/>
                  </a:lnTo>
                  <a:lnTo>
                    <a:pt x="330" y="2105"/>
                  </a:lnTo>
                  <a:lnTo>
                    <a:pt x="345" y="2169"/>
                  </a:lnTo>
                  <a:lnTo>
                    <a:pt x="359" y="2228"/>
                  </a:lnTo>
                  <a:lnTo>
                    <a:pt x="374" y="2292"/>
                  </a:lnTo>
                  <a:lnTo>
                    <a:pt x="389" y="2351"/>
                  </a:lnTo>
                  <a:lnTo>
                    <a:pt x="399" y="2411"/>
                  </a:lnTo>
                  <a:lnTo>
                    <a:pt x="410" y="2467"/>
                  </a:lnTo>
                  <a:lnTo>
                    <a:pt x="419" y="2522"/>
                  </a:lnTo>
                  <a:lnTo>
                    <a:pt x="429" y="2578"/>
                  </a:lnTo>
                  <a:lnTo>
                    <a:pt x="439" y="2630"/>
                  </a:lnTo>
                  <a:lnTo>
                    <a:pt x="444" y="2677"/>
                  </a:lnTo>
                  <a:lnTo>
                    <a:pt x="448" y="2725"/>
                  </a:lnTo>
                  <a:lnTo>
                    <a:pt x="454" y="2769"/>
                  </a:lnTo>
                  <a:lnTo>
                    <a:pt x="448" y="2857"/>
                  </a:lnTo>
                  <a:lnTo>
                    <a:pt x="424" y="2964"/>
                  </a:lnTo>
                  <a:lnTo>
                    <a:pt x="374" y="3068"/>
                  </a:lnTo>
                  <a:lnTo>
                    <a:pt x="296" y="3164"/>
                  </a:lnTo>
                  <a:lnTo>
                    <a:pt x="188" y="3227"/>
                  </a:lnTo>
                  <a:lnTo>
                    <a:pt x="345" y="3220"/>
                  </a:lnTo>
                  <a:lnTo>
                    <a:pt x="562" y="3208"/>
                  </a:lnTo>
                  <a:lnTo>
                    <a:pt x="828" y="3199"/>
                  </a:lnTo>
                  <a:lnTo>
                    <a:pt x="1124" y="3187"/>
                  </a:lnTo>
                  <a:lnTo>
                    <a:pt x="1449" y="3175"/>
                  </a:lnTo>
                  <a:lnTo>
                    <a:pt x="1780" y="3164"/>
                  </a:lnTo>
                  <a:lnTo>
                    <a:pt x="2110" y="3152"/>
                  </a:lnTo>
                  <a:lnTo>
                    <a:pt x="2425" y="3143"/>
                  </a:lnTo>
                  <a:lnTo>
                    <a:pt x="2711" y="3131"/>
                  </a:lnTo>
                  <a:lnTo>
                    <a:pt x="2957" y="3128"/>
                  </a:lnTo>
                  <a:lnTo>
                    <a:pt x="3155" y="3119"/>
                  </a:lnTo>
                  <a:lnTo>
                    <a:pt x="3282" y="3116"/>
                  </a:lnTo>
                  <a:lnTo>
                    <a:pt x="3303" y="3112"/>
                  </a:lnTo>
                  <a:lnTo>
                    <a:pt x="3326" y="3104"/>
                  </a:lnTo>
                  <a:lnTo>
                    <a:pt x="3351" y="3092"/>
                  </a:lnTo>
                  <a:lnTo>
                    <a:pt x="3381" y="3076"/>
                  </a:lnTo>
                  <a:lnTo>
                    <a:pt x="3411" y="3056"/>
                  </a:lnTo>
                  <a:lnTo>
                    <a:pt x="3436" y="3032"/>
                  </a:lnTo>
                  <a:lnTo>
                    <a:pt x="3465" y="3005"/>
                  </a:lnTo>
                  <a:lnTo>
                    <a:pt x="3489" y="2972"/>
                  </a:lnTo>
                  <a:lnTo>
                    <a:pt x="3510" y="2937"/>
                  </a:lnTo>
                  <a:lnTo>
                    <a:pt x="3529" y="2892"/>
                  </a:lnTo>
                  <a:lnTo>
                    <a:pt x="3544" y="2841"/>
                  </a:lnTo>
                  <a:lnTo>
                    <a:pt x="3554" y="2785"/>
                  </a:lnTo>
                  <a:lnTo>
                    <a:pt x="3558" y="2722"/>
                  </a:lnTo>
                  <a:lnTo>
                    <a:pt x="3558" y="2650"/>
                  </a:lnTo>
                  <a:lnTo>
                    <a:pt x="3544" y="2570"/>
                  </a:lnTo>
                  <a:lnTo>
                    <a:pt x="3529" y="2486"/>
                  </a:lnTo>
                  <a:lnTo>
                    <a:pt x="3514" y="2408"/>
                  </a:lnTo>
                  <a:lnTo>
                    <a:pt x="3499" y="2328"/>
                  </a:lnTo>
                  <a:lnTo>
                    <a:pt x="3485" y="2249"/>
                  </a:lnTo>
                  <a:lnTo>
                    <a:pt x="3470" y="2172"/>
                  </a:lnTo>
                  <a:lnTo>
                    <a:pt x="3455" y="2097"/>
                  </a:lnTo>
                  <a:lnTo>
                    <a:pt x="3440" y="2017"/>
                  </a:lnTo>
                  <a:lnTo>
                    <a:pt x="3425" y="1945"/>
                  </a:lnTo>
                  <a:lnTo>
                    <a:pt x="3411" y="1870"/>
                  </a:lnTo>
                  <a:lnTo>
                    <a:pt x="3396" y="1795"/>
                  </a:lnTo>
                  <a:lnTo>
                    <a:pt x="3381" y="1723"/>
                  </a:lnTo>
                  <a:lnTo>
                    <a:pt x="3371" y="1652"/>
                  </a:lnTo>
                  <a:lnTo>
                    <a:pt x="3356" y="1584"/>
                  </a:lnTo>
                  <a:lnTo>
                    <a:pt x="3341" y="1512"/>
                  </a:lnTo>
                  <a:lnTo>
                    <a:pt x="3332" y="1444"/>
                  </a:lnTo>
                  <a:lnTo>
                    <a:pt x="3317" y="1377"/>
                  </a:lnTo>
                  <a:lnTo>
                    <a:pt x="3307" y="1312"/>
                  </a:lnTo>
                  <a:lnTo>
                    <a:pt x="3292" y="1246"/>
                  </a:lnTo>
                  <a:lnTo>
                    <a:pt x="3282" y="1181"/>
                  </a:lnTo>
                  <a:lnTo>
                    <a:pt x="3273" y="1118"/>
                  </a:lnTo>
                  <a:lnTo>
                    <a:pt x="3263" y="1058"/>
                  </a:lnTo>
                  <a:lnTo>
                    <a:pt x="3252" y="998"/>
                  </a:lnTo>
                  <a:lnTo>
                    <a:pt x="3244" y="939"/>
                  </a:lnTo>
                  <a:lnTo>
                    <a:pt x="3233" y="879"/>
                  </a:lnTo>
                  <a:lnTo>
                    <a:pt x="3223" y="823"/>
                  </a:lnTo>
                  <a:lnTo>
                    <a:pt x="3218" y="768"/>
                  </a:lnTo>
                  <a:lnTo>
                    <a:pt x="3214" y="716"/>
                  </a:lnTo>
                  <a:lnTo>
                    <a:pt x="3204" y="660"/>
                  </a:lnTo>
                  <a:lnTo>
                    <a:pt x="3204" y="609"/>
                  </a:lnTo>
                  <a:lnTo>
                    <a:pt x="3204" y="525"/>
                  </a:lnTo>
                  <a:lnTo>
                    <a:pt x="3223" y="433"/>
                  </a:lnTo>
                  <a:lnTo>
                    <a:pt x="3252" y="346"/>
                  </a:lnTo>
                  <a:lnTo>
                    <a:pt x="3292" y="275"/>
                  </a:lnTo>
                  <a:lnTo>
                    <a:pt x="3159" y="275"/>
                  </a:lnTo>
                  <a:lnTo>
                    <a:pt x="2977" y="275"/>
                  </a:lnTo>
                  <a:lnTo>
                    <a:pt x="2756" y="275"/>
                  </a:lnTo>
                  <a:lnTo>
                    <a:pt x="2504" y="282"/>
                  </a:lnTo>
                  <a:lnTo>
                    <a:pt x="2232" y="290"/>
                  </a:lnTo>
                  <a:lnTo>
                    <a:pt x="1952" y="302"/>
                  </a:lnTo>
                  <a:lnTo>
                    <a:pt x="1675" y="314"/>
                  </a:lnTo>
                  <a:lnTo>
                    <a:pt x="1409" y="330"/>
                  </a:lnTo>
                  <a:lnTo>
                    <a:pt x="1168" y="341"/>
                  </a:lnTo>
                  <a:lnTo>
                    <a:pt x="957" y="358"/>
                  </a:lnTo>
                  <a:lnTo>
                    <a:pt x="788" y="370"/>
                  </a:lnTo>
                  <a:lnTo>
                    <a:pt x="676" y="382"/>
                  </a:lnTo>
                  <a:lnTo>
                    <a:pt x="557" y="389"/>
                  </a:lnTo>
                  <a:lnTo>
                    <a:pt x="448" y="365"/>
                  </a:lnTo>
                  <a:lnTo>
                    <a:pt x="365" y="314"/>
                  </a:lnTo>
                  <a:lnTo>
                    <a:pt x="330" y="218"/>
                  </a:lnTo>
                  <a:lnTo>
                    <a:pt x="336" y="183"/>
                  </a:lnTo>
                  <a:lnTo>
                    <a:pt x="345" y="155"/>
                  </a:lnTo>
                  <a:lnTo>
                    <a:pt x="359" y="126"/>
                  </a:lnTo>
                  <a:lnTo>
                    <a:pt x="385" y="103"/>
                  </a:lnTo>
                  <a:lnTo>
                    <a:pt x="410" y="84"/>
                  </a:lnTo>
                  <a:lnTo>
                    <a:pt x="439" y="67"/>
                  </a:lnTo>
                  <a:lnTo>
                    <a:pt x="473" y="55"/>
                  </a:lnTo>
                  <a:lnTo>
                    <a:pt x="513" y="48"/>
                  </a:lnTo>
                  <a:lnTo>
                    <a:pt x="552" y="43"/>
                  </a:lnTo>
                  <a:lnTo>
                    <a:pt x="606" y="48"/>
                  </a:lnTo>
                  <a:lnTo>
                    <a:pt x="655" y="43"/>
                  </a:lnTo>
                  <a:lnTo>
                    <a:pt x="676" y="43"/>
                  </a:lnTo>
                  <a:close/>
                </a:path>
              </a:pathLst>
            </a:custGeom>
            <a:solidFill>
              <a:srgbClr val="FFE5CC"/>
            </a:solidFill>
            <a:ln w="9525">
              <a:noFill/>
              <a:round/>
              <a:headEnd/>
              <a:tailEnd/>
            </a:ln>
          </p:spPr>
          <p:txBody>
            <a:bodyPr/>
            <a:lstStyle/>
            <a:p>
              <a:endParaRPr lang="ar-EG"/>
            </a:p>
          </p:txBody>
        </p:sp>
        <p:sp>
          <p:nvSpPr>
            <p:cNvPr id="40970" name="Freeform 10"/>
            <p:cNvSpPr>
              <a:spLocks/>
            </p:cNvSpPr>
            <p:nvPr/>
          </p:nvSpPr>
          <p:spPr bwMode="auto">
            <a:xfrm>
              <a:off x="1708" y="1121"/>
              <a:ext cx="127" cy="281"/>
            </a:xfrm>
            <a:custGeom>
              <a:avLst/>
              <a:gdLst>
                <a:gd name="T0" fmla="*/ 4 w 127"/>
                <a:gd name="T1" fmla="*/ 0 h 281"/>
                <a:gd name="T2" fmla="*/ 24 w 127"/>
                <a:gd name="T3" fmla="*/ 0 h 281"/>
                <a:gd name="T4" fmla="*/ 44 w 127"/>
                <a:gd name="T5" fmla="*/ 0 h 281"/>
                <a:gd name="T6" fmla="*/ 53 w 127"/>
                <a:gd name="T7" fmla="*/ 0 h 281"/>
                <a:gd name="T8" fmla="*/ 53 w 127"/>
                <a:gd name="T9" fmla="*/ 0 h 281"/>
                <a:gd name="T10" fmla="*/ 64 w 127"/>
                <a:gd name="T11" fmla="*/ 7 h 281"/>
                <a:gd name="T12" fmla="*/ 74 w 127"/>
                <a:gd name="T13" fmla="*/ 15 h 281"/>
                <a:gd name="T14" fmla="*/ 89 w 127"/>
                <a:gd name="T15" fmla="*/ 31 h 281"/>
                <a:gd name="T16" fmla="*/ 98 w 127"/>
                <a:gd name="T17" fmla="*/ 47 h 281"/>
                <a:gd name="T18" fmla="*/ 108 w 127"/>
                <a:gd name="T19" fmla="*/ 63 h 281"/>
                <a:gd name="T20" fmla="*/ 118 w 127"/>
                <a:gd name="T21" fmla="*/ 83 h 281"/>
                <a:gd name="T22" fmla="*/ 123 w 127"/>
                <a:gd name="T23" fmla="*/ 107 h 281"/>
                <a:gd name="T24" fmla="*/ 127 w 127"/>
                <a:gd name="T25" fmla="*/ 126 h 281"/>
                <a:gd name="T26" fmla="*/ 123 w 127"/>
                <a:gd name="T27" fmla="*/ 155 h 281"/>
                <a:gd name="T28" fmla="*/ 118 w 127"/>
                <a:gd name="T29" fmla="*/ 179 h 281"/>
                <a:gd name="T30" fmla="*/ 108 w 127"/>
                <a:gd name="T31" fmla="*/ 203 h 281"/>
                <a:gd name="T32" fmla="*/ 89 w 127"/>
                <a:gd name="T33" fmla="*/ 230 h 281"/>
                <a:gd name="T34" fmla="*/ 64 w 127"/>
                <a:gd name="T35" fmla="*/ 254 h 281"/>
                <a:gd name="T36" fmla="*/ 30 w 127"/>
                <a:gd name="T37" fmla="*/ 281 h 281"/>
                <a:gd name="T38" fmla="*/ 30 w 127"/>
                <a:gd name="T39" fmla="*/ 281 h 281"/>
                <a:gd name="T40" fmla="*/ 19 w 127"/>
                <a:gd name="T41" fmla="*/ 281 h 281"/>
                <a:gd name="T42" fmla="*/ 4 w 127"/>
                <a:gd name="T43" fmla="*/ 281 h 281"/>
                <a:gd name="T44" fmla="*/ 0 w 127"/>
                <a:gd name="T45" fmla="*/ 281 h 281"/>
                <a:gd name="T46" fmla="*/ 0 w 127"/>
                <a:gd name="T47" fmla="*/ 281 h 281"/>
                <a:gd name="T48" fmla="*/ 15 w 127"/>
                <a:gd name="T49" fmla="*/ 274 h 281"/>
                <a:gd name="T50" fmla="*/ 34 w 127"/>
                <a:gd name="T51" fmla="*/ 266 h 281"/>
                <a:gd name="T52" fmla="*/ 49 w 127"/>
                <a:gd name="T53" fmla="*/ 250 h 281"/>
                <a:gd name="T54" fmla="*/ 64 w 127"/>
                <a:gd name="T55" fmla="*/ 238 h 281"/>
                <a:gd name="T56" fmla="*/ 78 w 127"/>
                <a:gd name="T57" fmla="*/ 222 h 281"/>
                <a:gd name="T58" fmla="*/ 89 w 127"/>
                <a:gd name="T59" fmla="*/ 203 h 281"/>
                <a:gd name="T60" fmla="*/ 98 w 127"/>
                <a:gd name="T61" fmla="*/ 182 h 281"/>
                <a:gd name="T62" fmla="*/ 103 w 127"/>
                <a:gd name="T63" fmla="*/ 162 h 281"/>
                <a:gd name="T64" fmla="*/ 103 w 127"/>
                <a:gd name="T65" fmla="*/ 143 h 281"/>
                <a:gd name="T66" fmla="*/ 103 w 127"/>
                <a:gd name="T67" fmla="*/ 123 h 281"/>
                <a:gd name="T68" fmla="*/ 98 w 127"/>
                <a:gd name="T69" fmla="*/ 99 h 281"/>
                <a:gd name="T70" fmla="*/ 89 w 127"/>
                <a:gd name="T71" fmla="*/ 78 h 281"/>
                <a:gd name="T72" fmla="*/ 78 w 127"/>
                <a:gd name="T73" fmla="*/ 59 h 281"/>
                <a:gd name="T74" fmla="*/ 59 w 127"/>
                <a:gd name="T75" fmla="*/ 39 h 281"/>
                <a:gd name="T76" fmla="*/ 34 w 127"/>
                <a:gd name="T77" fmla="*/ 19 h 281"/>
                <a:gd name="T78" fmla="*/ 4 w 127"/>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
                <a:gd name="T121" fmla="*/ 0 h 281"/>
                <a:gd name="T122" fmla="*/ 127 w 127"/>
                <a:gd name="T123" fmla="*/ 281 h 2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 h="281">
                  <a:moveTo>
                    <a:pt x="4" y="0"/>
                  </a:moveTo>
                  <a:lnTo>
                    <a:pt x="24" y="0"/>
                  </a:lnTo>
                  <a:lnTo>
                    <a:pt x="44" y="0"/>
                  </a:lnTo>
                  <a:lnTo>
                    <a:pt x="53" y="0"/>
                  </a:lnTo>
                  <a:lnTo>
                    <a:pt x="64" y="7"/>
                  </a:lnTo>
                  <a:lnTo>
                    <a:pt x="74" y="15"/>
                  </a:lnTo>
                  <a:lnTo>
                    <a:pt x="89" y="31"/>
                  </a:lnTo>
                  <a:lnTo>
                    <a:pt x="98" y="47"/>
                  </a:lnTo>
                  <a:lnTo>
                    <a:pt x="108" y="63"/>
                  </a:lnTo>
                  <a:lnTo>
                    <a:pt x="118" y="83"/>
                  </a:lnTo>
                  <a:lnTo>
                    <a:pt x="123" y="107"/>
                  </a:lnTo>
                  <a:lnTo>
                    <a:pt x="127" y="126"/>
                  </a:lnTo>
                  <a:lnTo>
                    <a:pt x="123" y="155"/>
                  </a:lnTo>
                  <a:lnTo>
                    <a:pt x="118" y="179"/>
                  </a:lnTo>
                  <a:lnTo>
                    <a:pt x="108" y="203"/>
                  </a:lnTo>
                  <a:lnTo>
                    <a:pt x="89" y="230"/>
                  </a:lnTo>
                  <a:lnTo>
                    <a:pt x="64" y="254"/>
                  </a:lnTo>
                  <a:lnTo>
                    <a:pt x="30" y="281"/>
                  </a:lnTo>
                  <a:lnTo>
                    <a:pt x="19" y="281"/>
                  </a:lnTo>
                  <a:lnTo>
                    <a:pt x="4" y="281"/>
                  </a:lnTo>
                  <a:lnTo>
                    <a:pt x="0" y="281"/>
                  </a:lnTo>
                  <a:lnTo>
                    <a:pt x="15" y="274"/>
                  </a:lnTo>
                  <a:lnTo>
                    <a:pt x="34" y="266"/>
                  </a:lnTo>
                  <a:lnTo>
                    <a:pt x="49" y="250"/>
                  </a:lnTo>
                  <a:lnTo>
                    <a:pt x="64" y="238"/>
                  </a:lnTo>
                  <a:lnTo>
                    <a:pt x="78" y="222"/>
                  </a:lnTo>
                  <a:lnTo>
                    <a:pt x="89" y="203"/>
                  </a:lnTo>
                  <a:lnTo>
                    <a:pt x="98" y="182"/>
                  </a:lnTo>
                  <a:lnTo>
                    <a:pt x="103" y="162"/>
                  </a:lnTo>
                  <a:lnTo>
                    <a:pt x="103" y="143"/>
                  </a:lnTo>
                  <a:lnTo>
                    <a:pt x="103" y="123"/>
                  </a:lnTo>
                  <a:lnTo>
                    <a:pt x="98" y="99"/>
                  </a:lnTo>
                  <a:lnTo>
                    <a:pt x="89" y="78"/>
                  </a:lnTo>
                  <a:lnTo>
                    <a:pt x="78" y="59"/>
                  </a:lnTo>
                  <a:lnTo>
                    <a:pt x="59" y="39"/>
                  </a:lnTo>
                  <a:lnTo>
                    <a:pt x="34" y="19"/>
                  </a:lnTo>
                  <a:lnTo>
                    <a:pt x="4" y="0"/>
                  </a:lnTo>
                  <a:close/>
                </a:path>
              </a:pathLst>
            </a:custGeom>
            <a:solidFill>
              <a:srgbClr val="FFE5CC"/>
            </a:solidFill>
            <a:ln w="9525">
              <a:noFill/>
              <a:round/>
              <a:headEnd/>
              <a:tailEnd/>
            </a:ln>
          </p:spPr>
          <p:txBody>
            <a:bodyPr/>
            <a:lstStyle/>
            <a:p>
              <a:endParaRPr lang="ar-EG"/>
            </a:p>
          </p:txBody>
        </p:sp>
        <p:sp>
          <p:nvSpPr>
            <p:cNvPr id="40971" name="Freeform 11"/>
            <p:cNvSpPr>
              <a:spLocks/>
            </p:cNvSpPr>
            <p:nvPr/>
          </p:nvSpPr>
          <p:spPr bwMode="auto">
            <a:xfrm>
              <a:off x="1402" y="1109"/>
              <a:ext cx="384" cy="314"/>
            </a:xfrm>
            <a:custGeom>
              <a:avLst/>
              <a:gdLst>
                <a:gd name="T0" fmla="*/ 384 w 384"/>
                <a:gd name="T1" fmla="*/ 111 h 314"/>
                <a:gd name="T2" fmla="*/ 380 w 384"/>
                <a:gd name="T3" fmla="*/ 95 h 314"/>
                <a:gd name="T4" fmla="*/ 365 w 384"/>
                <a:gd name="T5" fmla="*/ 75 h 314"/>
                <a:gd name="T6" fmla="*/ 340 w 384"/>
                <a:gd name="T7" fmla="*/ 51 h 314"/>
                <a:gd name="T8" fmla="*/ 310 w 384"/>
                <a:gd name="T9" fmla="*/ 31 h 314"/>
                <a:gd name="T10" fmla="*/ 270 w 384"/>
                <a:gd name="T11" fmla="*/ 12 h 314"/>
                <a:gd name="T12" fmla="*/ 232 w 384"/>
                <a:gd name="T13" fmla="*/ 3 h 314"/>
                <a:gd name="T14" fmla="*/ 188 w 384"/>
                <a:gd name="T15" fmla="*/ 0 h 314"/>
                <a:gd name="T16" fmla="*/ 188 w 384"/>
                <a:gd name="T17" fmla="*/ 0 h 314"/>
                <a:gd name="T18" fmla="*/ 152 w 384"/>
                <a:gd name="T19" fmla="*/ 3 h 314"/>
                <a:gd name="T20" fmla="*/ 123 w 384"/>
                <a:gd name="T21" fmla="*/ 12 h 314"/>
                <a:gd name="T22" fmla="*/ 93 w 384"/>
                <a:gd name="T23" fmla="*/ 19 h 314"/>
                <a:gd name="T24" fmla="*/ 74 w 384"/>
                <a:gd name="T25" fmla="*/ 35 h 314"/>
                <a:gd name="T26" fmla="*/ 55 w 384"/>
                <a:gd name="T27" fmla="*/ 47 h 314"/>
                <a:gd name="T28" fmla="*/ 40 w 384"/>
                <a:gd name="T29" fmla="*/ 63 h 314"/>
                <a:gd name="T30" fmla="*/ 25 w 384"/>
                <a:gd name="T31" fmla="*/ 83 h 314"/>
                <a:gd name="T32" fmla="*/ 15 w 384"/>
                <a:gd name="T33" fmla="*/ 99 h 314"/>
                <a:gd name="T34" fmla="*/ 10 w 384"/>
                <a:gd name="T35" fmla="*/ 119 h 314"/>
                <a:gd name="T36" fmla="*/ 4 w 384"/>
                <a:gd name="T37" fmla="*/ 135 h 314"/>
                <a:gd name="T38" fmla="*/ 0 w 384"/>
                <a:gd name="T39" fmla="*/ 150 h 314"/>
                <a:gd name="T40" fmla="*/ 0 w 384"/>
                <a:gd name="T41" fmla="*/ 167 h 314"/>
                <a:gd name="T42" fmla="*/ 0 w 384"/>
                <a:gd name="T43" fmla="*/ 167 h 314"/>
                <a:gd name="T44" fmla="*/ 0 w 384"/>
                <a:gd name="T45" fmla="*/ 186 h 314"/>
                <a:gd name="T46" fmla="*/ 4 w 384"/>
                <a:gd name="T47" fmla="*/ 206 h 314"/>
                <a:gd name="T48" fmla="*/ 19 w 384"/>
                <a:gd name="T49" fmla="*/ 227 h 314"/>
                <a:gd name="T50" fmla="*/ 34 w 384"/>
                <a:gd name="T51" fmla="*/ 246 h 314"/>
                <a:gd name="T52" fmla="*/ 59 w 384"/>
                <a:gd name="T53" fmla="*/ 266 h 314"/>
                <a:gd name="T54" fmla="*/ 84 w 384"/>
                <a:gd name="T55" fmla="*/ 281 h 314"/>
                <a:gd name="T56" fmla="*/ 114 w 384"/>
                <a:gd name="T57" fmla="*/ 298 h 314"/>
                <a:gd name="T58" fmla="*/ 152 w 384"/>
                <a:gd name="T59" fmla="*/ 310 h 314"/>
                <a:gd name="T60" fmla="*/ 188 w 384"/>
                <a:gd name="T61" fmla="*/ 314 h 314"/>
                <a:gd name="T62" fmla="*/ 232 w 384"/>
                <a:gd name="T63" fmla="*/ 310 h 314"/>
                <a:gd name="T64" fmla="*/ 276 w 384"/>
                <a:gd name="T65" fmla="*/ 302 h 314"/>
                <a:gd name="T66" fmla="*/ 276 w 384"/>
                <a:gd name="T67" fmla="*/ 302 h 314"/>
                <a:gd name="T68" fmla="*/ 236 w 384"/>
                <a:gd name="T69" fmla="*/ 302 h 314"/>
                <a:gd name="T70" fmla="*/ 197 w 384"/>
                <a:gd name="T71" fmla="*/ 293 h 314"/>
                <a:gd name="T72" fmla="*/ 158 w 384"/>
                <a:gd name="T73" fmla="*/ 281 h 314"/>
                <a:gd name="T74" fmla="*/ 123 w 384"/>
                <a:gd name="T75" fmla="*/ 266 h 314"/>
                <a:gd name="T76" fmla="*/ 93 w 384"/>
                <a:gd name="T77" fmla="*/ 246 h 314"/>
                <a:gd name="T78" fmla="*/ 74 w 384"/>
                <a:gd name="T79" fmla="*/ 218 h 314"/>
                <a:gd name="T80" fmla="*/ 59 w 384"/>
                <a:gd name="T81" fmla="*/ 191 h 314"/>
                <a:gd name="T82" fmla="*/ 59 w 384"/>
                <a:gd name="T83" fmla="*/ 158 h 314"/>
                <a:gd name="T84" fmla="*/ 69 w 384"/>
                <a:gd name="T85" fmla="*/ 119 h 314"/>
                <a:gd name="T86" fmla="*/ 69 w 384"/>
                <a:gd name="T87" fmla="*/ 119 h 314"/>
                <a:gd name="T88" fmla="*/ 232 w 384"/>
                <a:gd name="T89" fmla="*/ 119 h 314"/>
                <a:gd name="T90" fmla="*/ 344 w 384"/>
                <a:gd name="T91" fmla="*/ 114 h 314"/>
                <a:gd name="T92" fmla="*/ 384 w 384"/>
                <a:gd name="T93" fmla="*/ 111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4"/>
                <a:gd name="T142" fmla="*/ 0 h 314"/>
                <a:gd name="T143" fmla="*/ 384 w 384"/>
                <a:gd name="T144" fmla="*/ 314 h 3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4" h="314">
                  <a:moveTo>
                    <a:pt x="384" y="111"/>
                  </a:moveTo>
                  <a:lnTo>
                    <a:pt x="380" y="95"/>
                  </a:lnTo>
                  <a:lnTo>
                    <a:pt x="365" y="75"/>
                  </a:lnTo>
                  <a:lnTo>
                    <a:pt x="340" y="51"/>
                  </a:lnTo>
                  <a:lnTo>
                    <a:pt x="310" y="31"/>
                  </a:lnTo>
                  <a:lnTo>
                    <a:pt x="270" y="12"/>
                  </a:lnTo>
                  <a:lnTo>
                    <a:pt x="232" y="3"/>
                  </a:lnTo>
                  <a:lnTo>
                    <a:pt x="188" y="0"/>
                  </a:lnTo>
                  <a:lnTo>
                    <a:pt x="152" y="3"/>
                  </a:lnTo>
                  <a:lnTo>
                    <a:pt x="123" y="12"/>
                  </a:lnTo>
                  <a:lnTo>
                    <a:pt x="93" y="19"/>
                  </a:lnTo>
                  <a:lnTo>
                    <a:pt x="74" y="35"/>
                  </a:lnTo>
                  <a:lnTo>
                    <a:pt x="55" y="47"/>
                  </a:lnTo>
                  <a:lnTo>
                    <a:pt x="40" y="63"/>
                  </a:lnTo>
                  <a:lnTo>
                    <a:pt x="25" y="83"/>
                  </a:lnTo>
                  <a:lnTo>
                    <a:pt x="15" y="99"/>
                  </a:lnTo>
                  <a:lnTo>
                    <a:pt x="10" y="119"/>
                  </a:lnTo>
                  <a:lnTo>
                    <a:pt x="4" y="135"/>
                  </a:lnTo>
                  <a:lnTo>
                    <a:pt x="0" y="150"/>
                  </a:lnTo>
                  <a:lnTo>
                    <a:pt x="0" y="167"/>
                  </a:lnTo>
                  <a:lnTo>
                    <a:pt x="0" y="186"/>
                  </a:lnTo>
                  <a:lnTo>
                    <a:pt x="4" y="206"/>
                  </a:lnTo>
                  <a:lnTo>
                    <a:pt x="19" y="227"/>
                  </a:lnTo>
                  <a:lnTo>
                    <a:pt x="34" y="246"/>
                  </a:lnTo>
                  <a:lnTo>
                    <a:pt x="59" y="266"/>
                  </a:lnTo>
                  <a:lnTo>
                    <a:pt x="84" y="281"/>
                  </a:lnTo>
                  <a:lnTo>
                    <a:pt x="114" y="298"/>
                  </a:lnTo>
                  <a:lnTo>
                    <a:pt x="152" y="310"/>
                  </a:lnTo>
                  <a:lnTo>
                    <a:pt x="188" y="314"/>
                  </a:lnTo>
                  <a:lnTo>
                    <a:pt x="232" y="310"/>
                  </a:lnTo>
                  <a:lnTo>
                    <a:pt x="276" y="302"/>
                  </a:lnTo>
                  <a:lnTo>
                    <a:pt x="236" y="302"/>
                  </a:lnTo>
                  <a:lnTo>
                    <a:pt x="197" y="293"/>
                  </a:lnTo>
                  <a:lnTo>
                    <a:pt x="158" y="281"/>
                  </a:lnTo>
                  <a:lnTo>
                    <a:pt x="123" y="266"/>
                  </a:lnTo>
                  <a:lnTo>
                    <a:pt x="93" y="246"/>
                  </a:lnTo>
                  <a:lnTo>
                    <a:pt x="74" y="218"/>
                  </a:lnTo>
                  <a:lnTo>
                    <a:pt x="59" y="191"/>
                  </a:lnTo>
                  <a:lnTo>
                    <a:pt x="59" y="158"/>
                  </a:lnTo>
                  <a:lnTo>
                    <a:pt x="69" y="119"/>
                  </a:lnTo>
                  <a:lnTo>
                    <a:pt x="232" y="119"/>
                  </a:lnTo>
                  <a:lnTo>
                    <a:pt x="344" y="114"/>
                  </a:lnTo>
                  <a:lnTo>
                    <a:pt x="384" y="111"/>
                  </a:lnTo>
                  <a:close/>
                </a:path>
              </a:pathLst>
            </a:custGeom>
            <a:solidFill>
              <a:srgbClr val="FFE5CC"/>
            </a:solidFill>
            <a:ln w="9525">
              <a:noFill/>
              <a:round/>
              <a:headEnd/>
              <a:tailEnd/>
            </a:ln>
          </p:spPr>
          <p:txBody>
            <a:bodyPr/>
            <a:lstStyle/>
            <a:p>
              <a:endParaRPr lang="ar-EG"/>
            </a:p>
          </p:txBody>
        </p:sp>
        <p:sp>
          <p:nvSpPr>
            <p:cNvPr id="40972" name="Freeform 12"/>
            <p:cNvSpPr>
              <a:spLocks/>
            </p:cNvSpPr>
            <p:nvPr/>
          </p:nvSpPr>
          <p:spPr bwMode="auto">
            <a:xfrm>
              <a:off x="1698" y="972"/>
              <a:ext cx="2893" cy="430"/>
            </a:xfrm>
            <a:custGeom>
              <a:avLst/>
              <a:gdLst>
                <a:gd name="T0" fmla="*/ 14 w 2893"/>
                <a:gd name="T1" fmla="*/ 96 h 430"/>
                <a:gd name="T2" fmla="*/ 40 w 2893"/>
                <a:gd name="T3" fmla="*/ 108 h 430"/>
                <a:gd name="T4" fmla="*/ 69 w 2893"/>
                <a:gd name="T5" fmla="*/ 128 h 430"/>
                <a:gd name="T6" fmla="*/ 99 w 2893"/>
                <a:gd name="T7" fmla="*/ 149 h 430"/>
                <a:gd name="T8" fmla="*/ 122 w 2893"/>
                <a:gd name="T9" fmla="*/ 176 h 430"/>
                <a:gd name="T10" fmla="*/ 143 w 2893"/>
                <a:gd name="T11" fmla="*/ 208 h 430"/>
                <a:gd name="T12" fmla="*/ 152 w 2893"/>
                <a:gd name="T13" fmla="*/ 244 h 430"/>
                <a:gd name="T14" fmla="*/ 158 w 2893"/>
                <a:gd name="T15" fmla="*/ 280 h 430"/>
                <a:gd name="T16" fmla="*/ 152 w 2893"/>
                <a:gd name="T17" fmla="*/ 319 h 430"/>
                <a:gd name="T18" fmla="*/ 137 w 2893"/>
                <a:gd name="T19" fmla="*/ 355 h 430"/>
                <a:gd name="T20" fmla="*/ 103 w 2893"/>
                <a:gd name="T21" fmla="*/ 395 h 430"/>
                <a:gd name="T22" fmla="*/ 59 w 2893"/>
                <a:gd name="T23" fmla="*/ 430 h 430"/>
                <a:gd name="T24" fmla="*/ 241 w 2893"/>
                <a:gd name="T25" fmla="*/ 415 h 430"/>
                <a:gd name="T26" fmla="*/ 699 w 2893"/>
                <a:gd name="T27" fmla="*/ 383 h 430"/>
                <a:gd name="T28" fmla="*/ 1218 w 2893"/>
                <a:gd name="T29" fmla="*/ 359 h 430"/>
                <a:gd name="T30" fmla="*/ 1740 w 2893"/>
                <a:gd name="T31" fmla="*/ 340 h 430"/>
                <a:gd name="T32" fmla="*/ 2217 w 2893"/>
                <a:gd name="T33" fmla="*/ 328 h 430"/>
                <a:gd name="T34" fmla="*/ 2587 w 2893"/>
                <a:gd name="T35" fmla="*/ 323 h 430"/>
                <a:gd name="T36" fmla="*/ 2794 w 2893"/>
                <a:gd name="T37" fmla="*/ 319 h 430"/>
                <a:gd name="T38" fmla="*/ 2819 w 2893"/>
                <a:gd name="T39" fmla="*/ 307 h 430"/>
                <a:gd name="T40" fmla="*/ 2863 w 2893"/>
                <a:gd name="T41" fmla="*/ 272 h 430"/>
                <a:gd name="T42" fmla="*/ 2888 w 2893"/>
                <a:gd name="T43" fmla="*/ 224 h 430"/>
                <a:gd name="T44" fmla="*/ 2893 w 2893"/>
                <a:gd name="T45" fmla="*/ 168 h 430"/>
                <a:gd name="T46" fmla="*/ 2878 w 2893"/>
                <a:gd name="T47" fmla="*/ 108 h 430"/>
                <a:gd name="T48" fmla="*/ 2838 w 2893"/>
                <a:gd name="T49" fmla="*/ 60 h 430"/>
                <a:gd name="T50" fmla="*/ 2770 w 2893"/>
                <a:gd name="T51" fmla="*/ 17 h 430"/>
                <a:gd name="T52" fmla="*/ 2730 w 2893"/>
                <a:gd name="T53" fmla="*/ 5 h 430"/>
                <a:gd name="T54" fmla="*/ 2661 w 2893"/>
                <a:gd name="T55" fmla="*/ 0 h 430"/>
                <a:gd name="T56" fmla="*/ 2616 w 2893"/>
                <a:gd name="T57" fmla="*/ 5 h 430"/>
                <a:gd name="T58" fmla="*/ 2099 w 2893"/>
                <a:gd name="T59" fmla="*/ 33 h 430"/>
                <a:gd name="T60" fmla="*/ 1380 w 2893"/>
                <a:gd name="T61" fmla="*/ 60 h 430"/>
                <a:gd name="T62" fmla="*/ 655 w 2893"/>
                <a:gd name="T63" fmla="*/ 80 h 430"/>
                <a:gd name="T64" fmla="*/ 128 w 2893"/>
                <a:gd name="T65" fmla="*/ 89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3"/>
                <a:gd name="T100" fmla="*/ 0 h 430"/>
                <a:gd name="T101" fmla="*/ 2893 w 2893"/>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3" h="430">
                  <a:moveTo>
                    <a:pt x="0" y="89"/>
                  </a:moveTo>
                  <a:lnTo>
                    <a:pt x="14" y="96"/>
                  </a:lnTo>
                  <a:lnTo>
                    <a:pt x="29" y="101"/>
                  </a:lnTo>
                  <a:lnTo>
                    <a:pt x="40" y="108"/>
                  </a:lnTo>
                  <a:lnTo>
                    <a:pt x="54" y="116"/>
                  </a:lnTo>
                  <a:lnTo>
                    <a:pt x="69" y="128"/>
                  </a:lnTo>
                  <a:lnTo>
                    <a:pt x="84" y="137"/>
                  </a:lnTo>
                  <a:lnTo>
                    <a:pt x="99" y="149"/>
                  </a:lnTo>
                  <a:lnTo>
                    <a:pt x="108" y="164"/>
                  </a:lnTo>
                  <a:lnTo>
                    <a:pt x="122" y="176"/>
                  </a:lnTo>
                  <a:lnTo>
                    <a:pt x="133" y="192"/>
                  </a:lnTo>
                  <a:lnTo>
                    <a:pt x="143" y="208"/>
                  </a:lnTo>
                  <a:lnTo>
                    <a:pt x="147" y="227"/>
                  </a:lnTo>
                  <a:lnTo>
                    <a:pt x="152" y="244"/>
                  </a:lnTo>
                  <a:lnTo>
                    <a:pt x="158" y="263"/>
                  </a:lnTo>
                  <a:lnTo>
                    <a:pt x="158" y="280"/>
                  </a:lnTo>
                  <a:lnTo>
                    <a:pt x="158" y="299"/>
                  </a:lnTo>
                  <a:lnTo>
                    <a:pt x="152" y="319"/>
                  </a:lnTo>
                  <a:lnTo>
                    <a:pt x="147" y="335"/>
                  </a:lnTo>
                  <a:lnTo>
                    <a:pt x="137" y="355"/>
                  </a:lnTo>
                  <a:lnTo>
                    <a:pt x="122" y="375"/>
                  </a:lnTo>
                  <a:lnTo>
                    <a:pt x="103" y="395"/>
                  </a:lnTo>
                  <a:lnTo>
                    <a:pt x="84" y="415"/>
                  </a:lnTo>
                  <a:lnTo>
                    <a:pt x="59" y="430"/>
                  </a:lnTo>
                  <a:lnTo>
                    <a:pt x="241" y="415"/>
                  </a:lnTo>
                  <a:lnTo>
                    <a:pt x="458" y="399"/>
                  </a:lnTo>
                  <a:lnTo>
                    <a:pt x="699" y="383"/>
                  </a:lnTo>
                  <a:lnTo>
                    <a:pt x="950" y="371"/>
                  </a:lnTo>
                  <a:lnTo>
                    <a:pt x="1218" y="359"/>
                  </a:lnTo>
                  <a:lnTo>
                    <a:pt x="1484" y="352"/>
                  </a:lnTo>
                  <a:lnTo>
                    <a:pt x="1740" y="340"/>
                  </a:lnTo>
                  <a:lnTo>
                    <a:pt x="1991" y="335"/>
                  </a:lnTo>
                  <a:lnTo>
                    <a:pt x="2217" y="328"/>
                  </a:lnTo>
                  <a:lnTo>
                    <a:pt x="2420" y="323"/>
                  </a:lnTo>
                  <a:lnTo>
                    <a:pt x="2587" y="323"/>
                  </a:lnTo>
                  <a:lnTo>
                    <a:pt x="2715" y="319"/>
                  </a:lnTo>
                  <a:lnTo>
                    <a:pt x="2794" y="319"/>
                  </a:lnTo>
                  <a:lnTo>
                    <a:pt x="2819" y="307"/>
                  </a:lnTo>
                  <a:lnTo>
                    <a:pt x="2844" y="292"/>
                  </a:lnTo>
                  <a:lnTo>
                    <a:pt x="2863" y="272"/>
                  </a:lnTo>
                  <a:lnTo>
                    <a:pt x="2878" y="248"/>
                  </a:lnTo>
                  <a:lnTo>
                    <a:pt x="2888" y="224"/>
                  </a:lnTo>
                  <a:lnTo>
                    <a:pt x="2893" y="196"/>
                  </a:lnTo>
                  <a:lnTo>
                    <a:pt x="2893" y="168"/>
                  </a:lnTo>
                  <a:lnTo>
                    <a:pt x="2888" y="137"/>
                  </a:lnTo>
                  <a:lnTo>
                    <a:pt x="2878" y="108"/>
                  </a:lnTo>
                  <a:lnTo>
                    <a:pt x="2863" y="84"/>
                  </a:lnTo>
                  <a:lnTo>
                    <a:pt x="2838" y="60"/>
                  </a:lnTo>
                  <a:lnTo>
                    <a:pt x="2808" y="36"/>
                  </a:lnTo>
                  <a:lnTo>
                    <a:pt x="2770" y="17"/>
                  </a:lnTo>
                  <a:lnTo>
                    <a:pt x="2730" y="5"/>
                  </a:lnTo>
                  <a:lnTo>
                    <a:pt x="2690" y="0"/>
                  </a:lnTo>
                  <a:lnTo>
                    <a:pt x="2661" y="0"/>
                  </a:lnTo>
                  <a:lnTo>
                    <a:pt x="2616" y="5"/>
                  </a:lnTo>
                  <a:lnTo>
                    <a:pt x="2394" y="21"/>
                  </a:lnTo>
                  <a:lnTo>
                    <a:pt x="2099" y="33"/>
                  </a:lnTo>
                  <a:lnTo>
                    <a:pt x="1750" y="48"/>
                  </a:lnTo>
                  <a:lnTo>
                    <a:pt x="1380" y="60"/>
                  </a:lnTo>
                  <a:lnTo>
                    <a:pt x="1005" y="69"/>
                  </a:lnTo>
                  <a:lnTo>
                    <a:pt x="655" y="80"/>
                  </a:lnTo>
                  <a:lnTo>
                    <a:pt x="359" y="84"/>
                  </a:lnTo>
                  <a:lnTo>
                    <a:pt x="128" y="89"/>
                  </a:lnTo>
                  <a:lnTo>
                    <a:pt x="0" y="89"/>
                  </a:lnTo>
                  <a:close/>
                </a:path>
              </a:pathLst>
            </a:custGeom>
            <a:solidFill>
              <a:srgbClr val="FFE5CC"/>
            </a:solidFill>
            <a:ln w="9525">
              <a:noFill/>
              <a:round/>
              <a:headEnd/>
              <a:tailEnd/>
            </a:ln>
          </p:spPr>
          <p:txBody>
            <a:bodyPr/>
            <a:lstStyle/>
            <a:p>
              <a:endParaRPr lang="ar-EG"/>
            </a:p>
          </p:txBody>
        </p:sp>
        <p:sp>
          <p:nvSpPr>
            <p:cNvPr id="40973" name="Freeform 13"/>
            <p:cNvSpPr>
              <a:spLocks/>
            </p:cNvSpPr>
            <p:nvPr/>
          </p:nvSpPr>
          <p:spPr bwMode="auto">
            <a:xfrm>
              <a:off x="1476" y="1247"/>
              <a:ext cx="321" cy="143"/>
            </a:xfrm>
            <a:custGeom>
              <a:avLst/>
              <a:gdLst>
                <a:gd name="T0" fmla="*/ 10 w 321"/>
                <a:gd name="T1" fmla="*/ 0 h 143"/>
                <a:gd name="T2" fmla="*/ 114 w 321"/>
                <a:gd name="T3" fmla="*/ 0 h 143"/>
                <a:gd name="T4" fmla="*/ 251 w 321"/>
                <a:gd name="T5" fmla="*/ 0 h 143"/>
                <a:gd name="T6" fmla="*/ 321 w 321"/>
                <a:gd name="T7" fmla="*/ 0 h 143"/>
                <a:gd name="T8" fmla="*/ 321 w 321"/>
                <a:gd name="T9" fmla="*/ 0 h 143"/>
                <a:gd name="T10" fmla="*/ 310 w 321"/>
                <a:gd name="T11" fmla="*/ 56 h 143"/>
                <a:gd name="T12" fmla="*/ 276 w 321"/>
                <a:gd name="T13" fmla="*/ 112 h 143"/>
                <a:gd name="T14" fmla="*/ 182 w 321"/>
                <a:gd name="T15" fmla="*/ 143 h 143"/>
                <a:gd name="T16" fmla="*/ 182 w 321"/>
                <a:gd name="T17" fmla="*/ 143 h 143"/>
                <a:gd name="T18" fmla="*/ 148 w 321"/>
                <a:gd name="T19" fmla="*/ 143 h 143"/>
                <a:gd name="T20" fmla="*/ 114 w 321"/>
                <a:gd name="T21" fmla="*/ 140 h 143"/>
                <a:gd name="T22" fmla="*/ 84 w 321"/>
                <a:gd name="T23" fmla="*/ 128 h 143"/>
                <a:gd name="T24" fmla="*/ 55 w 321"/>
                <a:gd name="T25" fmla="*/ 116 h 143"/>
                <a:gd name="T26" fmla="*/ 34 w 321"/>
                <a:gd name="T27" fmla="*/ 96 h 143"/>
                <a:gd name="T28" fmla="*/ 15 w 321"/>
                <a:gd name="T29" fmla="*/ 77 h 143"/>
                <a:gd name="T30" fmla="*/ 4 w 321"/>
                <a:gd name="T31" fmla="*/ 53 h 143"/>
                <a:gd name="T32" fmla="*/ 0 w 321"/>
                <a:gd name="T33" fmla="*/ 24 h 143"/>
                <a:gd name="T34" fmla="*/ 10 w 321"/>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
                <a:gd name="T55" fmla="*/ 0 h 143"/>
                <a:gd name="T56" fmla="*/ 321 w 321"/>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 h="143">
                  <a:moveTo>
                    <a:pt x="10" y="0"/>
                  </a:moveTo>
                  <a:lnTo>
                    <a:pt x="114" y="0"/>
                  </a:lnTo>
                  <a:lnTo>
                    <a:pt x="251" y="0"/>
                  </a:lnTo>
                  <a:lnTo>
                    <a:pt x="321" y="0"/>
                  </a:lnTo>
                  <a:lnTo>
                    <a:pt x="310" y="56"/>
                  </a:lnTo>
                  <a:lnTo>
                    <a:pt x="276" y="112"/>
                  </a:lnTo>
                  <a:lnTo>
                    <a:pt x="182" y="143"/>
                  </a:lnTo>
                  <a:lnTo>
                    <a:pt x="148" y="143"/>
                  </a:lnTo>
                  <a:lnTo>
                    <a:pt x="114" y="140"/>
                  </a:lnTo>
                  <a:lnTo>
                    <a:pt x="84" y="128"/>
                  </a:lnTo>
                  <a:lnTo>
                    <a:pt x="55" y="116"/>
                  </a:lnTo>
                  <a:lnTo>
                    <a:pt x="34" y="96"/>
                  </a:lnTo>
                  <a:lnTo>
                    <a:pt x="15" y="77"/>
                  </a:lnTo>
                  <a:lnTo>
                    <a:pt x="4" y="53"/>
                  </a:lnTo>
                  <a:lnTo>
                    <a:pt x="0" y="24"/>
                  </a:lnTo>
                  <a:lnTo>
                    <a:pt x="10" y="0"/>
                  </a:lnTo>
                  <a:close/>
                </a:path>
              </a:pathLst>
            </a:custGeom>
            <a:solidFill>
              <a:srgbClr val="FFE5CC"/>
            </a:solidFill>
            <a:ln w="9525">
              <a:noFill/>
              <a:round/>
              <a:headEnd/>
              <a:tailEnd/>
            </a:ln>
          </p:spPr>
          <p:txBody>
            <a:bodyPr/>
            <a:lstStyle/>
            <a:p>
              <a:endParaRPr lang="ar-EG"/>
            </a:p>
          </p:txBody>
        </p:sp>
        <p:sp>
          <p:nvSpPr>
            <p:cNvPr id="40974" name="Freeform 14"/>
            <p:cNvSpPr>
              <a:spLocks/>
            </p:cNvSpPr>
            <p:nvPr/>
          </p:nvSpPr>
          <p:spPr bwMode="auto">
            <a:xfrm>
              <a:off x="1151" y="4033"/>
              <a:ext cx="266" cy="224"/>
            </a:xfrm>
            <a:custGeom>
              <a:avLst/>
              <a:gdLst>
                <a:gd name="T0" fmla="*/ 0 w 266"/>
                <a:gd name="T1" fmla="*/ 0 h 224"/>
                <a:gd name="T2" fmla="*/ 133 w 266"/>
                <a:gd name="T3" fmla="*/ 12 h 224"/>
                <a:gd name="T4" fmla="*/ 226 w 266"/>
                <a:gd name="T5" fmla="*/ 21 h 224"/>
                <a:gd name="T6" fmla="*/ 266 w 266"/>
                <a:gd name="T7" fmla="*/ 24 h 224"/>
                <a:gd name="T8" fmla="*/ 266 w 266"/>
                <a:gd name="T9" fmla="*/ 24 h 224"/>
                <a:gd name="T10" fmla="*/ 255 w 266"/>
                <a:gd name="T11" fmla="*/ 48 h 224"/>
                <a:gd name="T12" fmla="*/ 236 w 266"/>
                <a:gd name="T13" fmla="*/ 80 h 224"/>
                <a:gd name="T14" fmla="*/ 211 w 266"/>
                <a:gd name="T15" fmla="*/ 116 h 224"/>
                <a:gd name="T16" fmla="*/ 181 w 266"/>
                <a:gd name="T17" fmla="*/ 156 h 224"/>
                <a:gd name="T18" fmla="*/ 143 w 266"/>
                <a:gd name="T19" fmla="*/ 188 h 224"/>
                <a:gd name="T20" fmla="*/ 93 w 266"/>
                <a:gd name="T21" fmla="*/ 212 h 224"/>
                <a:gd name="T22" fmla="*/ 44 w 266"/>
                <a:gd name="T23" fmla="*/ 224 h 224"/>
                <a:gd name="T24" fmla="*/ 44 w 266"/>
                <a:gd name="T25" fmla="*/ 224 h 224"/>
                <a:gd name="T26" fmla="*/ 59 w 266"/>
                <a:gd name="T27" fmla="*/ 212 h 224"/>
                <a:gd name="T28" fmla="*/ 74 w 266"/>
                <a:gd name="T29" fmla="*/ 195 h 224"/>
                <a:gd name="T30" fmla="*/ 84 w 266"/>
                <a:gd name="T31" fmla="*/ 171 h 224"/>
                <a:gd name="T32" fmla="*/ 93 w 266"/>
                <a:gd name="T33" fmla="*/ 147 h 224"/>
                <a:gd name="T34" fmla="*/ 99 w 266"/>
                <a:gd name="T35" fmla="*/ 123 h 224"/>
                <a:gd name="T36" fmla="*/ 99 w 266"/>
                <a:gd name="T37" fmla="*/ 96 h 224"/>
                <a:gd name="T38" fmla="*/ 88 w 266"/>
                <a:gd name="T39" fmla="*/ 68 h 224"/>
                <a:gd name="T40" fmla="*/ 69 w 266"/>
                <a:gd name="T41" fmla="*/ 45 h 224"/>
                <a:gd name="T42" fmla="*/ 40 w 266"/>
                <a:gd name="T43" fmla="*/ 21 h 224"/>
                <a:gd name="T44" fmla="*/ 0 w 266"/>
                <a:gd name="T45" fmla="*/ 0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6"/>
                <a:gd name="T70" fmla="*/ 0 h 224"/>
                <a:gd name="T71" fmla="*/ 266 w 26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6" h="224">
                  <a:moveTo>
                    <a:pt x="0" y="0"/>
                  </a:moveTo>
                  <a:lnTo>
                    <a:pt x="133" y="12"/>
                  </a:lnTo>
                  <a:lnTo>
                    <a:pt x="226" y="21"/>
                  </a:lnTo>
                  <a:lnTo>
                    <a:pt x="266" y="24"/>
                  </a:lnTo>
                  <a:lnTo>
                    <a:pt x="255" y="48"/>
                  </a:lnTo>
                  <a:lnTo>
                    <a:pt x="236" y="80"/>
                  </a:lnTo>
                  <a:lnTo>
                    <a:pt x="211" y="116"/>
                  </a:lnTo>
                  <a:lnTo>
                    <a:pt x="181" y="156"/>
                  </a:lnTo>
                  <a:lnTo>
                    <a:pt x="143" y="188"/>
                  </a:lnTo>
                  <a:lnTo>
                    <a:pt x="93" y="212"/>
                  </a:lnTo>
                  <a:lnTo>
                    <a:pt x="44" y="224"/>
                  </a:lnTo>
                  <a:lnTo>
                    <a:pt x="59" y="212"/>
                  </a:lnTo>
                  <a:lnTo>
                    <a:pt x="74" y="195"/>
                  </a:lnTo>
                  <a:lnTo>
                    <a:pt x="84" y="171"/>
                  </a:lnTo>
                  <a:lnTo>
                    <a:pt x="93" y="147"/>
                  </a:lnTo>
                  <a:lnTo>
                    <a:pt x="99" y="123"/>
                  </a:lnTo>
                  <a:lnTo>
                    <a:pt x="99" y="96"/>
                  </a:lnTo>
                  <a:lnTo>
                    <a:pt x="88" y="68"/>
                  </a:lnTo>
                  <a:lnTo>
                    <a:pt x="69" y="45"/>
                  </a:lnTo>
                  <a:lnTo>
                    <a:pt x="40" y="21"/>
                  </a:lnTo>
                  <a:lnTo>
                    <a:pt x="0" y="0"/>
                  </a:lnTo>
                  <a:close/>
                </a:path>
              </a:pathLst>
            </a:custGeom>
            <a:solidFill>
              <a:srgbClr val="FFE5CC"/>
            </a:solidFill>
            <a:ln w="9525">
              <a:noFill/>
              <a:round/>
              <a:headEnd/>
              <a:tailEnd/>
            </a:ln>
          </p:spPr>
          <p:txBody>
            <a:bodyPr/>
            <a:lstStyle/>
            <a:p>
              <a:endParaRPr lang="ar-EG"/>
            </a:p>
          </p:txBody>
        </p:sp>
        <p:sp>
          <p:nvSpPr>
            <p:cNvPr id="40975" name="Freeform 15"/>
            <p:cNvSpPr>
              <a:spLocks/>
            </p:cNvSpPr>
            <p:nvPr/>
          </p:nvSpPr>
          <p:spPr bwMode="auto">
            <a:xfrm>
              <a:off x="899" y="4030"/>
              <a:ext cx="321" cy="263"/>
            </a:xfrm>
            <a:custGeom>
              <a:avLst/>
              <a:gdLst>
                <a:gd name="T0" fmla="*/ 321 w 321"/>
                <a:gd name="T1" fmla="*/ 99 h 263"/>
                <a:gd name="T2" fmla="*/ 193 w 321"/>
                <a:gd name="T3" fmla="*/ 99 h 263"/>
                <a:gd name="T4" fmla="*/ 79 w 321"/>
                <a:gd name="T5" fmla="*/ 99 h 263"/>
                <a:gd name="T6" fmla="*/ 30 w 321"/>
                <a:gd name="T7" fmla="*/ 99 h 263"/>
                <a:gd name="T8" fmla="*/ 30 w 321"/>
                <a:gd name="T9" fmla="*/ 99 h 263"/>
                <a:gd name="T10" fmla="*/ 34 w 321"/>
                <a:gd name="T11" fmla="*/ 143 h 263"/>
                <a:gd name="T12" fmla="*/ 59 w 321"/>
                <a:gd name="T13" fmla="*/ 191 h 263"/>
                <a:gd name="T14" fmla="*/ 104 w 321"/>
                <a:gd name="T15" fmla="*/ 227 h 263"/>
                <a:gd name="T16" fmla="*/ 173 w 321"/>
                <a:gd name="T17" fmla="*/ 251 h 263"/>
                <a:gd name="T18" fmla="*/ 266 w 321"/>
                <a:gd name="T19" fmla="*/ 242 h 263"/>
                <a:gd name="T20" fmla="*/ 266 w 321"/>
                <a:gd name="T21" fmla="*/ 242 h 263"/>
                <a:gd name="T22" fmla="*/ 271 w 321"/>
                <a:gd name="T23" fmla="*/ 246 h 263"/>
                <a:gd name="T24" fmla="*/ 271 w 321"/>
                <a:gd name="T25" fmla="*/ 251 h 263"/>
                <a:gd name="T26" fmla="*/ 277 w 321"/>
                <a:gd name="T27" fmla="*/ 251 h 263"/>
                <a:gd name="T28" fmla="*/ 277 w 321"/>
                <a:gd name="T29" fmla="*/ 251 h 263"/>
                <a:gd name="T30" fmla="*/ 222 w 321"/>
                <a:gd name="T31" fmla="*/ 263 h 263"/>
                <a:gd name="T32" fmla="*/ 133 w 321"/>
                <a:gd name="T33" fmla="*/ 258 h 263"/>
                <a:gd name="T34" fmla="*/ 45 w 321"/>
                <a:gd name="T35" fmla="*/ 230 h 263"/>
                <a:gd name="T36" fmla="*/ 0 w 321"/>
                <a:gd name="T37" fmla="*/ 147 h 263"/>
                <a:gd name="T38" fmla="*/ 0 w 321"/>
                <a:gd name="T39" fmla="*/ 147 h 263"/>
                <a:gd name="T40" fmla="*/ 15 w 321"/>
                <a:gd name="T41" fmla="*/ 79 h 263"/>
                <a:gd name="T42" fmla="*/ 70 w 321"/>
                <a:gd name="T43" fmla="*/ 24 h 263"/>
                <a:gd name="T44" fmla="*/ 159 w 321"/>
                <a:gd name="T45" fmla="*/ 0 h 263"/>
                <a:gd name="T46" fmla="*/ 159 w 321"/>
                <a:gd name="T47" fmla="*/ 0 h 263"/>
                <a:gd name="T48" fmla="*/ 227 w 321"/>
                <a:gd name="T49" fmla="*/ 12 h 263"/>
                <a:gd name="T50" fmla="*/ 292 w 321"/>
                <a:gd name="T51" fmla="*/ 43 h 263"/>
                <a:gd name="T52" fmla="*/ 321 w 321"/>
                <a:gd name="T53" fmla="*/ 99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1"/>
                <a:gd name="T82" fmla="*/ 0 h 263"/>
                <a:gd name="T83" fmla="*/ 321 w 321"/>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1" h="263">
                  <a:moveTo>
                    <a:pt x="321" y="99"/>
                  </a:moveTo>
                  <a:lnTo>
                    <a:pt x="193" y="99"/>
                  </a:lnTo>
                  <a:lnTo>
                    <a:pt x="79" y="99"/>
                  </a:lnTo>
                  <a:lnTo>
                    <a:pt x="30" y="99"/>
                  </a:lnTo>
                  <a:lnTo>
                    <a:pt x="34" y="143"/>
                  </a:lnTo>
                  <a:lnTo>
                    <a:pt x="59" y="191"/>
                  </a:lnTo>
                  <a:lnTo>
                    <a:pt x="104" y="227"/>
                  </a:lnTo>
                  <a:lnTo>
                    <a:pt x="173" y="251"/>
                  </a:lnTo>
                  <a:lnTo>
                    <a:pt x="266" y="242"/>
                  </a:lnTo>
                  <a:lnTo>
                    <a:pt x="271" y="246"/>
                  </a:lnTo>
                  <a:lnTo>
                    <a:pt x="271" y="251"/>
                  </a:lnTo>
                  <a:lnTo>
                    <a:pt x="277" y="251"/>
                  </a:lnTo>
                  <a:lnTo>
                    <a:pt x="222" y="263"/>
                  </a:lnTo>
                  <a:lnTo>
                    <a:pt x="133" y="258"/>
                  </a:lnTo>
                  <a:lnTo>
                    <a:pt x="45" y="230"/>
                  </a:lnTo>
                  <a:lnTo>
                    <a:pt x="0" y="147"/>
                  </a:lnTo>
                  <a:lnTo>
                    <a:pt x="15" y="79"/>
                  </a:lnTo>
                  <a:lnTo>
                    <a:pt x="70" y="24"/>
                  </a:lnTo>
                  <a:lnTo>
                    <a:pt x="159" y="0"/>
                  </a:lnTo>
                  <a:lnTo>
                    <a:pt x="227" y="12"/>
                  </a:lnTo>
                  <a:lnTo>
                    <a:pt x="292" y="43"/>
                  </a:lnTo>
                  <a:lnTo>
                    <a:pt x="321" y="99"/>
                  </a:lnTo>
                  <a:close/>
                </a:path>
              </a:pathLst>
            </a:custGeom>
            <a:solidFill>
              <a:srgbClr val="FFE5CC"/>
            </a:solidFill>
            <a:ln w="9525">
              <a:noFill/>
              <a:round/>
              <a:headEnd/>
              <a:tailEnd/>
            </a:ln>
          </p:spPr>
          <p:txBody>
            <a:bodyPr/>
            <a:lstStyle/>
            <a:p>
              <a:endParaRPr lang="ar-EG"/>
            </a:p>
          </p:txBody>
        </p:sp>
        <p:sp>
          <p:nvSpPr>
            <p:cNvPr id="40976" name="Freeform 16"/>
            <p:cNvSpPr>
              <a:spLocks/>
            </p:cNvSpPr>
            <p:nvPr/>
          </p:nvSpPr>
          <p:spPr bwMode="auto">
            <a:xfrm>
              <a:off x="939" y="4144"/>
              <a:ext cx="290" cy="125"/>
            </a:xfrm>
            <a:custGeom>
              <a:avLst/>
              <a:gdLst>
                <a:gd name="T0" fmla="*/ 0 w 290"/>
                <a:gd name="T1" fmla="*/ 0 h 125"/>
                <a:gd name="T2" fmla="*/ 104 w 290"/>
                <a:gd name="T3" fmla="*/ 0 h 125"/>
                <a:gd name="T4" fmla="*/ 226 w 290"/>
                <a:gd name="T5" fmla="*/ 0 h 125"/>
                <a:gd name="T6" fmla="*/ 290 w 290"/>
                <a:gd name="T7" fmla="*/ 0 h 125"/>
                <a:gd name="T8" fmla="*/ 290 w 290"/>
                <a:gd name="T9" fmla="*/ 0 h 125"/>
                <a:gd name="T10" fmla="*/ 281 w 290"/>
                <a:gd name="T11" fmla="*/ 53 h 125"/>
                <a:gd name="T12" fmla="*/ 241 w 290"/>
                <a:gd name="T13" fmla="*/ 104 h 125"/>
                <a:gd name="T14" fmla="*/ 157 w 290"/>
                <a:gd name="T15" fmla="*/ 125 h 125"/>
                <a:gd name="T16" fmla="*/ 157 w 290"/>
                <a:gd name="T17" fmla="*/ 125 h 125"/>
                <a:gd name="T18" fmla="*/ 123 w 290"/>
                <a:gd name="T19" fmla="*/ 120 h 125"/>
                <a:gd name="T20" fmla="*/ 93 w 290"/>
                <a:gd name="T21" fmla="*/ 113 h 125"/>
                <a:gd name="T22" fmla="*/ 74 w 290"/>
                <a:gd name="T23" fmla="*/ 104 h 125"/>
                <a:gd name="T24" fmla="*/ 53 w 290"/>
                <a:gd name="T25" fmla="*/ 89 h 125"/>
                <a:gd name="T26" fmla="*/ 34 w 290"/>
                <a:gd name="T27" fmla="*/ 77 h 125"/>
                <a:gd name="T28" fmla="*/ 24 w 290"/>
                <a:gd name="T29" fmla="*/ 60 h 125"/>
                <a:gd name="T30" fmla="*/ 15 w 290"/>
                <a:gd name="T31" fmla="*/ 41 h 125"/>
                <a:gd name="T32" fmla="*/ 9 w 290"/>
                <a:gd name="T33" fmla="*/ 29 h 125"/>
                <a:gd name="T34" fmla="*/ 5 w 290"/>
                <a:gd name="T35" fmla="*/ 12 h 125"/>
                <a:gd name="T36" fmla="*/ 0 w 29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125"/>
                <a:gd name="T59" fmla="*/ 290 w 29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125">
                  <a:moveTo>
                    <a:pt x="0" y="0"/>
                  </a:moveTo>
                  <a:lnTo>
                    <a:pt x="104" y="0"/>
                  </a:lnTo>
                  <a:lnTo>
                    <a:pt x="226" y="0"/>
                  </a:lnTo>
                  <a:lnTo>
                    <a:pt x="290" y="0"/>
                  </a:lnTo>
                  <a:lnTo>
                    <a:pt x="281" y="53"/>
                  </a:lnTo>
                  <a:lnTo>
                    <a:pt x="241" y="104"/>
                  </a:lnTo>
                  <a:lnTo>
                    <a:pt x="157" y="125"/>
                  </a:lnTo>
                  <a:lnTo>
                    <a:pt x="123" y="120"/>
                  </a:lnTo>
                  <a:lnTo>
                    <a:pt x="93" y="113"/>
                  </a:lnTo>
                  <a:lnTo>
                    <a:pt x="74" y="104"/>
                  </a:lnTo>
                  <a:lnTo>
                    <a:pt x="53" y="89"/>
                  </a:lnTo>
                  <a:lnTo>
                    <a:pt x="34" y="77"/>
                  </a:lnTo>
                  <a:lnTo>
                    <a:pt x="24" y="60"/>
                  </a:lnTo>
                  <a:lnTo>
                    <a:pt x="15" y="41"/>
                  </a:lnTo>
                  <a:lnTo>
                    <a:pt x="9" y="29"/>
                  </a:lnTo>
                  <a:lnTo>
                    <a:pt x="5" y="12"/>
                  </a:lnTo>
                  <a:lnTo>
                    <a:pt x="0" y="0"/>
                  </a:lnTo>
                  <a:close/>
                </a:path>
              </a:pathLst>
            </a:custGeom>
            <a:solidFill>
              <a:srgbClr val="FFE5CC"/>
            </a:solidFill>
            <a:ln w="9525">
              <a:noFill/>
              <a:round/>
              <a:headEnd/>
              <a:tailEnd/>
            </a:ln>
          </p:spPr>
          <p:txBody>
            <a:bodyPr/>
            <a:lstStyle/>
            <a:p>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403350" y="4208463"/>
            <a:ext cx="6831013" cy="554037"/>
          </a:xfrm>
          <a:prstGeom prst="rect">
            <a:avLst/>
          </a:prstGeom>
          <a:noFill/>
          <a:ln w="9525">
            <a:noFill/>
            <a:miter lim="800000"/>
            <a:headEnd/>
            <a:tailEnd/>
          </a:ln>
        </p:spPr>
        <p:txBody>
          <a:bodyPr anchor="ctr">
            <a:spAutoFit/>
          </a:bodyPr>
          <a:lstStyle/>
          <a:p>
            <a:pPr algn="ctr" rtl="1"/>
            <a:r>
              <a:rPr lang="ar-SA" sz="3000" b="1" dirty="0">
                <a:solidFill>
                  <a:srgbClr val="0000CC"/>
                </a:solidFill>
                <a:cs typeface="Times New Roman" pitchFamily="18" charset="0"/>
              </a:rPr>
              <a:t>الزمن الدوري لكوكب يدور حول الشمس</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09362" y="1094750"/>
            <a:ext cx="1832553"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a:t>
            </a:r>
            <a:r>
              <a:rPr lang="ar-EG" sz="2800" b="1" dirty="0"/>
              <a:t> </a:t>
            </a:r>
            <a:endParaRPr lang="ar-SA" sz="2800" b="1" dirty="0"/>
          </a:p>
          <a:p>
            <a:r>
              <a:rPr lang="ar-EG" sz="2800" b="1" dirty="0"/>
              <a:t> </a:t>
            </a:r>
            <a:r>
              <a:rPr lang="ar-EG" sz="3000" b="1" dirty="0">
                <a:solidFill>
                  <a:srgbClr val="0000CC"/>
                </a:solidFill>
                <a:cs typeface="Times New Roman" pitchFamily="18" charset="0"/>
              </a:rPr>
              <a:t>الجذب</a:t>
            </a:r>
            <a:r>
              <a:rPr lang="ar-EG" sz="2800" b="1" dirty="0"/>
              <a:t> </a:t>
            </a:r>
            <a:r>
              <a:rPr lang="ar-EG" sz="3000" b="1" dirty="0">
                <a:solidFill>
                  <a:srgbClr val="0000CC"/>
                </a:solidFill>
                <a:cs typeface="Times New Roman" pitchFamily="18" charset="0"/>
              </a:rPr>
              <a:t>الكون</a:t>
            </a:r>
            <a:endParaRPr lang="ar-SA"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24"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pic>
        <p:nvPicPr>
          <p:cNvPr id="4" name="Picture 3" descr="BCKQC035.WMF"/>
          <p:cNvPicPr>
            <a:picLocks noChangeAspect="1"/>
          </p:cNvPicPr>
          <p:nvPr/>
        </p:nvPicPr>
        <p:blipFill>
          <a:blip r:embed="rId4"/>
          <a:srcRect/>
          <a:stretch>
            <a:fillRect/>
          </a:stretch>
        </p:blipFill>
        <p:spPr bwMode="auto">
          <a:xfrm>
            <a:off x="539750" y="3149600"/>
            <a:ext cx="8358188" cy="3159125"/>
          </a:xfrm>
          <a:prstGeom prst="rect">
            <a:avLst/>
          </a:prstGeom>
          <a:noFill/>
          <a:ln w="9525">
            <a:noFill/>
            <a:miter lim="800000"/>
            <a:headEnd/>
            <a:tailEnd/>
          </a:ln>
        </p:spPr>
      </p:pic>
      <p:sp>
        <p:nvSpPr>
          <p:cNvPr id="5" name="Rectangle 4"/>
          <p:cNvSpPr>
            <a:spLocks noChangeArrowheads="1"/>
          </p:cNvSpPr>
          <p:nvPr/>
        </p:nvSpPr>
        <p:spPr bwMode="auto">
          <a:xfrm>
            <a:off x="896938" y="3573463"/>
            <a:ext cx="7143750" cy="1938337"/>
          </a:xfrm>
          <a:prstGeom prst="rect">
            <a:avLst/>
          </a:prstGeom>
          <a:noFill/>
          <a:ln w="9525">
            <a:noFill/>
            <a:miter lim="800000"/>
            <a:headEnd/>
            <a:tailEnd/>
          </a:ln>
        </p:spPr>
        <p:txBody>
          <a:bodyPr>
            <a:spAutoFit/>
          </a:bodyPr>
          <a:lstStyle/>
          <a:p>
            <a:pPr algn="r" rtl="1"/>
            <a:r>
              <a:rPr lang="ar-SA" sz="3000" b="1" dirty="0">
                <a:solidFill>
                  <a:srgbClr val="FF0000"/>
                </a:solidFill>
              </a:rPr>
              <a:t>قوانين كبلر:- </a:t>
            </a:r>
          </a:p>
          <a:p>
            <a:pPr algn="r" rtl="1"/>
            <a:endParaRPr lang="en-US" sz="3000" dirty="0">
              <a:solidFill>
                <a:srgbClr val="FF0000"/>
              </a:solidFill>
            </a:endParaRPr>
          </a:p>
          <a:p>
            <a:pPr algn="r" rtl="1"/>
            <a:r>
              <a:rPr lang="ar-SA" sz="3000" b="1" dirty="0"/>
              <a:t>1- </a:t>
            </a:r>
            <a:r>
              <a:rPr lang="ar-SA" sz="3000" b="1" dirty="0">
                <a:solidFill>
                  <a:srgbClr val="FF0000"/>
                </a:solidFill>
              </a:rPr>
              <a:t>القانون الأول </a:t>
            </a:r>
            <a:r>
              <a:rPr lang="ar-SA" sz="3000" b="1" dirty="0">
                <a:solidFill>
                  <a:srgbClr val="0000CC"/>
                </a:solidFill>
                <a:cs typeface="Times New Roman" pitchFamily="18" charset="0"/>
              </a:rPr>
              <a:t>لكبلر على أن مدارات الكواكب إهليلجية، وتكون الشمس في إحدى البؤرتين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7"/>
          <p:cNvGrpSpPr>
            <a:grpSpLocks noChangeAspect="1"/>
          </p:cNvGrpSpPr>
          <p:nvPr/>
        </p:nvGrpSpPr>
        <p:grpSpPr bwMode="auto">
          <a:xfrm>
            <a:off x="395288" y="3213100"/>
            <a:ext cx="8353425" cy="2376488"/>
            <a:chOff x="855" y="945"/>
            <a:chExt cx="3780" cy="3375"/>
          </a:xfrm>
        </p:grpSpPr>
        <p:sp>
          <p:nvSpPr>
            <p:cNvPr id="41991" name="AutoShape 6"/>
            <p:cNvSpPr>
              <a:spLocks noChangeAspect="1" noChangeArrowheads="1" noTextEdit="1"/>
            </p:cNvSpPr>
            <p:nvPr/>
          </p:nvSpPr>
          <p:spPr bwMode="auto">
            <a:xfrm>
              <a:off x="855" y="945"/>
              <a:ext cx="3780" cy="3375"/>
            </a:xfrm>
            <a:prstGeom prst="rect">
              <a:avLst/>
            </a:prstGeom>
            <a:noFill/>
            <a:ln w="9525">
              <a:noFill/>
              <a:miter lim="800000"/>
              <a:headEnd/>
              <a:tailEnd/>
            </a:ln>
          </p:spPr>
          <p:txBody>
            <a:bodyPr/>
            <a:lstStyle/>
            <a:p>
              <a:endParaRPr lang="ar-EG"/>
            </a:p>
          </p:txBody>
        </p:sp>
        <p:sp>
          <p:nvSpPr>
            <p:cNvPr id="41992" name="Freeform 8"/>
            <p:cNvSpPr>
              <a:spLocks/>
            </p:cNvSpPr>
            <p:nvPr/>
          </p:nvSpPr>
          <p:spPr bwMode="auto">
            <a:xfrm>
              <a:off x="855" y="945"/>
              <a:ext cx="3780" cy="3375"/>
            </a:xfrm>
            <a:custGeom>
              <a:avLst/>
              <a:gdLst>
                <a:gd name="T0" fmla="*/ 2696 w 3780"/>
                <a:gd name="T1" fmla="*/ 48 h 3375"/>
                <a:gd name="T2" fmla="*/ 3603 w 3780"/>
                <a:gd name="T3" fmla="*/ 4 h 3375"/>
                <a:gd name="T4" fmla="*/ 3677 w 3780"/>
                <a:gd name="T5" fmla="*/ 39 h 3375"/>
                <a:gd name="T6" fmla="*/ 3736 w 3780"/>
                <a:gd name="T7" fmla="*/ 104 h 3375"/>
                <a:gd name="T8" fmla="*/ 3770 w 3780"/>
                <a:gd name="T9" fmla="*/ 183 h 3375"/>
                <a:gd name="T10" fmla="*/ 3761 w 3780"/>
                <a:gd name="T11" fmla="*/ 263 h 3375"/>
                <a:gd name="T12" fmla="*/ 3672 w 3780"/>
                <a:gd name="T13" fmla="*/ 358 h 3375"/>
                <a:gd name="T14" fmla="*/ 3573 w 3780"/>
                <a:gd name="T15" fmla="*/ 370 h 3375"/>
                <a:gd name="T16" fmla="*/ 3518 w 3780"/>
                <a:gd name="T17" fmla="*/ 374 h 3375"/>
                <a:gd name="T18" fmla="*/ 3470 w 3780"/>
                <a:gd name="T19" fmla="*/ 493 h 3375"/>
                <a:gd name="T20" fmla="*/ 3450 w 3780"/>
                <a:gd name="T21" fmla="*/ 648 h 3375"/>
                <a:gd name="T22" fmla="*/ 3450 w 3780"/>
                <a:gd name="T23" fmla="*/ 836 h 3375"/>
                <a:gd name="T24" fmla="*/ 3465 w 3780"/>
                <a:gd name="T25" fmla="*/ 1039 h 3375"/>
                <a:gd name="T26" fmla="*/ 3499 w 3780"/>
                <a:gd name="T27" fmla="*/ 1261 h 3375"/>
                <a:gd name="T28" fmla="*/ 3543 w 3780"/>
                <a:gd name="T29" fmla="*/ 1493 h 3375"/>
                <a:gd name="T30" fmla="*/ 3588 w 3780"/>
                <a:gd name="T31" fmla="*/ 1727 h 3375"/>
                <a:gd name="T32" fmla="*/ 3643 w 3780"/>
                <a:gd name="T33" fmla="*/ 1954 h 3375"/>
                <a:gd name="T34" fmla="*/ 3687 w 3780"/>
                <a:gd name="T35" fmla="*/ 2177 h 3375"/>
                <a:gd name="T36" fmla="*/ 3731 w 3780"/>
                <a:gd name="T37" fmla="*/ 2380 h 3375"/>
                <a:gd name="T38" fmla="*/ 3761 w 3780"/>
                <a:gd name="T39" fmla="*/ 2559 h 3375"/>
                <a:gd name="T40" fmla="*/ 3780 w 3780"/>
                <a:gd name="T41" fmla="*/ 2710 h 3375"/>
                <a:gd name="T42" fmla="*/ 3780 w 3780"/>
                <a:gd name="T43" fmla="*/ 2826 h 3375"/>
                <a:gd name="T44" fmla="*/ 3677 w 3780"/>
                <a:gd name="T45" fmla="*/ 3136 h 3375"/>
                <a:gd name="T46" fmla="*/ 2824 w 3780"/>
                <a:gd name="T47" fmla="*/ 3259 h 3375"/>
                <a:gd name="T48" fmla="*/ 207 w 3780"/>
                <a:gd name="T49" fmla="*/ 3375 h 3375"/>
                <a:gd name="T50" fmla="*/ 0 w 3780"/>
                <a:gd name="T51" fmla="*/ 3228 h 3375"/>
                <a:gd name="T52" fmla="*/ 78 w 3780"/>
                <a:gd name="T53" fmla="*/ 3100 h 3375"/>
                <a:gd name="T54" fmla="*/ 340 w 3780"/>
                <a:gd name="T55" fmla="*/ 3064 h 3375"/>
                <a:gd name="T56" fmla="*/ 577 w 3780"/>
                <a:gd name="T57" fmla="*/ 3076 h 3375"/>
                <a:gd name="T58" fmla="*/ 596 w 3780"/>
                <a:gd name="T59" fmla="*/ 2945 h 3375"/>
                <a:gd name="T60" fmla="*/ 596 w 3780"/>
                <a:gd name="T61" fmla="*/ 2793 h 3375"/>
                <a:gd name="T62" fmla="*/ 577 w 3780"/>
                <a:gd name="T63" fmla="*/ 2626 h 3375"/>
                <a:gd name="T64" fmla="*/ 543 w 3780"/>
                <a:gd name="T65" fmla="*/ 2440 h 3375"/>
                <a:gd name="T66" fmla="*/ 498 w 3780"/>
                <a:gd name="T67" fmla="*/ 2245 h 3375"/>
                <a:gd name="T68" fmla="*/ 448 w 3780"/>
                <a:gd name="T69" fmla="*/ 2042 h 3375"/>
                <a:gd name="T70" fmla="*/ 389 w 3780"/>
                <a:gd name="T71" fmla="*/ 1834 h 3375"/>
                <a:gd name="T72" fmla="*/ 330 w 3780"/>
                <a:gd name="T73" fmla="*/ 1628 h 3375"/>
                <a:gd name="T74" fmla="*/ 276 w 3780"/>
                <a:gd name="T75" fmla="*/ 1421 h 3375"/>
                <a:gd name="T76" fmla="*/ 232 w 3780"/>
                <a:gd name="T77" fmla="*/ 1218 h 3375"/>
                <a:gd name="T78" fmla="*/ 192 w 3780"/>
                <a:gd name="T79" fmla="*/ 1027 h 3375"/>
                <a:gd name="T80" fmla="*/ 163 w 3780"/>
                <a:gd name="T81" fmla="*/ 848 h 3375"/>
                <a:gd name="T82" fmla="*/ 158 w 3780"/>
                <a:gd name="T83" fmla="*/ 684 h 3375"/>
                <a:gd name="T84" fmla="*/ 173 w 3780"/>
                <a:gd name="T85" fmla="*/ 529 h 3375"/>
                <a:gd name="T86" fmla="*/ 241 w 3780"/>
                <a:gd name="T87" fmla="*/ 326 h 3375"/>
                <a:gd name="T88" fmla="*/ 380 w 3780"/>
                <a:gd name="T89" fmla="*/ 171 h 3375"/>
                <a:gd name="T90" fmla="*/ 602 w 3780"/>
                <a:gd name="T91" fmla="*/ 87 h 33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80"/>
                <a:gd name="T139" fmla="*/ 0 h 3375"/>
                <a:gd name="T140" fmla="*/ 3780 w 3780"/>
                <a:gd name="T141" fmla="*/ 3375 h 33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80" h="3375">
                  <a:moveTo>
                    <a:pt x="602" y="87"/>
                  </a:moveTo>
                  <a:lnTo>
                    <a:pt x="1626" y="75"/>
                  </a:lnTo>
                  <a:lnTo>
                    <a:pt x="2696" y="48"/>
                  </a:lnTo>
                  <a:lnTo>
                    <a:pt x="3577" y="0"/>
                  </a:lnTo>
                  <a:lnTo>
                    <a:pt x="3603" y="4"/>
                  </a:lnTo>
                  <a:lnTo>
                    <a:pt x="3628" y="12"/>
                  </a:lnTo>
                  <a:lnTo>
                    <a:pt x="3651" y="24"/>
                  </a:lnTo>
                  <a:lnTo>
                    <a:pt x="3677" y="39"/>
                  </a:lnTo>
                  <a:lnTo>
                    <a:pt x="3696" y="60"/>
                  </a:lnTo>
                  <a:lnTo>
                    <a:pt x="3716" y="80"/>
                  </a:lnTo>
                  <a:lnTo>
                    <a:pt x="3736" y="104"/>
                  </a:lnTo>
                  <a:lnTo>
                    <a:pt x="3750" y="128"/>
                  </a:lnTo>
                  <a:lnTo>
                    <a:pt x="3761" y="155"/>
                  </a:lnTo>
                  <a:lnTo>
                    <a:pt x="3770" y="183"/>
                  </a:lnTo>
                  <a:lnTo>
                    <a:pt x="3770" y="211"/>
                  </a:lnTo>
                  <a:lnTo>
                    <a:pt x="3761" y="263"/>
                  </a:lnTo>
                  <a:lnTo>
                    <a:pt x="3740" y="302"/>
                  </a:lnTo>
                  <a:lnTo>
                    <a:pt x="3711" y="334"/>
                  </a:lnTo>
                  <a:lnTo>
                    <a:pt x="3672" y="358"/>
                  </a:lnTo>
                  <a:lnTo>
                    <a:pt x="3628" y="370"/>
                  </a:lnTo>
                  <a:lnTo>
                    <a:pt x="3573" y="370"/>
                  </a:lnTo>
                  <a:lnTo>
                    <a:pt x="3533" y="374"/>
                  </a:lnTo>
                  <a:lnTo>
                    <a:pt x="3518" y="374"/>
                  </a:lnTo>
                  <a:lnTo>
                    <a:pt x="3499" y="410"/>
                  </a:lnTo>
                  <a:lnTo>
                    <a:pt x="3484" y="450"/>
                  </a:lnTo>
                  <a:lnTo>
                    <a:pt x="3470" y="493"/>
                  </a:lnTo>
                  <a:lnTo>
                    <a:pt x="3459" y="541"/>
                  </a:lnTo>
                  <a:lnTo>
                    <a:pt x="3455" y="597"/>
                  </a:lnTo>
                  <a:lnTo>
                    <a:pt x="3450" y="648"/>
                  </a:lnTo>
                  <a:lnTo>
                    <a:pt x="3444" y="708"/>
                  </a:lnTo>
                  <a:lnTo>
                    <a:pt x="3444" y="773"/>
                  </a:lnTo>
                  <a:lnTo>
                    <a:pt x="3450" y="836"/>
                  </a:lnTo>
                  <a:lnTo>
                    <a:pt x="3455" y="899"/>
                  </a:lnTo>
                  <a:lnTo>
                    <a:pt x="3459" y="971"/>
                  </a:lnTo>
                  <a:lnTo>
                    <a:pt x="3465" y="1039"/>
                  </a:lnTo>
                  <a:lnTo>
                    <a:pt x="3474" y="1114"/>
                  </a:lnTo>
                  <a:lnTo>
                    <a:pt x="3484" y="1186"/>
                  </a:lnTo>
                  <a:lnTo>
                    <a:pt x="3499" y="1261"/>
                  </a:lnTo>
                  <a:lnTo>
                    <a:pt x="3514" y="1338"/>
                  </a:lnTo>
                  <a:lnTo>
                    <a:pt x="3529" y="1413"/>
                  </a:lnTo>
                  <a:lnTo>
                    <a:pt x="3543" y="1493"/>
                  </a:lnTo>
                  <a:lnTo>
                    <a:pt x="3558" y="1568"/>
                  </a:lnTo>
                  <a:lnTo>
                    <a:pt x="3573" y="1648"/>
                  </a:lnTo>
                  <a:lnTo>
                    <a:pt x="3588" y="1727"/>
                  </a:lnTo>
                  <a:lnTo>
                    <a:pt x="3607" y="1803"/>
                  </a:lnTo>
                  <a:lnTo>
                    <a:pt x="3622" y="1879"/>
                  </a:lnTo>
                  <a:lnTo>
                    <a:pt x="3643" y="1954"/>
                  </a:lnTo>
                  <a:lnTo>
                    <a:pt x="3657" y="2030"/>
                  </a:lnTo>
                  <a:lnTo>
                    <a:pt x="3672" y="2102"/>
                  </a:lnTo>
                  <a:lnTo>
                    <a:pt x="3687" y="2177"/>
                  </a:lnTo>
                  <a:lnTo>
                    <a:pt x="3702" y="2245"/>
                  </a:lnTo>
                  <a:lnTo>
                    <a:pt x="3716" y="2312"/>
                  </a:lnTo>
                  <a:lnTo>
                    <a:pt x="3731" y="2380"/>
                  </a:lnTo>
                  <a:lnTo>
                    <a:pt x="3740" y="2443"/>
                  </a:lnTo>
                  <a:lnTo>
                    <a:pt x="3750" y="2503"/>
                  </a:lnTo>
                  <a:lnTo>
                    <a:pt x="3761" y="2559"/>
                  </a:lnTo>
                  <a:lnTo>
                    <a:pt x="3770" y="2614"/>
                  </a:lnTo>
                  <a:lnTo>
                    <a:pt x="3776" y="2662"/>
                  </a:lnTo>
                  <a:lnTo>
                    <a:pt x="3780" y="2710"/>
                  </a:lnTo>
                  <a:lnTo>
                    <a:pt x="3780" y="2754"/>
                  </a:lnTo>
                  <a:lnTo>
                    <a:pt x="3780" y="2793"/>
                  </a:lnTo>
                  <a:lnTo>
                    <a:pt x="3780" y="2826"/>
                  </a:lnTo>
                  <a:lnTo>
                    <a:pt x="3761" y="2973"/>
                  </a:lnTo>
                  <a:lnTo>
                    <a:pt x="3677" y="3136"/>
                  </a:lnTo>
                  <a:lnTo>
                    <a:pt x="3450" y="3256"/>
                  </a:lnTo>
                  <a:lnTo>
                    <a:pt x="2824" y="3259"/>
                  </a:lnTo>
                  <a:lnTo>
                    <a:pt x="1651" y="3295"/>
                  </a:lnTo>
                  <a:lnTo>
                    <a:pt x="207" y="3375"/>
                  </a:lnTo>
                  <a:lnTo>
                    <a:pt x="103" y="3359"/>
                  </a:lnTo>
                  <a:lnTo>
                    <a:pt x="25" y="3315"/>
                  </a:lnTo>
                  <a:lnTo>
                    <a:pt x="0" y="3228"/>
                  </a:lnTo>
                  <a:lnTo>
                    <a:pt x="15" y="3168"/>
                  </a:lnTo>
                  <a:lnTo>
                    <a:pt x="78" y="3100"/>
                  </a:lnTo>
                  <a:lnTo>
                    <a:pt x="211" y="3061"/>
                  </a:lnTo>
                  <a:lnTo>
                    <a:pt x="340" y="3064"/>
                  </a:lnTo>
                  <a:lnTo>
                    <a:pt x="488" y="3076"/>
                  </a:lnTo>
                  <a:lnTo>
                    <a:pt x="577" y="3076"/>
                  </a:lnTo>
                  <a:lnTo>
                    <a:pt x="587" y="3037"/>
                  </a:lnTo>
                  <a:lnTo>
                    <a:pt x="591" y="2993"/>
                  </a:lnTo>
                  <a:lnTo>
                    <a:pt x="596" y="2945"/>
                  </a:lnTo>
                  <a:lnTo>
                    <a:pt x="596" y="2897"/>
                  </a:lnTo>
                  <a:lnTo>
                    <a:pt x="596" y="2850"/>
                  </a:lnTo>
                  <a:lnTo>
                    <a:pt x="596" y="2793"/>
                  </a:lnTo>
                  <a:lnTo>
                    <a:pt x="591" y="2742"/>
                  </a:lnTo>
                  <a:lnTo>
                    <a:pt x="587" y="2682"/>
                  </a:lnTo>
                  <a:lnTo>
                    <a:pt x="577" y="2626"/>
                  </a:lnTo>
                  <a:lnTo>
                    <a:pt x="566" y="2566"/>
                  </a:lnTo>
                  <a:lnTo>
                    <a:pt x="557" y="2503"/>
                  </a:lnTo>
                  <a:lnTo>
                    <a:pt x="543" y="2440"/>
                  </a:lnTo>
                  <a:lnTo>
                    <a:pt x="528" y="2377"/>
                  </a:lnTo>
                  <a:lnTo>
                    <a:pt x="513" y="2312"/>
                  </a:lnTo>
                  <a:lnTo>
                    <a:pt x="498" y="2245"/>
                  </a:lnTo>
                  <a:lnTo>
                    <a:pt x="483" y="2177"/>
                  </a:lnTo>
                  <a:lnTo>
                    <a:pt x="463" y="2109"/>
                  </a:lnTo>
                  <a:lnTo>
                    <a:pt x="448" y="2042"/>
                  </a:lnTo>
                  <a:lnTo>
                    <a:pt x="429" y="1974"/>
                  </a:lnTo>
                  <a:lnTo>
                    <a:pt x="409" y="1902"/>
                  </a:lnTo>
                  <a:lnTo>
                    <a:pt x="389" y="1834"/>
                  </a:lnTo>
                  <a:lnTo>
                    <a:pt x="370" y="1768"/>
                  </a:lnTo>
                  <a:lnTo>
                    <a:pt x="350" y="1696"/>
                  </a:lnTo>
                  <a:lnTo>
                    <a:pt x="330" y="1628"/>
                  </a:lnTo>
                  <a:lnTo>
                    <a:pt x="315" y="1556"/>
                  </a:lnTo>
                  <a:lnTo>
                    <a:pt x="296" y="1488"/>
                  </a:lnTo>
                  <a:lnTo>
                    <a:pt x="276" y="1421"/>
                  </a:lnTo>
                  <a:lnTo>
                    <a:pt x="262" y="1353"/>
                  </a:lnTo>
                  <a:lnTo>
                    <a:pt x="247" y="1285"/>
                  </a:lnTo>
                  <a:lnTo>
                    <a:pt x="232" y="1218"/>
                  </a:lnTo>
                  <a:lnTo>
                    <a:pt x="217" y="1154"/>
                  </a:lnTo>
                  <a:lnTo>
                    <a:pt x="203" y="1090"/>
                  </a:lnTo>
                  <a:lnTo>
                    <a:pt x="192" y="1027"/>
                  </a:lnTo>
                  <a:lnTo>
                    <a:pt x="182" y="967"/>
                  </a:lnTo>
                  <a:lnTo>
                    <a:pt x="173" y="908"/>
                  </a:lnTo>
                  <a:lnTo>
                    <a:pt x="163" y="848"/>
                  </a:lnTo>
                  <a:lnTo>
                    <a:pt x="158" y="792"/>
                  </a:lnTo>
                  <a:lnTo>
                    <a:pt x="158" y="737"/>
                  </a:lnTo>
                  <a:lnTo>
                    <a:pt x="158" y="684"/>
                  </a:lnTo>
                  <a:lnTo>
                    <a:pt x="163" y="605"/>
                  </a:lnTo>
                  <a:lnTo>
                    <a:pt x="173" y="529"/>
                  </a:lnTo>
                  <a:lnTo>
                    <a:pt x="192" y="457"/>
                  </a:lnTo>
                  <a:lnTo>
                    <a:pt x="211" y="391"/>
                  </a:lnTo>
                  <a:lnTo>
                    <a:pt x="241" y="326"/>
                  </a:lnTo>
                  <a:lnTo>
                    <a:pt x="281" y="266"/>
                  </a:lnTo>
                  <a:lnTo>
                    <a:pt x="325" y="215"/>
                  </a:lnTo>
                  <a:lnTo>
                    <a:pt x="380" y="171"/>
                  </a:lnTo>
                  <a:lnTo>
                    <a:pt x="443" y="135"/>
                  </a:lnTo>
                  <a:lnTo>
                    <a:pt x="517" y="107"/>
                  </a:lnTo>
                  <a:lnTo>
                    <a:pt x="602" y="87"/>
                  </a:lnTo>
                  <a:close/>
                </a:path>
              </a:pathLst>
            </a:custGeom>
            <a:solidFill>
              <a:srgbClr val="000000"/>
            </a:solidFill>
            <a:ln w="9525">
              <a:noFill/>
              <a:round/>
              <a:headEnd/>
              <a:tailEnd/>
            </a:ln>
          </p:spPr>
          <p:txBody>
            <a:bodyPr/>
            <a:lstStyle/>
            <a:p>
              <a:endParaRPr lang="ar-EG"/>
            </a:p>
          </p:txBody>
        </p:sp>
        <p:sp>
          <p:nvSpPr>
            <p:cNvPr id="41993" name="Freeform 9"/>
            <p:cNvSpPr>
              <a:spLocks/>
            </p:cNvSpPr>
            <p:nvPr/>
          </p:nvSpPr>
          <p:spPr bwMode="auto">
            <a:xfrm>
              <a:off x="1047" y="1049"/>
              <a:ext cx="3558" cy="3227"/>
            </a:xfrm>
            <a:custGeom>
              <a:avLst/>
              <a:gdLst>
                <a:gd name="T0" fmla="*/ 602 w 3558"/>
                <a:gd name="T1" fmla="*/ 15 h 3227"/>
                <a:gd name="T2" fmla="*/ 419 w 3558"/>
                <a:gd name="T3" fmla="*/ 0 h 3227"/>
                <a:gd name="T4" fmla="*/ 351 w 3558"/>
                <a:gd name="T5" fmla="*/ 15 h 3227"/>
                <a:gd name="T6" fmla="*/ 281 w 3558"/>
                <a:gd name="T7" fmla="*/ 43 h 3227"/>
                <a:gd name="T8" fmla="*/ 207 w 3558"/>
                <a:gd name="T9" fmla="*/ 87 h 3227"/>
                <a:gd name="T10" fmla="*/ 133 w 3558"/>
                <a:gd name="T11" fmla="*/ 155 h 3227"/>
                <a:gd name="T12" fmla="*/ 70 w 3558"/>
                <a:gd name="T13" fmla="*/ 242 h 3227"/>
                <a:gd name="T14" fmla="*/ 25 w 3558"/>
                <a:gd name="T15" fmla="*/ 358 h 3227"/>
                <a:gd name="T16" fmla="*/ 0 w 3558"/>
                <a:gd name="T17" fmla="*/ 505 h 3227"/>
                <a:gd name="T18" fmla="*/ 5 w 3558"/>
                <a:gd name="T19" fmla="*/ 621 h 3227"/>
                <a:gd name="T20" fmla="*/ 5 w 3558"/>
                <a:gd name="T21" fmla="*/ 716 h 3227"/>
                <a:gd name="T22" fmla="*/ 19 w 3558"/>
                <a:gd name="T23" fmla="*/ 839 h 3227"/>
                <a:gd name="T24" fmla="*/ 45 w 3558"/>
                <a:gd name="T25" fmla="*/ 983 h 3227"/>
                <a:gd name="T26" fmla="*/ 84 w 3558"/>
                <a:gd name="T27" fmla="*/ 1150 h 3227"/>
                <a:gd name="T28" fmla="*/ 129 w 3558"/>
                <a:gd name="T29" fmla="*/ 1329 h 3227"/>
                <a:gd name="T30" fmla="*/ 178 w 3558"/>
                <a:gd name="T31" fmla="*/ 1515 h 3227"/>
                <a:gd name="T32" fmla="*/ 226 w 3558"/>
                <a:gd name="T33" fmla="*/ 1711 h 3227"/>
                <a:gd name="T34" fmla="*/ 281 w 3558"/>
                <a:gd name="T35" fmla="*/ 1910 h 3227"/>
                <a:gd name="T36" fmla="*/ 330 w 3558"/>
                <a:gd name="T37" fmla="*/ 2105 h 3227"/>
                <a:gd name="T38" fmla="*/ 374 w 3558"/>
                <a:gd name="T39" fmla="*/ 2292 h 3227"/>
                <a:gd name="T40" fmla="*/ 410 w 3558"/>
                <a:gd name="T41" fmla="*/ 2467 h 3227"/>
                <a:gd name="T42" fmla="*/ 439 w 3558"/>
                <a:gd name="T43" fmla="*/ 2630 h 3227"/>
                <a:gd name="T44" fmla="*/ 454 w 3558"/>
                <a:gd name="T45" fmla="*/ 2769 h 3227"/>
                <a:gd name="T46" fmla="*/ 424 w 3558"/>
                <a:gd name="T47" fmla="*/ 2964 h 3227"/>
                <a:gd name="T48" fmla="*/ 188 w 3558"/>
                <a:gd name="T49" fmla="*/ 3227 h 3227"/>
                <a:gd name="T50" fmla="*/ 562 w 3558"/>
                <a:gd name="T51" fmla="*/ 3208 h 3227"/>
                <a:gd name="T52" fmla="*/ 1449 w 3558"/>
                <a:gd name="T53" fmla="*/ 3175 h 3227"/>
                <a:gd name="T54" fmla="*/ 2425 w 3558"/>
                <a:gd name="T55" fmla="*/ 3143 h 3227"/>
                <a:gd name="T56" fmla="*/ 3155 w 3558"/>
                <a:gd name="T57" fmla="*/ 3119 h 3227"/>
                <a:gd name="T58" fmla="*/ 3303 w 3558"/>
                <a:gd name="T59" fmla="*/ 3112 h 3227"/>
                <a:gd name="T60" fmla="*/ 3381 w 3558"/>
                <a:gd name="T61" fmla="*/ 3076 h 3227"/>
                <a:gd name="T62" fmla="*/ 3465 w 3558"/>
                <a:gd name="T63" fmla="*/ 3005 h 3227"/>
                <a:gd name="T64" fmla="*/ 3529 w 3558"/>
                <a:gd name="T65" fmla="*/ 2892 h 3227"/>
                <a:gd name="T66" fmla="*/ 3558 w 3558"/>
                <a:gd name="T67" fmla="*/ 2722 h 3227"/>
                <a:gd name="T68" fmla="*/ 3544 w 3558"/>
                <a:gd name="T69" fmla="*/ 2570 h 3227"/>
                <a:gd name="T70" fmla="*/ 3499 w 3558"/>
                <a:gd name="T71" fmla="*/ 2328 h 3227"/>
                <a:gd name="T72" fmla="*/ 3455 w 3558"/>
                <a:gd name="T73" fmla="*/ 2097 h 3227"/>
                <a:gd name="T74" fmla="*/ 3411 w 3558"/>
                <a:gd name="T75" fmla="*/ 1870 h 3227"/>
                <a:gd name="T76" fmla="*/ 3371 w 3558"/>
                <a:gd name="T77" fmla="*/ 1652 h 3227"/>
                <a:gd name="T78" fmla="*/ 3332 w 3558"/>
                <a:gd name="T79" fmla="*/ 1444 h 3227"/>
                <a:gd name="T80" fmla="*/ 3292 w 3558"/>
                <a:gd name="T81" fmla="*/ 1246 h 3227"/>
                <a:gd name="T82" fmla="*/ 3263 w 3558"/>
                <a:gd name="T83" fmla="*/ 1058 h 3227"/>
                <a:gd name="T84" fmla="*/ 3233 w 3558"/>
                <a:gd name="T85" fmla="*/ 879 h 3227"/>
                <a:gd name="T86" fmla="*/ 3214 w 3558"/>
                <a:gd name="T87" fmla="*/ 716 h 3227"/>
                <a:gd name="T88" fmla="*/ 3204 w 3558"/>
                <a:gd name="T89" fmla="*/ 609 h 3227"/>
                <a:gd name="T90" fmla="*/ 3252 w 3558"/>
                <a:gd name="T91" fmla="*/ 346 h 3227"/>
                <a:gd name="T92" fmla="*/ 3159 w 3558"/>
                <a:gd name="T93" fmla="*/ 275 h 3227"/>
                <a:gd name="T94" fmla="*/ 2504 w 3558"/>
                <a:gd name="T95" fmla="*/ 282 h 3227"/>
                <a:gd name="T96" fmla="*/ 1675 w 3558"/>
                <a:gd name="T97" fmla="*/ 314 h 3227"/>
                <a:gd name="T98" fmla="*/ 957 w 3558"/>
                <a:gd name="T99" fmla="*/ 358 h 3227"/>
                <a:gd name="T100" fmla="*/ 676 w 3558"/>
                <a:gd name="T101" fmla="*/ 382 h 3227"/>
                <a:gd name="T102" fmla="*/ 365 w 3558"/>
                <a:gd name="T103" fmla="*/ 314 h 3227"/>
                <a:gd name="T104" fmla="*/ 336 w 3558"/>
                <a:gd name="T105" fmla="*/ 183 h 3227"/>
                <a:gd name="T106" fmla="*/ 385 w 3558"/>
                <a:gd name="T107" fmla="*/ 103 h 3227"/>
                <a:gd name="T108" fmla="*/ 473 w 3558"/>
                <a:gd name="T109" fmla="*/ 55 h 3227"/>
                <a:gd name="T110" fmla="*/ 552 w 3558"/>
                <a:gd name="T111" fmla="*/ 43 h 3227"/>
                <a:gd name="T112" fmla="*/ 676 w 3558"/>
                <a:gd name="T113" fmla="*/ 43 h 32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58"/>
                <a:gd name="T172" fmla="*/ 0 h 3227"/>
                <a:gd name="T173" fmla="*/ 3558 w 3558"/>
                <a:gd name="T174" fmla="*/ 3227 h 32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58" h="3227">
                  <a:moveTo>
                    <a:pt x="676" y="43"/>
                  </a:moveTo>
                  <a:lnTo>
                    <a:pt x="646" y="27"/>
                  </a:lnTo>
                  <a:lnTo>
                    <a:pt x="602" y="15"/>
                  </a:lnTo>
                  <a:lnTo>
                    <a:pt x="543" y="3"/>
                  </a:lnTo>
                  <a:lnTo>
                    <a:pt x="478" y="0"/>
                  </a:lnTo>
                  <a:lnTo>
                    <a:pt x="419" y="0"/>
                  </a:lnTo>
                  <a:lnTo>
                    <a:pt x="370" y="12"/>
                  </a:lnTo>
                  <a:lnTo>
                    <a:pt x="351" y="15"/>
                  </a:lnTo>
                  <a:lnTo>
                    <a:pt x="330" y="24"/>
                  </a:lnTo>
                  <a:lnTo>
                    <a:pt x="306" y="31"/>
                  </a:lnTo>
                  <a:lnTo>
                    <a:pt x="281" y="43"/>
                  </a:lnTo>
                  <a:lnTo>
                    <a:pt x="256" y="55"/>
                  </a:lnTo>
                  <a:lnTo>
                    <a:pt x="232" y="72"/>
                  </a:lnTo>
                  <a:lnTo>
                    <a:pt x="207" y="87"/>
                  </a:lnTo>
                  <a:lnTo>
                    <a:pt x="182" y="107"/>
                  </a:lnTo>
                  <a:lnTo>
                    <a:pt x="158" y="126"/>
                  </a:lnTo>
                  <a:lnTo>
                    <a:pt x="133" y="155"/>
                  </a:lnTo>
                  <a:lnTo>
                    <a:pt x="114" y="179"/>
                  </a:lnTo>
                  <a:lnTo>
                    <a:pt x="89" y="210"/>
                  </a:lnTo>
                  <a:lnTo>
                    <a:pt x="70" y="242"/>
                  </a:lnTo>
                  <a:lnTo>
                    <a:pt x="55" y="278"/>
                  </a:lnTo>
                  <a:lnTo>
                    <a:pt x="34" y="318"/>
                  </a:lnTo>
                  <a:lnTo>
                    <a:pt x="25" y="358"/>
                  </a:lnTo>
                  <a:lnTo>
                    <a:pt x="15" y="401"/>
                  </a:lnTo>
                  <a:lnTo>
                    <a:pt x="5" y="454"/>
                  </a:lnTo>
                  <a:lnTo>
                    <a:pt x="0" y="505"/>
                  </a:lnTo>
                  <a:lnTo>
                    <a:pt x="0" y="561"/>
                  </a:lnTo>
                  <a:lnTo>
                    <a:pt x="5" y="621"/>
                  </a:lnTo>
                  <a:lnTo>
                    <a:pt x="0" y="648"/>
                  </a:lnTo>
                  <a:lnTo>
                    <a:pt x="0" y="681"/>
                  </a:lnTo>
                  <a:lnTo>
                    <a:pt x="5" y="716"/>
                  </a:lnTo>
                  <a:lnTo>
                    <a:pt x="5" y="751"/>
                  </a:lnTo>
                  <a:lnTo>
                    <a:pt x="11" y="795"/>
                  </a:lnTo>
                  <a:lnTo>
                    <a:pt x="19" y="839"/>
                  </a:lnTo>
                  <a:lnTo>
                    <a:pt x="25" y="882"/>
                  </a:lnTo>
                  <a:lnTo>
                    <a:pt x="34" y="930"/>
                  </a:lnTo>
                  <a:lnTo>
                    <a:pt x="45" y="983"/>
                  </a:lnTo>
                  <a:lnTo>
                    <a:pt x="59" y="1038"/>
                  </a:lnTo>
                  <a:lnTo>
                    <a:pt x="70" y="1090"/>
                  </a:lnTo>
                  <a:lnTo>
                    <a:pt x="84" y="1150"/>
                  </a:lnTo>
                  <a:lnTo>
                    <a:pt x="99" y="1205"/>
                  </a:lnTo>
                  <a:lnTo>
                    <a:pt x="114" y="1265"/>
                  </a:lnTo>
                  <a:lnTo>
                    <a:pt x="129" y="1329"/>
                  </a:lnTo>
                  <a:lnTo>
                    <a:pt x="144" y="1389"/>
                  </a:lnTo>
                  <a:lnTo>
                    <a:pt x="158" y="1452"/>
                  </a:lnTo>
                  <a:lnTo>
                    <a:pt x="178" y="1515"/>
                  </a:lnTo>
                  <a:lnTo>
                    <a:pt x="192" y="1580"/>
                  </a:lnTo>
                  <a:lnTo>
                    <a:pt x="212" y="1647"/>
                  </a:lnTo>
                  <a:lnTo>
                    <a:pt x="226" y="1711"/>
                  </a:lnTo>
                  <a:lnTo>
                    <a:pt x="247" y="1778"/>
                  </a:lnTo>
                  <a:lnTo>
                    <a:pt x="262" y="1843"/>
                  </a:lnTo>
                  <a:lnTo>
                    <a:pt x="281" y="1910"/>
                  </a:lnTo>
                  <a:lnTo>
                    <a:pt x="296" y="1974"/>
                  </a:lnTo>
                  <a:lnTo>
                    <a:pt x="315" y="2037"/>
                  </a:lnTo>
                  <a:lnTo>
                    <a:pt x="330" y="2105"/>
                  </a:lnTo>
                  <a:lnTo>
                    <a:pt x="345" y="2169"/>
                  </a:lnTo>
                  <a:lnTo>
                    <a:pt x="359" y="2228"/>
                  </a:lnTo>
                  <a:lnTo>
                    <a:pt x="374" y="2292"/>
                  </a:lnTo>
                  <a:lnTo>
                    <a:pt x="389" y="2351"/>
                  </a:lnTo>
                  <a:lnTo>
                    <a:pt x="399" y="2411"/>
                  </a:lnTo>
                  <a:lnTo>
                    <a:pt x="410" y="2467"/>
                  </a:lnTo>
                  <a:lnTo>
                    <a:pt x="419" y="2522"/>
                  </a:lnTo>
                  <a:lnTo>
                    <a:pt x="429" y="2578"/>
                  </a:lnTo>
                  <a:lnTo>
                    <a:pt x="439" y="2630"/>
                  </a:lnTo>
                  <a:lnTo>
                    <a:pt x="444" y="2677"/>
                  </a:lnTo>
                  <a:lnTo>
                    <a:pt x="448" y="2725"/>
                  </a:lnTo>
                  <a:lnTo>
                    <a:pt x="454" y="2769"/>
                  </a:lnTo>
                  <a:lnTo>
                    <a:pt x="448" y="2857"/>
                  </a:lnTo>
                  <a:lnTo>
                    <a:pt x="424" y="2964"/>
                  </a:lnTo>
                  <a:lnTo>
                    <a:pt x="374" y="3068"/>
                  </a:lnTo>
                  <a:lnTo>
                    <a:pt x="296" y="3164"/>
                  </a:lnTo>
                  <a:lnTo>
                    <a:pt x="188" y="3227"/>
                  </a:lnTo>
                  <a:lnTo>
                    <a:pt x="345" y="3220"/>
                  </a:lnTo>
                  <a:lnTo>
                    <a:pt x="562" y="3208"/>
                  </a:lnTo>
                  <a:lnTo>
                    <a:pt x="828" y="3199"/>
                  </a:lnTo>
                  <a:lnTo>
                    <a:pt x="1124" y="3187"/>
                  </a:lnTo>
                  <a:lnTo>
                    <a:pt x="1449" y="3175"/>
                  </a:lnTo>
                  <a:lnTo>
                    <a:pt x="1780" y="3164"/>
                  </a:lnTo>
                  <a:lnTo>
                    <a:pt x="2110" y="3152"/>
                  </a:lnTo>
                  <a:lnTo>
                    <a:pt x="2425" y="3143"/>
                  </a:lnTo>
                  <a:lnTo>
                    <a:pt x="2711" y="3131"/>
                  </a:lnTo>
                  <a:lnTo>
                    <a:pt x="2957" y="3128"/>
                  </a:lnTo>
                  <a:lnTo>
                    <a:pt x="3155" y="3119"/>
                  </a:lnTo>
                  <a:lnTo>
                    <a:pt x="3282" y="3116"/>
                  </a:lnTo>
                  <a:lnTo>
                    <a:pt x="3303" y="3112"/>
                  </a:lnTo>
                  <a:lnTo>
                    <a:pt x="3326" y="3104"/>
                  </a:lnTo>
                  <a:lnTo>
                    <a:pt x="3351" y="3092"/>
                  </a:lnTo>
                  <a:lnTo>
                    <a:pt x="3381" y="3076"/>
                  </a:lnTo>
                  <a:lnTo>
                    <a:pt x="3411" y="3056"/>
                  </a:lnTo>
                  <a:lnTo>
                    <a:pt x="3436" y="3032"/>
                  </a:lnTo>
                  <a:lnTo>
                    <a:pt x="3465" y="3005"/>
                  </a:lnTo>
                  <a:lnTo>
                    <a:pt x="3489" y="2972"/>
                  </a:lnTo>
                  <a:lnTo>
                    <a:pt x="3510" y="2937"/>
                  </a:lnTo>
                  <a:lnTo>
                    <a:pt x="3529" y="2892"/>
                  </a:lnTo>
                  <a:lnTo>
                    <a:pt x="3544" y="2841"/>
                  </a:lnTo>
                  <a:lnTo>
                    <a:pt x="3554" y="2785"/>
                  </a:lnTo>
                  <a:lnTo>
                    <a:pt x="3558" y="2722"/>
                  </a:lnTo>
                  <a:lnTo>
                    <a:pt x="3558" y="2650"/>
                  </a:lnTo>
                  <a:lnTo>
                    <a:pt x="3544" y="2570"/>
                  </a:lnTo>
                  <a:lnTo>
                    <a:pt x="3529" y="2486"/>
                  </a:lnTo>
                  <a:lnTo>
                    <a:pt x="3514" y="2408"/>
                  </a:lnTo>
                  <a:lnTo>
                    <a:pt x="3499" y="2328"/>
                  </a:lnTo>
                  <a:lnTo>
                    <a:pt x="3485" y="2249"/>
                  </a:lnTo>
                  <a:lnTo>
                    <a:pt x="3470" y="2172"/>
                  </a:lnTo>
                  <a:lnTo>
                    <a:pt x="3455" y="2097"/>
                  </a:lnTo>
                  <a:lnTo>
                    <a:pt x="3440" y="2017"/>
                  </a:lnTo>
                  <a:lnTo>
                    <a:pt x="3425" y="1945"/>
                  </a:lnTo>
                  <a:lnTo>
                    <a:pt x="3411" y="1870"/>
                  </a:lnTo>
                  <a:lnTo>
                    <a:pt x="3396" y="1795"/>
                  </a:lnTo>
                  <a:lnTo>
                    <a:pt x="3381" y="1723"/>
                  </a:lnTo>
                  <a:lnTo>
                    <a:pt x="3371" y="1652"/>
                  </a:lnTo>
                  <a:lnTo>
                    <a:pt x="3356" y="1584"/>
                  </a:lnTo>
                  <a:lnTo>
                    <a:pt x="3341" y="1512"/>
                  </a:lnTo>
                  <a:lnTo>
                    <a:pt x="3332" y="1444"/>
                  </a:lnTo>
                  <a:lnTo>
                    <a:pt x="3317" y="1377"/>
                  </a:lnTo>
                  <a:lnTo>
                    <a:pt x="3307" y="1312"/>
                  </a:lnTo>
                  <a:lnTo>
                    <a:pt x="3292" y="1246"/>
                  </a:lnTo>
                  <a:lnTo>
                    <a:pt x="3282" y="1181"/>
                  </a:lnTo>
                  <a:lnTo>
                    <a:pt x="3273" y="1118"/>
                  </a:lnTo>
                  <a:lnTo>
                    <a:pt x="3263" y="1058"/>
                  </a:lnTo>
                  <a:lnTo>
                    <a:pt x="3252" y="998"/>
                  </a:lnTo>
                  <a:lnTo>
                    <a:pt x="3244" y="939"/>
                  </a:lnTo>
                  <a:lnTo>
                    <a:pt x="3233" y="879"/>
                  </a:lnTo>
                  <a:lnTo>
                    <a:pt x="3223" y="823"/>
                  </a:lnTo>
                  <a:lnTo>
                    <a:pt x="3218" y="768"/>
                  </a:lnTo>
                  <a:lnTo>
                    <a:pt x="3214" y="716"/>
                  </a:lnTo>
                  <a:lnTo>
                    <a:pt x="3204" y="660"/>
                  </a:lnTo>
                  <a:lnTo>
                    <a:pt x="3204" y="609"/>
                  </a:lnTo>
                  <a:lnTo>
                    <a:pt x="3204" y="525"/>
                  </a:lnTo>
                  <a:lnTo>
                    <a:pt x="3223" y="433"/>
                  </a:lnTo>
                  <a:lnTo>
                    <a:pt x="3252" y="346"/>
                  </a:lnTo>
                  <a:lnTo>
                    <a:pt x="3292" y="275"/>
                  </a:lnTo>
                  <a:lnTo>
                    <a:pt x="3159" y="275"/>
                  </a:lnTo>
                  <a:lnTo>
                    <a:pt x="2977" y="275"/>
                  </a:lnTo>
                  <a:lnTo>
                    <a:pt x="2756" y="275"/>
                  </a:lnTo>
                  <a:lnTo>
                    <a:pt x="2504" y="282"/>
                  </a:lnTo>
                  <a:lnTo>
                    <a:pt x="2232" y="290"/>
                  </a:lnTo>
                  <a:lnTo>
                    <a:pt x="1952" y="302"/>
                  </a:lnTo>
                  <a:lnTo>
                    <a:pt x="1675" y="314"/>
                  </a:lnTo>
                  <a:lnTo>
                    <a:pt x="1409" y="330"/>
                  </a:lnTo>
                  <a:lnTo>
                    <a:pt x="1168" y="341"/>
                  </a:lnTo>
                  <a:lnTo>
                    <a:pt x="957" y="358"/>
                  </a:lnTo>
                  <a:lnTo>
                    <a:pt x="788" y="370"/>
                  </a:lnTo>
                  <a:lnTo>
                    <a:pt x="676" y="382"/>
                  </a:lnTo>
                  <a:lnTo>
                    <a:pt x="557" y="389"/>
                  </a:lnTo>
                  <a:lnTo>
                    <a:pt x="448" y="365"/>
                  </a:lnTo>
                  <a:lnTo>
                    <a:pt x="365" y="314"/>
                  </a:lnTo>
                  <a:lnTo>
                    <a:pt x="330" y="218"/>
                  </a:lnTo>
                  <a:lnTo>
                    <a:pt x="336" y="183"/>
                  </a:lnTo>
                  <a:lnTo>
                    <a:pt x="345" y="155"/>
                  </a:lnTo>
                  <a:lnTo>
                    <a:pt x="359" y="126"/>
                  </a:lnTo>
                  <a:lnTo>
                    <a:pt x="385" y="103"/>
                  </a:lnTo>
                  <a:lnTo>
                    <a:pt x="410" y="84"/>
                  </a:lnTo>
                  <a:lnTo>
                    <a:pt x="439" y="67"/>
                  </a:lnTo>
                  <a:lnTo>
                    <a:pt x="473" y="55"/>
                  </a:lnTo>
                  <a:lnTo>
                    <a:pt x="513" y="48"/>
                  </a:lnTo>
                  <a:lnTo>
                    <a:pt x="552" y="43"/>
                  </a:lnTo>
                  <a:lnTo>
                    <a:pt x="606" y="48"/>
                  </a:lnTo>
                  <a:lnTo>
                    <a:pt x="655" y="43"/>
                  </a:lnTo>
                  <a:lnTo>
                    <a:pt x="676" y="43"/>
                  </a:lnTo>
                  <a:close/>
                </a:path>
              </a:pathLst>
            </a:custGeom>
            <a:solidFill>
              <a:srgbClr val="FFE5CC"/>
            </a:solidFill>
            <a:ln w="9525">
              <a:noFill/>
              <a:round/>
              <a:headEnd/>
              <a:tailEnd/>
            </a:ln>
          </p:spPr>
          <p:txBody>
            <a:bodyPr/>
            <a:lstStyle/>
            <a:p>
              <a:endParaRPr lang="ar-EG"/>
            </a:p>
          </p:txBody>
        </p:sp>
        <p:sp>
          <p:nvSpPr>
            <p:cNvPr id="41994" name="Freeform 10"/>
            <p:cNvSpPr>
              <a:spLocks/>
            </p:cNvSpPr>
            <p:nvPr/>
          </p:nvSpPr>
          <p:spPr bwMode="auto">
            <a:xfrm>
              <a:off x="1708" y="1121"/>
              <a:ext cx="127" cy="281"/>
            </a:xfrm>
            <a:custGeom>
              <a:avLst/>
              <a:gdLst>
                <a:gd name="T0" fmla="*/ 4 w 127"/>
                <a:gd name="T1" fmla="*/ 0 h 281"/>
                <a:gd name="T2" fmla="*/ 24 w 127"/>
                <a:gd name="T3" fmla="*/ 0 h 281"/>
                <a:gd name="T4" fmla="*/ 44 w 127"/>
                <a:gd name="T5" fmla="*/ 0 h 281"/>
                <a:gd name="T6" fmla="*/ 53 w 127"/>
                <a:gd name="T7" fmla="*/ 0 h 281"/>
                <a:gd name="T8" fmla="*/ 53 w 127"/>
                <a:gd name="T9" fmla="*/ 0 h 281"/>
                <a:gd name="T10" fmla="*/ 64 w 127"/>
                <a:gd name="T11" fmla="*/ 7 h 281"/>
                <a:gd name="T12" fmla="*/ 74 w 127"/>
                <a:gd name="T13" fmla="*/ 15 h 281"/>
                <a:gd name="T14" fmla="*/ 89 w 127"/>
                <a:gd name="T15" fmla="*/ 31 h 281"/>
                <a:gd name="T16" fmla="*/ 98 w 127"/>
                <a:gd name="T17" fmla="*/ 47 h 281"/>
                <a:gd name="T18" fmla="*/ 108 w 127"/>
                <a:gd name="T19" fmla="*/ 63 h 281"/>
                <a:gd name="T20" fmla="*/ 118 w 127"/>
                <a:gd name="T21" fmla="*/ 83 h 281"/>
                <a:gd name="T22" fmla="*/ 123 w 127"/>
                <a:gd name="T23" fmla="*/ 107 h 281"/>
                <a:gd name="T24" fmla="*/ 127 w 127"/>
                <a:gd name="T25" fmla="*/ 126 h 281"/>
                <a:gd name="T26" fmla="*/ 123 w 127"/>
                <a:gd name="T27" fmla="*/ 155 h 281"/>
                <a:gd name="T28" fmla="*/ 118 w 127"/>
                <a:gd name="T29" fmla="*/ 179 h 281"/>
                <a:gd name="T30" fmla="*/ 108 w 127"/>
                <a:gd name="T31" fmla="*/ 203 h 281"/>
                <a:gd name="T32" fmla="*/ 89 w 127"/>
                <a:gd name="T33" fmla="*/ 230 h 281"/>
                <a:gd name="T34" fmla="*/ 64 w 127"/>
                <a:gd name="T35" fmla="*/ 254 h 281"/>
                <a:gd name="T36" fmla="*/ 30 w 127"/>
                <a:gd name="T37" fmla="*/ 281 h 281"/>
                <a:gd name="T38" fmla="*/ 30 w 127"/>
                <a:gd name="T39" fmla="*/ 281 h 281"/>
                <a:gd name="T40" fmla="*/ 19 w 127"/>
                <a:gd name="T41" fmla="*/ 281 h 281"/>
                <a:gd name="T42" fmla="*/ 4 w 127"/>
                <a:gd name="T43" fmla="*/ 281 h 281"/>
                <a:gd name="T44" fmla="*/ 0 w 127"/>
                <a:gd name="T45" fmla="*/ 281 h 281"/>
                <a:gd name="T46" fmla="*/ 0 w 127"/>
                <a:gd name="T47" fmla="*/ 281 h 281"/>
                <a:gd name="T48" fmla="*/ 15 w 127"/>
                <a:gd name="T49" fmla="*/ 274 h 281"/>
                <a:gd name="T50" fmla="*/ 34 w 127"/>
                <a:gd name="T51" fmla="*/ 266 h 281"/>
                <a:gd name="T52" fmla="*/ 49 w 127"/>
                <a:gd name="T53" fmla="*/ 250 h 281"/>
                <a:gd name="T54" fmla="*/ 64 w 127"/>
                <a:gd name="T55" fmla="*/ 238 h 281"/>
                <a:gd name="T56" fmla="*/ 78 w 127"/>
                <a:gd name="T57" fmla="*/ 222 h 281"/>
                <a:gd name="T58" fmla="*/ 89 w 127"/>
                <a:gd name="T59" fmla="*/ 203 h 281"/>
                <a:gd name="T60" fmla="*/ 98 w 127"/>
                <a:gd name="T61" fmla="*/ 182 h 281"/>
                <a:gd name="T62" fmla="*/ 103 w 127"/>
                <a:gd name="T63" fmla="*/ 162 h 281"/>
                <a:gd name="T64" fmla="*/ 103 w 127"/>
                <a:gd name="T65" fmla="*/ 143 h 281"/>
                <a:gd name="T66" fmla="*/ 103 w 127"/>
                <a:gd name="T67" fmla="*/ 123 h 281"/>
                <a:gd name="T68" fmla="*/ 98 w 127"/>
                <a:gd name="T69" fmla="*/ 99 h 281"/>
                <a:gd name="T70" fmla="*/ 89 w 127"/>
                <a:gd name="T71" fmla="*/ 78 h 281"/>
                <a:gd name="T72" fmla="*/ 78 w 127"/>
                <a:gd name="T73" fmla="*/ 59 h 281"/>
                <a:gd name="T74" fmla="*/ 59 w 127"/>
                <a:gd name="T75" fmla="*/ 39 h 281"/>
                <a:gd name="T76" fmla="*/ 34 w 127"/>
                <a:gd name="T77" fmla="*/ 19 h 281"/>
                <a:gd name="T78" fmla="*/ 4 w 127"/>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
                <a:gd name="T121" fmla="*/ 0 h 281"/>
                <a:gd name="T122" fmla="*/ 127 w 127"/>
                <a:gd name="T123" fmla="*/ 281 h 2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 h="281">
                  <a:moveTo>
                    <a:pt x="4" y="0"/>
                  </a:moveTo>
                  <a:lnTo>
                    <a:pt x="24" y="0"/>
                  </a:lnTo>
                  <a:lnTo>
                    <a:pt x="44" y="0"/>
                  </a:lnTo>
                  <a:lnTo>
                    <a:pt x="53" y="0"/>
                  </a:lnTo>
                  <a:lnTo>
                    <a:pt x="64" y="7"/>
                  </a:lnTo>
                  <a:lnTo>
                    <a:pt x="74" y="15"/>
                  </a:lnTo>
                  <a:lnTo>
                    <a:pt x="89" y="31"/>
                  </a:lnTo>
                  <a:lnTo>
                    <a:pt x="98" y="47"/>
                  </a:lnTo>
                  <a:lnTo>
                    <a:pt x="108" y="63"/>
                  </a:lnTo>
                  <a:lnTo>
                    <a:pt x="118" y="83"/>
                  </a:lnTo>
                  <a:lnTo>
                    <a:pt x="123" y="107"/>
                  </a:lnTo>
                  <a:lnTo>
                    <a:pt x="127" y="126"/>
                  </a:lnTo>
                  <a:lnTo>
                    <a:pt x="123" y="155"/>
                  </a:lnTo>
                  <a:lnTo>
                    <a:pt x="118" y="179"/>
                  </a:lnTo>
                  <a:lnTo>
                    <a:pt x="108" y="203"/>
                  </a:lnTo>
                  <a:lnTo>
                    <a:pt x="89" y="230"/>
                  </a:lnTo>
                  <a:lnTo>
                    <a:pt x="64" y="254"/>
                  </a:lnTo>
                  <a:lnTo>
                    <a:pt x="30" y="281"/>
                  </a:lnTo>
                  <a:lnTo>
                    <a:pt x="19" y="281"/>
                  </a:lnTo>
                  <a:lnTo>
                    <a:pt x="4" y="281"/>
                  </a:lnTo>
                  <a:lnTo>
                    <a:pt x="0" y="281"/>
                  </a:lnTo>
                  <a:lnTo>
                    <a:pt x="15" y="274"/>
                  </a:lnTo>
                  <a:lnTo>
                    <a:pt x="34" y="266"/>
                  </a:lnTo>
                  <a:lnTo>
                    <a:pt x="49" y="250"/>
                  </a:lnTo>
                  <a:lnTo>
                    <a:pt x="64" y="238"/>
                  </a:lnTo>
                  <a:lnTo>
                    <a:pt x="78" y="222"/>
                  </a:lnTo>
                  <a:lnTo>
                    <a:pt x="89" y="203"/>
                  </a:lnTo>
                  <a:lnTo>
                    <a:pt x="98" y="182"/>
                  </a:lnTo>
                  <a:lnTo>
                    <a:pt x="103" y="162"/>
                  </a:lnTo>
                  <a:lnTo>
                    <a:pt x="103" y="143"/>
                  </a:lnTo>
                  <a:lnTo>
                    <a:pt x="103" y="123"/>
                  </a:lnTo>
                  <a:lnTo>
                    <a:pt x="98" y="99"/>
                  </a:lnTo>
                  <a:lnTo>
                    <a:pt x="89" y="78"/>
                  </a:lnTo>
                  <a:lnTo>
                    <a:pt x="78" y="59"/>
                  </a:lnTo>
                  <a:lnTo>
                    <a:pt x="59" y="39"/>
                  </a:lnTo>
                  <a:lnTo>
                    <a:pt x="34" y="19"/>
                  </a:lnTo>
                  <a:lnTo>
                    <a:pt x="4" y="0"/>
                  </a:lnTo>
                  <a:close/>
                </a:path>
              </a:pathLst>
            </a:custGeom>
            <a:solidFill>
              <a:srgbClr val="FFE5CC"/>
            </a:solidFill>
            <a:ln w="9525">
              <a:noFill/>
              <a:round/>
              <a:headEnd/>
              <a:tailEnd/>
            </a:ln>
          </p:spPr>
          <p:txBody>
            <a:bodyPr/>
            <a:lstStyle/>
            <a:p>
              <a:endParaRPr lang="ar-EG"/>
            </a:p>
          </p:txBody>
        </p:sp>
        <p:sp>
          <p:nvSpPr>
            <p:cNvPr id="41995" name="Freeform 11"/>
            <p:cNvSpPr>
              <a:spLocks/>
            </p:cNvSpPr>
            <p:nvPr/>
          </p:nvSpPr>
          <p:spPr bwMode="auto">
            <a:xfrm>
              <a:off x="1402" y="1109"/>
              <a:ext cx="384" cy="314"/>
            </a:xfrm>
            <a:custGeom>
              <a:avLst/>
              <a:gdLst>
                <a:gd name="T0" fmla="*/ 384 w 384"/>
                <a:gd name="T1" fmla="*/ 111 h 314"/>
                <a:gd name="T2" fmla="*/ 380 w 384"/>
                <a:gd name="T3" fmla="*/ 95 h 314"/>
                <a:gd name="T4" fmla="*/ 365 w 384"/>
                <a:gd name="T5" fmla="*/ 75 h 314"/>
                <a:gd name="T6" fmla="*/ 340 w 384"/>
                <a:gd name="T7" fmla="*/ 51 h 314"/>
                <a:gd name="T8" fmla="*/ 310 w 384"/>
                <a:gd name="T9" fmla="*/ 31 h 314"/>
                <a:gd name="T10" fmla="*/ 270 w 384"/>
                <a:gd name="T11" fmla="*/ 12 h 314"/>
                <a:gd name="T12" fmla="*/ 232 w 384"/>
                <a:gd name="T13" fmla="*/ 3 h 314"/>
                <a:gd name="T14" fmla="*/ 188 w 384"/>
                <a:gd name="T15" fmla="*/ 0 h 314"/>
                <a:gd name="T16" fmla="*/ 188 w 384"/>
                <a:gd name="T17" fmla="*/ 0 h 314"/>
                <a:gd name="T18" fmla="*/ 152 w 384"/>
                <a:gd name="T19" fmla="*/ 3 h 314"/>
                <a:gd name="T20" fmla="*/ 123 w 384"/>
                <a:gd name="T21" fmla="*/ 12 h 314"/>
                <a:gd name="T22" fmla="*/ 93 w 384"/>
                <a:gd name="T23" fmla="*/ 19 h 314"/>
                <a:gd name="T24" fmla="*/ 74 w 384"/>
                <a:gd name="T25" fmla="*/ 35 h 314"/>
                <a:gd name="T26" fmla="*/ 55 w 384"/>
                <a:gd name="T27" fmla="*/ 47 h 314"/>
                <a:gd name="T28" fmla="*/ 40 w 384"/>
                <a:gd name="T29" fmla="*/ 63 h 314"/>
                <a:gd name="T30" fmla="*/ 25 w 384"/>
                <a:gd name="T31" fmla="*/ 83 h 314"/>
                <a:gd name="T32" fmla="*/ 15 w 384"/>
                <a:gd name="T33" fmla="*/ 99 h 314"/>
                <a:gd name="T34" fmla="*/ 10 w 384"/>
                <a:gd name="T35" fmla="*/ 119 h 314"/>
                <a:gd name="T36" fmla="*/ 4 w 384"/>
                <a:gd name="T37" fmla="*/ 135 h 314"/>
                <a:gd name="T38" fmla="*/ 0 w 384"/>
                <a:gd name="T39" fmla="*/ 150 h 314"/>
                <a:gd name="T40" fmla="*/ 0 w 384"/>
                <a:gd name="T41" fmla="*/ 167 h 314"/>
                <a:gd name="T42" fmla="*/ 0 w 384"/>
                <a:gd name="T43" fmla="*/ 167 h 314"/>
                <a:gd name="T44" fmla="*/ 0 w 384"/>
                <a:gd name="T45" fmla="*/ 186 h 314"/>
                <a:gd name="T46" fmla="*/ 4 w 384"/>
                <a:gd name="T47" fmla="*/ 206 h 314"/>
                <a:gd name="T48" fmla="*/ 19 w 384"/>
                <a:gd name="T49" fmla="*/ 227 h 314"/>
                <a:gd name="T50" fmla="*/ 34 w 384"/>
                <a:gd name="T51" fmla="*/ 246 h 314"/>
                <a:gd name="T52" fmla="*/ 59 w 384"/>
                <a:gd name="T53" fmla="*/ 266 h 314"/>
                <a:gd name="T54" fmla="*/ 84 w 384"/>
                <a:gd name="T55" fmla="*/ 281 h 314"/>
                <a:gd name="T56" fmla="*/ 114 w 384"/>
                <a:gd name="T57" fmla="*/ 298 h 314"/>
                <a:gd name="T58" fmla="*/ 152 w 384"/>
                <a:gd name="T59" fmla="*/ 310 h 314"/>
                <a:gd name="T60" fmla="*/ 188 w 384"/>
                <a:gd name="T61" fmla="*/ 314 h 314"/>
                <a:gd name="T62" fmla="*/ 232 w 384"/>
                <a:gd name="T63" fmla="*/ 310 h 314"/>
                <a:gd name="T64" fmla="*/ 276 w 384"/>
                <a:gd name="T65" fmla="*/ 302 h 314"/>
                <a:gd name="T66" fmla="*/ 276 w 384"/>
                <a:gd name="T67" fmla="*/ 302 h 314"/>
                <a:gd name="T68" fmla="*/ 236 w 384"/>
                <a:gd name="T69" fmla="*/ 302 h 314"/>
                <a:gd name="T70" fmla="*/ 197 w 384"/>
                <a:gd name="T71" fmla="*/ 293 h 314"/>
                <a:gd name="T72" fmla="*/ 158 w 384"/>
                <a:gd name="T73" fmla="*/ 281 h 314"/>
                <a:gd name="T74" fmla="*/ 123 w 384"/>
                <a:gd name="T75" fmla="*/ 266 h 314"/>
                <a:gd name="T76" fmla="*/ 93 w 384"/>
                <a:gd name="T77" fmla="*/ 246 h 314"/>
                <a:gd name="T78" fmla="*/ 74 w 384"/>
                <a:gd name="T79" fmla="*/ 218 h 314"/>
                <a:gd name="T80" fmla="*/ 59 w 384"/>
                <a:gd name="T81" fmla="*/ 191 h 314"/>
                <a:gd name="T82" fmla="*/ 59 w 384"/>
                <a:gd name="T83" fmla="*/ 158 h 314"/>
                <a:gd name="T84" fmla="*/ 69 w 384"/>
                <a:gd name="T85" fmla="*/ 119 h 314"/>
                <a:gd name="T86" fmla="*/ 69 w 384"/>
                <a:gd name="T87" fmla="*/ 119 h 314"/>
                <a:gd name="T88" fmla="*/ 232 w 384"/>
                <a:gd name="T89" fmla="*/ 119 h 314"/>
                <a:gd name="T90" fmla="*/ 344 w 384"/>
                <a:gd name="T91" fmla="*/ 114 h 314"/>
                <a:gd name="T92" fmla="*/ 384 w 384"/>
                <a:gd name="T93" fmla="*/ 111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4"/>
                <a:gd name="T142" fmla="*/ 0 h 314"/>
                <a:gd name="T143" fmla="*/ 384 w 384"/>
                <a:gd name="T144" fmla="*/ 314 h 3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4" h="314">
                  <a:moveTo>
                    <a:pt x="384" y="111"/>
                  </a:moveTo>
                  <a:lnTo>
                    <a:pt x="380" y="95"/>
                  </a:lnTo>
                  <a:lnTo>
                    <a:pt x="365" y="75"/>
                  </a:lnTo>
                  <a:lnTo>
                    <a:pt x="340" y="51"/>
                  </a:lnTo>
                  <a:lnTo>
                    <a:pt x="310" y="31"/>
                  </a:lnTo>
                  <a:lnTo>
                    <a:pt x="270" y="12"/>
                  </a:lnTo>
                  <a:lnTo>
                    <a:pt x="232" y="3"/>
                  </a:lnTo>
                  <a:lnTo>
                    <a:pt x="188" y="0"/>
                  </a:lnTo>
                  <a:lnTo>
                    <a:pt x="152" y="3"/>
                  </a:lnTo>
                  <a:lnTo>
                    <a:pt x="123" y="12"/>
                  </a:lnTo>
                  <a:lnTo>
                    <a:pt x="93" y="19"/>
                  </a:lnTo>
                  <a:lnTo>
                    <a:pt x="74" y="35"/>
                  </a:lnTo>
                  <a:lnTo>
                    <a:pt x="55" y="47"/>
                  </a:lnTo>
                  <a:lnTo>
                    <a:pt x="40" y="63"/>
                  </a:lnTo>
                  <a:lnTo>
                    <a:pt x="25" y="83"/>
                  </a:lnTo>
                  <a:lnTo>
                    <a:pt x="15" y="99"/>
                  </a:lnTo>
                  <a:lnTo>
                    <a:pt x="10" y="119"/>
                  </a:lnTo>
                  <a:lnTo>
                    <a:pt x="4" y="135"/>
                  </a:lnTo>
                  <a:lnTo>
                    <a:pt x="0" y="150"/>
                  </a:lnTo>
                  <a:lnTo>
                    <a:pt x="0" y="167"/>
                  </a:lnTo>
                  <a:lnTo>
                    <a:pt x="0" y="186"/>
                  </a:lnTo>
                  <a:lnTo>
                    <a:pt x="4" y="206"/>
                  </a:lnTo>
                  <a:lnTo>
                    <a:pt x="19" y="227"/>
                  </a:lnTo>
                  <a:lnTo>
                    <a:pt x="34" y="246"/>
                  </a:lnTo>
                  <a:lnTo>
                    <a:pt x="59" y="266"/>
                  </a:lnTo>
                  <a:lnTo>
                    <a:pt x="84" y="281"/>
                  </a:lnTo>
                  <a:lnTo>
                    <a:pt x="114" y="298"/>
                  </a:lnTo>
                  <a:lnTo>
                    <a:pt x="152" y="310"/>
                  </a:lnTo>
                  <a:lnTo>
                    <a:pt x="188" y="314"/>
                  </a:lnTo>
                  <a:lnTo>
                    <a:pt x="232" y="310"/>
                  </a:lnTo>
                  <a:lnTo>
                    <a:pt x="276" y="302"/>
                  </a:lnTo>
                  <a:lnTo>
                    <a:pt x="236" y="302"/>
                  </a:lnTo>
                  <a:lnTo>
                    <a:pt x="197" y="293"/>
                  </a:lnTo>
                  <a:lnTo>
                    <a:pt x="158" y="281"/>
                  </a:lnTo>
                  <a:lnTo>
                    <a:pt x="123" y="266"/>
                  </a:lnTo>
                  <a:lnTo>
                    <a:pt x="93" y="246"/>
                  </a:lnTo>
                  <a:lnTo>
                    <a:pt x="74" y="218"/>
                  </a:lnTo>
                  <a:lnTo>
                    <a:pt x="59" y="191"/>
                  </a:lnTo>
                  <a:lnTo>
                    <a:pt x="59" y="158"/>
                  </a:lnTo>
                  <a:lnTo>
                    <a:pt x="69" y="119"/>
                  </a:lnTo>
                  <a:lnTo>
                    <a:pt x="232" y="119"/>
                  </a:lnTo>
                  <a:lnTo>
                    <a:pt x="344" y="114"/>
                  </a:lnTo>
                  <a:lnTo>
                    <a:pt x="384" y="111"/>
                  </a:lnTo>
                  <a:close/>
                </a:path>
              </a:pathLst>
            </a:custGeom>
            <a:solidFill>
              <a:srgbClr val="FFE5CC"/>
            </a:solidFill>
            <a:ln w="9525">
              <a:noFill/>
              <a:round/>
              <a:headEnd/>
              <a:tailEnd/>
            </a:ln>
          </p:spPr>
          <p:txBody>
            <a:bodyPr/>
            <a:lstStyle/>
            <a:p>
              <a:endParaRPr lang="ar-EG"/>
            </a:p>
          </p:txBody>
        </p:sp>
        <p:sp>
          <p:nvSpPr>
            <p:cNvPr id="41996" name="Freeform 12"/>
            <p:cNvSpPr>
              <a:spLocks/>
            </p:cNvSpPr>
            <p:nvPr/>
          </p:nvSpPr>
          <p:spPr bwMode="auto">
            <a:xfrm>
              <a:off x="1698" y="972"/>
              <a:ext cx="2893" cy="430"/>
            </a:xfrm>
            <a:custGeom>
              <a:avLst/>
              <a:gdLst>
                <a:gd name="T0" fmla="*/ 14 w 2893"/>
                <a:gd name="T1" fmla="*/ 96 h 430"/>
                <a:gd name="T2" fmla="*/ 40 w 2893"/>
                <a:gd name="T3" fmla="*/ 108 h 430"/>
                <a:gd name="T4" fmla="*/ 69 w 2893"/>
                <a:gd name="T5" fmla="*/ 128 h 430"/>
                <a:gd name="T6" fmla="*/ 99 w 2893"/>
                <a:gd name="T7" fmla="*/ 149 h 430"/>
                <a:gd name="T8" fmla="*/ 122 w 2893"/>
                <a:gd name="T9" fmla="*/ 176 h 430"/>
                <a:gd name="T10" fmla="*/ 143 w 2893"/>
                <a:gd name="T11" fmla="*/ 208 h 430"/>
                <a:gd name="T12" fmla="*/ 152 w 2893"/>
                <a:gd name="T13" fmla="*/ 244 h 430"/>
                <a:gd name="T14" fmla="*/ 158 w 2893"/>
                <a:gd name="T15" fmla="*/ 280 h 430"/>
                <a:gd name="T16" fmla="*/ 152 w 2893"/>
                <a:gd name="T17" fmla="*/ 319 h 430"/>
                <a:gd name="T18" fmla="*/ 137 w 2893"/>
                <a:gd name="T19" fmla="*/ 355 h 430"/>
                <a:gd name="T20" fmla="*/ 103 w 2893"/>
                <a:gd name="T21" fmla="*/ 395 h 430"/>
                <a:gd name="T22" fmla="*/ 59 w 2893"/>
                <a:gd name="T23" fmla="*/ 430 h 430"/>
                <a:gd name="T24" fmla="*/ 241 w 2893"/>
                <a:gd name="T25" fmla="*/ 415 h 430"/>
                <a:gd name="T26" fmla="*/ 699 w 2893"/>
                <a:gd name="T27" fmla="*/ 383 h 430"/>
                <a:gd name="T28" fmla="*/ 1218 w 2893"/>
                <a:gd name="T29" fmla="*/ 359 h 430"/>
                <a:gd name="T30" fmla="*/ 1740 w 2893"/>
                <a:gd name="T31" fmla="*/ 340 h 430"/>
                <a:gd name="T32" fmla="*/ 2217 w 2893"/>
                <a:gd name="T33" fmla="*/ 328 h 430"/>
                <a:gd name="T34" fmla="*/ 2587 w 2893"/>
                <a:gd name="T35" fmla="*/ 323 h 430"/>
                <a:gd name="T36" fmla="*/ 2794 w 2893"/>
                <a:gd name="T37" fmla="*/ 319 h 430"/>
                <a:gd name="T38" fmla="*/ 2819 w 2893"/>
                <a:gd name="T39" fmla="*/ 307 h 430"/>
                <a:gd name="T40" fmla="*/ 2863 w 2893"/>
                <a:gd name="T41" fmla="*/ 272 h 430"/>
                <a:gd name="T42" fmla="*/ 2888 w 2893"/>
                <a:gd name="T43" fmla="*/ 224 h 430"/>
                <a:gd name="T44" fmla="*/ 2893 w 2893"/>
                <a:gd name="T45" fmla="*/ 168 h 430"/>
                <a:gd name="T46" fmla="*/ 2878 w 2893"/>
                <a:gd name="T47" fmla="*/ 108 h 430"/>
                <a:gd name="T48" fmla="*/ 2838 w 2893"/>
                <a:gd name="T49" fmla="*/ 60 h 430"/>
                <a:gd name="T50" fmla="*/ 2770 w 2893"/>
                <a:gd name="T51" fmla="*/ 17 h 430"/>
                <a:gd name="T52" fmla="*/ 2730 w 2893"/>
                <a:gd name="T53" fmla="*/ 5 h 430"/>
                <a:gd name="T54" fmla="*/ 2661 w 2893"/>
                <a:gd name="T55" fmla="*/ 0 h 430"/>
                <a:gd name="T56" fmla="*/ 2616 w 2893"/>
                <a:gd name="T57" fmla="*/ 5 h 430"/>
                <a:gd name="T58" fmla="*/ 2099 w 2893"/>
                <a:gd name="T59" fmla="*/ 33 h 430"/>
                <a:gd name="T60" fmla="*/ 1380 w 2893"/>
                <a:gd name="T61" fmla="*/ 60 h 430"/>
                <a:gd name="T62" fmla="*/ 655 w 2893"/>
                <a:gd name="T63" fmla="*/ 80 h 430"/>
                <a:gd name="T64" fmla="*/ 128 w 2893"/>
                <a:gd name="T65" fmla="*/ 89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3"/>
                <a:gd name="T100" fmla="*/ 0 h 430"/>
                <a:gd name="T101" fmla="*/ 2893 w 2893"/>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3" h="430">
                  <a:moveTo>
                    <a:pt x="0" y="89"/>
                  </a:moveTo>
                  <a:lnTo>
                    <a:pt x="14" y="96"/>
                  </a:lnTo>
                  <a:lnTo>
                    <a:pt x="29" y="101"/>
                  </a:lnTo>
                  <a:lnTo>
                    <a:pt x="40" y="108"/>
                  </a:lnTo>
                  <a:lnTo>
                    <a:pt x="54" y="116"/>
                  </a:lnTo>
                  <a:lnTo>
                    <a:pt x="69" y="128"/>
                  </a:lnTo>
                  <a:lnTo>
                    <a:pt x="84" y="137"/>
                  </a:lnTo>
                  <a:lnTo>
                    <a:pt x="99" y="149"/>
                  </a:lnTo>
                  <a:lnTo>
                    <a:pt x="108" y="164"/>
                  </a:lnTo>
                  <a:lnTo>
                    <a:pt x="122" y="176"/>
                  </a:lnTo>
                  <a:lnTo>
                    <a:pt x="133" y="192"/>
                  </a:lnTo>
                  <a:lnTo>
                    <a:pt x="143" y="208"/>
                  </a:lnTo>
                  <a:lnTo>
                    <a:pt x="147" y="227"/>
                  </a:lnTo>
                  <a:lnTo>
                    <a:pt x="152" y="244"/>
                  </a:lnTo>
                  <a:lnTo>
                    <a:pt x="158" y="263"/>
                  </a:lnTo>
                  <a:lnTo>
                    <a:pt x="158" y="280"/>
                  </a:lnTo>
                  <a:lnTo>
                    <a:pt x="158" y="299"/>
                  </a:lnTo>
                  <a:lnTo>
                    <a:pt x="152" y="319"/>
                  </a:lnTo>
                  <a:lnTo>
                    <a:pt x="147" y="335"/>
                  </a:lnTo>
                  <a:lnTo>
                    <a:pt x="137" y="355"/>
                  </a:lnTo>
                  <a:lnTo>
                    <a:pt x="122" y="375"/>
                  </a:lnTo>
                  <a:lnTo>
                    <a:pt x="103" y="395"/>
                  </a:lnTo>
                  <a:lnTo>
                    <a:pt x="84" y="415"/>
                  </a:lnTo>
                  <a:lnTo>
                    <a:pt x="59" y="430"/>
                  </a:lnTo>
                  <a:lnTo>
                    <a:pt x="241" y="415"/>
                  </a:lnTo>
                  <a:lnTo>
                    <a:pt x="458" y="399"/>
                  </a:lnTo>
                  <a:lnTo>
                    <a:pt x="699" y="383"/>
                  </a:lnTo>
                  <a:lnTo>
                    <a:pt x="950" y="371"/>
                  </a:lnTo>
                  <a:lnTo>
                    <a:pt x="1218" y="359"/>
                  </a:lnTo>
                  <a:lnTo>
                    <a:pt x="1484" y="352"/>
                  </a:lnTo>
                  <a:lnTo>
                    <a:pt x="1740" y="340"/>
                  </a:lnTo>
                  <a:lnTo>
                    <a:pt x="1991" y="335"/>
                  </a:lnTo>
                  <a:lnTo>
                    <a:pt x="2217" y="328"/>
                  </a:lnTo>
                  <a:lnTo>
                    <a:pt x="2420" y="323"/>
                  </a:lnTo>
                  <a:lnTo>
                    <a:pt x="2587" y="323"/>
                  </a:lnTo>
                  <a:lnTo>
                    <a:pt x="2715" y="319"/>
                  </a:lnTo>
                  <a:lnTo>
                    <a:pt x="2794" y="319"/>
                  </a:lnTo>
                  <a:lnTo>
                    <a:pt x="2819" y="307"/>
                  </a:lnTo>
                  <a:lnTo>
                    <a:pt x="2844" y="292"/>
                  </a:lnTo>
                  <a:lnTo>
                    <a:pt x="2863" y="272"/>
                  </a:lnTo>
                  <a:lnTo>
                    <a:pt x="2878" y="248"/>
                  </a:lnTo>
                  <a:lnTo>
                    <a:pt x="2888" y="224"/>
                  </a:lnTo>
                  <a:lnTo>
                    <a:pt x="2893" y="196"/>
                  </a:lnTo>
                  <a:lnTo>
                    <a:pt x="2893" y="168"/>
                  </a:lnTo>
                  <a:lnTo>
                    <a:pt x="2888" y="137"/>
                  </a:lnTo>
                  <a:lnTo>
                    <a:pt x="2878" y="108"/>
                  </a:lnTo>
                  <a:lnTo>
                    <a:pt x="2863" y="84"/>
                  </a:lnTo>
                  <a:lnTo>
                    <a:pt x="2838" y="60"/>
                  </a:lnTo>
                  <a:lnTo>
                    <a:pt x="2808" y="36"/>
                  </a:lnTo>
                  <a:lnTo>
                    <a:pt x="2770" y="17"/>
                  </a:lnTo>
                  <a:lnTo>
                    <a:pt x="2730" y="5"/>
                  </a:lnTo>
                  <a:lnTo>
                    <a:pt x="2690" y="0"/>
                  </a:lnTo>
                  <a:lnTo>
                    <a:pt x="2661" y="0"/>
                  </a:lnTo>
                  <a:lnTo>
                    <a:pt x="2616" y="5"/>
                  </a:lnTo>
                  <a:lnTo>
                    <a:pt x="2394" y="21"/>
                  </a:lnTo>
                  <a:lnTo>
                    <a:pt x="2099" y="33"/>
                  </a:lnTo>
                  <a:lnTo>
                    <a:pt x="1750" y="48"/>
                  </a:lnTo>
                  <a:lnTo>
                    <a:pt x="1380" y="60"/>
                  </a:lnTo>
                  <a:lnTo>
                    <a:pt x="1005" y="69"/>
                  </a:lnTo>
                  <a:lnTo>
                    <a:pt x="655" y="80"/>
                  </a:lnTo>
                  <a:lnTo>
                    <a:pt x="359" y="84"/>
                  </a:lnTo>
                  <a:lnTo>
                    <a:pt x="128" y="89"/>
                  </a:lnTo>
                  <a:lnTo>
                    <a:pt x="0" y="89"/>
                  </a:lnTo>
                  <a:close/>
                </a:path>
              </a:pathLst>
            </a:custGeom>
            <a:solidFill>
              <a:srgbClr val="FFE5CC"/>
            </a:solidFill>
            <a:ln w="9525">
              <a:noFill/>
              <a:round/>
              <a:headEnd/>
              <a:tailEnd/>
            </a:ln>
          </p:spPr>
          <p:txBody>
            <a:bodyPr/>
            <a:lstStyle/>
            <a:p>
              <a:endParaRPr lang="ar-EG"/>
            </a:p>
          </p:txBody>
        </p:sp>
        <p:sp>
          <p:nvSpPr>
            <p:cNvPr id="41997" name="Freeform 13"/>
            <p:cNvSpPr>
              <a:spLocks/>
            </p:cNvSpPr>
            <p:nvPr/>
          </p:nvSpPr>
          <p:spPr bwMode="auto">
            <a:xfrm>
              <a:off x="1476" y="1247"/>
              <a:ext cx="321" cy="143"/>
            </a:xfrm>
            <a:custGeom>
              <a:avLst/>
              <a:gdLst>
                <a:gd name="T0" fmla="*/ 10 w 321"/>
                <a:gd name="T1" fmla="*/ 0 h 143"/>
                <a:gd name="T2" fmla="*/ 114 w 321"/>
                <a:gd name="T3" fmla="*/ 0 h 143"/>
                <a:gd name="T4" fmla="*/ 251 w 321"/>
                <a:gd name="T5" fmla="*/ 0 h 143"/>
                <a:gd name="T6" fmla="*/ 321 w 321"/>
                <a:gd name="T7" fmla="*/ 0 h 143"/>
                <a:gd name="T8" fmla="*/ 321 w 321"/>
                <a:gd name="T9" fmla="*/ 0 h 143"/>
                <a:gd name="T10" fmla="*/ 310 w 321"/>
                <a:gd name="T11" fmla="*/ 56 h 143"/>
                <a:gd name="T12" fmla="*/ 276 w 321"/>
                <a:gd name="T13" fmla="*/ 112 h 143"/>
                <a:gd name="T14" fmla="*/ 182 w 321"/>
                <a:gd name="T15" fmla="*/ 143 h 143"/>
                <a:gd name="T16" fmla="*/ 182 w 321"/>
                <a:gd name="T17" fmla="*/ 143 h 143"/>
                <a:gd name="T18" fmla="*/ 148 w 321"/>
                <a:gd name="T19" fmla="*/ 143 h 143"/>
                <a:gd name="T20" fmla="*/ 114 w 321"/>
                <a:gd name="T21" fmla="*/ 140 h 143"/>
                <a:gd name="T22" fmla="*/ 84 w 321"/>
                <a:gd name="T23" fmla="*/ 128 h 143"/>
                <a:gd name="T24" fmla="*/ 55 w 321"/>
                <a:gd name="T25" fmla="*/ 116 h 143"/>
                <a:gd name="T26" fmla="*/ 34 w 321"/>
                <a:gd name="T27" fmla="*/ 96 h 143"/>
                <a:gd name="T28" fmla="*/ 15 w 321"/>
                <a:gd name="T29" fmla="*/ 77 h 143"/>
                <a:gd name="T30" fmla="*/ 4 w 321"/>
                <a:gd name="T31" fmla="*/ 53 h 143"/>
                <a:gd name="T32" fmla="*/ 0 w 321"/>
                <a:gd name="T33" fmla="*/ 24 h 143"/>
                <a:gd name="T34" fmla="*/ 10 w 321"/>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
                <a:gd name="T55" fmla="*/ 0 h 143"/>
                <a:gd name="T56" fmla="*/ 321 w 321"/>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 h="143">
                  <a:moveTo>
                    <a:pt x="10" y="0"/>
                  </a:moveTo>
                  <a:lnTo>
                    <a:pt x="114" y="0"/>
                  </a:lnTo>
                  <a:lnTo>
                    <a:pt x="251" y="0"/>
                  </a:lnTo>
                  <a:lnTo>
                    <a:pt x="321" y="0"/>
                  </a:lnTo>
                  <a:lnTo>
                    <a:pt x="310" y="56"/>
                  </a:lnTo>
                  <a:lnTo>
                    <a:pt x="276" y="112"/>
                  </a:lnTo>
                  <a:lnTo>
                    <a:pt x="182" y="143"/>
                  </a:lnTo>
                  <a:lnTo>
                    <a:pt x="148" y="143"/>
                  </a:lnTo>
                  <a:lnTo>
                    <a:pt x="114" y="140"/>
                  </a:lnTo>
                  <a:lnTo>
                    <a:pt x="84" y="128"/>
                  </a:lnTo>
                  <a:lnTo>
                    <a:pt x="55" y="116"/>
                  </a:lnTo>
                  <a:lnTo>
                    <a:pt x="34" y="96"/>
                  </a:lnTo>
                  <a:lnTo>
                    <a:pt x="15" y="77"/>
                  </a:lnTo>
                  <a:lnTo>
                    <a:pt x="4" y="53"/>
                  </a:lnTo>
                  <a:lnTo>
                    <a:pt x="0" y="24"/>
                  </a:lnTo>
                  <a:lnTo>
                    <a:pt x="10" y="0"/>
                  </a:lnTo>
                  <a:close/>
                </a:path>
              </a:pathLst>
            </a:custGeom>
            <a:solidFill>
              <a:srgbClr val="FFE5CC"/>
            </a:solidFill>
            <a:ln w="9525">
              <a:noFill/>
              <a:round/>
              <a:headEnd/>
              <a:tailEnd/>
            </a:ln>
          </p:spPr>
          <p:txBody>
            <a:bodyPr/>
            <a:lstStyle/>
            <a:p>
              <a:endParaRPr lang="ar-EG"/>
            </a:p>
          </p:txBody>
        </p:sp>
        <p:sp>
          <p:nvSpPr>
            <p:cNvPr id="41998" name="Freeform 14"/>
            <p:cNvSpPr>
              <a:spLocks/>
            </p:cNvSpPr>
            <p:nvPr/>
          </p:nvSpPr>
          <p:spPr bwMode="auto">
            <a:xfrm>
              <a:off x="1151" y="4033"/>
              <a:ext cx="266" cy="224"/>
            </a:xfrm>
            <a:custGeom>
              <a:avLst/>
              <a:gdLst>
                <a:gd name="T0" fmla="*/ 0 w 266"/>
                <a:gd name="T1" fmla="*/ 0 h 224"/>
                <a:gd name="T2" fmla="*/ 133 w 266"/>
                <a:gd name="T3" fmla="*/ 12 h 224"/>
                <a:gd name="T4" fmla="*/ 226 w 266"/>
                <a:gd name="T5" fmla="*/ 21 h 224"/>
                <a:gd name="T6" fmla="*/ 266 w 266"/>
                <a:gd name="T7" fmla="*/ 24 h 224"/>
                <a:gd name="T8" fmla="*/ 266 w 266"/>
                <a:gd name="T9" fmla="*/ 24 h 224"/>
                <a:gd name="T10" fmla="*/ 255 w 266"/>
                <a:gd name="T11" fmla="*/ 48 h 224"/>
                <a:gd name="T12" fmla="*/ 236 w 266"/>
                <a:gd name="T13" fmla="*/ 80 h 224"/>
                <a:gd name="T14" fmla="*/ 211 w 266"/>
                <a:gd name="T15" fmla="*/ 116 h 224"/>
                <a:gd name="T16" fmla="*/ 181 w 266"/>
                <a:gd name="T17" fmla="*/ 156 h 224"/>
                <a:gd name="T18" fmla="*/ 143 w 266"/>
                <a:gd name="T19" fmla="*/ 188 h 224"/>
                <a:gd name="T20" fmla="*/ 93 w 266"/>
                <a:gd name="T21" fmla="*/ 212 h 224"/>
                <a:gd name="T22" fmla="*/ 44 w 266"/>
                <a:gd name="T23" fmla="*/ 224 h 224"/>
                <a:gd name="T24" fmla="*/ 44 w 266"/>
                <a:gd name="T25" fmla="*/ 224 h 224"/>
                <a:gd name="T26" fmla="*/ 59 w 266"/>
                <a:gd name="T27" fmla="*/ 212 h 224"/>
                <a:gd name="T28" fmla="*/ 74 w 266"/>
                <a:gd name="T29" fmla="*/ 195 h 224"/>
                <a:gd name="T30" fmla="*/ 84 w 266"/>
                <a:gd name="T31" fmla="*/ 171 h 224"/>
                <a:gd name="T32" fmla="*/ 93 w 266"/>
                <a:gd name="T33" fmla="*/ 147 h 224"/>
                <a:gd name="T34" fmla="*/ 99 w 266"/>
                <a:gd name="T35" fmla="*/ 123 h 224"/>
                <a:gd name="T36" fmla="*/ 99 w 266"/>
                <a:gd name="T37" fmla="*/ 96 h 224"/>
                <a:gd name="T38" fmla="*/ 88 w 266"/>
                <a:gd name="T39" fmla="*/ 68 h 224"/>
                <a:gd name="T40" fmla="*/ 69 w 266"/>
                <a:gd name="T41" fmla="*/ 45 h 224"/>
                <a:gd name="T42" fmla="*/ 40 w 266"/>
                <a:gd name="T43" fmla="*/ 21 h 224"/>
                <a:gd name="T44" fmla="*/ 0 w 266"/>
                <a:gd name="T45" fmla="*/ 0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6"/>
                <a:gd name="T70" fmla="*/ 0 h 224"/>
                <a:gd name="T71" fmla="*/ 266 w 26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6" h="224">
                  <a:moveTo>
                    <a:pt x="0" y="0"/>
                  </a:moveTo>
                  <a:lnTo>
                    <a:pt x="133" y="12"/>
                  </a:lnTo>
                  <a:lnTo>
                    <a:pt x="226" y="21"/>
                  </a:lnTo>
                  <a:lnTo>
                    <a:pt x="266" y="24"/>
                  </a:lnTo>
                  <a:lnTo>
                    <a:pt x="255" y="48"/>
                  </a:lnTo>
                  <a:lnTo>
                    <a:pt x="236" y="80"/>
                  </a:lnTo>
                  <a:lnTo>
                    <a:pt x="211" y="116"/>
                  </a:lnTo>
                  <a:lnTo>
                    <a:pt x="181" y="156"/>
                  </a:lnTo>
                  <a:lnTo>
                    <a:pt x="143" y="188"/>
                  </a:lnTo>
                  <a:lnTo>
                    <a:pt x="93" y="212"/>
                  </a:lnTo>
                  <a:lnTo>
                    <a:pt x="44" y="224"/>
                  </a:lnTo>
                  <a:lnTo>
                    <a:pt x="59" y="212"/>
                  </a:lnTo>
                  <a:lnTo>
                    <a:pt x="74" y="195"/>
                  </a:lnTo>
                  <a:lnTo>
                    <a:pt x="84" y="171"/>
                  </a:lnTo>
                  <a:lnTo>
                    <a:pt x="93" y="147"/>
                  </a:lnTo>
                  <a:lnTo>
                    <a:pt x="99" y="123"/>
                  </a:lnTo>
                  <a:lnTo>
                    <a:pt x="99" y="96"/>
                  </a:lnTo>
                  <a:lnTo>
                    <a:pt x="88" y="68"/>
                  </a:lnTo>
                  <a:lnTo>
                    <a:pt x="69" y="45"/>
                  </a:lnTo>
                  <a:lnTo>
                    <a:pt x="40" y="21"/>
                  </a:lnTo>
                  <a:lnTo>
                    <a:pt x="0" y="0"/>
                  </a:lnTo>
                  <a:close/>
                </a:path>
              </a:pathLst>
            </a:custGeom>
            <a:solidFill>
              <a:srgbClr val="FFE5CC"/>
            </a:solidFill>
            <a:ln w="9525">
              <a:noFill/>
              <a:round/>
              <a:headEnd/>
              <a:tailEnd/>
            </a:ln>
          </p:spPr>
          <p:txBody>
            <a:bodyPr/>
            <a:lstStyle/>
            <a:p>
              <a:endParaRPr lang="ar-EG"/>
            </a:p>
          </p:txBody>
        </p:sp>
        <p:sp>
          <p:nvSpPr>
            <p:cNvPr id="41999" name="Freeform 15"/>
            <p:cNvSpPr>
              <a:spLocks/>
            </p:cNvSpPr>
            <p:nvPr/>
          </p:nvSpPr>
          <p:spPr bwMode="auto">
            <a:xfrm>
              <a:off x="899" y="4030"/>
              <a:ext cx="321" cy="263"/>
            </a:xfrm>
            <a:custGeom>
              <a:avLst/>
              <a:gdLst>
                <a:gd name="T0" fmla="*/ 321 w 321"/>
                <a:gd name="T1" fmla="*/ 99 h 263"/>
                <a:gd name="T2" fmla="*/ 193 w 321"/>
                <a:gd name="T3" fmla="*/ 99 h 263"/>
                <a:gd name="T4" fmla="*/ 79 w 321"/>
                <a:gd name="T5" fmla="*/ 99 h 263"/>
                <a:gd name="T6" fmla="*/ 30 w 321"/>
                <a:gd name="T7" fmla="*/ 99 h 263"/>
                <a:gd name="T8" fmla="*/ 30 w 321"/>
                <a:gd name="T9" fmla="*/ 99 h 263"/>
                <a:gd name="T10" fmla="*/ 34 w 321"/>
                <a:gd name="T11" fmla="*/ 143 h 263"/>
                <a:gd name="T12" fmla="*/ 59 w 321"/>
                <a:gd name="T13" fmla="*/ 191 h 263"/>
                <a:gd name="T14" fmla="*/ 104 w 321"/>
                <a:gd name="T15" fmla="*/ 227 h 263"/>
                <a:gd name="T16" fmla="*/ 173 w 321"/>
                <a:gd name="T17" fmla="*/ 251 h 263"/>
                <a:gd name="T18" fmla="*/ 266 w 321"/>
                <a:gd name="T19" fmla="*/ 242 h 263"/>
                <a:gd name="T20" fmla="*/ 266 w 321"/>
                <a:gd name="T21" fmla="*/ 242 h 263"/>
                <a:gd name="T22" fmla="*/ 271 w 321"/>
                <a:gd name="T23" fmla="*/ 246 h 263"/>
                <a:gd name="T24" fmla="*/ 271 w 321"/>
                <a:gd name="T25" fmla="*/ 251 h 263"/>
                <a:gd name="T26" fmla="*/ 277 w 321"/>
                <a:gd name="T27" fmla="*/ 251 h 263"/>
                <a:gd name="T28" fmla="*/ 277 w 321"/>
                <a:gd name="T29" fmla="*/ 251 h 263"/>
                <a:gd name="T30" fmla="*/ 222 w 321"/>
                <a:gd name="T31" fmla="*/ 263 h 263"/>
                <a:gd name="T32" fmla="*/ 133 w 321"/>
                <a:gd name="T33" fmla="*/ 258 h 263"/>
                <a:gd name="T34" fmla="*/ 45 w 321"/>
                <a:gd name="T35" fmla="*/ 230 h 263"/>
                <a:gd name="T36" fmla="*/ 0 w 321"/>
                <a:gd name="T37" fmla="*/ 147 h 263"/>
                <a:gd name="T38" fmla="*/ 0 w 321"/>
                <a:gd name="T39" fmla="*/ 147 h 263"/>
                <a:gd name="T40" fmla="*/ 15 w 321"/>
                <a:gd name="T41" fmla="*/ 79 h 263"/>
                <a:gd name="T42" fmla="*/ 70 w 321"/>
                <a:gd name="T43" fmla="*/ 24 h 263"/>
                <a:gd name="T44" fmla="*/ 159 w 321"/>
                <a:gd name="T45" fmla="*/ 0 h 263"/>
                <a:gd name="T46" fmla="*/ 159 w 321"/>
                <a:gd name="T47" fmla="*/ 0 h 263"/>
                <a:gd name="T48" fmla="*/ 227 w 321"/>
                <a:gd name="T49" fmla="*/ 12 h 263"/>
                <a:gd name="T50" fmla="*/ 292 w 321"/>
                <a:gd name="T51" fmla="*/ 43 h 263"/>
                <a:gd name="T52" fmla="*/ 321 w 321"/>
                <a:gd name="T53" fmla="*/ 99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1"/>
                <a:gd name="T82" fmla="*/ 0 h 263"/>
                <a:gd name="T83" fmla="*/ 321 w 321"/>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1" h="263">
                  <a:moveTo>
                    <a:pt x="321" y="99"/>
                  </a:moveTo>
                  <a:lnTo>
                    <a:pt x="193" y="99"/>
                  </a:lnTo>
                  <a:lnTo>
                    <a:pt x="79" y="99"/>
                  </a:lnTo>
                  <a:lnTo>
                    <a:pt x="30" y="99"/>
                  </a:lnTo>
                  <a:lnTo>
                    <a:pt x="34" y="143"/>
                  </a:lnTo>
                  <a:lnTo>
                    <a:pt x="59" y="191"/>
                  </a:lnTo>
                  <a:lnTo>
                    <a:pt x="104" y="227"/>
                  </a:lnTo>
                  <a:lnTo>
                    <a:pt x="173" y="251"/>
                  </a:lnTo>
                  <a:lnTo>
                    <a:pt x="266" y="242"/>
                  </a:lnTo>
                  <a:lnTo>
                    <a:pt x="271" y="246"/>
                  </a:lnTo>
                  <a:lnTo>
                    <a:pt x="271" y="251"/>
                  </a:lnTo>
                  <a:lnTo>
                    <a:pt x="277" y="251"/>
                  </a:lnTo>
                  <a:lnTo>
                    <a:pt x="222" y="263"/>
                  </a:lnTo>
                  <a:lnTo>
                    <a:pt x="133" y="258"/>
                  </a:lnTo>
                  <a:lnTo>
                    <a:pt x="45" y="230"/>
                  </a:lnTo>
                  <a:lnTo>
                    <a:pt x="0" y="147"/>
                  </a:lnTo>
                  <a:lnTo>
                    <a:pt x="15" y="79"/>
                  </a:lnTo>
                  <a:lnTo>
                    <a:pt x="70" y="24"/>
                  </a:lnTo>
                  <a:lnTo>
                    <a:pt x="159" y="0"/>
                  </a:lnTo>
                  <a:lnTo>
                    <a:pt x="227" y="12"/>
                  </a:lnTo>
                  <a:lnTo>
                    <a:pt x="292" y="43"/>
                  </a:lnTo>
                  <a:lnTo>
                    <a:pt x="321" y="99"/>
                  </a:lnTo>
                  <a:close/>
                </a:path>
              </a:pathLst>
            </a:custGeom>
            <a:solidFill>
              <a:srgbClr val="FFE5CC"/>
            </a:solidFill>
            <a:ln w="9525">
              <a:noFill/>
              <a:round/>
              <a:headEnd/>
              <a:tailEnd/>
            </a:ln>
          </p:spPr>
          <p:txBody>
            <a:bodyPr/>
            <a:lstStyle/>
            <a:p>
              <a:endParaRPr lang="ar-EG"/>
            </a:p>
          </p:txBody>
        </p:sp>
        <p:sp>
          <p:nvSpPr>
            <p:cNvPr id="42000" name="Freeform 16"/>
            <p:cNvSpPr>
              <a:spLocks/>
            </p:cNvSpPr>
            <p:nvPr/>
          </p:nvSpPr>
          <p:spPr bwMode="auto">
            <a:xfrm>
              <a:off x="939" y="4144"/>
              <a:ext cx="290" cy="125"/>
            </a:xfrm>
            <a:custGeom>
              <a:avLst/>
              <a:gdLst>
                <a:gd name="T0" fmla="*/ 0 w 290"/>
                <a:gd name="T1" fmla="*/ 0 h 125"/>
                <a:gd name="T2" fmla="*/ 104 w 290"/>
                <a:gd name="T3" fmla="*/ 0 h 125"/>
                <a:gd name="T4" fmla="*/ 226 w 290"/>
                <a:gd name="T5" fmla="*/ 0 h 125"/>
                <a:gd name="T6" fmla="*/ 290 w 290"/>
                <a:gd name="T7" fmla="*/ 0 h 125"/>
                <a:gd name="T8" fmla="*/ 290 w 290"/>
                <a:gd name="T9" fmla="*/ 0 h 125"/>
                <a:gd name="T10" fmla="*/ 281 w 290"/>
                <a:gd name="T11" fmla="*/ 53 h 125"/>
                <a:gd name="T12" fmla="*/ 241 w 290"/>
                <a:gd name="T13" fmla="*/ 104 h 125"/>
                <a:gd name="T14" fmla="*/ 157 w 290"/>
                <a:gd name="T15" fmla="*/ 125 h 125"/>
                <a:gd name="T16" fmla="*/ 157 w 290"/>
                <a:gd name="T17" fmla="*/ 125 h 125"/>
                <a:gd name="T18" fmla="*/ 123 w 290"/>
                <a:gd name="T19" fmla="*/ 120 h 125"/>
                <a:gd name="T20" fmla="*/ 93 w 290"/>
                <a:gd name="T21" fmla="*/ 113 h 125"/>
                <a:gd name="T22" fmla="*/ 74 w 290"/>
                <a:gd name="T23" fmla="*/ 104 h 125"/>
                <a:gd name="T24" fmla="*/ 53 w 290"/>
                <a:gd name="T25" fmla="*/ 89 h 125"/>
                <a:gd name="T26" fmla="*/ 34 w 290"/>
                <a:gd name="T27" fmla="*/ 77 h 125"/>
                <a:gd name="T28" fmla="*/ 24 w 290"/>
                <a:gd name="T29" fmla="*/ 60 h 125"/>
                <a:gd name="T30" fmla="*/ 15 w 290"/>
                <a:gd name="T31" fmla="*/ 41 h 125"/>
                <a:gd name="T32" fmla="*/ 9 w 290"/>
                <a:gd name="T33" fmla="*/ 29 h 125"/>
                <a:gd name="T34" fmla="*/ 5 w 290"/>
                <a:gd name="T35" fmla="*/ 12 h 125"/>
                <a:gd name="T36" fmla="*/ 0 w 29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125"/>
                <a:gd name="T59" fmla="*/ 290 w 29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125">
                  <a:moveTo>
                    <a:pt x="0" y="0"/>
                  </a:moveTo>
                  <a:lnTo>
                    <a:pt x="104" y="0"/>
                  </a:lnTo>
                  <a:lnTo>
                    <a:pt x="226" y="0"/>
                  </a:lnTo>
                  <a:lnTo>
                    <a:pt x="290" y="0"/>
                  </a:lnTo>
                  <a:lnTo>
                    <a:pt x="281" y="53"/>
                  </a:lnTo>
                  <a:lnTo>
                    <a:pt x="241" y="104"/>
                  </a:lnTo>
                  <a:lnTo>
                    <a:pt x="157" y="125"/>
                  </a:lnTo>
                  <a:lnTo>
                    <a:pt x="123" y="120"/>
                  </a:lnTo>
                  <a:lnTo>
                    <a:pt x="93" y="113"/>
                  </a:lnTo>
                  <a:lnTo>
                    <a:pt x="74" y="104"/>
                  </a:lnTo>
                  <a:lnTo>
                    <a:pt x="53" y="89"/>
                  </a:lnTo>
                  <a:lnTo>
                    <a:pt x="34" y="77"/>
                  </a:lnTo>
                  <a:lnTo>
                    <a:pt x="24" y="60"/>
                  </a:lnTo>
                  <a:lnTo>
                    <a:pt x="15" y="41"/>
                  </a:lnTo>
                  <a:lnTo>
                    <a:pt x="9" y="29"/>
                  </a:lnTo>
                  <a:lnTo>
                    <a:pt x="5" y="12"/>
                  </a:lnTo>
                  <a:lnTo>
                    <a:pt x="0" y="0"/>
                  </a:lnTo>
                  <a:close/>
                </a:path>
              </a:pathLst>
            </a:custGeom>
            <a:solidFill>
              <a:srgbClr val="FFE5CC"/>
            </a:solidFill>
            <a:ln w="9525">
              <a:noFill/>
              <a:round/>
              <a:headEnd/>
              <a:tailEnd/>
            </a:ln>
          </p:spPr>
          <p:txBody>
            <a:bodyPr/>
            <a:lstStyle/>
            <a:p>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116013" y="3746500"/>
            <a:ext cx="6831012" cy="1476375"/>
          </a:xfrm>
          <a:prstGeom prst="rect">
            <a:avLst/>
          </a:prstGeom>
          <a:noFill/>
          <a:ln w="9525">
            <a:noFill/>
            <a:miter lim="800000"/>
            <a:headEnd/>
            <a:tailEnd/>
          </a:ln>
        </p:spPr>
        <p:txBody>
          <a:bodyPr anchor="ctr">
            <a:spAutoFit/>
          </a:bodyPr>
          <a:lstStyle/>
          <a:p>
            <a:pPr algn="r" rtl="1"/>
            <a:r>
              <a:rPr lang="ar-SA" sz="3000" b="1" dirty="0">
                <a:solidFill>
                  <a:srgbClr val="FF0000"/>
                </a:solidFill>
              </a:rPr>
              <a:t>ملاحظات</a:t>
            </a:r>
          </a:p>
          <a:p>
            <a:pPr algn="r" rtl="1"/>
            <a:r>
              <a:rPr lang="ar-SA" sz="3000" b="1" dirty="0">
                <a:solidFill>
                  <a:srgbClr val="002060"/>
                </a:solidFill>
              </a:rPr>
              <a:t>1</a:t>
            </a:r>
            <a:r>
              <a:rPr lang="ar-SA" sz="3000" b="1" dirty="0">
                <a:solidFill>
                  <a:srgbClr val="0000CC"/>
                </a:solidFill>
                <a:cs typeface="Times New Roman" pitchFamily="18" charset="0"/>
              </a:rPr>
              <a:t>- حيث يتناسب مربع الزمن الدوري طردياً مع مكعب المسافة الفاصلة بين مراكز الأجسام</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09362" y="1094750"/>
            <a:ext cx="1832553"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a:t>
            </a:r>
            <a:r>
              <a:rPr lang="ar-EG" sz="2800" b="1" dirty="0"/>
              <a:t> </a:t>
            </a:r>
            <a:endParaRPr lang="ar-SA" sz="2800" b="1" dirty="0"/>
          </a:p>
          <a:p>
            <a:r>
              <a:rPr lang="ar-EG" sz="2800" b="1" dirty="0"/>
              <a:t> </a:t>
            </a:r>
            <a:r>
              <a:rPr lang="ar-EG" sz="3000" b="1" dirty="0">
                <a:solidFill>
                  <a:srgbClr val="0000CC"/>
                </a:solidFill>
                <a:cs typeface="Times New Roman" pitchFamily="18" charset="0"/>
              </a:rPr>
              <a:t>الجذب</a:t>
            </a:r>
            <a:r>
              <a:rPr lang="ar-EG" sz="2800" b="1" dirty="0"/>
              <a:t> </a:t>
            </a:r>
            <a:r>
              <a:rPr lang="ar-EG" sz="3000" b="1" dirty="0">
                <a:solidFill>
                  <a:srgbClr val="0000CC"/>
                </a:solidFill>
                <a:cs typeface="Times New Roman" pitchFamily="18" charset="0"/>
              </a:rPr>
              <a:t>الكون</a:t>
            </a:r>
            <a:endParaRPr lang="ar-SA"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24"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7"/>
          <p:cNvGrpSpPr>
            <a:grpSpLocks noChangeAspect="1"/>
          </p:cNvGrpSpPr>
          <p:nvPr/>
        </p:nvGrpSpPr>
        <p:grpSpPr bwMode="auto">
          <a:xfrm>
            <a:off x="323850" y="2997200"/>
            <a:ext cx="8532813" cy="2643188"/>
            <a:chOff x="855" y="945"/>
            <a:chExt cx="3780" cy="3375"/>
          </a:xfrm>
        </p:grpSpPr>
        <p:sp>
          <p:nvSpPr>
            <p:cNvPr id="43016" name="AutoShape 6"/>
            <p:cNvSpPr>
              <a:spLocks noChangeAspect="1" noChangeArrowheads="1" noTextEdit="1"/>
            </p:cNvSpPr>
            <p:nvPr/>
          </p:nvSpPr>
          <p:spPr bwMode="auto">
            <a:xfrm>
              <a:off x="855" y="945"/>
              <a:ext cx="3780" cy="3375"/>
            </a:xfrm>
            <a:prstGeom prst="rect">
              <a:avLst/>
            </a:prstGeom>
            <a:noFill/>
            <a:ln w="9525">
              <a:noFill/>
              <a:miter lim="800000"/>
              <a:headEnd/>
              <a:tailEnd/>
            </a:ln>
          </p:spPr>
          <p:txBody>
            <a:bodyPr/>
            <a:lstStyle/>
            <a:p>
              <a:endParaRPr lang="ar-EG"/>
            </a:p>
          </p:txBody>
        </p:sp>
        <p:sp>
          <p:nvSpPr>
            <p:cNvPr id="43017" name="Freeform 8"/>
            <p:cNvSpPr>
              <a:spLocks/>
            </p:cNvSpPr>
            <p:nvPr/>
          </p:nvSpPr>
          <p:spPr bwMode="auto">
            <a:xfrm>
              <a:off x="855" y="945"/>
              <a:ext cx="3780" cy="3375"/>
            </a:xfrm>
            <a:custGeom>
              <a:avLst/>
              <a:gdLst>
                <a:gd name="T0" fmla="*/ 2696 w 3780"/>
                <a:gd name="T1" fmla="*/ 48 h 3375"/>
                <a:gd name="T2" fmla="*/ 3603 w 3780"/>
                <a:gd name="T3" fmla="*/ 4 h 3375"/>
                <a:gd name="T4" fmla="*/ 3677 w 3780"/>
                <a:gd name="T5" fmla="*/ 39 h 3375"/>
                <a:gd name="T6" fmla="*/ 3736 w 3780"/>
                <a:gd name="T7" fmla="*/ 104 h 3375"/>
                <a:gd name="T8" fmla="*/ 3770 w 3780"/>
                <a:gd name="T9" fmla="*/ 183 h 3375"/>
                <a:gd name="T10" fmla="*/ 3761 w 3780"/>
                <a:gd name="T11" fmla="*/ 263 h 3375"/>
                <a:gd name="T12" fmla="*/ 3672 w 3780"/>
                <a:gd name="T13" fmla="*/ 358 h 3375"/>
                <a:gd name="T14" fmla="*/ 3573 w 3780"/>
                <a:gd name="T15" fmla="*/ 370 h 3375"/>
                <a:gd name="T16" fmla="*/ 3518 w 3780"/>
                <a:gd name="T17" fmla="*/ 374 h 3375"/>
                <a:gd name="T18" fmla="*/ 3470 w 3780"/>
                <a:gd name="T19" fmla="*/ 493 h 3375"/>
                <a:gd name="T20" fmla="*/ 3450 w 3780"/>
                <a:gd name="T21" fmla="*/ 648 h 3375"/>
                <a:gd name="T22" fmla="*/ 3450 w 3780"/>
                <a:gd name="T23" fmla="*/ 836 h 3375"/>
                <a:gd name="T24" fmla="*/ 3465 w 3780"/>
                <a:gd name="T25" fmla="*/ 1039 h 3375"/>
                <a:gd name="T26" fmla="*/ 3499 w 3780"/>
                <a:gd name="T27" fmla="*/ 1261 h 3375"/>
                <a:gd name="T28" fmla="*/ 3543 w 3780"/>
                <a:gd name="T29" fmla="*/ 1493 h 3375"/>
                <a:gd name="T30" fmla="*/ 3588 w 3780"/>
                <a:gd name="T31" fmla="*/ 1727 h 3375"/>
                <a:gd name="T32" fmla="*/ 3643 w 3780"/>
                <a:gd name="T33" fmla="*/ 1954 h 3375"/>
                <a:gd name="T34" fmla="*/ 3687 w 3780"/>
                <a:gd name="T35" fmla="*/ 2177 h 3375"/>
                <a:gd name="T36" fmla="*/ 3731 w 3780"/>
                <a:gd name="T37" fmla="*/ 2380 h 3375"/>
                <a:gd name="T38" fmla="*/ 3761 w 3780"/>
                <a:gd name="T39" fmla="*/ 2559 h 3375"/>
                <a:gd name="T40" fmla="*/ 3780 w 3780"/>
                <a:gd name="T41" fmla="*/ 2710 h 3375"/>
                <a:gd name="T42" fmla="*/ 3780 w 3780"/>
                <a:gd name="T43" fmla="*/ 2826 h 3375"/>
                <a:gd name="T44" fmla="*/ 3677 w 3780"/>
                <a:gd name="T45" fmla="*/ 3136 h 3375"/>
                <a:gd name="T46" fmla="*/ 2824 w 3780"/>
                <a:gd name="T47" fmla="*/ 3259 h 3375"/>
                <a:gd name="T48" fmla="*/ 207 w 3780"/>
                <a:gd name="T49" fmla="*/ 3375 h 3375"/>
                <a:gd name="T50" fmla="*/ 0 w 3780"/>
                <a:gd name="T51" fmla="*/ 3228 h 3375"/>
                <a:gd name="T52" fmla="*/ 78 w 3780"/>
                <a:gd name="T53" fmla="*/ 3100 h 3375"/>
                <a:gd name="T54" fmla="*/ 340 w 3780"/>
                <a:gd name="T55" fmla="*/ 3064 h 3375"/>
                <a:gd name="T56" fmla="*/ 577 w 3780"/>
                <a:gd name="T57" fmla="*/ 3076 h 3375"/>
                <a:gd name="T58" fmla="*/ 596 w 3780"/>
                <a:gd name="T59" fmla="*/ 2945 h 3375"/>
                <a:gd name="T60" fmla="*/ 596 w 3780"/>
                <a:gd name="T61" fmla="*/ 2793 h 3375"/>
                <a:gd name="T62" fmla="*/ 577 w 3780"/>
                <a:gd name="T63" fmla="*/ 2626 h 3375"/>
                <a:gd name="T64" fmla="*/ 543 w 3780"/>
                <a:gd name="T65" fmla="*/ 2440 h 3375"/>
                <a:gd name="T66" fmla="*/ 498 w 3780"/>
                <a:gd name="T67" fmla="*/ 2245 h 3375"/>
                <a:gd name="T68" fmla="*/ 448 w 3780"/>
                <a:gd name="T69" fmla="*/ 2042 h 3375"/>
                <a:gd name="T70" fmla="*/ 389 w 3780"/>
                <a:gd name="T71" fmla="*/ 1834 h 3375"/>
                <a:gd name="T72" fmla="*/ 330 w 3780"/>
                <a:gd name="T73" fmla="*/ 1628 h 3375"/>
                <a:gd name="T74" fmla="*/ 276 w 3780"/>
                <a:gd name="T75" fmla="*/ 1421 h 3375"/>
                <a:gd name="T76" fmla="*/ 232 w 3780"/>
                <a:gd name="T77" fmla="*/ 1218 h 3375"/>
                <a:gd name="T78" fmla="*/ 192 w 3780"/>
                <a:gd name="T79" fmla="*/ 1027 h 3375"/>
                <a:gd name="T80" fmla="*/ 163 w 3780"/>
                <a:gd name="T81" fmla="*/ 848 h 3375"/>
                <a:gd name="T82" fmla="*/ 158 w 3780"/>
                <a:gd name="T83" fmla="*/ 684 h 3375"/>
                <a:gd name="T84" fmla="*/ 173 w 3780"/>
                <a:gd name="T85" fmla="*/ 529 h 3375"/>
                <a:gd name="T86" fmla="*/ 241 w 3780"/>
                <a:gd name="T87" fmla="*/ 326 h 3375"/>
                <a:gd name="T88" fmla="*/ 380 w 3780"/>
                <a:gd name="T89" fmla="*/ 171 h 3375"/>
                <a:gd name="T90" fmla="*/ 602 w 3780"/>
                <a:gd name="T91" fmla="*/ 87 h 33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80"/>
                <a:gd name="T139" fmla="*/ 0 h 3375"/>
                <a:gd name="T140" fmla="*/ 3780 w 3780"/>
                <a:gd name="T141" fmla="*/ 3375 h 33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80" h="3375">
                  <a:moveTo>
                    <a:pt x="602" y="87"/>
                  </a:moveTo>
                  <a:lnTo>
                    <a:pt x="1626" y="75"/>
                  </a:lnTo>
                  <a:lnTo>
                    <a:pt x="2696" y="48"/>
                  </a:lnTo>
                  <a:lnTo>
                    <a:pt x="3577" y="0"/>
                  </a:lnTo>
                  <a:lnTo>
                    <a:pt x="3603" y="4"/>
                  </a:lnTo>
                  <a:lnTo>
                    <a:pt x="3628" y="12"/>
                  </a:lnTo>
                  <a:lnTo>
                    <a:pt x="3651" y="24"/>
                  </a:lnTo>
                  <a:lnTo>
                    <a:pt x="3677" y="39"/>
                  </a:lnTo>
                  <a:lnTo>
                    <a:pt x="3696" y="60"/>
                  </a:lnTo>
                  <a:lnTo>
                    <a:pt x="3716" y="80"/>
                  </a:lnTo>
                  <a:lnTo>
                    <a:pt x="3736" y="104"/>
                  </a:lnTo>
                  <a:lnTo>
                    <a:pt x="3750" y="128"/>
                  </a:lnTo>
                  <a:lnTo>
                    <a:pt x="3761" y="155"/>
                  </a:lnTo>
                  <a:lnTo>
                    <a:pt x="3770" y="183"/>
                  </a:lnTo>
                  <a:lnTo>
                    <a:pt x="3770" y="211"/>
                  </a:lnTo>
                  <a:lnTo>
                    <a:pt x="3761" y="263"/>
                  </a:lnTo>
                  <a:lnTo>
                    <a:pt x="3740" y="302"/>
                  </a:lnTo>
                  <a:lnTo>
                    <a:pt x="3711" y="334"/>
                  </a:lnTo>
                  <a:lnTo>
                    <a:pt x="3672" y="358"/>
                  </a:lnTo>
                  <a:lnTo>
                    <a:pt x="3628" y="370"/>
                  </a:lnTo>
                  <a:lnTo>
                    <a:pt x="3573" y="370"/>
                  </a:lnTo>
                  <a:lnTo>
                    <a:pt x="3533" y="374"/>
                  </a:lnTo>
                  <a:lnTo>
                    <a:pt x="3518" y="374"/>
                  </a:lnTo>
                  <a:lnTo>
                    <a:pt x="3499" y="410"/>
                  </a:lnTo>
                  <a:lnTo>
                    <a:pt x="3484" y="450"/>
                  </a:lnTo>
                  <a:lnTo>
                    <a:pt x="3470" y="493"/>
                  </a:lnTo>
                  <a:lnTo>
                    <a:pt x="3459" y="541"/>
                  </a:lnTo>
                  <a:lnTo>
                    <a:pt x="3455" y="597"/>
                  </a:lnTo>
                  <a:lnTo>
                    <a:pt x="3450" y="648"/>
                  </a:lnTo>
                  <a:lnTo>
                    <a:pt x="3444" y="708"/>
                  </a:lnTo>
                  <a:lnTo>
                    <a:pt x="3444" y="773"/>
                  </a:lnTo>
                  <a:lnTo>
                    <a:pt x="3450" y="836"/>
                  </a:lnTo>
                  <a:lnTo>
                    <a:pt x="3455" y="899"/>
                  </a:lnTo>
                  <a:lnTo>
                    <a:pt x="3459" y="971"/>
                  </a:lnTo>
                  <a:lnTo>
                    <a:pt x="3465" y="1039"/>
                  </a:lnTo>
                  <a:lnTo>
                    <a:pt x="3474" y="1114"/>
                  </a:lnTo>
                  <a:lnTo>
                    <a:pt x="3484" y="1186"/>
                  </a:lnTo>
                  <a:lnTo>
                    <a:pt x="3499" y="1261"/>
                  </a:lnTo>
                  <a:lnTo>
                    <a:pt x="3514" y="1338"/>
                  </a:lnTo>
                  <a:lnTo>
                    <a:pt x="3529" y="1413"/>
                  </a:lnTo>
                  <a:lnTo>
                    <a:pt x="3543" y="1493"/>
                  </a:lnTo>
                  <a:lnTo>
                    <a:pt x="3558" y="1568"/>
                  </a:lnTo>
                  <a:lnTo>
                    <a:pt x="3573" y="1648"/>
                  </a:lnTo>
                  <a:lnTo>
                    <a:pt x="3588" y="1727"/>
                  </a:lnTo>
                  <a:lnTo>
                    <a:pt x="3607" y="1803"/>
                  </a:lnTo>
                  <a:lnTo>
                    <a:pt x="3622" y="1879"/>
                  </a:lnTo>
                  <a:lnTo>
                    <a:pt x="3643" y="1954"/>
                  </a:lnTo>
                  <a:lnTo>
                    <a:pt x="3657" y="2030"/>
                  </a:lnTo>
                  <a:lnTo>
                    <a:pt x="3672" y="2102"/>
                  </a:lnTo>
                  <a:lnTo>
                    <a:pt x="3687" y="2177"/>
                  </a:lnTo>
                  <a:lnTo>
                    <a:pt x="3702" y="2245"/>
                  </a:lnTo>
                  <a:lnTo>
                    <a:pt x="3716" y="2312"/>
                  </a:lnTo>
                  <a:lnTo>
                    <a:pt x="3731" y="2380"/>
                  </a:lnTo>
                  <a:lnTo>
                    <a:pt x="3740" y="2443"/>
                  </a:lnTo>
                  <a:lnTo>
                    <a:pt x="3750" y="2503"/>
                  </a:lnTo>
                  <a:lnTo>
                    <a:pt x="3761" y="2559"/>
                  </a:lnTo>
                  <a:lnTo>
                    <a:pt x="3770" y="2614"/>
                  </a:lnTo>
                  <a:lnTo>
                    <a:pt x="3776" y="2662"/>
                  </a:lnTo>
                  <a:lnTo>
                    <a:pt x="3780" y="2710"/>
                  </a:lnTo>
                  <a:lnTo>
                    <a:pt x="3780" y="2754"/>
                  </a:lnTo>
                  <a:lnTo>
                    <a:pt x="3780" y="2793"/>
                  </a:lnTo>
                  <a:lnTo>
                    <a:pt x="3780" y="2826"/>
                  </a:lnTo>
                  <a:lnTo>
                    <a:pt x="3761" y="2973"/>
                  </a:lnTo>
                  <a:lnTo>
                    <a:pt x="3677" y="3136"/>
                  </a:lnTo>
                  <a:lnTo>
                    <a:pt x="3450" y="3256"/>
                  </a:lnTo>
                  <a:lnTo>
                    <a:pt x="2824" y="3259"/>
                  </a:lnTo>
                  <a:lnTo>
                    <a:pt x="1651" y="3295"/>
                  </a:lnTo>
                  <a:lnTo>
                    <a:pt x="207" y="3375"/>
                  </a:lnTo>
                  <a:lnTo>
                    <a:pt x="103" y="3359"/>
                  </a:lnTo>
                  <a:lnTo>
                    <a:pt x="25" y="3315"/>
                  </a:lnTo>
                  <a:lnTo>
                    <a:pt x="0" y="3228"/>
                  </a:lnTo>
                  <a:lnTo>
                    <a:pt x="15" y="3168"/>
                  </a:lnTo>
                  <a:lnTo>
                    <a:pt x="78" y="3100"/>
                  </a:lnTo>
                  <a:lnTo>
                    <a:pt x="211" y="3061"/>
                  </a:lnTo>
                  <a:lnTo>
                    <a:pt x="340" y="3064"/>
                  </a:lnTo>
                  <a:lnTo>
                    <a:pt x="488" y="3076"/>
                  </a:lnTo>
                  <a:lnTo>
                    <a:pt x="577" y="3076"/>
                  </a:lnTo>
                  <a:lnTo>
                    <a:pt x="587" y="3037"/>
                  </a:lnTo>
                  <a:lnTo>
                    <a:pt x="591" y="2993"/>
                  </a:lnTo>
                  <a:lnTo>
                    <a:pt x="596" y="2945"/>
                  </a:lnTo>
                  <a:lnTo>
                    <a:pt x="596" y="2897"/>
                  </a:lnTo>
                  <a:lnTo>
                    <a:pt x="596" y="2850"/>
                  </a:lnTo>
                  <a:lnTo>
                    <a:pt x="596" y="2793"/>
                  </a:lnTo>
                  <a:lnTo>
                    <a:pt x="591" y="2742"/>
                  </a:lnTo>
                  <a:lnTo>
                    <a:pt x="587" y="2682"/>
                  </a:lnTo>
                  <a:lnTo>
                    <a:pt x="577" y="2626"/>
                  </a:lnTo>
                  <a:lnTo>
                    <a:pt x="566" y="2566"/>
                  </a:lnTo>
                  <a:lnTo>
                    <a:pt x="557" y="2503"/>
                  </a:lnTo>
                  <a:lnTo>
                    <a:pt x="543" y="2440"/>
                  </a:lnTo>
                  <a:lnTo>
                    <a:pt x="528" y="2377"/>
                  </a:lnTo>
                  <a:lnTo>
                    <a:pt x="513" y="2312"/>
                  </a:lnTo>
                  <a:lnTo>
                    <a:pt x="498" y="2245"/>
                  </a:lnTo>
                  <a:lnTo>
                    <a:pt x="483" y="2177"/>
                  </a:lnTo>
                  <a:lnTo>
                    <a:pt x="463" y="2109"/>
                  </a:lnTo>
                  <a:lnTo>
                    <a:pt x="448" y="2042"/>
                  </a:lnTo>
                  <a:lnTo>
                    <a:pt x="429" y="1974"/>
                  </a:lnTo>
                  <a:lnTo>
                    <a:pt x="409" y="1902"/>
                  </a:lnTo>
                  <a:lnTo>
                    <a:pt x="389" y="1834"/>
                  </a:lnTo>
                  <a:lnTo>
                    <a:pt x="370" y="1768"/>
                  </a:lnTo>
                  <a:lnTo>
                    <a:pt x="350" y="1696"/>
                  </a:lnTo>
                  <a:lnTo>
                    <a:pt x="330" y="1628"/>
                  </a:lnTo>
                  <a:lnTo>
                    <a:pt x="315" y="1556"/>
                  </a:lnTo>
                  <a:lnTo>
                    <a:pt x="296" y="1488"/>
                  </a:lnTo>
                  <a:lnTo>
                    <a:pt x="276" y="1421"/>
                  </a:lnTo>
                  <a:lnTo>
                    <a:pt x="262" y="1353"/>
                  </a:lnTo>
                  <a:lnTo>
                    <a:pt x="247" y="1285"/>
                  </a:lnTo>
                  <a:lnTo>
                    <a:pt x="232" y="1218"/>
                  </a:lnTo>
                  <a:lnTo>
                    <a:pt x="217" y="1154"/>
                  </a:lnTo>
                  <a:lnTo>
                    <a:pt x="203" y="1090"/>
                  </a:lnTo>
                  <a:lnTo>
                    <a:pt x="192" y="1027"/>
                  </a:lnTo>
                  <a:lnTo>
                    <a:pt x="182" y="967"/>
                  </a:lnTo>
                  <a:lnTo>
                    <a:pt x="173" y="908"/>
                  </a:lnTo>
                  <a:lnTo>
                    <a:pt x="163" y="848"/>
                  </a:lnTo>
                  <a:lnTo>
                    <a:pt x="158" y="792"/>
                  </a:lnTo>
                  <a:lnTo>
                    <a:pt x="158" y="737"/>
                  </a:lnTo>
                  <a:lnTo>
                    <a:pt x="158" y="684"/>
                  </a:lnTo>
                  <a:lnTo>
                    <a:pt x="163" y="605"/>
                  </a:lnTo>
                  <a:lnTo>
                    <a:pt x="173" y="529"/>
                  </a:lnTo>
                  <a:lnTo>
                    <a:pt x="192" y="457"/>
                  </a:lnTo>
                  <a:lnTo>
                    <a:pt x="211" y="391"/>
                  </a:lnTo>
                  <a:lnTo>
                    <a:pt x="241" y="326"/>
                  </a:lnTo>
                  <a:lnTo>
                    <a:pt x="281" y="266"/>
                  </a:lnTo>
                  <a:lnTo>
                    <a:pt x="325" y="215"/>
                  </a:lnTo>
                  <a:lnTo>
                    <a:pt x="380" y="171"/>
                  </a:lnTo>
                  <a:lnTo>
                    <a:pt x="443" y="135"/>
                  </a:lnTo>
                  <a:lnTo>
                    <a:pt x="517" y="107"/>
                  </a:lnTo>
                  <a:lnTo>
                    <a:pt x="602" y="87"/>
                  </a:lnTo>
                  <a:close/>
                </a:path>
              </a:pathLst>
            </a:custGeom>
            <a:solidFill>
              <a:srgbClr val="000000"/>
            </a:solidFill>
            <a:ln w="9525">
              <a:noFill/>
              <a:round/>
              <a:headEnd/>
              <a:tailEnd/>
            </a:ln>
          </p:spPr>
          <p:txBody>
            <a:bodyPr/>
            <a:lstStyle/>
            <a:p>
              <a:endParaRPr lang="ar-EG"/>
            </a:p>
          </p:txBody>
        </p:sp>
        <p:sp>
          <p:nvSpPr>
            <p:cNvPr id="43018" name="Freeform 9"/>
            <p:cNvSpPr>
              <a:spLocks/>
            </p:cNvSpPr>
            <p:nvPr/>
          </p:nvSpPr>
          <p:spPr bwMode="auto">
            <a:xfrm>
              <a:off x="1047" y="1049"/>
              <a:ext cx="3558" cy="3227"/>
            </a:xfrm>
            <a:custGeom>
              <a:avLst/>
              <a:gdLst>
                <a:gd name="T0" fmla="*/ 602 w 3558"/>
                <a:gd name="T1" fmla="*/ 15 h 3227"/>
                <a:gd name="T2" fmla="*/ 419 w 3558"/>
                <a:gd name="T3" fmla="*/ 0 h 3227"/>
                <a:gd name="T4" fmla="*/ 351 w 3558"/>
                <a:gd name="T5" fmla="*/ 15 h 3227"/>
                <a:gd name="T6" fmla="*/ 281 w 3558"/>
                <a:gd name="T7" fmla="*/ 43 h 3227"/>
                <a:gd name="T8" fmla="*/ 207 w 3558"/>
                <a:gd name="T9" fmla="*/ 87 h 3227"/>
                <a:gd name="T10" fmla="*/ 133 w 3558"/>
                <a:gd name="T11" fmla="*/ 155 h 3227"/>
                <a:gd name="T12" fmla="*/ 70 w 3558"/>
                <a:gd name="T13" fmla="*/ 242 h 3227"/>
                <a:gd name="T14" fmla="*/ 25 w 3558"/>
                <a:gd name="T15" fmla="*/ 358 h 3227"/>
                <a:gd name="T16" fmla="*/ 0 w 3558"/>
                <a:gd name="T17" fmla="*/ 505 h 3227"/>
                <a:gd name="T18" fmla="*/ 5 w 3558"/>
                <a:gd name="T19" fmla="*/ 621 h 3227"/>
                <a:gd name="T20" fmla="*/ 5 w 3558"/>
                <a:gd name="T21" fmla="*/ 716 h 3227"/>
                <a:gd name="T22" fmla="*/ 19 w 3558"/>
                <a:gd name="T23" fmla="*/ 839 h 3227"/>
                <a:gd name="T24" fmla="*/ 45 w 3558"/>
                <a:gd name="T25" fmla="*/ 983 h 3227"/>
                <a:gd name="T26" fmla="*/ 84 w 3558"/>
                <a:gd name="T27" fmla="*/ 1150 h 3227"/>
                <a:gd name="T28" fmla="*/ 129 w 3558"/>
                <a:gd name="T29" fmla="*/ 1329 h 3227"/>
                <a:gd name="T30" fmla="*/ 178 w 3558"/>
                <a:gd name="T31" fmla="*/ 1515 h 3227"/>
                <a:gd name="T32" fmla="*/ 226 w 3558"/>
                <a:gd name="T33" fmla="*/ 1711 h 3227"/>
                <a:gd name="T34" fmla="*/ 281 w 3558"/>
                <a:gd name="T35" fmla="*/ 1910 h 3227"/>
                <a:gd name="T36" fmla="*/ 330 w 3558"/>
                <a:gd name="T37" fmla="*/ 2105 h 3227"/>
                <a:gd name="T38" fmla="*/ 374 w 3558"/>
                <a:gd name="T39" fmla="*/ 2292 h 3227"/>
                <a:gd name="T40" fmla="*/ 410 w 3558"/>
                <a:gd name="T41" fmla="*/ 2467 h 3227"/>
                <a:gd name="T42" fmla="*/ 439 w 3558"/>
                <a:gd name="T43" fmla="*/ 2630 h 3227"/>
                <a:gd name="T44" fmla="*/ 454 w 3558"/>
                <a:gd name="T45" fmla="*/ 2769 h 3227"/>
                <a:gd name="T46" fmla="*/ 424 w 3558"/>
                <a:gd name="T47" fmla="*/ 2964 h 3227"/>
                <a:gd name="T48" fmla="*/ 188 w 3558"/>
                <a:gd name="T49" fmla="*/ 3227 h 3227"/>
                <a:gd name="T50" fmla="*/ 562 w 3558"/>
                <a:gd name="T51" fmla="*/ 3208 h 3227"/>
                <a:gd name="T52" fmla="*/ 1449 w 3558"/>
                <a:gd name="T53" fmla="*/ 3175 h 3227"/>
                <a:gd name="T54" fmla="*/ 2425 w 3558"/>
                <a:gd name="T55" fmla="*/ 3143 h 3227"/>
                <a:gd name="T56" fmla="*/ 3155 w 3558"/>
                <a:gd name="T57" fmla="*/ 3119 h 3227"/>
                <a:gd name="T58" fmla="*/ 3303 w 3558"/>
                <a:gd name="T59" fmla="*/ 3112 h 3227"/>
                <a:gd name="T60" fmla="*/ 3381 w 3558"/>
                <a:gd name="T61" fmla="*/ 3076 h 3227"/>
                <a:gd name="T62" fmla="*/ 3465 w 3558"/>
                <a:gd name="T63" fmla="*/ 3005 h 3227"/>
                <a:gd name="T64" fmla="*/ 3529 w 3558"/>
                <a:gd name="T65" fmla="*/ 2892 h 3227"/>
                <a:gd name="T66" fmla="*/ 3558 w 3558"/>
                <a:gd name="T67" fmla="*/ 2722 h 3227"/>
                <a:gd name="T68" fmla="*/ 3544 w 3558"/>
                <a:gd name="T69" fmla="*/ 2570 h 3227"/>
                <a:gd name="T70" fmla="*/ 3499 w 3558"/>
                <a:gd name="T71" fmla="*/ 2328 h 3227"/>
                <a:gd name="T72" fmla="*/ 3455 w 3558"/>
                <a:gd name="T73" fmla="*/ 2097 h 3227"/>
                <a:gd name="T74" fmla="*/ 3411 w 3558"/>
                <a:gd name="T75" fmla="*/ 1870 h 3227"/>
                <a:gd name="T76" fmla="*/ 3371 w 3558"/>
                <a:gd name="T77" fmla="*/ 1652 h 3227"/>
                <a:gd name="T78" fmla="*/ 3332 w 3558"/>
                <a:gd name="T79" fmla="*/ 1444 h 3227"/>
                <a:gd name="T80" fmla="*/ 3292 w 3558"/>
                <a:gd name="T81" fmla="*/ 1246 h 3227"/>
                <a:gd name="T82" fmla="*/ 3263 w 3558"/>
                <a:gd name="T83" fmla="*/ 1058 h 3227"/>
                <a:gd name="T84" fmla="*/ 3233 w 3558"/>
                <a:gd name="T85" fmla="*/ 879 h 3227"/>
                <a:gd name="T86" fmla="*/ 3214 w 3558"/>
                <a:gd name="T87" fmla="*/ 716 h 3227"/>
                <a:gd name="T88" fmla="*/ 3204 w 3558"/>
                <a:gd name="T89" fmla="*/ 609 h 3227"/>
                <a:gd name="T90" fmla="*/ 3252 w 3558"/>
                <a:gd name="T91" fmla="*/ 346 h 3227"/>
                <a:gd name="T92" fmla="*/ 3159 w 3558"/>
                <a:gd name="T93" fmla="*/ 275 h 3227"/>
                <a:gd name="T94" fmla="*/ 2504 w 3558"/>
                <a:gd name="T95" fmla="*/ 282 h 3227"/>
                <a:gd name="T96" fmla="*/ 1675 w 3558"/>
                <a:gd name="T97" fmla="*/ 314 h 3227"/>
                <a:gd name="T98" fmla="*/ 957 w 3558"/>
                <a:gd name="T99" fmla="*/ 358 h 3227"/>
                <a:gd name="T100" fmla="*/ 676 w 3558"/>
                <a:gd name="T101" fmla="*/ 382 h 3227"/>
                <a:gd name="T102" fmla="*/ 365 w 3558"/>
                <a:gd name="T103" fmla="*/ 314 h 3227"/>
                <a:gd name="T104" fmla="*/ 336 w 3558"/>
                <a:gd name="T105" fmla="*/ 183 h 3227"/>
                <a:gd name="T106" fmla="*/ 385 w 3558"/>
                <a:gd name="T107" fmla="*/ 103 h 3227"/>
                <a:gd name="T108" fmla="*/ 473 w 3558"/>
                <a:gd name="T109" fmla="*/ 55 h 3227"/>
                <a:gd name="T110" fmla="*/ 552 w 3558"/>
                <a:gd name="T111" fmla="*/ 43 h 3227"/>
                <a:gd name="T112" fmla="*/ 676 w 3558"/>
                <a:gd name="T113" fmla="*/ 43 h 32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58"/>
                <a:gd name="T172" fmla="*/ 0 h 3227"/>
                <a:gd name="T173" fmla="*/ 3558 w 3558"/>
                <a:gd name="T174" fmla="*/ 3227 h 32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58" h="3227">
                  <a:moveTo>
                    <a:pt x="676" y="43"/>
                  </a:moveTo>
                  <a:lnTo>
                    <a:pt x="646" y="27"/>
                  </a:lnTo>
                  <a:lnTo>
                    <a:pt x="602" y="15"/>
                  </a:lnTo>
                  <a:lnTo>
                    <a:pt x="543" y="3"/>
                  </a:lnTo>
                  <a:lnTo>
                    <a:pt x="478" y="0"/>
                  </a:lnTo>
                  <a:lnTo>
                    <a:pt x="419" y="0"/>
                  </a:lnTo>
                  <a:lnTo>
                    <a:pt x="370" y="12"/>
                  </a:lnTo>
                  <a:lnTo>
                    <a:pt x="351" y="15"/>
                  </a:lnTo>
                  <a:lnTo>
                    <a:pt x="330" y="24"/>
                  </a:lnTo>
                  <a:lnTo>
                    <a:pt x="306" y="31"/>
                  </a:lnTo>
                  <a:lnTo>
                    <a:pt x="281" y="43"/>
                  </a:lnTo>
                  <a:lnTo>
                    <a:pt x="256" y="55"/>
                  </a:lnTo>
                  <a:lnTo>
                    <a:pt x="232" y="72"/>
                  </a:lnTo>
                  <a:lnTo>
                    <a:pt x="207" y="87"/>
                  </a:lnTo>
                  <a:lnTo>
                    <a:pt x="182" y="107"/>
                  </a:lnTo>
                  <a:lnTo>
                    <a:pt x="158" y="126"/>
                  </a:lnTo>
                  <a:lnTo>
                    <a:pt x="133" y="155"/>
                  </a:lnTo>
                  <a:lnTo>
                    <a:pt x="114" y="179"/>
                  </a:lnTo>
                  <a:lnTo>
                    <a:pt x="89" y="210"/>
                  </a:lnTo>
                  <a:lnTo>
                    <a:pt x="70" y="242"/>
                  </a:lnTo>
                  <a:lnTo>
                    <a:pt x="55" y="278"/>
                  </a:lnTo>
                  <a:lnTo>
                    <a:pt x="34" y="318"/>
                  </a:lnTo>
                  <a:lnTo>
                    <a:pt x="25" y="358"/>
                  </a:lnTo>
                  <a:lnTo>
                    <a:pt x="15" y="401"/>
                  </a:lnTo>
                  <a:lnTo>
                    <a:pt x="5" y="454"/>
                  </a:lnTo>
                  <a:lnTo>
                    <a:pt x="0" y="505"/>
                  </a:lnTo>
                  <a:lnTo>
                    <a:pt x="0" y="561"/>
                  </a:lnTo>
                  <a:lnTo>
                    <a:pt x="5" y="621"/>
                  </a:lnTo>
                  <a:lnTo>
                    <a:pt x="0" y="648"/>
                  </a:lnTo>
                  <a:lnTo>
                    <a:pt x="0" y="681"/>
                  </a:lnTo>
                  <a:lnTo>
                    <a:pt x="5" y="716"/>
                  </a:lnTo>
                  <a:lnTo>
                    <a:pt x="5" y="751"/>
                  </a:lnTo>
                  <a:lnTo>
                    <a:pt x="11" y="795"/>
                  </a:lnTo>
                  <a:lnTo>
                    <a:pt x="19" y="839"/>
                  </a:lnTo>
                  <a:lnTo>
                    <a:pt x="25" y="882"/>
                  </a:lnTo>
                  <a:lnTo>
                    <a:pt x="34" y="930"/>
                  </a:lnTo>
                  <a:lnTo>
                    <a:pt x="45" y="983"/>
                  </a:lnTo>
                  <a:lnTo>
                    <a:pt x="59" y="1038"/>
                  </a:lnTo>
                  <a:lnTo>
                    <a:pt x="70" y="1090"/>
                  </a:lnTo>
                  <a:lnTo>
                    <a:pt x="84" y="1150"/>
                  </a:lnTo>
                  <a:lnTo>
                    <a:pt x="99" y="1205"/>
                  </a:lnTo>
                  <a:lnTo>
                    <a:pt x="114" y="1265"/>
                  </a:lnTo>
                  <a:lnTo>
                    <a:pt x="129" y="1329"/>
                  </a:lnTo>
                  <a:lnTo>
                    <a:pt x="144" y="1389"/>
                  </a:lnTo>
                  <a:lnTo>
                    <a:pt x="158" y="1452"/>
                  </a:lnTo>
                  <a:lnTo>
                    <a:pt x="178" y="1515"/>
                  </a:lnTo>
                  <a:lnTo>
                    <a:pt x="192" y="1580"/>
                  </a:lnTo>
                  <a:lnTo>
                    <a:pt x="212" y="1647"/>
                  </a:lnTo>
                  <a:lnTo>
                    <a:pt x="226" y="1711"/>
                  </a:lnTo>
                  <a:lnTo>
                    <a:pt x="247" y="1778"/>
                  </a:lnTo>
                  <a:lnTo>
                    <a:pt x="262" y="1843"/>
                  </a:lnTo>
                  <a:lnTo>
                    <a:pt x="281" y="1910"/>
                  </a:lnTo>
                  <a:lnTo>
                    <a:pt x="296" y="1974"/>
                  </a:lnTo>
                  <a:lnTo>
                    <a:pt x="315" y="2037"/>
                  </a:lnTo>
                  <a:lnTo>
                    <a:pt x="330" y="2105"/>
                  </a:lnTo>
                  <a:lnTo>
                    <a:pt x="345" y="2169"/>
                  </a:lnTo>
                  <a:lnTo>
                    <a:pt x="359" y="2228"/>
                  </a:lnTo>
                  <a:lnTo>
                    <a:pt x="374" y="2292"/>
                  </a:lnTo>
                  <a:lnTo>
                    <a:pt x="389" y="2351"/>
                  </a:lnTo>
                  <a:lnTo>
                    <a:pt x="399" y="2411"/>
                  </a:lnTo>
                  <a:lnTo>
                    <a:pt x="410" y="2467"/>
                  </a:lnTo>
                  <a:lnTo>
                    <a:pt x="419" y="2522"/>
                  </a:lnTo>
                  <a:lnTo>
                    <a:pt x="429" y="2578"/>
                  </a:lnTo>
                  <a:lnTo>
                    <a:pt x="439" y="2630"/>
                  </a:lnTo>
                  <a:lnTo>
                    <a:pt x="444" y="2677"/>
                  </a:lnTo>
                  <a:lnTo>
                    <a:pt x="448" y="2725"/>
                  </a:lnTo>
                  <a:lnTo>
                    <a:pt x="454" y="2769"/>
                  </a:lnTo>
                  <a:lnTo>
                    <a:pt x="448" y="2857"/>
                  </a:lnTo>
                  <a:lnTo>
                    <a:pt x="424" y="2964"/>
                  </a:lnTo>
                  <a:lnTo>
                    <a:pt x="374" y="3068"/>
                  </a:lnTo>
                  <a:lnTo>
                    <a:pt x="296" y="3164"/>
                  </a:lnTo>
                  <a:lnTo>
                    <a:pt x="188" y="3227"/>
                  </a:lnTo>
                  <a:lnTo>
                    <a:pt x="345" y="3220"/>
                  </a:lnTo>
                  <a:lnTo>
                    <a:pt x="562" y="3208"/>
                  </a:lnTo>
                  <a:lnTo>
                    <a:pt x="828" y="3199"/>
                  </a:lnTo>
                  <a:lnTo>
                    <a:pt x="1124" y="3187"/>
                  </a:lnTo>
                  <a:lnTo>
                    <a:pt x="1449" y="3175"/>
                  </a:lnTo>
                  <a:lnTo>
                    <a:pt x="1780" y="3164"/>
                  </a:lnTo>
                  <a:lnTo>
                    <a:pt x="2110" y="3152"/>
                  </a:lnTo>
                  <a:lnTo>
                    <a:pt x="2425" y="3143"/>
                  </a:lnTo>
                  <a:lnTo>
                    <a:pt x="2711" y="3131"/>
                  </a:lnTo>
                  <a:lnTo>
                    <a:pt x="2957" y="3128"/>
                  </a:lnTo>
                  <a:lnTo>
                    <a:pt x="3155" y="3119"/>
                  </a:lnTo>
                  <a:lnTo>
                    <a:pt x="3282" y="3116"/>
                  </a:lnTo>
                  <a:lnTo>
                    <a:pt x="3303" y="3112"/>
                  </a:lnTo>
                  <a:lnTo>
                    <a:pt x="3326" y="3104"/>
                  </a:lnTo>
                  <a:lnTo>
                    <a:pt x="3351" y="3092"/>
                  </a:lnTo>
                  <a:lnTo>
                    <a:pt x="3381" y="3076"/>
                  </a:lnTo>
                  <a:lnTo>
                    <a:pt x="3411" y="3056"/>
                  </a:lnTo>
                  <a:lnTo>
                    <a:pt x="3436" y="3032"/>
                  </a:lnTo>
                  <a:lnTo>
                    <a:pt x="3465" y="3005"/>
                  </a:lnTo>
                  <a:lnTo>
                    <a:pt x="3489" y="2972"/>
                  </a:lnTo>
                  <a:lnTo>
                    <a:pt x="3510" y="2937"/>
                  </a:lnTo>
                  <a:lnTo>
                    <a:pt x="3529" y="2892"/>
                  </a:lnTo>
                  <a:lnTo>
                    <a:pt x="3544" y="2841"/>
                  </a:lnTo>
                  <a:lnTo>
                    <a:pt x="3554" y="2785"/>
                  </a:lnTo>
                  <a:lnTo>
                    <a:pt x="3558" y="2722"/>
                  </a:lnTo>
                  <a:lnTo>
                    <a:pt x="3558" y="2650"/>
                  </a:lnTo>
                  <a:lnTo>
                    <a:pt x="3544" y="2570"/>
                  </a:lnTo>
                  <a:lnTo>
                    <a:pt x="3529" y="2486"/>
                  </a:lnTo>
                  <a:lnTo>
                    <a:pt x="3514" y="2408"/>
                  </a:lnTo>
                  <a:lnTo>
                    <a:pt x="3499" y="2328"/>
                  </a:lnTo>
                  <a:lnTo>
                    <a:pt x="3485" y="2249"/>
                  </a:lnTo>
                  <a:lnTo>
                    <a:pt x="3470" y="2172"/>
                  </a:lnTo>
                  <a:lnTo>
                    <a:pt x="3455" y="2097"/>
                  </a:lnTo>
                  <a:lnTo>
                    <a:pt x="3440" y="2017"/>
                  </a:lnTo>
                  <a:lnTo>
                    <a:pt x="3425" y="1945"/>
                  </a:lnTo>
                  <a:lnTo>
                    <a:pt x="3411" y="1870"/>
                  </a:lnTo>
                  <a:lnTo>
                    <a:pt x="3396" y="1795"/>
                  </a:lnTo>
                  <a:lnTo>
                    <a:pt x="3381" y="1723"/>
                  </a:lnTo>
                  <a:lnTo>
                    <a:pt x="3371" y="1652"/>
                  </a:lnTo>
                  <a:lnTo>
                    <a:pt x="3356" y="1584"/>
                  </a:lnTo>
                  <a:lnTo>
                    <a:pt x="3341" y="1512"/>
                  </a:lnTo>
                  <a:lnTo>
                    <a:pt x="3332" y="1444"/>
                  </a:lnTo>
                  <a:lnTo>
                    <a:pt x="3317" y="1377"/>
                  </a:lnTo>
                  <a:lnTo>
                    <a:pt x="3307" y="1312"/>
                  </a:lnTo>
                  <a:lnTo>
                    <a:pt x="3292" y="1246"/>
                  </a:lnTo>
                  <a:lnTo>
                    <a:pt x="3282" y="1181"/>
                  </a:lnTo>
                  <a:lnTo>
                    <a:pt x="3273" y="1118"/>
                  </a:lnTo>
                  <a:lnTo>
                    <a:pt x="3263" y="1058"/>
                  </a:lnTo>
                  <a:lnTo>
                    <a:pt x="3252" y="998"/>
                  </a:lnTo>
                  <a:lnTo>
                    <a:pt x="3244" y="939"/>
                  </a:lnTo>
                  <a:lnTo>
                    <a:pt x="3233" y="879"/>
                  </a:lnTo>
                  <a:lnTo>
                    <a:pt x="3223" y="823"/>
                  </a:lnTo>
                  <a:lnTo>
                    <a:pt x="3218" y="768"/>
                  </a:lnTo>
                  <a:lnTo>
                    <a:pt x="3214" y="716"/>
                  </a:lnTo>
                  <a:lnTo>
                    <a:pt x="3204" y="660"/>
                  </a:lnTo>
                  <a:lnTo>
                    <a:pt x="3204" y="609"/>
                  </a:lnTo>
                  <a:lnTo>
                    <a:pt x="3204" y="525"/>
                  </a:lnTo>
                  <a:lnTo>
                    <a:pt x="3223" y="433"/>
                  </a:lnTo>
                  <a:lnTo>
                    <a:pt x="3252" y="346"/>
                  </a:lnTo>
                  <a:lnTo>
                    <a:pt x="3292" y="275"/>
                  </a:lnTo>
                  <a:lnTo>
                    <a:pt x="3159" y="275"/>
                  </a:lnTo>
                  <a:lnTo>
                    <a:pt x="2977" y="275"/>
                  </a:lnTo>
                  <a:lnTo>
                    <a:pt x="2756" y="275"/>
                  </a:lnTo>
                  <a:lnTo>
                    <a:pt x="2504" y="282"/>
                  </a:lnTo>
                  <a:lnTo>
                    <a:pt x="2232" y="290"/>
                  </a:lnTo>
                  <a:lnTo>
                    <a:pt x="1952" y="302"/>
                  </a:lnTo>
                  <a:lnTo>
                    <a:pt x="1675" y="314"/>
                  </a:lnTo>
                  <a:lnTo>
                    <a:pt x="1409" y="330"/>
                  </a:lnTo>
                  <a:lnTo>
                    <a:pt x="1168" y="341"/>
                  </a:lnTo>
                  <a:lnTo>
                    <a:pt x="957" y="358"/>
                  </a:lnTo>
                  <a:lnTo>
                    <a:pt x="788" y="370"/>
                  </a:lnTo>
                  <a:lnTo>
                    <a:pt x="676" y="382"/>
                  </a:lnTo>
                  <a:lnTo>
                    <a:pt x="557" y="389"/>
                  </a:lnTo>
                  <a:lnTo>
                    <a:pt x="448" y="365"/>
                  </a:lnTo>
                  <a:lnTo>
                    <a:pt x="365" y="314"/>
                  </a:lnTo>
                  <a:lnTo>
                    <a:pt x="330" y="218"/>
                  </a:lnTo>
                  <a:lnTo>
                    <a:pt x="336" y="183"/>
                  </a:lnTo>
                  <a:lnTo>
                    <a:pt x="345" y="155"/>
                  </a:lnTo>
                  <a:lnTo>
                    <a:pt x="359" y="126"/>
                  </a:lnTo>
                  <a:lnTo>
                    <a:pt x="385" y="103"/>
                  </a:lnTo>
                  <a:lnTo>
                    <a:pt x="410" y="84"/>
                  </a:lnTo>
                  <a:lnTo>
                    <a:pt x="439" y="67"/>
                  </a:lnTo>
                  <a:lnTo>
                    <a:pt x="473" y="55"/>
                  </a:lnTo>
                  <a:lnTo>
                    <a:pt x="513" y="48"/>
                  </a:lnTo>
                  <a:lnTo>
                    <a:pt x="552" y="43"/>
                  </a:lnTo>
                  <a:lnTo>
                    <a:pt x="606" y="48"/>
                  </a:lnTo>
                  <a:lnTo>
                    <a:pt x="655" y="43"/>
                  </a:lnTo>
                  <a:lnTo>
                    <a:pt x="676" y="43"/>
                  </a:lnTo>
                  <a:close/>
                </a:path>
              </a:pathLst>
            </a:custGeom>
            <a:solidFill>
              <a:srgbClr val="FFE5CC"/>
            </a:solidFill>
            <a:ln w="9525">
              <a:noFill/>
              <a:round/>
              <a:headEnd/>
              <a:tailEnd/>
            </a:ln>
          </p:spPr>
          <p:txBody>
            <a:bodyPr/>
            <a:lstStyle/>
            <a:p>
              <a:endParaRPr lang="ar-EG"/>
            </a:p>
          </p:txBody>
        </p:sp>
        <p:sp>
          <p:nvSpPr>
            <p:cNvPr id="43019" name="Freeform 10"/>
            <p:cNvSpPr>
              <a:spLocks/>
            </p:cNvSpPr>
            <p:nvPr/>
          </p:nvSpPr>
          <p:spPr bwMode="auto">
            <a:xfrm>
              <a:off x="1708" y="1121"/>
              <a:ext cx="127" cy="281"/>
            </a:xfrm>
            <a:custGeom>
              <a:avLst/>
              <a:gdLst>
                <a:gd name="T0" fmla="*/ 4 w 127"/>
                <a:gd name="T1" fmla="*/ 0 h 281"/>
                <a:gd name="T2" fmla="*/ 24 w 127"/>
                <a:gd name="T3" fmla="*/ 0 h 281"/>
                <a:gd name="T4" fmla="*/ 44 w 127"/>
                <a:gd name="T5" fmla="*/ 0 h 281"/>
                <a:gd name="T6" fmla="*/ 53 w 127"/>
                <a:gd name="T7" fmla="*/ 0 h 281"/>
                <a:gd name="T8" fmla="*/ 53 w 127"/>
                <a:gd name="T9" fmla="*/ 0 h 281"/>
                <a:gd name="T10" fmla="*/ 64 w 127"/>
                <a:gd name="T11" fmla="*/ 7 h 281"/>
                <a:gd name="T12" fmla="*/ 74 w 127"/>
                <a:gd name="T13" fmla="*/ 15 h 281"/>
                <a:gd name="T14" fmla="*/ 89 w 127"/>
                <a:gd name="T15" fmla="*/ 31 h 281"/>
                <a:gd name="T16" fmla="*/ 98 w 127"/>
                <a:gd name="T17" fmla="*/ 47 h 281"/>
                <a:gd name="T18" fmla="*/ 108 w 127"/>
                <a:gd name="T19" fmla="*/ 63 h 281"/>
                <a:gd name="T20" fmla="*/ 118 w 127"/>
                <a:gd name="T21" fmla="*/ 83 h 281"/>
                <a:gd name="T22" fmla="*/ 123 w 127"/>
                <a:gd name="T23" fmla="*/ 107 h 281"/>
                <a:gd name="T24" fmla="*/ 127 w 127"/>
                <a:gd name="T25" fmla="*/ 126 h 281"/>
                <a:gd name="T26" fmla="*/ 123 w 127"/>
                <a:gd name="T27" fmla="*/ 155 h 281"/>
                <a:gd name="T28" fmla="*/ 118 w 127"/>
                <a:gd name="T29" fmla="*/ 179 h 281"/>
                <a:gd name="T30" fmla="*/ 108 w 127"/>
                <a:gd name="T31" fmla="*/ 203 h 281"/>
                <a:gd name="T32" fmla="*/ 89 w 127"/>
                <a:gd name="T33" fmla="*/ 230 h 281"/>
                <a:gd name="T34" fmla="*/ 64 w 127"/>
                <a:gd name="T35" fmla="*/ 254 h 281"/>
                <a:gd name="T36" fmla="*/ 30 w 127"/>
                <a:gd name="T37" fmla="*/ 281 h 281"/>
                <a:gd name="T38" fmla="*/ 30 w 127"/>
                <a:gd name="T39" fmla="*/ 281 h 281"/>
                <a:gd name="T40" fmla="*/ 19 w 127"/>
                <a:gd name="T41" fmla="*/ 281 h 281"/>
                <a:gd name="T42" fmla="*/ 4 w 127"/>
                <a:gd name="T43" fmla="*/ 281 h 281"/>
                <a:gd name="T44" fmla="*/ 0 w 127"/>
                <a:gd name="T45" fmla="*/ 281 h 281"/>
                <a:gd name="T46" fmla="*/ 0 w 127"/>
                <a:gd name="T47" fmla="*/ 281 h 281"/>
                <a:gd name="T48" fmla="*/ 15 w 127"/>
                <a:gd name="T49" fmla="*/ 274 h 281"/>
                <a:gd name="T50" fmla="*/ 34 w 127"/>
                <a:gd name="T51" fmla="*/ 266 h 281"/>
                <a:gd name="T52" fmla="*/ 49 w 127"/>
                <a:gd name="T53" fmla="*/ 250 h 281"/>
                <a:gd name="T54" fmla="*/ 64 w 127"/>
                <a:gd name="T55" fmla="*/ 238 h 281"/>
                <a:gd name="T56" fmla="*/ 78 w 127"/>
                <a:gd name="T57" fmla="*/ 222 h 281"/>
                <a:gd name="T58" fmla="*/ 89 w 127"/>
                <a:gd name="T59" fmla="*/ 203 h 281"/>
                <a:gd name="T60" fmla="*/ 98 w 127"/>
                <a:gd name="T61" fmla="*/ 182 h 281"/>
                <a:gd name="T62" fmla="*/ 103 w 127"/>
                <a:gd name="T63" fmla="*/ 162 h 281"/>
                <a:gd name="T64" fmla="*/ 103 w 127"/>
                <a:gd name="T65" fmla="*/ 143 h 281"/>
                <a:gd name="T66" fmla="*/ 103 w 127"/>
                <a:gd name="T67" fmla="*/ 123 h 281"/>
                <a:gd name="T68" fmla="*/ 98 w 127"/>
                <a:gd name="T69" fmla="*/ 99 h 281"/>
                <a:gd name="T70" fmla="*/ 89 w 127"/>
                <a:gd name="T71" fmla="*/ 78 h 281"/>
                <a:gd name="T72" fmla="*/ 78 w 127"/>
                <a:gd name="T73" fmla="*/ 59 h 281"/>
                <a:gd name="T74" fmla="*/ 59 w 127"/>
                <a:gd name="T75" fmla="*/ 39 h 281"/>
                <a:gd name="T76" fmla="*/ 34 w 127"/>
                <a:gd name="T77" fmla="*/ 19 h 281"/>
                <a:gd name="T78" fmla="*/ 4 w 127"/>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
                <a:gd name="T121" fmla="*/ 0 h 281"/>
                <a:gd name="T122" fmla="*/ 127 w 127"/>
                <a:gd name="T123" fmla="*/ 281 h 2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 h="281">
                  <a:moveTo>
                    <a:pt x="4" y="0"/>
                  </a:moveTo>
                  <a:lnTo>
                    <a:pt x="24" y="0"/>
                  </a:lnTo>
                  <a:lnTo>
                    <a:pt x="44" y="0"/>
                  </a:lnTo>
                  <a:lnTo>
                    <a:pt x="53" y="0"/>
                  </a:lnTo>
                  <a:lnTo>
                    <a:pt x="64" y="7"/>
                  </a:lnTo>
                  <a:lnTo>
                    <a:pt x="74" y="15"/>
                  </a:lnTo>
                  <a:lnTo>
                    <a:pt x="89" y="31"/>
                  </a:lnTo>
                  <a:lnTo>
                    <a:pt x="98" y="47"/>
                  </a:lnTo>
                  <a:lnTo>
                    <a:pt x="108" y="63"/>
                  </a:lnTo>
                  <a:lnTo>
                    <a:pt x="118" y="83"/>
                  </a:lnTo>
                  <a:lnTo>
                    <a:pt x="123" y="107"/>
                  </a:lnTo>
                  <a:lnTo>
                    <a:pt x="127" y="126"/>
                  </a:lnTo>
                  <a:lnTo>
                    <a:pt x="123" y="155"/>
                  </a:lnTo>
                  <a:lnTo>
                    <a:pt x="118" y="179"/>
                  </a:lnTo>
                  <a:lnTo>
                    <a:pt x="108" y="203"/>
                  </a:lnTo>
                  <a:lnTo>
                    <a:pt x="89" y="230"/>
                  </a:lnTo>
                  <a:lnTo>
                    <a:pt x="64" y="254"/>
                  </a:lnTo>
                  <a:lnTo>
                    <a:pt x="30" y="281"/>
                  </a:lnTo>
                  <a:lnTo>
                    <a:pt x="19" y="281"/>
                  </a:lnTo>
                  <a:lnTo>
                    <a:pt x="4" y="281"/>
                  </a:lnTo>
                  <a:lnTo>
                    <a:pt x="0" y="281"/>
                  </a:lnTo>
                  <a:lnTo>
                    <a:pt x="15" y="274"/>
                  </a:lnTo>
                  <a:lnTo>
                    <a:pt x="34" y="266"/>
                  </a:lnTo>
                  <a:lnTo>
                    <a:pt x="49" y="250"/>
                  </a:lnTo>
                  <a:lnTo>
                    <a:pt x="64" y="238"/>
                  </a:lnTo>
                  <a:lnTo>
                    <a:pt x="78" y="222"/>
                  </a:lnTo>
                  <a:lnTo>
                    <a:pt x="89" y="203"/>
                  </a:lnTo>
                  <a:lnTo>
                    <a:pt x="98" y="182"/>
                  </a:lnTo>
                  <a:lnTo>
                    <a:pt x="103" y="162"/>
                  </a:lnTo>
                  <a:lnTo>
                    <a:pt x="103" y="143"/>
                  </a:lnTo>
                  <a:lnTo>
                    <a:pt x="103" y="123"/>
                  </a:lnTo>
                  <a:lnTo>
                    <a:pt x="98" y="99"/>
                  </a:lnTo>
                  <a:lnTo>
                    <a:pt x="89" y="78"/>
                  </a:lnTo>
                  <a:lnTo>
                    <a:pt x="78" y="59"/>
                  </a:lnTo>
                  <a:lnTo>
                    <a:pt x="59" y="39"/>
                  </a:lnTo>
                  <a:lnTo>
                    <a:pt x="34" y="19"/>
                  </a:lnTo>
                  <a:lnTo>
                    <a:pt x="4" y="0"/>
                  </a:lnTo>
                  <a:close/>
                </a:path>
              </a:pathLst>
            </a:custGeom>
            <a:solidFill>
              <a:srgbClr val="FFE5CC"/>
            </a:solidFill>
            <a:ln w="9525">
              <a:noFill/>
              <a:round/>
              <a:headEnd/>
              <a:tailEnd/>
            </a:ln>
          </p:spPr>
          <p:txBody>
            <a:bodyPr/>
            <a:lstStyle/>
            <a:p>
              <a:endParaRPr lang="ar-EG"/>
            </a:p>
          </p:txBody>
        </p:sp>
        <p:sp>
          <p:nvSpPr>
            <p:cNvPr id="43020" name="Freeform 11"/>
            <p:cNvSpPr>
              <a:spLocks/>
            </p:cNvSpPr>
            <p:nvPr/>
          </p:nvSpPr>
          <p:spPr bwMode="auto">
            <a:xfrm>
              <a:off x="1402" y="1109"/>
              <a:ext cx="384" cy="314"/>
            </a:xfrm>
            <a:custGeom>
              <a:avLst/>
              <a:gdLst>
                <a:gd name="T0" fmla="*/ 384 w 384"/>
                <a:gd name="T1" fmla="*/ 111 h 314"/>
                <a:gd name="T2" fmla="*/ 380 w 384"/>
                <a:gd name="T3" fmla="*/ 95 h 314"/>
                <a:gd name="T4" fmla="*/ 365 w 384"/>
                <a:gd name="T5" fmla="*/ 75 h 314"/>
                <a:gd name="T6" fmla="*/ 340 w 384"/>
                <a:gd name="T7" fmla="*/ 51 h 314"/>
                <a:gd name="T8" fmla="*/ 310 w 384"/>
                <a:gd name="T9" fmla="*/ 31 h 314"/>
                <a:gd name="T10" fmla="*/ 270 w 384"/>
                <a:gd name="T11" fmla="*/ 12 h 314"/>
                <a:gd name="T12" fmla="*/ 232 w 384"/>
                <a:gd name="T13" fmla="*/ 3 h 314"/>
                <a:gd name="T14" fmla="*/ 188 w 384"/>
                <a:gd name="T15" fmla="*/ 0 h 314"/>
                <a:gd name="T16" fmla="*/ 188 w 384"/>
                <a:gd name="T17" fmla="*/ 0 h 314"/>
                <a:gd name="T18" fmla="*/ 152 w 384"/>
                <a:gd name="T19" fmla="*/ 3 h 314"/>
                <a:gd name="T20" fmla="*/ 123 w 384"/>
                <a:gd name="T21" fmla="*/ 12 h 314"/>
                <a:gd name="T22" fmla="*/ 93 w 384"/>
                <a:gd name="T23" fmla="*/ 19 h 314"/>
                <a:gd name="T24" fmla="*/ 74 w 384"/>
                <a:gd name="T25" fmla="*/ 35 h 314"/>
                <a:gd name="T26" fmla="*/ 55 w 384"/>
                <a:gd name="T27" fmla="*/ 47 h 314"/>
                <a:gd name="T28" fmla="*/ 40 w 384"/>
                <a:gd name="T29" fmla="*/ 63 h 314"/>
                <a:gd name="T30" fmla="*/ 25 w 384"/>
                <a:gd name="T31" fmla="*/ 83 h 314"/>
                <a:gd name="T32" fmla="*/ 15 w 384"/>
                <a:gd name="T33" fmla="*/ 99 h 314"/>
                <a:gd name="T34" fmla="*/ 10 w 384"/>
                <a:gd name="T35" fmla="*/ 119 h 314"/>
                <a:gd name="T36" fmla="*/ 4 w 384"/>
                <a:gd name="T37" fmla="*/ 135 h 314"/>
                <a:gd name="T38" fmla="*/ 0 w 384"/>
                <a:gd name="T39" fmla="*/ 150 h 314"/>
                <a:gd name="T40" fmla="*/ 0 w 384"/>
                <a:gd name="T41" fmla="*/ 167 h 314"/>
                <a:gd name="T42" fmla="*/ 0 w 384"/>
                <a:gd name="T43" fmla="*/ 167 h 314"/>
                <a:gd name="T44" fmla="*/ 0 w 384"/>
                <a:gd name="T45" fmla="*/ 186 h 314"/>
                <a:gd name="T46" fmla="*/ 4 w 384"/>
                <a:gd name="T47" fmla="*/ 206 h 314"/>
                <a:gd name="T48" fmla="*/ 19 w 384"/>
                <a:gd name="T49" fmla="*/ 227 h 314"/>
                <a:gd name="T50" fmla="*/ 34 w 384"/>
                <a:gd name="T51" fmla="*/ 246 h 314"/>
                <a:gd name="T52" fmla="*/ 59 w 384"/>
                <a:gd name="T53" fmla="*/ 266 h 314"/>
                <a:gd name="T54" fmla="*/ 84 w 384"/>
                <a:gd name="T55" fmla="*/ 281 h 314"/>
                <a:gd name="T56" fmla="*/ 114 w 384"/>
                <a:gd name="T57" fmla="*/ 298 h 314"/>
                <a:gd name="T58" fmla="*/ 152 w 384"/>
                <a:gd name="T59" fmla="*/ 310 h 314"/>
                <a:gd name="T60" fmla="*/ 188 w 384"/>
                <a:gd name="T61" fmla="*/ 314 h 314"/>
                <a:gd name="T62" fmla="*/ 232 w 384"/>
                <a:gd name="T63" fmla="*/ 310 h 314"/>
                <a:gd name="T64" fmla="*/ 276 w 384"/>
                <a:gd name="T65" fmla="*/ 302 h 314"/>
                <a:gd name="T66" fmla="*/ 276 w 384"/>
                <a:gd name="T67" fmla="*/ 302 h 314"/>
                <a:gd name="T68" fmla="*/ 236 w 384"/>
                <a:gd name="T69" fmla="*/ 302 h 314"/>
                <a:gd name="T70" fmla="*/ 197 w 384"/>
                <a:gd name="T71" fmla="*/ 293 h 314"/>
                <a:gd name="T72" fmla="*/ 158 w 384"/>
                <a:gd name="T73" fmla="*/ 281 h 314"/>
                <a:gd name="T74" fmla="*/ 123 w 384"/>
                <a:gd name="T75" fmla="*/ 266 h 314"/>
                <a:gd name="T76" fmla="*/ 93 w 384"/>
                <a:gd name="T77" fmla="*/ 246 h 314"/>
                <a:gd name="T78" fmla="*/ 74 w 384"/>
                <a:gd name="T79" fmla="*/ 218 h 314"/>
                <a:gd name="T80" fmla="*/ 59 w 384"/>
                <a:gd name="T81" fmla="*/ 191 h 314"/>
                <a:gd name="T82" fmla="*/ 59 w 384"/>
                <a:gd name="T83" fmla="*/ 158 h 314"/>
                <a:gd name="T84" fmla="*/ 69 w 384"/>
                <a:gd name="T85" fmla="*/ 119 h 314"/>
                <a:gd name="T86" fmla="*/ 69 w 384"/>
                <a:gd name="T87" fmla="*/ 119 h 314"/>
                <a:gd name="T88" fmla="*/ 232 w 384"/>
                <a:gd name="T89" fmla="*/ 119 h 314"/>
                <a:gd name="T90" fmla="*/ 344 w 384"/>
                <a:gd name="T91" fmla="*/ 114 h 314"/>
                <a:gd name="T92" fmla="*/ 384 w 384"/>
                <a:gd name="T93" fmla="*/ 111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4"/>
                <a:gd name="T142" fmla="*/ 0 h 314"/>
                <a:gd name="T143" fmla="*/ 384 w 384"/>
                <a:gd name="T144" fmla="*/ 314 h 3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4" h="314">
                  <a:moveTo>
                    <a:pt x="384" y="111"/>
                  </a:moveTo>
                  <a:lnTo>
                    <a:pt x="380" y="95"/>
                  </a:lnTo>
                  <a:lnTo>
                    <a:pt x="365" y="75"/>
                  </a:lnTo>
                  <a:lnTo>
                    <a:pt x="340" y="51"/>
                  </a:lnTo>
                  <a:lnTo>
                    <a:pt x="310" y="31"/>
                  </a:lnTo>
                  <a:lnTo>
                    <a:pt x="270" y="12"/>
                  </a:lnTo>
                  <a:lnTo>
                    <a:pt x="232" y="3"/>
                  </a:lnTo>
                  <a:lnTo>
                    <a:pt x="188" y="0"/>
                  </a:lnTo>
                  <a:lnTo>
                    <a:pt x="152" y="3"/>
                  </a:lnTo>
                  <a:lnTo>
                    <a:pt x="123" y="12"/>
                  </a:lnTo>
                  <a:lnTo>
                    <a:pt x="93" y="19"/>
                  </a:lnTo>
                  <a:lnTo>
                    <a:pt x="74" y="35"/>
                  </a:lnTo>
                  <a:lnTo>
                    <a:pt x="55" y="47"/>
                  </a:lnTo>
                  <a:lnTo>
                    <a:pt x="40" y="63"/>
                  </a:lnTo>
                  <a:lnTo>
                    <a:pt x="25" y="83"/>
                  </a:lnTo>
                  <a:lnTo>
                    <a:pt x="15" y="99"/>
                  </a:lnTo>
                  <a:lnTo>
                    <a:pt x="10" y="119"/>
                  </a:lnTo>
                  <a:lnTo>
                    <a:pt x="4" y="135"/>
                  </a:lnTo>
                  <a:lnTo>
                    <a:pt x="0" y="150"/>
                  </a:lnTo>
                  <a:lnTo>
                    <a:pt x="0" y="167"/>
                  </a:lnTo>
                  <a:lnTo>
                    <a:pt x="0" y="186"/>
                  </a:lnTo>
                  <a:lnTo>
                    <a:pt x="4" y="206"/>
                  </a:lnTo>
                  <a:lnTo>
                    <a:pt x="19" y="227"/>
                  </a:lnTo>
                  <a:lnTo>
                    <a:pt x="34" y="246"/>
                  </a:lnTo>
                  <a:lnTo>
                    <a:pt x="59" y="266"/>
                  </a:lnTo>
                  <a:lnTo>
                    <a:pt x="84" y="281"/>
                  </a:lnTo>
                  <a:lnTo>
                    <a:pt x="114" y="298"/>
                  </a:lnTo>
                  <a:lnTo>
                    <a:pt x="152" y="310"/>
                  </a:lnTo>
                  <a:lnTo>
                    <a:pt x="188" y="314"/>
                  </a:lnTo>
                  <a:lnTo>
                    <a:pt x="232" y="310"/>
                  </a:lnTo>
                  <a:lnTo>
                    <a:pt x="276" y="302"/>
                  </a:lnTo>
                  <a:lnTo>
                    <a:pt x="236" y="302"/>
                  </a:lnTo>
                  <a:lnTo>
                    <a:pt x="197" y="293"/>
                  </a:lnTo>
                  <a:lnTo>
                    <a:pt x="158" y="281"/>
                  </a:lnTo>
                  <a:lnTo>
                    <a:pt x="123" y="266"/>
                  </a:lnTo>
                  <a:lnTo>
                    <a:pt x="93" y="246"/>
                  </a:lnTo>
                  <a:lnTo>
                    <a:pt x="74" y="218"/>
                  </a:lnTo>
                  <a:lnTo>
                    <a:pt x="59" y="191"/>
                  </a:lnTo>
                  <a:lnTo>
                    <a:pt x="59" y="158"/>
                  </a:lnTo>
                  <a:lnTo>
                    <a:pt x="69" y="119"/>
                  </a:lnTo>
                  <a:lnTo>
                    <a:pt x="232" y="119"/>
                  </a:lnTo>
                  <a:lnTo>
                    <a:pt x="344" y="114"/>
                  </a:lnTo>
                  <a:lnTo>
                    <a:pt x="384" y="111"/>
                  </a:lnTo>
                  <a:close/>
                </a:path>
              </a:pathLst>
            </a:custGeom>
            <a:solidFill>
              <a:srgbClr val="FFE5CC"/>
            </a:solidFill>
            <a:ln w="9525">
              <a:noFill/>
              <a:round/>
              <a:headEnd/>
              <a:tailEnd/>
            </a:ln>
          </p:spPr>
          <p:txBody>
            <a:bodyPr/>
            <a:lstStyle/>
            <a:p>
              <a:endParaRPr lang="ar-EG"/>
            </a:p>
          </p:txBody>
        </p:sp>
        <p:sp>
          <p:nvSpPr>
            <p:cNvPr id="43021" name="Freeform 12"/>
            <p:cNvSpPr>
              <a:spLocks/>
            </p:cNvSpPr>
            <p:nvPr/>
          </p:nvSpPr>
          <p:spPr bwMode="auto">
            <a:xfrm>
              <a:off x="1698" y="972"/>
              <a:ext cx="2893" cy="430"/>
            </a:xfrm>
            <a:custGeom>
              <a:avLst/>
              <a:gdLst>
                <a:gd name="T0" fmla="*/ 14 w 2893"/>
                <a:gd name="T1" fmla="*/ 96 h 430"/>
                <a:gd name="T2" fmla="*/ 40 w 2893"/>
                <a:gd name="T3" fmla="*/ 108 h 430"/>
                <a:gd name="T4" fmla="*/ 69 w 2893"/>
                <a:gd name="T5" fmla="*/ 128 h 430"/>
                <a:gd name="T6" fmla="*/ 99 w 2893"/>
                <a:gd name="T7" fmla="*/ 149 h 430"/>
                <a:gd name="T8" fmla="*/ 122 w 2893"/>
                <a:gd name="T9" fmla="*/ 176 h 430"/>
                <a:gd name="T10" fmla="*/ 143 w 2893"/>
                <a:gd name="T11" fmla="*/ 208 h 430"/>
                <a:gd name="T12" fmla="*/ 152 w 2893"/>
                <a:gd name="T13" fmla="*/ 244 h 430"/>
                <a:gd name="T14" fmla="*/ 158 w 2893"/>
                <a:gd name="T15" fmla="*/ 280 h 430"/>
                <a:gd name="T16" fmla="*/ 152 w 2893"/>
                <a:gd name="T17" fmla="*/ 319 h 430"/>
                <a:gd name="T18" fmla="*/ 137 w 2893"/>
                <a:gd name="T19" fmla="*/ 355 h 430"/>
                <a:gd name="T20" fmla="*/ 103 w 2893"/>
                <a:gd name="T21" fmla="*/ 395 h 430"/>
                <a:gd name="T22" fmla="*/ 59 w 2893"/>
                <a:gd name="T23" fmla="*/ 430 h 430"/>
                <a:gd name="T24" fmla="*/ 241 w 2893"/>
                <a:gd name="T25" fmla="*/ 415 h 430"/>
                <a:gd name="T26" fmla="*/ 699 w 2893"/>
                <a:gd name="T27" fmla="*/ 383 h 430"/>
                <a:gd name="T28" fmla="*/ 1218 w 2893"/>
                <a:gd name="T29" fmla="*/ 359 h 430"/>
                <a:gd name="T30" fmla="*/ 1740 w 2893"/>
                <a:gd name="T31" fmla="*/ 340 h 430"/>
                <a:gd name="T32" fmla="*/ 2217 w 2893"/>
                <a:gd name="T33" fmla="*/ 328 h 430"/>
                <a:gd name="T34" fmla="*/ 2587 w 2893"/>
                <a:gd name="T35" fmla="*/ 323 h 430"/>
                <a:gd name="T36" fmla="*/ 2794 w 2893"/>
                <a:gd name="T37" fmla="*/ 319 h 430"/>
                <a:gd name="T38" fmla="*/ 2819 w 2893"/>
                <a:gd name="T39" fmla="*/ 307 h 430"/>
                <a:gd name="T40" fmla="*/ 2863 w 2893"/>
                <a:gd name="T41" fmla="*/ 272 h 430"/>
                <a:gd name="T42" fmla="*/ 2888 w 2893"/>
                <a:gd name="T43" fmla="*/ 224 h 430"/>
                <a:gd name="T44" fmla="*/ 2893 w 2893"/>
                <a:gd name="T45" fmla="*/ 168 h 430"/>
                <a:gd name="T46" fmla="*/ 2878 w 2893"/>
                <a:gd name="T47" fmla="*/ 108 h 430"/>
                <a:gd name="T48" fmla="*/ 2838 w 2893"/>
                <a:gd name="T49" fmla="*/ 60 h 430"/>
                <a:gd name="T50" fmla="*/ 2770 w 2893"/>
                <a:gd name="T51" fmla="*/ 17 h 430"/>
                <a:gd name="T52" fmla="*/ 2730 w 2893"/>
                <a:gd name="T53" fmla="*/ 5 h 430"/>
                <a:gd name="T54" fmla="*/ 2661 w 2893"/>
                <a:gd name="T55" fmla="*/ 0 h 430"/>
                <a:gd name="T56" fmla="*/ 2616 w 2893"/>
                <a:gd name="T57" fmla="*/ 5 h 430"/>
                <a:gd name="T58" fmla="*/ 2099 w 2893"/>
                <a:gd name="T59" fmla="*/ 33 h 430"/>
                <a:gd name="T60" fmla="*/ 1380 w 2893"/>
                <a:gd name="T61" fmla="*/ 60 h 430"/>
                <a:gd name="T62" fmla="*/ 655 w 2893"/>
                <a:gd name="T63" fmla="*/ 80 h 430"/>
                <a:gd name="T64" fmla="*/ 128 w 2893"/>
                <a:gd name="T65" fmla="*/ 89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3"/>
                <a:gd name="T100" fmla="*/ 0 h 430"/>
                <a:gd name="T101" fmla="*/ 2893 w 2893"/>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3" h="430">
                  <a:moveTo>
                    <a:pt x="0" y="89"/>
                  </a:moveTo>
                  <a:lnTo>
                    <a:pt x="14" y="96"/>
                  </a:lnTo>
                  <a:lnTo>
                    <a:pt x="29" y="101"/>
                  </a:lnTo>
                  <a:lnTo>
                    <a:pt x="40" y="108"/>
                  </a:lnTo>
                  <a:lnTo>
                    <a:pt x="54" y="116"/>
                  </a:lnTo>
                  <a:lnTo>
                    <a:pt x="69" y="128"/>
                  </a:lnTo>
                  <a:lnTo>
                    <a:pt x="84" y="137"/>
                  </a:lnTo>
                  <a:lnTo>
                    <a:pt x="99" y="149"/>
                  </a:lnTo>
                  <a:lnTo>
                    <a:pt x="108" y="164"/>
                  </a:lnTo>
                  <a:lnTo>
                    <a:pt x="122" y="176"/>
                  </a:lnTo>
                  <a:lnTo>
                    <a:pt x="133" y="192"/>
                  </a:lnTo>
                  <a:lnTo>
                    <a:pt x="143" y="208"/>
                  </a:lnTo>
                  <a:lnTo>
                    <a:pt x="147" y="227"/>
                  </a:lnTo>
                  <a:lnTo>
                    <a:pt x="152" y="244"/>
                  </a:lnTo>
                  <a:lnTo>
                    <a:pt x="158" y="263"/>
                  </a:lnTo>
                  <a:lnTo>
                    <a:pt x="158" y="280"/>
                  </a:lnTo>
                  <a:lnTo>
                    <a:pt x="158" y="299"/>
                  </a:lnTo>
                  <a:lnTo>
                    <a:pt x="152" y="319"/>
                  </a:lnTo>
                  <a:lnTo>
                    <a:pt x="147" y="335"/>
                  </a:lnTo>
                  <a:lnTo>
                    <a:pt x="137" y="355"/>
                  </a:lnTo>
                  <a:lnTo>
                    <a:pt x="122" y="375"/>
                  </a:lnTo>
                  <a:lnTo>
                    <a:pt x="103" y="395"/>
                  </a:lnTo>
                  <a:lnTo>
                    <a:pt x="84" y="415"/>
                  </a:lnTo>
                  <a:lnTo>
                    <a:pt x="59" y="430"/>
                  </a:lnTo>
                  <a:lnTo>
                    <a:pt x="241" y="415"/>
                  </a:lnTo>
                  <a:lnTo>
                    <a:pt x="458" y="399"/>
                  </a:lnTo>
                  <a:lnTo>
                    <a:pt x="699" y="383"/>
                  </a:lnTo>
                  <a:lnTo>
                    <a:pt x="950" y="371"/>
                  </a:lnTo>
                  <a:lnTo>
                    <a:pt x="1218" y="359"/>
                  </a:lnTo>
                  <a:lnTo>
                    <a:pt x="1484" y="352"/>
                  </a:lnTo>
                  <a:lnTo>
                    <a:pt x="1740" y="340"/>
                  </a:lnTo>
                  <a:lnTo>
                    <a:pt x="1991" y="335"/>
                  </a:lnTo>
                  <a:lnTo>
                    <a:pt x="2217" y="328"/>
                  </a:lnTo>
                  <a:lnTo>
                    <a:pt x="2420" y="323"/>
                  </a:lnTo>
                  <a:lnTo>
                    <a:pt x="2587" y="323"/>
                  </a:lnTo>
                  <a:lnTo>
                    <a:pt x="2715" y="319"/>
                  </a:lnTo>
                  <a:lnTo>
                    <a:pt x="2794" y="319"/>
                  </a:lnTo>
                  <a:lnTo>
                    <a:pt x="2819" y="307"/>
                  </a:lnTo>
                  <a:lnTo>
                    <a:pt x="2844" y="292"/>
                  </a:lnTo>
                  <a:lnTo>
                    <a:pt x="2863" y="272"/>
                  </a:lnTo>
                  <a:lnTo>
                    <a:pt x="2878" y="248"/>
                  </a:lnTo>
                  <a:lnTo>
                    <a:pt x="2888" y="224"/>
                  </a:lnTo>
                  <a:lnTo>
                    <a:pt x="2893" y="196"/>
                  </a:lnTo>
                  <a:lnTo>
                    <a:pt x="2893" y="168"/>
                  </a:lnTo>
                  <a:lnTo>
                    <a:pt x="2888" y="137"/>
                  </a:lnTo>
                  <a:lnTo>
                    <a:pt x="2878" y="108"/>
                  </a:lnTo>
                  <a:lnTo>
                    <a:pt x="2863" y="84"/>
                  </a:lnTo>
                  <a:lnTo>
                    <a:pt x="2838" y="60"/>
                  </a:lnTo>
                  <a:lnTo>
                    <a:pt x="2808" y="36"/>
                  </a:lnTo>
                  <a:lnTo>
                    <a:pt x="2770" y="17"/>
                  </a:lnTo>
                  <a:lnTo>
                    <a:pt x="2730" y="5"/>
                  </a:lnTo>
                  <a:lnTo>
                    <a:pt x="2690" y="0"/>
                  </a:lnTo>
                  <a:lnTo>
                    <a:pt x="2661" y="0"/>
                  </a:lnTo>
                  <a:lnTo>
                    <a:pt x="2616" y="5"/>
                  </a:lnTo>
                  <a:lnTo>
                    <a:pt x="2394" y="21"/>
                  </a:lnTo>
                  <a:lnTo>
                    <a:pt x="2099" y="33"/>
                  </a:lnTo>
                  <a:lnTo>
                    <a:pt x="1750" y="48"/>
                  </a:lnTo>
                  <a:lnTo>
                    <a:pt x="1380" y="60"/>
                  </a:lnTo>
                  <a:lnTo>
                    <a:pt x="1005" y="69"/>
                  </a:lnTo>
                  <a:lnTo>
                    <a:pt x="655" y="80"/>
                  </a:lnTo>
                  <a:lnTo>
                    <a:pt x="359" y="84"/>
                  </a:lnTo>
                  <a:lnTo>
                    <a:pt x="128" y="89"/>
                  </a:lnTo>
                  <a:lnTo>
                    <a:pt x="0" y="89"/>
                  </a:lnTo>
                  <a:close/>
                </a:path>
              </a:pathLst>
            </a:custGeom>
            <a:solidFill>
              <a:srgbClr val="FFE5CC"/>
            </a:solidFill>
            <a:ln w="9525">
              <a:noFill/>
              <a:round/>
              <a:headEnd/>
              <a:tailEnd/>
            </a:ln>
          </p:spPr>
          <p:txBody>
            <a:bodyPr/>
            <a:lstStyle/>
            <a:p>
              <a:endParaRPr lang="ar-EG"/>
            </a:p>
          </p:txBody>
        </p:sp>
        <p:sp>
          <p:nvSpPr>
            <p:cNvPr id="43022" name="Freeform 13"/>
            <p:cNvSpPr>
              <a:spLocks/>
            </p:cNvSpPr>
            <p:nvPr/>
          </p:nvSpPr>
          <p:spPr bwMode="auto">
            <a:xfrm>
              <a:off x="1476" y="1247"/>
              <a:ext cx="321" cy="143"/>
            </a:xfrm>
            <a:custGeom>
              <a:avLst/>
              <a:gdLst>
                <a:gd name="T0" fmla="*/ 10 w 321"/>
                <a:gd name="T1" fmla="*/ 0 h 143"/>
                <a:gd name="T2" fmla="*/ 114 w 321"/>
                <a:gd name="T3" fmla="*/ 0 h 143"/>
                <a:gd name="T4" fmla="*/ 251 w 321"/>
                <a:gd name="T5" fmla="*/ 0 h 143"/>
                <a:gd name="T6" fmla="*/ 321 w 321"/>
                <a:gd name="T7" fmla="*/ 0 h 143"/>
                <a:gd name="T8" fmla="*/ 321 w 321"/>
                <a:gd name="T9" fmla="*/ 0 h 143"/>
                <a:gd name="T10" fmla="*/ 310 w 321"/>
                <a:gd name="T11" fmla="*/ 56 h 143"/>
                <a:gd name="T12" fmla="*/ 276 w 321"/>
                <a:gd name="T13" fmla="*/ 112 h 143"/>
                <a:gd name="T14" fmla="*/ 182 w 321"/>
                <a:gd name="T15" fmla="*/ 143 h 143"/>
                <a:gd name="T16" fmla="*/ 182 w 321"/>
                <a:gd name="T17" fmla="*/ 143 h 143"/>
                <a:gd name="T18" fmla="*/ 148 w 321"/>
                <a:gd name="T19" fmla="*/ 143 h 143"/>
                <a:gd name="T20" fmla="*/ 114 w 321"/>
                <a:gd name="T21" fmla="*/ 140 h 143"/>
                <a:gd name="T22" fmla="*/ 84 w 321"/>
                <a:gd name="T23" fmla="*/ 128 h 143"/>
                <a:gd name="T24" fmla="*/ 55 w 321"/>
                <a:gd name="T25" fmla="*/ 116 h 143"/>
                <a:gd name="T26" fmla="*/ 34 w 321"/>
                <a:gd name="T27" fmla="*/ 96 h 143"/>
                <a:gd name="T28" fmla="*/ 15 w 321"/>
                <a:gd name="T29" fmla="*/ 77 h 143"/>
                <a:gd name="T30" fmla="*/ 4 w 321"/>
                <a:gd name="T31" fmla="*/ 53 h 143"/>
                <a:gd name="T32" fmla="*/ 0 w 321"/>
                <a:gd name="T33" fmla="*/ 24 h 143"/>
                <a:gd name="T34" fmla="*/ 10 w 321"/>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
                <a:gd name="T55" fmla="*/ 0 h 143"/>
                <a:gd name="T56" fmla="*/ 321 w 321"/>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 h="143">
                  <a:moveTo>
                    <a:pt x="10" y="0"/>
                  </a:moveTo>
                  <a:lnTo>
                    <a:pt x="114" y="0"/>
                  </a:lnTo>
                  <a:lnTo>
                    <a:pt x="251" y="0"/>
                  </a:lnTo>
                  <a:lnTo>
                    <a:pt x="321" y="0"/>
                  </a:lnTo>
                  <a:lnTo>
                    <a:pt x="310" y="56"/>
                  </a:lnTo>
                  <a:lnTo>
                    <a:pt x="276" y="112"/>
                  </a:lnTo>
                  <a:lnTo>
                    <a:pt x="182" y="143"/>
                  </a:lnTo>
                  <a:lnTo>
                    <a:pt x="148" y="143"/>
                  </a:lnTo>
                  <a:lnTo>
                    <a:pt x="114" y="140"/>
                  </a:lnTo>
                  <a:lnTo>
                    <a:pt x="84" y="128"/>
                  </a:lnTo>
                  <a:lnTo>
                    <a:pt x="55" y="116"/>
                  </a:lnTo>
                  <a:lnTo>
                    <a:pt x="34" y="96"/>
                  </a:lnTo>
                  <a:lnTo>
                    <a:pt x="15" y="77"/>
                  </a:lnTo>
                  <a:lnTo>
                    <a:pt x="4" y="53"/>
                  </a:lnTo>
                  <a:lnTo>
                    <a:pt x="0" y="24"/>
                  </a:lnTo>
                  <a:lnTo>
                    <a:pt x="10" y="0"/>
                  </a:lnTo>
                  <a:close/>
                </a:path>
              </a:pathLst>
            </a:custGeom>
            <a:solidFill>
              <a:srgbClr val="FFE5CC"/>
            </a:solidFill>
            <a:ln w="9525">
              <a:noFill/>
              <a:round/>
              <a:headEnd/>
              <a:tailEnd/>
            </a:ln>
          </p:spPr>
          <p:txBody>
            <a:bodyPr/>
            <a:lstStyle/>
            <a:p>
              <a:endParaRPr lang="ar-EG"/>
            </a:p>
          </p:txBody>
        </p:sp>
        <p:sp>
          <p:nvSpPr>
            <p:cNvPr id="43023" name="Freeform 14"/>
            <p:cNvSpPr>
              <a:spLocks/>
            </p:cNvSpPr>
            <p:nvPr/>
          </p:nvSpPr>
          <p:spPr bwMode="auto">
            <a:xfrm>
              <a:off x="1151" y="4033"/>
              <a:ext cx="266" cy="224"/>
            </a:xfrm>
            <a:custGeom>
              <a:avLst/>
              <a:gdLst>
                <a:gd name="T0" fmla="*/ 0 w 266"/>
                <a:gd name="T1" fmla="*/ 0 h 224"/>
                <a:gd name="T2" fmla="*/ 133 w 266"/>
                <a:gd name="T3" fmla="*/ 12 h 224"/>
                <a:gd name="T4" fmla="*/ 226 w 266"/>
                <a:gd name="T5" fmla="*/ 21 h 224"/>
                <a:gd name="T6" fmla="*/ 266 w 266"/>
                <a:gd name="T7" fmla="*/ 24 h 224"/>
                <a:gd name="T8" fmla="*/ 266 w 266"/>
                <a:gd name="T9" fmla="*/ 24 h 224"/>
                <a:gd name="T10" fmla="*/ 255 w 266"/>
                <a:gd name="T11" fmla="*/ 48 h 224"/>
                <a:gd name="T12" fmla="*/ 236 w 266"/>
                <a:gd name="T13" fmla="*/ 80 h 224"/>
                <a:gd name="T14" fmla="*/ 211 w 266"/>
                <a:gd name="T15" fmla="*/ 116 h 224"/>
                <a:gd name="T16" fmla="*/ 181 w 266"/>
                <a:gd name="T17" fmla="*/ 156 h 224"/>
                <a:gd name="T18" fmla="*/ 143 w 266"/>
                <a:gd name="T19" fmla="*/ 188 h 224"/>
                <a:gd name="T20" fmla="*/ 93 w 266"/>
                <a:gd name="T21" fmla="*/ 212 h 224"/>
                <a:gd name="T22" fmla="*/ 44 w 266"/>
                <a:gd name="T23" fmla="*/ 224 h 224"/>
                <a:gd name="T24" fmla="*/ 44 w 266"/>
                <a:gd name="T25" fmla="*/ 224 h 224"/>
                <a:gd name="T26" fmla="*/ 59 w 266"/>
                <a:gd name="T27" fmla="*/ 212 h 224"/>
                <a:gd name="T28" fmla="*/ 74 w 266"/>
                <a:gd name="T29" fmla="*/ 195 h 224"/>
                <a:gd name="T30" fmla="*/ 84 w 266"/>
                <a:gd name="T31" fmla="*/ 171 h 224"/>
                <a:gd name="T32" fmla="*/ 93 w 266"/>
                <a:gd name="T33" fmla="*/ 147 h 224"/>
                <a:gd name="T34" fmla="*/ 99 w 266"/>
                <a:gd name="T35" fmla="*/ 123 h 224"/>
                <a:gd name="T36" fmla="*/ 99 w 266"/>
                <a:gd name="T37" fmla="*/ 96 h 224"/>
                <a:gd name="T38" fmla="*/ 88 w 266"/>
                <a:gd name="T39" fmla="*/ 68 h 224"/>
                <a:gd name="T40" fmla="*/ 69 w 266"/>
                <a:gd name="T41" fmla="*/ 45 h 224"/>
                <a:gd name="T42" fmla="*/ 40 w 266"/>
                <a:gd name="T43" fmla="*/ 21 h 224"/>
                <a:gd name="T44" fmla="*/ 0 w 266"/>
                <a:gd name="T45" fmla="*/ 0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6"/>
                <a:gd name="T70" fmla="*/ 0 h 224"/>
                <a:gd name="T71" fmla="*/ 266 w 26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6" h="224">
                  <a:moveTo>
                    <a:pt x="0" y="0"/>
                  </a:moveTo>
                  <a:lnTo>
                    <a:pt x="133" y="12"/>
                  </a:lnTo>
                  <a:lnTo>
                    <a:pt x="226" y="21"/>
                  </a:lnTo>
                  <a:lnTo>
                    <a:pt x="266" y="24"/>
                  </a:lnTo>
                  <a:lnTo>
                    <a:pt x="255" y="48"/>
                  </a:lnTo>
                  <a:lnTo>
                    <a:pt x="236" y="80"/>
                  </a:lnTo>
                  <a:lnTo>
                    <a:pt x="211" y="116"/>
                  </a:lnTo>
                  <a:lnTo>
                    <a:pt x="181" y="156"/>
                  </a:lnTo>
                  <a:lnTo>
                    <a:pt x="143" y="188"/>
                  </a:lnTo>
                  <a:lnTo>
                    <a:pt x="93" y="212"/>
                  </a:lnTo>
                  <a:lnTo>
                    <a:pt x="44" y="224"/>
                  </a:lnTo>
                  <a:lnTo>
                    <a:pt x="59" y="212"/>
                  </a:lnTo>
                  <a:lnTo>
                    <a:pt x="74" y="195"/>
                  </a:lnTo>
                  <a:lnTo>
                    <a:pt x="84" y="171"/>
                  </a:lnTo>
                  <a:lnTo>
                    <a:pt x="93" y="147"/>
                  </a:lnTo>
                  <a:lnTo>
                    <a:pt x="99" y="123"/>
                  </a:lnTo>
                  <a:lnTo>
                    <a:pt x="99" y="96"/>
                  </a:lnTo>
                  <a:lnTo>
                    <a:pt x="88" y="68"/>
                  </a:lnTo>
                  <a:lnTo>
                    <a:pt x="69" y="45"/>
                  </a:lnTo>
                  <a:lnTo>
                    <a:pt x="40" y="21"/>
                  </a:lnTo>
                  <a:lnTo>
                    <a:pt x="0" y="0"/>
                  </a:lnTo>
                  <a:close/>
                </a:path>
              </a:pathLst>
            </a:custGeom>
            <a:solidFill>
              <a:srgbClr val="FFE5CC"/>
            </a:solidFill>
            <a:ln w="9525">
              <a:noFill/>
              <a:round/>
              <a:headEnd/>
              <a:tailEnd/>
            </a:ln>
          </p:spPr>
          <p:txBody>
            <a:bodyPr/>
            <a:lstStyle/>
            <a:p>
              <a:endParaRPr lang="ar-EG"/>
            </a:p>
          </p:txBody>
        </p:sp>
        <p:sp>
          <p:nvSpPr>
            <p:cNvPr id="43024" name="Freeform 15"/>
            <p:cNvSpPr>
              <a:spLocks/>
            </p:cNvSpPr>
            <p:nvPr/>
          </p:nvSpPr>
          <p:spPr bwMode="auto">
            <a:xfrm>
              <a:off x="899" y="4030"/>
              <a:ext cx="321" cy="263"/>
            </a:xfrm>
            <a:custGeom>
              <a:avLst/>
              <a:gdLst>
                <a:gd name="T0" fmla="*/ 321 w 321"/>
                <a:gd name="T1" fmla="*/ 99 h 263"/>
                <a:gd name="T2" fmla="*/ 193 w 321"/>
                <a:gd name="T3" fmla="*/ 99 h 263"/>
                <a:gd name="T4" fmla="*/ 79 w 321"/>
                <a:gd name="T5" fmla="*/ 99 h 263"/>
                <a:gd name="T6" fmla="*/ 30 w 321"/>
                <a:gd name="T7" fmla="*/ 99 h 263"/>
                <a:gd name="T8" fmla="*/ 30 w 321"/>
                <a:gd name="T9" fmla="*/ 99 h 263"/>
                <a:gd name="T10" fmla="*/ 34 w 321"/>
                <a:gd name="T11" fmla="*/ 143 h 263"/>
                <a:gd name="T12" fmla="*/ 59 w 321"/>
                <a:gd name="T13" fmla="*/ 191 h 263"/>
                <a:gd name="T14" fmla="*/ 104 w 321"/>
                <a:gd name="T15" fmla="*/ 227 h 263"/>
                <a:gd name="T16" fmla="*/ 173 w 321"/>
                <a:gd name="T17" fmla="*/ 251 h 263"/>
                <a:gd name="T18" fmla="*/ 266 w 321"/>
                <a:gd name="T19" fmla="*/ 242 h 263"/>
                <a:gd name="T20" fmla="*/ 266 w 321"/>
                <a:gd name="T21" fmla="*/ 242 h 263"/>
                <a:gd name="T22" fmla="*/ 271 w 321"/>
                <a:gd name="T23" fmla="*/ 246 h 263"/>
                <a:gd name="T24" fmla="*/ 271 w 321"/>
                <a:gd name="T25" fmla="*/ 251 h 263"/>
                <a:gd name="T26" fmla="*/ 277 w 321"/>
                <a:gd name="T27" fmla="*/ 251 h 263"/>
                <a:gd name="T28" fmla="*/ 277 w 321"/>
                <a:gd name="T29" fmla="*/ 251 h 263"/>
                <a:gd name="T30" fmla="*/ 222 w 321"/>
                <a:gd name="T31" fmla="*/ 263 h 263"/>
                <a:gd name="T32" fmla="*/ 133 w 321"/>
                <a:gd name="T33" fmla="*/ 258 h 263"/>
                <a:gd name="T34" fmla="*/ 45 w 321"/>
                <a:gd name="T35" fmla="*/ 230 h 263"/>
                <a:gd name="T36" fmla="*/ 0 w 321"/>
                <a:gd name="T37" fmla="*/ 147 h 263"/>
                <a:gd name="T38" fmla="*/ 0 w 321"/>
                <a:gd name="T39" fmla="*/ 147 h 263"/>
                <a:gd name="T40" fmla="*/ 15 w 321"/>
                <a:gd name="T41" fmla="*/ 79 h 263"/>
                <a:gd name="T42" fmla="*/ 70 w 321"/>
                <a:gd name="T43" fmla="*/ 24 h 263"/>
                <a:gd name="T44" fmla="*/ 159 w 321"/>
                <a:gd name="T45" fmla="*/ 0 h 263"/>
                <a:gd name="T46" fmla="*/ 159 w 321"/>
                <a:gd name="T47" fmla="*/ 0 h 263"/>
                <a:gd name="T48" fmla="*/ 227 w 321"/>
                <a:gd name="T49" fmla="*/ 12 h 263"/>
                <a:gd name="T50" fmla="*/ 292 w 321"/>
                <a:gd name="T51" fmla="*/ 43 h 263"/>
                <a:gd name="T52" fmla="*/ 321 w 321"/>
                <a:gd name="T53" fmla="*/ 99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1"/>
                <a:gd name="T82" fmla="*/ 0 h 263"/>
                <a:gd name="T83" fmla="*/ 321 w 321"/>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1" h="263">
                  <a:moveTo>
                    <a:pt x="321" y="99"/>
                  </a:moveTo>
                  <a:lnTo>
                    <a:pt x="193" y="99"/>
                  </a:lnTo>
                  <a:lnTo>
                    <a:pt x="79" y="99"/>
                  </a:lnTo>
                  <a:lnTo>
                    <a:pt x="30" y="99"/>
                  </a:lnTo>
                  <a:lnTo>
                    <a:pt x="34" y="143"/>
                  </a:lnTo>
                  <a:lnTo>
                    <a:pt x="59" y="191"/>
                  </a:lnTo>
                  <a:lnTo>
                    <a:pt x="104" y="227"/>
                  </a:lnTo>
                  <a:lnTo>
                    <a:pt x="173" y="251"/>
                  </a:lnTo>
                  <a:lnTo>
                    <a:pt x="266" y="242"/>
                  </a:lnTo>
                  <a:lnTo>
                    <a:pt x="271" y="246"/>
                  </a:lnTo>
                  <a:lnTo>
                    <a:pt x="271" y="251"/>
                  </a:lnTo>
                  <a:lnTo>
                    <a:pt x="277" y="251"/>
                  </a:lnTo>
                  <a:lnTo>
                    <a:pt x="222" y="263"/>
                  </a:lnTo>
                  <a:lnTo>
                    <a:pt x="133" y="258"/>
                  </a:lnTo>
                  <a:lnTo>
                    <a:pt x="45" y="230"/>
                  </a:lnTo>
                  <a:lnTo>
                    <a:pt x="0" y="147"/>
                  </a:lnTo>
                  <a:lnTo>
                    <a:pt x="15" y="79"/>
                  </a:lnTo>
                  <a:lnTo>
                    <a:pt x="70" y="24"/>
                  </a:lnTo>
                  <a:lnTo>
                    <a:pt x="159" y="0"/>
                  </a:lnTo>
                  <a:lnTo>
                    <a:pt x="227" y="12"/>
                  </a:lnTo>
                  <a:lnTo>
                    <a:pt x="292" y="43"/>
                  </a:lnTo>
                  <a:lnTo>
                    <a:pt x="321" y="99"/>
                  </a:lnTo>
                  <a:close/>
                </a:path>
              </a:pathLst>
            </a:custGeom>
            <a:solidFill>
              <a:srgbClr val="FFE5CC"/>
            </a:solidFill>
            <a:ln w="9525">
              <a:noFill/>
              <a:round/>
              <a:headEnd/>
              <a:tailEnd/>
            </a:ln>
          </p:spPr>
          <p:txBody>
            <a:bodyPr/>
            <a:lstStyle/>
            <a:p>
              <a:endParaRPr lang="ar-EG"/>
            </a:p>
          </p:txBody>
        </p:sp>
        <p:sp>
          <p:nvSpPr>
            <p:cNvPr id="43025" name="Freeform 16"/>
            <p:cNvSpPr>
              <a:spLocks/>
            </p:cNvSpPr>
            <p:nvPr/>
          </p:nvSpPr>
          <p:spPr bwMode="auto">
            <a:xfrm>
              <a:off x="939" y="4144"/>
              <a:ext cx="290" cy="125"/>
            </a:xfrm>
            <a:custGeom>
              <a:avLst/>
              <a:gdLst>
                <a:gd name="T0" fmla="*/ 0 w 290"/>
                <a:gd name="T1" fmla="*/ 0 h 125"/>
                <a:gd name="T2" fmla="*/ 104 w 290"/>
                <a:gd name="T3" fmla="*/ 0 h 125"/>
                <a:gd name="T4" fmla="*/ 226 w 290"/>
                <a:gd name="T5" fmla="*/ 0 h 125"/>
                <a:gd name="T6" fmla="*/ 290 w 290"/>
                <a:gd name="T7" fmla="*/ 0 h 125"/>
                <a:gd name="T8" fmla="*/ 290 w 290"/>
                <a:gd name="T9" fmla="*/ 0 h 125"/>
                <a:gd name="T10" fmla="*/ 281 w 290"/>
                <a:gd name="T11" fmla="*/ 53 h 125"/>
                <a:gd name="T12" fmla="*/ 241 w 290"/>
                <a:gd name="T13" fmla="*/ 104 h 125"/>
                <a:gd name="T14" fmla="*/ 157 w 290"/>
                <a:gd name="T15" fmla="*/ 125 h 125"/>
                <a:gd name="T16" fmla="*/ 157 w 290"/>
                <a:gd name="T17" fmla="*/ 125 h 125"/>
                <a:gd name="T18" fmla="*/ 123 w 290"/>
                <a:gd name="T19" fmla="*/ 120 h 125"/>
                <a:gd name="T20" fmla="*/ 93 w 290"/>
                <a:gd name="T21" fmla="*/ 113 h 125"/>
                <a:gd name="T22" fmla="*/ 74 w 290"/>
                <a:gd name="T23" fmla="*/ 104 h 125"/>
                <a:gd name="T24" fmla="*/ 53 w 290"/>
                <a:gd name="T25" fmla="*/ 89 h 125"/>
                <a:gd name="T26" fmla="*/ 34 w 290"/>
                <a:gd name="T27" fmla="*/ 77 h 125"/>
                <a:gd name="T28" fmla="*/ 24 w 290"/>
                <a:gd name="T29" fmla="*/ 60 h 125"/>
                <a:gd name="T30" fmla="*/ 15 w 290"/>
                <a:gd name="T31" fmla="*/ 41 h 125"/>
                <a:gd name="T32" fmla="*/ 9 w 290"/>
                <a:gd name="T33" fmla="*/ 29 h 125"/>
                <a:gd name="T34" fmla="*/ 5 w 290"/>
                <a:gd name="T35" fmla="*/ 12 h 125"/>
                <a:gd name="T36" fmla="*/ 0 w 29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125"/>
                <a:gd name="T59" fmla="*/ 290 w 29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125">
                  <a:moveTo>
                    <a:pt x="0" y="0"/>
                  </a:moveTo>
                  <a:lnTo>
                    <a:pt x="104" y="0"/>
                  </a:lnTo>
                  <a:lnTo>
                    <a:pt x="226" y="0"/>
                  </a:lnTo>
                  <a:lnTo>
                    <a:pt x="290" y="0"/>
                  </a:lnTo>
                  <a:lnTo>
                    <a:pt x="281" y="53"/>
                  </a:lnTo>
                  <a:lnTo>
                    <a:pt x="241" y="104"/>
                  </a:lnTo>
                  <a:lnTo>
                    <a:pt x="157" y="125"/>
                  </a:lnTo>
                  <a:lnTo>
                    <a:pt x="123" y="120"/>
                  </a:lnTo>
                  <a:lnTo>
                    <a:pt x="93" y="113"/>
                  </a:lnTo>
                  <a:lnTo>
                    <a:pt x="74" y="104"/>
                  </a:lnTo>
                  <a:lnTo>
                    <a:pt x="53" y="89"/>
                  </a:lnTo>
                  <a:lnTo>
                    <a:pt x="34" y="77"/>
                  </a:lnTo>
                  <a:lnTo>
                    <a:pt x="24" y="60"/>
                  </a:lnTo>
                  <a:lnTo>
                    <a:pt x="15" y="41"/>
                  </a:lnTo>
                  <a:lnTo>
                    <a:pt x="9" y="29"/>
                  </a:lnTo>
                  <a:lnTo>
                    <a:pt x="5" y="12"/>
                  </a:lnTo>
                  <a:lnTo>
                    <a:pt x="0" y="0"/>
                  </a:lnTo>
                  <a:close/>
                </a:path>
              </a:pathLst>
            </a:custGeom>
            <a:solidFill>
              <a:srgbClr val="FFE5CC"/>
            </a:solidFill>
            <a:ln w="9525">
              <a:noFill/>
              <a:round/>
              <a:headEnd/>
              <a:tailEnd/>
            </a:ln>
          </p:spPr>
          <p:txBody>
            <a:bodyPr/>
            <a:lstStyle/>
            <a:p>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116013" y="3746500"/>
            <a:ext cx="6831012" cy="1476375"/>
          </a:xfrm>
          <a:prstGeom prst="rect">
            <a:avLst/>
          </a:prstGeom>
          <a:noFill/>
          <a:ln w="9525">
            <a:noFill/>
            <a:miter lim="800000"/>
            <a:headEnd/>
            <a:tailEnd/>
          </a:ln>
        </p:spPr>
        <p:txBody>
          <a:bodyPr anchor="ctr">
            <a:spAutoFit/>
          </a:bodyPr>
          <a:lstStyle/>
          <a:p>
            <a:pPr algn="r" rtl="1"/>
            <a:r>
              <a:rPr lang="ar-SA" sz="3000" b="1" dirty="0">
                <a:solidFill>
                  <a:srgbClr val="FF0000"/>
                </a:solidFill>
              </a:rPr>
              <a:t>ملاحظات</a:t>
            </a:r>
          </a:p>
          <a:p>
            <a:pPr algn="r" rtl="1"/>
            <a:r>
              <a:rPr lang="ar-SA" sz="3000" b="1" dirty="0">
                <a:solidFill>
                  <a:srgbClr val="0000CC"/>
                </a:solidFill>
                <a:cs typeface="Times New Roman" pitchFamily="18" charset="0"/>
              </a:rPr>
              <a:t>2- ويعتمد المعامل           على كتلة الشمس وثابت الجذب الكوني</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09362" y="1094750"/>
            <a:ext cx="1832553"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 </a:t>
            </a:r>
            <a:endParaRPr lang="ar-SA" sz="3000" b="1" dirty="0">
              <a:solidFill>
                <a:srgbClr val="0000CC"/>
              </a:solidFill>
              <a:cs typeface="Times New Roman" pitchFamily="18" charset="0"/>
            </a:endParaRPr>
          </a:p>
          <a:p>
            <a:r>
              <a:rPr lang="ar-EG" sz="2800" b="1" dirty="0"/>
              <a:t> </a:t>
            </a:r>
            <a:r>
              <a:rPr lang="ar-EG" sz="3000" b="1" dirty="0">
                <a:solidFill>
                  <a:srgbClr val="0000CC"/>
                </a:solidFill>
                <a:cs typeface="Times New Roman" pitchFamily="18" charset="0"/>
              </a:rPr>
              <a:t>الجذب</a:t>
            </a:r>
            <a:r>
              <a:rPr lang="ar-EG" sz="2800" b="1" dirty="0"/>
              <a:t> </a:t>
            </a:r>
            <a:r>
              <a:rPr lang="ar-EG" sz="3000" b="1" dirty="0">
                <a:solidFill>
                  <a:srgbClr val="0000CC"/>
                </a:solidFill>
                <a:cs typeface="Times New Roman" pitchFamily="18" charset="0"/>
              </a:rPr>
              <a:t>الكون</a:t>
            </a:r>
            <a:endParaRPr lang="ar-SA" sz="3000" b="1" dirty="0">
              <a:solidFill>
                <a:srgbClr val="0000CC"/>
              </a:solidFill>
              <a:cs typeface="Times New Roman" pitchFamily="18" charset="0"/>
            </a:endParaRPr>
          </a:p>
        </p:txBody>
      </p:sp>
      <p:pic>
        <p:nvPicPr>
          <p:cNvPr id="115714" name="Picture 1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32313" y="4076700"/>
            <a:ext cx="1047750" cy="6381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22" presetClass="entr" presetSubtype="4" fill="hold" nodeType="withEffect">
                                  <p:stCondLst>
                                    <p:cond delay="0"/>
                                  </p:stCondLst>
                                  <p:childTnLst>
                                    <p:set>
                                      <p:cBhvr>
                                        <p:cTn id="22" dur="1" fill="hold">
                                          <p:stCondLst>
                                            <p:cond delay="0"/>
                                          </p:stCondLst>
                                        </p:cTn>
                                        <p:tgtEl>
                                          <p:spTgt spid="115714"/>
                                        </p:tgtEl>
                                        <p:attrNameLst>
                                          <p:attrName>style.visibility</p:attrName>
                                        </p:attrNameLst>
                                      </p:cBhvr>
                                      <p:to>
                                        <p:strVal val="visible"/>
                                      </p:to>
                                    </p:set>
                                    <p:animEffect transition="in" filter="wipe(down)">
                                      <p:cBhvr>
                                        <p:cTn id="23" dur="500"/>
                                        <p:tgtEl>
                                          <p:spTgt spid="115714"/>
                                        </p:tgtEl>
                                      </p:cBhvr>
                                    </p:animEffect>
                                  </p:childTnLst>
                                </p:cTn>
                              </p:par>
                              <p:par>
                                <p:cTn id="24" presetID="24"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to="" calcmode="lin" valueType="num">
                                      <p:cBhvr>
                                        <p:cTn id="2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7"/>
          <p:cNvGrpSpPr>
            <a:grpSpLocks noChangeAspect="1"/>
          </p:cNvGrpSpPr>
          <p:nvPr/>
        </p:nvGrpSpPr>
        <p:grpSpPr bwMode="auto">
          <a:xfrm>
            <a:off x="684213" y="3213100"/>
            <a:ext cx="7943850" cy="2592388"/>
            <a:chOff x="855" y="945"/>
            <a:chExt cx="3780" cy="3375"/>
          </a:xfrm>
        </p:grpSpPr>
        <p:sp>
          <p:nvSpPr>
            <p:cNvPr id="44039" name="AutoShape 6"/>
            <p:cNvSpPr>
              <a:spLocks noChangeAspect="1" noChangeArrowheads="1" noTextEdit="1"/>
            </p:cNvSpPr>
            <p:nvPr/>
          </p:nvSpPr>
          <p:spPr bwMode="auto">
            <a:xfrm>
              <a:off x="855" y="945"/>
              <a:ext cx="3780" cy="3375"/>
            </a:xfrm>
            <a:prstGeom prst="rect">
              <a:avLst/>
            </a:prstGeom>
            <a:noFill/>
            <a:ln w="9525">
              <a:noFill/>
              <a:miter lim="800000"/>
              <a:headEnd/>
              <a:tailEnd/>
            </a:ln>
          </p:spPr>
          <p:txBody>
            <a:bodyPr/>
            <a:lstStyle/>
            <a:p>
              <a:endParaRPr lang="ar-EG"/>
            </a:p>
          </p:txBody>
        </p:sp>
        <p:sp>
          <p:nvSpPr>
            <p:cNvPr id="44040" name="Freeform 8"/>
            <p:cNvSpPr>
              <a:spLocks/>
            </p:cNvSpPr>
            <p:nvPr/>
          </p:nvSpPr>
          <p:spPr bwMode="auto">
            <a:xfrm>
              <a:off x="855" y="945"/>
              <a:ext cx="3780" cy="3375"/>
            </a:xfrm>
            <a:custGeom>
              <a:avLst/>
              <a:gdLst>
                <a:gd name="T0" fmla="*/ 2696 w 3780"/>
                <a:gd name="T1" fmla="*/ 48 h 3375"/>
                <a:gd name="T2" fmla="*/ 3603 w 3780"/>
                <a:gd name="T3" fmla="*/ 4 h 3375"/>
                <a:gd name="T4" fmla="*/ 3677 w 3780"/>
                <a:gd name="T5" fmla="*/ 39 h 3375"/>
                <a:gd name="T6" fmla="*/ 3736 w 3780"/>
                <a:gd name="T7" fmla="*/ 104 h 3375"/>
                <a:gd name="T8" fmla="*/ 3770 w 3780"/>
                <a:gd name="T9" fmla="*/ 183 h 3375"/>
                <a:gd name="T10" fmla="*/ 3761 w 3780"/>
                <a:gd name="T11" fmla="*/ 263 h 3375"/>
                <a:gd name="T12" fmla="*/ 3672 w 3780"/>
                <a:gd name="T13" fmla="*/ 358 h 3375"/>
                <a:gd name="T14" fmla="*/ 3573 w 3780"/>
                <a:gd name="T15" fmla="*/ 370 h 3375"/>
                <a:gd name="T16" fmla="*/ 3518 w 3780"/>
                <a:gd name="T17" fmla="*/ 374 h 3375"/>
                <a:gd name="T18" fmla="*/ 3470 w 3780"/>
                <a:gd name="T19" fmla="*/ 493 h 3375"/>
                <a:gd name="T20" fmla="*/ 3450 w 3780"/>
                <a:gd name="T21" fmla="*/ 648 h 3375"/>
                <a:gd name="T22" fmla="*/ 3450 w 3780"/>
                <a:gd name="T23" fmla="*/ 836 h 3375"/>
                <a:gd name="T24" fmla="*/ 3465 w 3780"/>
                <a:gd name="T25" fmla="*/ 1039 h 3375"/>
                <a:gd name="T26" fmla="*/ 3499 w 3780"/>
                <a:gd name="T27" fmla="*/ 1261 h 3375"/>
                <a:gd name="T28" fmla="*/ 3543 w 3780"/>
                <a:gd name="T29" fmla="*/ 1493 h 3375"/>
                <a:gd name="T30" fmla="*/ 3588 w 3780"/>
                <a:gd name="T31" fmla="*/ 1727 h 3375"/>
                <a:gd name="T32" fmla="*/ 3643 w 3780"/>
                <a:gd name="T33" fmla="*/ 1954 h 3375"/>
                <a:gd name="T34" fmla="*/ 3687 w 3780"/>
                <a:gd name="T35" fmla="*/ 2177 h 3375"/>
                <a:gd name="T36" fmla="*/ 3731 w 3780"/>
                <a:gd name="T37" fmla="*/ 2380 h 3375"/>
                <a:gd name="T38" fmla="*/ 3761 w 3780"/>
                <a:gd name="T39" fmla="*/ 2559 h 3375"/>
                <a:gd name="T40" fmla="*/ 3780 w 3780"/>
                <a:gd name="T41" fmla="*/ 2710 h 3375"/>
                <a:gd name="T42" fmla="*/ 3780 w 3780"/>
                <a:gd name="T43" fmla="*/ 2826 h 3375"/>
                <a:gd name="T44" fmla="*/ 3677 w 3780"/>
                <a:gd name="T45" fmla="*/ 3136 h 3375"/>
                <a:gd name="T46" fmla="*/ 2824 w 3780"/>
                <a:gd name="T47" fmla="*/ 3259 h 3375"/>
                <a:gd name="T48" fmla="*/ 207 w 3780"/>
                <a:gd name="T49" fmla="*/ 3375 h 3375"/>
                <a:gd name="T50" fmla="*/ 0 w 3780"/>
                <a:gd name="T51" fmla="*/ 3228 h 3375"/>
                <a:gd name="T52" fmla="*/ 78 w 3780"/>
                <a:gd name="T53" fmla="*/ 3100 h 3375"/>
                <a:gd name="T54" fmla="*/ 340 w 3780"/>
                <a:gd name="T55" fmla="*/ 3064 h 3375"/>
                <a:gd name="T56" fmla="*/ 577 w 3780"/>
                <a:gd name="T57" fmla="*/ 3076 h 3375"/>
                <a:gd name="T58" fmla="*/ 596 w 3780"/>
                <a:gd name="T59" fmla="*/ 2945 h 3375"/>
                <a:gd name="T60" fmla="*/ 596 w 3780"/>
                <a:gd name="T61" fmla="*/ 2793 h 3375"/>
                <a:gd name="T62" fmla="*/ 577 w 3780"/>
                <a:gd name="T63" fmla="*/ 2626 h 3375"/>
                <a:gd name="T64" fmla="*/ 543 w 3780"/>
                <a:gd name="T65" fmla="*/ 2440 h 3375"/>
                <a:gd name="T66" fmla="*/ 498 w 3780"/>
                <a:gd name="T67" fmla="*/ 2245 h 3375"/>
                <a:gd name="T68" fmla="*/ 448 w 3780"/>
                <a:gd name="T69" fmla="*/ 2042 h 3375"/>
                <a:gd name="T70" fmla="*/ 389 w 3780"/>
                <a:gd name="T71" fmla="*/ 1834 h 3375"/>
                <a:gd name="T72" fmla="*/ 330 w 3780"/>
                <a:gd name="T73" fmla="*/ 1628 h 3375"/>
                <a:gd name="T74" fmla="*/ 276 w 3780"/>
                <a:gd name="T75" fmla="*/ 1421 h 3375"/>
                <a:gd name="T76" fmla="*/ 232 w 3780"/>
                <a:gd name="T77" fmla="*/ 1218 h 3375"/>
                <a:gd name="T78" fmla="*/ 192 w 3780"/>
                <a:gd name="T79" fmla="*/ 1027 h 3375"/>
                <a:gd name="T80" fmla="*/ 163 w 3780"/>
                <a:gd name="T81" fmla="*/ 848 h 3375"/>
                <a:gd name="T82" fmla="*/ 158 w 3780"/>
                <a:gd name="T83" fmla="*/ 684 h 3375"/>
                <a:gd name="T84" fmla="*/ 173 w 3780"/>
                <a:gd name="T85" fmla="*/ 529 h 3375"/>
                <a:gd name="T86" fmla="*/ 241 w 3780"/>
                <a:gd name="T87" fmla="*/ 326 h 3375"/>
                <a:gd name="T88" fmla="*/ 380 w 3780"/>
                <a:gd name="T89" fmla="*/ 171 h 3375"/>
                <a:gd name="T90" fmla="*/ 602 w 3780"/>
                <a:gd name="T91" fmla="*/ 87 h 33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80"/>
                <a:gd name="T139" fmla="*/ 0 h 3375"/>
                <a:gd name="T140" fmla="*/ 3780 w 3780"/>
                <a:gd name="T141" fmla="*/ 3375 h 33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80" h="3375">
                  <a:moveTo>
                    <a:pt x="602" y="87"/>
                  </a:moveTo>
                  <a:lnTo>
                    <a:pt x="1626" y="75"/>
                  </a:lnTo>
                  <a:lnTo>
                    <a:pt x="2696" y="48"/>
                  </a:lnTo>
                  <a:lnTo>
                    <a:pt x="3577" y="0"/>
                  </a:lnTo>
                  <a:lnTo>
                    <a:pt x="3603" y="4"/>
                  </a:lnTo>
                  <a:lnTo>
                    <a:pt x="3628" y="12"/>
                  </a:lnTo>
                  <a:lnTo>
                    <a:pt x="3651" y="24"/>
                  </a:lnTo>
                  <a:lnTo>
                    <a:pt x="3677" y="39"/>
                  </a:lnTo>
                  <a:lnTo>
                    <a:pt x="3696" y="60"/>
                  </a:lnTo>
                  <a:lnTo>
                    <a:pt x="3716" y="80"/>
                  </a:lnTo>
                  <a:lnTo>
                    <a:pt x="3736" y="104"/>
                  </a:lnTo>
                  <a:lnTo>
                    <a:pt x="3750" y="128"/>
                  </a:lnTo>
                  <a:lnTo>
                    <a:pt x="3761" y="155"/>
                  </a:lnTo>
                  <a:lnTo>
                    <a:pt x="3770" y="183"/>
                  </a:lnTo>
                  <a:lnTo>
                    <a:pt x="3770" y="211"/>
                  </a:lnTo>
                  <a:lnTo>
                    <a:pt x="3761" y="263"/>
                  </a:lnTo>
                  <a:lnTo>
                    <a:pt x="3740" y="302"/>
                  </a:lnTo>
                  <a:lnTo>
                    <a:pt x="3711" y="334"/>
                  </a:lnTo>
                  <a:lnTo>
                    <a:pt x="3672" y="358"/>
                  </a:lnTo>
                  <a:lnTo>
                    <a:pt x="3628" y="370"/>
                  </a:lnTo>
                  <a:lnTo>
                    <a:pt x="3573" y="370"/>
                  </a:lnTo>
                  <a:lnTo>
                    <a:pt x="3533" y="374"/>
                  </a:lnTo>
                  <a:lnTo>
                    <a:pt x="3518" y="374"/>
                  </a:lnTo>
                  <a:lnTo>
                    <a:pt x="3499" y="410"/>
                  </a:lnTo>
                  <a:lnTo>
                    <a:pt x="3484" y="450"/>
                  </a:lnTo>
                  <a:lnTo>
                    <a:pt x="3470" y="493"/>
                  </a:lnTo>
                  <a:lnTo>
                    <a:pt x="3459" y="541"/>
                  </a:lnTo>
                  <a:lnTo>
                    <a:pt x="3455" y="597"/>
                  </a:lnTo>
                  <a:lnTo>
                    <a:pt x="3450" y="648"/>
                  </a:lnTo>
                  <a:lnTo>
                    <a:pt x="3444" y="708"/>
                  </a:lnTo>
                  <a:lnTo>
                    <a:pt x="3444" y="773"/>
                  </a:lnTo>
                  <a:lnTo>
                    <a:pt x="3450" y="836"/>
                  </a:lnTo>
                  <a:lnTo>
                    <a:pt x="3455" y="899"/>
                  </a:lnTo>
                  <a:lnTo>
                    <a:pt x="3459" y="971"/>
                  </a:lnTo>
                  <a:lnTo>
                    <a:pt x="3465" y="1039"/>
                  </a:lnTo>
                  <a:lnTo>
                    <a:pt x="3474" y="1114"/>
                  </a:lnTo>
                  <a:lnTo>
                    <a:pt x="3484" y="1186"/>
                  </a:lnTo>
                  <a:lnTo>
                    <a:pt x="3499" y="1261"/>
                  </a:lnTo>
                  <a:lnTo>
                    <a:pt x="3514" y="1338"/>
                  </a:lnTo>
                  <a:lnTo>
                    <a:pt x="3529" y="1413"/>
                  </a:lnTo>
                  <a:lnTo>
                    <a:pt x="3543" y="1493"/>
                  </a:lnTo>
                  <a:lnTo>
                    <a:pt x="3558" y="1568"/>
                  </a:lnTo>
                  <a:lnTo>
                    <a:pt x="3573" y="1648"/>
                  </a:lnTo>
                  <a:lnTo>
                    <a:pt x="3588" y="1727"/>
                  </a:lnTo>
                  <a:lnTo>
                    <a:pt x="3607" y="1803"/>
                  </a:lnTo>
                  <a:lnTo>
                    <a:pt x="3622" y="1879"/>
                  </a:lnTo>
                  <a:lnTo>
                    <a:pt x="3643" y="1954"/>
                  </a:lnTo>
                  <a:lnTo>
                    <a:pt x="3657" y="2030"/>
                  </a:lnTo>
                  <a:lnTo>
                    <a:pt x="3672" y="2102"/>
                  </a:lnTo>
                  <a:lnTo>
                    <a:pt x="3687" y="2177"/>
                  </a:lnTo>
                  <a:lnTo>
                    <a:pt x="3702" y="2245"/>
                  </a:lnTo>
                  <a:lnTo>
                    <a:pt x="3716" y="2312"/>
                  </a:lnTo>
                  <a:lnTo>
                    <a:pt x="3731" y="2380"/>
                  </a:lnTo>
                  <a:lnTo>
                    <a:pt x="3740" y="2443"/>
                  </a:lnTo>
                  <a:lnTo>
                    <a:pt x="3750" y="2503"/>
                  </a:lnTo>
                  <a:lnTo>
                    <a:pt x="3761" y="2559"/>
                  </a:lnTo>
                  <a:lnTo>
                    <a:pt x="3770" y="2614"/>
                  </a:lnTo>
                  <a:lnTo>
                    <a:pt x="3776" y="2662"/>
                  </a:lnTo>
                  <a:lnTo>
                    <a:pt x="3780" y="2710"/>
                  </a:lnTo>
                  <a:lnTo>
                    <a:pt x="3780" y="2754"/>
                  </a:lnTo>
                  <a:lnTo>
                    <a:pt x="3780" y="2793"/>
                  </a:lnTo>
                  <a:lnTo>
                    <a:pt x="3780" y="2826"/>
                  </a:lnTo>
                  <a:lnTo>
                    <a:pt x="3761" y="2973"/>
                  </a:lnTo>
                  <a:lnTo>
                    <a:pt x="3677" y="3136"/>
                  </a:lnTo>
                  <a:lnTo>
                    <a:pt x="3450" y="3256"/>
                  </a:lnTo>
                  <a:lnTo>
                    <a:pt x="2824" y="3259"/>
                  </a:lnTo>
                  <a:lnTo>
                    <a:pt x="1651" y="3295"/>
                  </a:lnTo>
                  <a:lnTo>
                    <a:pt x="207" y="3375"/>
                  </a:lnTo>
                  <a:lnTo>
                    <a:pt x="103" y="3359"/>
                  </a:lnTo>
                  <a:lnTo>
                    <a:pt x="25" y="3315"/>
                  </a:lnTo>
                  <a:lnTo>
                    <a:pt x="0" y="3228"/>
                  </a:lnTo>
                  <a:lnTo>
                    <a:pt x="15" y="3168"/>
                  </a:lnTo>
                  <a:lnTo>
                    <a:pt x="78" y="3100"/>
                  </a:lnTo>
                  <a:lnTo>
                    <a:pt x="211" y="3061"/>
                  </a:lnTo>
                  <a:lnTo>
                    <a:pt x="340" y="3064"/>
                  </a:lnTo>
                  <a:lnTo>
                    <a:pt x="488" y="3076"/>
                  </a:lnTo>
                  <a:lnTo>
                    <a:pt x="577" y="3076"/>
                  </a:lnTo>
                  <a:lnTo>
                    <a:pt x="587" y="3037"/>
                  </a:lnTo>
                  <a:lnTo>
                    <a:pt x="591" y="2993"/>
                  </a:lnTo>
                  <a:lnTo>
                    <a:pt x="596" y="2945"/>
                  </a:lnTo>
                  <a:lnTo>
                    <a:pt x="596" y="2897"/>
                  </a:lnTo>
                  <a:lnTo>
                    <a:pt x="596" y="2850"/>
                  </a:lnTo>
                  <a:lnTo>
                    <a:pt x="596" y="2793"/>
                  </a:lnTo>
                  <a:lnTo>
                    <a:pt x="591" y="2742"/>
                  </a:lnTo>
                  <a:lnTo>
                    <a:pt x="587" y="2682"/>
                  </a:lnTo>
                  <a:lnTo>
                    <a:pt x="577" y="2626"/>
                  </a:lnTo>
                  <a:lnTo>
                    <a:pt x="566" y="2566"/>
                  </a:lnTo>
                  <a:lnTo>
                    <a:pt x="557" y="2503"/>
                  </a:lnTo>
                  <a:lnTo>
                    <a:pt x="543" y="2440"/>
                  </a:lnTo>
                  <a:lnTo>
                    <a:pt x="528" y="2377"/>
                  </a:lnTo>
                  <a:lnTo>
                    <a:pt x="513" y="2312"/>
                  </a:lnTo>
                  <a:lnTo>
                    <a:pt x="498" y="2245"/>
                  </a:lnTo>
                  <a:lnTo>
                    <a:pt x="483" y="2177"/>
                  </a:lnTo>
                  <a:lnTo>
                    <a:pt x="463" y="2109"/>
                  </a:lnTo>
                  <a:lnTo>
                    <a:pt x="448" y="2042"/>
                  </a:lnTo>
                  <a:lnTo>
                    <a:pt x="429" y="1974"/>
                  </a:lnTo>
                  <a:lnTo>
                    <a:pt x="409" y="1902"/>
                  </a:lnTo>
                  <a:lnTo>
                    <a:pt x="389" y="1834"/>
                  </a:lnTo>
                  <a:lnTo>
                    <a:pt x="370" y="1768"/>
                  </a:lnTo>
                  <a:lnTo>
                    <a:pt x="350" y="1696"/>
                  </a:lnTo>
                  <a:lnTo>
                    <a:pt x="330" y="1628"/>
                  </a:lnTo>
                  <a:lnTo>
                    <a:pt x="315" y="1556"/>
                  </a:lnTo>
                  <a:lnTo>
                    <a:pt x="296" y="1488"/>
                  </a:lnTo>
                  <a:lnTo>
                    <a:pt x="276" y="1421"/>
                  </a:lnTo>
                  <a:lnTo>
                    <a:pt x="262" y="1353"/>
                  </a:lnTo>
                  <a:lnTo>
                    <a:pt x="247" y="1285"/>
                  </a:lnTo>
                  <a:lnTo>
                    <a:pt x="232" y="1218"/>
                  </a:lnTo>
                  <a:lnTo>
                    <a:pt x="217" y="1154"/>
                  </a:lnTo>
                  <a:lnTo>
                    <a:pt x="203" y="1090"/>
                  </a:lnTo>
                  <a:lnTo>
                    <a:pt x="192" y="1027"/>
                  </a:lnTo>
                  <a:lnTo>
                    <a:pt x="182" y="967"/>
                  </a:lnTo>
                  <a:lnTo>
                    <a:pt x="173" y="908"/>
                  </a:lnTo>
                  <a:lnTo>
                    <a:pt x="163" y="848"/>
                  </a:lnTo>
                  <a:lnTo>
                    <a:pt x="158" y="792"/>
                  </a:lnTo>
                  <a:lnTo>
                    <a:pt x="158" y="737"/>
                  </a:lnTo>
                  <a:lnTo>
                    <a:pt x="158" y="684"/>
                  </a:lnTo>
                  <a:lnTo>
                    <a:pt x="163" y="605"/>
                  </a:lnTo>
                  <a:lnTo>
                    <a:pt x="173" y="529"/>
                  </a:lnTo>
                  <a:lnTo>
                    <a:pt x="192" y="457"/>
                  </a:lnTo>
                  <a:lnTo>
                    <a:pt x="211" y="391"/>
                  </a:lnTo>
                  <a:lnTo>
                    <a:pt x="241" y="326"/>
                  </a:lnTo>
                  <a:lnTo>
                    <a:pt x="281" y="266"/>
                  </a:lnTo>
                  <a:lnTo>
                    <a:pt x="325" y="215"/>
                  </a:lnTo>
                  <a:lnTo>
                    <a:pt x="380" y="171"/>
                  </a:lnTo>
                  <a:lnTo>
                    <a:pt x="443" y="135"/>
                  </a:lnTo>
                  <a:lnTo>
                    <a:pt x="517" y="107"/>
                  </a:lnTo>
                  <a:lnTo>
                    <a:pt x="602" y="87"/>
                  </a:lnTo>
                  <a:close/>
                </a:path>
              </a:pathLst>
            </a:custGeom>
            <a:solidFill>
              <a:srgbClr val="000000"/>
            </a:solidFill>
            <a:ln w="9525">
              <a:noFill/>
              <a:round/>
              <a:headEnd/>
              <a:tailEnd/>
            </a:ln>
          </p:spPr>
          <p:txBody>
            <a:bodyPr/>
            <a:lstStyle/>
            <a:p>
              <a:endParaRPr lang="ar-EG"/>
            </a:p>
          </p:txBody>
        </p:sp>
        <p:sp>
          <p:nvSpPr>
            <p:cNvPr id="44041" name="Freeform 9"/>
            <p:cNvSpPr>
              <a:spLocks/>
            </p:cNvSpPr>
            <p:nvPr/>
          </p:nvSpPr>
          <p:spPr bwMode="auto">
            <a:xfrm>
              <a:off x="1047" y="1049"/>
              <a:ext cx="3558" cy="3227"/>
            </a:xfrm>
            <a:custGeom>
              <a:avLst/>
              <a:gdLst>
                <a:gd name="T0" fmla="*/ 602 w 3558"/>
                <a:gd name="T1" fmla="*/ 15 h 3227"/>
                <a:gd name="T2" fmla="*/ 419 w 3558"/>
                <a:gd name="T3" fmla="*/ 0 h 3227"/>
                <a:gd name="T4" fmla="*/ 351 w 3558"/>
                <a:gd name="T5" fmla="*/ 15 h 3227"/>
                <a:gd name="T6" fmla="*/ 281 w 3558"/>
                <a:gd name="T7" fmla="*/ 43 h 3227"/>
                <a:gd name="T8" fmla="*/ 207 w 3558"/>
                <a:gd name="T9" fmla="*/ 87 h 3227"/>
                <a:gd name="T10" fmla="*/ 133 w 3558"/>
                <a:gd name="T11" fmla="*/ 155 h 3227"/>
                <a:gd name="T12" fmla="*/ 70 w 3558"/>
                <a:gd name="T13" fmla="*/ 242 h 3227"/>
                <a:gd name="T14" fmla="*/ 25 w 3558"/>
                <a:gd name="T15" fmla="*/ 358 h 3227"/>
                <a:gd name="T16" fmla="*/ 0 w 3558"/>
                <a:gd name="T17" fmla="*/ 505 h 3227"/>
                <a:gd name="T18" fmla="*/ 5 w 3558"/>
                <a:gd name="T19" fmla="*/ 621 h 3227"/>
                <a:gd name="T20" fmla="*/ 5 w 3558"/>
                <a:gd name="T21" fmla="*/ 716 h 3227"/>
                <a:gd name="T22" fmla="*/ 19 w 3558"/>
                <a:gd name="T23" fmla="*/ 839 h 3227"/>
                <a:gd name="T24" fmla="*/ 45 w 3558"/>
                <a:gd name="T25" fmla="*/ 983 h 3227"/>
                <a:gd name="T26" fmla="*/ 84 w 3558"/>
                <a:gd name="T27" fmla="*/ 1150 h 3227"/>
                <a:gd name="T28" fmla="*/ 129 w 3558"/>
                <a:gd name="T29" fmla="*/ 1329 h 3227"/>
                <a:gd name="T30" fmla="*/ 178 w 3558"/>
                <a:gd name="T31" fmla="*/ 1515 h 3227"/>
                <a:gd name="T32" fmla="*/ 226 w 3558"/>
                <a:gd name="T33" fmla="*/ 1711 h 3227"/>
                <a:gd name="T34" fmla="*/ 281 w 3558"/>
                <a:gd name="T35" fmla="*/ 1910 h 3227"/>
                <a:gd name="T36" fmla="*/ 330 w 3558"/>
                <a:gd name="T37" fmla="*/ 2105 h 3227"/>
                <a:gd name="T38" fmla="*/ 374 w 3558"/>
                <a:gd name="T39" fmla="*/ 2292 h 3227"/>
                <a:gd name="T40" fmla="*/ 410 w 3558"/>
                <a:gd name="T41" fmla="*/ 2467 h 3227"/>
                <a:gd name="T42" fmla="*/ 439 w 3558"/>
                <a:gd name="T43" fmla="*/ 2630 h 3227"/>
                <a:gd name="T44" fmla="*/ 454 w 3558"/>
                <a:gd name="T45" fmla="*/ 2769 h 3227"/>
                <a:gd name="T46" fmla="*/ 424 w 3558"/>
                <a:gd name="T47" fmla="*/ 2964 h 3227"/>
                <a:gd name="T48" fmla="*/ 188 w 3558"/>
                <a:gd name="T49" fmla="*/ 3227 h 3227"/>
                <a:gd name="T50" fmla="*/ 562 w 3558"/>
                <a:gd name="T51" fmla="*/ 3208 h 3227"/>
                <a:gd name="T52" fmla="*/ 1449 w 3558"/>
                <a:gd name="T53" fmla="*/ 3175 h 3227"/>
                <a:gd name="T54" fmla="*/ 2425 w 3558"/>
                <a:gd name="T55" fmla="*/ 3143 h 3227"/>
                <a:gd name="T56" fmla="*/ 3155 w 3558"/>
                <a:gd name="T57" fmla="*/ 3119 h 3227"/>
                <a:gd name="T58" fmla="*/ 3303 w 3558"/>
                <a:gd name="T59" fmla="*/ 3112 h 3227"/>
                <a:gd name="T60" fmla="*/ 3381 w 3558"/>
                <a:gd name="T61" fmla="*/ 3076 h 3227"/>
                <a:gd name="T62" fmla="*/ 3465 w 3558"/>
                <a:gd name="T63" fmla="*/ 3005 h 3227"/>
                <a:gd name="T64" fmla="*/ 3529 w 3558"/>
                <a:gd name="T65" fmla="*/ 2892 h 3227"/>
                <a:gd name="T66" fmla="*/ 3558 w 3558"/>
                <a:gd name="T67" fmla="*/ 2722 h 3227"/>
                <a:gd name="T68" fmla="*/ 3544 w 3558"/>
                <a:gd name="T69" fmla="*/ 2570 h 3227"/>
                <a:gd name="T70" fmla="*/ 3499 w 3558"/>
                <a:gd name="T71" fmla="*/ 2328 h 3227"/>
                <a:gd name="T72" fmla="*/ 3455 w 3558"/>
                <a:gd name="T73" fmla="*/ 2097 h 3227"/>
                <a:gd name="T74" fmla="*/ 3411 w 3558"/>
                <a:gd name="T75" fmla="*/ 1870 h 3227"/>
                <a:gd name="T76" fmla="*/ 3371 w 3558"/>
                <a:gd name="T77" fmla="*/ 1652 h 3227"/>
                <a:gd name="T78" fmla="*/ 3332 w 3558"/>
                <a:gd name="T79" fmla="*/ 1444 h 3227"/>
                <a:gd name="T80" fmla="*/ 3292 w 3558"/>
                <a:gd name="T81" fmla="*/ 1246 h 3227"/>
                <a:gd name="T82" fmla="*/ 3263 w 3558"/>
                <a:gd name="T83" fmla="*/ 1058 h 3227"/>
                <a:gd name="T84" fmla="*/ 3233 w 3558"/>
                <a:gd name="T85" fmla="*/ 879 h 3227"/>
                <a:gd name="T86" fmla="*/ 3214 w 3558"/>
                <a:gd name="T87" fmla="*/ 716 h 3227"/>
                <a:gd name="T88" fmla="*/ 3204 w 3558"/>
                <a:gd name="T89" fmla="*/ 609 h 3227"/>
                <a:gd name="T90" fmla="*/ 3252 w 3558"/>
                <a:gd name="T91" fmla="*/ 346 h 3227"/>
                <a:gd name="T92" fmla="*/ 3159 w 3558"/>
                <a:gd name="T93" fmla="*/ 275 h 3227"/>
                <a:gd name="T94" fmla="*/ 2504 w 3558"/>
                <a:gd name="T95" fmla="*/ 282 h 3227"/>
                <a:gd name="T96" fmla="*/ 1675 w 3558"/>
                <a:gd name="T97" fmla="*/ 314 h 3227"/>
                <a:gd name="T98" fmla="*/ 957 w 3558"/>
                <a:gd name="T99" fmla="*/ 358 h 3227"/>
                <a:gd name="T100" fmla="*/ 676 w 3558"/>
                <a:gd name="T101" fmla="*/ 382 h 3227"/>
                <a:gd name="T102" fmla="*/ 365 w 3558"/>
                <a:gd name="T103" fmla="*/ 314 h 3227"/>
                <a:gd name="T104" fmla="*/ 336 w 3558"/>
                <a:gd name="T105" fmla="*/ 183 h 3227"/>
                <a:gd name="T106" fmla="*/ 385 w 3558"/>
                <a:gd name="T107" fmla="*/ 103 h 3227"/>
                <a:gd name="T108" fmla="*/ 473 w 3558"/>
                <a:gd name="T109" fmla="*/ 55 h 3227"/>
                <a:gd name="T110" fmla="*/ 552 w 3558"/>
                <a:gd name="T111" fmla="*/ 43 h 3227"/>
                <a:gd name="T112" fmla="*/ 676 w 3558"/>
                <a:gd name="T113" fmla="*/ 43 h 32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558"/>
                <a:gd name="T172" fmla="*/ 0 h 3227"/>
                <a:gd name="T173" fmla="*/ 3558 w 3558"/>
                <a:gd name="T174" fmla="*/ 3227 h 32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558" h="3227">
                  <a:moveTo>
                    <a:pt x="676" y="43"/>
                  </a:moveTo>
                  <a:lnTo>
                    <a:pt x="646" y="27"/>
                  </a:lnTo>
                  <a:lnTo>
                    <a:pt x="602" y="15"/>
                  </a:lnTo>
                  <a:lnTo>
                    <a:pt x="543" y="3"/>
                  </a:lnTo>
                  <a:lnTo>
                    <a:pt x="478" y="0"/>
                  </a:lnTo>
                  <a:lnTo>
                    <a:pt x="419" y="0"/>
                  </a:lnTo>
                  <a:lnTo>
                    <a:pt x="370" y="12"/>
                  </a:lnTo>
                  <a:lnTo>
                    <a:pt x="351" y="15"/>
                  </a:lnTo>
                  <a:lnTo>
                    <a:pt x="330" y="24"/>
                  </a:lnTo>
                  <a:lnTo>
                    <a:pt x="306" y="31"/>
                  </a:lnTo>
                  <a:lnTo>
                    <a:pt x="281" y="43"/>
                  </a:lnTo>
                  <a:lnTo>
                    <a:pt x="256" y="55"/>
                  </a:lnTo>
                  <a:lnTo>
                    <a:pt x="232" y="72"/>
                  </a:lnTo>
                  <a:lnTo>
                    <a:pt x="207" y="87"/>
                  </a:lnTo>
                  <a:lnTo>
                    <a:pt x="182" y="107"/>
                  </a:lnTo>
                  <a:lnTo>
                    <a:pt x="158" y="126"/>
                  </a:lnTo>
                  <a:lnTo>
                    <a:pt x="133" y="155"/>
                  </a:lnTo>
                  <a:lnTo>
                    <a:pt x="114" y="179"/>
                  </a:lnTo>
                  <a:lnTo>
                    <a:pt x="89" y="210"/>
                  </a:lnTo>
                  <a:lnTo>
                    <a:pt x="70" y="242"/>
                  </a:lnTo>
                  <a:lnTo>
                    <a:pt x="55" y="278"/>
                  </a:lnTo>
                  <a:lnTo>
                    <a:pt x="34" y="318"/>
                  </a:lnTo>
                  <a:lnTo>
                    <a:pt x="25" y="358"/>
                  </a:lnTo>
                  <a:lnTo>
                    <a:pt x="15" y="401"/>
                  </a:lnTo>
                  <a:lnTo>
                    <a:pt x="5" y="454"/>
                  </a:lnTo>
                  <a:lnTo>
                    <a:pt x="0" y="505"/>
                  </a:lnTo>
                  <a:lnTo>
                    <a:pt x="0" y="561"/>
                  </a:lnTo>
                  <a:lnTo>
                    <a:pt x="5" y="621"/>
                  </a:lnTo>
                  <a:lnTo>
                    <a:pt x="0" y="648"/>
                  </a:lnTo>
                  <a:lnTo>
                    <a:pt x="0" y="681"/>
                  </a:lnTo>
                  <a:lnTo>
                    <a:pt x="5" y="716"/>
                  </a:lnTo>
                  <a:lnTo>
                    <a:pt x="5" y="751"/>
                  </a:lnTo>
                  <a:lnTo>
                    <a:pt x="11" y="795"/>
                  </a:lnTo>
                  <a:lnTo>
                    <a:pt x="19" y="839"/>
                  </a:lnTo>
                  <a:lnTo>
                    <a:pt x="25" y="882"/>
                  </a:lnTo>
                  <a:lnTo>
                    <a:pt x="34" y="930"/>
                  </a:lnTo>
                  <a:lnTo>
                    <a:pt x="45" y="983"/>
                  </a:lnTo>
                  <a:lnTo>
                    <a:pt x="59" y="1038"/>
                  </a:lnTo>
                  <a:lnTo>
                    <a:pt x="70" y="1090"/>
                  </a:lnTo>
                  <a:lnTo>
                    <a:pt x="84" y="1150"/>
                  </a:lnTo>
                  <a:lnTo>
                    <a:pt x="99" y="1205"/>
                  </a:lnTo>
                  <a:lnTo>
                    <a:pt x="114" y="1265"/>
                  </a:lnTo>
                  <a:lnTo>
                    <a:pt x="129" y="1329"/>
                  </a:lnTo>
                  <a:lnTo>
                    <a:pt x="144" y="1389"/>
                  </a:lnTo>
                  <a:lnTo>
                    <a:pt x="158" y="1452"/>
                  </a:lnTo>
                  <a:lnTo>
                    <a:pt x="178" y="1515"/>
                  </a:lnTo>
                  <a:lnTo>
                    <a:pt x="192" y="1580"/>
                  </a:lnTo>
                  <a:lnTo>
                    <a:pt x="212" y="1647"/>
                  </a:lnTo>
                  <a:lnTo>
                    <a:pt x="226" y="1711"/>
                  </a:lnTo>
                  <a:lnTo>
                    <a:pt x="247" y="1778"/>
                  </a:lnTo>
                  <a:lnTo>
                    <a:pt x="262" y="1843"/>
                  </a:lnTo>
                  <a:lnTo>
                    <a:pt x="281" y="1910"/>
                  </a:lnTo>
                  <a:lnTo>
                    <a:pt x="296" y="1974"/>
                  </a:lnTo>
                  <a:lnTo>
                    <a:pt x="315" y="2037"/>
                  </a:lnTo>
                  <a:lnTo>
                    <a:pt x="330" y="2105"/>
                  </a:lnTo>
                  <a:lnTo>
                    <a:pt x="345" y="2169"/>
                  </a:lnTo>
                  <a:lnTo>
                    <a:pt x="359" y="2228"/>
                  </a:lnTo>
                  <a:lnTo>
                    <a:pt x="374" y="2292"/>
                  </a:lnTo>
                  <a:lnTo>
                    <a:pt x="389" y="2351"/>
                  </a:lnTo>
                  <a:lnTo>
                    <a:pt x="399" y="2411"/>
                  </a:lnTo>
                  <a:lnTo>
                    <a:pt x="410" y="2467"/>
                  </a:lnTo>
                  <a:lnTo>
                    <a:pt x="419" y="2522"/>
                  </a:lnTo>
                  <a:lnTo>
                    <a:pt x="429" y="2578"/>
                  </a:lnTo>
                  <a:lnTo>
                    <a:pt x="439" y="2630"/>
                  </a:lnTo>
                  <a:lnTo>
                    <a:pt x="444" y="2677"/>
                  </a:lnTo>
                  <a:lnTo>
                    <a:pt x="448" y="2725"/>
                  </a:lnTo>
                  <a:lnTo>
                    <a:pt x="454" y="2769"/>
                  </a:lnTo>
                  <a:lnTo>
                    <a:pt x="448" y="2857"/>
                  </a:lnTo>
                  <a:lnTo>
                    <a:pt x="424" y="2964"/>
                  </a:lnTo>
                  <a:lnTo>
                    <a:pt x="374" y="3068"/>
                  </a:lnTo>
                  <a:lnTo>
                    <a:pt x="296" y="3164"/>
                  </a:lnTo>
                  <a:lnTo>
                    <a:pt x="188" y="3227"/>
                  </a:lnTo>
                  <a:lnTo>
                    <a:pt x="345" y="3220"/>
                  </a:lnTo>
                  <a:lnTo>
                    <a:pt x="562" y="3208"/>
                  </a:lnTo>
                  <a:lnTo>
                    <a:pt x="828" y="3199"/>
                  </a:lnTo>
                  <a:lnTo>
                    <a:pt x="1124" y="3187"/>
                  </a:lnTo>
                  <a:lnTo>
                    <a:pt x="1449" y="3175"/>
                  </a:lnTo>
                  <a:lnTo>
                    <a:pt x="1780" y="3164"/>
                  </a:lnTo>
                  <a:lnTo>
                    <a:pt x="2110" y="3152"/>
                  </a:lnTo>
                  <a:lnTo>
                    <a:pt x="2425" y="3143"/>
                  </a:lnTo>
                  <a:lnTo>
                    <a:pt x="2711" y="3131"/>
                  </a:lnTo>
                  <a:lnTo>
                    <a:pt x="2957" y="3128"/>
                  </a:lnTo>
                  <a:lnTo>
                    <a:pt x="3155" y="3119"/>
                  </a:lnTo>
                  <a:lnTo>
                    <a:pt x="3282" y="3116"/>
                  </a:lnTo>
                  <a:lnTo>
                    <a:pt x="3303" y="3112"/>
                  </a:lnTo>
                  <a:lnTo>
                    <a:pt x="3326" y="3104"/>
                  </a:lnTo>
                  <a:lnTo>
                    <a:pt x="3351" y="3092"/>
                  </a:lnTo>
                  <a:lnTo>
                    <a:pt x="3381" y="3076"/>
                  </a:lnTo>
                  <a:lnTo>
                    <a:pt x="3411" y="3056"/>
                  </a:lnTo>
                  <a:lnTo>
                    <a:pt x="3436" y="3032"/>
                  </a:lnTo>
                  <a:lnTo>
                    <a:pt x="3465" y="3005"/>
                  </a:lnTo>
                  <a:lnTo>
                    <a:pt x="3489" y="2972"/>
                  </a:lnTo>
                  <a:lnTo>
                    <a:pt x="3510" y="2937"/>
                  </a:lnTo>
                  <a:lnTo>
                    <a:pt x="3529" y="2892"/>
                  </a:lnTo>
                  <a:lnTo>
                    <a:pt x="3544" y="2841"/>
                  </a:lnTo>
                  <a:lnTo>
                    <a:pt x="3554" y="2785"/>
                  </a:lnTo>
                  <a:lnTo>
                    <a:pt x="3558" y="2722"/>
                  </a:lnTo>
                  <a:lnTo>
                    <a:pt x="3558" y="2650"/>
                  </a:lnTo>
                  <a:lnTo>
                    <a:pt x="3544" y="2570"/>
                  </a:lnTo>
                  <a:lnTo>
                    <a:pt x="3529" y="2486"/>
                  </a:lnTo>
                  <a:lnTo>
                    <a:pt x="3514" y="2408"/>
                  </a:lnTo>
                  <a:lnTo>
                    <a:pt x="3499" y="2328"/>
                  </a:lnTo>
                  <a:lnTo>
                    <a:pt x="3485" y="2249"/>
                  </a:lnTo>
                  <a:lnTo>
                    <a:pt x="3470" y="2172"/>
                  </a:lnTo>
                  <a:lnTo>
                    <a:pt x="3455" y="2097"/>
                  </a:lnTo>
                  <a:lnTo>
                    <a:pt x="3440" y="2017"/>
                  </a:lnTo>
                  <a:lnTo>
                    <a:pt x="3425" y="1945"/>
                  </a:lnTo>
                  <a:lnTo>
                    <a:pt x="3411" y="1870"/>
                  </a:lnTo>
                  <a:lnTo>
                    <a:pt x="3396" y="1795"/>
                  </a:lnTo>
                  <a:lnTo>
                    <a:pt x="3381" y="1723"/>
                  </a:lnTo>
                  <a:lnTo>
                    <a:pt x="3371" y="1652"/>
                  </a:lnTo>
                  <a:lnTo>
                    <a:pt x="3356" y="1584"/>
                  </a:lnTo>
                  <a:lnTo>
                    <a:pt x="3341" y="1512"/>
                  </a:lnTo>
                  <a:lnTo>
                    <a:pt x="3332" y="1444"/>
                  </a:lnTo>
                  <a:lnTo>
                    <a:pt x="3317" y="1377"/>
                  </a:lnTo>
                  <a:lnTo>
                    <a:pt x="3307" y="1312"/>
                  </a:lnTo>
                  <a:lnTo>
                    <a:pt x="3292" y="1246"/>
                  </a:lnTo>
                  <a:lnTo>
                    <a:pt x="3282" y="1181"/>
                  </a:lnTo>
                  <a:lnTo>
                    <a:pt x="3273" y="1118"/>
                  </a:lnTo>
                  <a:lnTo>
                    <a:pt x="3263" y="1058"/>
                  </a:lnTo>
                  <a:lnTo>
                    <a:pt x="3252" y="998"/>
                  </a:lnTo>
                  <a:lnTo>
                    <a:pt x="3244" y="939"/>
                  </a:lnTo>
                  <a:lnTo>
                    <a:pt x="3233" y="879"/>
                  </a:lnTo>
                  <a:lnTo>
                    <a:pt x="3223" y="823"/>
                  </a:lnTo>
                  <a:lnTo>
                    <a:pt x="3218" y="768"/>
                  </a:lnTo>
                  <a:lnTo>
                    <a:pt x="3214" y="716"/>
                  </a:lnTo>
                  <a:lnTo>
                    <a:pt x="3204" y="660"/>
                  </a:lnTo>
                  <a:lnTo>
                    <a:pt x="3204" y="609"/>
                  </a:lnTo>
                  <a:lnTo>
                    <a:pt x="3204" y="525"/>
                  </a:lnTo>
                  <a:lnTo>
                    <a:pt x="3223" y="433"/>
                  </a:lnTo>
                  <a:lnTo>
                    <a:pt x="3252" y="346"/>
                  </a:lnTo>
                  <a:lnTo>
                    <a:pt x="3292" y="275"/>
                  </a:lnTo>
                  <a:lnTo>
                    <a:pt x="3159" y="275"/>
                  </a:lnTo>
                  <a:lnTo>
                    <a:pt x="2977" y="275"/>
                  </a:lnTo>
                  <a:lnTo>
                    <a:pt x="2756" y="275"/>
                  </a:lnTo>
                  <a:lnTo>
                    <a:pt x="2504" y="282"/>
                  </a:lnTo>
                  <a:lnTo>
                    <a:pt x="2232" y="290"/>
                  </a:lnTo>
                  <a:lnTo>
                    <a:pt x="1952" y="302"/>
                  </a:lnTo>
                  <a:lnTo>
                    <a:pt x="1675" y="314"/>
                  </a:lnTo>
                  <a:lnTo>
                    <a:pt x="1409" y="330"/>
                  </a:lnTo>
                  <a:lnTo>
                    <a:pt x="1168" y="341"/>
                  </a:lnTo>
                  <a:lnTo>
                    <a:pt x="957" y="358"/>
                  </a:lnTo>
                  <a:lnTo>
                    <a:pt x="788" y="370"/>
                  </a:lnTo>
                  <a:lnTo>
                    <a:pt x="676" y="382"/>
                  </a:lnTo>
                  <a:lnTo>
                    <a:pt x="557" y="389"/>
                  </a:lnTo>
                  <a:lnTo>
                    <a:pt x="448" y="365"/>
                  </a:lnTo>
                  <a:lnTo>
                    <a:pt x="365" y="314"/>
                  </a:lnTo>
                  <a:lnTo>
                    <a:pt x="330" y="218"/>
                  </a:lnTo>
                  <a:lnTo>
                    <a:pt x="336" y="183"/>
                  </a:lnTo>
                  <a:lnTo>
                    <a:pt x="345" y="155"/>
                  </a:lnTo>
                  <a:lnTo>
                    <a:pt x="359" y="126"/>
                  </a:lnTo>
                  <a:lnTo>
                    <a:pt x="385" y="103"/>
                  </a:lnTo>
                  <a:lnTo>
                    <a:pt x="410" y="84"/>
                  </a:lnTo>
                  <a:lnTo>
                    <a:pt x="439" y="67"/>
                  </a:lnTo>
                  <a:lnTo>
                    <a:pt x="473" y="55"/>
                  </a:lnTo>
                  <a:lnTo>
                    <a:pt x="513" y="48"/>
                  </a:lnTo>
                  <a:lnTo>
                    <a:pt x="552" y="43"/>
                  </a:lnTo>
                  <a:lnTo>
                    <a:pt x="606" y="48"/>
                  </a:lnTo>
                  <a:lnTo>
                    <a:pt x="655" y="43"/>
                  </a:lnTo>
                  <a:lnTo>
                    <a:pt x="676" y="43"/>
                  </a:lnTo>
                  <a:close/>
                </a:path>
              </a:pathLst>
            </a:custGeom>
            <a:solidFill>
              <a:srgbClr val="FFE5CC"/>
            </a:solidFill>
            <a:ln w="9525">
              <a:noFill/>
              <a:round/>
              <a:headEnd/>
              <a:tailEnd/>
            </a:ln>
          </p:spPr>
          <p:txBody>
            <a:bodyPr/>
            <a:lstStyle/>
            <a:p>
              <a:endParaRPr lang="ar-EG"/>
            </a:p>
          </p:txBody>
        </p:sp>
        <p:sp>
          <p:nvSpPr>
            <p:cNvPr id="44042" name="Freeform 10"/>
            <p:cNvSpPr>
              <a:spLocks/>
            </p:cNvSpPr>
            <p:nvPr/>
          </p:nvSpPr>
          <p:spPr bwMode="auto">
            <a:xfrm>
              <a:off x="1708" y="1121"/>
              <a:ext cx="127" cy="281"/>
            </a:xfrm>
            <a:custGeom>
              <a:avLst/>
              <a:gdLst>
                <a:gd name="T0" fmla="*/ 4 w 127"/>
                <a:gd name="T1" fmla="*/ 0 h 281"/>
                <a:gd name="T2" fmla="*/ 24 w 127"/>
                <a:gd name="T3" fmla="*/ 0 h 281"/>
                <a:gd name="T4" fmla="*/ 44 w 127"/>
                <a:gd name="T5" fmla="*/ 0 h 281"/>
                <a:gd name="T6" fmla="*/ 53 w 127"/>
                <a:gd name="T7" fmla="*/ 0 h 281"/>
                <a:gd name="T8" fmla="*/ 53 w 127"/>
                <a:gd name="T9" fmla="*/ 0 h 281"/>
                <a:gd name="T10" fmla="*/ 64 w 127"/>
                <a:gd name="T11" fmla="*/ 7 h 281"/>
                <a:gd name="T12" fmla="*/ 74 w 127"/>
                <a:gd name="T13" fmla="*/ 15 h 281"/>
                <a:gd name="T14" fmla="*/ 89 w 127"/>
                <a:gd name="T15" fmla="*/ 31 h 281"/>
                <a:gd name="T16" fmla="*/ 98 w 127"/>
                <a:gd name="T17" fmla="*/ 47 h 281"/>
                <a:gd name="T18" fmla="*/ 108 w 127"/>
                <a:gd name="T19" fmla="*/ 63 h 281"/>
                <a:gd name="T20" fmla="*/ 118 w 127"/>
                <a:gd name="T21" fmla="*/ 83 h 281"/>
                <a:gd name="T22" fmla="*/ 123 w 127"/>
                <a:gd name="T23" fmla="*/ 107 h 281"/>
                <a:gd name="T24" fmla="*/ 127 w 127"/>
                <a:gd name="T25" fmla="*/ 126 h 281"/>
                <a:gd name="T26" fmla="*/ 123 w 127"/>
                <a:gd name="T27" fmla="*/ 155 h 281"/>
                <a:gd name="T28" fmla="*/ 118 w 127"/>
                <a:gd name="T29" fmla="*/ 179 h 281"/>
                <a:gd name="T30" fmla="*/ 108 w 127"/>
                <a:gd name="T31" fmla="*/ 203 h 281"/>
                <a:gd name="T32" fmla="*/ 89 w 127"/>
                <a:gd name="T33" fmla="*/ 230 h 281"/>
                <a:gd name="T34" fmla="*/ 64 w 127"/>
                <a:gd name="T35" fmla="*/ 254 h 281"/>
                <a:gd name="T36" fmla="*/ 30 w 127"/>
                <a:gd name="T37" fmla="*/ 281 h 281"/>
                <a:gd name="T38" fmla="*/ 30 w 127"/>
                <a:gd name="T39" fmla="*/ 281 h 281"/>
                <a:gd name="T40" fmla="*/ 19 w 127"/>
                <a:gd name="T41" fmla="*/ 281 h 281"/>
                <a:gd name="T42" fmla="*/ 4 w 127"/>
                <a:gd name="T43" fmla="*/ 281 h 281"/>
                <a:gd name="T44" fmla="*/ 0 w 127"/>
                <a:gd name="T45" fmla="*/ 281 h 281"/>
                <a:gd name="T46" fmla="*/ 0 w 127"/>
                <a:gd name="T47" fmla="*/ 281 h 281"/>
                <a:gd name="T48" fmla="*/ 15 w 127"/>
                <a:gd name="T49" fmla="*/ 274 h 281"/>
                <a:gd name="T50" fmla="*/ 34 w 127"/>
                <a:gd name="T51" fmla="*/ 266 h 281"/>
                <a:gd name="T52" fmla="*/ 49 w 127"/>
                <a:gd name="T53" fmla="*/ 250 h 281"/>
                <a:gd name="T54" fmla="*/ 64 w 127"/>
                <a:gd name="T55" fmla="*/ 238 h 281"/>
                <a:gd name="T56" fmla="*/ 78 w 127"/>
                <a:gd name="T57" fmla="*/ 222 h 281"/>
                <a:gd name="T58" fmla="*/ 89 w 127"/>
                <a:gd name="T59" fmla="*/ 203 h 281"/>
                <a:gd name="T60" fmla="*/ 98 w 127"/>
                <a:gd name="T61" fmla="*/ 182 h 281"/>
                <a:gd name="T62" fmla="*/ 103 w 127"/>
                <a:gd name="T63" fmla="*/ 162 h 281"/>
                <a:gd name="T64" fmla="*/ 103 w 127"/>
                <a:gd name="T65" fmla="*/ 143 h 281"/>
                <a:gd name="T66" fmla="*/ 103 w 127"/>
                <a:gd name="T67" fmla="*/ 123 h 281"/>
                <a:gd name="T68" fmla="*/ 98 w 127"/>
                <a:gd name="T69" fmla="*/ 99 h 281"/>
                <a:gd name="T70" fmla="*/ 89 w 127"/>
                <a:gd name="T71" fmla="*/ 78 h 281"/>
                <a:gd name="T72" fmla="*/ 78 w 127"/>
                <a:gd name="T73" fmla="*/ 59 h 281"/>
                <a:gd name="T74" fmla="*/ 59 w 127"/>
                <a:gd name="T75" fmla="*/ 39 h 281"/>
                <a:gd name="T76" fmla="*/ 34 w 127"/>
                <a:gd name="T77" fmla="*/ 19 h 281"/>
                <a:gd name="T78" fmla="*/ 4 w 127"/>
                <a:gd name="T79" fmla="*/ 0 h 28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7"/>
                <a:gd name="T121" fmla="*/ 0 h 281"/>
                <a:gd name="T122" fmla="*/ 127 w 127"/>
                <a:gd name="T123" fmla="*/ 281 h 28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7" h="281">
                  <a:moveTo>
                    <a:pt x="4" y="0"/>
                  </a:moveTo>
                  <a:lnTo>
                    <a:pt x="24" y="0"/>
                  </a:lnTo>
                  <a:lnTo>
                    <a:pt x="44" y="0"/>
                  </a:lnTo>
                  <a:lnTo>
                    <a:pt x="53" y="0"/>
                  </a:lnTo>
                  <a:lnTo>
                    <a:pt x="64" y="7"/>
                  </a:lnTo>
                  <a:lnTo>
                    <a:pt x="74" y="15"/>
                  </a:lnTo>
                  <a:lnTo>
                    <a:pt x="89" y="31"/>
                  </a:lnTo>
                  <a:lnTo>
                    <a:pt x="98" y="47"/>
                  </a:lnTo>
                  <a:lnTo>
                    <a:pt x="108" y="63"/>
                  </a:lnTo>
                  <a:lnTo>
                    <a:pt x="118" y="83"/>
                  </a:lnTo>
                  <a:lnTo>
                    <a:pt x="123" y="107"/>
                  </a:lnTo>
                  <a:lnTo>
                    <a:pt x="127" y="126"/>
                  </a:lnTo>
                  <a:lnTo>
                    <a:pt x="123" y="155"/>
                  </a:lnTo>
                  <a:lnTo>
                    <a:pt x="118" y="179"/>
                  </a:lnTo>
                  <a:lnTo>
                    <a:pt x="108" y="203"/>
                  </a:lnTo>
                  <a:lnTo>
                    <a:pt x="89" y="230"/>
                  </a:lnTo>
                  <a:lnTo>
                    <a:pt x="64" y="254"/>
                  </a:lnTo>
                  <a:lnTo>
                    <a:pt x="30" y="281"/>
                  </a:lnTo>
                  <a:lnTo>
                    <a:pt x="19" y="281"/>
                  </a:lnTo>
                  <a:lnTo>
                    <a:pt x="4" y="281"/>
                  </a:lnTo>
                  <a:lnTo>
                    <a:pt x="0" y="281"/>
                  </a:lnTo>
                  <a:lnTo>
                    <a:pt x="15" y="274"/>
                  </a:lnTo>
                  <a:lnTo>
                    <a:pt x="34" y="266"/>
                  </a:lnTo>
                  <a:lnTo>
                    <a:pt x="49" y="250"/>
                  </a:lnTo>
                  <a:lnTo>
                    <a:pt x="64" y="238"/>
                  </a:lnTo>
                  <a:lnTo>
                    <a:pt x="78" y="222"/>
                  </a:lnTo>
                  <a:lnTo>
                    <a:pt x="89" y="203"/>
                  </a:lnTo>
                  <a:lnTo>
                    <a:pt x="98" y="182"/>
                  </a:lnTo>
                  <a:lnTo>
                    <a:pt x="103" y="162"/>
                  </a:lnTo>
                  <a:lnTo>
                    <a:pt x="103" y="143"/>
                  </a:lnTo>
                  <a:lnTo>
                    <a:pt x="103" y="123"/>
                  </a:lnTo>
                  <a:lnTo>
                    <a:pt x="98" y="99"/>
                  </a:lnTo>
                  <a:lnTo>
                    <a:pt x="89" y="78"/>
                  </a:lnTo>
                  <a:lnTo>
                    <a:pt x="78" y="59"/>
                  </a:lnTo>
                  <a:lnTo>
                    <a:pt x="59" y="39"/>
                  </a:lnTo>
                  <a:lnTo>
                    <a:pt x="34" y="19"/>
                  </a:lnTo>
                  <a:lnTo>
                    <a:pt x="4" y="0"/>
                  </a:lnTo>
                  <a:close/>
                </a:path>
              </a:pathLst>
            </a:custGeom>
            <a:solidFill>
              <a:srgbClr val="FFE5CC"/>
            </a:solidFill>
            <a:ln w="9525">
              <a:noFill/>
              <a:round/>
              <a:headEnd/>
              <a:tailEnd/>
            </a:ln>
          </p:spPr>
          <p:txBody>
            <a:bodyPr/>
            <a:lstStyle/>
            <a:p>
              <a:endParaRPr lang="ar-EG"/>
            </a:p>
          </p:txBody>
        </p:sp>
        <p:sp>
          <p:nvSpPr>
            <p:cNvPr id="44043" name="Freeform 11"/>
            <p:cNvSpPr>
              <a:spLocks/>
            </p:cNvSpPr>
            <p:nvPr/>
          </p:nvSpPr>
          <p:spPr bwMode="auto">
            <a:xfrm>
              <a:off x="1402" y="1109"/>
              <a:ext cx="384" cy="314"/>
            </a:xfrm>
            <a:custGeom>
              <a:avLst/>
              <a:gdLst>
                <a:gd name="T0" fmla="*/ 384 w 384"/>
                <a:gd name="T1" fmla="*/ 111 h 314"/>
                <a:gd name="T2" fmla="*/ 380 w 384"/>
                <a:gd name="T3" fmla="*/ 95 h 314"/>
                <a:gd name="T4" fmla="*/ 365 w 384"/>
                <a:gd name="T5" fmla="*/ 75 h 314"/>
                <a:gd name="T6" fmla="*/ 340 w 384"/>
                <a:gd name="T7" fmla="*/ 51 h 314"/>
                <a:gd name="T8" fmla="*/ 310 w 384"/>
                <a:gd name="T9" fmla="*/ 31 h 314"/>
                <a:gd name="T10" fmla="*/ 270 w 384"/>
                <a:gd name="T11" fmla="*/ 12 h 314"/>
                <a:gd name="T12" fmla="*/ 232 w 384"/>
                <a:gd name="T13" fmla="*/ 3 h 314"/>
                <a:gd name="T14" fmla="*/ 188 w 384"/>
                <a:gd name="T15" fmla="*/ 0 h 314"/>
                <a:gd name="T16" fmla="*/ 188 w 384"/>
                <a:gd name="T17" fmla="*/ 0 h 314"/>
                <a:gd name="T18" fmla="*/ 152 w 384"/>
                <a:gd name="T19" fmla="*/ 3 h 314"/>
                <a:gd name="T20" fmla="*/ 123 w 384"/>
                <a:gd name="T21" fmla="*/ 12 h 314"/>
                <a:gd name="T22" fmla="*/ 93 w 384"/>
                <a:gd name="T23" fmla="*/ 19 h 314"/>
                <a:gd name="T24" fmla="*/ 74 w 384"/>
                <a:gd name="T25" fmla="*/ 35 h 314"/>
                <a:gd name="T26" fmla="*/ 55 w 384"/>
                <a:gd name="T27" fmla="*/ 47 h 314"/>
                <a:gd name="T28" fmla="*/ 40 w 384"/>
                <a:gd name="T29" fmla="*/ 63 h 314"/>
                <a:gd name="T30" fmla="*/ 25 w 384"/>
                <a:gd name="T31" fmla="*/ 83 h 314"/>
                <a:gd name="T32" fmla="*/ 15 w 384"/>
                <a:gd name="T33" fmla="*/ 99 h 314"/>
                <a:gd name="T34" fmla="*/ 10 w 384"/>
                <a:gd name="T35" fmla="*/ 119 h 314"/>
                <a:gd name="T36" fmla="*/ 4 w 384"/>
                <a:gd name="T37" fmla="*/ 135 h 314"/>
                <a:gd name="T38" fmla="*/ 0 w 384"/>
                <a:gd name="T39" fmla="*/ 150 h 314"/>
                <a:gd name="T40" fmla="*/ 0 w 384"/>
                <a:gd name="T41" fmla="*/ 167 h 314"/>
                <a:gd name="T42" fmla="*/ 0 w 384"/>
                <a:gd name="T43" fmla="*/ 167 h 314"/>
                <a:gd name="T44" fmla="*/ 0 w 384"/>
                <a:gd name="T45" fmla="*/ 186 h 314"/>
                <a:gd name="T46" fmla="*/ 4 w 384"/>
                <a:gd name="T47" fmla="*/ 206 h 314"/>
                <a:gd name="T48" fmla="*/ 19 w 384"/>
                <a:gd name="T49" fmla="*/ 227 h 314"/>
                <a:gd name="T50" fmla="*/ 34 w 384"/>
                <a:gd name="T51" fmla="*/ 246 h 314"/>
                <a:gd name="T52" fmla="*/ 59 w 384"/>
                <a:gd name="T53" fmla="*/ 266 h 314"/>
                <a:gd name="T54" fmla="*/ 84 w 384"/>
                <a:gd name="T55" fmla="*/ 281 h 314"/>
                <a:gd name="T56" fmla="*/ 114 w 384"/>
                <a:gd name="T57" fmla="*/ 298 h 314"/>
                <a:gd name="T58" fmla="*/ 152 w 384"/>
                <a:gd name="T59" fmla="*/ 310 h 314"/>
                <a:gd name="T60" fmla="*/ 188 w 384"/>
                <a:gd name="T61" fmla="*/ 314 h 314"/>
                <a:gd name="T62" fmla="*/ 232 w 384"/>
                <a:gd name="T63" fmla="*/ 310 h 314"/>
                <a:gd name="T64" fmla="*/ 276 w 384"/>
                <a:gd name="T65" fmla="*/ 302 h 314"/>
                <a:gd name="T66" fmla="*/ 276 w 384"/>
                <a:gd name="T67" fmla="*/ 302 h 314"/>
                <a:gd name="T68" fmla="*/ 236 w 384"/>
                <a:gd name="T69" fmla="*/ 302 h 314"/>
                <a:gd name="T70" fmla="*/ 197 w 384"/>
                <a:gd name="T71" fmla="*/ 293 h 314"/>
                <a:gd name="T72" fmla="*/ 158 w 384"/>
                <a:gd name="T73" fmla="*/ 281 h 314"/>
                <a:gd name="T74" fmla="*/ 123 w 384"/>
                <a:gd name="T75" fmla="*/ 266 h 314"/>
                <a:gd name="T76" fmla="*/ 93 w 384"/>
                <a:gd name="T77" fmla="*/ 246 h 314"/>
                <a:gd name="T78" fmla="*/ 74 w 384"/>
                <a:gd name="T79" fmla="*/ 218 h 314"/>
                <a:gd name="T80" fmla="*/ 59 w 384"/>
                <a:gd name="T81" fmla="*/ 191 h 314"/>
                <a:gd name="T82" fmla="*/ 59 w 384"/>
                <a:gd name="T83" fmla="*/ 158 h 314"/>
                <a:gd name="T84" fmla="*/ 69 w 384"/>
                <a:gd name="T85" fmla="*/ 119 h 314"/>
                <a:gd name="T86" fmla="*/ 69 w 384"/>
                <a:gd name="T87" fmla="*/ 119 h 314"/>
                <a:gd name="T88" fmla="*/ 232 w 384"/>
                <a:gd name="T89" fmla="*/ 119 h 314"/>
                <a:gd name="T90" fmla="*/ 344 w 384"/>
                <a:gd name="T91" fmla="*/ 114 h 314"/>
                <a:gd name="T92" fmla="*/ 384 w 384"/>
                <a:gd name="T93" fmla="*/ 111 h 31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84"/>
                <a:gd name="T142" fmla="*/ 0 h 314"/>
                <a:gd name="T143" fmla="*/ 384 w 384"/>
                <a:gd name="T144" fmla="*/ 314 h 31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84" h="314">
                  <a:moveTo>
                    <a:pt x="384" y="111"/>
                  </a:moveTo>
                  <a:lnTo>
                    <a:pt x="380" y="95"/>
                  </a:lnTo>
                  <a:lnTo>
                    <a:pt x="365" y="75"/>
                  </a:lnTo>
                  <a:lnTo>
                    <a:pt x="340" y="51"/>
                  </a:lnTo>
                  <a:lnTo>
                    <a:pt x="310" y="31"/>
                  </a:lnTo>
                  <a:lnTo>
                    <a:pt x="270" y="12"/>
                  </a:lnTo>
                  <a:lnTo>
                    <a:pt x="232" y="3"/>
                  </a:lnTo>
                  <a:lnTo>
                    <a:pt x="188" y="0"/>
                  </a:lnTo>
                  <a:lnTo>
                    <a:pt x="152" y="3"/>
                  </a:lnTo>
                  <a:lnTo>
                    <a:pt x="123" y="12"/>
                  </a:lnTo>
                  <a:lnTo>
                    <a:pt x="93" y="19"/>
                  </a:lnTo>
                  <a:lnTo>
                    <a:pt x="74" y="35"/>
                  </a:lnTo>
                  <a:lnTo>
                    <a:pt x="55" y="47"/>
                  </a:lnTo>
                  <a:lnTo>
                    <a:pt x="40" y="63"/>
                  </a:lnTo>
                  <a:lnTo>
                    <a:pt x="25" y="83"/>
                  </a:lnTo>
                  <a:lnTo>
                    <a:pt x="15" y="99"/>
                  </a:lnTo>
                  <a:lnTo>
                    <a:pt x="10" y="119"/>
                  </a:lnTo>
                  <a:lnTo>
                    <a:pt x="4" y="135"/>
                  </a:lnTo>
                  <a:lnTo>
                    <a:pt x="0" y="150"/>
                  </a:lnTo>
                  <a:lnTo>
                    <a:pt x="0" y="167"/>
                  </a:lnTo>
                  <a:lnTo>
                    <a:pt x="0" y="186"/>
                  </a:lnTo>
                  <a:lnTo>
                    <a:pt x="4" y="206"/>
                  </a:lnTo>
                  <a:lnTo>
                    <a:pt x="19" y="227"/>
                  </a:lnTo>
                  <a:lnTo>
                    <a:pt x="34" y="246"/>
                  </a:lnTo>
                  <a:lnTo>
                    <a:pt x="59" y="266"/>
                  </a:lnTo>
                  <a:lnTo>
                    <a:pt x="84" y="281"/>
                  </a:lnTo>
                  <a:lnTo>
                    <a:pt x="114" y="298"/>
                  </a:lnTo>
                  <a:lnTo>
                    <a:pt x="152" y="310"/>
                  </a:lnTo>
                  <a:lnTo>
                    <a:pt x="188" y="314"/>
                  </a:lnTo>
                  <a:lnTo>
                    <a:pt x="232" y="310"/>
                  </a:lnTo>
                  <a:lnTo>
                    <a:pt x="276" y="302"/>
                  </a:lnTo>
                  <a:lnTo>
                    <a:pt x="236" y="302"/>
                  </a:lnTo>
                  <a:lnTo>
                    <a:pt x="197" y="293"/>
                  </a:lnTo>
                  <a:lnTo>
                    <a:pt x="158" y="281"/>
                  </a:lnTo>
                  <a:lnTo>
                    <a:pt x="123" y="266"/>
                  </a:lnTo>
                  <a:lnTo>
                    <a:pt x="93" y="246"/>
                  </a:lnTo>
                  <a:lnTo>
                    <a:pt x="74" y="218"/>
                  </a:lnTo>
                  <a:lnTo>
                    <a:pt x="59" y="191"/>
                  </a:lnTo>
                  <a:lnTo>
                    <a:pt x="59" y="158"/>
                  </a:lnTo>
                  <a:lnTo>
                    <a:pt x="69" y="119"/>
                  </a:lnTo>
                  <a:lnTo>
                    <a:pt x="232" y="119"/>
                  </a:lnTo>
                  <a:lnTo>
                    <a:pt x="344" y="114"/>
                  </a:lnTo>
                  <a:lnTo>
                    <a:pt x="384" y="111"/>
                  </a:lnTo>
                  <a:close/>
                </a:path>
              </a:pathLst>
            </a:custGeom>
            <a:solidFill>
              <a:srgbClr val="FFE5CC"/>
            </a:solidFill>
            <a:ln w="9525">
              <a:noFill/>
              <a:round/>
              <a:headEnd/>
              <a:tailEnd/>
            </a:ln>
          </p:spPr>
          <p:txBody>
            <a:bodyPr/>
            <a:lstStyle/>
            <a:p>
              <a:endParaRPr lang="ar-EG"/>
            </a:p>
          </p:txBody>
        </p:sp>
        <p:sp>
          <p:nvSpPr>
            <p:cNvPr id="44044" name="Freeform 12"/>
            <p:cNvSpPr>
              <a:spLocks/>
            </p:cNvSpPr>
            <p:nvPr/>
          </p:nvSpPr>
          <p:spPr bwMode="auto">
            <a:xfrm>
              <a:off x="1698" y="972"/>
              <a:ext cx="2893" cy="430"/>
            </a:xfrm>
            <a:custGeom>
              <a:avLst/>
              <a:gdLst>
                <a:gd name="T0" fmla="*/ 14 w 2893"/>
                <a:gd name="T1" fmla="*/ 96 h 430"/>
                <a:gd name="T2" fmla="*/ 40 w 2893"/>
                <a:gd name="T3" fmla="*/ 108 h 430"/>
                <a:gd name="T4" fmla="*/ 69 w 2893"/>
                <a:gd name="T5" fmla="*/ 128 h 430"/>
                <a:gd name="T6" fmla="*/ 99 w 2893"/>
                <a:gd name="T7" fmla="*/ 149 h 430"/>
                <a:gd name="T8" fmla="*/ 122 w 2893"/>
                <a:gd name="T9" fmla="*/ 176 h 430"/>
                <a:gd name="T10" fmla="*/ 143 w 2893"/>
                <a:gd name="T11" fmla="*/ 208 h 430"/>
                <a:gd name="T12" fmla="*/ 152 w 2893"/>
                <a:gd name="T13" fmla="*/ 244 h 430"/>
                <a:gd name="T14" fmla="*/ 158 w 2893"/>
                <a:gd name="T15" fmla="*/ 280 h 430"/>
                <a:gd name="T16" fmla="*/ 152 w 2893"/>
                <a:gd name="T17" fmla="*/ 319 h 430"/>
                <a:gd name="T18" fmla="*/ 137 w 2893"/>
                <a:gd name="T19" fmla="*/ 355 h 430"/>
                <a:gd name="T20" fmla="*/ 103 w 2893"/>
                <a:gd name="T21" fmla="*/ 395 h 430"/>
                <a:gd name="T22" fmla="*/ 59 w 2893"/>
                <a:gd name="T23" fmla="*/ 430 h 430"/>
                <a:gd name="T24" fmla="*/ 241 w 2893"/>
                <a:gd name="T25" fmla="*/ 415 h 430"/>
                <a:gd name="T26" fmla="*/ 699 w 2893"/>
                <a:gd name="T27" fmla="*/ 383 h 430"/>
                <a:gd name="T28" fmla="*/ 1218 w 2893"/>
                <a:gd name="T29" fmla="*/ 359 h 430"/>
                <a:gd name="T30" fmla="*/ 1740 w 2893"/>
                <a:gd name="T31" fmla="*/ 340 h 430"/>
                <a:gd name="T32" fmla="*/ 2217 w 2893"/>
                <a:gd name="T33" fmla="*/ 328 h 430"/>
                <a:gd name="T34" fmla="*/ 2587 w 2893"/>
                <a:gd name="T35" fmla="*/ 323 h 430"/>
                <a:gd name="T36" fmla="*/ 2794 w 2893"/>
                <a:gd name="T37" fmla="*/ 319 h 430"/>
                <a:gd name="T38" fmla="*/ 2819 w 2893"/>
                <a:gd name="T39" fmla="*/ 307 h 430"/>
                <a:gd name="T40" fmla="*/ 2863 w 2893"/>
                <a:gd name="T41" fmla="*/ 272 h 430"/>
                <a:gd name="T42" fmla="*/ 2888 w 2893"/>
                <a:gd name="T43" fmla="*/ 224 h 430"/>
                <a:gd name="T44" fmla="*/ 2893 w 2893"/>
                <a:gd name="T45" fmla="*/ 168 h 430"/>
                <a:gd name="T46" fmla="*/ 2878 w 2893"/>
                <a:gd name="T47" fmla="*/ 108 h 430"/>
                <a:gd name="T48" fmla="*/ 2838 w 2893"/>
                <a:gd name="T49" fmla="*/ 60 h 430"/>
                <a:gd name="T50" fmla="*/ 2770 w 2893"/>
                <a:gd name="T51" fmla="*/ 17 h 430"/>
                <a:gd name="T52" fmla="*/ 2730 w 2893"/>
                <a:gd name="T53" fmla="*/ 5 h 430"/>
                <a:gd name="T54" fmla="*/ 2661 w 2893"/>
                <a:gd name="T55" fmla="*/ 0 h 430"/>
                <a:gd name="T56" fmla="*/ 2616 w 2893"/>
                <a:gd name="T57" fmla="*/ 5 h 430"/>
                <a:gd name="T58" fmla="*/ 2099 w 2893"/>
                <a:gd name="T59" fmla="*/ 33 h 430"/>
                <a:gd name="T60" fmla="*/ 1380 w 2893"/>
                <a:gd name="T61" fmla="*/ 60 h 430"/>
                <a:gd name="T62" fmla="*/ 655 w 2893"/>
                <a:gd name="T63" fmla="*/ 80 h 430"/>
                <a:gd name="T64" fmla="*/ 128 w 2893"/>
                <a:gd name="T65" fmla="*/ 89 h 4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93"/>
                <a:gd name="T100" fmla="*/ 0 h 430"/>
                <a:gd name="T101" fmla="*/ 2893 w 2893"/>
                <a:gd name="T102" fmla="*/ 430 h 4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93" h="430">
                  <a:moveTo>
                    <a:pt x="0" y="89"/>
                  </a:moveTo>
                  <a:lnTo>
                    <a:pt x="14" y="96"/>
                  </a:lnTo>
                  <a:lnTo>
                    <a:pt x="29" y="101"/>
                  </a:lnTo>
                  <a:lnTo>
                    <a:pt x="40" y="108"/>
                  </a:lnTo>
                  <a:lnTo>
                    <a:pt x="54" y="116"/>
                  </a:lnTo>
                  <a:lnTo>
                    <a:pt x="69" y="128"/>
                  </a:lnTo>
                  <a:lnTo>
                    <a:pt x="84" y="137"/>
                  </a:lnTo>
                  <a:lnTo>
                    <a:pt x="99" y="149"/>
                  </a:lnTo>
                  <a:lnTo>
                    <a:pt x="108" y="164"/>
                  </a:lnTo>
                  <a:lnTo>
                    <a:pt x="122" y="176"/>
                  </a:lnTo>
                  <a:lnTo>
                    <a:pt x="133" y="192"/>
                  </a:lnTo>
                  <a:lnTo>
                    <a:pt x="143" y="208"/>
                  </a:lnTo>
                  <a:lnTo>
                    <a:pt x="147" y="227"/>
                  </a:lnTo>
                  <a:lnTo>
                    <a:pt x="152" y="244"/>
                  </a:lnTo>
                  <a:lnTo>
                    <a:pt x="158" y="263"/>
                  </a:lnTo>
                  <a:lnTo>
                    <a:pt x="158" y="280"/>
                  </a:lnTo>
                  <a:lnTo>
                    <a:pt x="158" y="299"/>
                  </a:lnTo>
                  <a:lnTo>
                    <a:pt x="152" y="319"/>
                  </a:lnTo>
                  <a:lnTo>
                    <a:pt x="147" y="335"/>
                  </a:lnTo>
                  <a:lnTo>
                    <a:pt x="137" y="355"/>
                  </a:lnTo>
                  <a:lnTo>
                    <a:pt x="122" y="375"/>
                  </a:lnTo>
                  <a:lnTo>
                    <a:pt x="103" y="395"/>
                  </a:lnTo>
                  <a:lnTo>
                    <a:pt x="84" y="415"/>
                  </a:lnTo>
                  <a:lnTo>
                    <a:pt x="59" y="430"/>
                  </a:lnTo>
                  <a:lnTo>
                    <a:pt x="241" y="415"/>
                  </a:lnTo>
                  <a:lnTo>
                    <a:pt x="458" y="399"/>
                  </a:lnTo>
                  <a:lnTo>
                    <a:pt x="699" y="383"/>
                  </a:lnTo>
                  <a:lnTo>
                    <a:pt x="950" y="371"/>
                  </a:lnTo>
                  <a:lnTo>
                    <a:pt x="1218" y="359"/>
                  </a:lnTo>
                  <a:lnTo>
                    <a:pt x="1484" y="352"/>
                  </a:lnTo>
                  <a:lnTo>
                    <a:pt x="1740" y="340"/>
                  </a:lnTo>
                  <a:lnTo>
                    <a:pt x="1991" y="335"/>
                  </a:lnTo>
                  <a:lnTo>
                    <a:pt x="2217" y="328"/>
                  </a:lnTo>
                  <a:lnTo>
                    <a:pt x="2420" y="323"/>
                  </a:lnTo>
                  <a:lnTo>
                    <a:pt x="2587" y="323"/>
                  </a:lnTo>
                  <a:lnTo>
                    <a:pt x="2715" y="319"/>
                  </a:lnTo>
                  <a:lnTo>
                    <a:pt x="2794" y="319"/>
                  </a:lnTo>
                  <a:lnTo>
                    <a:pt x="2819" y="307"/>
                  </a:lnTo>
                  <a:lnTo>
                    <a:pt x="2844" y="292"/>
                  </a:lnTo>
                  <a:lnTo>
                    <a:pt x="2863" y="272"/>
                  </a:lnTo>
                  <a:lnTo>
                    <a:pt x="2878" y="248"/>
                  </a:lnTo>
                  <a:lnTo>
                    <a:pt x="2888" y="224"/>
                  </a:lnTo>
                  <a:lnTo>
                    <a:pt x="2893" y="196"/>
                  </a:lnTo>
                  <a:lnTo>
                    <a:pt x="2893" y="168"/>
                  </a:lnTo>
                  <a:lnTo>
                    <a:pt x="2888" y="137"/>
                  </a:lnTo>
                  <a:lnTo>
                    <a:pt x="2878" y="108"/>
                  </a:lnTo>
                  <a:lnTo>
                    <a:pt x="2863" y="84"/>
                  </a:lnTo>
                  <a:lnTo>
                    <a:pt x="2838" y="60"/>
                  </a:lnTo>
                  <a:lnTo>
                    <a:pt x="2808" y="36"/>
                  </a:lnTo>
                  <a:lnTo>
                    <a:pt x="2770" y="17"/>
                  </a:lnTo>
                  <a:lnTo>
                    <a:pt x="2730" y="5"/>
                  </a:lnTo>
                  <a:lnTo>
                    <a:pt x="2690" y="0"/>
                  </a:lnTo>
                  <a:lnTo>
                    <a:pt x="2661" y="0"/>
                  </a:lnTo>
                  <a:lnTo>
                    <a:pt x="2616" y="5"/>
                  </a:lnTo>
                  <a:lnTo>
                    <a:pt x="2394" y="21"/>
                  </a:lnTo>
                  <a:lnTo>
                    <a:pt x="2099" y="33"/>
                  </a:lnTo>
                  <a:lnTo>
                    <a:pt x="1750" y="48"/>
                  </a:lnTo>
                  <a:lnTo>
                    <a:pt x="1380" y="60"/>
                  </a:lnTo>
                  <a:lnTo>
                    <a:pt x="1005" y="69"/>
                  </a:lnTo>
                  <a:lnTo>
                    <a:pt x="655" y="80"/>
                  </a:lnTo>
                  <a:lnTo>
                    <a:pt x="359" y="84"/>
                  </a:lnTo>
                  <a:lnTo>
                    <a:pt x="128" y="89"/>
                  </a:lnTo>
                  <a:lnTo>
                    <a:pt x="0" y="89"/>
                  </a:lnTo>
                  <a:close/>
                </a:path>
              </a:pathLst>
            </a:custGeom>
            <a:solidFill>
              <a:srgbClr val="FFE5CC"/>
            </a:solidFill>
            <a:ln w="9525">
              <a:noFill/>
              <a:round/>
              <a:headEnd/>
              <a:tailEnd/>
            </a:ln>
          </p:spPr>
          <p:txBody>
            <a:bodyPr/>
            <a:lstStyle/>
            <a:p>
              <a:endParaRPr lang="ar-EG"/>
            </a:p>
          </p:txBody>
        </p:sp>
        <p:sp>
          <p:nvSpPr>
            <p:cNvPr id="44045" name="Freeform 13"/>
            <p:cNvSpPr>
              <a:spLocks/>
            </p:cNvSpPr>
            <p:nvPr/>
          </p:nvSpPr>
          <p:spPr bwMode="auto">
            <a:xfrm>
              <a:off x="1476" y="1247"/>
              <a:ext cx="321" cy="143"/>
            </a:xfrm>
            <a:custGeom>
              <a:avLst/>
              <a:gdLst>
                <a:gd name="T0" fmla="*/ 10 w 321"/>
                <a:gd name="T1" fmla="*/ 0 h 143"/>
                <a:gd name="T2" fmla="*/ 114 w 321"/>
                <a:gd name="T3" fmla="*/ 0 h 143"/>
                <a:gd name="T4" fmla="*/ 251 w 321"/>
                <a:gd name="T5" fmla="*/ 0 h 143"/>
                <a:gd name="T6" fmla="*/ 321 w 321"/>
                <a:gd name="T7" fmla="*/ 0 h 143"/>
                <a:gd name="T8" fmla="*/ 321 w 321"/>
                <a:gd name="T9" fmla="*/ 0 h 143"/>
                <a:gd name="T10" fmla="*/ 310 w 321"/>
                <a:gd name="T11" fmla="*/ 56 h 143"/>
                <a:gd name="T12" fmla="*/ 276 w 321"/>
                <a:gd name="T13" fmla="*/ 112 h 143"/>
                <a:gd name="T14" fmla="*/ 182 w 321"/>
                <a:gd name="T15" fmla="*/ 143 h 143"/>
                <a:gd name="T16" fmla="*/ 182 w 321"/>
                <a:gd name="T17" fmla="*/ 143 h 143"/>
                <a:gd name="T18" fmla="*/ 148 w 321"/>
                <a:gd name="T19" fmla="*/ 143 h 143"/>
                <a:gd name="T20" fmla="*/ 114 w 321"/>
                <a:gd name="T21" fmla="*/ 140 h 143"/>
                <a:gd name="T22" fmla="*/ 84 w 321"/>
                <a:gd name="T23" fmla="*/ 128 h 143"/>
                <a:gd name="T24" fmla="*/ 55 w 321"/>
                <a:gd name="T25" fmla="*/ 116 h 143"/>
                <a:gd name="T26" fmla="*/ 34 w 321"/>
                <a:gd name="T27" fmla="*/ 96 h 143"/>
                <a:gd name="T28" fmla="*/ 15 w 321"/>
                <a:gd name="T29" fmla="*/ 77 h 143"/>
                <a:gd name="T30" fmla="*/ 4 w 321"/>
                <a:gd name="T31" fmla="*/ 53 h 143"/>
                <a:gd name="T32" fmla="*/ 0 w 321"/>
                <a:gd name="T33" fmla="*/ 24 h 143"/>
                <a:gd name="T34" fmla="*/ 10 w 321"/>
                <a:gd name="T35" fmla="*/ 0 h 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21"/>
                <a:gd name="T55" fmla="*/ 0 h 143"/>
                <a:gd name="T56" fmla="*/ 321 w 321"/>
                <a:gd name="T57" fmla="*/ 143 h 14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21" h="143">
                  <a:moveTo>
                    <a:pt x="10" y="0"/>
                  </a:moveTo>
                  <a:lnTo>
                    <a:pt x="114" y="0"/>
                  </a:lnTo>
                  <a:lnTo>
                    <a:pt x="251" y="0"/>
                  </a:lnTo>
                  <a:lnTo>
                    <a:pt x="321" y="0"/>
                  </a:lnTo>
                  <a:lnTo>
                    <a:pt x="310" y="56"/>
                  </a:lnTo>
                  <a:lnTo>
                    <a:pt x="276" y="112"/>
                  </a:lnTo>
                  <a:lnTo>
                    <a:pt x="182" y="143"/>
                  </a:lnTo>
                  <a:lnTo>
                    <a:pt x="148" y="143"/>
                  </a:lnTo>
                  <a:lnTo>
                    <a:pt x="114" y="140"/>
                  </a:lnTo>
                  <a:lnTo>
                    <a:pt x="84" y="128"/>
                  </a:lnTo>
                  <a:lnTo>
                    <a:pt x="55" y="116"/>
                  </a:lnTo>
                  <a:lnTo>
                    <a:pt x="34" y="96"/>
                  </a:lnTo>
                  <a:lnTo>
                    <a:pt x="15" y="77"/>
                  </a:lnTo>
                  <a:lnTo>
                    <a:pt x="4" y="53"/>
                  </a:lnTo>
                  <a:lnTo>
                    <a:pt x="0" y="24"/>
                  </a:lnTo>
                  <a:lnTo>
                    <a:pt x="10" y="0"/>
                  </a:lnTo>
                  <a:close/>
                </a:path>
              </a:pathLst>
            </a:custGeom>
            <a:solidFill>
              <a:srgbClr val="FFE5CC"/>
            </a:solidFill>
            <a:ln w="9525">
              <a:noFill/>
              <a:round/>
              <a:headEnd/>
              <a:tailEnd/>
            </a:ln>
          </p:spPr>
          <p:txBody>
            <a:bodyPr/>
            <a:lstStyle/>
            <a:p>
              <a:endParaRPr lang="ar-EG"/>
            </a:p>
          </p:txBody>
        </p:sp>
        <p:sp>
          <p:nvSpPr>
            <p:cNvPr id="44046" name="Freeform 14"/>
            <p:cNvSpPr>
              <a:spLocks/>
            </p:cNvSpPr>
            <p:nvPr/>
          </p:nvSpPr>
          <p:spPr bwMode="auto">
            <a:xfrm>
              <a:off x="1151" y="4033"/>
              <a:ext cx="266" cy="224"/>
            </a:xfrm>
            <a:custGeom>
              <a:avLst/>
              <a:gdLst>
                <a:gd name="T0" fmla="*/ 0 w 266"/>
                <a:gd name="T1" fmla="*/ 0 h 224"/>
                <a:gd name="T2" fmla="*/ 133 w 266"/>
                <a:gd name="T3" fmla="*/ 12 h 224"/>
                <a:gd name="T4" fmla="*/ 226 w 266"/>
                <a:gd name="T5" fmla="*/ 21 h 224"/>
                <a:gd name="T6" fmla="*/ 266 w 266"/>
                <a:gd name="T7" fmla="*/ 24 h 224"/>
                <a:gd name="T8" fmla="*/ 266 w 266"/>
                <a:gd name="T9" fmla="*/ 24 h 224"/>
                <a:gd name="T10" fmla="*/ 255 w 266"/>
                <a:gd name="T11" fmla="*/ 48 h 224"/>
                <a:gd name="T12" fmla="*/ 236 w 266"/>
                <a:gd name="T13" fmla="*/ 80 h 224"/>
                <a:gd name="T14" fmla="*/ 211 w 266"/>
                <a:gd name="T15" fmla="*/ 116 h 224"/>
                <a:gd name="T16" fmla="*/ 181 w 266"/>
                <a:gd name="T17" fmla="*/ 156 h 224"/>
                <a:gd name="T18" fmla="*/ 143 w 266"/>
                <a:gd name="T19" fmla="*/ 188 h 224"/>
                <a:gd name="T20" fmla="*/ 93 w 266"/>
                <a:gd name="T21" fmla="*/ 212 h 224"/>
                <a:gd name="T22" fmla="*/ 44 w 266"/>
                <a:gd name="T23" fmla="*/ 224 h 224"/>
                <a:gd name="T24" fmla="*/ 44 w 266"/>
                <a:gd name="T25" fmla="*/ 224 h 224"/>
                <a:gd name="T26" fmla="*/ 59 w 266"/>
                <a:gd name="T27" fmla="*/ 212 h 224"/>
                <a:gd name="T28" fmla="*/ 74 w 266"/>
                <a:gd name="T29" fmla="*/ 195 h 224"/>
                <a:gd name="T30" fmla="*/ 84 w 266"/>
                <a:gd name="T31" fmla="*/ 171 h 224"/>
                <a:gd name="T32" fmla="*/ 93 w 266"/>
                <a:gd name="T33" fmla="*/ 147 h 224"/>
                <a:gd name="T34" fmla="*/ 99 w 266"/>
                <a:gd name="T35" fmla="*/ 123 h 224"/>
                <a:gd name="T36" fmla="*/ 99 w 266"/>
                <a:gd name="T37" fmla="*/ 96 h 224"/>
                <a:gd name="T38" fmla="*/ 88 w 266"/>
                <a:gd name="T39" fmla="*/ 68 h 224"/>
                <a:gd name="T40" fmla="*/ 69 w 266"/>
                <a:gd name="T41" fmla="*/ 45 h 224"/>
                <a:gd name="T42" fmla="*/ 40 w 266"/>
                <a:gd name="T43" fmla="*/ 21 h 224"/>
                <a:gd name="T44" fmla="*/ 0 w 266"/>
                <a:gd name="T45" fmla="*/ 0 h 22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6"/>
                <a:gd name="T70" fmla="*/ 0 h 224"/>
                <a:gd name="T71" fmla="*/ 266 w 266"/>
                <a:gd name="T72" fmla="*/ 224 h 22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6" h="224">
                  <a:moveTo>
                    <a:pt x="0" y="0"/>
                  </a:moveTo>
                  <a:lnTo>
                    <a:pt x="133" y="12"/>
                  </a:lnTo>
                  <a:lnTo>
                    <a:pt x="226" y="21"/>
                  </a:lnTo>
                  <a:lnTo>
                    <a:pt x="266" y="24"/>
                  </a:lnTo>
                  <a:lnTo>
                    <a:pt x="255" y="48"/>
                  </a:lnTo>
                  <a:lnTo>
                    <a:pt x="236" y="80"/>
                  </a:lnTo>
                  <a:lnTo>
                    <a:pt x="211" y="116"/>
                  </a:lnTo>
                  <a:lnTo>
                    <a:pt x="181" y="156"/>
                  </a:lnTo>
                  <a:lnTo>
                    <a:pt x="143" y="188"/>
                  </a:lnTo>
                  <a:lnTo>
                    <a:pt x="93" y="212"/>
                  </a:lnTo>
                  <a:lnTo>
                    <a:pt x="44" y="224"/>
                  </a:lnTo>
                  <a:lnTo>
                    <a:pt x="59" y="212"/>
                  </a:lnTo>
                  <a:lnTo>
                    <a:pt x="74" y="195"/>
                  </a:lnTo>
                  <a:lnTo>
                    <a:pt x="84" y="171"/>
                  </a:lnTo>
                  <a:lnTo>
                    <a:pt x="93" y="147"/>
                  </a:lnTo>
                  <a:lnTo>
                    <a:pt x="99" y="123"/>
                  </a:lnTo>
                  <a:lnTo>
                    <a:pt x="99" y="96"/>
                  </a:lnTo>
                  <a:lnTo>
                    <a:pt x="88" y="68"/>
                  </a:lnTo>
                  <a:lnTo>
                    <a:pt x="69" y="45"/>
                  </a:lnTo>
                  <a:lnTo>
                    <a:pt x="40" y="21"/>
                  </a:lnTo>
                  <a:lnTo>
                    <a:pt x="0" y="0"/>
                  </a:lnTo>
                  <a:close/>
                </a:path>
              </a:pathLst>
            </a:custGeom>
            <a:solidFill>
              <a:srgbClr val="FFE5CC"/>
            </a:solidFill>
            <a:ln w="9525">
              <a:noFill/>
              <a:round/>
              <a:headEnd/>
              <a:tailEnd/>
            </a:ln>
          </p:spPr>
          <p:txBody>
            <a:bodyPr/>
            <a:lstStyle/>
            <a:p>
              <a:endParaRPr lang="ar-EG"/>
            </a:p>
          </p:txBody>
        </p:sp>
        <p:sp>
          <p:nvSpPr>
            <p:cNvPr id="44047" name="Freeform 15"/>
            <p:cNvSpPr>
              <a:spLocks/>
            </p:cNvSpPr>
            <p:nvPr/>
          </p:nvSpPr>
          <p:spPr bwMode="auto">
            <a:xfrm>
              <a:off x="899" y="4030"/>
              <a:ext cx="321" cy="263"/>
            </a:xfrm>
            <a:custGeom>
              <a:avLst/>
              <a:gdLst>
                <a:gd name="T0" fmla="*/ 321 w 321"/>
                <a:gd name="T1" fmla="*/ 99 h 263"/>
                <a:gd name="T2" fmla="*/ 193 w 321"/>
                <a:gd name="T3" fmla="*/ 99 h 263"/>
                <a:gd name="T4" fmla="*/ 79 w 321"/>
                <a:gd name="T5" fmla="*/ 99 h 263"/>
                <a:gd name="T6" fmla="*/ 30 w 321"/>
                <a:gd name="T7" fmla="*/ 99 h 263"/>
                <a:gd name="T8" fmla="*/ 30 w 321"/>
                <a:gd name="T9" fmla="*/ 99 h 263"/>
                <a:gd name="T10" fmla="*/ 34 w 321"/>
                <a:gd name="T11" fmla="*/ 143 h 263"/>
                <a:gd name="T12" fmla="*/ 59 w 321"/>
                <a:gd name="T13" fmla="*/ 191 h 263"/>
                <a:gd name="T14" fmla="*/ 104 w 321"/>
                <a:gd name="T15" fmla="*/ 227 h 263"/>
                <a:gd name="T16" fmla="*/ 173 w 321"/>
                <a:gd name="T17" fmla="*/ 251 h 263"/>
                <a:gd name="T18" fmla="*/ 266 w 321"/>
                <a:gd name="T19" fmla="*/ 242 h 263"/>
                <a:gd name="T20" fmla="*/ 266 w 321"/>
                <a:gd name="T21" fmla="*/ 242 h 263"/>
                <a:gd name="T22" fmla="*/ 271 w 321"/>
                <a:gd name="T23" fmla="*/ 246 h 263"/>
                <a:gd name="T24" fmla="*/ 271 w 321"/>
                <a:gd name="T25" fmla="*/ 251 h 263"/>
                <a:gd name="T26" fmla="*/ 277 w 321"/>
                <a:gd name="T27" fmla="*/ 251 h 263"/>
                <a:gd name="T28" fmla="*/ 277 w 321"/>
                <a:gd name="T29" fmla="*/ 251 h 263"/>
                <a:gd name="T30" fmla="*/ 222 w 321"/>
                <a:gd name="T31" fmla="*/ 263 h 263"/>
                <a:gd name="T32" fmla="*/ 133 w 321"/>
                <a:gd name="T33" fmla="*/ 258 h 263"/>
                <a:gd name="T34" fmla="*/ 45 w 321"/>
                <a:gd name="T35" fmla="*/ 230 h 263"/>
                <a:gd name="T36" fmla="*/ 0 w 321"/>
                <a:gd name="T37" fmla="*/ 147 h 263"/>
                <a:gd name="T38" fmla="*/ 0 w 321"/>
                <a:gd name="T39" fmla="*/ 147 h 263"/>
                <a:gd name="T40" fmla="*/ 15 w 321"/>
                <a:gd name="T41" fmla="*/ 79 h 263"/>
                <a:gd name="T42" fmla="*/ 70 w 321"/>
                <a:gd name="T43" fmla="*/ 24 h 263"/>
                <a:gd name="T44" fmla="*/ 159 w 321"/>
                <a:gd name="T45" fmla="*/ 0 h 263"/>
                <a:gd name="T46" fmla="*/ 159 w 321"/>
                <a:gd name="T47" fmla="*/ 0 h 263"/>
                <a:gd name="T48" fmla="*/ 227 w 321"/>
                <a:gd name="T49" fmla="*/ 12 h 263"/>
                <a:gd name="T50" fmla="*/ 292 w 321"/>
                <a:gd name="T51" fmla="*/ 43 h 263"/>
                <a:gd name="T52" fmla="*/ 321 w 321"/>
                <a:gd name="T53" fmla="*/ 99 h 26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21"/>
                <a:gd name="T82" fmla="*/ 0 h 263"/>
                <a:gd name="T83" fmla="*/ 321 w 321"/>
                <a:gd name="T84" fmla="*/ 263 h 26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21" h="263">
                  <a:moveTo>
                    <a:pt x="321" y="99"/>
                  </a:moveTo>
                  <a:lnTo>
                    <a:pt x="193" y="99"/>
                  </a:lnTo>
                  <a:lnTo>
                    <a:pt x="79" y="99"/>
                  </a:lnTo>
                  <a:lnTo>
                    <a:pt x="30" y="99"/>
                  </a:lnTo>
                  <a:lnTo>
                    <a:pt x="34" y="143"/>
                  </a:lnTo>
                  <a:lnTo>
                    <a:pt x="59" y="191"/>
                  </a:lnTo>
                  <a:lnTo>
                    <a:pt x="104" y="227"/>
                  </a:lnTo>
                  <a:lnTo>
                    <a:pt x="173" y="251"/>
                  </a:lnTo>
                  <a:lnTo>
                    <a:pt x="266" y="242"/>
                  </a:lnTo>
                  <a:lnTo>
                    <a:pt x="271" y="246"/>
                  </a:lnTo>
                  <a:lnTo>
                    <a:pt x="271" y="251"/>
                  </a:lnTo>
                  <a:lnTo>
                    <a:pt x="277" y="251"/>
                  </a:lnTo>
                  <a:lnTo>
                    <a:pt x="222" y="263"/>
                  </a:lnTo>
                  <a:lnTo>
                    <a:pt x="133" y="258"/>
                  </a:lnTo>
                  <a:lnTo>
                    <a:pt x="45" y="230"/>
                  </a:lnTo>
                  <a:lnTo>
                    <a:pt x="0" y="147"/>
                  </a:lnTo>
                  <a:lnTo>
                    <a:pt x="15" y="79"/>
                  </a:lnTo>
                  <a:lnTo>
                    <a:pt x="70" y="24"/>
                  </a:lnTo>
                  <a:lnTo>
                    <a:pt x="159" y="0"/>
                  </a:lnTo>
                  <a:lnTo>
                    <a:pt x="227" y="12"/>
                  </a:lnTo>
                  <a:lnTo>
                    <a:pt x="292" y="43"/>
                  </a:lnTo>
                  <a:lnTo>
                    <a:pt x="321" y="99"/>
                  </a:lnTo>
                  <a:close/>
                </a:path>
              </a:pathLst>
            </a:custGeom>
            <a:solidFill>
              <a:srgbClr val="FFE5CC"/>
            </a:solidFill>
            <a:ln w="9525">
              <a:noFill/>
              <a:round/>
              <a:headEnd/>
              <a:tailEnd/>
            </a:ln>
          </p:spPr>
          <p:txBody>
            <a:bodyPr/>
            <a:lstStyle/>
            <a:p>
              <a:endParaRPr lang="ar-EG"/>
            </a:p>
          </p:txBody>
        </p:sp>
        <p:sp>
          <p:nvSpPr>
            <p:cNvPr id="44048" name="Freeform 16"/>
            <p:cNvSpPr>
              <a:spLocks/>
            </p:cNvSpPr>
            <p:nvPr/>
          </p:nvSpPr>
          <p:spPr bwMode="auto">
            <a:xfrm>
              <a:off x="939" y="4144"/>
              <a:ext cx="290" cy="125"/>
            </a:xfrm>
            <a:custGeom>
              <a:avLst/>
              <a:gdLst>
                <a:gd name="T0" fmla="*/ 0 w 290"/>
                <a:gd name="T1" fmla="*/ 0 h 125"/>
                <a:gd name="T2" fmla="*/ 104 w 290"/>
                <a:gd name="T3" fmla="*/ 0 h 125"/>
                <a:gd name="T4" fmla="*/ 226 w 290"/>
                <a:gd name="T5" fmla="*/ 0 h 125"/>
                <a:gd name="T6" fmla="*/ 290 w 290"/>
                <a:gd name="T7" fmla="*/ 0 h 125"/>
                <a:gd name="T8" fmla="*/ 290 w 290"/>
                <a:gd name="T9" fmla="*/ 0 h 125"/>
                <a:gd name="T10" fmla="*/ 281 w 290"/>
                <a:gd name="T11" fmla="*/ 53 h 125"/>
                <a:gd name="T12" fmla="*/ 241 w 290"/>
                <a:gd name="T13" fmla="*/ 104 h 125"/>
                <a:gd name="T14" fmla="*/ 157 w 290"/>
                <a:gd name="T15" fmla="*/ 125 h 125"/>
                <a:gd name="T16" fmla="*/ 157 w 290"/>
                <a:gd name="T17" fmla="*/ 125 h 125"/>
                <a:gd name="T18" fmla="*/ 123 w 290"/>
                <a:gd name="T19" fmla="*/ 120 h 125"/>
                <a:gd name="T20" fmla="*/ 93 w 290"/>
                <a:gd name="T21" fmla="*/ 113 h 125"/>
                <a:gd name="T22" fmla="*/ 74 w 290"/>
                <a:gd name="T23" fmla="*/ 104 h 125"/>
                <a:gd name="T24" fmla="*/ 53 w 290"/>
                <a:gd name="T25" fmla="*/ 89 h 125"/>
                <a:gd name="T26" fmla="*/ 34 w 290"/>
                <a:gd name="T27" fmla="*/ 77 h 125"/>
                <a:gd name="T28" fmla="*/ 24 w 290"/>
                <a:gd name="T29" fmla="*/ 60 h 125"/>
                <a:gd name="T30" fmla="*/ 15 w 290"/>
                <a:gd name="T31" fmla="*/ 41 h 125"/>
                <a:gd name="T32" fmla="*/ 9 w 290"/>
                <a:gd name="T33" fmla="*/ 29 h 125"/>
                <a:gd name="T34" fmla="*/ 5 w 290"/>
                <a:gd name="T35" fmla="*/ 12 h 125"/>
                <a:gd name="T36" fmla="*/ 0 w 29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125"/>
                <a:gd name="T59" fmla="*/ 290 w 29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125">
                  <a:moveTo>
                    <a:pt x="0" y="0"/>
                  </a:moveTo>
                  <a:lnTo>
                    <a:pt x="104" y="0"/>
                  </a:lnTo>
                  <a:lnTo>
                    <a:pt x="226" y="0"/>
                  </a:lnTo>
                  <a:lnTo>
                    <a:pt x="290" y="0"/>
                  </a:lnTo>
                  <a:lnTo>
                    <a:pt x="281" y="53"/>
                  </a:lnTo>
                  <a:lnTo>
                    <a:pt x="241" y="104"/>
                  </a:lnTo>
                  <a:lnTo>
                    <a:pt x="157" y="125"/>
                  </a:lnTo>
                  <a:lnTo>
                    <a:pt x="123" y="120"/>
                  </a:lnTo>
                  <a:lnTo>
                    <a:pt x="93" y="113"/>
                  </a:lnTo>
                  <a:lnTo>
                    <a:pt x="74" y="104"/>
                  </a:lnTo>
                  <a:lnTo>
                    <a:pt x="53" y="89"/>
                  </a:lnTo>
                  <a:lnTo>
                    <a:pt x="34" y="77"/>
                  </a:lnTo>
                  <a:lnTo>
                    <a:pt x="24" y="60"/>
                  </a:lnTo>
                  <a:lnTo>
                    <a:pt x="15" y="41"/>
                  </a:lnTo>
                  <a:lnTo>
                    <a:pt x="9" y="29"/>
                  </a:lnTo>
                  <a:lnTo>
                    <a:pt x="5" y="12"/>
                  </a:lnTo>
                  <a:lnTo>
                    <a:pt x="0" y="0"/>
                  </a:lnTo>
                  <a:close/>
                </a:path>
              </a:pathLst>
            </a:custGeom>
            <a:solidFill>
              <a:srgbClr val="FFE5CC"/>
            </a:solidFill>
            <a:ln w="9525">
              <a:noFill/>
              <a:round/>
              <a:headEnd/>
              <a:tailEnd/>
            </a:ln>
          </p:spPr>
          <p:txBody>
            <a:bodyPr/>
            <a:lstStyle/>
            <a:p>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066800" y="3746500"/>
            <a:ext cx="6831013" cy="1476375"/>
          </a:xfrm>
          <a:prstGeom prst="rect">
            <a:avLst/>
          </a:prstGeom>
          <a:noFill/>
          <a:ln w="9525">
            <a:noFill/>
            <a:miter lim="800000"/>
            <a:headEnd/>
            <a:tailEnd/>
          </a:ln>
        </p:spPr>
        <p:txBody>
          <a:bodyPr anchor="ctr">
            <a:spAutoFit/>
          </a:bodyPr>
          <a:lstStyle/>
          <a:p>
            <a:pPr algn="r" rtl="1"/>
            <a:r>
              <a:rPr lang="ar-SA" sz="3000" b="1" dirty="0">
                <a:solidFill>
                  <a:srgbClr val="FF0000"/>
                </a:solidFill>
              </a:rPr>
              <a:t>ملاحظات</a:t>
            </a:r>
          </a:p>
          <a:p>
            <a:pPr algn="r" rtl="1"/>
            <a:r>
              <a:rPr lang="ar-SA" sz="3000" b="1" dirty="0">
                <a:solidFill>
                  <a:srgbClr val="002060"/>
                </a:solidFill>
              </a:rPr>
              <a:t>3</a:t>
            </a:r>
            <a:r>
              <a:rPr lang="ar-SA" sz="3000" b="1" dirty="0">
                <a:solidFill>
                  <a:srgbClr val="0000CC"/>
                </a:solidFill>
                <a:cs typeface="Times New Roman" pitchFamily="18" charset="0"/>
              </a:rPr>
              <a:t>- وجد نيوتن أن هذا الاشتقاق ينطبق كذلك على المدارات الإهليلجية</a:t>
            </a:r>
          </a:p>
        </p:txBody>
      </p:sp>
      <p:pic>
        <p:nvPicPr>
          <p:cNvPr id="9" name="Picture 1" descr="anotacion.png"/>
          <p:cNvPicPr>
            <a:picLocks noChangeAspect="1"/>
          </p:cNvPicPr>
          <p:nvPr/>
        </p:nvPicPr>
        <p:blipFill>
          <a:blip r:embed="rId4"/>
          <a:srcRect/>
          <a:stretch>
            <a:fillRect/>
          </a:stretch>
        </p:blipFill>
        <p:spPr bwMode="auto">
          <a:xfrm>
            <a:off x="0" y="-242888"/>
            <a:ext cx="3851275" cy="3144838"/>
          </a:xfrm>
          <a:prstGeom prst="rect">
            <a:avLst/>
          </a:prstGeom>
          <a:noFill/>
          <a:ln w="9525">
            <a:noFill/>
            <a:miter lim="800000"/>
            <a:headEnd/>
            <a:tailEnd/>
          </a:ln>
        </p:spPr>
      </p:pic>
      <p:sp>
        <p:nvSpPr>
          <p:cNvPr id="3" name="مستطيل 2"/>
          <p:cNvSpPr>
            <a:spLocks noChangeArrowheads="1"/>
          </p:cNvSpPr>
          <p:nvPr/>
        </p:nvSpPr>
        <p:spPr bwMode="auto">
          <a:xfrm rot="21290321">
            <a:off x="1010964" y="1094750"/>
            <a:ext cx="1829347" cy="1015663"/>
          </a:xfrm>
          <a:prstGeom prst="rect">
            <a:avLst/>
          </a:prstGeom>
          <a:noFill/>
          <a:ln w="9525">
            <a:noFill/>
            <a:miter lim="800000"/>
            <a:headEnd/>
            <a:tailEnd/>
          </a:ln>
        </p:spPr>
        <p:txBody>
          <a:bodyPr wrap="none">
            <a:spAutoFit/>
          </a:bodyPr>
          <a:lstStyle/>
          <a:p>
            <a:r>
              <a:rPr lang="ar-EG" sz="3000" b="1" dirty="0">
                <a:solidFill>
                  <a:srgbClr val="0000CC"/>
                </a:solidFill>
                <a:cs typeface="Times New Roman" pitchFamily="18" charset="0"/>
              </a:rPr>
              <a:t>قانون</a:t>
            </a:r>
            <a:r>
              <a:rPr lang="ar-EG" sz="2800" b="1" dirty="0"/>
              <a:t> </a:t>
            </a:r>
            <a:endParaRPr lang="ar-SA" sz="2800" b="1" dirty="0"/>
          </a:p>
          <a:p>
            <a:r>
              <a:rPr lang="ar-EG" sz="2800" b="1" dirty="0"/>
              <a:t> </a:t>
            </a:r>
            <a:r>
              <a:rPr lang="ar-EG" sz="3000" b="1" dirty="0">
                <a:solidFill>
                  <a:srgbClr val="0000CC"/>
                </a:solidFill>
                <a:cs typeface="Times New Roman" pitchFamily="18" charset="0"/>
              </a:rPr>
              <a:t>الجذب الكون</a:t>
            </a:r>
            <a:endParaRPr lang="ar-SA"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3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800" decel="100000"/>
                                        <p:tgtEl>
                                          <p:spTgt spid="9"/>
                                        </p:tgtEl>
                                      </p:cBhvr>
                                    </p:animEffect>
                                    <p:anim calcmode="lin" valueType="num">
                                      <p:cBhvr>
                                        <p:cTn id="14" dur="800" decel="100000" fill="hold"/>
                                        <p:tgtEl>
                                          <p:spTgt spid="9"/>
                                        </p:tgtEl>
                                        <p:attrNameLst>
                                          <p:attrName>style.rotation</p:attrName>
                                        </p:attrNameLst>
                                      </p:cBhvr>
                                      <p:tavLst>
                                        <p:tav tm="0">
                                          <p:val>
                                            <p:fltVal val="-90"/>
                                          </p:val>
                                        </p:tav>
                                        <p:tav tm="100000">
                                          <p:val>
                                            <p:fltVal val="0"/>
                                          </p:val>
                                        </p:tav>
                                      </p:tavLst>
                                    </p:anim>
                                    <p:anim calcmode="lin" valueType="num">
                                      <p:cBhvr>
                                        <p:cTn id="15" dur="800" decel="100000" fill="hold"/>
                                        <p:tgtEl>
                                          <p:spTgt spid="9"/>
                                        </p:tgtEl>
                                        <p:attrNameLst>
                                          <p:attrName>ppt_x</p:attrName>
                                        </p:attrNameLst>
                                      </p:cBhvr>
                                      <p:tavLst>
                                        <p:tav tm="0">
                                          <p:val>
                                            <p:strVal val="#ppt_x+0.4"/>
                                          </p:val>
                                        </p:tav>
                                        <p:tav tm="100000">
                                          <p:val>
                                            <p:strVal val="#ppt_x-0.05"/>
                                          </p:val>
                                        </p:tav>
                                      </p:tavLst>
                                    </p:anim>
                                    <p:anim calcmode="lin" valueType="num">
                                      <p:cBhvr>
                                        <p:cTn id="16" dur="800" decel="100000" fill="hold"/>
                                        <p:tgtEl>
                                          <p:spTgt spid="9"/>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24"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to="" calcmode="lin" valueType="num">
                                      <p:cBhvr>
                                        <p:cTn id="23"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9"/>
          <p:cNvGrpSpPr>
            <a:grpSpLocks/>
          </p:cNvGrpSpPr>
          <p:nvPr/>
        </p:nvGrpSpPr>
        <p:grpSpPr bwMode="auto">
          <a:xfrm>
            <a:off x="2195513" y="2852738"/>
            <a:ext cx="5545137" cy="1871662"/>
            <a:chOff x="3491880" y="3356992"/>
            <a:chExt cx="3312368" cy="1872208"/>
          </a:xfrm>
        </p:grpSpPr>
        <p:sp>
          <p:nvSpPr>
            <p:cNvPr id="11" name="Rectangle 10"/>
            <p:cNvSpPr/>
            <p:nvPr/>
          </p:nvSpPr>
          <p:spPr>
            <a:xfrm>
              <a:off x="3491880" y="3356992"/>
              <a:ext cx="3312368" cy="187220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pic>
          <p:nvPicPr>
            <p:cNvPr id="45063" name="Picture 1" descr="Paintbdr.wmf"/>
            <p:cNvPicPr>
              <a:picLocks noChangeAspect="1"/>
            </p:cNvPicPr>
            <p:nvPr/>
          </p:nvPicPr>
          <p:blipFill>
            <a:blip r:embed="rId3"/>
            <a:srcRect/>
            <a:stretch>
              <a:fillRect/>
            </a:stretch>
          </p:blipFill>
          <p:spPr bwMode="auto">
            <a:xfrm>
              <a:off x="3491880" y="3356992"/>
              <a:ext cx="3312368" cy="1872208"/>
            </a:xfrm>
            <a:prstGeom prst="rect">
              <a:avLst/>
            </a:prstGeom>
            <a:noFill/>
            <a:ln w="9525">
              <a:noFill/>
              <a:miter lim="800000"/>
              <a:headEnd/>
              <a:tailEnd/>
            </a:ln>
          </p:spPr>
        </p:pic>
      </p:grpSp>
      <p:sp>
        <p:nvSpPr>
          <p:cNvPr id="4" name="Rectangle 6"/>
          <p:cNvSpPr>
            <a:spLocks noChangeArrowheads="1"/>
          </p:cNvSpPr>
          <p:nvPr/>
        </p:nvSpPr>
        <p:spPr bwMode="auto">
          <a:xfrm>
            <a:off x="2428875" y="3405188"/>
            <a:ext cx="5026025" cy="1016000"/>
          </a:xfrm>
          <a:prstGeom prst="rect">
            <a:avLst/>
          </a:prstGeom>
          <a:noFill/>
          <a:ln w="9525">
            <a:noFill/>
            <a:miter lim="800000"/>
            <a:headEnd/>
            <a:tailEnd/>
          </a:ln>
        </p:spPr>
        <p:txBody>
          <a:bodyPr anchor="ctr">
            <a:spAutoFit/>
          </a:bodyPr>
          <a:lstStyle/>
          <a:p>
            <a:pPr algn="ctr" rtl="1"/>
            <a:r>
              <a:rPr lang="ar-SA" sz="3000" b="1" dirty="0">
                <a:solidFill>
                  <a:srgbClr val="0000CC"/>
                </a:solidFill>
                <a:cs typeface="Times New Roman" pitchFamily="18" charset="0"/>
              </a:rPr>
              <a:t>أمكن قياس ثابت الجذب الكوني عن طريق تجربة كافندش</a:t>
            </a:r>
            <a:endParaRPr lang="en-US" sz="3000" b="1" dirty="0">
              <a:solidFill>
                <a:srgbClr val="0000CC"/>
              </a:solidFill>
              <a:cs typeface="Times New Roman" pitchFamily="18" charset="0"/>
            </a:endParaRPr>
          </a:p>
        </p:txBody>
      </p:sp>
      <p:pic>
        <p:nvPicPr>
          <p:cNvPr id="5"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37"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979613" y="2924175"/>
            <a:ext cx="5976937" cy="2736850"/>
            <a:chOff x="3491880" y="3356992"/>
            <a:chExt cx="3312368" cy="1872208"/>
          </a:xfrm>
        </p:grpSpPr>
        <p:sp>
          <p:nvSpPr>
            <p:cNvPr id="8" name="Rectangle 7"/>
            <p:cNvSpPr/>
            <p:nvPr/>
          </p:nvSpPr>
          <p:spPr>
            <a:xfrm>
              <a:off x="3491880" y="3356992"/>
              <a:ext cx="3312368" cy="187220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pic>
          <p:nvPicPr>
            <p:cNvPr id="46088" name="Picture 1" descr="Paintbdr.wmf"/>
            <p:cNvPicPr>
              <a:picLocks noChangeAspect="1"/>
            </p:cNvPicPr>
            <p:nvPr/>
          </p:nvPicPr>
          <p:blipFill>
            <a:blip r:embed="rId3"/>
            <a:srcRect/>
            <a:stretch>
              <a:fillRect/>
            </a:stretch>
          </p:blipFill>
          <p:spPr bwMode="auto">
            <a:xfrm>
              <a:off x="3491880" y="3356992"/>
              <a:ext cx="3312368" cy="1872208"/>
            </a:xfrm>
            <a:prstGeom prst="rect">
              <a:avLst/>
            </a:prstGeom>
            <a:noFill/>
            <a:ln w="9525">
              <a:noFill/>
              <a:miter lim="800000"/>
              <a:headEnd/>
              <a:tailEnd/>
            </a:ln>
          </p:spPr>
        </p:pic>
      </p:grpSp>
      <p:sp>
        <p:nvSpPr>
          <p:cNvPr id="4" name="Rectangle 6"/>
          <p:cNvSpPr>
            <a:spLocks noChangeArrowheads="1"/>
          </p:cNvSpPr>
          <p:nvPr/>
        </p:nvSpPr>
        <p:spPr bwMode="auto">
          <a:xfrm>
            <a:off x="2428875" y="3303588"/>
            <a:ext cx="5026025" cy="1939925"/>
          </a:xfrm>
          <a:prstGeom prst="rect">
            <a:avLst/>
          </a:prstGeom>
          <a:noFill/>
          <a:ln w="9525">
            <a:noFill/>
            <a:miter lim="800000"/>
            <a:headEnd/>
            <a:tailEnd/>
          </a:ln>
        </p:spPr>
        <p:txBody>
          <a:bodyPr anchor="ctr">
            <a:spAutoFit/>
          </a:bodyPr>
          <a:lstStyle/>
          <a:p>
            <a:pPr algn="ctr" rtl="1"/>
            <a:r>
              <a:rPr lang="ar-SA" sz="3000" b="1" dirty="0">
                <a:solidFill>
                  <a:srgbClr val="FF0000"/>
                </a:solidFill>
              </a:rPr>
              <a:t>تجربة كافندش</a:t>
            </a:r>
          </a:p>
          <a:p>
            <a:pPr algn="ctr" rtl="1"/>
            <a:r>
              <a:rPr lang="ar-SA" sz="3000" b="1" dirty="0">
                <a:solidFill>
                  <a:srgbClr val="0000CC"/>
                </a:solidFill>
                <a:cs typeface="Times New Roman" pitchFamily="18" charset="0"/>
              </a:rPr>
              <a:t>استعمل العالم هنري كافندش في عام 1798م جهازاً كما في الشكل لقياس قوة الجاذبية بين جسمين. </a:t>
            </a:r>
            <a:endParaRPr lang="en-US" sz="3000" b="1" dirty="0">
              <a:solidFill>
                <a:srgbClr val="0000CC"/>
              </a:solidFill>
              <a:cs typeface="Times New Roman" pitchFamily="18" charset="0"/>
            </a:endParaRPr>
          </a:p>
        </p:txBody>
      </p:sp>
      <p:pic>
        <p:nvPicPr>
          <p:cNvPr id="5"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pic>
        <p:nvPicPr>
          <p:cNvPr id="118786" name="صورة 15"/>
          <p:cNvPicPr>
            <a:picLocks noChangeAspect="1" noChangeArrowheads="1"/>
          </p:cNvPicPr>
          <p:nvPr/>
        </p:nvPicPr>
        <p:blipFill>
          <a:blip r:embed="rId5"/>
          <a:srcRect/>
          <a:stretch>
            <a:fillRect/>
          </a:stretch>
        </p:blipFill>
        <p:spPr bwMode="auto">
          <a:xfrm>
            <a:off x="53975" y="5084763"/>
            <a:ext cx="1403350" cy="1608137"/>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2" presetClass="entr" presetSubtype="4" fill="hold" nodeType="withEffect">
                                  <p:stCondLst>
                                    <p:cond delay="0"/>
                                  </p:stCondLst>
                                  <p:childTnLst>
                                    <p:set>
                                      <p:cBhvr>
                                        <p:cTn id="15" dur="1" fill="hold">
                                          <p:stCondLst>
                                            <p:cond delay="0"/>
                                          </p:stCondLst>
                                        </p:cTn>
                                        <p:tgtEl>
                                          <p:spTgt spid="118786"/>
                                        </p:tgtEl>
                                        <p:attrNameLst>
                                          <p:attrName>style.visibility</p:attrName>
                                        </p:attrNameLst>
                                      </p:cBhvr>
                                      <p:to>
                                        <p:strVal val="visible"/>
                                      </p:to>
                                    </p:set>
                                    <p:animEffect transition="in" filter="wipe(down)">
                                      <p:cBhvr>
                                        <p:cTn id="16" dur="500"/>
                                        <p:tgtEl>
                                          <p:spTgt spid="118786"/>
                                        </p:tgtEl>
                                      </p:cBhvr>
                                    </p:animEffect>
                                  </p:childTnLst>
                                </p:cTn>
                              </p:par>
                              <p:par>
                                <p:cTn id="17" presetID="37"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900" decel="100000" fill="hold"/>
                                        <p:tgtEl>
                                          <p:spTgt spid="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835150" y="3068638"/>
            <a:ext cx="6265863" cy="2089150"/>
            <a:chOff x="3491880" y="3356992"/>
            <a:chExt cx="3312368" cy="1872208"/>
          </a:xfrm>
        </p:grpSpPr>
        <p:sp>
          <p:nvSpPr>
            <p:cNvPr id="8" name="Rectangle 7"/>
            <p:cNvSpPr/>
            <p:nvPr/>
          </p:nvSpPr>
          <p:spPr>
            <a:xfrm>
              <a:off x="3491880" y="3356992"/>
              <a:ext cx="3312368" cy="187220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pic>
          <p:nvPicPr>
            <p:cNvPr id="47111" name="Picture 1" descr="Paintbdr.wmf"/>
            <p:cNvPicPr>
              <a:picLocks noChangeAspect="1"/>
            </p:cNvPicPr>
            <p:nvPr/>
          </p:nvPicPr>
          <p:blipFill>
            <a:blip r:embed="rId3"/>
            <a:srcRect/>
            <a:stretch>
              <a:fillRect/>
            </a:stretch>
          </p:blipFill>
          <p:spPr bwMode="auto">
            <a:xfrm>
              <a:off x="3491880" y="3356992"/>
              <a:ext cx="3312368" cy="1872208"/>
            </a:xfrm>
            <a:prstGeom prst="rect">
              <a:avLst/>
            </a:prstGeom>
            <a:noFill/>
            <a:ln w="9525">
              <a:noFill/>
              <a:miter lim="800000"/>
              <a:headEnd/>
              <a:tailEnd/>
            </a:ln>
          </p:spPr>
        </p:pic>
      </p:grpSp>
      <p:sp>
        <p:nvSpPr>
          <p:cNvPr id="4" name="Rectangle 6"/>
          <p:cNvSpPr>
            <a:spLocks noChangeArrowheads="1"/>
          </p:cNvSpPr>
          <p:nvPr/>
        </p:nvSpPr>
        <p:spPr bwMode="auto">
          <a:xfrm>
            <a:off x="2195513" y="3551238"/>
            <a:ext cx="5527675" cy="1014412"/>
          </a:xfrm>
          <a:prstGeom prst="rect">
            <a:avLst/>
          </a:prstGeom>
          <a:noFill/>
          <a:ln w="9525">
            <a:noFill/>
            <a:miter lim="800000"/>
            <a:headEnd/>
            <a:tailEnd/>
          </a:ln>
        </p:spPr>
        <p:txBody>
          <a:bodyPr anchor="ctr">
            <a:spAutoFit/>
          </a:bodyPr>
          <a:lstStyle/>
          <a:p>
            <a:pPr algn="ctr" rtl="1"/>
            <a:r>
              <a:rPr lang="ar-SA" sz="3000" b="1" dirty="0">
                <a:solidFill>
                  <a:srgbClr val="FF0000"/>
                </a:solidFill>
              </a:rPr>
              <a:t>قيمة ثابت الجذب الكوني</a:t>
            </a:r>
            <a:endParaRPr lang="ar-SA" sz="3000" b="1" dirty="0">
              <a:solidFill>
                <a:srgbClr val="002060"/>
              </a:solidFill>
            </a:endParaRPr>
          </a:p>
          <a:p>
            <a:pPr algn="ctr" rtl="1"/>
            <a:r>
              <a:rPr lang="ar-SA" sz="3000" b="1" dirty="0">
                <a:solidFill>
                  <a:srgbClr val="0000CC"/>
                </a:solidFill>
                <a:cs typeface="Times New Roman" pitchFamily="18" charset="0"/>
              </a:rPr>
              <a:t> 10-11 </a:t>
            </a:r>
            <a:r>
              <a:rPr lang="en-US" sz="3000" b="1" dirty="0">
                <a:solidFill>
                  <a:srgbClr val="0000CC"/>
                </a:solidFill>
                <a:cs typeface="Times New Roman" pitchFamily="18" charset="0"/>
              </a:rPr>
              <a:t>N. m2/ kg2 × G = 6.67</a:t>
            </a:r>
          </a:p>
        </p:txBody>
      </p:sp>
      <p:pic>
        <p:nvPicPr>
          <p:cNvPr id="5"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37"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700338" y="2565400"/>
            <a:ext cx="4535487" cy="2735263"/>
            <a:chOff x="3491880" y="3356992"/>
            <a:chExt cx="3312368" cy="1872208"/>
          </a:xfrm>
        </p:grpSpPr>
        <p:sp>
          <p:nvSpPr>
            <p:cNvPr id="8" name="Rectangle 7"/>
            <p:cNvSpPr/>
            <p:nvPr/>
          </p:nvSpPr>
          <p:spPr>
            <a:xfrm>
              <a:off x="3491880" y="3356992"/>
              <a:ext cx="3312368" cy="187220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pic>
          <p:nvPicPr>
            <p:cNvPr id="48136" name="Picture 1" descr="Paintbdr.wmf"/>
            <p:cNvPicPr>
              <a:picLocks noChangeAspect="1"/>
            </p:cNvPicPr>
            <p:nvPr/>
          </p:nvPicPr>
          <p:blipFill>
            <a:blip r:embed="rId3"/>
            <a:srcRect/>
            <a:stretch>
              <a:fillRect/>
            </a:stretch>
          </p:blipFill>
          <p:spPr bwMode="auto">
            <a:xfrm>
              <a:off x="3491880" y="3356992"/>
              <a:ext cx="3312368" cy="1872208"/>
            </a:xfrm>
            <a:prstGeom prst="rect">
              <a:avLst/>
            </a:prstGeom>
            <a:noFill/>
            <a:ln w="9525">
              <a:noFill/>
              <a:miter lim="800000"/>
              <a:headEnd/>
              <a:tailEnd/>
            </a:ln>
          </p:spPr>
        </p:pic>
      </p:grpSp>
      <p:sp>
        <p:nvSpPr>
          <p:cNvPr id="4" name="Rectangle 6"/>
          <p:cNvSpPr>
            <a:spLocks noChangeArrowheads="1"/>
          </p:cNvSpPr>
          <p:nvPr/>
        </p:nvSpPr>
        <p:spPr bwMode="auto">
          <a:xfrm>
            <a:off x="2332038" y="3117850"/>
            <a:ext cx="5026025" cy="554038"/>
          </a:xfrm>
          <a:prstGeom prst="rect">
            <a:avLst/>
          </a:prstGeom>
          <a:noFill/>
          <a:ln w="9525">
            <a:noFill/>
            <a:miter lim="800000"/>
            <a:headEnd/>
            <a:tailEnd/>
          </a:ln>
        </p:spPr>
        <p:txBody>
          <a:bodyPr anchor="ctr">
            <a:spAutoFit/>
          </a:bodyPr>
          <a:lstStyle/>
          <a:p>
            <a:pPr algn="ctr" rtl="1"/>
            <a:r>
              <a:rPr lang="ar-SA" sz="3000" b="1">
                <a:solidFill>
                  <a:srgbClr val="FF0000"/>
                </a:solidFill>
              </a:rPr>
              <a:t>قانون الجذب الكوني </a:t>
            </a:r>
            <a:endParaRPr lang="en-US" sz="3000">
              <a:solidFill>
                <a:srgbClr val="FF0000"/>
              </a:solidFill>
            </a:endParaRPr>
          </a:p>
        </p:txBody>
      </p:sp>
      <p:pic>
        <p:nvPicPr>
          <p:cNvPr id="5"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pic>
        <p:nvPicPr>
          <p:cNvPr id="116738" name="صورة 9"/>
          <p:cNvPicPr>
            <a:picLocks noChangeAspect="1" noChangeArrowheads="1"/>
          </p:cNvPicPr>
          <p:nvPr/>
        </p:nvPicPr>
        <p:blipFill>
          <a:blip r:embed="rId5">
            <a:clrChange>
              <a:clrFrom>
                <a:srgbClr val="FFFFCC"/>
              </a:clrFrom>
              <a:clrTo>
                <a:srgbClr val="FFFFCC">
                  <a:alpha val="0"/>
                </a:srgbClr>
              </a:clrTo>
            </a:clrChange>
          </a:blip>
          <a:srcRect/>
          <a:stretch>
            <a:fillRect/>
          </a:stretch>
        </p:blipFill>
        <p:spPr bwMode="auto">
          <a:xfrm>
            <a:off x="3240088" y="4044950"/>
            <a:ext cx="3529012" cy="849313"/>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p:cTn id="17" dur="1" fill="hold">
                                          <p:stCondLst>
                                            <p:cond delay="0"/>
                                          </p:stCondLst>
                                        </p:cTn>
                                        <p:tgtEl>
                                          <p:spTgt spid="116738"/>
                                        </p:tgtEl>
                                        <p:attrNameLst>
                                          <p:attrName>style.visibility</p:attrName>
                                        </p:attrNameLst>
                                      </p:cBhvr>
                                      <p:to>
                                        <p:strVal val="visible"/>
                                      </p:to>
                                    </p:set>
                                    <p:animEffect transition="in" filter="wipe(down)">
                                      <p:cBhvr>
                                        <p:cTn id="18" dur="500"/>
                                        <p:tgtEl>
                                          <p:spTgt spid="116738"/>
                                        </p:tgtEl>
                                      </p:cBhvr>
                                    </p:animEffect>
                                  </p:childTnLst>
                                </p:cTn>
                              </p:par>
                              <p:par>
                                <p:cTn id="19" presetID="37"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195513" y="3068638"/>
            <a:ext cx="5472112" cy="2160587"/>
            <a:chOff x="3491880" y="3356992"/>
            <a:chExt cx="3312368" cy="1872208"/>
          </a:xfrm>
        </p:grpSpPr>
        <p:sp>
          <p:nvSpPr>
            <p:cNvPr id="8" name="Rectangle 7"/>
            <p:cNvSpPr/>
            <p:nvPr/>
          </p:nvSpPr>
          <p:spPr>
            <a:xfrm>
              <a:off x="3491880" y="3356992"/>
              <a:ext cx="3312368" cy="187220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pic>
          <p:nvPicPr>
            <p:cNvPr id="49159" name="Picture 1" descr="Paintbdr.wmf"/>
            <p:cNvPicPr>
              <a:picLocks noChangeAspect="1"/>
            </p:cNvPicPr>
            <p:nvPr/>
          </p:nvPicPr>
          <p:blipFill>
            <a:blip r:embed="rId3"/>
            <a:srcRect/>
            <a:stretch>
              <a:fillRect/>
            </a:stretch>
          </p:blipFill>
          <p:spPr bwMode="auto">
            <a:xfrm>
              <a:off x="3491880" y="3356992"/>
              <a:ext cx="3312368" cy="1872208"/>
            </a:xfrm>
            <a:prstGeom prst="rect">
              <a:avLst/>
            </a:prstGeom>
            <a:noFill/>
            <a:ln w="9525">
              <a:noFill/>
              <a:miter lim="800000"/>
              <a:headEnd/>
              <a:tailEnd/>
            </a:ln>
          </p:spPr>
        </p:pic>
      </p:grpSp>
      <p:sp>
        <p:nvSpPr>
          <p:cNvPr id="4" name="Rectangle 6"/>
          <p:cNvSpPr>
            <a:spLocks noChangeArrowheads="1"/>
          </p:cNvSpPr>
          <p:nvPr/>
        </p:nvSpPr>
        <p:spPr bwMode="auto">
          <a:xfrm>
            <a:off x="2303463" y="3443288"/>
            <a:ext cx="5026025" cy="1477962"/>
          </a:xfrm>
          <a:prstGeom prst="rect">
            <a:avLst/>
          </a:prstGeom>
          <a:noFill/>
          <a:ln w="9525">
            <a:noFill/>
            <a:miter lim="800000"/>
            <a:headEnd/>
            <a:tailEnd/>
          </a:ln>
        </p:spPr>
        <p:txBody>
          <a:bodyPr anchor="ctr">
            <a:spAutoFit/>
          </a:bodyPr>
          <a:lstStyle/>
          <a:p>
            <a:pPr algn="ctr" rtl="1"/>
            <a:r>
              <a:rPr lang="ar-SA" sz="3000" b="1" dirty="0">
                <a:solidFill>
                  <a:srgbClr val="FF0000"/>
                </a:solidFill>
              </a:rPr>
              <a:t>أهمية الثابت </a:t>
            </a:r>
            <a:r>
              <a:rPr lang="en-US" sz="3000" b="1" dirty="0">
                <a:solidFill>
                  <a:srgbClr val="FF0000"/>
                </a:solidFill>
              </a:rPr>
              <a:t>G </a:t>
            </a:r>
            <a:endParaRPr lang="ar-SA" sz="3000" b="1" dirty="0">
              <a:solidFill>
                <a:srgbClr val="FF0000"/>
              </a:solidFill>
            </a:endParaRPr>
          </a:p>
          <a:p>
            <a:pPr algn="ctr" rtl="1"/>
            <a:r>
              <a:rPr lang="ar-SA" sz="3000" b="1" dirty="0">
                <a:solidFill>
                  <a:srgbClr val="0000CC"/>
                </a:solidFill>
                <a:cs typeface="Times New Roman" pitchFamily="18" charset="0"/>
              </a:rPr>
              <a:t>1-</a:t>
            </a:r>
            <a:r>
              <a:rPr lang="en-US" sz="3000" b="1" dirty="0">
                <a:solidFill>
                  <a:srgbClr val="0000CC"/>
                </a:solidFill>
                <a:cs typeface="Times New Roman" pitchFamily="18" charset="0"/>
              </a:rPr>
              <a:t>"</a:t>
            </a:r>
            <a:r>
              <a:rPr lang="ar-SA" sz="3000" b="1" dirty="0">
                <a:solidFill>
                  <a:srgbClr val="0000CC"/>
                </a:solidFill>
                <a:cs typeface="Times New Roman" pitchFamily="18" charset="0"/>
              </a:rPr>
              <a:t>إيجاد وزن الأرض"؛ لأنه ساعد على حساب كتلة الأرض. </a:t>
            </a:r>
          </a:p>
        </p:txBody>
      </p:sp>
      <p:pic>
        <p:nvPicPr>
          <p:cNvPr id="5"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37"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331913" y="3141663"/>
            <a:ext cx="6624637" cy="1871662"/>
            <a:chOff x="3491880" y="3356992"/>
            <a:chExt cx="3312368" cy="1872208"/>
          </a:xfrm>
        </p:grpSpPr>
        <p:sp>
          <p:nvSpPr>
            <p:cNvPr id="8" name="Rectangle 7"/>
            <p:cNvSpPr/>
            <p:nvPr/>
          </p:nvSpPr>
          <p:spPr>
            <a:xfrm>
              <a:off x="3491880" y="3356992"/>
              <a:ext cx="3312368" cy="187220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pic>
          <p:nvPicPr>
            <p:cNvPr id="50183" name="Picture 1" descr="Paintbdr.wmf"/>
            <p:cNvPicPr>
              <a:picLocks noChangeAspect="1"/>
            </p:cNvPicPr>
            <p:nvPr/>
          </p:nvPicPr>
          <p:blipFill>
            <a:blip r:embed="rId3"/>
            <a:srcRect/>
            <a:stretch>
              <a:fillRect/>
            </a:stretch>
          </p:blipFill>
          <p:spPr bwMode="auto">
            <a:xfrm>
              <a:off x="3491880" y="3356992"/>
              <a:ext cx="3312368" cy="1872208"/>
            </a:xfrm>
            <a:prstGeom prst="rect">
              <a:avLst/>
            </a:prstGeom>
            <a:noFill/>
            <a:ln w="9525">
              <a:noFill/>
              <a:miter lim="800000"/>
              <a:headEnd/>
              <a:tailEnd/>
            </a:ln>
          </p:spPr>
        </p:pic>
      </p:grpSp>
      <p:pic>
        <p:nvPicPr>
          <p:cNvPr id="5"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a:t>قياس ثابت </a:t>
            </a:r>
          </a:p>
          <a:p>
            <a:pPr algn="ctr"/>
            <a:r>
              <a:rPr lang="ar-SA" sz="3000" b="1"/>
              <a:t>الجذب الكوني</a:t>
            </a:r>
            <a:endParaRPr lang="en-US" sz="3000"/>
          </a:p>
        </p:txBody>
      </p:sp>
      <p:pic>
        <p:nvPicPr>
          <p:cNvPr id="117762" name="Picture 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124075" y="3446463"/>
            <a:ext cx="5184775" cy="1277937"/>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7762"/>
                                        </p:tgtEl>
                                        <p:attrNameLst>
                                          <p:attrName>style.visibility</p:attrName>
                                        </p:attrNameLst>
                                      </p:cBhvr>
                                      <p:to>
                                        <p:strVal val="visible"/>
                                      </p:to>
                                    </p:set>
                                  </p:childTnLst>
                                </p:cTn>
                              </p:par>
                              <p:par>
                                <p:cTn id="15" presetID="3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6"/>
          <p:cNvGrpSpPr>
            <a:grpSpLocks/>
          </p:cNvGrpSpPr>
          <p:nvPr/>
        </p:nvGrpSpPr>
        <p:grpSpPr bwMode="auto">
          <a:xfrm>
            <a:off x="2555875" y="3213100"/>
            <a:ext cx="4608513" cy="2087563"/>
            <a:chOff x="3491880" y="3356992"/>
            <a:chExt cx="3312368" cy="1872208"/>
          </a:xfrm>
        </p:grpSpPr>
        <p:sp>
          <p:nvSpPr>
            <p:cNvPr id="8" name="Rectangle 7"/>
            <p:cNvSpPr/>
            <p:nvPr/>
          </p:nvSpPr>
          <p:spPr>
            <a:xfrm>
              <a:off x="3491880" y="3356992"/>
              <a:ext cx="3312368" cy="1872208"/>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SA"/>
            </a:p>
          </p:txBody>
        </p:sp>
        <p:pic>
          <p:nvPicPr>
            <p:cNvPr id="51207" name="Picture 1" descr="Paintbdr.wmf"/>
            <p:cNvPicPr>
              <a:picLocks noChangeAspect="1"/>
            </p:cNvPicPr>
            <p:nvPr/>
          </p:nvPicPr>
          <p:blipFill>
            <a:blip r:embed="rId3"/>
            <a:srcRect/>
            <a:stretch>
              <a:fillRect/>
            </a:stretch>
          </p:blipFill>
          <p:spPr bwMode="auto">
            <a:xfrm>
              <a:off x="3491880" y="3356992"/>
              <a:ext cx="3312368" cy="1872208"/>
            </a:xfrm>
            <a:prstGeom prst="rect">
              <a:avLst/>
            </a:prstGeom>
            <a:noFill/>
            <a:ln w="9525">
              <a:noFill/>
              <a:miter lim="800000"/>
              <a:headEnd/>
              <a:tailEnd/>
            </a:ln>
          </p:spPr>
        </p:pic>
      </p:grpSp>
      <p:sp>
        <p:nvSpPr>
          <p:cNvPr id="4" name="Rectangle 6"/>
          <p:cNvSpPr>
            <a:spLocks noChangeArrowheads="1"/>
          </p:cNvSpPr>
          <p:nvPr/>
        </p:nvSpPr>
        <p:spPr bwMode="auto">
          <a:xfrm>
            <a:off x="2303463" y="3443288"/>
            <a:ext cx="5026025" cy="1477962"/>
          </a:xfrm>
          <a:prstGeom prst="rect">
            <a:avLst/>
          </a:prstGeom>
          <a:noFill/>
          <a:ln w="9525">
            <a:noFill/>
            <a:miter lim="800000"/>
            <a:headEnd/>
            <a:tailEnd/>
          </a:ln>
        </p:spPr>
        <p:txBody>
          <a:bodyPr anchor="ctr">
            <a:spAutoFit/>
          </a:bodyPr>
          <a:lstStyle/>
          <a:p>
            <a:pPr algn="ctr" rtl="1"/>
            <a:r>
              <a:rPr lang="ar-SA" sz="3000" b="1" dirty="0">
                <a:solidFill>
                  <a:srgbClr val="FF0000"/>
                </a:solidFill>
              </a:rPr>
              <a:t>أهمية الثابت </a:t>
            </a:r>
            <a:r>
              <a:rPr lang="en-US" sz="3000" b="1" dirty="0">
                <a:solidFill>
                  <a:srgbClr val="FF0000"/>
                </a:solidFill>
              </a:rPr>
              <a:t>G </a:t>
            </a:r>
          </a:p>
          <a:p>
            <a:pPr algn="ctr" rtl="1"/>
            <a:endParaRPr lang="ar-SA" sz="3000" b="1" dirty="0">
              <a:solidFill>
                <a:srgbClr val="FF0000"/>
              </a:solidFill>
            </a:endParaRPr>
          </a:p>
          <a:p>
            <a:pPr algn="ctr" rtl="1"/>
            <a:r>
              <a:rPr lang="ar-SA" sz="3000" b="1" dirty="0">
                <a:solidFill>
                  <a:srgbClr val="0000CC"/>
                </a:solidFill>
                <a:cs typeface="Times New Roman" pitchFamily="18" charset="0"/>
              </a:rPr>
              <a:t>2- أمكن حساب كتلة الشمس </a:t>
            </a:r>
          </a:p>
        </p:txBody>
      </p:sp>
      <p:pic>
        <p:nvPicPr>
          <p:cNvPr id="5" name="Picture 7" descr="BCKRC009.WMF"/>
          <p:cNvPicPr>
            <a:picLocks noChangeAspect="1"/>
          </p:cNvPicPr>
          <p:nvPr/>
        </p:nvPicPr>
        <p:blipFill>
          <a:blip r:embed="rId4"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37"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900" decel="100000" fill="hold"/>
                                        <p:tgtEl>
                                          <p:spTgt spid="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pic>
        <p:nvPicPr>
          <p:cNvPr id="4" name="Picture 3" descr="BCKQC035.WMF"/>
          <p:cNvPicPr>
            <a:picLocks noChangeAspect="1"/>
          </p:cNvPicPr>
          <p:nvPr/>
        </p:nvPicPr>
        <p:blipFill>
          <a:blip r:embed="rId4"/>
          <a:srcRect/>
          <a:stretch>
            <a:fillRect/>
          </a:stretch>
        </p:blipFill>
        <p:spPr bwMode="auto">
          <a:xfrm>
            <a:off x="539750" y="3149600"/>
            <a:ext cx="8358188" cy="3159125"/>
          </a:xfrm>
          <a:prstGeom prst="rect">
            <a:avLst/>
          </a:prstGeom>
          <a:noFill/>
          <a:ln w="9525">
            <a:noFill/>
            <a:miter lim="800000"/>
            <a:headEnd/>
            <a:tailEnd/>
          </a:ln>
        </p:spPr>
      </p:pic>
      <p:sp>
        <p:nvSpPr>
          <p:cNvPr id="5" name="Rectangle 4"/>
          <p:cNvSpPr>
            <a:spLocks noChangeArrowheads="1"/>
          </p:cNvSpPr>
          <p:nvPr/>
        </p:nvSpPr>
        <p:spPr bwMode="auto">
          <a:xfrm>
            <a:off x="896938" y="3573463"/>
            <a:ext cx="7143750" cy="1938337"/>
          </a:xfrm>
          <a:prstGeom prst="rect">
            <a:avLst/>
          </a:prstGeom>
          <a:noFill/>
          <a:ln w="9525">
            <a:noFill/>
            <a:miter lim="800000"/>
            <a:headEnd/>
            <a:tailEnd/>
          </a:ln>
        </p:spPr>
        <p:txBody>
          <a:bodyPr>
            <a:spAutoFit/>
          </a:bodyPr>
          <a:lstStyle/>
          <a:p>
            <a:pPr algn="r" rtl="1"/>
            <a:r>
              <a:rPr lang="ar-SA" sz="3000" b="1" dirty="0">
                <a:solidFill>
                  <a:srgbClr val="FF0000"/>
                </a:solidFill>
              </a:rPr>
              <a:t>المذنبات </a:t>
            </a:r>
          </a:p>
          <a:p>
            <a:pPr algn="r" rtl="1"/>
            <a:endParaRPr lang="ar-SA" sz="3000" b="1" dirty="0">
              <a:solidFill>
                <a:srgbClr val="002060"/>
              </a:solidFill>
            </a:endParaRPr>
          </a:p>
          <a:p>
            <a:pPr algn="r" rtl="1"/>
            <a:r>
              <a:rPr lang="ar-SA" sz="3000" b="1" dirty="0">
                <a:solidFill>
                  <a:srgbClr val="0000CC"/>
                </a:solidFill>
                <a:cs typeface="Times New Roman" pitchFamily="18" charset="0"/>
              </a:rPr>
              <a:t>هي أجسام تتكون من غازات متجمدة وصخور تدور حول الشمس</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orizontal Scroll 2"/>
          <p:cNvSpPr/>
          <p:nvPr/>
        </p:nvSpPr>
        <p:spPr>
          <a:xfrm>
            <a:off x="1763713" y="2276475"/>
            <a:ext cx="5737225" cy="3455988"/>
          </a:xfrm>
          <a:prstGeom prst="horizontalScroll">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4" name="Rectangle 6"/>
          <p:cNvSpPr>
            <a:spLocks noChangeArrowheads="1"/>
          </p:cNvSpPr>
          <p:nvPr/>
        </p:nvSpPr>
        <p:spPr bwMode="auto">
          <a:xfrm>
            <a:off x="2303463" y="3443288"/>
            <a:ext cx="5026025" cy="1477962"/>
          </a:xfrm>
          <a:prstGeom prst="rect">
            <a:avLst/>
          </a:prstGeom>
          <a:noFill/>
          <a:ln w="9525">
            <a:noFill/>
            <a:miter lim="800000"/>
            <a:headEnd/>
            <a:tailEnd/>
          </a:ln>
        </p:spPr>
        <p:txBody>
          <a:bodyPr anchor="ctr">
            <a:spAutoFit/>
          </a:bodyPr>
          <a:lstStyle/>
          <a:p>
            <a:pPr algn="ctr" rtl="1"/>
            <a:r>
              <a:rPr lang="ar-SA" sz="3000" b="1" dirty="0">
                <a:solidFill>
                  <a:srgbClr val="FF0000"/>
                </a:solidFill>
              </a:rPr>
              <a:t>أهمية الثابت </a:t>
            </a:r>
            <a:r>
              <a:rPr lang="en-US" sz="3000" b="1" dirty="0">
                <a:solidFill>
                  <a:srgbClr val="FF0000"/>
                </a:solidFill>
              </a:rPr>
              <a:t>G </a:t>
            </a:r>
          </a:p>
          <a:p>
            <a:pPr algn="ctr" rtl="1"/>
            <a:endParaRPr lang="ar-SA" sz="3000" b="1" dirty="0">
              <a:solidFill>
                <a:srgbClr val="FF0000"/>
              </a:solidFill>
            </a:endParaRPr>
          </a:p>
          <a:p>
            <a:pPr algn="ctr" rtl="1"/>
            <a:r>
              <a:rPr lang="ar-SA" sz="3000" b="1" dirty="0">
                <a:solidFill>
                  <a:srgbClr val="0000CC"/>
                </a:solidFill>
                <a:cs typeface="Times New Roman" pitchFamily="18" charset="0"/>
              </a:rPr>
              <a:t>3- حساب قوة الجاذبية بين أي كتلتين . </a:t>
            </a:r>
          </a:p>
        </p:txBody>
      </p:sp>
      <p:pic>
        <p:nvPicPr>
          <p:cNvPr id="5" name="Picture 7" descr="BCKRC009.WMF"/>
          <p:cNvPicPr>
            <a:picLocks noChangeAspect="1"/>
          </p:cNvPicPr>
          <p:nvPr/>
        </p:nvPicPr>
        <p:blipFill>
          <a:blip r:embed="rId3"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par>
                          <p:cTn id="11" fill="hold" nodeType="afterGroup">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orizontal Scroll 2"/>
          <p:cNvSpPr/>
          <p:nvPr/>
        </p:nvSpPr>
        <p:spPr>
          <a:xfrm>
            <a:off x="1763713" y="2276475"/>
            <a:ext cx="5737225" cy="3455988"/>
          </a:xfrm>
          <a:prstGeom prst="horizontalScroll">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4" name="Rectangle 6"/>
          <p:cNvSpPr>
            <a:spLocks noChangeArrowheads="1"/>
          </p:cNvSpPr>
          <p:nvPr/>
        </p:nvSpPr>
        <p:spPr bwMode="auto">
          <a:xfrm>
            <a:off x="2303463" y="3443288"/>
            <a:ext cx="5026025" cy="1477962"/>
          </a:xfrm>
          <a:prstGeom prst="rect">
            <a:avLst/>
          </a:prstGeom>
          <a:noFill/>
          <a:ln w="9525">
            <a:noFill/>
            <a:miter lim="800000"/>
            <a:headEnd/>
            <a:tailEnd/>
          </a:ln>
        </p:spPr>
        <p:txBody>
          <a:bodyPr anchor="ctr">
            <a:spAutoFit/>
          </a:bodyPr>
          <a:lstStyle/>
          <a:p>
            <a:pPr algn="ctr" rtl="1"/>
            <a:r>
              <a:rPr lang="ar-SA" sz="3000" b="1" dirty="0">
                <a:solidFill>
                  <a:srgbClr val="FF0000"/>
                </a:solidFill>
              </a:rPr>
              <a:t>الوزن </a:t>
            </a:r>
          </a:p>
          <a:p>
            <a:pPr algn="ctr" rtl="1"/>
            <a:r>
              <a:rPr lang="ar-SA" sz="3000" b="1" dirty="0">
                <a:solidFill>
                  <a:srgbClr val="0000CC"/>
                </a:solidFill>
                <a:cs typeface="Times New Roman" pitchFamily="18" charset="0"/>
              </a:rPr>
              <a:t>هو مقياس لقوة جذب الأرض له </a:t>
            </a:r>
            <a:r>
              <a:rPr lang="en-US" sz="3000" b="1" dirty="0" err="1">
                <a:solidFill>
                  <a:srgbClr val="0000CC"/>
                </a:solidFill>
                <a:cs typeface="Times New Roman" pitchFamily="18" charset="0"/>
              </a:rPr>
              <a:t>Fg</a:t>
            </a:r>
            <a:r>
              <a:rPr lang="en-US" sz="3000" b="1" dirty="0">
                <a:solidFill>
                  <a:srgbClr val="0000CC"/>
                </a:solidFill>
                <a:cs typeface="Times New Roman" pitchFamily="18" charset="0"/>
              </a:rPr>
              <a:t> = mg</a:t>
            </a:r>
            <a:endParaRPr lang="ar-SA" sz="3000" b="1" dirty="0">
              <a:solidFill>
                <a:srgbClr val="0000CC"/>
              </a:solidFill>
              <a:cs typeface="Times New Roman" pitchFamily="18" charset="0"/>
            </a:endParaRPr>
          </a:p>
        </p:txBody>
      </p:sp>
      <p:pic>
        <p:nvPicPr>
          <p:cNvPr id="5" name="Picture 7" descr="BCKRC009.WMF"/>
          <p:cNvPicPr>
            <a:picLocks noChangeAspect="1"/>
          </p:cNvPicPr>
          <p:nvPr/>
        </p:nvPicPr>
        <p:blipFill>
          <a:blip r:embed="rId3"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a:t>قياس ثابت </a:t>
            </a:r>
          </a:p>
          <a:p>
            <a:pPr algn="ctr"/>
            <a:r>
              <a:rPr lang="ar-SA" sz="3000" b="1"/>
              <a:t>الجذب الكوني</a:t>
            </a:r>
            <a:endParaRPr lang="en-US" sz="3000"/>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par>
                          <p:cTn id="11" fill="hold" nodeType="afterGroup">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orizontal Scroll 2"/>
          <p:cNvSpPr/>
          <p:nvPr/>
        </p:nvSpPr>
        <p:spPr>
          <a:xfrm>
            <a:off x="1763713" y="2276475"/>
            <a:ext cx="5737225" cy="3816350"/>
          </a:xfrm>
          <a:prstGeom prst="horizontalScroll">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4" name="Rectangle 6"/>
          <p:cNvSpPr>
            <a:spLocks noChangeArrowheads="1"/>
          </p:cNvSpPr>
          <p:nvPr/>
        </p:nvSpPr>
        <p:spPr bwMode="auto">
          <a:xfrm>
            <a:off x="2428875" y="2911475"/>
            <a:ext cx="5026025" cy="1016000"/>
          </a:xfrm>
          <a:prstGeom prst="rect">
            <a:avLst/>
          </a:prstGeom>
          <a:noFill/>
          <a:ln w="9525">
            <a:noFill/>
            <a:miter lim="800000"/>
            <a:headEnd/>
            <a:tailEnd/>
          </a:ln>
        </p:spPr>
        <p:txBody>
          <a:bodyPr anchor="ctr">
            <a:spAutoFit/>
          </a:bodyPr>
          <a:lstStyle/>
          <a:p>
            <a:pPr algn="ctr" rtl="1"/>
            <a:r>
              <a:rPr lang="ar-SA" sz="3000" b="1" dirty="0">
                <a:solidFill>
                  <a:srgbClr val="0000CC"/>
                </a:solidFill>
                <a:cs typeface="Times New Roman" pitchFamily="18" charset="0"/>
              </a:rPr>
              <a:t>فإذا سميت كتلة الأرض </a:t>
            </a:r>
            <a:r>
              <a:rPr lang="en-US" sz="3000" b="1" dirty="0" err="1">
                <a:solidFill>
                  <a:srgbClr val="0000CC"/>
                </a:solidFill>
                <a:cs typeface="Times New Roman" pitchFamily="18" charset="0"/>
              </a:rPr>
              <a:t>mE</a:t>
            </a:r>
            <a:r>
              <a:rPr lang="en-US" sz="3000" b="1" dirty="0">
                <a:solidFill>
                  <a:srgbClr val="0000CC"/>
                </a:solidFill>
                <a:cs typeface="Times New Roman" pitchFamily="18" charset="0"/>
              </a:rPr>
              <a:t> </a:t>
            </a:r>
            <a:r>
              <a:rPr lang="ar-SA" sz="3000" b="1" dirty="0">
                <a:solidFill>
                  <a:srgbClr val="0000CC"/>
                </a:solidFill>
                <a:cs typeface="Times New Roman" pitchFamily="18" charset="0"/>
              </a:rPr>
              <a:t>ونصف قطر الأرض </a:t>
            </a:r>
            <a:r>
              <a:rPr lang="en-US" sz="3000" b="1" dirty="0" err="1">
                <a:solidFill>
                  <a:srgbClr val="0000CC"/>
                </a:solidFill>
                <a:cs typeface="Times New Roman" pitchFamily="18" charset="0"/>
              </a:rPr>
              <a:t>rE</a:t>
            </a:r>
            <a:r>
              <a:rPr lang="en-US" sz="3000" b="1" dirty="0">
                <a:solidFill>
                  <a:srgbClr val="0000CC"/>
                </a:solidFill>
                <a:cs typeface="Times New Roman" pitchFamily="18" charset="0"/>
              </a:rPr>
              <a:t> </a:t>
            </a:r>
            <a:r>
              <a:rPr lang="ar-SA" sz="3000" b="1" dirty="0">
                <a:solidFill>
                  <a:srgbClr val="0000CC"/>
                </a:solidFill>
                <a:cs typeface="Times New Roman" pitchFamily="18" charset="0"/>
              </a:rPr>
              <a:t>فإن: </a:t>
            </a:r>
            <a:endParaRPr lang="en-US" sz="3000" b="1" dirty="0">
              <a:solidFill>
                <a:srgbClr val="0000CC"/>
              </a:solidFill>
              <a:cs typeface="Times New Roman" pitchFamily="18" charset="0"/>
            </a:endParaRPr>
          </a:p>
        </p:txBody>
      </p:sp>
      <p:pic>
        <p:nvPicPr>
          <p:cNvPr id="5" name="Picture 7" descr="BCKRC009.WMF"/>
          <p:cNvPicPr>
            <a:picLocks noChangeAspect="1"/>
          </p:cNvPicPr>
          <p:nvPr/>
        </p:nvPicPr>
        <p:blipFill>
          <a:blip r:embed="rId3"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pic>
        <p:nvPicPr>
          <p:cNvPr id="119810" name="Picture 7"/>
          <p:cNvPicPr>
            <a:picLocks noChangeAspect="1" noChangeArrowheads="1"/>
          </p:cNvPicPr>
          <p:nvPr/>
        </p:nvPicPr>
        <p:blipFill>
          <a:blip r:embed="rId4" cstate="print">
            <a:clrChange>
              <a:clrFrom>
                <a:srgbClr val="FFFFFF"/>
              </a:clrFrom>
              <a:clrTo>
                <a:srgbClr val="FFFFFF">
                  <a:alpha val="0"/>
                </a:srgbClr>
              </a:clrTo>
            </a:clrChange>
            <a:duotone>
              <a:prstClr val="black"/>
              <a:schemeClr val="tx2">
                <a:tint val="45000"/>
                <a:satMod val="400000"/>
              </a:schemeClr>
            </a:duotone>
            <a:extLst>
              <a:ext uri="{28A0092B-C50C-407E-A947-70E740481C1C}"/>
            </a:extLst>
          </a:blip>
          <a:srcRect/>
          <a:stretch>
            <a:fillRect/>
          </a:stretch>
        </p:blipFill>
        <p:spPr bwMode="auto">
          <a:xfrm>
            <a:off x="2428874" y="4184885"/>
            <a:ext cx="4663406" cy="1332348"/>
          </a:xfrm>
          <a:prstGeom prst="rect">
            <a:avLst/>
          </a:prstGeom>
          <a:noFill/>
          <a:ln>
            <a:noFill/>
          </a:ln>
          <a:extLst>
            <a:ext uri="{909E8E84-426E-40DD-AFC4-6F175D3DCCD1}"/>
            <a:ext uri="{91240B29-F687-4F45-9708-019B960494DF}"/>
          </a:extLst>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par>
                          <p:cTn id="11" fill="hold" nodeType="afterGroup">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par>
                                <p:cTn id="18" presetID="22" presetClass="entr" presetSubtype="4" fill="hold" nodeType="withEffect">
                                  <p:stCondLst>
                                    <p:cond delay="0"/>
                                  </p:stCondLst>
                                  <p:childTnLst>
                                    <p:set>
                                      <p:cBhvr>
                                        <p:cTn id="19" dur="1" fill="hold">
                                          <p:stCondLst>
                                            <p:cond delay="0"/>
                                          </p:stCondLst>
                                        </p:cTn>
                                        <p:tgtEl>
                                          <p:spTgt spid="119810"/>
                                        </p:tgtEl>
                                        <p:attrNameLst>
                                          <p:attrName>style.visibility</p:attrName>
                                        </p:attrNameLst>
                                      </p:cBhvr>
                                      <p:to>
                                        <p:strVal val="visible"/>
                                      </p:to>
                                    </p:set>
                                    <p:animEffect transition="in" filter="wipe(down)">
                                      <p:cBhvr>
                                        <p:cTn id="20" dur="500"/>
                                        <p:tgtEl>
                                          <p:spTgt spid="119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orizontal Scroll 2"/>
          <p:cNvSpPr/>
          <p:nvPr/>
        </p:nvSpPr>
        <p:spPr>
          <a:xfrm>
            <a:off x="1763713" y="2276475"/>
            <a:ext cx="5737225" cy="3455988"/>
          </a:xfrm>
          <a:prstGeom prst="horizontalScroll">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4" name="Rectangle 6"/>
          <p:cNvSpPr>
            <a:spLocks noChangeArrowheads="1"/>
          </p:cNvSpPr>
          <p:nvPr/>
        </p:nvSpPr>
        <p:spPr bwMode="auto">
          <a:xfrm>
            <a:off x="2428875" y="3405188"/>
            <a:ext cx="5026025" cy="1016000"/>
          </a:xfrm>
          <a:prstGeom prst="rect">
            <a:avLst/>
          </a:prstGeom>
          <a:noFill/>
          <a:ln w="9525">
            <a:noFill/>
            <a:miter lim="800000"/>
            <a:headEnd/>
            <a:tailEnd/>
          </a:ln>
        </p:spPr>
        <p:txBody>
          <a:bodyPr anchor="ctr">
            <a:spAutoFit/>
          </a:bodyPr>
          <a:lstStyle/>
          <a:p>
            <a:pPr algn="ctr" rtl="1"/>
            <a:r>
              <a:rPr lang="ar-SA" sz="3000" b="1" dirty="0">
                <a:solidFill>
                  <a:srgbClr val="0000CC"/>
                </a:solidFill>
                <a:cs typeface="Times New Roman" pitchFamily="18" charset="0"/>
              </a:rPr>
              <a:t>ويمكن إعادة كتابة هذه المعادلة بدلالة </a:t>
            </a:r>
            <a:r>
              <a:rPr lang="en-US" sz="3000" b="1" dirty="0" err="1">
                <a:solidFill>
                  <a:srgbClr val="0000CC"/>
                </a:solidFill>
                <a:cs typeface="Times New Roman" pitchFamily="18" charset="0"/>
              </a:rPr>
              <a:t>mE</a:t>
            </a:r>
            <a:r>
              <a:rPr lang="en-US" sz="3000" b="1" dirty="0">
                <a:solidFill>
                  <a:srgbClr val="0000CC"/>
                </a:solidFill>
                <a:cs typeface="Times New Roman" pitchFamily="18" charset="0"/>
              </a:rPr>
              <a:t>، </a:t>
            </a:r>
            <a:r>
              <a:rPr lang="ar-SA" sz="3000" b="1" dirty="0">
                <a:solidFill>
                  <a:srgbClr val="0000CC"/>
                </a:solidFill>
                <a:cs typeface="Times New Roman" pitchFamily="18" charset="0"/>
              </a:rPr>
              <a:t>أي</a:t>
            </a:r>
            <a:endParaRPr lang="en-US" sz="3000" b="1" dirty="0">
              <a:solidFill>
                <a:srgbClr val="0000CC"/>
              </a:solidFill>
              <a:cs typeface="Times New Roman" pitchFamily="18" charset="0"/>
            </a:endParaRPr>
          </a:p>
        </p:txBody>
      </p:sp>
      <p:pic>
        <p:nvPicPr>
          <p:cNvPr id="5" name="Picture 7" descr="BCKRC009.WMF"/>
          <p:cNvPicPr>
            <a:picLocks noChangeAspect="1"/>
          </p:cNvPicPr>
          <p:nvPr/>
        </p:nvPicPr>
        <p:blipFill>
          <a:blip r:embed="rId3"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pic>
        <p:nvPicPr>
          <p:cNvPr id="120834"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87638" y="4581525"/>
            <a:ext cx="2389187" cy="647700"/>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par>
                          <p:cTn id="11" fill="hold" nodeType="afterGroup">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20834"/>
                                        </p:tgtEl>
                                        <p:attrNameLst>
                                          <p:attrName>style.visibility</p:attrName>
                                        </p:attrNameLst>
                                      </p:cBhvr>
                                      <p:to>
                                        <p:strVal val="visible"/>
                                      </p:to>
                                    </p:set>
                                    <p:animEffect transition="in" filter="wipe(down)">
                                      <p:cBhvr>
                                        <p:cTn id="22" dur="500"/>
                                        <p:tgtEl>
                                          <p:spTgt spid="1208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orizontal Scroll 2"/>
          <p:cNvSpPr/>
          <p:nvPr/>
        </p:nvSpPr>
        <p:spPr>
          <a:xfrm>
            <a:off x="1763713" y="2276475"/>
            <a:ext cx="5737225" cy="3455988"/>
          </a:xfrm>
          <a:prstGeom prst="horizontalScroll">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4" name="Rectangle 6"/>
          <p:cNvSpPr>
            <a:spLocks noChangeArrowheads="1"/>
          </p:cNvSpPr>
          <p:nvPr/>
        </p:nvSpPr>
        <p:spPr bwMode="auto">
          <a:xfrm>
            <a:off x="2314575" y="3544888"/>
            <a:ext cx="5026025" cy="1077912"/>
          </a:xfrm>
          <a:prstGeom prst="rect">
            <a:avLst/>
          </a:prstGeom>
          <a:noFill/>
          <a:ln w="9525">
            <a:noFill/>
            <a:miter lim="800000"/>
            <a:headEnd/>
            <a:tailEnd/>
          </a:ln>
        </p:spPr>
        <p:txBody>
          <a:bodyPr anchor="ctr">
            <a:spAutoFit/>
          </a:bodyPr>
          <a:lstStyle/>
          <a:p>
            <a:pPr algn="ctr" rtl="1"/>
            <a:r>
              <a:rPr lang="ar-EG" sz="3200" b="1"/>
              <a:t>وبما أن </a:t>
            </a:r>
            <a:r>
              <a:rPr lang="en-US" sz="3200" b="1"/>
              <a:t>10</a:t>
            </a:r>
            <a:r>
              <a:rPr lang="en-US" sz="3200" b="1" baseline="30000"/>
              <a:t>6</a:t>
            </a:r>
            <a:r>
              <a:rPr lang="en-US" sz="3200" b="1"/>
              <a:t> m</a:t>
            </a:r>
            <a:r>
              <a:rPr lang="ar-EG" sz="3200" b="1"/>
              <a:t> × </a:t>
            </a:r>
            <a:r>
              <a:rPr lang="en-US" sz="3200" b="1"/>
              <a:t>6.38</a:t>
            </a:r>
            <a:r>
              <a:rPr lang="ar-EG" sz="3200" b="1"/>
              <a:t> = </a:t>
            </a:r>
            <a:r>
              <a:rPr lang="en-US" sz="3200" b="1"/>
              <a:t>r</a:t>
            </a:r>
            <a:r>
              <a:rPr lang="en-US" sz="3200" b="1" baseline="-25000"/>
              <a:t>E</a:t>
            </a:r>
            <a:r>
              <a:rPr lang="en-US" sz="3200" b="1"/>
              <a:t> </a:t>
            </a:r>
            <a:r>
              <a:rPr lang="ar-EG" sz="3200" b="1"/>
              <a:t>؛ </a:t>
            </a:r>
            <a:r>
              <a:rPr lang="en-US" sz="3200" b="1"/>
              <a:t>g = 9.80 m/s</a:t>
            </a:r>
            <a:r>
              <a:rPr lang="en-US" sz="3200" b="1" baseline="30000"/>
              <a:t>2</a:t>
            </a:r>
            <a:r>
              <a:rPr lang="ar-EG" sz="3200" b="1"/>
              <a:t>؛ وكذلك </a:t>
            </a:r>
            <a:endParaRPr lang="en-US" sz="3000">
              <a:solidFill>
                <a:srgbClr val="002060"/>
              </a:solidFill>
            </a:endParaRPr>
          </a:p>
        </p:txBody>
      </p:sp>
      <p:pic>
        <p:nvPicPr>
          <p:cNvPr id="5" name="Picture 7" descr="BCKRC009.WMF"/>
          <p:cNvPicPr>
            <a:picLocks noChangeAspect="1"/>
          </p:cNvPicPr>
          <p:nvPr/>
        </p:nvPicPr>
        <p:blipFill>
          <a:blip r:embed="rId3"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par>
                          <p:cTn id="11" fill="hold" nodeType="afterGroup">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par>
                                <p:cTn id="15" presetID="24"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Horizontal Scroll 2"/>
          <p:cNvSpPr/>
          <p:nvPr/>
        </p:nvSpPr>
        <p:spPr>
          <a:xfrm>
            <a:off x="1763713" y="2276475"/>
            <a:ext cx="6624637" cy="3455988"/>
          </a:xfrm>
          <a:prstGeom prst="horizontalScroll">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5" name="Picture 7" descr="BCKRC009.WMF"/>
          <p:cNvPicPr>
            <a:picLocks noChangeAspect="1"/>
          </p:cNvPicPr>
          <p:nvPr/>
        </p:nvPicPr>
        <p:blipFill>
          <a:blip r:embed="rId3" cstate="print"/>
          <a:stretch>
            <a:fillRect/>
          </a:stretch>
        </p:blipFill>
        <p:spPr>
          <a:xfrm>
            <a:off x="395536" y="216024"/>
            <a:ext cx="3816424" cy="2204864"/>
          </a:xfrm>
          <a:prstGeom prst="flowChartConnector">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6" name="مستطيل 5"/>
          <p:cNvSpPr>
            <a:spLocks noChangeArrowheads="1"/>
          </p:cNvSpPr>
          <p:nvPr/>
        </p:nvSpPr>
        <p:spPr bwMode="auto">
          <a:xfrm>
            <a:off x="755650" y="692150"/>
            <a:ext cx="2484438" cy="1016000"/>
          </a:xfrm>
          <a:prstGeom prst="rect">
            <a:avLst/>
          </a:prstGeom>
          <a:noFill/>
          <a:ln w="9525">
            <a:noFill/>
            <a:miter lim="800000"/>
            <a:headEnd/>
            <a:tailEnd/>
          </a:ln>
        </p:spPr>
        <p:txBody>
          <a:bodyPr>
            <a:spAutoFit/>
          </a:bodyPr>
          <a:lstStyle/>
          <a:p>
            <a:pPr algn="ctr"/>
            <a:r>
              <a:rPr lang="ar-SA" sz="3000" b="1" dirty="0">
                <a:solidFill>
                  <a:srgbClr val="0000CC"/>
                </a:solidFill>
                <a:cs typeface="Times New Roman" pitchFamily="18" charset="0"/>
              </a:rPr>
              <a:t>قياس ثابت </a:t>
            </a:r>
          </a:p>
          <a:p>
            <a:pPr algn="ctr"/>
            <a:r>
              <a:rPr lang="ar-SA" sz="3000" b="1" dirty="0">
                <a:solidFill>
                  <a:srgbClr val="0000CC"/>
                </a:solidFill>
                <a:cs typeface="Times New Roman" pitchFamily="18" charset="0"/>
              </a:rPr>
              <a:t>الجذب الكوني</a:t>
            </a:r>
            <a:endParaRPr lang="en-US" sz="3000" b="1" dirty="0">
              <a:solidFill>
                <a:srgbClr val="0000CC"/>
              </a:solidFill>
              <a:cs typeface="Times New Roman" pitchFamily="18" charset="0"/>
            </a:endParaRPr>
          </a:p>
        </p:txBody>
      </p:sp>
      <p:pic>
        <p:nvPicPr>
          <p:cNvPr id="121858"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03463" y="4221163"/>
            <a:ext cx="5883275" cy="720725"/>
          </a:xfrm>
          <a:prstGeom prst="rect">
            <a:avLst/>
          </a:prstGeom>
          <a:noFill/>
          <a:ln w="9525">
            <a:noFill/>
            <a:miter lim="800000"/>
            <a:headEnd/>
            <a:tailEnd/>
          </a:ln>
        </p:spPr>
      </p:pic>
      <p:pic>
        <p:nvPicPr>
          <p:cNvPr id="121859"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16238" y="3205163"/>
            <a:ext cx="4243387" cy="655637"/>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to="" calcmode="lin" valueType="num">
                                      <p:cBhvr>
                                        <p:cTn id="10" dur="1" fill="hold"/>
                                        <p:tgtEl>
                                          <p:spTgt spid="6"/>
                                        </p:tgtEl>
                                        <p:attrNameLst>
                                          <p:attrName/>
                                        </p:attrNameLst>
                                      </p:cBhvr>
                                    </p:anim>
                                  </p:childTnLst>
                                </p:cTn>
                              </p:par>
                            </p:childTnLst>
                          </p:cTn>
                        </p:par>
                        <p:par>
                          <p:cTn id="11" fill="hold" nodeType="afterGroup">
                            <p:stCondLst>
                              <p:cond delay="0"/>
                            </p:stCondLst>
                            <p:childTnLst>
                              <p:par>
                                <p:cTn id="12" presetID="24"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to="" calcmode="lin" valueType="num">
                                      <p:cBhvr>
                                        <p:cTn id="14" dur="1" fill="hold"/>
                                        <p:tgtEl>
                                          <p:spTgt spid="3"/>
                                        </p:tgtEl>
                                        <p:attrNameLst>
                                          <p:attrName/>
                                        </p:attrNameLst>
                                      </p:cBhvr>
                                    </p:anim>
                                  </p:childTnLst>
                                </p:cTn>
                              </p:par>
                              <p:par>
                                <p:cTn id="15" presetID="22" presetClass="entr" presetSubtype="4" fill="hold" nodeType="withEffect">
                                  <p:stCondLst>
                                    <p:cond delay="0"/>
                                  </p:stCondLst>
                                  <p:childTnLst>
                                    <p:set>
                                      <p:cBhvr>
                                        <p:cTn id="16" dur="1" fill="hold">
                                          <p:stCondLst>
                                            <p:cond delay="0"/>
                                          </p:stCondLst>
                                        </p:cTn>
                                        <p:tgtEl>
                                          <p:spTgt spid="121859"/>
                                        </p:tgtEl>
                                        <p:attrNameLst>
                                          <p:attrName>style.visibility</p:attrName>
                                        </p:attrNameLst>
                                      </p:cBhvr>
                                      <p:to>
                                        <p:strVal val="visible"/>
                                      </p:to>
                                    </p:set>
                                    <p:animEffect transition="in" filter="wipe(down)">
                                      <p:cBhvr>
                                        <p:cTn id="17" dur="500"/>
                                        <p:tgtEl>
                                          <p:spTgt spid="121859"/>
                                        </p:tgtEl>
                                      </p:cBhvr>
                                    </p:animEffect>
                                  </p:childTnLst>
                                </p:cTn>
                              </p:par>
                              <p:par>
                                <p:cTn id="18" presetID="22" presetClass="entr" presetSubtype="4" fill="hold" nodeType="withEffect">
                                  <p:stCondLst>
                                    <p:cond delay="0"/>
                                  </p:stCondLst>
                                  <p:childTnLst>
                                    <p:set>
                                      <p:cBhvr>
                                        <p:cTn id="19" dur="1" fill="hold">
                                          <p:stCondLst>
                                            <p:cond delay="0"/>
                                          </p:stCondLst>
                                        </p:cTn>
                                        <p:tgtEl>
                                          <p:spTgt spid="121858"/>
                                        </p:tgtEl>
                                        <p:attrNameLst>
                                          <p:attrName>style.visibility</p:attrName>
                                        </p:attrNameLst>
                                      </p:cBhvr>
                                      <p:to>
                                        <p:strVal val="visible"/>
                                      </p:to>
                                    </p:set>
                                    <p:animEffect transition="in" filter="wipe(down)">
                                      <p:cBhvr>
                                        <p:cTn id="20" dur="500"/>
                                        <p:tgtEl>
                                          <p:spTgt spid="1218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35.WMF"/>
          <p:cNvPicPr>
            <a:picLocks noChangeAspect="1"/>
          </p:cNvPicPr>
          <p:nvPr/>
        </p:nvPicPr>
        <p:blipFill>
          <a:blip r:embed="rId3"/>
          <a:srcRect/>
          <a:stretch>
            <a:fillRect/>
          </a:stretch>
        </p:blipFill>
        <p:spPr bwMode="auto">
          <a:xfrm>
            <a:off x="785813" y="2719388"/>
            <a:ext cx="8358187" cy="4071937"/>
          </a:xfrm>
          <a:prstGeom prst="rect">
            <a:avLst/>
          </a:prstGeom>
          <a:noFill/>
          <a:ln w="9525">
            <a:noFill/>
            <a:miter lim="800000"/>
            <a:headEnd/>
            <a:tailEnd/>
          </a:ln>
        </p:spPr>
      </p:pic>
      <p:sp>
        <p:nvSpPr>
          <p:cNvPr id="5" name="Rectangle 4"/>
          <p:cNvSpPr>
            <a:spLocks noChangeArrowheads="1"/>
          </p:cNvSpPr>
          <p:nvPr/>
        </p:nvSpPr>
        <p:spPr bwMode="auto">
          <a:xfrm>
            <a:off x="1127125" y="3357563"/>
            <a:ext cx="7143750" cy="1862048"/>
          </a:xfrm>
          <a:prstGeom prst="rect">
            <a:avLst/>
          </a:prstGeom>
          <a:noFill/>
          <a:ln w="9525">
            <a:noFill/>
            <a:miter lim="800000"/>
            <a:headEnd/>
            <a:tailEnd/>
          </a:ln>
        </p:spPr>
        <p:txBody>
          <a:bodyPr>
            <a:spAutoFit/>
          </a:bodyPr>
          <a:lstStyle/>
          <a:p>
            <a:pPr algn="r" rtl="1"/>
            <a:r>
              <a:rPr lang="ar-SA" sz="3500" b="1" dirty="0">
                <a:solidFill>
                  <a:srgbClr val="FF0000"/>
                </a:solidFill>
              </a:rPr>
              <a:t>أولا مسارات الكواكب والأقمار الصناعية</a:t>
            </a:r>
          </a:p>
          <a:p>
            <a:pPr algn="r" rtl="1"/>
            <a:endParaRPr lang="ar-SA" sz="1500" b="1" dirty="0"/>
          </a:p>
          <a:p>
            <a:pPr algn="r" rtl="1"/>
            <a:r>
              <a:rPr lang="ar-SA" sz="3000" b="1" dirty="0">
                <a:solidFill>
                  <a:srgbClr val="0000CC"/>
                </a:solidFill>
                <a:cs typeface="Times New Roman" pitchFamily="18" charset="0"/>
              </a:rPr>
              <a:t>كان واضحا أن مدار أورانوس الذي تم حسابه بواسطة قانون الجاذبية لا يتفق مع المدار الفعلي لهذا الكوكب</a:t>
            </a:r>
            <a:r>
              <a:rPr lang="ar-SA" sz="3500" b="1" dirty="0"/>
              <a:t>. </a:t>
            </a:r>
            <a:endParaRPr lang="en-US" sz="3500" dirty="0">
              <a:solidFill>
                <a:srgbClr val="FF0000"/>
              </a:solidFill>
            </a:endParaRPr>
          </a:p>
        </p:txBody>
      </p:sp>
      <p:pic>
        <p:nvPicPr>
          <p:cNvPr id="6" name="Picture 1" descr="BCKMC045.WMF"/>
          <p:cNvPicPr>
            <a:picLocks noChangeAspect="1"/>
          </p:cNvPicPr>
          <p:nvPr/>
        </p:nvPicPr>
        <p:blipFill>
          <a:blip r:embed="rId4"/>
          <a:srcRect/>
          <a:stretch>
            <a:fillRect/>
          </a:stretch>
        </p:blipFill>
        <p:spPr bwMode="auto">
          <a:xfrm>
            <a:off x="2700338" y="0"/>
            <a:ext cx="4967287" cy="2428875"/>
          </a:xfrm>
          <a:prstGeom prst="rect">
            <a:avLst/>
          </a:prstGeom>
          <a:noFill/>
          <a:ln w="9525">
            <a:noFill/>
            <a:miter lim="800000"/>
            <a:headEnd/>
            <a:tailEnd/>
          </a:ln>
        </p:spPr>
      </p:pic>
      <p:sp>
        <p:nvSpPr>
          <p:cNvPr id="7" name="Rectangle 2"/>
          <p:cNvSpPr>
            <a:spLocks noChangeArrowheads="1"/>
          </p:cNvSpPr>
          <p:nvPr/>
        </p:nvSpPr>
        <p:spPr bwMode="auto">
          <a:xfrm>
            <a:off x="3892550" y="614363"/>
            <a:ext cx="2148344" cy="1015663"/>
          </a:xfrm>
          <a:prstGeom prst="rect">
            <a:avLst/>
          </a:prstGeom>
          <a:noFill/>
          <a:ln w="9525">
            <a:noFill/>
            <a:miter lim="800000"/>
            <a:headEnd/>
            <a:tailEnd/>
          </a:ln>
        </p:spPr>
        <p:txBody>
          <a:bodyPr wrap="none">
            <a:spAutoFit/>
          </a:bodyPr>
          <a:lstStyle/>
          <a:p>
            <a:pPr algn="ctr" rtl="1"/>
            <a:r>
              <a:rPr lang="ar-SA" sz="3000" b="1" dirty="0">
                <a:solidFill>
                  <a:srgbClr val="0000CC"/>
                </a:solidFill>
                <a:cs typeface="Times New Roman" pitchFamily="18" charset="0"/>
              </a:rPr>
              <a:t>استعمال  قانون </a:t>
            </a:r>
          </a:p>
          <a:p>
            <a:pPr algn="ctr" rtl="1"/>
            <a:r>
              <a:rPr lang="ar-SA" sz="3000" b="1" dirty="0">
                <a:solidFill>
                  <a:srgbClr val="0000CC"/>
                </a:solidFill>
                <a:cs typeface="Times New Roman" pitchFamily="18" charset="0"/>
              </a:rPr>
              <a:t>الجذب العام</a:t>
            </a:r>
            <a:endParaRPr lang="ar-EG"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17"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35.WMF"/>
          <p:cNvPicPr>
            <a:picLocks noChangeAspect="1"/>
          </p:cNvPicPr>
          <p:nvPr/>
        </p:nvPicPr>
        <p:blipFill>
          <a:blip r:embed="rId3"/>
          <a:srcRect/>
          <a:stretch>
            <a:fillRect/>
          </a:stretch>
        </p:blipFill>
        <p:spPr bwMode="auto">
          <a:xfrm>
            <a:off x="785813" y="2719388"/>
            <a:ext cx="8358187" cy="4071937"/>
          </a:xfrm>
          <a:prstGeom prst="rect">
            <a:avLst/>
          </a:prstGeom>
          <a:noFill/>
          <a:ln w="9525">
            <a:noFill/>
            <a:miter lim="800000"/>
            <a:headEnd/>
            <a:tailEnd/>
          </a:ln>
        </p:spPr>
      </p:pic>
      <p:sp>
        <p:nvSpPr>
          <p:cNvPr id="5" name="Rectangle 4"/>
          <p:cNvSpPr>
            <a:spLocks noChangeArrowheads="1"/>
          </p:cNvSpPr>
          <p:nvPr/>
        </p:nvSpPr>
        <p:spPr bwMode="auto">
          <a:xfrm>
            <a:off x="1127125" y="3357563"/>
            <a:ext cx="7143750" cy="1246495"/>
          </a:xfrm>
          <a:prstGeom prst="rect">
            <a:avLst/>
          </a:prstGeom>
          <a:noFill/>
          <a:ln w="9525">
            <a:noFill/>
            <a:miter lim="800000"/>
            <a:headEnd/>
            <a:tailEnd/>
          </a:ln>
        </p:spPr>
        <p:txBody>
          <a:bodyPr>
            <a:spAutoFit/>
          </a:bodyPr>
          <a:lstStyle/>
          <a:p>
            <a:pPr algn="just" rtl="1"/>
            <a:endParaRPr lang="ar-SA" sz="1500" b="1" dirty="0"/>
          </a:p>
          <a:p>
            <a:pPr algn="just" rtl="1"/>
            <a:r>
              <a:rPr lang="ar-SA" sz="3000" b="1" dirty="0">
                <a:solidFill>
                  <a:srgbClr val="0000CC"/>
                </a:solidFill>
                <a:cs typeface="Times New Roman" pitchFamily="18" charset="0"/>
              </a:rPr>
              <a:t>فاقترح عالمان فلكيان أن هناك كوكبا أخر غير مكتشف يجذب اورانوس بالإضافة الى جذب الشمس له. </a:t>
            </a:r>
            <a:endParaRPr lang="en-US" sz="3000" b="1" dirty="0">
              <a:solidFill>
                <a:srgbClr val="0000CC"/>
              </a:solidFill>
              <a:cs typeface="Times New Roman" pitchFamily="18" charset="0"/>
            </a:endParaRPr>
          </a:p>
        </p:txBody>
      </p:sp>
      <p:pic>
        <p:nvPicPr>
          <p:cNvPr id="6" name="Picture 1" descr="BCKMC045.WMF"/>
          <p:cNvPicPr>
            <a:picLocks noChangeAspect="1"/>
          </p:cNvPicPr>
          <p:nvPr/>
        </p:nvPicPr>
        <p:blipFill>
          <a:blip r:embed="rId4"/>
          <a:srcRect/>
          <a:stretch>
            <a:fillRect/>
          </a:stretch>
        </p:blipFill>
        <p:spPr bwMode="auto">
          <a:xfrm>
            <a:off x="2700338" y="0"/>
            <a:ext cx="4967287" cy="2428875"/>
          </a:xfrm>
          <a:prstGeom prst="rect">
            <a:avLst/>
          </a:prstGeom>
          <a:noFill/>
          <a:ln w="9525">
            <a:noFill/>
            <a:miter lim="800000"/>
            <a:headEnd/>
            <a:tailEnd/>
          </a:ln>
        </p:spPr>
      </p:pic>
      <p:sp>
        <p:nvSpPr>
          <p:cNvPr id="7" name="Rectangle 2"/>
          <p:cNvSpPr>
            <a:spLocks noChangeArrowheads="1"/>
          </p:cNvSpPr>
          <p:nvPr/>
        </p:nvSpPr>
        <p:spPr bwMode="auto">
          <a:xfrm>
            <a:off x="3892550" y="614363"/>
            <a:ext cx="2584450" cy="1200150"/>
          </a:xfrm>
          <a:prstGeom prst="rect">
            <a:avLst/>
          </a:prstGeom>
          <a:noFill/>
          <a:ln w="9525">
            <a:noFill/>
            <a:miter lim="800000"/>
            <a:headEnd/>
            <a:tailEnd/>
          </a:ln>
        </p:spPr>
        <p:txBody>
          <a:bodyPr wrap="none">
            <a:spAutoFit/>
          </a:bodyPr>
          <a:lstStyle/>
          <a:p>
            <a:pPr algn="ctr" rtl="1"/>
            <a:r>
              <a:rPr lang="ar-SA" sz="3600" b="1"/>
              <a:t>استعمال  قانون </a:t>
            </a:r>
          </a:p>
          <a:p>
            <a:pPr algn="ctr" rtl="1"/>
            <a:r>
              <a:rPr lang="ar-SA" sz="3600" b="1"/>
              <a:t>الجذب العام</a:t>
            </a:r>
            <a:endParaRPr lang="ar-EG" sz="3600" b="1">
              <a:solidFill>
                <a:srgbClr val="FF33CC"/>
              </a:solidFill>
              <a:latin typeface="Calibri" pitchFamily="34"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17"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35.WMF"/>
          <p:cNvPicPr>
            <a:picLocks noChangeAspect="1"/>
          </p:cNvPicPr>
          <p:nvPr/>
        </p:nvPicPr>
        <p:blipFill>
          <a:blip r:embed="rId3"/>
          <a:srcRect/>
          <a:stretch>
            <a:fillRect/>
          </a:stretch>
        </p:blipFill>
        <p:spPr bwMode="auto">
          <a:xfrm>
            <a:off x="785813" y="2719388"/>
            <a:ext cx="8358187" cy="4071937"/>
          </a:xfrm>
          <a:prstGeom prst="rect">
            <a:avLst/>
          </a:prstGeom>
          <a:noFill/>
          <a:ln w="9525">
            <a:noFill/>
            <a:miter lim="800000"/>
            <a:headEnd/>
            <a:tailEnd/>
          </a:ln>
        </p:spPr>
      </p:pic>
      <p:sp>
        <p:nvSpPr>
          <p:cNvPr id="5" name="Rectangle 4"/>
          <p:cNvSpPr>
            <a:spLocks noChangeArrowheads="1"/>
          </p:cNvSpPr>
          <p:nvPr/>
        </p:nvSpPr>
        <p:spPr bwMode="auto">
          <a:xfrm>
            <a:off x="1127125" y="3357563"/>
            <a:ext cx="7143750" cy="1938992"/>
          </a:xfrm>
          <a:prstGeom prst="rect">
            <a:avLst/>
          </a:prstGeom>
          <a:noFill/>
          <a:ln w="9525">
            <a:noFill/>
            <a:miter lim="800000"/>
            <a:headEnd/>
            <a:tailEnd/>
          </a:ln>
        </p:spPr>
        <p:txBody>
          <a:bodyPr>
            <a:spAutoFit/>
          </a:bodyPr>
          <a:lstStyle/>
          <a:p>
            <a:pPr algn="r" rtl="1"/>
            <a:r>
              <a:rPr lang="ar-SA" sz="3500" b="1" dirty="0">
                <a:solidFill>
                  <a:srgbClr val="FF0000"/>
                </a:solidFill>
              </a:rPr>
              <a:t>فكرة نيوتن حول حركة الأقمار الصناعية</a:t>
            </a:r>
          </a:p>
          <a:p>
            <a:pPr algn="r" rtl="1"/>
            <a:endParaRPr lang="ar-SA" sz="1500" b="1" dirty="0"/>
          </a:p>
          <a:p>
            <a:pPr algn="r" rtl="1"/>
            <a:r>
              <a:rPr lang="ar-SA" sz="3500" b="1" dirty="0"/>
              <a:t>1. </a:t>
            </a:r>
            <a:r>
              <a:rPr lang="ar-SA" sz="3000" b="1" dirty="0">
                <a:solidFill>
                  <a:srgbClr val="0000CC"/>
                </a:solidFill>
                <a:cs typeface="Times New Roman" pitchFamily="18" charset="0"/>
              </a:rPr>
              <a:t>فتخيل مدفعاً يطلق قذيفة في اتجاه أفقي بسرعة معينة.  ولذلك يكون مسارها قطعياً مكافئاً، ثم تسقط على الأرض</a:t>
            </a:r>
            <a:r>
              <a:rPr lang="ar-SA" sz="3500" b="1" dirty="0"/>
              <a:t>. </a:t>
            </a:r>
            <a:endParaRPr lang="en-US" sz="3500" dirty="0">
              <a:solidFill>
                <a:srgbClr val="FF0000"/>
              </a:solidFill>
            </a:endParaRPr>
          </a:p>
        </p:txBody>
      </p:sp>
      <p:pic>
        <p:nvPicPr>
          <p:cNvPr id="6" name="Picture 1" descr="BCKMC045.WMF"/>
          <p:cNvPicPr>
            <a:picLocks noChangeAspect="1"/>
          </p:cNvPicPr>
          <p:nvPr/>
        </p:nvPicPr>
        <p:blipFill>
          <a:blip r:embed="rId4"/>
          <a:srcRect/>
          <a:stretch>
            <a:fillRect/>
          </a:stretch>
        </p:blipFill>
        <p:spPr bwMode="auto">
          <a:xfrm>
            <a:off x="2700338" y="0"/>
            <a:ext cx="4967287" cy="2428875"/>
          </a:xfrm>
          <a:prstGeom prst="rect">
            <a:avLst/>
          </a:prstGeom>
          <a:noFill/>
          <a:ln w="9525">
            <a:noFill/>
            <a:miter lim="800000"/>
            <a:headEnd/>
            <a:tailEnd/>
          </a:ln>
        </p:spPr>
      </p:pic>
      <p:sp>
        <p:nvSpPr>
          <p:cNvPr id="7" name="Rectangle 2"/>
          <p:cNvSpPr>
            <a:spLocks noChangeArrowheads="1"/>
          </p:cNvSpPr>
          <p:nvPr/>
        </p:nvSpPr>
        <p:spPr bwMode="auto">
          <a:xfrm>
            <a:off x="3892550" y="614363"/>
            <a:ext cx="2584450" cy="1200150"/>
          </a:xfrm>
          <a:prstGeom prst="rect">
            <a:avLst/>
          </a:prstGeom>
          <a:noFill/>
          <a:ln w="9525">
            <a:noFill/>
            <a:miter lim="800000"/>
            <a:headEnd/>
            <a:tailEnd/>
          </a:ln>
        </p:spPr>
        <p:txBody>
          <a:bodyPr wrap="none">
            <a:spAutoFit/>
          </a:bodyPr>
          <a:lstStyle/>
          <a:p>
            <a:pPr algn="ctr" rtl="1"/>
            <a:r>
              <a:rPr lang="ar-SA" sz="3600" b="1"/>
              <a:t>استعمال  قانون </a:t>
            </a:r>
          </a:p>
          <a:p>
            <a:pPr algn="ctr" rtl="1"/>
            <a:r>
              <a:rPr lang="ar-SA" sz="3600" b="1"/>
              <a:t>الجذب العام</a:t>
            </a:r>
            <a:endParaRPr lang="ar-EG" sz="3600" b="1">
              <a:solidFill>
                <a:srgbClr val="FF33CC"/>
              </a:solidFill>
              <a:latin typeface="Calibri" pitchFamily="34"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17"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35.WMF"/>
          <p:cNvPicPr>
            <a:picLocks noChangeAspect="1"/>
          </p:cNvPicPr>
          <p:nvPr/>
        </p:nvPicPr>
        <p:blipFill>
          <a:blip r:embed="rId3"/>
          <a:srcRect/>
          <a:stretch>
            <a:fillRect/>
          </a:stretch>
        </p:blipFill>
        <p:spPr bwMode="auto">
          <a:xfrm>
            <a:off x="785813" y="2719388"/>
            <a:ext cx="8358187" cy="4071937"/>
          </a:xfrm>
          <a:prstGeom prst="rect">
            <a:avLst/>
          </a:prstGeom>
          <a:noFill/>
          <a:ln w="9525">
            <a:noFill/>
            <a:miter lim="800000"/>
            <a:headEnd/>
            <a:tailEnd/>
          </a:ln>
        </p:spPr>
      </p:pic>
      <p:sp>
        <p:nvSpPr>
          <p:cNvPr id="5" name="Rectangle 4"/>
          <p:cNvSpPr>
            <a:spLocks noChangeArrowheads="1"/>
          </p:cNvSpPr>
          <p:nvPr/>
        </p:nvSpPr>
        <p:spPr bwMode="auto">
          <a:xfrm>
            <a:off x="1127125" y="3357563"/>
            <a:ext cx="7143750" cy="2476500"/>
          </a:xfrm>
          <a:prstGeom prst="rect">
            <a:avLst/>
          </a:prstGeom>
          <a:noFill/>
          <a:ln w="9525">
            <a:noFill/>
            <a:miter lim="800000"/>
            <a:headEnd/>
            <a:tailEnd/>
          </a:ln>
        </p:spPr>
        <p:txBody>
          <a:bodyPr>
            <a:spAutoFit/>
          </a:bodyPr>
          <a:lstStyle/>
          <a:p>
            <a:pPr algn="r" rtl="1"/>
            <a:r>
              <a:rPr lang="ar-SA" sz="3500" b="1" dirty="0">
                <a:solidFill>
                  <a:srgbClr val="FF0000"/>
                </a:solidFill>
              </a:rPr>
              <a:t>فكرة نيوتن حول حركة الأقمار الصناعية</a:t>
            </a:r>
          </a:p>
          <a:p>
            <a:pPr algn="r" rtl="1"/>
            <a:endParaRPr lang="ar-SA" sz="1500" b="1" dirty="0"/>
          </a:p>
          <a:p>
            <a:pPr algn="r" rtl="1"/>
            <a:r>
              <a:rPr lang="ar-SA" sz="3500" b="1" dirty="0"/>
              <a:t>2. </a:t>
            </a:r>
            <a:r>
              <a:rPr lang="ar-SA" sz="3000" b="1" dirty="0">
                <a:solidFill>
                  <a:srgbClr val="0000CC"/>
                </a:solidFill>
                <a:cs typeface="Times New Roman" pitchFamily="18" charset="0"/>
              </a:rPr>
              <a:t>إذا زادت السرعة الأفقية للقذيفة فإنها ستقطع مسافة أطول على سطح الأرض، ولكنها ستسقط في النهاية على سطحها</a:t>
            </a:r>
            <a:r>
              <a:rPr lang="ar-SA" sz="3500" b="1" dirty="0"/>
              <a:t>. </a:t>
            </a:r>
            <a:endParaRPr lang="en-US" sz="3500" dirty="0">
              <a:solidFill>
                <a:srgbClr val="FF0000"/>
              </a:solidFill>
            </a:endParaRPr>
          </a:p>
        </p:txBody>
      </p:sp>
      <p:pic>
        <p:nvPicPr>
          <p:cNvPr id="6" name="Picture 1" descr="BCKMC045.WMF"/>
          <p:cNvPicPr>
            <a:picLocks noChangeAspect="1"/>
          </p:cNvPicPr>
          <p:nvPr/>
        </p:nvPicPr>
        <p:blipFill>
          <a:blip r:embed="rId4"/>
          <a:srcRect/>
          <a:stretch>
            <a:fillRect/>
          </a:stretch>
        </p:blipFill>
        <p:spPr bwMode="auto">
          <a:xfrm>
            <a:off x="2700338" y="0"/>
            <a:ext cx="4967287" cy="2428875"/>
          </a:xfrm>
          <a:prstGeom prst="rect">
            <a:avLst/>
          </a:prstGeom>
          <a:noFill/>
          <a:ln w="9525">
            <a:noFill/>
            <a:miter lim="800000"/>
            <a:headEnd/>
            <a:tailEnd/>
          </a:ln>
        </p:spPr>
      </p:pic>
      <p:sp>
        <p:nvSpPr>
          <p:cNvPr id="7" name="Rectangle 2"/>
          <p:cNvSpPr>
            <a:spLocks noChangeArrowheads="1"/>
          </p:cNvSpPr>
          <p:nvPr/>
        </p:nvSpPr>
        <p:spPr bwMode="auto">
          <a:xfrm>
            <a:off x="3892550" y="614363"/>
            <a:ext cx="2584450" cy="1200150"/>
          </a:xfrm>
          <a:prstGeom prst="rect">
            <a:avLst/>
          </a:prstGeom>
          <a:noFill/>
          <a:ln w="9525">
            <a:noFill/>
            <a:miter lim="800000"/>
            <a:headEnd/>
            <a:tailEnd/>
          </a:ln>
        </p:spPr>
        <p:txBody>
          <a:bodyPr wrap="none">
            <a:spAutoFit/>
          </a:bodyPr>
          <a:lstStyle/>
          <a:p>
            <a:pPr algn="ctr" rtl="1"/>
            <a:r>
              <a:rPr lang="ar-SA" sz="3600" b="1"/>
              <a:t>استعمال  قانون </a:t>
            </a:r>
          </a:p>
          <a:p>
            <a:pPr algn="ctr" rtl="1"/>
            <a:r>
              <a:rPr lang="ar-SA" sz="3600" b="1"/>
              <a:t>الجذب العام</a:t>
            </a:r>
            <a:endParaRPr lang="ar-EG" sz="3600" b="1">
              <a:solidFill>
                <a:srgbClr val="FF33CC"/>
              </a:solidFill>
              <a:latin typeface="Calibri" pitchFamily="34"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17"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pic>
        <p:nvPicPr>
          <p:cNvPr id="4" name="Picture 3" descr="BCKQC035.WMF"/>
          <p:cNvPicPr>
            <a:picLocks noChangeAspect="1"/>
          </p:cNvPicPr>
          <p:nvPr/>
        </p:nvPicPr>
        <p:blipFill>
          <a:blip r:embed="rId4"/>
          <a:srcRect/>
          <a:stretch>
            <a:fillRect/>
          </a:stretch>
        </p:blipFill>
        <p:spPr bwMode="auto">
          <a:xfrm>
            <a:off x="539750" y="3149600"/>
            <a:ext cx="8358188" cy="3159125"/>
          </a:xfrm>
          <a:prstGeom prst="rect">
            <a:avLst/>
          </a:prstGeom>
          <a:noFill/>
          <a:ln w="9525">
            <a:noFill/>
            <a:miter lim="800000"/>
            <a:headEnd/>
            <a:tailEnd/>
          </a:ln>
        </p:spPr>
      </p:pic>
      <p:sp>
        <p:nvSpPr>
          <p:cNvPr id="5" name="Rectangle 4"/>
          <p:cNvSpPr>
            <a:spLocks noChangeArrowheads="1"/>
          </p:cNvSpPr>
          <p:nvPr/>
        </p:nvSpPr>
        <p:spPr bwMode="auto">
          <a:xfrm>
            <a:off x="896938" y="3573463"/>
            <a:ext cx="7143750" cy="1476375"/>
          </a:xfrm>
          <a:prstGeom prst="rect">
            <a:avLst/>
          </a:prstGeom>
          <a:noFill/>
          <a:ln w="9525">
            <a:noFill/>
            <a:miter lim="800000"/>
            <a:headEnd/>
            <a:tailEnd/>
          </a:ln>
        </p:spPr>
        <p:txBody>
          <a:bodyPr>
            <a:spAutoFit/>
          </a:bodyPr>
          <a:lstStyle/>
          <a:p>
            <a:pPr algn="r" rtl="1"/>
            <a:r>
              <a:rPr lang="ar-SA" sz="3000" b="1" dirty="0">
                <a:solidFill>
                  <a:srgbClr val="FF0000"/>
                </a:solidFill>
              </a:rPr>
              <a:t>مدار المذنبات </a:t>
            </a:r>
          </a:p>
          <a:p>
            <a:pPr algn="r" rtl="1"/>
            <a:endParaRPr lang="ar-SA" sz="3000" b="1" dirty="0">
              <a:solidFill>
                <a:srgbClr val="FF0000"/>
              </a:solidFill>
            </a:endParaRPr>
          </a:p>
          <a:p>
            <a:pPr algn="r" rtl="1"/>
            <a:r>
              <a:rPr lang="ar-SA" sz="3000" b="1" dirty="0">
                <a:solidFill>
                  <a:srgbClr val="0000CC"/>
                </a:solidFill>
                <a:cs typeface="Times New Roman" pitchFamily="18" charset="0"/>
              </a:rPr>
              <a:t>تدور في مدارات إهليلجية أيضاً مثل الكواكب والنجوم</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35.WMF"/>
          <p:cNvPicPr>
            <a:picLocks noChangeAspect="1"/>
          </p:cNvPicPr>
          <p:nvPr/>
        </p:nvPicPr>
        <p:blipFill>
          <a:blip r:embed="rId3"/>
          <a:srcRect/>
          <a:stretch>
            <a:fillRect/>
          </a:stretch>
        </p:blipFill>
        <p:spPr bwMode="auto">
          <a:xfrm>
            <a:off x="785813" y="2719388"/>
            <a:ext cx="8358187" cy="4071937"/>
          </a:xfrm>
          <a:prstGeom prst="rect">
            <a:avLst/>
          </a:prstGeom>
          <a:noFill/>
          <a:ln w="9525">
            <a:noFill/>
            <a:miter lim="800000"/>
            <a:headEnd/>
            <a:tailEnd/>
          </a:ln>
        </p:spPr>
      </p:pic>
      <p:sp>
        <p:nvSpPr>
          <p:cNvPr id="5" name="Rectangle 4"/>
          <p:cNvSpPr>
            <a:spLocks noChangeArrowheads="1"/>
          </p:cNvSpPr>
          <p:nvPr/>
        </p:nvSpPr>
        <p:spPr bwMode="auto">
          <a:xfrm>
            <a:off x="1127125" y="3357563"/>
            <a:ext cx="7143750" cy="2785378"/>
          </a:xfrm>
          <a:prstGeom prst="rect">
            <a:avLst/>
          </a:prstGeom>
          <a:noFill/>
          <a:ln w="9525">
            <a:noFill/>
            <a:miter lim="800000"/>
            <a:headEnd/>
            <a:tailEnd/>
          </a:ln>
        </p:spPr>
        <p:txBody>
          <a:bodyPr>
            <a:spAutoFit/>
          </a:bodyPr>
          <a:lstStyle/>
          <a:p>
            <a:pPr algn="r" rtl="1"/>
            <a:r>
              <a:rPr lang="ar-SA" sz="3500" b="1" dirty="0">
                <a:solidFill>
                  <a:srgbClr val="FF0000"/>
                </a:solidFill>
              </a:rPr>
              <a:t>فكرة نيوتن حول حركة الأقمار الصناعية</a:t>
            </a:r>
          </a:p>
          <a:p>
            <a:pPr algn="r" rtl="1"/>
            <a:endParaRPr lang="ar-SA" sz="1500" b="1" dirty="0"/>
          </a:p>
          <a:p>
            <a:pPr algn="just" rtl="1"/>
            <a:r>
              <a:rPr lang="ar-SA" sz="3500" b="1" dirty="0"/>
              <a:t>3. </a:t>
            </a:r>
            <a:r>
              <a:rPr lang="ar-SA" sz="3000" b="1" dirty="0">
                <a:solidFill>
                  <a:srgbClr val="0000CC"/>
                </a:solidFill>
                <a:cs typeface="Times New Roman" pitchFamily="18" charset="0"/>
              </a:rPr>
              <a:t>إذا كان هناك مدفع ضخم تنطلق منه القذيفة بسرعة كبيرة فإن القذيفة ستسير المسافة كاملة حول الأرض وتستمر في ذلك، أي أن القذيفة ستتحرك في مدار دائري حول الأرض. </a:t>
            </a:r>
            <a:endParaRPr lang="en-US" sz="3000" b="1" dirty="0">
              <a:solidFill>
                <a:srgbClr val="0000CC"/>
              </a:solidFill>
              <a:cs typeface="Times New Roman" pitchFamily="18" charset="0"/>
            </a:endParaRPr>
          </a:p>
        </p:txBody>
      </p:sp>
      <p:pic>
        <p:nvPicPr>
          <p:cNvPr id="6" name="Picture 1" descr="BCKMC045.WMF"/>
          <p:cNvPicPr>
            <a:picLocks noChangeAspect="1"/>
          </p:cNvPicPr>
          <p:nvPr/>
        </p:nvPicPr>
        <p:blipFill>
          <a:blip r:embed="rId4"/>
          <a:srcRect/>
          <a:stretch>
            <a:fillRect/>
          </a:stretch>
        </p:blipFill>
        <p:spPr bwMode="auto">
          <a:xfrm>
            <a:off x="2700338" y="0"/>
            <a:ext cx="4967287" cy="2428875"/>
          </a:xfrm>
          <a:prstGeom prst="rect">
            <a:avLst/>
          </a:prstGeom>
          <a:noFill/>
          <a:ln w="9525">
            <a:noFill/>
            <a:miter lim="800000"/>
            <a:headEnd/>
            <a:tailEnd/>
          </a:ln>
        </p:spPr>
      </p:pic>
      <p:sp>
        <p:nvSpPr>
          <p:cNvPr id="7" name="Rectangle 2"/>
          <p:cNvSpPr>
            <a:spLocks noChangeArrowheads="1"/>
          </p:cNvSpPr>
          <p:nvPr/>
        </p:nvSpPr>
        <p:spPr bwMode="auto">
          <a:xfrm>
            <a:off x="3892550" y="614363"/>
            <a:ext cx="2584450" cy="1200150"/>
          </a:xfrm>
          <a:prstGeom prst="rect">
            <a:avLst/>
          </a:prstGeom>
          <a:noFill/>
          <a:ln w="9525">
            <a:noFill/>
            <a:miter lim="800000"/>
            <a:headEnd/>
            <a:tailEnd/>
          </a:ln>
        </p:spPr>
        <p:txBody>
          <a:bodyPr wrap="none">
            <a:spAutoFit/>
          </a:bodyPr>
          <a:lstStyle/>
          <a:p>
            <a:pPr algn="ctr" rtl="1"/>
            <a:r>
              <a:rPr lang="ar-SA" sz="3600" b="1"/>
              <a:t>استعمال  قانون </a:t>
            </a:r>
          </a:p>
          <a:p>
            <a:pPr algn="ctr" rtl="1"/>
            <a:r>
              <a:rPr lang="ar-SA" sz="3600" b="1"/>
              <a:t>الجذب العام</a:t>
            </a:r>
            <a:endParaRPr lang="ar-EG" sz="3600" b="1">
              <a:solidFill>
                <a:srgbClr val="FF33CC"/>
              </a:solidFill>
              <a:latin typeface="Calibri" pitchFamily="34"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17"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35.WMF"/>
          <p:cNvPicPr>
            <a:picLocks noChangeAspect="1"/>
          </p:cNvPicPr>
          <p:nvPr/>
        </p:nvPicPr>
        <p:blipFill>
          <a:blip r:embed="rId3"/>
          <a:srcRect/>
          <a:stretch>
            <a:fillRect/>
          </a:stretch>
        </p:blipFill>
        <p:spPr bwMode="auto">
          <a:xfrm>
            <a:off x="785813" y="2719388"/>
            <a:ext cx="8358187" cy="4071937"/>
          </a:xfrm>
          <a:prstGeom prst="rect">
            <a:avLst/>
          </a:prstGeom>
          <a:noFill/>
          <a:ln w="9525">
            <a:noFill/>
            <a:miter lim="800000"/>
            <a:headEnd/>
            <a:tailEnd/>
          </a:ln>
        </p:spPr>
      </p:pic>
      <p:sp>
        <p:nvSpPr>
          <p:cNvPr id="5" name="Rectangle 4"/>
          <p:cNvSpPr>
            <a:spLocks noChangeArrowheads="1"/>
          </p:cNvSpPr>
          <p:nvPr/>
        </p:nvSpPr>
        <p:spPr bwMode="auto">
          <a:xfrm>
            <a:off x="1127125" y="2852738"/>
            <a:ext cx="7143750" cy="2785378"/>
          </a:xfrm>
          <a:prstGeom prst="rect">
            <a:avLst/>
          </a:prstGeom>
          <a:noFill/>
          <a:ln w="9525">
            <a:noFill/>
            <a:miter lim="800000"/>
            <a:headEnd/>
            <a:tailEnd/>
          </a:ln>
        </p:spPr>
        <p:txBody>
          <a:bodyPr>
            <a:spAutoFit/>
          </a:bodyPr>
          <a:lstStyle/>
          <a:p>
            <a:pPr algn="r" rtl="1"/>
            <a:r>
              <a:rPr lang="ar-SA" sz="3500" b="1" dirty="0">
                <a:solidFill>
                  <a:srgbClr val="FF0000"/>
                </a:solidFill>
              </a:rPr>
              <a:t>فكرة نيوتن حول حركة الأقمار الصناعية</a:t>
            </a:r>
          </a:p>
          <a:p>
            <a:pPr algn="r" rtl="1"/>
            <a:endParaRPr lang="ar-SA" sz="1500" b="1" dirty="0"/>
          </a:p>
          <a:p>
            <a:pPr algn="just" rtl="1"/>
            <a:r>
              <a:rPr lang="ar-SA" sz="3500" b="1" dirty="0"/>
              <a:t>4. </a:t>
            </a:r>
            <a:r>
              <a:rPr lang="ar-SA" sz="3000" b="1" dirty="0">
                <a:solidFill>
                  <a:srgbClr val="0000CC"/>
                </a:solidFill>
                <a:cs typeface="Times New Roman" pitchFamily="18" charset="0"/>
              </a:rPr>
              <a:t>إن قذيفة تطلق من ارتفاع 150</a:t>
            </a:r>
            <a:r>
              <a:rPr lang="en-US" sz="3000" b="1" dirty="0">
                <a:solidFill>
                  <a:srgbClr val="0000CC"/>
                </a:solidFill>
                <a:cs typeface="Times New Roman" pitchFamily="18" charset="0"/>
              </a:rPr>
              <a:t>km </a:t>
            </a:r>
            <a:r>
              <a:rPr lang="ar-SA" sz="3000" b="1" dirty="0">
                <a:solidFill>
                  <a:srgbClr val="0000CC"/>
                </a:solidFill>
                <a:cs typeface="Times New Roman" pitchFamily="18" charset="0"/>
              </a:rPr>
              <a:t>لن تواجه مقاومة الهواء، لأنها تكون خارج معظم الغلاف الجوي الأرضي .لذا فإن قذيفة أو قمر اصطناعياً عند هذا الارتفاع سيدور في مدار ثابت حول الأرض</a:t>
            </a:r>
            <a:endParaRPr lang="en-US" sz="3000" b="1" dirty="0">
              <a:solidFill>
                <a:srgbClr val="0000CC"/>
              </a:solidFill>
              <a:cs typeface="Times New Roman" pitchFamily="18" charset="0"/>
            </a:endParaRPr>
          </a:p>
        </p:txBody>
      </p:sp>
      <p:pic>
        <p:nvPicPr>
          <p:cNvPr id="6" name="Picture 1" descr="BCKMC045.WMF"/>
          <p:cNvPicPr>
            <a:picLocks noChangeAspect="1"/>
          </p:cNvPicPr>
          <p:nvPr/>
        </p:nvPicPr>
        <p:blipFill>
          <a:blip r:embed="rId4"/>
          <a:srcRect/>
          <a:stretch>
            <a:fillRect/>
          </a:stretch>
        </p:blipFill>
        <p:spPr bwMode="auto">
          <a:xfrm>
            <a:off x="2700338" y="0"/>
            <a:ext cx="4967287" cy="2428875"/>
          </a:xfrm>
          <a:prstGeom prst="rect">
            <a:avLst/>
          </a:prstGeom>
          <a:noFill/>
          <a:ln w="9525">
            <a:noFill/>
            <a:miter lim="800000"/>
            <a:headEnd/>
            <a:tailEnd/>
          </a:ln>
        </p:spPr>
      </p:pic>
      <p:sp>
        <p:nvSpPr>
          <p:cNvPr id="7" name="Rectangle 2"/>
          <p:cNvSpPr>
            <a:spLocks noChangeArrowheads="1"/>
          </p:cNvSpPr>
          <p:nvPr/>
        </p:nvSpPr>
        <p:spPr bwMode="auto">
          <a:xfrm>
            <a:off x="3892550" y="614363"/>
            <a:ext cx="2584450" cy="1200150"/>
          </a:xfrm>
          <a:prstGeom prst="rect">
            <a:avLst/>
          </a:prstGeom>
          <a:noFill/>
          <a:ln w="9525">
            <a:noFill/>
            <a:miter lim="800000"/>
            <a:headEnd/>
            <a:tailEnd/>
          </a:ln>
        </p:spPr>
        <p:txBody>
          <a:bodyPr wrap="none">
            <a:spAutoFit/>
          </a:bodyPr>
          <a:lstStyle/>
          <a:p>
            <a:pPr algn="ctr" rtl="1"/>
            <a:r>
              <a:rPr lang="ar-SA" sz="3600" b="1"/>
              <a:t>استعمال  قانون </a:t>
            </a:r>
          </a:p>
          <a:p>
            <a:pPr algn="ctr" rtl="1"/>
            <a:r>
              <a:rPr lang="ar-SA" sz="3600" b="1"/>
              <a:t>الجذب العام</a:t>
            </a:r>
            <a:endParaRPr lang="ar-EG" sz="3600" b="1">
              <a:solidFill>
                <a:srgbClr val="FF33CC"/>
              </a:solidFill>
              <a:latin typeface="Calibri" pitchFamily="34"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17"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BCKQC035.WMF"/>
          <p:cNvPicPr>
            <a:picLocks noChangeAspect="1"/>
          </p:cNvPicPr>
          <p:nvPr/>
        </p:nvPicPr>
        <p:blipFill>
          <a:blip r:embed="rId3"/>
          <a:srcRect/>
          <a:stretch>
            <a:fillRect/>
          </a:stretch>
        </p:blipFill>
        <p:spPr bwMode="auto">
          <a:xfrm>
            <a:off x="785813" y="2719388"/>
            <a:ext cx="8358187" cy="4071937"/>
          </a:xfrm>
          <a:prstGeom prst="rect">
            <a:avLst/>
          </a:prstGeom>
          <a:noFill/>
          <a:ln w="9525">
            <a:noFill/>
            <a:miter lim="800000"/>
            <a:headEnd/>
            <a:tailEnd/>
          </a:ln>
        </p:spPr>
      </p:pic>
      <p:sp>
        <p:nvSpPr>
          <p:cNvPr id="5" name="Rectangle 4"/>
          <p:cNvSpPr>
            <a:spLocks noChangeArrowheads="1"/>
          </p:cNvSpPr>
          <p:nvPr/>
        </p:nvSpPr>
        <p:spPr bwMode="auto">
          <a:xfrm>
            <a:off x="1127125" y="3357563"/>
            <a:ext cx="7143750" cy="1862048"/>
          </a:xfrm>
          <a:prstGeom prst="rect">
            <a:avLst/>
          </a:prstGeom>
          <a:noFill/>
          <a:ln w="9525">
            <a:noFill/>
            <a:miter lim="800000"/>
            <a:headEnd/>
            <a:tailEnd/>
          </a:ln>
        </p:spPr>
        <p:txBody>
          <a:bodyPr>
            <a:spAutoFit/>
          </a:bodyPr>
          <a:lstStyle/>
          <a:p>
            <a:pPr algn="r" rtl="1"/>
            <a:r>
              <a:rPr lang="ar-SA" sz="3500" b="1" dirty="0">
                <a:solidFill>
                  <a:srgbClr val="FF0000"/>
                </a:solidFill>
              </a:rPr>
              <a:t>فكرة نيوتن حول حركة الأقمار الصناعية</a:t>
            </a:r>
          </a:p>
          <a:p>
            <a:pPr algn="r" rtl="1"/>
            <a:endParaRPr lang="ar-SA" sz="1500" b="1" dirty="0"/>
          </a:p>
          <a:p>
            <a:pPr algn="just" rtl="1"/>
            <a:r>
              <a:rPr lang="ar-SA" sz="3500" b="1" dirty="0"/>
              <a:t>5. </a:t>
            </a:r>
            <a:r>
              <a:rPr lang="ar-SA" sz="3000" b="1" dirty="0">
                <a:solidFill>
                  <a:srgbClr val="0000CC"/>
                </a:solidFill>
                <a:cs typeface="Times New Roman" pitchFamily="18" charset="0"/>
              </a:rPr>
              <a:t>يتحرك القمر الاصطناعي الذي يدور على ارتفاع ثابت عن الأرض حركة دائرية منتظمة</a:t>
            </a:r>
            <a:endParaRPr lang="en-US" sz="3000" b="1" dirty="0">
              <a:solidFill>
                <a:srgbClr val="0000CC"/>
              </a:solidFill>
              <a:cs typeface="Times New Roman" pitchFamily="18" charset="0"/>
            </a:endParaRPr>
          </a:p>
        </p:txBody>
      </p:sp>
      <p:pic>
        <p:nvPicPr>
          <p:cNvPr id="6" name="Picture 1" descr="BCKMC045.WMF"/>
          <p:cNvPicPr>
            <a:picLocks noChangeAspect="1"/>
          </p:cNvPicPr>
          <p:nvPr/>
        </p:nvPicPr>
        <p:blipFill>
          <a:blip r:embed="rId4"/>
          <a:srcRect/>
          <a:stretch>
            <a:fillRect/>
          </a:stretch>
        </p:blipFill>
        <p:spPr bwMode="auto">
          <a:xfrm>
            <a:off x="2700338" y="0"/>
            <a:ext cx="4967287" cy="2428875"/>
          </a:xfrm>
          <a:prstGeom prst="rect">
            <a:avLst/>
          </a:prstGeom>
          <a:noFill/>
          <a:ln w="9525">
            <a:noFill/>
            <a:miter lim="800000"/>
            <a:headEnd/>
            <a:tailEnd/>
          </a:ln>
        </p:spPr>
      </p:pic>
      <p:sp>
        <p:nvSpPr>
          <p:cNvPr id="7" name="Rectangle 2"/>
          <p:cNvSpPr>
            <a:spLocks noChangeArrowheads="1"/>
          </p:cNvSpPr>
          <p:nvPr/>
        </p:nvSpPr>
        <p:spPr bwMode="auto">
          <a:xfrm>
            <a:off x="3892550" y="614363"/>
            <a:ext cx="2584450" cy="1200150"/>
          </a:xfrm>
          <a:prstGeom prst="rect">
            <a:avLst/>
          </a:prstGeom>
          <a:noFill/>
          <a:ln w="9525">
            <a:noFill/>
            <a:miter lim="800000"/>
            <a:headEnd/>
            <a:tailEnd/>
          </a:ln>
        </p:spPr>
        <p:txBody>
          <a:bodyPr wrap="none">
            <a:spAutoFit/>
          </a:bodyPr>
          <a:lstStyle/>
          <a:p>
            <a:pPr algn="ctr" rtl="1"/>
            <a:r>
              <a:rPr lang="ar-SA" sz="3600" b="1"/>
              <a:t>استعمال  قانون </a:t>
            </a:r>
          </a:p>
          <a:p>
            <a:pPr algn="ctr" rtl="1"/>
            <a:r>
              <a:rPr lang="ar-SA" sz="3600" b="1"/>
              <a:t>الجذب العام</a:t>
            </a:r>
            <a:endParaRPr lang="ar-EG" sz="3600" b="1">
              <a:solidFill>
                <a:srgbClr val="FF33CC"/>
              </a:solidFill>
              <a:latin typeface="Calibri" pitchFamily="34"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par>
                                <p:cTn id="8" presetID="17"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strVal val="#ppt_h"/>
                                          </p:val>
                                        </p:tav>
                                        <p:tav tm="100000">
                                          <p:val>
                                            <p:strVal val="#ppt_h"/>
                                          </p:val>
                                        </p:tav>
                                      </p:tavLst>
                                    </p:anim>
                                  </p:childTnLst>
                                </p:cTn>
                              </p:par>
                              <p:par>
                                <p:cTn id="12" presetID="17" presetClass="entr" presetSubtype="1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childTnLst>
                                </p:cTn>
                              </p:par>
                              <p:par>
                                <p:cTn id="16" presetID="24"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to="" calcmode="lin" valueType="num">
                                      <p:cBhvr>
                                        <p:cTn id="18"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GBRDR50.WMF"/>
          <p:cNvPicPr>
            <a:picLocks noChangeAspect="1"/>
          </p:cNvPicPr>
          <p:nvPr/>
        </p:nvPicPr>
        <p:blipFill>
          <a:blip r:embed="rId3"/>
          <a:srcRect/>
          <a:stretch>
            <a:fillRect/>
          </a:stretch>
        </p:blipFill>
        <p:spPr bwMode="auto">
          <a:xfrm>
            <a:off x="755650" y="2852738"/>
            <a:ext cx="8064500" cy="3744912"/>
          </a:xfrm>
          <a:prstGeom prst="rect">
            <a:avLst/>
          </a:prstGeom>
          <a:noFill/>
          <a:ln w="9525">
            <a:noFill/>
            <a:miter lim="800000"/>
            <a:headEnd/>
            <a:tailEnd/>
          </a:ln>
        </p:spPr>
      </p:pic>
      <p:pic>
        <p:nvPicPr>
          <p:cNvPr id="3" name="Picture 1" descr="anotacion.png"/>
          <p:cNvPicPr>
            <a:picLocks noChangeAspect="1"/>
          </p:cNvPicPr>
          <p:nvPr/>
        </p:nvPicPr>
        <p:blipFill>
          <a:blip r:embed="rId4"/>
          <a:srcRect/>
          <a:stretch>
            <a:fillRect/>
          </a:stretch>
        </p:blipFill>
        <p:spPr bwMode="auto">
          <a:xfrm>
            <a:off x="0" y="-242888"/>
            <a:ext cx="4427538" cy="3311526"/>
          </a:xfrm>
          <a:prstGeom prst="rect">
            <a:avLst/>
          </a:prstGeom>
          <a:noFill/>
          <a:ln w="9525">
            <a:noFill/>
            <a:miter lim="800000"/>
            <a:headEnd/>
            <a:tailEnd/>
          </a:ln>
        </p:spPr>
      </p:pic>
      <p:sp>
        <p:nvSpPr>
          <p:cNvPr id="50180" name="Rectangle 1"/>
          <p:cNvSpPr>
            <a:spLocks noChangeArrowheads="1"/>
          </p:cNvSpPr>
          <p:nvPr/>
        </p:nvSpPr>
        <p:spPr bwMode="auto">
          <a:xfrm rot="-578751">
            <a:off x="958850" y="1343025"/>
            <a:ext cx="2538413" cy="1016000"/>
          </a:xfrm>
          <a:prstGeom prst="rect">
            <a:avLst/>
          </a:prstGeom>
          <a:noFill/>
          <a:ln w="9525">
            <a:noFill/>
            <a:miter lim="800000"/>
            <a:headEnd/>
            <a:tailEnd/>
          </a:ln>
        </p:spPr>
        <p:txBody>
          <a:bodyPr anchor="ctr">
            <a:spAutoFit/>
          </a:bodyPr>
          <a:lstStyle/>
          <a:p>
            <a:pPr algn="ctr" eaLnBrk="0" hangingPunct="0">
              <a:tabLst>
                <a:tab pos="7067550" algn="l"/>
              </a:tabLst>
            </a:pPr>
            <a:r>
              <a:rPr lang="ar-SA" sz="3000" b="1">
                <a:latin typeface="Calibri" pitchFamily="34" charset="0"/>
                <a:cs typeface="Times New Roman" pitchFamily="18" charset="0"/>
              </a:rPr>
              <a:t>حساب سرعة</a:t>
            </a:r>
          </a:p>
          <a:p>
            <a:pPr algn="ctr" eaLnBrk="0" hangingPunct="0">
              <a:tabLst>
                <a:tab pos="7067550" algn="l"/>
              </a:tabLst>
            </a:pPr>
            <a:r>
              <a:rPr lang="ar-SA" sz="3000" b="1">
                <a:latin typeface="Calibri" pitchFamily="34" charset="0"/>
                <a:cs typeface="Times New Roman" pitchFamily="18" charset="0"/>
              </a:rPr>
              <a:t> القمر الصناعى</a:t>
            </a:r>
            <a:endParaRPr lang="en-US" sz="3000"/>
          </a:p>
        </p:txBody>
      </p:sp>
      <p:sp>
        <p:nvSpPr>
          <p:cNvPr id="50181" name="Rectangle 5"/>
          <p:cNvSpPr>
            <a:spLocks noChangeArrowheads="1"/>
          </p:cNvSpPr>
          <p:nvPr/>
        </p:nvSpPr>
        <p:spPr bwMode="auto">
          <a:xfrm>
            <a:off x="2232025" y="3778250"/>
            <a:ext cx="5688013" cy="554038"/>
          </a:xfrm>
          <a:prstGeom prst="rect">
            <a:avLst/>
          </a:prstGeom>
          <a:noFill/>
          <a:ln w="9525">
            <a:noFill/>
            <a:miter lim="800000"/>
            <a:headEnd/>
            <a:tailEnd/>
          </a:ln>
        </p:spPr>
        <p:txBody>
          <a:bodyPr anchor="ctr">
            <a:spAutoFit/>
          </a:bodyPr>
          <a:lstStyle/>
          <a:p>
            <a:pPr algn="r" rtl="1" eaLnBrk="0" hangingPunct="0"/>
            <a:r>
              <a:rPr lang="ar-SA" sz="3000" b="1" dirty="0">
                <a:solidFill>
                  <a:srgbClr val="0000CC"/>
                </a:solidFill>
                <a:cs typeface="Times New Roman" pitchFamily="18" charset="0"/>
              </a:rPr>
              <a:t>التسارع المركزي يعبر عنه بالعلاقة التالية </a:t>
            </a:r>
          </a:p>
        </p:txBody>
      </p:sp>
      <p:pic>
        <p:nvPicPr>
          <p:cNvPr id="122882" name="Picture 23"/>
          <p:cNvPicPr>
            <a:picLocks noChangeAspect="1" noChangeArrowheads="1"/>
          </p:cNvPicPr>
          <p:nvPr/>
        </p:nvPicPr>
        <p:blipFill>
          <a:blip r:embed="rId5"/>
          <a:srcRect/>
          <a:stretch>
            <a:fillRect/>
          </a:stretch>
        </p:blipFill>
        <p:spPr bwMode="auto">
          <a:xfrm>
            <a:off x="3995738" y="4725988"/>
            <a:ext cx="2592387" cy="8794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80"/>
                                        </p:tgtEl>
                                        <p:attrNameLst>
                                          <p:attrName>style.visibility</p:attrName>
                                        </p:attrNameLst>
                                      </p:cBhvr>
                                      <p:to>
                                        <p:strVal val="visible"/>
                                      </p:to>
                                    </p:set>
                                  </p:childTnLst>
                                </p:cTn>
                              </p:par>
                              <p:par>
                                <p:cTn id="9" presetID="24" presetClass="entr" presetSubtype="0" fill="hold" nodeType="withEffect">
                                  <p:stCondLst>
                                    <p:cond delay="0"/>
                                  </p:stCondLst>
                                  <p:childTnLst>
                                    <p:set>
                                      <p:cBhvr>
                                        <p:cTn id="10" dur="1" fill="hold">
                                          <p:stCondLst>
                                            <p:cond delay="499"/>
                                          </p:stCondLst>
                                        </p:cTn>
                                        <p:tgtEl>
                                          <p:spTgt spid="2"/>
                                        </p:tgtEl>
                                        <p:attrNameLst>
                                          <p:attrName>style.visibility</p:attrName>
                                        </p:attrNameLst>
                                      </p:cBhvr>
                                      <p:to>
                                        <p:strVal val="visible"/>
                                      </p:to>
                                    </p:set>
                                    <p:anim to="" calcmode="lin" valueType="num">
                                      <p:cBhvr>
                                        <p:cTn id="11" dur="1" fill="hold"/>
                                        <p:tgtEl>
                                          <p:spTgt spid="2"/>
                                        </p:tgtEl>
                                        <p:attrNameLst>
                                          <p:attrName/>
                                        </p:attrNameLst>
                                      </p:cBhvr>
                                    </p:anim>
                                  </p:childTnLst>
                                </p:cTn>
                              </p:par>
                              <p:par>
                                <p:cTn id="12" presetID="1" presetClass="entr" presetSubtype="0" fill="hold" grpId="0" nodeType="withEffect">
                                  <p:stCondLst>
                                    <p:cond delay="0"/>
                                  </p:stCondLst>
                                  <p:childTnLst>
                                    <p:set>
                                      <p:cBhvr>
                                        <p:cTn id="13" dur="1" fill="hold">
                                          <p:stCondLst>
                                            <p:cond delay="0"/>
                                          </p:stCondLst>
                                        </p:cTn>
                                        <p:tgtEl>
                                          <p:spTgt spid="50181"/>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22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GBRDR50.WMF"/>
          <p:cNvPicPr>
            <a:picLocks noChangeAspect="1"/>
          </p:cNvPicPr>
          <p:nvPr/>
        </p:nvPicPr>
        <p:blipFill>
          <a:blip r:embed="rId3"/>
          <a:srcRect/>
          <a:stretch>
            <a:fillRect/>
          </a:stretch>
        </p:blipFill>
        <p:spPr bwMode="auto">
          <a:xfrm>
            <a:off x="755650" y="2852738"/>
            <a:ext cx="8064500" cy="3744912"/>
          </a:xfrm>
          <a:prstGeom prst="rect">
            <a:avLst/>
          </a:prstGeom>
          <a:noFill/>
          <a:ln w="9525">
            <a:noFill/>
            <a:miter lim="800000"/>
            <a:headEnd/>
            <a:tailEnd/>
          </a:ln>
        </p:spPr>
      </p:pic>
      <p:pic>
        <p:nvPicPr>
          <p:cNvPr id="3" name="Picture 1" descr="anotacion.png"/>
          <p:cNvPicPr>
            <a:picLocks noChangeAspect="1"/>
          </p:cNvPicPr>
          <p:nvPr/>
        </p:nvPicPr>
        <p:blipFill>
          <a:blip r:embed="rId4"/>
          <a:srcRect/>
          <a:stretch>
            <a:fillRect/>
          </a:stretch>
        </p:blipFill>
        <p:spPr bwMode="auto">
          <a:xfrm>
            <a:off x="0" y="-242888"/>
            <a:ext cx="4427538" cy="3311526"/>
          </a:xfrm>
          <a:prstGeom prst="rect">
            <a:avLst/>
          </a:prstGeom>
          <a:noFill/>
          <a:ln w="9525">
            <a:noFill/>
            <a:miter lim="800000"/>
            <a:headEnd/>
            <a:tailEnd/>
          </a:ln>
        </p:spPr>
      </p:pic>
      <p:sp>
        <p:nvSpPr>
          <p:cNvPr id="50180" name="Rectangle 1"/>
          <p:cNvSpPr>
            <a:spLocks noChangeArrowheads="1"/>
          </p:cNvSpPr>
          <p:nvPr/>
        </p:nvSpPr>
        <p:spPr bwMode="auto">
          <a:xfrm rot="-578751">
            <a:off x="958850" y="1343025"/>
            <a:ext cx="2538413" cy="1016000"/>
          </a:xfrm>
          <a:prstGeom prst="rect">
            <a:avLst/>
          </a:prstGeom>
          <a:noFill/>
          <a:ln w="9525">
            <a:noFill/>
            <a:miter lim="800000"/>
            <a:headEnd/>
            <a:tailEnd/>
          </a:ln>
        </p:spPr>
        <p:txBody>
          <a:bodyPr anchor="ctr">
            <a:spAutoFit/>
          </a:bodyPr>
          <a:lstStyle/>
          <a:p>
            <a:pPr algn="ctr" eaLnBrk="0" hangingPunct="0">
              <a:tabLst>
                <a:tab pos="7067550" algn="l"/>
              </a:tabLst>
            </a:pPr>
            <a:r>
              <a:rPr lang="ar-SA" sz="3000" b="1">
                <a:latin typeface="Calibri" pitchFamily="34" charset="0"/>
                <a:cs typeface="Times New Roman" pitchFamily="18" charset="0"/>
              </a:rPr>
              <a:t>حساب سرعة</a:t>
            </a:r>
          </a:p>
          <a:p>
            <a:pPr algn="ctr" eaLnBrk="0" hangingPunct="0">
              <a:tabLst>
                <a:tab pos="7067550" algn="l"/>
              </a:tabLst>
            </a:pPr>
            <a:r>
              <a:rPr lang="ar-SA" sz="3000" b="1">
                <a:latin typeface="Calibri" pitchFamily="34" charset="0"/>
                <a:cs typeface="Times New Roman" pitchFamily="18" charset="0"/>
              </a:rPr>
              <a:t> القمر الصناعى</a:t>
            </a:r>
            <a:endParaRPr lang="en-US" sz="3000"/>
          </a:p>
        </p:txBody>
      </p:sp>
      <p:sp>
        <p:nvSpPr>
          <p:cNvPr id="50181" name="Rectangle 5"/>
          <p:cNvSpPr>
            <a:spLocks noChangeArrowheads="1"/>
          </p:cNvSpPr>
          <p:nvPr/>
        </p:nvSpPr>
        <p:spPr bwMode="auto">
          <a:xfrm>
            <a:off x="2232025" y="3316288"/>
            <a:ext cx="5688013" cy="1477962"/>
          </a:xfrm>
          <a:prstGeom prst="rect">
            <a:avLst/>
          </a:prstGeom>
          <a:noFill/>
          <a:ln w="9525">
            <a:noFill/>
            <a:miter lim="800000"/>
            <a:headEnd/>
            <a:tailEnd/>
          </a:ln>
        </p:spPr>
        <p:txBody>
          <a:bodyPr anchor="ctr">
            <a:spAutoFit/>
          </a:bodyPr>
          <a:lstStyle/>
          <a:p>
            <a:pPr algn="r" rtl="1" eaLnBrk="0" hangingPunct="0"/>
            <a:r>
              <a:rPr lang="ar-SA" sz="3000" b="1" dirty="0">
                <a:solidFill>
                  <a:srgbClr val="0000CC"/>
                </a:solidFill>
                <a:cs typeface="Times New Roman" pitchFamily="18" charset="0"/>
              </a:rPr>
              <a:t>عند دمج هذا القانون مع قانون نيوتن في الجذب الكوني </a:t>
            </a:r>
          </a:p>
          <a:p>
            <a:pPr algn="r" rtl="1" eaLnBrk="0" hangingPunct="0"/>
            <a:r>
              <a:rPr lang="ar-SA" sz="3000" b="1" dirty="0">
                <a:solidFill>
                  <a:srgbClr val="0000CC"/>
                </a:solidFill>
                <a:cs typeface="Times New Roman" pitchFamily="18" charset="0"/>
              </a:rPr>
              <a:t>فإنه يعبر عنه بالعلاقة التالية: </a:t>
            </a:r>
          </a:p>
        </p:txBody>
      </p:sp>
      <p:pic>
        <p:nvPicPr>
          <p:cNvPr id="123906" name="Picture 24"/>
          <p:cNvPicPr>
            <a:picLocks noChangeAspect="1" noChangeArrowheads="1"/>
          </p:cNvPicPr>
          <p:nvPr/>
        </p:nvPicPr>
        <p:blipFill>
          <a:blip r:embed="rId5"/>
          <a:srcRect/>
          <a:stretch>
            <a:fillRect/>
          </a:stretch>
        </p:blipFill>
        <p:spPr bwMode="auto">
          <a:xfrm>
            <a:off x="3689350" y="5084763"/>
            <a:ext cx="2774950" cy="75882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018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123906"/>
                                        </p:tgtEl>
                                        <p:attrNameLst>
                                          <p:attrName>style.visibility</p:attrName>
                                        </p:attrNameLst>
                                      </p:cBhvr>
                                      <p:to>
                                        <p:strVal val="visible"/>
                                      </p:to>
                                    </p:set>
                                    <p:animEffect transition="in" filter="wipe(down)">
                                      <p:cBhvr>
                                        <p:cTn id="24" dur="500"/>
                                        <p:tgtEl>
                                          <p:spTgt spid="123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GBRDR50.WMF"/>
          <p:cNvPicPr>
            <a:picLocks noChangeAspect="1"/>
          </p:cNvPicPr>
          <p:nvPr/>
        </p:nvPicPr>
        <p:blipFill>
          <a:blip r:embed="rId3"/>
          <a:srcRect/>
          <a:stretch>
            <a:fillRect/>
          </a:stretch>
        </p:blipFill>
        <p:spPr bwMode="auto">
          <a:xfrm>
            <a:off x="755650" y="2852738"/>
            <a:ext cx="8064500" cy="3744912"/>
          </a:xfrm>
          <a:prstGeom prst="rect">
            <a:avLst/>
          </a:prstGeom>
          <a:noFill/>
          <a:ln w="9525">
            <a:noFill/>
            <a:miter lim="800000"/>
            <a:headEnd/>
            <a:tailEnd/>
          </a:ln>
        </p:spPr>
      </p:pic>
      <p:pic>
        <p:nvPicPr>
          <p:cNvPr id="3" name="Picture 1" descr="anotacion.png"/>
          <p:cNvPicPr>
            <a:picLocks noChangeAspect="1"/>
          </p:cNvPicPr>
          <p:nvPr/>
        </p:nvPicPr>
        <p:blipFill>
          <a:blip r:embed="rId4"/>
          <a:srcRect/>
          <a:stretch>
            <a:fillRect/>
          </a:stretch>
        </p:blipFill>
        <p:spPr bwMode="auto">
          <a:xfrm>
            <a:off x="0" y="-242888"/>
            <a:ext cx="4427538" cy="3311526"/>
          </a:xfrm>
          <a:prstGeom prst="rect">
            <a:avLst/>
          </a:prstGeom>
          <a:noFill/>
          <a:ln w="9525">
            <a:noFill/>
            <a:miter lim="800000"/>
            <a:headEnd/>
            <a:tailEnd/>
          </a:ln>
        </p:spPr>
      </p:pic>
      <p:sp>
        <p:nvSpPr>
          <p:cNvPr id="50180" name="Rectangle 1"/>
          <p:cNvSpPr>
            <a:spLocks noChangeArrowheads="1"/>
          </p:cNvSpPr>
          <p:nvPr/>
        </p:nvSpPr>
        <p:spPr bwMode="auto">
          <a:xfrm rot="-578751">
            <a:off x="958850" y="1343025"/>
            <a:ext cx="2538413" cy="1016000"/>
          </a:xfrm>
          <a:prstGeom prst="rect">
            <a:avLst/>
          </a:prstGeom>
          <a:noFill/>
          <a:ln w="9525">
            <a:noFill/>
            <a:miter lim="800000"/>
            <a:headEnd/>
            <a:tailEnd/>
          </a:ln>
        </p:spPr>
        <p:txBody>
          <a:bodyPr anchor="ctr">
            <a:spAutoFit/>
          </a:bodyPr>
          <a:lstStyle/>
          <a:p>
            <a:pPr algn="ctr" eaLnBrk="0" hangingPunct="0">
              <a:tabLst>
                <a:tab pos="7067550" algn="l"/>
              </a:tabLst>
            </a:pPr>
            <a:r>
              <a:rPr lang="ar-SA" sz="3000" b="1">
                <a:latin typeface="Calibri" pitchFamily="34" charset="0"/>
                <a:cs typeface="Times New Roman" pitchFamily="18" charset="0"/>
              </a:rPr>
              <a:t>حساب سرعة</a:t>
            </a:r>
          </a:p>
          <a:p>
            <a:pPr algn="ctr" eaLnBrk="0" hangingPunct="0">
              <a:tabLst>
                <a:tab pos="7067550" algn="l"/>
              </a:tabLst>
            </a:pPr>
            <a:r>
              <a:rPr lang="ar-SA" sz="3000" b="1">
                <a:latin typeface="Calibri" pitchFamily="34" charset="0"/>
                <a:cs typeface="Times New Roman" pitchFamily="18" charset="0"/>
              </a:rPr>
              <a:t> القمر الصناعى</a:t>
            </a:r>
            <a:endParaRPr lang="en-US" sz="3000"/>
          </a:p>
        </p:txBody>
      </p:sp>
      <p:sp>
        <p:nvSpPr>
          <p:cNvPr id="50181" name="Rectangle 5"/>
          <p:cNvSpPr>
            <a:spLocks noChangeArrowheads="1"/>
          </p:cNvSpPr>
          <p:nvPr/>
        </p:nvSpPr>
        <p:spPr bwMode="auto">
          <a:xfrm>
            <a:off x="2232025" y="3316288"/>
            <a:ext cx="5688013" cy="1477962"/>
          </a:xfrm>
          <a:prstGeom prst="rect">
            <a:avLst/>
          </a:prstGeom>
          <a:noFill/>
          <a:ln w="9525">
            <a:noFill/>
            <a:miter lim="800000"/>
            <a:headEnd/>
            <a:tailEnd/>
          </a:ln>
        </p:spPr>
        <p:txBody>
          <a:bodyPr anchor="ctr">
            <a:spAutoFit/>
          </a:bodyPr>
          <a:lstStyle/>
          <a:p>
            <a:pPr algn="r" rtl="1" eaLnBrk="0" hangingPunct="0"/>
            <a:r>
              <a:rPr lang="ar-SA" sz="3000" b="1" dirty="0">
                <a:solidFill>
                  <a:srgbClr val="FF0000"/>
                </a:solidFill>
                <a:latin typeface="Calibri" pitchFamily="34" charset="0"/>
                <a:cs typeface="Times New Roman" pitchFamily="18" charset="0"/>
              </a:rPr>
              <a:t>سرعة القمر الصناعي</a:t>
            </a:r>
          </a:p>
          <a:p>
            <a:pPr algn="r" rtl="1" eaLnBrk="0" hangingPunct="0"/>
            <a:r>
              <a:rPr lang="ar-SA" sz="3000" b="1" dirty="0">
                <a:solidFill>
                  <a:srgbClr val="0000CC"/>
                </a:solidFill>
                <a:cs typeface="Times New Roman" pitchFamily="18" charset="0"/>
              </a:rPr>
              <a:t>تحصل على مقدار سرعة القمر الاصطناعي الذي يدور حول الأرض بالعلاقة: </a:t>
            </a:r>
          </a:p>
        </p:txBody>
      </p:sp>
      <p:pic>
        <p:nvPicPr>
          <p:cNvPr id="124930" name="Picture 11"/>
          <p:cNvPicPr>
            <a:picLocks noChangeAspect="1" noChangeArrowheads="1"/>
          </p:cNvPicPr>
          <p:nvPr/>
        </p:nvPicPr>
        <p:blipFill>
          <a:blip r:embed="rId5"/>
          <a:srcRect/>
          <a:stretch>
            <a:fillRect/>
          </a:stretch>
        </p:blipFill>
        <p:spPr bwMode="auto">
          <a:xfrm>
            <a:off x="4144963" y="5013325"/>
            <a:ext cx="2586037" cy="954088"/>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018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nodeType="clickEffect">
                                  <p:stCondLst>
                                    <p:cond delay="0"/>
                                  </p:stCondLst>
                                  <p:childTnLst>
                                    <p:set>
                                      <p:cBhvr>
                                        <p:cTn id="23" dur="1" fill="hold">
                                          <p:stCondLst>
                                            <p:cond delay="0"/>
                                          </p:stCondLst>
                                        </p:cTn>
                                        <p:tgtEl>
                                          <p:spTgt spid="124930"/>
                                        </p:tgtEl>
                                        <p:attrNameLst>
                                          <p:attrName>style.visibility</p:attrName>
                                        </p:attrNameLst>
                                      </p:cBhvr>
                                      <p:to>
                                        <p:strVal val="visible"/>
                                      </p:to>
                                    </p:set>
                                    <p:animEffect transition="in" filter="circle(in)">
                                      <p:cBhvr>
                                        <p:cTn id="24" dur="20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GBRDR50.WMF"/>
          <p:cNvPicPr>
            <a:picLocks noChangeAspect="1"/>
          </p:cNvPicPr>
          <p:nvPr/>
        </p:nvPicPr>
        <p:blipFill>
          <a:blip r:embed="rId3"/>
          <a:srcRect/>
          <a:stretch>
            <a:fillRect/>
          </a:stretch>
        </p:blipFill>
        <p:spPr bwMode="auto">
          <a:xfrm>
            <a:off x="755650" y="2852738"/>
            <a:ext cx="8064500" cy="3744912"/>
          </a:xfrm>
          <a:prstGeom prst="rect">
            <a:avLst/>
          </a:prstGeom>
          <a:noFill/>
          <a:ln w="9525">
            <a:noFill/>
            <a:miter lim="800000"/>
            <a:headEnd/>
            <a:tailEnd/>
          </a:ln>
        </p:spPr>
      </p:pic>
      <p:pic>
        <p:nvPicPr>
          <p:cNvPr id="3" name="Picture 1" descr="anotacion.png"/>
          <p:cNvPicPr>
            <a:picLocks noChangeAspect="1"/>
          </p:cNvPicPr>
          <p:nvPr/>
        </p:nvPicPr>
        <p:blipFill>
          <a:blip r:embed="rId4"/>
          <a:srcRect/>
          <a:stretch>
            <a:fillRect/>
          </a:stretch>
        </p:blipFill>
        <p:spPr bwMode="auto">
          <a:xfrm>
            <a:off x="0" y="-242888"/>
            <a:ext cx="4427538" cy="3311526"/>
          </a:xfrm>
          <a:prstGeom prst="rect">
            <a:avLst/>
          </a:prstGeom>
          <a:noFill/>
          <a:ln w="9525">
            <a:noFill/>
            <a:miter lim="800000"/>
            <a:headEnd/>
            <a:tailEnd/>
          </a:ln>
        </p:spPr>
      </p:pic>
      <p:sp>
        <p:nvSpPr>
          <p:cNvPr id="50180" name="Rectangle 1"/>
          <p:cNvSpPr>
            <a:spLocks noChangeArrowheads="1"/>
          </p:cNvSpPr>
          <p:nvPr/>
        </p:nvSpPr>
        <p:spPr bwMode="auto">
          <a:xfrm rot="-578751">
            <a:off x="958850" y="1343025"/>
            <a:ext cx="2538413" cy="1016000"/>
          </a:xfrm>
          <a:prstGeom prst="rect">
            <a:avLst/>
          </a:prstGeom>
          <a:noFill/>
          <a:ln w="9525">
            <a:noFill/>
            <a:miter lim="800000"/>
            <a:headEnd/>
            <a:tailEnd/>
          </a:ln>
        </p:spPr>
        <p:txBody>
          <a:bodyPr anchor="ctr">
            <a:spAutoFit/>
          </a:bodyPr>
          <a:lstStyle/>
          <a:p>
            <a:pPr algn="ctr" eaLnBrk="0" hangingPunct="0">
              <a:tabLst>
                <a:tab pos="7067550" algn="l"/>
              </a:tabLst>
            </a:pPr>
            <a:r>
              <a:rPr lang="ar-SA" sz="3000" b="1">
                <a:latin typeface="Calibri" pitchFamily="34" charset="0"/>
                <a:cs typeface="Times New Roman" pitchFamily="18" charset="0"/>
              </a:rPr>
              <a:t>حساب سرعة</a:t>
            </a:r>
          </a:p>
          <a:p>
            <a:pPr algn="ctr" eaLnBrk="0" hangingPunct="0">
              <a:tabLst>
                <a:tab pos="7067550" algn="l"/>
              </a:tabLst>
            </a:pPr>
            <a:r>
              <a:rPr lang="ar-SA" sz="3000" b="1">
                <a:latin typeface="Calibri" pitchFamily="34" charset="0"/>
                <a:cs typeface="Times New Roman" pitchFamily="18" charset="0"/>
              </a:rPr>
              <a:t> القمر الصناعى</a:t>
            </a:r>
            <a:endParaRPr lang="en-US" sz="3000"/>
          </a:p>
        </p:txBody>
      </p:sp>
      <p:sp>
        <p:nvSpPr>
          <p:cNvPr id="50181" name="Rectangle 5"/>
          <p:cNvSpPr>
            <a:spLocks noChangeArrowheads="1"/>
          </p:cNvSpPr>
          <p:nvPr/>
        </p:nvSpPr>
        <p:spPr bwMode="auto">
          <a:xfrm>
            <a:off x="2214563" y="3573463"/>
            <a:ext cx="5686425" cy="1938337"/>
          </a:xfrm>
          <a:prstGeom prst="rect">
            <a:avLst/>
          </a:prstGeom>
          <a:noFill/>
          <a:ln w="9525">
            <a:noFill/>
            <a:miter lim="800000"/>
            <a:headEnd/>
            <a:tailEnd/>
          </a:ln>
        </p:spPr>
        <p:txBody>
          <a:bodyPr anchor="ctr">
            <a:spAutoFit/>
          </a:bodyPr>
          <a:lstStyle/>
          <a:p>
            <a:pPr algn="ctr" rtl="1" eaLnBrk="0" hangingPunct="0"/>
            <a:r>
              <a:rPr lang="ar-SA" sz="3000" b="1" dirty="0">
                <a:solidFill>
                  <a:srgbClr val="002060"/>
                </a:solidFill>
                <a:latin typeface="Calibri" pitchFamily="34" charset="0"/>
                <a:cs typeface="Times New Roman" pitchFamily="18" charset="0"/>
              </a:rPr>
              <a:t>ملحوظة </a:t>
            </a:r>
          </a:p>
          <a:p>
            <a:pPr algn="ctr" rtl="1" eaLnBrk="0" hangingPunct="0"/>
            <a:endParaRPr lang="ar-SA" sz="3000" b="1" dirty="0">
              <a:solidFill>
                <a:srgbClr val="002060"/>
              </a:solidFill>
              <a:latin typeface="Calibri" pitchFamily="34" charset="0"/>
              <a:cs typeface="Times New Roman" pitchFamily="18" charset="0"/>
            </a:endParaRPr>
          </a:p>
          <a:p>
            <a:pPr algn="ctr" rtl="1" eaLnBrk="0" hangingPunct="0"/>
            <a:r>
              <a:rPr lang="ar-SA" sz="3000" b="1" dirty="0">
                <a:solidFill>
                  <a:srgbClr val="0000CC"/>
                </a:solidFill>
                <a:cs typeface="Times New Roman" pitchFamily="18" charset="0"/>
              </a:rPr>
              <a:t>السرعة المدارية </a:t>
            </a:r>
            <a:r>
              <a:rPr lang="en-US" sz="3000" b="1" dirty="0">
                <a:solidFill>
                  <a:srgbClr val="0000CC"/>
                </a:solidFill>
                <a:cs typeface="Times New Roman" pitchFamily="18" charset="0"/>
              </a:rPr>
              <a:t>v </a:t>
            </a:r>
            <a:r>
              <a:rPr lang="ar-SA" sz="3000" b="1" dirty="0">
                <a:solidFill>
                  <a:srgbClr val="0000CC"/>
                </a:solidFill>
                <a:cs typeface="Times New Roman" pitchFamily="18" charset="0"/>
              </a:rPr>
              <a:t>والزمن الدوري  </a:t>
            </a:r>
            <a:r>
              <a:rPr lang="en-US" sz="3000" b="1" dirty="0">
                <a:solidFill>
                  <a:srgbClr val="0000CC"/>
                </a:solidFill>
                <a:cs typeface="Times New Roman" pitchFamily="18" charset="0"/>
              </a:rPr>
              <a:t>T</a:t>
            </a:r>
            <a:r>
              <a:rPr lang="ar-SA" sz="3000" b="1" dirty="0">
                <a:solidFill>
                  <a:srgbClr val="0000CC"/>
                </a:solidFill>
                <a:cs typeface="Times New Roman" pitchFamily="18" charset="0"/>
              </a:rPr>
              <a:t>مستقلان عن كتلة القمر الاصطناعي.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GBRDR50.WMF"/>
          <p:cNvPicPr>
            <a:picLocks noChangeAspect="1"/>
          </p:cNvPicPr>
          <p:nvPr/>
        </p:nvPicPr>
        <p:blipFill>
          <a:blip r:embed="rId3"/>
          <a:srcRect/>
          <a:stretch>
            <a:fillRect/>
          </a:stretch>
        </p:blipFill>
        <p:spPr bwMode="auto">
          <a:xfrm>
            <a:off x="755650" y="2852738"/>
            <a:ext cx="8064500" cy="3744912"/>
          </a:xfrm>
          <a:prstGeom prst="rect">
            <a:avLst/>
          </a:prstGeom>
          <a:noFill/>
          <a:ln w="9525">
            <a:noFill/>
            <a:miter lim="800000"/>
            <a:headEnd/>
            <a:tailEnd/>
          </a:ln>
        </p:spPr>
      </p:pic>
      <p:pic>
        <p:nvPicPr>
          <p:cNvPr id="3" name="Picture 1" descr="anotacion.png"/>
          <p:cNvPicPr>
            <a:picLocks noChangeAspect="1"/>
          </p:cNvPicPr>
          <p:nvPr/>
        </p:nvPicPr>
        <p:blipFill>
          <a:blip r:embed="rId4"/>
          <a:srcRect/>
          <a:stretch>
            <a:fillRect/>
          </a:stretch>
        </p:blipFill>
        <p:spPr bwMode="auto">
          <a:xfrm>
            <a:off x="0" y="-242888"/>
            <a:ext cx="4427538" cy="3311526"/>
          </a:xfrm>
          <a:prstGeom prst="rect">
            <a:avLst/>
          </a:prstGeom>
          <a:noFill/>
          <a:ln w="9525">
            <a:noFill/>
            <a:miter lim="800000"/>
            <a:headEnd/>
            <a:tailEnd/>
          </a:ln>
        </p:spPr>
      </p:pic>
      <p:sp>
        <p:nvSpPr>
          <p:cNvPr id="50180" name="Rectangle 1"/>
          <p:cNvSpPr>
            <a:spLocks noChangeArrowheads="1"/>
          </p:cNvSpPr>
          <p:nvPr/>
        </p:nvSpPr>
        <p:spPr bwMode="auto">
          <a:xfrm rot="-578751">
            <a:off x="958850" y="1343025"/>
            <a:ext cx="2538413" cy="1016000"/>
          </a:xfrm>
          <a:prstGeom prst="rect">
            <a:avLst/>
          </a:prstGeom>
          <a:noFill/>
          <a:ln w="9525">
            <a:noFill/>
            <a:miter lim="800000"/>
            <a:headEnd/>
            <a:tailEnd/>
          </a:ln>
        </p:spPr>
        <p:txBody>
          <a:bodyPr anchor="ctr">
            <a:spAutoFit/>
          </a:bodyPr>
          <a:lstStyle/>
          <a:p>
            <a:pPr algn="ctr" eaLnBrk="0" hangingPunct="0">
              <a:tabLst>
                <a:tab pos="7067550" algn="l"/>
              </a:tabLst>
            </a:pPr>
            <a:r>
              <a:rPr lang="ar-SA" sz="3000" b="1">
                <a:latin typeface="Calibri" pitchFamily="34" charset="0"/>
                <a:cs typeface="Times New Roman" pitchFamily="18" charset="0"/>
              </a:rPr>
              <a:t>حساب سرعة</a:t>
            </a:r>
          </a:p>
          <a:p>
            <a:pPr algn="ctr" eaLnBrk="0" hangingPunct="0">
              <a:tabLst>
                <a:tab pos="7067550" algn="l"/>
              </a:tabLst>
            </a:pPr>
            <a:r>
              <a:rPr lang="ar-SA" sz="3000" b="1">
                <a:latin typeface="Calibri" pitchFamily="34" charset="0"/>
                <a:cs typeface="Times New Roman" pitchFamily="18" charset="0"/>
              </a:rPr>
              <a:t> القمر الصناعى</a:t>
            </a:r>
            <a:endParaRPr lang="en-US" sz="3000"/>
          </a:p>
        </p:txBody>
      </p:sp>
      <p:sp>
        <p:nvSpPr>
          <p:cNvPr id="50181" name="Rectangle 5"/>
          <p:cNvSpPr>
            <a:spLocks noChangeArrowheads="1"/>
          </p:cNvSpPr>
          <p:nvPr/>
        </p:nvSpPr>
        <p:spPr bwMode="auto">
          <a:xfrm>
            <a:off x="2232025" y="3316288"/>
            <a:ext cx="5688013" cy="1477962"/>
          </a:xfrm>
          <a:prstGeom prst="rect">
            <a:avLst/>
          </a:prstGeom>
          <a:noFill/>
          <a:ln w="9525">
            <a:noFill/>
            <a:miter lim="800000"/>
            <a:headEnd/>
            <a:tailEnd/>
          </a:ln>
        </p:spPr>
        <p:txBody>
          <a:bodyPr anchor="ctr">
            <a:spAutoFit/>
          </a:bodyPr>
          <a:lstStyle/>
          <a:p>
            <a:pPr algn="r" rtl="1" eaLnBrk="0" hangingPunct="0"/>
            <a:r>
              <a:rPr lang="ar-SA" sz="3000" b="1" dirty="0">
                <a:solidFill>
                  <a:srgbClr val="FF0000"/>
                </a:solidFill>
                <a:latin typeface="Calibri" pitchFamily="34" charset="0"/>
                <a:cs typeface="Times New Roman" pitchFamily="18" charset="0"/>
              </a:rPr>
              <a:t>الزمن الدوري للقمر الاصطناعي </a:t>
            </a:r>
          </a:p>
          <a:p>
            <a:pPr algn="r" rtl="1" eaLnBrk="0" hangingPunct="0"/>
            <a:r>
              <a:rPr lang="ar-SA" sz="3000" b="1" dirty="0">
                <a:solidFill>
                  <a:srgbClr val="0000CC"/>
                </a:solidFill>
                <a:cs typeface="Times New Roman" pitchFamily="18" charset="0"/>
              </a:rPr>
              <a:t>الزمن الدوري للكواكب حول الشمس يعبر عنه بالعلاقة  </a:t>
            </a:r>
          </a:p>
        </p:txBody>
      </p:sp>
      <p:pic>
        <p:nvPicPr>
          <p:cNvPr id="125954" name="صورة 151"/>
          <p:cNvPicPr>
            <a:picLocks noChangeAspect="1" noChangeArrowheads="1"/>
          </p:cNvPicPr>
          <p:nvPr/>
        </p:nvPicPr>
        <p:blipFill>
          <a:blip r:embed="rId5">
            <a:lum contrast="32000"/>
          </a:blip>
          <a:srcRect/>
          <a:stretch>
            <a:fillRect/>
          </a:stretch>
        </p:blipFill>
        <p:spPr bwMode="auto">
          <a:xfrm>
            <a:off x="3573463" y="4787900"/>
            <a:ext cx="2843212" cy="108902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018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25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GBRDR50.WMF"/>
          <p:cNvPicPr>
            <a:picLocks noChangeAspect="1"/>
          </p:cNvPicPr>
          <p:nvPr/>
        </p:nvPicPr>
        <p:blipFill>
          <a:blip r:embed="rId3"/>
          <a:srcRect/>
          <a:stretch>
            <a:fillRect/>
          </a:stretch>
        </p:blipFill>
        <p:spPr bwMode="auto">
          <a:xfrm>
            <a:off x="755650" y="2852738"/>
            <a:ext cx="8064500" cy="3744912"/>
          </a:xfrm>
          <a:prstGeom prst="rect">
            <a:avLst/>
          </a:prstGeom>
          <a:noFill/>
          <a:ln w="9525">
            <a:noFill/>
            <a:miter lim="800000"/>
            <a:headEnd/>
            <a:tailEnd/>
          </a:ln>
        </p:spPr>
      </p:pic>
      <p:pic>
        <p:nvPicPr>
          <p:cNvPr id="3" name="Picture 1" descr="anotacion.png"/>
          <p:cNvPicPr>
            <a:picLocks noChangeAspect="1"/>
          </p:cNvPicPr>
          <p:nvPr/>
        </p:nvPicPr>
        <p:blipFill>
          <a:blip r:embed="rId4"/>
          <a:srcRect/>
          <a:stretch>
            <a:fillRect/>
          </a:stretch>
        </p:blipFill>
        <p:spPr bwMode="auto">
          <a:xfrm>
            <a:off x="0" y="-242888"/>
            <a:ext cx="4427538" cy="3311526"/>
          </a:xfrm>
          <a:prstGeom prst="rect">
            <a:avLst/>
          </a:prstGeom>
          <a:noFill/>
          <a:ln w="9525">
            <a:noFill/>
            <a:miter lim="800000"/>
            <a:headEnd/>
            <a:tailEnd/>
          </a:ln>
        </p:spPr>
      </p:pic>
      <p:sp>
        <p:nvSpPr>
          <p:cNvPr id="50180" name="Rectangle 1"/>
          <p:cNvSpPr>
            <a:spLocks noChangeArrowheads="1"/>
          </p:cNvSpPr>
          <p:nvPr/>
        </p:nvSpPr>
        <p:spPr bwMode="auto">
          <a:xfrm rot="-578751">
            <a:off x="958850" y="1343025"/>
            <a:ext cx="2538413" cy="1016000"/>
          </a:xfrm>
          <a:prstGeom prst="rect">
            <a:avLst/>
          </a:prstGeom>
          <a:noFill/>
          <a:ln w="9525">
            <a:noFill/>
            <a:miter lim="800000"/>
            <a:headEnd/>
            <a:tailEnd/>
          </a:ln>
        </p:spPr>
        <p:txBody>
          <a:bodyPr anchor="ctr">
            <a:spAutoFit/>
          </a:bodyPr>
          <a:lstStyle/>
          <a:p>
            <a:pPr algn="ctr" eaLnBrk="0" hangingPunct="0">
              <a:tabLst>
                <a:tab pos="7067550" algn="l"/>
              </a:tabLst>
            </a:pPr>
            <a:r>
              <a:rPr lang="ar-SA" sz="3000" b="1" dirty="0">
                <a:solidFill>
                  <a:srgbClr val="0000CC"/>
                </a:solidFill>
                <a:cs typeface="Times New Roman" pitchFamily="18" charset="0"/>
              </a:rPr>
              <a:t>حساب</a:t>
            </a:r>
            <a:r>
              <a:rPr lang="ar-SA" sz="3000" b="1" dirty="0">
                <a:latin typeface="Calibri" pitchFamily="34" charset="0"/>
                <a:cs typeface="Times New Roman" pitchFamily="18" charset="0"/>
              </a:rPr>
              <a:t> سرعة</a:t>
            </a:r>
          </a:p>
          <a:p>
            <a:pPr algn="ctr" eaLnBrk="0" hangingPunct="0">
              <a:tabLst>
                <a:tab pos="7067550" algn="l"/>
              </a:tabLst>
            </a:pPr>
            <a:r>
              <a:rPr lang="ar-SA" sz="3000" b="1" dirty="0">
                <a:latin typeface="Calibri" pitchFamily="34" charset="0"/>
                <a:cs typeface="Times New Roman" pitchFamily="18" charset="0"/>
              </a:rPr>
              <a:t> القمر الصناعى</a:t>
            </a:r>
            <a:endParaRPr lang="en-US" sz="3000" dirty="0"/>
          </a:p>
        </p:txBody>
      </p:sp>
      <p:sp>
        <p:nvSpPr>
          <p:cNvPr id="50181" name="Rectangle 5"/>
          <p:cNvSpPr>
            <a:spLocks noChangeArrowheads="1"/>
          </p:cNvSpPr>
          <p:nvPr/>
        </p:nvSpPr>
        <p:spPr bwMode="auto">
          <a:xfrm>
            <a:off x="2232025" y="3546475"/>
            <a:ext cx="5688013" cy="1016000"/>
          </a:xfrm>
          <a:prstGeom prst="rect">
            <a:avLst/>
          </a:prstGeom>
          <a:noFill/>
          <a:ln w="9525">
            <a:noFill/>
            <a:miter lim="800000"/>
            <a:headEnd/>
            <a:tailEnd/>
          </a:ln>
        </p:spPr>
        <p:txBody>
          <a:bodyPr anchor="ctr">
            <a:spAutoFit/>
          </a:bodyPr>
          <a:lstStyle/>
          <a:p>
            <a:pPr algn="r" rtl="1" eaLnBrk="0" hangingPunct="0"/>
            <a:r>
              <a:rPr lang="ar-SA" sz="3000" b="1" dirty="0">
                <a:solidFill>
                  <a:srgbClr val="0000CC"/>
                </a:solidFill>
                <a:cs typeface="Times New Roman" pitchFamily="18" charset="0"/>
              </a:rPr>
              <a:t>لذا فإن الزمن الدوري للقمر الاصطناعي حول الأرض يعبر عنه بالعلاقة </a:t>
            </a:r>
          </a:p>
        </p:txBody>
      </p:sp>
      <p:pic>
        <p:nvPicPr>
          <p:cNvPr id="126978" name="صورة 154"/>
          <p:cNvPicPr>
            <a:picLocks noChangeAspect="1" noChangeArrowheads="1"/>
          </p:cNvPicPr>
          <p:nvPr/>
        </p:nvPicPr>
        <p:blipFill>
          <a:blip r:embed="rId5">
            <a:lum contrast="26000"/>
          </a:blip>
          <a:srcRect/>
          <a:stretch>
            <a:fillRect/>
          </a:stretch>
        </p:blipFill>
        <p:spPr bwMode="auto">
          <a:xfrm>
            <a:off x="2449513" y="4899025"/>
            <a:ext cx="4283075" cy="1016000"/>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anim to="" calcmode="lin" valueType="num">
                                      <p:cBhvr>
                                        <p:cTn id="15" dur="1" fill="hold"/>
                                        <p:tgtEl>
                                          <p:spTgt spid="2"/>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018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nodeType="clickEffect">
                                  <p:stCondLst>
                                    <p:cond delay="0"/>
                                  </p:stCondLst>
                                  <p:childTnLst>
                                    <p:set>
                                      <p:cBhvr>
                                        <p:cTn id="23" dur="1" fill="hold">
                                          <p:stCondLst>
                                            <p:cond delay="0"/>
                                          </p:stCondLst>
                                        </p:cTn>
                                        <p:tgtEl>
                                          <p:spTgt spid="126978"/>
                                        </p:tgtEl>
                                        <p:attrNameLst>
                                          <p:attrName>style.visibility</p:attrName>
                                        </p:attrNameLst>
                                      </p:cBhvr>
                                      <p:to>
                                        <p:strVal val="visible"/>
                                      </p:to>
                                    </p:set>
                                    <p:anim calcmode="lin" valueType="num">
                                      <p:cBhvr>
                                        <p:cTn id="24" dur="500" fill="hold"/>
                                        <p:tgtEl>
                                          <p:spTgt spid="126978"/>
                                        </p:tgtEl>
                                        <p:attrNameLst>
                                          <p:attrName>ppt_w</p:attrName>
                                        </p:attrNameLst>
                                      </p:cBhvr>
                                      <p:tavLst>
                                        <p:tav tm="0">
                                          <p:val>
                                            <p:fltVal val="0"/>
                                          </p:val>
                                        </p:tav>
                                        <p:tav tm="100000">
                                          <p:val>
                                            <p:strVal val="#ppt_w"/>
                                          </p:val>
                                        </p:tav>
                                      </p:tavLst>
                                    </p:anim>
                                    <p:anim calcmode="lin" valueType="num">
                                      <p:cBhvr>
                                        <p:cTn id="25" dur="500" fill="hold"/>
                                        <p:tgtEl>
                                          <p:spTgt spid="126978"/>
                                        </p:tgtEl>
                                        <p:attrNameLst>
                                          <p:attrName>ppt_h</p:attrName>
                                        </p:attrNameLst>
                                      </p:cBhvr>
                                      <p:tavLst>
                                        <p:tav tm="0">
                                          <p:val>
                                            <p:fltVal val="0"/>
                                          </p:val>
                                        </p:tav>
                                        <p:tav tm="100000">
                                          <p:val>
                                            <p:strVal val="#ppt_h"/>
                                          </p:val>
                                        </p:tav>
                                      </p:tavLst>
                                    </p:anim>
                                    <p:animEffect transition="in" filter="fade">
                                      <p:cBhvr>
                                        <p:cTn id="26" dur="500"/>
                                        <p:tgtEl>
                                          <p:spTgt spid="126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مخطط انسيابي: تحضير 9"/>
          <p:cNvSpPr/>
          <p:nvPr/>
        </p:nvSpPr>
        <p:spPr>
          <a:xfrm>
            <a:off x="468313" y="2276872"/>
            <a:ext cx="8675687" cy="3672407"/>
          </a:xfrm>
          <a:prstGeom prst="flowChartPrepa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162050" y="2798763"/>
            <a:ext cx="6831013" cy="2431435"/>
          </a:xfrm>
          <a:prstGeom prst="rect">
            <a:avLst/>
          </a:prstGeom>
          <a:noFill/>
          <a:ln w="9525">
            <a:noFill/>
            <a:miter lim="800000"/>
            <a:headEnd/>
            <a:tailEnd/>
          </a:ln>
        </p:spPr>
        <p:txBody>
          <a:bodyPr anchor="ctr">
            <a:spAutoFit/>
          </a:bodyPr>
          <a:lstStyle/>
          <a:p>
            <a:pPr algn="just" rtl="1"/>
            <a:r>
              <a:rPr lang="ar-SA" sz="3000" b="1" dirty="0">
                <a:solidFill>
                  <a:srgbClr val="0000CC"/>
                </a:solidFill>
                <a:cs typeface="Times New Roman" pitchFamily="18" charset="0"/>
              </a:rPr>
              <a:t>افترض أن قمراً اصطناعياً يدور حول الأرض على ارتفاع 225</a:t>
            </a:r>
            <a:r>
              <a:rPr lang="en-US" sz="3000" b="1" dirty="0">
                <a:solidFill>
                  <a:srgbClr val="0000CC"/>
                </a:solidFill>
                <a:cs typeface="Times New Roman" pitchFamily="18" charset="0"/>
              </a:rPr>
              <a:t>km </a:t>
            </a:r>
            <a:r>
              <a:rPr lang="ar-SA" sz="3000" b="1" dirty="0">
                <a:solidFill>
                  <a:srgbClr val="0000CC"/>
                </a:solidFill>
                <a:cs typeface="Times New Roman" pitchFamily="18" charset="0"/>
              </a:rPr>
              <a:t>فوق سطحها.  فإذا علمت أن كتلة الأرض تساوي 5. 97 </a:t>
            </a:r>
            <a:r>
              <a:rPr lang="en-US" sz="3000" b="1" dirty="0">
                <a:solidFill>
                  <a:srgbClr val="0000CC"/>
                </a:solidFill>
                <a:cs typeface="Times New Roman" pitchFamily="18" charset="0"/>
              </a:rPr>
              <a:t>x 1024kg  </a:t>
            </a:r>
            <a:r>
              <a:rPr lang="ar-SA" sz="3000" b="1" dirty="0">
                <a:solidFill>
                  <a:srgbClr val="0000CC"/>
                </a:solidFill>
                <a:cs typeface="Times New Roman" pitchFamily="18" charset="0"/>
              </a:rPr>
              <a:t>ونصف قطر الأرض 6. 38 </a:t>
            </a:r>
            <a:r>
              <a:rPr lang="en-US" sz="3000" b="1" dirty="0">
                <a:solidFill>
                  <a:srgbClr val="0000CC"/>
                </a:solidFill>
                <a:cs typeface="Times New Roman" pitchFamily="18" charset="0"/>
              </a:rPr>
              <a:t>x106m، </a:t>
            </a:r>
          </a:p>
          <a:p>
            <a:pPr algn="just" rtl="1"/>
            <a:r>
              <a:rPr lang="ar-SA" sz="3000" b="1" dirty="0">
                <a:solidFill>
                  <a:srgbClr val="0000CC"/>
                </a:solidFill>
                <a:cs typeface="Times New Roman" pitchFamily="18" charset="0"/>
              </a:rPr>
              <a:t>فما مقدار سرعة القمر المدارية وزمنه الدوري؟ </a:t>
            </a:r>
          </a:p>
        </p:txBody>
      </p:sp>
      <p:sp>
        <p:nvSpPr>
          <p:cNvPr id="27654" name="مستطيل 5"/>
          <p:cNvSpPr>
            <a:spLocks noChangeArrowheads="1"/>
          </p:cNvSpPr>
          <p:nvPr/>
        </p:nvSpPr>
        <p:spPr bwMode="auto">
          <a:xfrm>
            <a:off x="968145" y="404664"/>
            <a:ext cx="3472837" cy="1546086"/>
          </a:xfrm>
          <a:prstGeom prst="cloud">
            <a:avLst/>
          </a:prstGeom>
          <a:solidFill>
            <a:srgbClr val="CCFFCC"/>
          </a:solidFill>
          <a:ln>
            <a:solidFill>
              <a:srgbClr val="C00000"/>
            </a:solidFill>
          </a:ln>
          <a:scene3d>
            <a:camera prst="orthographicFront"/>
            <a:lightRig rig="threePt" dir="t"/>
          </a:scene3d>
          <a:sp3d>
            <a:bevelT prst="angle"/>
          </a:sp3d>
        </p:spPr>
        <p:txBody>
          <a:bodyPr wrap="none">
            <a:spAutoFit/>
          </a:bodyPr>
          <a:lstStyle/>
          <a:p>
            <a:pPr algn="ctr" rtl="1">
              <a:defRPr/>
            </a:pPr>
            <a:r>
              <a:rPr lang="ar-SA" sz="3000" b="1" dirty="0">
                <a:solidFill>
                  <a:srgbClr val="0000CC"/>
                </a:solidFill>
                <a:cs typeface="Times New Roman" pitchFamily="18" charset="0"/>
              </a:rPr>
              <a:t>السرعة المدارية</a:t>
            </a:r>
          </a:p>
          <a:p>
            <a:pPr algn="ctr" rtl="1">
              <a:defRPr/>
            </a:pPr>
            <a:r>
              <a:rPr lang="ar-SA" sz="3000" b="1" dirty="0">
                <a:solidFill>
                  <a:srgbClr val="0000CC"/>
                </a:solidFill>
                <a:cs typeface="Times New Roman" pitchFamily="18" charset="0"/>
              </a:rPr>
              <a:t> والزمن الدوري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47" presetClass="entr" presetSubtype="0" fill="hold" nodeType="withEffect">
                                  <p:stCondLst>
                                    <p:cond delay="0"/>
                                  </p:stCondLst>
                                  <p:childTnLst>
                                    <p:set>
                                      <p:cBhvr>
                                        <p:cTn id="12" dur="1" fill="hold">
                                          <p:stCondLst>
                                            <p:cond delay="0"/>
                                          </p:stCondLst>
                                        </p:cTn>
                                        <p:tgtEl>
                                          <p:spTgt spid="27654"/>
                                        </p:tgtEl>
                                        <p:attrNameLst>
                                          <p:attrName>style.visibility</p:attrName>
                                        </p:attrNameLst>
                                      </p:cBhvr>
                                      <p:to>
                                        <p:strVal val="visible"/>
                                      </p:to>
                                    </p:set>
                                    <p:animEffect transition="in" filter="fade">
                                      <p:cBhvr>
                                        <p:cTn id="13" dur="1000"/>
                                        <p:tgtEl>
                                          <p:spTgt spid="27654"/>
                                        </p:tgtEl>
                                      </p:cBhvr>
                                    </p:animEffect>
                                    <p:anim calcmode="lin" valueType="num">
                                      <p:cBhvr>
                                        <p:cTn id="14" dur="1000" fill="hold"/>
                                        <p:tgtEl>
                                          <p:spTgt spid="27654"/>
                                        </p:tgtEl>
                                        <p:attrNameLst>
                                          <p:attrName>ppt_x</p:attrName>
                                        </p:attrNameLst>
                                      </p:cBhvr>
                                      <p:tavLst>
                                        <p:tav tm="0">
                                          <p:val>
                                            <p:strVal val="#ppt_x"/>
                                          </p:val>
                                        </p:tav>
                                        <p:tav tm="100000">
                                          <p:val>
                                            <p:strVal val="#ppt_x"/>
                                          </p:val>
                                        </p:tav>
                                      </p:tavLst>
                                    </p:anim>
                                    <p:anim calcmode="lin" valueType="num">
                                      <p:cBhvr>
                                        <p:cTn id="15" dur="1000" fill="hold"/>
                                        <p:tgtEl>
                                          <p:spTgt spid="27654"/>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bwMode="auto">
          <a:xfrm>
            <a:off x="1259632" y="3573016"/>
            <a:ext cx="7358082" cy="2066002"/>
            <a:chOff x="285720" y="714356"/>
            <a:chExt cx="8715436" cy="5500725"/>
          </a:xfrm>
          <a:solidFill>
            <a:srgbClr val="CC3300"/>
          </a:solidFill>
        </p:grpSpPr>
        <p:sp>
          <p:nvSpPr>
            <p:cNvPr id="7" name="Round Diagonal Corner Rectangle 8"/>
            <p:cNvSpPr/>
            <p:nvPr/>
          </p:nvSpPr>
          <p:spPr>
            <a:xfrm rot="10800000">
              <a:off x="571472" y="1000107"/>
              <a:ext cx="8429684" cy="5214974"/>
            </a:xfrm>
            <a:prstGeom prst="round2DiagRect">
              <a:avLst/>
            </a:prstGeom>
            <a:solidFill>
              <a:srgbClr val="FF0000"/>
            </a:solidFill>
            <a:ln w="76200">
              <a:solidFill>
                <a:schemeClr val="tx1"/>
              </a:solidFill>
            </a:ln>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8" name="Round Diagonal Corner Rectangle 2"/>
            <p:cNvSpPr/>
            <p:nvPr/>
          </p:nvSpPr>
          <p:spPr>
            <a:xfrm>
              <a:off x="285720" y="714356"/>
              <a:ext cx="8429684" cy="5214974"/>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FF0000"/>
              </a:solidFill>
            </a:ln>
          </p:spPr>
          <p:style>
            <a:lnRef idx="3">
              <a:schemeClr val="lt1"/>
            </a:lnRef>
            <a:fillRef idx="1">
              <a:schemeClr val="accent1"/>
            </a:fillRef>
            <a:effectRef idx="1">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sp>
        <p:nvSpPr>
          <p:cNvPr id="5" name="Rectangle 4"/>
          <p:cNvSpPr>
            <a:spLocks noChangeArrowheads="1"/>
          </p:cNvSpPr>
          <p:nvPr/>
        </p:nvSpPr>
        <p:spPr bwMode="auto">
          <a:xfrm>
            <a:off x="868363" y="3748088"/>
            <a:ext cx="7143750" cy="1477962"/>
          </a:xfrm>
          <a:prstGeom prst="rect">
            <a:avLst/>
          </a:prstGeom>
          <a:noFill/>
          <a:ln w="9525">
            <a:noFill/>
            <a:miter lim="800000"/>
            <a:headEnd/>
            <a:tailEnd/>
          </a:ln>
        </p:spPr>
        <p:txBody>
          <a:bodyPr>
            <a:spAutoFit/>
          </a:bodyPr>
          <a:lstStyle/>
          <a:p>
            <a:pPr algn="r" rtl="1"/>
            <a:r>
              <a:rPr lang="ar-SA" sz="3000" b="1" dirty="0">
                <a:solidFill>
                  <a:srgbClr val="FF0000"/>
                </a:solidFill>
              </a:rPr>
              <a:t>أنواع المذنبات </a:t>
            </a:r>
          </a:p>
          <a:p>
            <a:pPr algn="r" rtl="1"/>
            <a:endParaRPr lang="ar-SA" sz="3000" b="1" dirty="0">
              <a:solidFill>
                <a:srgbClr val="FF0000"/>
              </a:solidFill>
            </a:endParaRPr>
          </a:p>
          <a:p>
            <a:pPr algn="r" rtl="1"/>
            <a:r>
              <a:rPr lang="ar-SA" sz="3000" b="1" dirty="0">
                <a:solidFill>
                  <a:srgbClr val="0000CC"/>
                </a:solidFill>
                <a:cs typeface="Times New Roman" pitchFamily="18" charset="0"/>
              </a:rPr>
              <a:t>تتقسم  إلى مجموعتين اعتماداً على الزمن الدوري لها</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مخطط انسيابي: تحضير 9"/>
          <p:cNvSpPr/>
          <p:nvPr/>
        </p:nvSpPr>
        <p:spPr>
          <a:xfrm>
            <a:off x="468313" y="2276872"/>
            <a:ext cx="8675687" cy="3672407"/>
          </a:xfrm>
          <a:prstGeom prst="flowChartPrepa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755650" y="2492375"/>
            <a:ext cx="6831013" cy="585788"/>
          </a:xfrm>
          <a:prstGeom prst="rect">
            <a:avLst/>
          </a:prstGeom>
          <a:noFill/>
          <a:ln w="9525">
            <a:noFill/>
            <a:miter lim="800000"/>
            <a:headEnd/>
            <a:tailEnd/>
          </a:ln>
        </p:spPr>
        <p:txBody>
          <a:bodyPr anchor="ctr">
            <a:spAutoFit/>
          </a:bodyPr>
          <a:lstStyle/>
          <a:p>
            <a:pPr algn="just" rtl="1"/>
            <a:r>
              <a:rPr lang="ar-SA" sz="3200" b="1">
                <a:solidFill>
                  <a:srgbClr val="FF0000"/>
                </a:solidFill>
              </a:rPr>
              <a:t>أولا حساب السرعة المدارية</a:t>
            </a:r>
          </a:p>
        </p:txBody>
      </p:sp>
      <p:sp>
        <p:nvSpPr>
          <p:cNvPr id="27654" name="مستطيل 5"/>
          <p:cNvSpPr>
            <a:spLocks noChangeArrowheads="1"/>
          </p:cNvSpPr>
          <p:nvPr/>
        </p:nvSpPr>
        <p:spPr bwMode="auto">
          <a:xfrm>
            <a:off x="968145" y="404664"/>
            <a:ext cx="3472837" cy="1546086"/>
          </a:xfrm>
          <a:prstGeom prst="cloud">
            <a:avLst/>
          </a:prstGeom>
          <a:solidFill>
            <a:srgbClr val="CCFFCC"/>
          </a:solidFill>
          <a:ln>
            <a:solidFill>
              <a:srgbClr val="C00000"/>
            </a:solidFill>
          </a:ln>
          <a:scene3d>
            <a:camera prst="orthographicFront"/>
            <a:lightRig rig="threePt" dir="t"/>
          </a:scene3d>
          <a:sp3d>
            <a:bevelT prst="angle"/>
          </a:sp3d>
        </p:spPr>
        <p:txBody>
          <a:bodyPr wrap="none">
            <a:spAutoFit/>
          </a:bodyPr>
          <a:lstStyle/>
          <a:p>
            <a:pPr algn="ctr" rtl="1">
              <a:defRPr/>
            </a:pPr>
            <a:r>
              <a:rPr lang="ar-SA" sz="3000" b="1" dirty="0">
                <a:solidFill>
                  <a:srgbClr val="0000CC"/>
                </a:solidFill>
                <a:cs typeface="Times New Roman" pitchFamily="18" charset="0"/>
              </a:rPr>
              <a:t>السرعة المدارية</a:t>
            </a:r>
          </a:p>
          <a:p>
            <a:pPr algn="ctr" rtl="1">
              <a:defRPr/>
            </a:pPr>
            <a:r>
              <a:rPr lang="ar-SA" sz="3000" b="1" dirty="0">
                <a:solidFill>
                  <a:srgbClr val="0000CC"/>
                </a:solidFill>
                <a:cs typeface="Times New Roman" pitchFamily="18" charset="0"/>
              </a:rPr>
              <a:t> والزمن الدوري </a:t>
            </a:r>
            <a:endParaRPr lang="en-US" sz="3000" b="1" dirty="0">
              <a:solidFill>
                <a:srgbClr val="0000CC"/>
              </a:solidFill>
              <a:cs typeface="Times New Roman" pitchFamily="18" charset="0"/>
            </a:endParaRPr>
          </a:p>
        </p:txBody>
      </p:sp>
      <p:pic>
        <p:nvPicPr>
          <p:cNvPr id="128002" name="Picture 19"/>
          <p:cNvPicPr>
            <a:picLocks noChangeAspect="1" noChangeArrowheads="1"/>
          </p:cNvPicPr>
          <p:nvPr/>
        </p:nvPicPr>
        <p:blipFill>
          <a:blip r:embed="rId4"/>
          <a:srcRect/>
          <a:stretch>
            <a:fillRect/>
          </a:stretch>
        </p:blipFill>
        <p:spPr bwMode="auto">
          <a:xfrm>
            <a:off x="1547813" y="3192463"/>
            <a:ext cx="6022975" cy="920750"/>
          </a:xfrm>
          <a:prstGeom prst="rect">
            <a:avLst/>
          </a:prstGeom>
          <a:noFill/>
          <a:ln w="9525">
            <a:noFill/>
            <a:miter lim="800000"/>
            <a:headEnd/>
            <a:tailEnd/>
          </a:ln>
        </p:spPr>
      </p:pic>
      <p:pic>
        <p:nvPicPr>
          <p:cNvPr id="128003" name="Picture 16"/>
          <p:cNvPicPr>
            <a:picLocks noChangeAspect="1" noChangeArrowheads="1"/>
          </p:cNvPicPr>
          <p:nvPr/>
        </p:nvPicPr>
        <p:blipFill>
          <a:blip r:embed="rId5"/>
          <a:srcRect/>
          <a:stretch>
            <a:fillRect/>
          </a:stretch>
        </p:blipFill>
        <p:spPr bwMode="auto">
          <a:xfrm>
            <a:off x="2871788" y="4565650"/>
            <a:ext cx="3716337" cy="592138"/>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22" presetClass="entr" presetSubtype="4" fill="hold" nodeType="withEffect">
                                  <p:stCondLst>
                                    <p:cond delay="0"/>
                                  </p:stCondLst>
                                  <p:childTnLst>
                                    <p:set>
                                      <p:cBhvr>
                                        <p:cTn id="12" dur="1" fill="hold">
                                          <p:stCondLst>
                                            <p:cond delay="0"/>
                                          </p:stCondLst>
                                        </p:cTn>
                                        <p:tgtEl>
                                          <p:spTgt spid="128002"/>
                                        </p:tgtEl>
                                        <p:attrNameLst>
                                          <p:attrName>style.visibility</p:attrName>
                                        </p:attrNameLst>
                                      </p:cBhvr>
                                      <p:to>
                                        <p:strVal val="visible"/>
                                      </p:to>
                                    </p:set>
                                    <p:animEffect transition="in" filter="wipe(down)">
                                      <p:cBhvr>
                                        <p:cTn id="13" dur="500"/>
                                        <p:tgtEl>
                                          <p:spTgt spid="128002"/>
                                        </p:tgtEl>
                                      </p:cBhvr>
                                    </p:animEffect>
                                  </p:childTnLst>
                                </p:cTn>
                              </p:par>
                              <p:par>
                                <p:cTn id="14" presetID="22" presetClass="entr" presetSubtype="4" fill="hold" nodeType="withEffect">
                                  <p:stCondLst>
                                    <p:cond delay="0"/>
                                  </p:stCondLst>
                                  <p:childTnLst>
                                    <p:set>
                                      <p:cBhvr>
                                        <p:cTn id="15" dur="1" fill="hold">
                                          <p:stCondLst>
                                            <p:cond delay="0"/>
                                          </p:stCondLst>
                                        </p:cTn>
                                        <p:tgtEl>
                                          <p:spTgt spid="128003"/>
                                        </p:tgtEl>
                                        <p:attrNameLst>
                                          <p:attrName>style.visibility</p:attrName>
                                        </p:attrNameLst>
                                      </p:cBhvr>
                                      <p:to>
                                        <p:strVal val="visible"/>
                                      </p:to>
                                    </p:set>
                                    <p:animEffect transition="in" filter="wipe(down)">
                                      <p:cBhvr>
                                        <p:cTn id="16" dur="500"/>
                                        <p:tgtEl>
                                          <p:spTgt spid="128003"/>
                                        </p:tgtEl>
                                      </p:cBhvr>
                                    </p:animEffect>
                                  </p:childTnLst>
                                </p:cTn>
                              </p:par>
                              <p:par>
                                <p:cTn id="17" presetID="24" presetClass="entr" presetSubtype="0" fill="hold" nodeType="withEffect">
                                  <p:stCondLst>
                                    <p:cond delay="0"/>
                                  </p:stCondLst>
                                  <p:childTnLst>
                                    <p:set>
                                      <p:cBhvr>
                                        <p:cTn id="18" dur="1" fill="hold">
                                          <p:stCondLst>
                                            <p:cond delay="0"/>
                                          </p:stCondLst>
                                        </p:cTn>
                                        <p:tgtEl>
                                          <p:spTgt spid="27654"/>
                                        </p:tgtEl>
                                        <p:attrNameLst>
                                          <p:attrName>style.visibility</p:attrName>
                                        </p:attrNameLst>
                                      </p:cBhvr>
                                      <p:to>
                                        <p:strVal val="visible"/>
                                      </p:to>
                                    </p:set>
                                    <p:anim to="" calcmode="lin" valueType="num">
                                      <p:cBhvr>
                                        <p:cTn id="19" dur="1" fill="hold"/>
                                        <p:tgtEl>
                                          <p:spTgt spid="27654"/>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مخطط انسيابي: تحضير 9"/>
          <p:cNvSpPr/>
          <p:nvPr/>
        </p:nvSpPr>
        <p:spPr>
          <a:xfrm>
            <a:off x="468313" y="2276872"/>
            <a:ext cx="8675687" cy="3672407"/>
          </a:xfrm>
          <a:prstGeom prst="flowChartPrepa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755650" y="2636838"/>
            <a:ext cx="6831013" cy="584200"/>
          </a:xfrm>
          <a:prstGeom prst="rect">
            <a:avLst/>
          </a:prstGeom>
          <a:noFill/>
          <a:ln w="9525">
            <a:noFill/>
            <a:miter lim="800000"/>
            <a:headEnd/>
            <a:tailEnd/>
          </a:ln>
        </p:spPr>
        <p:txBody>
          <a:bodyPr anchor="ctr">
            <a:spAutoFit/>
          </a:bodyPr>
          <a:lstStyle/>
          <a:p>
            <a:pPr algn="just" rtl="1"/>
            <a:r>
              <a:rPr lang="ar-SA" sz="3200" b="1">
                <a:solidFill>
                  <a:srgbClr val="FF0000"/>
                </a:solidFill>
              </a:rPr>
              <a:t>ثانيا حساب الزمن الدوري</a:t>
            </a:r>
          </a:p>
        </p:txBody>
      </p:sp>
      <p:sp>
        <p:nvSpPr>
          <p:cNvPr id="27654" name="مستطيل 5"/>
          <p:cNvSpPr>
            <a:spLocks noChangeArrowheads="1"/>
          </p:cNvSpPr>
          <p:nvPr/>
        </p:nvSpPr>
        <p:spPr bwMode="auto">
          <a:xfrm>
            <a:off x="968145" y="404664"/>
            <a:ext cx="3472837" cy="1546086"/>
          </a:xfrm>
          <a:prstGeom prst="cloud">
            <a:avLst/>
          </a:prstGeom>
          <a:solidFill>
            <a:srgbClr val="CCFFCC"/>
          </a:solidFill>
          <a:ln>
            <a:solidFill>
              <a:srgbClr val="C00000"/>
            </a:solidFill>
          </a:ln>
          <a:scene3d>
            <a:camera prst="orthographicFront"/>
            <a:lightRig rig="threePt" dir="t"/>
          </a:scene3d>
          <a:sp3d>
            <a:bevelT prst="angle"/>
          </a:sp3d>
        </p:spPr>
        <p:txBody>
          <a:bodyPr wrap="none">
            <a:spAutoFit/>
          </a:bodyPr>
          <a:lstStyle/>
          <a:p>
            <a:pPr algn="ctr" rtl="1">
              <a:defRPr/>
            </a:pPr>
            <a:r>
              <a:rPr lang="ar-SA" sz="3000" b="1" dirty="0">
                <a:solidFill>
                  <a:srgbClr val="0000CC"/>
                </a:solidFill>
                <a:cs typeface="Times New Roman" pitchFamily="18" charset="0"/>
              </a:rPr>
              <a:t>السرعة</a:t>
            </a:r>
            <a:r>
              <a:rPr lang="ar-SA" sz="3000" b="1" dirty="0"/>
              <a:t> </a:t>
            </a:r>
            <a:r>
              <a:rPr lang="ar-SA" sz="3000" b="1" dirty="0">
                <a:solidFill>
                  <a:srgbClr val="0000CC"/>
                </a:solidFill>
                <a:cs typeface="Times New Roman" pitchFamily="18" charset="0"/>
              </a:rPr>
              <a:t>المدارية</a:t>
            </a:r>
          </a:p>
          <a:p>
            <a:pPr algn="ctr" rtl="1">
              <a:defRPr/>
            </a:pPr>
            <a:r>
              <a:rPr lang="ar-SA" sz="3000" b="1" dirty="0">
                <a:solidFill>
                  <a:srgbClr val="0000CC"/>
                </a:solidFill>
                <a:cs typeface="Times New Roman" pitchFamily="18" charset="0"/>
              </a:rPr>
              <a:t> والزمن الدوري </a:t>
            </a:r>
            <a:endParaRPr lang="en-US" sz="3000" b="1" dirty="0">
              <a:solidFill>
                <a:srgbClr val="0000CC"/>
              </a:solidFill>
              <a:cs typeface="Times New Roman" pitchFamily="18" charset="0"/>
            </a:endParaRPr>
          </a:p>
        </p:txBody>
      </p:sp>
      <p:pic>
        <p:nvPicPr>
          <p:cNvPr id="129026" name="Picture 17"/>
          <p:cNvPicPr>
            <a:picLocks noChangeAspect="1" noChangeArrowheads="1"/>
          </p:cNvPicPr>
          <p:nvPr/>
        </p:nvPicPr>
        <p:blipFill>
          <a:blip r:embed="rId4"/>
          <a:srcRect/>
          <a:stretch>
            <a:fillRect/>
          </a:stretch>
        </p:blipFill>
        <p:spPr bwMode="auto">
          <a:xfrm>
            <a:off x="1835150" y="3221038"/>
            <a:ext cx="3382963" cy="547687"/>
          </a:xfrm>
          <a:prstGeom prst="rect">
            <a:avLst/>
          </a:prstGeom>
          <a:noFill/>
          <a:ln w="9525">
            <a:noFill/>
            <a:miter lim="800000"/>
            <a:headEnd/>
            <a:tailEnd/>
          </a:ln>
        </p:spPr>
      </p:pic>
      <p:pic>
        <p:nvPicPr>
          <p:cNvPr id="129027" name="Picture 19"/>
          <p:cNvPicPr>
            <a:picLocks noChangeAspect="1" noChangeArrowheads="1"/>
          </p:cNvPicPr>
          <p:nvPr/>
        </p:nvPicPr>
        <p:blipFill>
          <a:blip r:embed="rId5"/>
          <a:srcRect/>
          <a:stretch>
            <a:fillRect/>
          </a:stretch>
        </p:blipFill>
        <p:spPr bwMode="auto">
          <a:xfrm>
            <a:off x="2101850" y="4292600"/>
            <a:ext cx="5327650" cy="900113"/>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22" presetClass="entr" presetSubtype="4" fill="hold" nodeType="withEffect">
                                  <p:stCondLst>
                                    <p:cond delay="0"/>
                                  </p:stCondLst>
                                  <p:childTnLst>
                                    <p:set>
                                      <p:cBhvr>
                                        <p:cTn id="12" dur="1" fill="hold">
                                          <p:stCondLst>
                                            <p:cond delay="0"/>
                                          </p:stCondLst>
                                        </p:cTn>
                                        <p:tgtEl>
                                          <p:spTgt spid="129026"/>
                                        </p:tgtEl>
                                        <p:attrNameLst>
                                          <p:attrName>style.visibility</p:attrName>
                                        </p:attrNameLst>
                                      </p:cBhvr>
                                      <p:to>
                                        <p:strVal val="visible"/>
                                      </p:to>
                                    </p:set>
                                    <p:animEffect transition="in" filter="wipe(down)">
                                      <p:cBhvr>
                                        <p:cTn id="13" dur="500"/>
                                        <p:tgtEl>
                                          <p:spTgt spid="129026"/>
                                        </p:tgtEl>
                                      </p:cBhvr>
                                    </p:animEffect>
                                  </p:childTnLst>
                                </p:cTn>
                              </p:par>
                              <p:par>
                                <p:cTn id="14" presetID="22" presetClass="entr" presetSubtype="4" fill="hold" nodeType="withEffect">
                                  <p:stCondLst>
                                    <p:cond delay="0"/>
                                  </p:stCondLst>
                                  <p:childTnLst>
                                    <p:set>
                                      <p:cBhvr>
                                        <p:cTn id="15" dur="1" fill="hold">
                                          <p:stCondLst>
                                            <p:cond delay="0"/>
                                          </p:stCondLst>
                                        </p:cTn>
                                        <p:tgtEl>
                                          <p:spTgt spid="129027"/>
                                        </p:tgtEl>
                                        <p:attrNameLst>
                                          <p:attrName>style.visibility</p:attrName>
                                        </p:attrNameLst>
                                      </p:cBhvr>
                                      <p:to>
                                        <p:strVal val="visible"/>
                                      </p:to>
                                    </p:set>
                                    <p:animEffect transition="in" filter="wipe(down)">
                                      <p:cBhvr>
                                        <p:cTn id="16" dur="500"/>
                                        <p:tgtEl>
                                          <p:spTgt spid="129027"/>
                                        </p:tgtEl>
                                      </p:cBhvr>
                                    </p:animEffect>
                                  </p:childTnLst>
                                </p:cTn>
                              </p:par>
                              <p:par>
                                <p:cTn id="17" presetID="39" presetClass="entr" presetSubtype="0" accel="100000" fill="hold" nodeType="withEffect">
                                  <p:stCondLst>
                                    <p:cond delay="0"/>
                                  </p:stCondLst>
                                  <p:childTnLst>
                                    <p:set>
                                      <p:cBhvr>
                                        <p:cTn id="18" dur="1" fill="hold">
                                          <p:stCondLst>
                                            <p:cond delay="0"/>
                                          </p:stCondLst>
                                        </p:cTn>
                                        <p:tgtEl>
                                          <p:spTgt spid="27654"/>
                                        </p:tgtEl>
                                        <p:attrNameLst>
                                          <p:attrName>style.visibility</p:attrName>
                                        </p:attrNameLst>
                                      </p:cBhvr>
                                      <p:to>
                                        <p:strVal val="visible"/>
                                      </p:to>
                                    </p:set>
                                    <p:anim calcmode="lin" valueType="num">
                                      <p:cBhvr>
                                        <p:cTn id="19" dur="500" fill="hold"/>
                                        <p:tgtEl>
                                          <p:spTgt spid="2765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2765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2765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27654"/>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مخطط انسيابي: تحضير 9"/>
          <p:cNvSpPr/>
          <p:nvPr/>
        </p:nvSpPr>
        <p:spPr>
          <a:xfrm>
            <a:off x="468313" y="2276872"/>
            <a:ext cx="8675687" cy="3672407"/>
          </a:xfrm>
          <a:prstGeom prst="flowChartPreparation">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162050" y="3292475"/>
            <a:ext cx="6831013" cy="1508105"/>
          </a:xfrm>
          <a:prstGeom prst="rect">
            <a:avLst/>
          </a:prstGeom>
          <a:noFill/>
          <a:ln w="9525">
            <a:noFill/>
            <a:miter lim="800000"/>
            <a:headEnd/>
            <a:tailEnd/>
          </a:ln>
        </p:spPr>
        <p:txBody>
          <a:bodyPr anchor="ctr">
            <a:spAutoFit/>
          </a:bodyPr>
          <a:lstStyle/>
          <a:p>
            <a:pPr algn="just" rtl="1"/>
            <a:r>
              <a:rPr lang="ar-SA" sz="3200" b="1" dirty="0">
                <a:solidFill>
                  <a:srgbClr val="FF0000"/>
                </a:solidFill>
              </a:rPr>
              <a:t>الوزن وانعدام الوزن </a:t>
            </a:r>
          </a:p>
          <a:p>
            <a:pPr algn="just" rtl="1"/>
            <a:r>
              <a:rPr lang="ar-SA" sz="3000" b="1" dirty="0">
                <a:solidFill>
                  <a:srgbClr val="0000CC"/>
                </a:solidFill>
                <a:cs typeface="Times New Roman" pitchFamily="18" charset="0"/>
              </a:rPr>
              <a:t>حيث يظهر رواد الفضاء في مركبة فضائية في حالة تسمى انعدام الوزن.  (</a:t>
            </a:r>
            <a:r>
              <a:rPr lang="en-US" sz="3000" b="1" dirty="0">
                <a:solidFill>
                  <a:srgbClr val="0000CC"/>
                </a:solidFill>
                <a:cs typeface="Times New Roman" pitchFamily="18" charset="0"/>
              </a:rPr>
              <a:t>zero-g</a:t>
            </a:r>
          </a:p>
        </p:txBody>
      </p:sp>
      <p:sp>
        <p:nvSpPr>
          <p:cNvPr id="27654" name="مستطيل 5"/>
          <p:cNvSpPr>
            <a:spLocks noChangeArrowheads="1"/>
          </p:cNvSpPr>
          <p:nvPr/>
        </p:nvSpPr>
        <p:spPr bwMode="auto">
          <a:xfrm>
            <a:off x="968145" y="404664"/>
            <a:ext cx="3472837" cy="1546086"/>
          </a:xfrm>
          <a:prstGeom prst="cloud">
            <a:avLst/>
          </a:prstGeom>
          <a:solidFill>
            <a:srgbClr val="CCFFCC"/>
          </a:solidFill>
          <a:ln>
            <a:solidFill>
              <a:srgbClr val="C00000"/>
            </a:solidFill>
          </a:ln>
          <a:scene3d>
            <a:camera prst="orthographicFront"/>
            <a:lightRig rig="threePt" dir="t"/>
          </a:scene3d>
          <a:sp3d>
            <a:bevelT prst="angle"/>
          </a:sp3d>
        </p:spPr>
        <p:txBody>
          <a:bodyPr wrap="none">
            <a:spAutoFit/>
          </a:bodyPr>
          <a:lstStyle/>
          <a:p>
            <a:pPr algn="ctr" rtl="1">
              <a:defRPr/>
            </a:pPr>
            <a:r>
              <a:rPr lang="ar-SA" sz="3000" b="1" dirty="0">
                <a:solidFill>
                  <a:srgbClr val="0000CC"/>
                </a:solidFill>
                <a:cs typeface="Times New Roman" pitchFamily="18" charset="0"/>
              </a:rPr>
              <a:t>السرعة المدارية</a:t>
            </a:r>
          </a:p>
          <a:p>
            <a:pPr algn="ctr" rtl="1">
              <a:defRPr/>
            </a:pPr>
            <a:r>
              <a:rPr lang="ar-SA" sz="3000" b="1" dirty="0">
                <a:solidFill>
                  <a:srgbClr val="0000CC"/>
                </a:solidFill>
                <a:cs typeface="Times New Roman" pitchFamily="18" charset="0"/>
              </a:rPr>
              <a:t> والزمن الدوري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7654"/>
                                        </p:tgtEl>
                                        <p:attrNameLst>
                                          <p:attrName>style.visibility</p:attrName>
                                        </p:attrNameLst>
                                      </p:cBhvr>
                                      <p:to>
                                        <p:strVal val="visible"/>
                                      </p:to>
                                    </p:set>
                                    <p:anim to="" calcmode="lin" valueType="num">
                                      <p:cBhvr>
                                        <p:cTn id="13" dur="1" fill="hold"/>
                                        <p:tgtEl>
                                          <p:spTgt spid="27654"/>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to="" calcmode="lin" valueType="num">
                                      <p:cBhvr>
                                        <p:cTn id="16"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3" descr="addemoticons197_2.gif"/>
          <p:cNvPicPr>
            <a:picLocks noChangeAspect="1"/>
          </p:cNvPicPr>
          <p:nvPr/>
        </p:nvPicPr>
        <p:blipFill>
          <a:blip r:embed="rId3"/>
          <a:stretch>
            <a:fillRect/>
          </a:stretch>
        </p:blipFill>
        <p:spPr>
          <a:xfrm>
            <a:off x="684213" y="2997200"/>
            <a:ext cx="8197850" cy="2232025"/>
          </a:xfrm>
          <a:prstGeom prst="rect">
            <a:avLst/>
          </a:prstGeom>
          <a:solidFill>
            <a:schemeClr val="accent4">
              <a:lumMod val="20000"/>
              <a:lumOff val="80000"/>
            </a:schemeClr>
          </a:solidFill>
        </p:spPr>
      </p:pic>
      <p:pic>
        <p:nvPicPr>
          <p:cNvPr id="2" name="Picture 1" descr="PENCIL2.WMF"/>
          <p:cNvPicPr>
            <a:picLocks noChangeAspect="1"/>
          </p:cNvPicPr>
          <p:nvPr/>
        </p:nvPicPr>
        <p:blipFill>
          <a:blip r:embed="rId4"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162050" y="3046413"/>
            <a:ext cx="6831013" cy="1969770"/>
          </a:xfrm>
          <a:prstGeom prst="rect">
            <a:avLst/>
          </a:prstGeom>
          <a:noFill/>
          <a:ln w="9525">
            <a:noFill/>
            <a:miter lim="800000"/>
            <a:headEnd/>
            <a:tailEnd/>
          </a:ln>
        </p:spPr>
        <p:txBody>
          <a:bodyPr anchor="ctr">
            <a:spAutoFit/>
          </a:bodyPr>
          <a:lstStyle/>
          <a:p>
            <a:pPr algn="just" rtl="1"/>
            <a:r>
              <a:rPr lang="ar-SA" sz="3200" b="1" dirty="0">
                <a:solidFill>
                  <a:srgbClr val="FF0000"/>
                </a:solidFill>
              </a:rPr>
              <a:t>تفسير الظاهرة </a:t>
            </a:r>
          </a:p>
          <a:p>
            <a:pPr algn="just" rtl="1"/>
            <a:r>
              <a:rPr lang="ar-SA" sz="3000" b="1" dirty="0">
                <a:solidFill>
                  <a:srgbClr val="0000CC"/>
                </a:solidFill>
                <a:cs typeface="Times New Roman" pitchFamily="18" charset="0"/>
              </a:rPr>
              <a:t>يدور المكوك على ارتفاع  400</a:t>
            </a:r>
            <a:r>
              <a:rPr lang="en-US" sz="3000" b="1" dirty="0">
                <a:solidFill>
                  <a:srgbClr val="0000CC"/>
                </a:solidFill>
                <a:cs typeface="Times New Roman" pitchFamily="18" charset="0"/>
              </a:rPr>
              <a:t>Km </a:t>
            </a:r>
            <a:r>
              <a:rPr lang="ar-SA" sz="3000" b="1" dirty="0">
                <a:solidFill>
                  <a:srgbClr val="0000CC"/>
                </a:solidFill>
                <a:cs typeface="Times New Roman" pitchFamily="18" charset="0"/>
              </a:rPr>
              <a:t>فوق سطح الأرض، وعند هذه المسافة يكون8.7</a:t>
            </a:r>
            <a:r>
              <a:rPr lang="en-US" sz="3000" b="1" dirty="0">
                <a:solidFill>
                  <a:srgbClr val="0000CC"/>
                </a:solidFill>
                <a:cs typeface="Times New Roman" pitchFamily="18" charset="0"/>
              </a:rPr>
              <a:t>m  g = </a:t>
            </a:r>
            <a:r>
              <a:rPr lang="ar-SA" sz="3000" b="1" dirty="0">
                <a:solidFill>
                  <a:srgbClr val="0000CC"/>
                </a:solidFill>
                <a:cs typeface="Times New Roman" pitchFamily="18" charset="0"/>
              </a:rPr>
              <a:t>أي أقل قليلاً من قيمته على سطح الأرض. </a:t>
            </a:r>
          </a:p>
        </p:txBody>
      </p:sp>
      <p:sp>
        <p:nvSpPr>
          <p:cNvPr id="27654" name="مستطيل 5"/>
          <p:cNvSpPr>
            <a:spLocks noChangeArrowheads="1"/>
          </p:cNvSpPr>
          <p:nvPr/>
        </p:nvSpPr>
        <p:spPr bwMode="auto">
          <a:xfrm>
            <a:off x="968145" y="404664"/>
            <a:ext cx="3472837" cy="1546086"/>
          </a:xfrm>
          <a:prstGeom prst="cloud">
            <a:avLst/>
          </a:prstGeom>
          <a:solidFill>
            <a:srgbClr val="CCFFCC"/>
          </a:solidFill>
          <a:ln>
            <a:solidFill>
              <a:srgbClr val="C00000"/>
            </a:solidFill>
          </a:ln>
          <a:scene3d>
            <a:camera prst="orthographicFront"/>
            <a:lightRig rig="threePt" dir="t"/>
          </a:scene3d>
          <a:sp3d>
            <a:bevelT prst="angle"/>
          </a:sp3d>
        </p:spPr>
        <p:txBody>
          <a:bodyPr wrap="none">
            <a:spAutoFit/>
          </a:bodyPr>
          <a:lstStyle/>
          <a:p>
            <a:pPr algn="ctr" rtl="1">
              <a:defRPr/>
            </a:pPr>
            <a:r>
              <a:rPr lang="ar-SA" sz="3000" b="1" dirty="0">
                <a:solidFill>
                  <a:srgbClr val="0000CC"/>
                </a:solidFill>
                <a:cs typeface="Times New Roman" pitchFamily="18" charset="0"/>
              </a:rPr>
              <a:t>السرعة المدارية</a:t>
            </a:r>
          </a:p>
          <a:p>
            <a:pPr algn="ctr" rtl="1">
              <a:defRPr/>
            </a:pPr>
            <a:r>
              <a:rPr lang="ar-SA" sz="3000" b="1" dirty="0">
                <a:solidFill>
                  <a:srgbClr val="0000CC"/>
                </a:solidFill>
                <a:cs typeface="Times New Roman" pitchFamily="18" charset="0"/>
              </a:rPr>
              <a:t> والزمن الدوري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37" presetClass="entr" presetSubtype="0" fill="hold" nodeType="with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fade">
                                      <p:cBhvr>
                                        <p:cTn id="16" dur="1000"/>
                                        <p:tgtEl>
                                          <p:spTgt spid="27654"/>
                                        </p:tgtEl>
                                      </p:cBhvr>
                                    </p:animEffect>
                                    <p:anim calcmode="lin" valueType="num">
                                      <p:cBhvr>
                                        <p:cTn id="17" dur="1000" fill="hold"/>
                                        <p:tgtEl>
                                          <p:spTgt spid="27654"/>
                                        </p:tgtEl>
                                        <p:attrNameLst>
                                          <p:attrName>ppt_x</p:attrName>
                                        </p:attrNameLst>
                                      </p:cBhvr>
                                      <p:tavLst>
                                        <p:tav tm="0">
                                          <p:val>
                                            <p:strVal val="#ppt_x"/>
                                          </p:val>
                                        </p:tav>
                                        <p:tav tm="100000">
                                          <p:val>
                                            <p:strVal val="#ppt_x"/>
                                          </p:val>
                                        </p:tav>
                                      </p:tavLst>
                                    </p:anim>
                                    <p:anim calcmode="lin" valueType="num">
                                      <p:cBhvr>
                                        <p:cTn id="18" dur="900" decel="100000" fill="hold"/>
                                        <p:tgtEl>
                                          <p:spTgt spid="276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6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3" descr="addemoticons197_2.gif"/>
          <p:cNvPicPr>
            <a:picLocks noChangeAspect="1"/>
          </p:cNvPicPr>
          <p:nvPr/>
        </p:nvPicPr>
        <p:blipFill>
          <a:blip r:embed="rId3"/>
          <a:stretch>
            <a:fillRect/>
          </a:stretch>
        </p:blipFill>
        <p:spPr>
          <a:xfrm>
            <a:off x="900113" y="2852738"/>
            <a:ext cx="7456487" cy="2319337"/>
          </a:xfrm>
          <a:prstGeom prst="rect">
            <a:avLst/>
          </a:prstGeom>
          <a:solidFill>
            <a:schemeClr val="accent4">
              <a:lumMod val="20000"/>
              <a:lumOff val="80000"/>
            </a:schemeClr>
          </a:solidFill>
        </p:spPr>
      </p:pic>
      <p:pic>
        <p:nvPicPr>
          <p:cNvPr id="2" name="Picture 1" descr="PENCIL2.WMF"/>
          <p:cNvPicPr>
            <a:picLocks noChangeAspect="1"/>
          </p:cNvPicPr>
          <p:nvPr/>
        </p:nvPicPr>
        <p:blipFill>
          <a:blip r:embed="rId4"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162050" y="3292475"/>
            <a:ext cx="6831013" cy="1477328"/>
          </a:xfrm>
          <a:prstGeom prst="rect">
            <a:avLst/>
          </a:prstGeom>
          <a:noFill/>
          <a:ln w="9525">
            <a:noFill/>
            <a:miter lim="800000"/>
            <a:headEnd/>
            <a:tailEnd/>
          </a:ln>
        </p:spPr>
        <p:txBody>
          <a:bodyPr anchor="ctr">
            <a:spAutoFit/>
          </a:bodyPr>
          <a:lstStyle/>
          <a:p>
            <a:pPr algn="just" rtl="1"/>
            <a:r>
              <a:rPr lang="ar-SA" sz="3000" b="1" dirty="0">
                <a:solidFill>
                  <a:srgbClr val="0000CC"/>
                </a:solidFill>
                <a:cs typeface="Times New Roman" pitchFamily="18" charset="0"/>
              </a:rPr>
              <a:t>لذا فإن قوة الجاذبية الأرضية المؤثرة في المكوك لا تساوي صفراً بالتأكيد.  وتسبب هذه الجاذبية دوران المكوك حول الأرض. </a:t>
            </a:r>
          </a:p>
        </p:txBody>
      </p:sp>
      <p:sp>
        <p:nvSpPr>
          <p:cNvPr id="27654" name="مستطيل 5"/>
          <p:cNvSpPr>
            <a:spLocks noChangeArrowheads="1"/>
          </p:cNvSpPr>
          <p:nvPr/>
        </p:nvSpPr>
        <p:spPr bwMode="auto">
          <a:xfrm>
            <a:off x="968145" y="404664"/>
            <a:ext cx="3472837" cy="1546086"/>
          </a:xfrm>
          <a:prstGeom prst="cloud">
            <a:avLst/>
          </a:prstGeom>
          <a:solidFill>
            <a:srgbClr val="FFFFCC"/>
          </a:solidFill>
          <a:ln>
            <a:solidFill>
              <a:srgbClr val="C00000"/>
            </a:solidFill>
          </a:ln>
          <a:scene3d>
            <a:camera prst="orthographicFront"/>
            <a:lightRig rig="threePt" dir="t"/>
          </a:scene3d>
          <a:sp3d>
            <a:bevelT prst="angle"/>
          </a:sp3d>
        </p:spPr>
        <p:txBody>
          <a:bodyPr wrap="none">
            <a:spAutoFit/>
          </a:bodyPr>
          <a:lstStyle/>
          <a:p>
            <a:pPr algn="ctr" rtl="1">
              <a:defRPr/>
            </a:pPr>
            <a:r>
              <a:rPr lang="ar-SA" sz="3000" b="1" dirty="0">
                <a:solidFill>
                  <a:srgbClr val="0000CC"/>
                </a:solidFill>
                <a:cs typeface="Times New Roman" pitchFamily="18" charset="0"/>
              </a:rPr>
              <a:t>السرعة المدارية</a:t>
            </a:r>
          </a:p>
          <a:p>
            <a:pPr algn="ctr" rtl="1">
              <a:defRPr/>
            </a:pPr>
            <a:r>
              <a:rPr lang="ar-SA" sz="3000" b="1" dirty="0">
                <a:solidFill>
                  <a:srgbClr val="0000CC"/>
                </a:solidFill>
                <a:cs typeface="Times New Roman" pitchFamily="18" charset="0"/>
              </a:rPr>
              <a:t> والزمن الدوري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4" presetClass="entr" presetSubtype="16" fill="hold" nodeType="with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box(in)">
                                      <p:cBhvr>
                                        <p:cTn id="16"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3" descr="addemoticons197_2.gif"/>
          <p:cNvPicPr>
            <a:picLocks noChangeAspect="1"/>
          </p:cNvPicPr>
          <p:nvPr/>
        </p:nvPicPr>
        <p:blipFill>
          <a:blip r:embed="rId3"/>
          <a:stretch>
            <a:fillRect/>
          </a:stretch>
        </p:blipFill>
        <p:spPr>
          <a:xfrm>
            <a:off x="611188" y="3141663"/>
            <a:ext cx="8197850" cy="1920875"/>
          </a:xfrm>
          <a:prstGeom prst="rect">
            <a:avLst/>
          </a:prstGeom>
          <a:solidFill>
            <a:schemeClr val="accent4">
              <a:lumMod val="20000"/>
              <a:lumOff val="80000"/>
            </a:schemeClr>
          </a:solidFill>
        </p:spPr>
      </p:pic>
      <p:pic>
        <p:nvPicPr>
          <p:cNvPr id="2" name="Picture 1" descr="PENCIL2.WMF"/>
          <p:cNvPicPr>
            <a:picLocks noChangeAspect="1"/>
          </p:cNvPicPr>
          <p:nvPr/>
        </p:nvPicPr>
        <p:blipFill>
          <a:blip r:embed="rId4"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900113" y="3784600"/>
            <a:ext cx="6831012" cy="553998"/>
          </a:xfrm>
          <a:prstGeom prst="rect">
            <a:avLst/>
          </a:prstGeom>
          <a:noFill/>
          <a:ln w="9525">
            <a:noFill/>
            <a:miter lim="800000"/>
            <a:headEnd/>
            <a:tailEnd/>
          </a:ln>
        </p:spPr>
        <p:txBody>
          <a:bodyPr anchor="ctr">
            <a:spAutoFit/>
          </a:bodyPr>
          <a:lstStyle/>
          <a:p>
            <a:pPr algn="just" rtl="1"/>
            <a:r>
              <a:rPr lang="ar-SA" sz="3000" b="1" dirty="0">
                <a:solidFill>
                  <a:srgbClr val="0000CC"/>
                </a:solidFill>
                <a:cs typeface="Times New Roman" pitchFamily="18" charset="0"/>
              </a:rPr>
              <a:t>فلماذا يبدو رواد الفضاء إذا عديمي الوزن؟ </a:t>
            </a:r>
          </a:p>
        </p:txBody>
      </p:sp>
      <p:sp>
        <p:nvSpPr>
          <p:cNvPr id="27654" name="مستطيل 5"/>
          <p:cNvSpPr>
            <a:spLocks noChangeArrowheads="1"/>
          </p:cNvSpPr>
          <p:nvPr/>
        </p:nvSpPr>
        <p:spPr bwMode="auto">
          <a:xfrm>
            <a:off x="968145" y="404664"/>
            <a:ext cx="3472837" cy="1546086"/>
          </a:xfrm>
          <a:prstGeom prst="cloud">
            <a:avLst/>
          </a:prstGeom>
          <a:solidFill>
            <a:srgbClr val="CCFFCC"/>
          </a:solidFill>
          <a:ln>
            <a:solidFill>
              <a:srgbClr val="C00000"/>
            </a:solidFill>
          </a:ln>
          <a:scene3d>
            <a:camera prst="orthographicFront"/>
            <a:lightRig rig="threePt" dir="t"/>
          </a:scene3d>
          <a:sp3d>
            <a:bevelT prst="angle"/>
          </a:sp3d>
        </p:spPr>
        <p:txBody>
          <a:bodyPr wrap="none">
            <a:spAutoFit/>
          </a:bodyPr>
          <a:lstStyle/>
          <a:p>
            <a:pPr algn="ctr" rtl="1">
              <a:defRPr/>
            </a:pPr>
            <a:r>
              <a:rPr lang="ar-SA" sz="3000" b="1" dirty="0">
                <a:solidFill>
                  <a:srgbClr val="0000CC"/>
                </a:solidFill>
                <a:cs typeface="Times New Roman" pitchFamily="18" charset="0"/>
              </a:rPr>
              <a:t>السرعة المدارية</a:t>
            </a:r>
          </a:p>
          <a:p>
            <a:pPr algn="ctr" rtl="1">
              <a:defRPr/>
            </a:pPr>
            <a:r>
              <a:rPr lang="ar-SA" sz="3000" b="1" dirty="0">
                <a:solidFill>
                  <a:srgbClr val="0000CC"/>
                </a:solidFill>
                <a:cs typeface="Times New Roman" pitchFamily="18" charset="0"/>
              </a:rPr>
              <a:t> والزمن الدوري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7654"/>
                                        </p:tgtEl>
                                        <p:attrNameLst>
                                          <p:attrName>style.visibility</p:attrName>
                                        </p:attrNameLst>
                                      </p:cBhvr>
                                      <p:to>
                                        <p:strVal val="visible"/>
                                      </p:to>
                                    </p:set>
                                    <p:anim to="" calcmode="lin" valueType="num">
                                      <p:cBhvr>
                                        <p:cTn id="16" dur="1" fill="hold"/>
                                        <p:tgtEl>
                                          <p:spTgt spid="276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صورة 3" descr="addemoticons197_2.gif"/>
          <p:cNvPicPr>
            <a:picLocks noChangeAspect="1"/>
          </p:cNvPicPr>
          <p:nvPr/>
        </p:nvPicPr>
        <p:blipFill>
          <a:blip r:embed="rId3"/>
          <a:stretch>
            <a:fillRect/>
          </a:stretch>
        </p:blipFill>
        <p:spPr>
          <a:xfrm>
            <a:off x="571500" y="2276475"/>
            <a:ext cx="8197850" cy="3529013"/>
          </a:xfrm>
          <a:prstGeom prst="rect">
            <a:avLst/>
          </a:prstGeom>
          <a:solidFill>
            <a:schemeClr val="accent4">
              <a:lumMod val="20000"/>
              <a:lumOff val="80000"/>
            </a:schemeClr>
          </a:solidFill>
        </p:spPr>
      </p:pic>
      <p:pic>
        <p:nvPicPr>
          <p:cNvPr id="2" name="Picture 1" descr="PENCIL2.WMF"/>
          <p:cNvPicPr>
            <a:picLocks noChangeAspect="1"/>
          </p:cNvPicPr>
          <p:nvPr/>
        </p:nvPicPr>
        <p:blipFill>
          <a:blip r:embed="rId4" cstate="print"/>
          <a:stretch>
            <a:fillRect/>
          </a:stretch>
        </p:blipFill>
        <p:spPr>
          <a:xfrm>
            <a:off x="7143768" y="1"/>
            <a:ext cx="1640195" cy="1428736"/>
          </a:xfrm>
          <a:prstGeom prst="rect">
            <a:avLst/>
          </a:prstGeom>
          <a:effectLst>
            <a:glow rad="228600">
              <a:schemeClr val="accent3">
                <a:satMod val="175000"/>
                <a:alpha val="40000"/>
              </a:schemeClr>
            </a:glow>
          </a:effectLst>
        </p:spPr>
      </p:pic>
      <p:sp>
        <p:nvSpPr>
          <p:cNvPr id="27655" name="Rectangle 7"/>
          <p:cNvSpPr>
            <a:spLocks noChangeArrowheads="1"/>
          </p:cNvSpPr>
          <p:nvPr/>
        </p:nvSpPr>
        <p:spPr bwMode="auto">
          <a:xfrm>
            <a:off x="1390650" y="2790825"/>
            <a:ext cx="6831013" cy="2862322"/>
          </a:xfrm>
          <a:prstGeom prst="rect">
            <a:avLst/>
          </a:prstGeom>
          <a:noFill/>
          <a:ln w="9525">
            <a:noFill/>
            <a:miter lim="800000"/>
            <a:headEnd/>
            <a:tailEnd/>
          </a:ln>
        </p:spPr>
        <p:txBody>
          <a:bodyPr anchor="ctr">
            <a:spAutoFit/>
          </a:bodyPr>
          <a:lstStyle/>
          <a:p>
            <a:pPr algn="just" rtl="1"/>
            <a:r>
              <a:rPr lang="ar-SA" sz="3000" b="1" dirty="0">
                <a:solidFill>
                  <a:srgbClr val="0000CC"/>
                </a:solidFill>
                <a:cs typeface="Times New Roman" pitchFamily="18" charset="0"/>
              </a:rPr>
              <a:t>تذكر انك تشعر بوزنك عندما يؤثر فيك شيء بقوة تماس كالأرض أو الكرسي. لكن إذا كنت أنت والكرسي، وأرض الغرفة، تتسارعون بالكيفية نفسها في اتجاه الأرض فإنه لا توجد قوى تماس تؤثر فيك.  لذا يكون وزنك الظاهري صفراً وتشعر بانعدام الوزن.  وكذلك يشعر رواد الفضاء في المكوك. </a:t>
            </a:r>
          </a:p>
        </p:txBody>
      </p:sp>
      <p:sp>
        <p:nvSpPr>
          <p:cNvPr id="27654" name="مستطيل 5"/>
          <p:cNvSpPr>
            <a:spLocks noChangeArrowheads="1"/>
          </p:cNvSpPr>
          <p:nvPr/>
        </p:nvSpPr>
        <p:spPr bwMode="auto">
          <a:xfrm>
            <a:off x="968145" y="404664"/>
            <a:ext cx="3472837" cy="1546086"/>
          </a:xfrm>
          <a:prstGeom prst="cloud">
            <a:avLst/>
          </a:prstGeom>
          <a:solidFill>
            <a:srgbClr val="FFFFCC"/>
          </a:solidFill>
          <a:ln>
            <a:solidFill>
              <a:srgbClr val="C00000"/>
            </a:solidFill>
          </a:ln>
          <a:scene3d>
            <a:camera prst="orthographicFront"/>
            <a:lightRig rig="threePt" dir="t"/>
          </a:scene3d>
          <a:sp3d>
            <a:bevelT prst="angle"/>
          </a:sp3d>
        </p:spPr>
        <p:txBody>
          <a:bodyPr wrap="none">
            <a:spAutoFit/>
          </a:bodyPr>
          <a:lstStyle/>
          <a:p>
            <a:pPr algn="ctr" rtl="1">
              <a:defRPr/>
            </a:pPr>
            <a:r>
              <a:rPr lang="ar-SA" sz="3000" b="1" dirty="0">
                <a:solidFill>
                  <a:srgbClr val="0000CC"/>
                </a:solidFill>
                <a:cs typeface="Times New Roman" pitchFamily="18" charset="0"/>
              </a:rPr>
              <a:t>السرعة</a:t>
            </a:r>
            <a:r>
              <a:rPr lang="ar-SA" sz="3000" b="1" dirty="0"/>
              <a:t> </a:t>
            </a:r>
            <a:r>
              <a:rPr lang="ar-SA" sz="3000" b="1" dirty="0">
                <a:solidFill>
                  <a:srgbClr val="0000CC"/>
                </a:solidFill>
                <a:cs typeface="Times New Roman" pitchFamily="18" charset="0"/>
              </a:rPr>
              <a:t>المدارية</a:t>
            </a:r>
          </a:p>
          <a:p>
            <a:pPr algn="ctr" rtl="1">
              <a:defRPr/>
            </a:pPr>
            <a:r>
              <a:rPr lang="ar-SA" sz="3000" b="1" dirty="0">
                <a:solidFill>
                  <a:srgbClr val="0000CC"/>
                </a:solidFill>
                <a:cs typeface="Times New Roman" pitchFamily="18" charset="0"/>
              </a:rPr>
              <a:t> والزمن الدوري </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27655"/>
                                        </p:tgtEl>
                                        <p:attrNameLst>
                                          <p:attrName>style.visibility</p:attrName>
                                        </p:attrNameLst>
                                      </p:cBhvr>
                                      <p:to>
                                        <p:strVal val="visible"/>
                                      </p:to>
                                    </p:set>
                                    <p:anim to="" calcmode="lin" valueType="num">
                                      <p:cBhvr>
                                        <p:cTn id="10" dur="1" fill="hold"/>
                                        <p:tgtEl>
                                          <p:spTgt spid="27655"/>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to="" calcmode="lin" valueType="num">
                                      <p:cBhvr>
                                        <p:cTn id="13" dur="1" fill="hold"/>
                                        <p:tgtEl>
                                          <p:spTgt spid="6"/>
                                        </p:tgtEl>
                                        <p:attrNameLst>
                                          <p:attrName/>
                                        </p:attrNameLst>
                                      </p:cBhvr>
                                    </p:anim>
                                  </p:childTnLst>
                                </p:cTn>
                              </p:par>
                              <p:par>
                                <p:cTn id="14" presetID="47" presetClass="entr" presetSubtype="0" fill="hold" nodeType="withEffect">
                                  <p:stCondLst>
                                    <p:cond delay="0"/>
                                  </p:stCondLst>
                                  <p:childTnLst>
                                    <p:set>
                                      <p:cBhvr>
                                        <p:cTn id="15" dur="1" fill="hold">
                                          <p:stCondLst>
                                            <p:cond delay="0"/>
                                          </p:stCondLst>
                                        </p:cTn>
                                        <p:tgtEl>
                                          <p:spTgt spid="27654"/>
                                        </p:tgtEl>
                                        <p:attrNameLst>
                                          <p:attrName>style.visibility</p:attrName>
                                        </p:attrNameLst>
                                      </p:cBhvr>
                                      <p:to>
                                        <p:strVal val="visible"/>
                                      </p:to>
                                    </p:set>
                                    <p:animEffect transition="in" filter="fade">
                                      <p:cBhvr>
                                        <p:cTn id="16" dur="1000"/>
                                        <p:tgtEl>
                                          <p:spTgt spid="27654"/>
                                        </p:tgtEl>
                                      </p:cBhvr>
                                    </p:animEffect>
                                    <p:anim calcmode="lin" valueType="num">
                                      <p:cBhvr>
                                        <p:cTn id="17" dur="1000" fill="hold"/>
                                        <p:tgtEl>
                                          <p:spTgt spid="27654"/>
                                        </p:tgtEl>
                                        <p:attrNameLst>
                                          <p:attrName>ppt_x</p:attrName>
                                        </p:attrNameLst>
                                      </p:cBhvr>
                                      <p:tavLst>
                                        <p:tav tm="0">
                                          <p:val>
                                            <p:strVal val="#ppt_x"/>
                                          </p:val>
                                        </p:tav>
                                        <p:tav tm="100000">
                                          <p:val>
                                            <p:strVal val="#ppt_x"/>
                                          </p:val>
                                        </p:tav>
                                      </p:tavLst>
                                    </p:anim>
                                    <p:anim calcmode="lin" valueType="num">
                                      <p:cBhvr>
                                        <p:cTn id="18" dur="1000" fill="hold"/>
                                        <p:tgtEl>
                                          <p:spTgt spid="276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8" name="Picture 1" descr="BCKON003.WMF"/>
          <p:cNvPicPr>
            <a:picLocks noChangeAspect="1"/>
          </p:cNvPicPr>
          <p:nvPr/>
        </p:nvPicPr>
        <p:blipFill>
          <a:blip r:embed="rId3"/>
          <a:srcRect/>
          <a:stretch>
            <a:fillRect/>
          </a:stretch>
        </p:blipFill>
        <p:spPr bwMode="auto">
          <a:xfrm rot="-668264">
            <a:off x="92075" y="271463"/>
            <a:ext cx="2932113" cy="1231900"/>
          </a:xfrm>
          <a:prstGeom prst="rect">
            <a:avLst/>
          </a:prstGeom>
          <a:noFill/>
          <a:ln w="9525">
            <a:noFill/>
            <a:miter lim="800000"/>
            <a:headEnd/>
            <a:tailEnd/>
          </a:ln>
        </p:spPr>
      </p:pic>
      <p:sp>
        <p:nvSpPr>
          <p:cNvPr id="7" name="مستطيل 6"/>
          <p:cNvSpPr>
            <a:spLocks noChangeArrowheads="1"/>
          </p:cNvSpPr>
          <p:nvPr/>
        </p:nvSpPr>
        <p:spPr bwMode="auto">
          <a:xfrm rot="-616994">
            <a:off x="576263" y="522288"/>
            <a:ext cx="1881187" cy="552450"/>
          </a:xfrm>
          <a:prstGeom prst="rect">
            <a:avLst/>
          </a:prstGeom>
          <a:noFill/>
          <a:ln w="9525">
            <a:noFill/>
            <a:miter lim="800000"/>
            <a:headEnd/>
            <a:tailEnd/>
          </a:ln>
        </p:spPr>
        <p:txBody>
          <a:bodyPr wrap="none">
            <a:spAutoFit/>
          </a:bodyPr>
          <a:lstStyle/>
          <a:p>
            <a:pPr algn="r" rtl="1"/>
            <a:r>
              <a:rPr lang="ar-SA" sz="3000" b="1" dirty="0">
                <a:solidFill>
                  <a:srgbClr val="0000CC"/>
                </a:solidFill>
                <a:cs typeface="Times New Roman" pitchFamily="18" charset="0"/>
              </a:rPr>
              <a:t>مجال الجاذبية</a:t>
            </a:r>
            <a:endParaRPr lang="ar-EG" sz="3000" b="1" dirty="0">
              <a:solidFill>
                <a:srgbClr val="0000CC"/>
              </a:solidFill>
              <a:cs typeface="Times New Roman" pitchFamily="18" charset="0"/>
            </a:endParaRPr>
          </a:p>
        </p:txBody>
      </p:sp>
      <p:pic>
        <p:nvPicPr>
          <p:cNvPr id="11" name="Picture 3" descr="BCKLN042.WMF"/>
          <p:cNvPicPr>
            <a:picLocks noChangeAspect="1"/>
          </p:cNvPicPr>
          <p:nvPr/>
        </p:nvPicPr>
        <p:blipFill>
          <a:blip r:embed="rId4"/>
          <a:srcRect/>
          <a:stretch>
            <a:fillRect/>
          </a:stretch>
        </p:blipFill>
        <p:spPr bwMode="auto">
          <a:xfrm>
            <a:off x="1331913" y="2722563"/>
            <a:ext cx="6297612" cy="1714500"/>
          </a:xfrm>
          <a:prstGeom prst="rect">
            <a:avLst/>
          </a:prstGeom>
          <a:noFill/>
          <a:ln w="9525">
            <a:noFill/>
            <a:miter lim="800000"/>
            <a:headEnd/>
            <a:tailEnd/>
          </a:ln>
        </p:spPr>
      </p:pic>
      <p:sp>
        <p:nvSpPr>
          <p:cNvPr id="7987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7987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7987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79880"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26635" name="Rectangle 11"/>
          <p:cNvSpPr>
            <a:spLocks noChangeArrowheads="1"/>
          </p:cNvSpPr>
          <p:nvPr/>
        </p:nvSpPr>
        <p:spPr bwMode="auto">
          <a:xfrm rot="-192802">
            <a:off x="1560513" y="3044825"/>
            <a:ext cx="5707062" cy="1016000"/>
          </a:xfrm>
          <a:prstGeom prst="rect">
            <a:avLst/>
          </a:prstGeom>
          <a:noFill/>
          <a:ln w="9525">
            <a:noFill/>
            <a:miter lim="800000"/>
            <a:headEnd/>
            <a:tailEnd/>
          </a:ln>
        </p:spPr>
        <p:txBody>
          <a:bodyPr anchor="ctr">
            <a:spAutoFit/>
          </a:bodyPr>
          <a:lstStyle/>
          <a:p>
            <a:pPr algn="just" rtl="1">
              <a:tabLst>
                <a:tab pos="2636838" algn="ctr"/>
                <a:tab pos="5273675" algn="r"/>
              </a:tabLst>
            </a:pPr>
            <a:r>
              <a:rPr lang="ar-SA" sz="3000" b="1" dirty="0">
                <a:solidFill>
                  <a:srgbClr val="0000CC"/>
                </a:solidFill>
                <a:cs typeface="Times New Roman" pitchFamily="18" charset="0"/>
              </a:rPr>
              <a:t>أي أن الجاذبية تؤثر عن بعد، وهي تعمل بين أجسام غير متلامسة، أو قد تكون بعيدة.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6635"/>
                                        </p:tgtEl>
                                        <p:attrNameLst>
                                          <p:attrName>style.visibility</p:attrName>
                                        </p:attrNameLst>
                                      </p:cBhvr>
                                      <p:to>
                                        <p:strVal val="visible"/>
                                      </p:to>
                                    </p:set>
                                    <p:anim to="" calcmode="lin" valueType="num">
                                      <p:cBhvr>
                                        <p:cTn id="18" dur="1" fill="hold"/>
                                        <p:tgtEl>
                                          <p:spTgt spid="266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35" grpId="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8" name="Picture 1" descr="BCKON003.WMF"/>
          <p:cNvPicPr>
            <a:picLocks noChangeAspect="1"/>
          </p:cNvPicPr>
          <p:nvPr/>
        </p:nvPicPr>
        <p:blipFill>
          <a:blip r:embed="rId3"/>
          <a:srcRect/>
          <a:stretch>
            <a:fillRect/>
          </a:stretch>
        </p:blipFill>
        <p:spPr bwMode="auto">
          <a:xfrm rot="-668264">
            <a:off x="92075" y="271463"/>
            <a:ext cx="2932113" cy="1231900"/>
          </a:xfrm>
          <a:prstGeom prst="rect">
            <a:avLst/>
          </a:prstGeom>
          <a:noFill/>
          <a:ln w="9525">
            <a:noFill/>
            <a:miter lim="800000"/>
            <a:headEnd/>
            <a:tailEnd/>
          </a:ln>
        </p:spPr>
      </p:pic>
      <p:sp>
        <p:nvSpPr>
          <p:cNvPr id="7" name="مستطيل 6"/>
          <p:cNvSpPr>
            <a:spLocks noChangeArrowheads="1"/>
          </p:cNvSpPr>
          <p:nvPr/>
        </p:nvSpPr>
        <p:spPr bwMode="auto">
          <a:xfrm rot="-616994">
            <a:off x="576263" y="522288"/>
            <a:ext cx="1881187" cy="552450"/>
          </a:xfrm>
          <a:prstGeom prst="rect">
            <a:avLst/>
          </a:prstGeom>
          <a:noFill/>
          <a:ln w="9525">
            <a:noFill/>
            <a:miter lim="800000"/>
            <a:headEnd/>
            <a:tailEnd/>
          </a:ln>
        </p:spPr>
        <p:txBody>
          <a:bodyPr wrap="none">
            <a:spAutoFit/>
          </a:bodyPr>
          <a:lstStyle/>
          <a:p>
            <a:pPr algn="r" rtl="1"/>
            <a:r>
              <a:rPr lang="ar-SA" sz="3000" b="1" dirty="0">
                <a:solidFill>
                  <a:srgbClr val="0000CC"/>
                </a:solidFill>
                <a:cs typeface="Times New Roman" pitchFamily="18" charset="0"/>
              </a:rPr>
              <a:t>مجال الجاذبية</a:t>
            </a:r>
            <a:endParaRPr lang="ar-EG" sz="3000" b="1" dirty="0">
              <a:solidFill>
                <a:srgbClr val="0000CC"/>
              </a:solidFill>
              <a:cs typeface="Times New Roman" pitchFamily="18" charset="0"/>
            </a:endParaRPr>
          </a:p>
        </p:txBody>
      </p:sp>
      <p:pic>
        <p:nvPicPr>
          <p:cNvPr id="11" name="Picture 3" descr="BCKLN042.WMF"/>
          <p:cNvPicPr>
            <a:picLocks noChangeAspect="1"/>
          </p:cNvPicPr>
          <p:nvPr/>
        </p:nvPicPr>
        <p:blipFill>
          <a:blip r:embed="rId4"/>
          <a:srcRect/>
          <a:stretch>
            <a:fillRect/>
          </a:stretch>
        </p:blipFill>
        <p:spPr bwMode="auto">
          <a:xfrm>
            <a:off x="1331913" y="2722563"/>
            <a:ext cx="6297612" cy="2578100"/>
          </a:xfrm>
          <a:prstGeom prst="rect">
            <a:avLst/>
          </a:prstGeom>
          <a:noFill/>
          <a:ln w="9525">
            <a:noFill/>
            <a:miter lim="800000"/>
            <a:headEnd/>
            <a:tailEnd/>
          </a:ln>
        </p:spPr>
      </p:pic>
      <p:sp>
        <p:nvSpPr>
          <p:cNvPr id="8090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090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0903"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0904"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26635" name="Rectangle 11"/>
          <p:cNvSpPr>
            <a:spLocks noChangeArrowheads="1"/>
          </p:cNvSpPr>
          <p:nvPr/>
        </p:nvSpPr>
        <p:spPr bwMode="auto">
          <a:xfrm rot="-192802">
            <a:off x="1627188" y="3041650"/>
            <a:ext cx="5707062" cy="1939925"/>
          </a:xfrm>
          <a:prstGeom prst="rect">
            <a:avLst/>
          </a:prstGeom>
          <a:noFill/>
          <a:ln w="9525">
            <a:noFill/>
            <a:miter lim="800000"/>
            <a:headEnd/>
            <a:tailEnd/>
          </a:ln>
        </p:spPr>
        <p:txBody>
          <a:bodyPr anchor="ctr">
            <a:spAutoFit/>
          </a:bodyPr>
          <a:lstStyle/>
          <a:p>
            <a:pPr algn="just" rtl="1">
              <a:tabLst>
                <a:tab pos="2636838" algn="ctr"/>
                <a:tab pos="5273675" algn="r"/>
              </a:tabLst>
            </a:pPr>
            <a:r>
              <a:rPr lang="ar-SA" sz="3000" b="1" dirty="0">
                <a:solidFill>
                  <a:srgbClr val="FF0000"/>
                </a:solidFill>
                <a:cs typeface="Times New Roman" pitchFamily="18" charset="0"/>
              </a:rPr>
              <a:t>حساب قيمة المجال الجاذبي</a:t>
            </a:r>
          </a:p>
          <a:p>
            <a:pPr algn="just" rtl="1">
              <a:tabLst>
                <a:tab pos="2636838" algn="ctr"/>
                <a:tab pos="5273675" algn="r"/>
              </a:tabLst>
            </a:pPr>
            <a:r>
              <a:rPr lang="ar-SA" sz="3000" b="1" dirty="0">
                <a:solidFill>
                  <a:srgbClr val="0000CC"/>
                </a:solidFill>
                <a:cs typeface="Times New Roman" pitchFamily="18" charset="0"/>
              </a:rPr>
              <a:t>طور فارادي مفهوم المجال لتفسير كيف يجذب المغناطيس الأشياء. ثم طبق مبدأ المجال على الجاذبية.</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6635"/>
                                        </p:tgtEl>
                                        <p:attrNameLst>
                                          <p:attrName>style.visibility</p:attrName>
                                        </p:attrNameLst>
                                      </p:cBhvr>
                                      <p:to>
                                        <p:strVal val="visible"/>
                                      </p:to>
                                    </p:set>
                                    <p:anim to="" calcmode="lin" valueType="num">
                                      <p:cBhvr>
                                        <p:cTn id="18" dur="1" fill="hold"/>
                                        <p:tgtEl>
                                          <p:spTgt spid="266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35"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8" name="Picture 1" descr="BCKON003.WMF"/>
          <p:cNvPicPr>
            <a:picLocks noChangeAspect="1"/>
          </p:cNvPicPr>
          <p:nvPr/>
        </p:nvPicPr>
        <p:blipFill>
          <a:blip r:embed="rId3"/>
          <a:srcRect/>
          <a:stretch>
            <a:fillRect/>
          </a:stretch>
        </p:blipFill>
        <p:spPr bwMode="auto">
          <a:xfrm rot="-668264">
            <a:off x="92075" y="271463"/>
            <a:ext cx="2932113" cy="1231900"/>
          </a:xfrm>
          <a:prstGeom prst="rect">
            <a:avLst/>
          </a:prstGeom>
          <a:noFill/>
          <a:ln w="9525">
            <a:noFill/>
            <a:miter lim="800000"/>
            <a:headEnd/>
            <a:tailEnd/>
          </a:ln>
        </p:spPr>
      </p:pic>
      <p:sp>
        <p:nvSpPr>
          <p:cNvPr id="7" name="مستطيل 6"/>
          <p:cNvSpPr>
            <a:spLocks noChangeArrowheads="1"/>
          </p:cNvSpPr>
          <p:nvPr/>
        </p:nvSpPr>
        <p:spPr bwMode="auto">
          <a:xfrm rot="-616994">
            <a:off x="576263" y="522288"/>
            <a:ext cx="1881187" cy="552450"/>
          </a:xfrm>
          <a:prstGeom prst="rect">
            <a:avLst/>
          </a:prstGeom>
          <a:noFill/>
          <a:ln w="9525">
            <a:noFill/>
            <a:miter lim="800000"/>
            <a:headEnd/>
            <a:tailEnd/>
          </a:ln>
        </p:spPr>
        <p:txBody>
          <a:bodyPr wrap="none">
            <a:spAutoFit/>
          </a:bodyPr>
          <a:lstStyle/>
          <a:p>
            <a:pPr algn="r" rtl="1"/>
            <a:r>
              <a:rPr lang="ar-SA" sz="3000" b="1"/>
              <a:t>مجال الجاذبية</a:t>
            </a:r>
            <a:endParaRPr lang="ar-EG" sz="3000">
              <a:solidFill>
                <a:srgbClr val="00B0F0"/>
              </a:solidFill>
              <a:latin typeface="Calibri" pitchFamily="34" charset="0"/>
            </a:endParaRPr>
          </a:p>
        </p:txBody>
      </p:sp>
      <p:pic>
        <p:nvPicPr>
          <p:cNvPr id="11" name="Picture 3" descr="BCKLN042.WMF"/>
          <p:cNvPicPr>
            <a:picLocks noChangeAspect="1"/>
          </p:cNvPicPr>
          <p:nvPr/>
        </p:nvPicPr>
        <p:blipFill>
          <a:blip r:embed="rId4"/>
          <a:srcRect/>
          <a:stretch>
            <a:fillRect/>
          </a:stretch>
        </p:blipFill>
        <p:spPr bwMode="auto">
          <a:xfrm>
            <a:off x="1331913" y="2722563"/>
            <a:ext cx="6297612" cy="3009900"/>
          </a:xfrm>
          <a:prstGeom prst="rect">
            <a:avLst/>
          </a:prstGeom>
          <a:noFill/>
          <a:ln w="9525">
            <a:noFill/>
            <a:miter lim="800000"/>
            <a:headEnd/>
            <a:tailEnd/>
          </a:ln>
        </p:spPr>
      </p:pic>
      <p:sp>
        <p:nvSpPr>
          <p:cNvPr id="8192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192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192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1928"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26635" name="Rectangle 11"/>
          <p:cNvSpPr>
            <a:spLocks noChangeArrowheads="1"/>
          </p:cNvSpPr>
          <p:nvPr/>
        </p:nvSpPr>
        <p:spPr bwMode="auto">
          <a:xfrm rot="-192802">
            <a:off x="1627188" y="3027363"/>
            <a:ext cx="5707062" cy="2400300"/>
          </a:xfrm>
          <a:prstGeom prst="rect">
            <a:avLst/>
          </a:prstGeom>
          <a:noFill/>
          <a:ln w="9525">
            <a:noFill/>
            <a:miter lim="800000"/>
            <a:headEnd/>
            <a:tailEnd/>
          </a:ln>
        </p:spPr>
        <p:txBody>
          <a:bodyPr anchor="ctr">
            <a:spAutoFit/>
          </a:bodyPr>
          <a:lstStyle/>
          <a:p>
            <a:pPr algn="just" rtl="1">
              <a:tabLst>
                <a:tab pos="2636838" algn="ctr"/>
                <a:tab pos="5273675" algn="r"/>
              </a:tabLst>
            </a:pPr>
            <a:r>
              <a:rPr lang="ar-SA" sz="3000" b="1" dirty="0">
                <a:solidFill>
                  <a:srgbClr val="0000CC"/>
                </a:solidFill>
                <a:cs typeface="Times New Roman" pitchFamily="18" charset="0"/>
              </a:rPr>
              <a:t>فكل جسم له كتلة محاط بمجال جاذبي يؤثر من خلاله بقوة في أي جسم آخر يوجد في ذلك المجال نتيجة التفاعل المتبادل بين كتلته والمجال الجاذبي </a:t>
            </a:r>
            <a:r>
              <a:rPr lang="en-US" sz="3000" b="1" dirty="0">
                <a:solidFill>
                  <a:srgbClr val="0000CC"/>
                </a:solidFill>
                <a:cs typeface="Times New Roman" pitchFamily="18" charset="0"/>
              </a:rPr>
              <a:t>g.</a:t>
            </a:r>
          </a:p>
          <a:p>
            <a:pPr algn="just" rtl="1">
              <a:tabLst>
                <a:tab pos="2636838" algn="ctr"/>
                <a:tab pos="5273675" algn="r"/>
              </a:tabLst>
            </a:pPr>
            <a:r>
              <a:rPr lang="ar-SA" sz="3000" b="1" dirty="0">
                <a:solidFill>
                  <a:srgbClr val="800080"/>
                </a:solidFill>
                <a:cs typeface="Times New Roman" pitchFamily="18" charset="0"/>
              </a:rPr>
              <a:t>ويوصف ذلك بالمعادلة التالية:</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6635"/>
                                        </p:tgtEl>
                                        <p:attrNameLst>
                                          <p:attrName>style.visibility</p:attrName>
                                        </p:attrNameLst>
                                      </p:cBhvr>
                                      <p:to>
                                        <p:strVal val="visible"/>
                                      </p:to>
                                    </p:set>
                                    <p:anim to="" calcmode="lin" valueType="num">
                                      <p:cBhvr>
                                        <p:cTn id="18" dur="1" fill="hold"/>
                                        <p:tgtEl>
                                          <p:spTgt spid="266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35"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bwMode="auto">
          <a:xfrm>
            <a:off x="1979712" y="3429000"/>
            <a:ext cx="6592784" cy="1728192"/>
            <a:chOff x="285720" y="714356"/>
            <a:chExt cx="8715436" cy="5500725"/>
          </a:xfrm>
          <a:solidFill>
            <a:srgbClr val="CC3300"/>
          </a:solidFill>
        </p:grpSpPr>
        <p:sp>
          <p:nvSpPr>
            <p:cNvPr id="7" name="Round Diagonal Corner Rectangle 8"/>
            <p:cNvSpPr/>
            <p:nvPr/>
          </p:nvSpPr>
          <p:spPr>
            <a:xfrm rot="10800000">
              <a:off x="571472" y="1000107"/>
              <a:ext cx="8429684" cy="5214974"/>
            </a:xfrm>
            <a:prstGeom prst="round2DiagRect">
              <a:avLst/>
            </a:prstGeom>
            <a:solidFill>
              <a:srgbClr val="FF0000"/>
            </a:solidFill>
            <a:ln w="76200">
              <a:solidFill>
                <a:schemeClr val="tx1"/>
              </a:solidFill>
            </a:ln>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8" name="Round Diagonal Corner Rectangle 2"/>
            <p:cNvSpPr/>
            <p:nvPr/>
          </p:nvSpPr>
          <p:spPr>
            <a:xfrm>
              <a:off x="285720" y="714356"/>
              <a:ext cx="8429684" cy="5214974"/>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FF0000"/>
              </a:solidFill>
            </a:ln>
          </p:spPr>
          <p:style>
            <a:lnRef idx="3">
              <a:schemeClr val="lt1"/>
            </a:lnRef>
            <a:fillRef idx="1">
              <a:schemeClr val="accent1"/>
            </a:fillRef>
            <a:effectRef idx="1">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sp>
        <p:nvSpPr>
          <p:cNvPr id="5" name="Rectangle 4"/>
          <p:cNvSpPr>
            <a:spLocks noChangeArrowheads="1"/>
          </p:cNvSpPr>
          <p:nvPr/>
        </p:nvSpPr>
        <p:spPr bwMode="auto">
          <a:xfrm>
            <a:off x="896938" y="3573463"/>
            <a:ext cx="7143750" cy="1476375"/>
          </a:xfrm>
          <a:prstGeom prst="rect">
            <a:avLst/>
          </a:prstGeom>
          <a:noFill/>
          <a:ln w="9525">
            <a:noFill/>
            <a:miter lim="800000"/>
            <a:headEnd/>
            <a:tailEnd/>
          </a:ln>
        </p:spPr>
        <p:txBody>
          <a:bodyPr>
            <a:spAutoFit/>
          </a:bodyPr>
          <a:lstStyle/>
          <a:p>
            <a:pPr algn="r" rtl="1"/>
            <a:r>
              <a:rPr lang="ar-SA" sz="3000" b="1" dirty="0">
                <a:solidFill>
                  <a:srgbClr val="FF0000"/>
                </a:solidFill>
              </a:rPr>
              <a:t>الزمن الدوري</a:t>
            </a:r>
          </a:p>
          <a:p>
            <a:pPr algn="r" rtl="1"/>
            <a:endParaRPr lang="ar-SA" sz="3000" b="1" dirty="0">
              <a:solidFill>
                <a:srgbClr val="002060"/>
              </a:solidFill>
            </a:endParaRPr>
          </a:p>
          <a:p>
            <a:pPr algn="r" rtl="1"/>
            <a:r>
              <a:rPr lang="ar-SA" sz="3000" b="1" dirty="0">
                <a:solidFill>
                  <a:srgbClr val="0000CC"/>
                </a:solidFill>
                <a:cs typeface="Times New Roman" pitchFamily="18" charset="0"/>
              </a:rPr>
              <a:t>وهو الزمن اللازم للمذنب ليكمل دورة واحدة</a:t>
            </a:r>
            <a:endParaRPr lang="en-US" sz="3000" b="1" dirty="0">
              <a:solidFill>
                <a:srgbClr val="0000CC"/>
              </a:solidFill>
              <a:cs typeface="Times New Roman" pitchFamily="18" charset="0"/>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8" name="Picture 1" descr="BCKON003.WMF"/>
          <p:cNvPicPr>
            <a:picLocks noChangeAspect="1"/>
          </p:cNvPicPr>
          <p:nvPr/>
        </p:nvPicPr>
        <p:blipFill>
          <a:blip r:embed="rId3"/>
          <a:srcRect/>
          <a:stretch>
            <a:fillRect/>
          </a:stretch>
        </p:blipFill>
        <p:spPr bwMode="auto">
          <a:xfrm rot="-668264">
            <a:off x="92075" y="271463"/>
            <a:ext cx="2932113" cy="1231900"/>
          </a:xfrm>
          <a:prstGeom prst="rect">
            <a:avLst/>
          </a:prstGeom>
          <a:noFill/>
          <a:ln w="9525">
            <a:noFill/>
            <a:miter lim="800000"/>
            <a:headEnd/>
            <a:tailEnd/>
          </a:ln>
        </p:spPr>
      </p:pic>
      <p:sp>
        <p:nvSpPr>
          <p:cNvPr id="7" name="مستطيل 6"/>
          <p:cNvSpPr>
            <a:spLocks noChangeArrowheads="1"/>
          </p:cNvSpPr>
          <p:nvPr/>
        </p:nvSpPr>
        <p:spPr bwMode="auto">
          <a:xfrm rot="-616994">
            <a:off x="576263" y="522288"/>
            <a:ext cx="1881187" cy="552450"/>
          </a:xfrm>
          <a:prstGeom prst="rect">
            <a:avLst/>
          </a:prstGeom>
          <a:noFill/>
          <a:ln w="9525">
            <a:noFill/>
            <a:miter lim="800000"/>
            <a:headEnd/>
            <a:tailEnd/>
          </a:ln>
        </p:spPr>
        <p:txBody>
          <a:bodyPr wrap="none">
            <a:spAutoFit/>
          </a:bodyPr>
          <a:lstStyle/>
          <a:p>
            <a:pPr algn="r" rtl="1"/>
            <a:r>
              <a:rPr lang="ar-SA" sz="3000" b="1"/>
              <a:t>مجال الجاذبية</a:t>
            </a:r>
            <a:endParaRPr lang="ar-EG" sz="3000">
              <a:solidFill>
                <a:srgbClr val="00B0F0"/>
              </a:solidFill>
              <a:latin typeface="Calibri" pitchFamily="34" charset="0"/>
            </a:endParaRPr>
          </a:p>
        </p:txBody>
      </p:sp>
      <p:pic>
        <p:nvPicPr>
          <p:cNvPr id="11" name="Picture 3" descr="BCKLN042.WMF"/>
          <p:cNvPicPr>
            <a:picLocks noChangeAspect="1"/>
          </p:cNvPicPr>
          <p:nvPr/>
        </p:nvPicPr>
        <p:blipFill>
          <a:blip r:embed="rId4"/>
          <a:srcRect/>
          <a:stretch>
            <a:fillRect/>
          </a:stretch>
        </p:blipFill>
        <p:spPr bwMode="auto">
          <a:xfrm>
            <a:off x="1331913" y="2722563"/>
            <a:ext cx="6297612" cy="3730625"/>
          </a:xfrm>
          <a:prstGeom prst="rect">
            <a:avLst/>
          </a:prstGeom>
          <a:noFill/>
          <a:ln w="9525">
            <a:noFill/>
            <a:miter lim="800000"/>
            <a:headEnd/>
            <a:tailEnd/>
          </a:ln>
        </p:spPr>
      </p:pic>
      <p:sp>
        <p:nvSpPr>
          <p:cNvPr id="8294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2950"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2951"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2952"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26635" name="Rectangle 11"/>
          <p:cNvSpPr>
            <a:spLocks noChangeArrowheads="1"/>
          </p:cNvSpPr>
          <p:nvPr/>
        </p:nvSpPr>
        <p:spPr bwMode="auto">
          <a:xfrm rot="-192802">
            <a:off x="1627188" y="3259138"/>
            <a:ext cx="5707062" cy="1938337"/>
          </a:xfrm>
          <a:prstGeom prst="rect">
            <a:avLst/>
          </a:prstGeom>
          <a:noFill/>
          <a:ln w="9525">
            <a:noFill/>
            <a:miter lim="800000"/>
            <a:headEnd/>
            <a:tailEnd/>
          </a:ln>
        </p:spPr>
        <p:txBody>
          <a:bodyPr anchor="ctr">
            <a:spAutoFit/>
          </a:bodyPr>
          <a:lstStyle/>
          <a:p>
            <a:pPr algn="just" rtl="1">
              <a:tabLst>
                <a:tab pos="2636838" algn="ctr"/>
                <a:tab pos="5273675" algn="r"/>
              </a:tabLst>
            </a:pPr>
            <a:r>
              <a:rPr lang="ar-SA" sz="3000" b="1" dirty="0">
                <a:solidFill>
                  <a:srgbClr val="FF0000"/>
                </a:solidFill>
                <a:cs typeface="Times New Roman" pitchFamily="18" charset="0"/>
              </a:rPr>
              <a:t>المجال الجاذبي </a:t>
            </a:r>
          </a:p>
          <a:p>
            <a:pPr algn="just" rtl="1">
              <a:tabLst>
                <a:tab pos="2636838" algn="ctr"/>
                <a:tab pos="5273675" algn="r"/>
              </a:tabLst>
            </a:pPr>
            <a:r>
              <a:rPr lang="ar-SA" sz="3000" b="1" dirty="0">
                <a:solidFill>
                  <a:srgbClr val="0000CC"/>
                </a:solidFill>
                <a:cs typeface="Times New Roman" pitchFamily="18" charset="0"/>
              </a:rPr>
              <a:t>يساوي ثابت الجذب الكوني مضروباً في كتلة الجسم، مقسوماً على مربع البعد عن مركز الجسم</a:t>
            </a:r>
            <a:r>
              <a:rPr lang="ar-SA" sz="3000" b="1" dirty="0">
                <a:solidFill>
                  <a:srgbClr val="002060"/>
                </a:solidFill>
                <a:cs typeface="Times New Roman" pitchFamily="18" charset="0"/>
              </a:rPr>
              <a:t>. </a:t>
            </a:r>
            <a:endParaRPr lang="ar-SA" sz="3000" b="1" dirty="0">
              <a:solidFill>
                <a:srgbClr val="FF0000"/>
              </a:solidFill>
              <a:cs typeface="Times New Roman" pitchFamily="18" charset="0"/>
            </a:endParaRPr>
          </a:p>
        </p:txBody>
      </p:sp>
      <p:pic>
        <p:nvPicPr>
          <p:cNvPr id="130050" name="Picture 9"/>
          <p:cNvPicPr>
            <a:picLocks noChangeAspect="1" noChangeArrowheads="1"/>
          </p:cNvPicPr>
          <p:nvPr/>
        </p:nvPicPr>
        <p:blipFill>
          <a:blip r:embed="rId5"/>
          <a:srcRect/>
          <a:stretch>
            <a:fillRect/>
          </a:stretch>
        </p:blipFill>
        <p:spPr bwMode="auto">
          <a:xfrm rot="-244577">
            <a:off x="3233738" y="4868863"/>
            <a:ext cx="2676525" cy="487362"/>
          </a:xfrm>
          <a:prstGeom prst="rect">
            <a:avLst/>
          </a:prstGeom>
          <a:noFill/>
          <a:ln w="9525">
            <a:noFill/>
            <a:miter lim="800000"/>
            <a:headEnd/>
            <a:tailEnd/>
          </a:ln>
        </p:spPr>
      </p:pic>
      <p:pic>
        <p:nvPicPr>
          <p:cNvPr id="130051" name="Picture 2"/>
          <p:cNvPicPr>
            <a:picLocks noChangeAspect="1" noChangeArrowheads="1"/>
          </p:cNvPicPr>
          <p:nvPr/>
        </p:nvPicPr>
        <p:blipFill>
          <a:blip r:embed="rId6"/>
          <a:srcRect/>
          <a:stretch>
            <a:fillRect/>
          </a:stretch>
        </p:blipFill>
        <p:spPr bwMode="auto">
          <a:xfrm>
            <a:off x="5580063" y="242888"/>
            <a:ext cx="2049462" cy="2205037"/>
          </a:xfrm>
          <a:prstGeom prst="rect">
            <a:avLst/>
          </a:prstGeom>
          <a:noFill/>
          <a:ln w="9525">
            <a:noFill/>
            <a:miter lim="800000"/>
            <a:headEnd/>
            <a:tailEnd/>
          </a:ln>
        </p:spPr>
      </p:pic>
      <p:sp>
        <p:nvSpPr>
          <p:cNvPr id="2" name="مستطيل 1"/>
          <p:cNvSpPr>
            <a:spLocks noChangeArrowheads="1"/>
          </p:cNvSpPr>
          <p:nvPr/>
        </p:nvSpPr>
        <p:spPr bwMode="auto">
          <a:xfrm rot="21285239">
            <a:off x="2590800" y="5303213"/>
            <a:ext cx="4219575" cy="1015663"/>
          </a:xfrm>
          <a:prstGeom prst="rect">
            <a:avLst/>
          </a:prstGeom>
          <a:noFill/>
          <a:ln w="9525">
            <a:noFill/>
            <a:miter lim="800000"/>
            <a:headEnd/>
            <a:tailEnd/>
          </a:ln>
        </p:spPr>
        <p:txBody>
          <a:bodyPr>
            <a:spAutoFit/>
          </a:bodyPr>
          <a:lstStyle/>
          <a:p>
            <a:pPr algn="ctr" rtl="1"/>
            <a:r>
              <a:rPr lang="ar-SA" sz="3000" b="1" dirty="0">
                <a:solidFill>
                  <a:srgbClr val="800080"/>
                </a:solidFill>
                <a:cs typeface="Times New Roman" pitchFamily="18" charset="0"/>
              </a:rPr>
              <a:t>ويكون اتجاهه في اتجاه مركز الكتلة</a:t>
            </a:r>
            <a:r>
              <a:rPr lang="ar-SA" sz="2800" b="1" dirty="0">
                <a:solidFill>
                  <a:srgbClr val="FF0000"/>
                </a:solidFill>
              </a:rPr>
              <a:t>.. </a:t>
            </a:r>
            <a:endParaRPr lang="ar-SA" sz="2800" dirty="0">
              <a:solidFill>
                <a:srgbClr val="FF0000"/>
              </a:solidFill>
            </a:endParaRP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6635"/>
                                        </p:tgtEl>
                                        <p:attrNameLst>
                                          <p:attrName>style.visibility</p:attrName>
                                        </p:attrNameLst>
                                      </p:cBhvr>
                                      <p:to>
                                        <p:strVal val="visible"/>
                                      </p:to>
                                    </p:set>
                                    <p:anim to="" calcmode="lin" valueType="num">
                                      <p:cBhvr>
                                        <p:cTn id="18" dur="1" fill="hold"/>
                                        <p:tgtEl>
                                          <p:spTgt spid="26635"/>
                                        </p:tgtEl>
                                        <p:attrNameLst>
                                          <p:attrName/>
                                        </p:attrNameLst>
                                      </p:cBhvr>
                                    </p:anim>
                                  </p:childTnLst>
                                </p:cTn>
                              </p:par>
                              <p:par>
                                <p:cTn id="19" presetID="1" presetClass="entr" presetSubtype="0" fill="hold" nodeType="withEffect">
                                  <p:stCondLst>
                                    <p:cond delay="0"/>
                                  </p:stCondLst>
                                  <p:childTnLst>
                                    <p:set>
                                      <p:cBhvr>
                                        <p:cTn id="20" dur="1" fill="hold">
                                          <p:stCondLst>
                                            <p:cond delay="0"/>
                                          </p:stCondLst>
                                        </p:cTn>
                                        <p:tgtEl>
                                          <p:spTgt spid="1300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0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35" grpId="0"/>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8" name="Picture 1" descr="BCKON003.WMF"/>
          <p:cNvPicPr>
            <a:picLocks noChangeAspect="1"/>
          </p:cNvPicPr>
          <p:nvPr/>
        </p:nvPicPr>
        <p:blipFill>
          <a:blip r:embed="rId3"/>
          <a:srcRect/>
          <a:stretch>
            <a:fillRect/>
          </a:stretch>
        </p:blipFill>
        <p:spPr bwMode="auto">
          <a:xfrm rot="-668264">
            <a:off x="92075" y="271463"/>
            <a:ext cx="2932113" cy="1231900"/>
          </a:xfrm>
          <a:prstGeom prst="rect">
            <a:avLst/>
          </a:prstGeom>
          <a:noFill/>
          <a:ln w="9525">
            <a:noFill/>
            <a:miter lim="800000"/>
            <a:headEnd/>
            <a:tailEnd/>
          </a:ln>
        </p:spPr>
      </p:pic>
      <p:sp>
        <p:nvSpPr>
          <p:cNvPr id="7" name="مستطيل 6"/>
          <p:cNvSpPr>
            <a:spLocks noChangeArrowheads="1"/>
          </p:cNvSpPr>
          <p:nvPr/>
        </p:nvSpPr>
        <p:spPr bwMode="auto">
          <a:xfrm rot="-616994">
            <a:off x="576263" y="522288"/>
            <a:ext cx="1881187" cy="552450"/>
          </a:xfrm>
          <a:prstGeom prst="rect">
            <a:avLst/>
          </a:prstGeom>
          <a:noFill/>
          <a:ln w="9525">
            <a:noFill/>
            <a:miter lim="800000"/>
            <a:headEnd/>
            <a:tailEnd/>
          </a:ln>
        </p:spPr>
        <p:txBody>
          <a:bodyPr wrap="none">
            <a:spAutoFit/>
          </a:bodyPr>
          <a:lstStyle/>
          <a:p>
            <a:pPr algn="r" rtl="1"/>
            <a:r>
              <a:rPr lang="ar-SA" sz="3000" b="1" dirty="0">
                <a:solidFill>
                  <a:srgbClr val="0000CC"/>
                </a:solidFill>
                <a:cs typeface="Times New Roman" pitchFamily="18" charset="0"/>
              </a:rPr>
              <a:t>مجال الجاذبية</a:t>
            </a:r>
            <a:endParaRPr lang="ar-EG" sz="3000" b="1" dirty="0">
              <a:solidFill>
                <a:srgbClr val="0000CC"/>
              </a:solidFill>
              <a:cs typeface="Times New Roman" pitchFamily="18" charset="0"/>
            </a:endParaRPr>
          </a:p>
        </p:txBody>
      </p:sp>
      <p:pic>
        <p:nvPicPr>
          <p:cNvPr id="11" name="Picture 3" descr="BCKLN042.WMF"/>
          <p:cNvPicPr>
            <a:picLocks noChangeAspect="1"/>
          </p:cNvPicPr>
          <p:nvPr/>
        </p:nvPicPr>
        <p:blipFill>
          <a:blip r:embed="rId4"/>
          <a:srcRect/>
          <a:stretch>
            <a:fillRect/>
          </a:stretch>
        </p:blipFill>
        <p:spPr bwMode="auto">
          <a:xfrm>
            <a:off x="1331913" y="2722563"/>
            <a:ext cx="6297612" cy="3009900"/>
          </a:xfrm>
          <a:prstGeom prst="rect">
            <a:avLst/>
          </a:prstGeom>
          <a:noFill/>
          <a:ln w="9525">
            <a:noFill/>
            <a:miter lim="800000"/>
            <a:headEnd/>
            <a:tailEnd/>
          </a:ln>
        </p:spPr>
      </p:pic>
      <p:sp>
        <p:nvSpPr>
          <p:cNvPr id="83973"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3974"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3975"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3976"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26635" name="Rectangle 11"/>
          <p:cNvSpPr>
            <a:spLocks noChangeArrowheads="1"/>
          </p:cNvSpPr>
          <p:nvPr/>
        </p:nvSpPr>
        <p:spPr bwMode="auto">
          <a:xfrm rot="-192802">
            <a:off x="1627188" y="3027363"/>
            <a:ext cx="5707062" cy="2400300"/>
          </a:xfrm>
          <a:prstGeom prst="rect">
            <a:avLst/>
          </a:prstGeom>
          <a:noFill/>
          <a:ln w="9525">
            <a:noFill/>
            <a:miter lim="800000"/>
            <a:headEnd/>
            <a:tailEnd/>
          </a:ln>
        </p:spPr>
        <p:txBody>
          <a:bodyPr anchor="ctr">
            <a:spAutoFit/>
          </a:bodyPr>
          <a:lstStyle/>
          <a:p>
            <a:pPr algn="just" rtl="1">
              <a:tabLst>
                <a:tab pos="2636838" algn="ctr"/>
                <a:tab pos="5273675" algn="r"/>
              </a:tabLst>
            </a:pPr>
            <a:r>
              <a:rPr lang="ar-SA" sz="3000" b="1" dirty="0">
                <a:solidFill>
                  <a:srgbClr val="0000CC"/>
                </a:solidFill>
                <a:cs typeface="Times New Roman" pitchFamily="18" charset="0"/>
              </a:rPr>
              <a:t>افترض أن هناك مجالاً جاذبياً ناتجاً عن الشمس، فإن أي كوكب كتلته </a:t>
            </a:r>
            <a:r>
              <a:rPr lang="en-US" sz="3000" b="1" dirty="0">
                <a:solidFill>
                  <a:srgbClr val="0000CC"/>
                </a:solidFill>
                <a:cs typeface="Times New Roman" pitchFamily="18" charset="0"/>
              </a:rPr>
              <a:t>m  </a:t>
            </a:r>
            <a:r>
              <a:rPr lang="ar-SA" sz="3000" b="1" dirty="0">
                <a:solidFill>
                  <a:srgbClr val="0000CC"/>
                </a:solidFill>
                <a:cs typeface="Times New Roman" pitchFamily="18" charset="0"/>
              </a:rPr>
              <a:t>سيخضع لقوة تؤثر فيه تعتمد على كتلة الكوكب ومقدار المجال في ذلك المكان، أي </a:t>
            </a:r>
            <a:r>
              <a:rPr lang="en-US" sz="3000" b="1" dirty="0">
                <a:solidFill>
                  <a:srgbClr val="0000CC"/>
                </a:solidFill>
                <a:cs typeface="Times New Roman" pitchFamily="18" charset="0"/>
              </a:rPr>
              <a:t>F=mg  </a:t>
            </a:r>
            <a:r>
              <a:rPr lang="ar-SA" sz="3000" b="1" dirty="0">
                <a:solidFill>
                  <a:srgbClr val="0000CC"/>
                </a:solidFill>
                <a:cs typeface="Times New Roman" pitchFamily="18" charset="0"/>
              </a:rPr>
              <a:t> في اتجاه الشمس.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to="" calcmode="lin" valueType="num">
                                      <p:cBhvr>
                                        <p:cTn id="15" dur="1" fill="hold"/>
                                        <p:tgtEl>
                                          <p:spTgt spid="11"/>
                                        </p:tgtEl>
                                        <p:attrNameLst>
                                          <p:attrName/>
                                        </p:attrNameLst>
                                      </p:cBhvr>
                                    </p:anim>
                                  </p:childTnLst>
                                </p:cTn>
                              </p:par>
                              <p:par>
                                <p:cTn id="16" presetID="24" presetClass="entr" presetSubtype="0" fill="hold" grpId="0" nodeType="withEffect">
                                  <p:stCondLst>
                                    <p:cond delay="0"/>
                                  </p:stCondLst>
                                  <p:childTnLst>
                                    <p:set>
                                      <p:cBhvr>
                                        <p:cTn id="17" dur="1" fill="hold">
                                          <p:stCondLst>
                                            <p:cond delay="0"/>
                                          </p:stCondLst>
                                        </p:cTn>
                                        <p:tgtEl>
                                          <p:spTgt spid="26635"/>
                                        </p:tgtEl>
                                        <p:attrNameLst>
                                          <p:attrName>style.visibility</p:attrName>
                                        </p:attrNameLst>
                                      </p:cBhvr>
                                      <p:to>
                                        <p:strVal val="visible"/>
                                      </p:to>
                                    </p:set>
                                    <p:anim to="" calcmode="lin" valueType="num">
                                      <p:cBhvr>
                                        <p:cTn id="18" dur="1" fill="hold"/>
                                        <p:tgtEl>
                                          <p:spTgt spid="266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35" grpId="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258888" y="2852738"/>
            <a:ext cx="6786562" cy="2286000"/>
            <a:chOff x="142844" y="1071546"/>
            <a:chExt cx="9001156" cy="4286280"/>
          </a:xfrm>
        </p:grpSpPr>
        <p:sp>
          <p:nvSpPr>
            <p:cNvPr id="12" name="Round Diagonal Corner Rectangle 9"/>
            <p:cNvSpPr/>
            <p:nvPr/>
          </p:nvSpPr>
          <p:spPr>
            <a:xfrm rot="5400000">
              <a:off x="1556408" y="-342018"/>
              <a:ext cx="3887418" cy="6714546"/>
            </a:xfrm>
            <a:prstGeom prst="round2DiagRect">
              <a:avLst>
                <a:gd name="adj1" fmla="val 50000"/>
                <a:gd name="adj2" fmla="val 0"/>
              </a:avLst>
            </a:prstGeom>
            <a:blipFill>
              <a:blip r:embed="rId3"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3" name="Round Diagonal Corner Rectangle 10"/>
            <p:cNvSpPr/>
            <p:nvPr/>
          </p:nvSpPr>
          <p:spPr>
            <a:xfrm>
              <a:off x="429197" y="1500174"/>
              <a:ext cx="8714803" cy="3857652"/>
            </a:xfrm>
            <a:prstGeom prst="round2DiagRect">
              <a:avLst>
                <a:gd name="adj1" fmla="val 50000"/>
                <a:gd name="adj2" fmla="val 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6628" name="Picture 1" descr="BCKON003.WMF"/>
          <p:cNvPicPr>
            <a:picLocks noChangeAspect="1"/>
          </p:cNvPicPr>
          <p:nvPr/>
        </p:nvPicPr>
        <p:blipFill>
          <a:blip r:embed="rId4"/>
          <a:srcRect/>
          <a:stretch>
            <a:fillRect/>
          </a:stretch>
        </p:blipFill>
        <p:spPr bwMode="auto">
          <a:xfrm rot="-668264">
            <a:off x="92075" y="271463"/>
            <a:ext cx="2932113" cy="1231900"/>
          </a:xfrm>
          <a:prstGeom prst="rect">
            <a:avLst/>
          </a:prstGeom>
          <a:noFill/>
          <a:ln w="9525">
            <a:noFill/>
            <a:miter lim="800000"/>
            <a:headEnd/>
            <a:tailEnd/>
          </a:ln>
        </p:spPr>
      </p:pic>
      <p:sp>
        <p:nvSpPr>
          <p:cNvPr id="7" name="مستطيل 6"/>
          <p:cNvSpPr>
            <a:spLocks noChangeArrowheads="1"/>
          </p:cNvSpPr>
          <p:nvPr/>
        </p:nvSpPr>
        <p:spPr bwMode="auto">
          <a:xfrm rot="-616994">
            <a:off x="576263" y="522288"/>
            <a:ext cx="1881187" cy="552450"/>
          </a:xfrm>
          <a:prstGeom prst="rect">
            <a:avLst/>
          </a:prstGeom>
          <a:noFill/>
          <a:ln w="9525">
            <a:noFill/>
            <a:miter lim="800000"/>
            <a:headEnd/>
            <a:tailEnd/>
          </a:ln>
        </p:spPr>
        <p:txBody>
          <a:bodyPr wrap="none">
            <a:spAutoFit/>
          </a:bodyPr>
          <a:lstStyle/>
          <a:p>
            <a:pPr algn="r" rtl="1"/>
            <a:r>
              <a:rPr lang="ar-SA" sz="3000" b="1"/>
              <a:t>مجال الجاذبية</a:t>
            </a:r>
            <a:endParaRPr lang="ar-EG" sz="3000">
              <a:solidFill>
                <a:srgbClr val="00B0F0"/>
              </a:solidFill>
              <a:latin typeface="Calibri" pitchFamily="34" charset="0"/>
            </a:endParaRPr>
          </a:p>
        </p:txBody>
      </p:sp>
      <p:sp>
        <p:nvSpPr>
          <p:cNvPr id="84997"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4998"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499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5000"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26635" name="Rectangle 11"/>
          <p:cNvSpPr>
            <a:spLocks noChangeArrowheads="1"/>
          </p:cNvSpPr>
          <p:nvPr/>
        </p:nvSpPr>
        <p:spPr bwMode="auto">
          <a:xfrm>
            <a:off x="1817688" y="3259138"/>
            <a:ext cx="5707062" cy="1938337"/>
          </a:xfrm>
          <a:prstGeom prst="rect">
            <a:avLst/>
          </a:prstGeom>
          <a:noFill/>
          <a:ln w="9525">
            <a:noFill/>
            <a:miter lim="800000"/>
            <a:headEnd/>
            <a:tailEnd/>
          </a:ln>
        </p:spPr>
        <p:txBody>
          <a:bodyPr anchor="ctr">
            <a:spAutoFit/>
          </a:bodyPr>
          <a:lstStyle/>
          <a:p>
            <a:pPr algn="just" rtl="1">
              <a:tabLst>
                <a:tab pos="2636838" algn="ctr"/>
                <a:tab pos="5273675" algn="r"/>
              </a:tabLst>
            </a:pPr>
            <a:r>
              <a:rPr lang="ar-SA" sz="3000" b="1" dirty="0">
                <a:solidFill>
                  <a:srgbClr val="0000CC"/>
                </a:solidFill>
                <a:cs typeface="Times New Roman" pitchFamily="18" charset="0"/>
              </a:rPr>
              <a:t>تنتج القوة بسبب تفاعل كتلة الكوكب مع المجال الجاذبي في مكان وجود الكوكب وليس مع الشمس نفسها التي تبعد ملايين الكيلومترات.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6635"/>
                                        </p:tgtEl>
                                        <p:attrNameLst>
                                          <p:attrName>style.visibility</p:attrName>
                                        </p:attrNameLst>
                                      </p:cBhvr>
                                      <p:to>
                                        <p:strVal val="visible"/>
                                      </p:to>
                                    </p:set>
                                    <p:anim to="" calcmode="lin" valueType="num">
                                      <p:cBhvr>
                                        <p:cTn id="13" dur="1" fill="hold"/>
                                        <p:tgtEl>
                                          <p:spTgt spid="2663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to="" calcmode="lin" valueType="num">
                                      <p:cBhvr>
                                        <p:cTn id="16"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35"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331913" y="2781300"/>
            <a:ext cx="6786562" cy="2286000"/>
            <a:chOff x="142844" y="1071546"/>
            <a:chExt cx="9001156" cy="4286280"/>
          </a:xfrm>
        </p:grpSpPr>
        <p:sp>
          <p:nvSpPr>
            <p:cNvPr id="12" name="Round Diagonal Corner Rectangle 9"/>
            <p:cNvSpPr/>
            <p:nvPr/>
          </p:nvSpPr>
          <p:spPr>
            <a:xfrm rot="5400000">
              <a:off x="1556408" y="-342018"/>
              <a:ext cx="3887418" cy="6714546"/>
            </a:xfrm>
            <a:prstGeom prst="round2DiagRect">
              <a:avLst>
                <a:gd name="adj1" fmla="val 50000"/>
                <a:gd name="adj2" fmla="val 0"/>
              </a:avLst>
            </a:prstGeom>
            <a:blipFill>
              <a:blip r:embed="rId3"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3" name="Round Diagonal Corner Rectangle 10"/>
            <p:cNvSpPr/>
            <p:nvPr/>
          </p:nvSpPr>
          <p:spPr>
            <a:xfrm>
              <a:off x="429197" y="1500174"/>
              <a:ext cx="8714803" cy="3857652"/>
            </a:xfrm>
            <a:prstGeom prst="round2DiagRect">
              <a:avLst>
                <a:gd name="adj1" fmla="val 50000"/>
                <a:gd name="adj2" fmla="val 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6628" name="Picture 1" descr="BCKON003.WMF"/>
          <p:cNvPicPr>
            <a:picLocks noChangeAspect="1"/>
          </p:cNvPicPr>
          <p:nvPr/>
        </p:nvPicPr>
        <p:blipFill>
          <a:blip r:embed="rId4"/>
          <a:srcRect/>
          <a:stretch>
            <a:fillRect/>
          </a:stretch>
        </p:blipFill>
        <p:spPr bwMode="auto">
          <a:xfrm rot="-668264">
            <a:off x="92075" y="271463"/>
            <a:ext cx="2932113" cy="1231900"/>
          </a:xfrm>
          <a:prstGeom prst="rect">
            <a:avLst/>
          </a:prstGeom>
          <a:noFill/>
          <a:ln w="9525">
            <a:noFill/>
            <a:miter lim="800000"/>
            <a:headEnd/>
            <a:tailEnd/>
          </a:ln>
        </p:spPr>
      </p:pic>
      <p:sp>
        <p:nvSpPr>
          <p:cNvPr id="7" name="مستطيل 6"/>
          <p:cNvSpPr>
            <a:spLocks noChangeArrowheads="1"/>
          </p:cNvSpPr>
          <p:nvPr/>
        </p:nvSpPr>
        <p:spPr bwMode="auto">
          <a:xfrm rot="-616994">
            <a:off x="576263" y="522288"/>
            <a:ext cx="1881187" cy="552450"/>
          </a:xfrm>
          <a:prstGeom prst="rect">
            <a:avLst/>
          </a:prstGeom>
          <a:noFill/>
          <a:ln w="9525">
            <a:noFill/>
            <a:miter lim="800000"/>
            <a:headEnd/>
            <a:tailEnd/>
          </a:ln>
        </p:spPr>
        <p:txBody>
          <a:bodyPr wrap="none">
            <a:spAutoFit/>
          </a:bodyPr>
          <a:lstStyle/>
          <a:p>
            <a:pPr algn="r" rtl="1"/>
            <a:r>
              <a:rPr lang="ar-SA" sz="3000" b="1"/>
              <a:t>مجال الجاذبية</a:t>
            </a:r>
            <a:endParaRPr lang="ar-EG" sz="3000">
              <a:solidFill>
                <a:srgbClr val="00B0F0"/>
              </a:solidFill>
              <a:latin typeface="Calibri" pitchFamily="34" charset="0"/>
            </a:endParaRPr>
          </a:p>
        </p:txBody>
      </p:sp>
      <p:sp>
        <p:nvSpPr>
          <p:cNvPr id="86021"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6022"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6023"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6024"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26635" name="Rectangle 11"/>
          <p:cNvSpPr>
            <a:spLocks noChangeArrowheads="1"/>
          </p:cNvSpPr>
          <p:nvPr/>
        </p:nvSpPr>
        <p:spPr bwMode="auto">
          <a:xfrm>
            <a:off x="1889125" y="3357563"/>
            <a:ext cx="5707063" cy="1477962"/>
          </a:xfrm>
          <a:prstGeom prst="rect">
            <a:avLst/>
          </a:prstGeom>
          <a:noFill/>
          <a:ln w="9525">
            <a:noFill/>
            <a:miter lim="800000"/>
            <a:headEnd/>
            <a:tailEnd/>
          </a:ln>
        </p:spPr>
        <p:txBody>
          <a:bodyPr anchor="ctr">
            <a:spAutoFit/>
          </a:bodyPr>
          <a:lstStyle/>
          <a:p>
            <a:pPr algn="just" rtl="1">
              <a:tabLst>
                <a:tab pos="2636838" algn="ctr"/>
                <a:tab pos="5273675" algn="r"/>
              </a:tabLst>
            </a:pPr>
            <a:r>
              <a:rPr lang="ar-SA" sz="3000" b="1" dirty="0">
                <a:solidFill>
                  <a:srgbClr val="0000CC"/>
                </a:solidFill>
                <a:cs typeface="Times New Roman" pitchFamily="18" charset="0"/>
              </a:rPr>
              <a:t>إذا أردنا إيجاد المجال الجاذبي الذي يسببه أكثر من جسم فيجب حساب المجال الجاذبي لكل جسم، ثم تجمع جمعاً اتجاهياً.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6635"/>
                                        </p:tgtEl>
                                        <p:attrNameLst>
                                          <p:attrName>style.visibility</p:attrName>
                                        </p:attrNameLst>
                                      </p:cBhvr>
                                      <p:to>
                                        <p:strVal val="visible"/>
                                      </p:to>
                                    </p:set>
                                    <p:anim to="" calcmode="lin" valueType="num">
                                      <p:cBhvr>
                                        <p:cTn id="13" dur="1" fill="hold"/>
                                        <p:tgtEl>
                                          <p:spTgt spid="2663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to="" calcmode="lin" valueType="num">
                                      <p:cBhvr>
                                        <p:cTn id="16"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35"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746250" y="2997200"/>
            <a:ext cx="6426200" cy="2232025"/>
            <a:chOff x="142844" y="1071546"/>
            <a:chExt cx="9001156" cy="4286280"/>
          </a:xfrm>
        </p:grpSpPr>
        <p:sp>
          <p:nvSpPr>
            <p:cNvPr id="12" name="Round Diagonal Corner Rectangle 9"/>
            <p:cNvSpPr/>
            <p:nvPr/>
          </p:nvSpPr>
          <p:spPr>
            <a:xfrm rot="5400000">
              <a:off x="1557028" y="-342638"/>
              <a:ext cx="3886919" cy="6715289"/>
            </a:xfrm>
            <a:prstGeom prst="round2DiagRect">
              <a:avLst>
                <a:gd name="adj1" fmla="val 50000"/>
                <a:gd name="adj2" fmla="val 0"/>
              </a:avLst>
            </a:prstGeom>
            <a:blipFill>
              <a:blip r:embed="rId3" cstate="print"/>
              <a:stretch>
                <a:fillRect/>
              </a:stretch>
            </a:blip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3" name="Round Diagonal Corner Rectangle 10"/>
            <p:cNvSpPr/>
            <p:nvPr/>
          </p:nvSpPr>
          <p:spPr>
            <a:xfrm>
              <a:off x="429690" y="1501394"/>
              <a:ext cx="8714310" cy="3856432"/>
            </a:xfrm>
            <a:prstGeom prst="round2DiagRect">
              <a:avLst>
                <a:gd name="adj1" fmla="val 50000"/>
                <a:gd name="adj2" fmla="val 0"/>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6628" name="Picture 1" descr="BCKON003.WMF"/>
          <p:cNvPicPr>
            <a:picLocks noChangeAspect="1"/>
          </p:cNvPicPr>
          <p:nvPr/>
        </p:nvPicPr>
        <p:blipFill>
          <a:blip r:embed="rId4"/>
          <a:srcRect/>
          <a:stretch>
            <a:fillRect/>
          </a:stretch>
        </p:blipFill>
        <p:spPr bwMode="auto">
          <a:xfrm rot="-668264">
            <a:off x="92075" y="271463"/>
            <a:ext cx="2932113" cy="1231900"/>
          </a:xfrm>
          <a:prstGeom prst="rect">
            <a:avLst/>
          </a:prstGeom>
          <a:noFill/>
          <a:ln w="9525">
            <a:noFill/>
            <a:miter lim="800000"/>
            <a:headEnd/>
            <a:tailEnd/>
          </a:ln>
        </p:spPr>
      </p:pic>
      <p:sp>
        <p:nvSpPr>
          <p:cNvPr id="7" name="مستطيل 6"/>
          <p:cNvSpPr>
            <a:spLocks noChangeArrowheads="1"/>
          </p:cNvSpPr>
          <p:nvPr/>
        </p:nvSpPr>
        <p:spPr bwMode="auto">
          <a:xfrm rot="-616994">
            <a:off x="576263" y="522288"/>
            <a:ext cx="1881187" cy="552450"/>
          </a:xfrm>
          <a:prstGeom prst="rect">
            <a:avLst/>
          </a:prstGeom>
          <a:noFill/>
          <a:ln w="9525">
            <a:noFill/>
            <a:miter lim="800000"/>
            <a:headEnd/>
            <a:tailEnd/>
          </a:ln>
        </p:spPr>
        <p:txBody>
          <a:bodyPr wrap="none">
            <a:spAutoFit/>
          </a:bodyPr>
          <a:lstStyle/>
          <a:p>
            <a:pPr algn="r" rtl="1"/>
            <a:r>
              <a:rPr lang="ar-SA" sz="3000" b="1"/>
              <a:t>مجال الجاذبية</a:t>
            </a:r>
            <a:endParaRPr lang="ar-EG" sz="3000">
              <a:solidFill>
                <a:srgbClr val="00B0F0"/>
              </a:solidFill>
              <a:latin typeface="Calibri" pitchFamily="34" charset="0"/>
            </a:endParaRPr>
          </a:p>
        </p:txBody>
      </p:sp>
      <p:sp>
        <p:nvSpPr>
          <p:cNvPr id="8704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7046"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704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87048" name="Rectangle 9"/>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r" rtl="1">
              <a:tabLst>
                <a:tab pos="2636838" algn="ctr"/>
                <a:tab pos="5273675" algn="r"/>
              </a:tabLst>
            </a:pPr>
            <a:endParaRPr lang="en-US">
              <a:latin typeface="Calibri" pitchFamily="34" charset="0"/>
            </a:endParaRPr>
          </a:p>
        </p:txBody>
      </p:sp>
      <p:sp>
        <p:nvSpPr>
          <p:cNvPr id="26635" name="Rectangle 11"/>
          <p:cNvSpPr>
            <a:spLocks noChangeArrowheads="1"/>
          </p:cNvSpPr>
          <p:nvPr/>
        </p:nvSpPr>
        <p:spPr bwMode="auto">
          <a:xfrm>
            <a:off x="2339975" y="3357563"/>
            <a:ext cx="5707063" cy="1476375"/>
          </a:xfrm>
          <a:prstGeom prst="rect">
            <a:avLst/>
          </a:prstGeom>
          <a:noFill/>
          <a:ln w="9525">
            <a:noFill/>
            <a:miter lim="800000"/>
            <a:headEnd/>
            <a:tailEnd/>
          </a:ln>
        </p:spPr>
        <p:txBody>
          <a:bodyPr anchor="ctr">
            <a:spAutoFit/>
          </a:bodyPr>
          <a:lstStyle/>
          <a:p>
            <a:pPr algn="just" rtl="1">
              <a:tabLst>
                <a:tab pos="2636838" algn="ctr"/>
                <a:tab pos="5273675" algn="r"/>
              </a:tabLst>
            </a:pPr>
            <a:r>
              <a:rPr lang="ar-SA" sz="3000" b="1" dirty="0">
                <a:solidFill>
                  <a:srgbClr val="FF0000"/>
                </a:solidFill>
                <a:cs typeface="Times New Roman" pitchFamily="18" charset="0"/>
              </a:rPr>
              <a:t>قيمة شدة مجال الجاذبية</a:t>
            </a:r>
          </a:p>
          <a:p>
            <a:pPr algn="just" rtl="1">
              <a:tabLst>
                <a:tab pos="2636838" algn="ctr"/>
                <a:tab pos="5273675" algn="r"/>
              </a:tabLst>
            </a:pPr>
            <a:r>
              <a:rPr lang="ar-SA" sz="3000" b="1" dirty="0">
                <a:solidFill>
                  <a:srgbClr val="0000CC"/>
                </a:solidFill>
                <a:cs typeface="Times New Roman" pitchFamily="18" charset="0"/>
              </a:rPr>
              <a:t>إن شدة المجال الجاذبي عند سطح الأرض تساوي 9. 80</a:t>
            </a:r>
            <a:r>
              <a:rPr lang="en-US" sz="3000" b="1" dirty="0">
                <a:solidFill>
                  <a:srgbClr val="0000CC"/>
                </a:solidFill>
                <a:cs typeface="Times New Roman" pitchFamily="18" charset="0"/>
              </a:rPr>
              <a:t>N/kg </a:t>
            </a:r>
            <a:r>
              <a:rPr lang="ar-SA" sz="3000" b="1" dirty="0">
                <a:solidFill>
                  <a:srgbClr val="0000CC"/>
                </a:solidFill>
                <a:cs typeface="Times New Roman" pitchFamily="18" charset="0"/>
              </a:rPr>
              <a:t>في اتجاه مركز الأرض.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to="" calcmode="lin" valueType="num">
                                      <p:cBhvr>
                                        <p:cTn id="7" dur="1" fill="hold"/>
                                        <p:tgtEl>
                                          <p:spTgt spid="26628"/>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to="" calcmode="lin" valueType="num">
                                      <p:cBhvr>
                                        <p:cTn id="10" dur="1" fill="hold"/>
                                        <p:tgtEl>
                                          <p:spTgt spid="7"/>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26635"/>
                                        </p:tgtEl>
                                        <p:attrNameLst>
                                          <p:attrName>style.visibility</p:attrName>
                                        </p:attrNameLst>
                                      </p:cBhvr>
                                      <p:to>
                                        <p:strVal val="visible"/>
                                      </p:to>
                                    </p:set>
                                    <p:anim to="" calcmode="lin" valueType="num">
                                      <p:cBhvr>
                                        <p:cTn id="13" dur="1" fill="hold"/>
                                        <p:tgtEl>
                                          <p:spTgt spid="2663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to="" calcmode="lin" valueType="num">
                                      <p:cBhvr>
                                        <p:cTn id="16"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635" grpId="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477838"/>
          </a:xfrm>
          <a:prstGeom prst="rect">
            <a:avLst/>
          </a:prstGeom>
          <a:noFill/>
          <a:ln w="9525">
            <a:noFill/>
            <a:miter lim="800000"/>
            <a:headEnd/>
            <a:tailEnd/>
          </a:ln>
        </p:spPr>
        <p:txBody>
          <a:bodyPr>
            <a:spAutoFit/>
          </a:bodyPr>
          <a:lstStyle/>
          <a:p>
            <a:pPr algn="ctr" rtl="1"/>
            <a:r>
              <a:rPr lang="ar-SA" sz="2500" b="1"/>
              <a:t>نوعا الكتلة</a:t>
            </a:r>
            <a:endParaRPr lang="ar-EG" sz="2500">
              <a:solidFill>
                <a:srgbClr val="00B0F0"/>
              </a:solidFill>
              <a:latin typeface="Calibri" pitchFamily="34" charset="0"/>
            </a:endParaRPr>
          </a:p>
        </p:txBody>
      </p:sp>
      <p:pic>
        <p:nvPicPr>
          <p:cNvPr id="8" name="Picture 3" descr="BANNR022.WMF"/>
          <p:cNvPicPr>
            <a:picLocks noChangeAspect="1"/>
          </p:cNvPicPr>
          <p:nvPr/>
        </p:nvPicPr>
        <p:blipFill>
          <a:blip r:embed="rId5"/>
          <a:srcRect/>
          <a:stretch>
            <a:fillRect/>
          </a:stretch>
        </p:blipFill>
        <p:spPr bwMode="auto">
          <a:xfrm>
            <a:off x="1042988" y="2636838"/>
            <a:ext cx="7345362" cy="3455987"/>
          </a:xfrm>
          <a:prstGeom prst="rect">
            <a:avLst/>
          </a:prstGeom>
          <a:noFill/>
          <a:ln w="9525">
            <a:noFill/>
            <a:miter lim="800000"/>
            <a:headEnd/>
            <a:tailEnd/>
          </a:ln>
        </p:spPr>
      </p:pic>
      <p:sp>
        <p:nvSpPr>
          <p:cNvPr id="27655" name="Rectangle 7"/>
          <p:cNvSpPr>
            <a:spLocks noChangeArrowheads="1"/>
          </p:cNvSpPr>
          <p:nvPr/>
        </p:nvSpPr>
        <p:spPr bwMode="auto">
          <a:xfrm>
            <a:off x="1258888" y="3516313"/>
            <a:ext cx="6831012" cy="1476375"/>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0000CC"/>
                </a:solidFill>
                <a:cs typeface="Times New Roman" pitchFamily="18" charset="0"/>
              </a:rPr>
              <a:t>تذكر أنه عند مناقشة مفهوم الكتلة في الفصل الرابع، تم تعريفها بأنها "ميل المنحنى في الرسم البياني للقوة - التسارع"،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7655"/>
                                        </p:tgtEl>
                                        <p:attrNameLst>
                                          <p:attrName>style.visibility</p:attrName>
                                        </p:attrNameLst>
                                      </p:cBhvr>
                                      <p:to>
                                        <p:strVal val="visible"/>
                                      </p:to>
                                    </p:set>
                                    <p:anim to="" calcmode="lin" valueType="num">
                                      <p:cBhvr>
                                        <p:cTn id="19" dur="1" fill="hold"/>
                                        <p:tgtEl>
                                          <p:spTgt spid="276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553998"/>
          </a:xfrm>
          <a:prstGeom prst="rect">
            <a:avLst/>
          </a:prstGeom>
          <a:noFill/>
          <a:ln w="9525">
            <a:noFill/>
            <a:miter lim="800000"/>
            <a:headEnd/>
            <a:tailEnd/>
          </a:ln>
        </p:spPr>
        <p:txBody>
          <a:bodyPr>
            <a:spAutoFit/>
          </a:bodyPr>
          <a:lstStyle/>
          <a:p>
            <a:pPr algn="ctr" rtl="1"/>
            <a:r>
              <a:rPr lang="ar-SA" sz="3000" b="1" dirty="0">
                <a:solidFill>
                  <a:srgbClr val="0000CC"/>
                </a:solidFill>
                <a:cs typeface="Times New Roman" pitchFamily="18" charset="0"/>
              </a:rPr>
              <a:t>نوعا الكتلة</a:t>
            </a:r>
            <a:endParaRPr lang="ar-EG" sz="3000" b="1" dirty="0">
              <a:solidFill>
                <a:srgbClr val="0000CC"/>
              </a:solidFill>
              <a:cs typeface="Times New Roman" pitchFamily="18" charset="0"/>
            </a:endParaRPr>
          </a:p>
        </p:txBody>
      </p:sp>
      <p:pic>
        <p:nvPicPr>
          <p:cNvPr id="8" name="Picture 3" descr="BANNR022.WMF"/>
          <p:cNvPicPr>
            <a:picLocks noChangeAspect="1"/>
          </p:cNvPicPr>
          <p:nvPr/>
        </p:nvPicPr>
        <p:blipFill>
          <a:blip r:embed="rId5"/>
          <a:srcRect/>
          <a:stretch>
            <a:fillRect/>
          </a:stretch>
        </p:blipFill>
        <p:spPr bwMode="auto">
          <a:xfrm>
            <a:off x="1042988" y="2636838"/>
            <a:ext cx="7345362" cy="3455987"/>
          </a:xfrm>
          <a:prstGeom prst="rect">
            <a:avLst/>
          </a:prstGeom>
          <a:noFill/>
          <a:ln w="9525">
            <a:noFill/>
            <a:miter lim="800000"/>
            <a:headEnd/>
            <a:tailEnd/>
          </a:ln>
        </p:spPr>
      </p:pic>
      <p:sp>
        <p:nvSpPr>
          <p:cNvPr id="27655" name="Rectangle 7"/>
          <p:cNvSpPr>
            <a:spLocks noChangeArrowheads="1"/>
          </p:cNvSpPr>
          <p:nvPr/>
        </p:nvSpPr>
        <p:spPr bwMode="auto">
          <a:xfrm>
            <a:off x="1258888" y="3746500"/>
            <a:ext cx="6831012" cy="1016000"/>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FF0000"/>
                </a:solidFill>
                <a:cs typeface="Times New Roman" pitchFamily="18" charset="0"/>
              </a:rPr>
              <a:t>الكتلة</a:t>
            </a:r>
            <a:r>
              <a:rPr lang="ar-SA" sz="3000" b="1" dirty="0">
                <a:solidFill>
                  <a:srgbClr val="002060"/>
                </a:solidFill>
                <a:cs typeface="Times New Roman" pitchFamily="18" charset="0"/>
              </a:rPr>
              <a:t> </a:t>
            </a:r>
            <a:r>
              <a:rPr lang="ar-SA" sz="3000" b="1" dirty="0">
                <a:solidFill>
                  <a:srgbClr val="0000CC"/>
                </a:solidFill>
                <a:cs typeface="Times New Roman" pitchFamily="18" charset="0"/>
              </a:rPr>
              <a:t>هي نسبة مقدار القوة المحصلة المؤثرة في جسم ما إلى مقدار تسارعه.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7655"/>
                                        </p:tgtEl>
                                        <p:attrNameLst>
                                          <p:attrName>style.visibility</p:attrName>
                                        </p:attrNameLst>
                                      </p:cBhvr>
                                      <p:to>
                                        <p:strVal val="visible"/>
                                      </p:to>
                                    </p:set>
                                    <p:anim to="" calcmode="lin" valueType="num">
                                      <p:cBhvr>
                                        <p:cTn id="19" dur="1" fill="hold"/>
                                        <p:tgtEl>
                                          <p:spTgt spid="276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477838"/>
          </a:xfrm>
          <a:prstGeom prst="rect">
            <a:avLst/>
          </a:prstGeom>
          <a:noFill/>
          <a:ln w="9525">
            <a:noFill/>
            <a:miter lim="800000"/>
            <a:headEnd/>
            <a:tailEnd/>
          </a:ln>
        </p:spPr>
        <p:txBody>
          <a:bodyPr>
            <a:spAutoFit/>
          </a:bodyPr>
          <a:lstStyle/>
          <a:p>
            <a:pPr algn="ctr" rtl="1"/>
            <a:r>
              <a:rPr lang="ar-SA" sz="2500" b="1"/>
              <a:t>نوعا الكتلة</a:t>
            </a:r>
            <a:endParaRPr lang="ar-EG" sz="2500">
              <a:solidFill>
                <a:srgbClr val="00B0F0"/>
              </a:solidFill>
              <a:latin typeface="Calibri" pitchFamily="34" charset="0"/>
            </a:endParaRPr>
          </a:p>
        </p:txBody>
      </p:sp>
      <p:pic>
        <p:nvPicPr>
          <p:cNvPr id="8" name="Picture 3" descr="BANNR022.WMF"/>
          <p:cNvPicPr>
            <a:picLocks noChangeAspect="1"/>
          </p:cNvPicPr>
          <p:nvPr/>
        </p:nvPicPr>
        <p:blipFill>
          <a:blip r:embed="rId5"/>
          <a:srcRect/>
          <a:stretch>
            <a:fillRect/>
          </a:stretch>
        </p:blipFill>
        <p:spPr bwMode="auto">
          <a:xfrm>
            <a:off x="1042988" y="2636838"/>
            <a:ext cx="7345362" cy="3455987"/>
          </a:xfrm>
          <a:prstGeom prst="rect">
            <a:avLst/>
          </a:prstGeom>
          <a:noFill/>
          <a:ln w="9525">
            <a:noFill/>
            <a:miter lim="800000"/>
            <a:headEnd/>
            <a:tailEnd/>
          </a:ln>
        </p:spPr>
      </p:pic>
      <p:sp>
        <p:nvSpPr>
          <p:cNvPr id="27655" name="Rectangle 7"/>
          <p:cNvSpPr>
            <a:spLocks noChangeArrowheads="1"/>
          </p:cNvSpPr>
          <p:nvPr/>
        </p:nvSpPr>
        <p:spPr bwMode="auto">
          <a:xfrm>
            <a:off x="1258888" y="3746500"/>
            <a:ext cx="6831012" cy="1016000"/>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0000CC"/>
                </a:solidFill>
                <a:cs typeface="Times New Roman" pitchFamily="18" charset="0"/>
              </a:rPr>
              <a:t>ويسمى هذا النوع من الكتلة المرتبط بقصور الجسم كتلة القصور، وتمثل بالمعادلة:</a:t>
            </a:r>
          </a:p>
        </p:txBody>
      </p:sp>
      <p:pic>
        <p:nvPicPr>
          <p:cNvPr id="131074" name="Picture 9"/>
          <p:cNvPicPr>
            <a:picLocks noChangeAspect="1" noChangeArrowheads="1"/>
          </p:cNvPicPr>
          <p:nvPr/>
        </p:nvPicPr>
        <p:blipFill>
          <a:blip r:embed="rId6">
            <a:clrChange>
              <a:clrFrom>
                <a:srgbClr val="FDFDFB"/>
              </a:clrFrom>
              <a:clrTo>
                <a:srgbClr val="FDFDFB">
                  <a:alpha val="0"/>
                </a:srgbClr>
              </a:clrTo>
            </a:clrChange>
          </a:blip>
          <a:srcRect/>
          <a:stretch>
            <a:fillRect/>
          </a:stretch>
        </p:blipFill>
        <p:spPr bwMode="auto">
          <a:xfrm>
            <a:off x="3249613" y="4724400"/>
            <a:ext cx="3181350" cy="674688"/>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7655"/>
                                        </p:tgtEl>
                                        <p:attrNameLst>
                                          <p:attrName>style.visibility</p:attrName>
                                        </p:attrNameLst>
                                      </p:cBhvr>
                                      <p:to>
                                        <p:strVal val="visible"/>
                                      </p:to>
                                    </p:set>
                                    <p:anim to="" calcmode="lin" valueType="num">
                                      <p:cBhvr>
                                        <p:cTn id="19" dur="1" fill="hold"/>
                                        <p:tgtEl>
                                          <p:spTgt spid="27655"/>
                                        </p:tgtEl>
                                        <p:attrNameLst>
                                          <p:attrName/>
                                        </p:attrNameLst>
                                      </p:cBhvr>
                                    </p:anim>
                                  </p:childTnLst>
                                </p:cTn>
                              </p:par>
                              <p:par>
                                <p:cTn id="20" presetID="22" presetClass="entr" presetSubtype="4" fill="hold" nodeType="withEffect">
                                  <p:stCondLst>
                                    <p:cond delay="0"/>
                                  </p:stCondLst>
                                  <p:childTnLst>
                                    <p:set>
                                      <p:cBhvr>
                                        <p:cTn id="21" dur="1" fill="hold">
                                          <p:stCondLst>
                                            <p:cond delay="0"/>
                                          </p:stCondLst>
                                        </p:cTn>
                                        <p:tgtEl>
                                          <p:spTgt spid="131074"/>
                                        </p:tgtEl>
                                        <p:attrNameLst>
                                          <p:attrName>style.visibility</p:attrName>
                                        </p:attrNameLst>
                                      </p:cBhvr>
                                      <p:to>
                                        <p:strVal val="visible"/>
                                      </p:to>
                                    </p:set>
                                    <p:animEffect transition="in" filter="wipe(down)">
                                      <p:cBhvr>
                                        <p:cTn id="22" dur="500"/>
                                        <p:tgtEl>
                                          <p:spTgt spid="131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477838"/>
          </a:xfrm>
          <a:prstGeom prst="rect">
            <a:avLst/>
          </a:prstGeom>
          <a:noFill/>
          <a:ln w="9525">
            <a:noFill/>
            <a:miter lim="800000"/>
            <a:headEnd/>
            <a:tailEnd/>
          </a:ln>
        </p:spPr>
        <p:txBody>
          <a:bodyPr>
            <a:spAutoFit/>
          </a:bodyPr>
          <a:lstStyle/>
          <a:p>
            <a:pPr algn="ctr" rtl="1"/>
            <a:r>
              <a:rPr lang="ar-SA" sz="2500" b="1"/>
              <a:t>نوعا الكتلة</a:t>
            </a:r>
            <a:endParaRPr lang="ar-EG" sz="2500">
              <a:solidFill>
                <a:srgbClr val="00B0F0"/>
              </a:solidFill>
              <a:latin typeface="Calibri" pitchFamily="34" charset="0"/>
            </a:endParaRPr>
          </a:p>
        </p:txBody>
      </p:sp>
      <p:pic>
        <p:nvPicPr>
          <p:cNvPr id="8" name="Picture 3" descr="BANNR022.WMF"/>
          <p:cNvPicPr>
            <a:picLocks noChangeAspect="1"/>
          </p:cNvPicPr>
          <p:nvPr/>
        </p:nvPicPr>
        <p:blipFill>
          <a:blip r:embed="rId5"/>
          <a:srcRect/>
          <a:stretch>
            <a:fillRect/>
          </a:stretch>
        </p:blipFill>
        <p:spPr bwMode="auto">
          <a:xfrm>
            <a:off x="1042988" y="2636838"/>
            <a:ext cx="7345362" cy="3455987"/>
          </a:xfrm>
          <a:prstGeom prst="rect">
            <a:avLst/>
          </a:prstGeom>
          <a:noFill/>
          <a:ln w="9525">
            <a:noFill/>
            <a:miter lim="800000"/>
            <a:headEnd/>
            <a:tailEnd/>
          </a:ln>
        </p:spPr>
      </p:pic>
      <p:sp>
        <p:nvSpPr>
          <p:cNvPr id="27655" name="Rectangle 7"/>
          <p:cNvSpPr>
            <a:spLocks noChangeArrowheads="1"/>
          </p:cNvSpPr>
          <p:nvPr/>
        </p:nvSpPr>
        <p:spPr bwMode="auto">
          <a:xfrm>
            <a:off x="1258888" y="3284538"/>
            <a:ext cx="6831012" cy="1939925"/>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FF0000"/>
                </a:solidFill>
                <a:cs typeface="Times New Roman" pitchFamily="18" charset="0"/>
              </a:rPr>
              <a:t>كتلة القصور</a:t>
            </a:r>
            <a:r>
              <a:rPr lang="ar-SA" sz="3000" b="1" dirty="0">
                <a:solidFill>
                  <a:srgbClr val="002060"/>
                </a:solidFill>
                <a:cs typeface="Times New Roman" pitchFamily="18" charset="0"/>
              </a:rPr>
              <a:t>	</a:t>
            </a:r>
          </a:p>
          <a:p>
            <a:pPr algn="ctr" rtl="1">
              <a:tabLst>
                <a:tab pos="2636838" algn="ctr"/>
                <a:tab pos="5273675" algn="r"/>
              </a:tabLst>
            </a:pPr>
            <a:r>
              <a:rPr lang="ar-SA" sz="3000" b="1" dirty="0">
                <a:solidFill>
                  <a:srgbClr val="002060"/>
                </a:solidFill>
                <a:cs typeface="Times New Roman" pitchFamily="18" charset="0"/>
              </a:rPr>
              <a:t>	</a:t>
            </a:r>
          </a:p>
          <a:p>
            <a:pPr algn="ctr" rtl="1">
              <a:tabLst>
                <a:tab pos="2636838" algn="ctr"/>
                <a:tab pos="5273675" algn="r"/>
              </a:tabLst>
            </a:pPr>
            <a:r>
              <a:rPr lang="ar-SA" sz="3000" b="1" dirty="0">
                <a:solidFill>
                  <a:srgbClr val="0000CC"/>
                </a:solidFill>
                <a:cs typeface="Times New Roman" pitchFamily="18" charset="0"/>
              </a:rPr>
              <a:t>كتلة القصور تساوي مقدار القوة المحصلة المؤثرة في الجسم مقسومة على مقدار تسارعه.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7655"/>
                                        </p:tgtEl>
                                        <p:attrNameLst>
                                          <p:attrName>style.visibility</p:attrName>
                                        </p:attrNameLst>
                                      </p:cBhvr>
                                      <p:to>
                                        <p:strVal val="visible"/>
                                      </p:to>
                                    </p:set>
                                    <p:anim to="" calcmode="lin" valueType="num">
                                      <p:cBhvr>
                                        <p:cTn id="19" dur="1" fill="hold"/>
                                        <p:tgtEl>
                                          <p:spTgt spid="276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477838"/>
          </a:xfrm>
          <a:prstGeom prst="rect">
            <a:avLst/>
          </a:prstGeom>
          <a:noFill/>
          <a:ln w="9525">
            <a:noFill/>
            <a:miter lim="800000"/>
            <a:headEnd/>
            <a:tailEnd/>
          </a:ln>
        </p:spPr>
        <p:txBody>
          <a:bodyPr>
            <a:spAutoFit/>
          </a:bodyPr>
          <a:lstStyle/>
          <a:p>
            <a:pPr algn="ctr" rtl="1"/>
            <a:r>
              <a:rPr lang="ar-SA" sz="2500" b="1"/>
              <a:t>نوعا الكتلة</a:t>
            </a:r>
            <a:endParaRPr lang="ar-EG" sz="2500">
              <a:solidFill>
                <a:srgbClr val="00B0F0"/>
              </a:solidFill>
              <a:latin typeface="Calibri" pitchFamily="34" charset="0"/>
            </a:endParaRPr>
          </a:p>
        </p:txBody>
      </p:sp>
      <p:pic>
        <p:nvPicPr>
          <p:cNvPr id="8" name="Picture 3" descr="BANNR022.WMF"/>
          <p:cNvPicPr>
            <a:picLocks noChangeAspect="1"/>
          </p:cNvPicPr>
          <p:nvPr/>
        </p:nvPicPr>
        <p:blipFill>
          <a:blip r:embed="rId5"/>
          <a:srcRect/>
          <a:stretch>
            <a:fillRect/>
          </a:stretch>
        </p:blipFill>
        <p:spPr bwMode="auto">
          <a:xfrm>
            <a:off x="1042988" y="2636838"/>
            <a:ext cx="7345362" cy="3455987"/>
          </a:xfrm>
          <a:prstGeom prst="rect">
            <a:avLst/>
          </a:prstGeom>
          <a:noFill/>
          <a:ln w="9525">
            <a:noFill/>
            <a:miter lim="800000"/>
            <a:headEnd/>
            <a:tailEnd/>
          </a:ln>
        </p:spPr>
      </p:pic>
      <p:sp>
        <p:nvSpPr>
          <p:cNvPr id="27655" name="Rectangle 7"/>
          <p:cNvSpPr>
            <a:spLocks noChangeArrowheads="1"/>
          </p:cNvSpPr>
          <p:nvPr/>
        </p:nvSpPr>
        <p:spPr bwMode="auto">
          <a:xfrm>
            <a:off x="1258888" y="3516313"/>
            <a:ext cx="6831012" cy="1476375"/>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FF0000"/>
                </a:solidFill>
                <a:cs typeface="Times New Roman" pitchFamily="18" charset="0"/>
              </a:rPr>
              <a:t>قياس كتلة القصور</a:t>
            </a:r>
          </a:p>
          <a:p>
            <a:pPr algn="ctr" rtl="1">
              <a:tabLst>
                <a:tab pos="2636838" algn="ctr"/>
                <a:tab pos="5273675" algn="r"/>
              </a:tabLst>
            </a:pPr>
            <a:endParaRPr lang="ar-SA" sz="3000" b="1" dirty="0">
              <a:solidFill>
                <a:srgbClr val="FF0000"/>
              </a:solidFill>
              <a:cs typeface="Times New Roman" pitchFamily="18" charset="0"/>
            </a:endParaRPr>
          </a:p>
          <a:p>
            <a:pPr algn="ctr" rtl="1">
              <a:tabLst>
                <a:tab pos="2636838" algn="ctr"/>
                <a:tab pos="5273675" algn="r"/>
              </a:tabLst>
            </a:pPr>
            <a:r>
              <a:rPr lang="ar-SA" sz="3000" b="1" dirty="0">
                <a:solidFill>
                  <a:srgbClr val="0000CC"/>
                </a:solidFill>
                <a:cs typeface="Times New Roman" pitchFamily="18" charset="0"/>
              </a:rPr>
              <a:t>يمكن عن طريق ميزان القصور حساب كتلة القصور</a:t>
            </a:r>
          </a:p>
        </p:txBody>
      </p:sp>
      <p:pic>
        <p:nvPicPr>
          <p:cNvPr id="92167" name="Picture 6"/>
          <p:cNvPicPr>
            <a:picLocks noChangeAspect="1" noChangeArrowheads="1"/>
          </p:cNvPicPr>
          <p:nvPr/>
        </p:nvPicPr>
        <p:blipFill>
          <a:blip r:embed="rId6"/>
          <a:srcRect/>
          <a:stretch>
            <a:fillRect/>
          </a:stretch>
        </p:blipFill>
        <p:spPr bwMode="auto">
          <a:xfrm>
            <a:off x="1403350" y="3262313"/>
            <a:ext cx="1296988" cy="992187"/>
          </a:xfrm>
          <a:prstGeom prst="rect">
            <a:avLst/>
          </a:prstGeom>
          <a:noFill/>
          <a:ln w="38100">
            <a:solidFill>
              <a:srgbClr val="FFC000"/>
            </a:solid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27655"/>
                                        </p:tgtEl>
                                        <p:attrNameLst>
                                          <p:attrName>style.visibility</p:attrName>
                                        </p:attrNameLst>
                                      </p:cBhvr>
                                      <p:to>
                                        <p:strVal val="visible"/>
                                      </p:to>
                                    </p:set>
                                    <p:anim to="" calcmode="lin" valueType="num">
                                      <p:cBhvr>
                                        <p:cTn id="19" dur="1" fill="hold"/>
                                        <p:tgtEl>
                                          <p:spTgt spid="27655"/>
                                        </p:tgtEl>
                                        <p:attrNameLst>
                                          <p:attrName/>
                                        </p:attrNameLst>
                                      </p:cBhvr>
                                    </p:anim>
                                  </p:childTnLst>
                                </p:cTn>
                              </p:par>
                              <p:par>
                                <p:cTn id="20" presetID="25" presetClass="entr" presetSubtype="0" fill="hold" nodeType="withEffect">
                                  <p:stCondLst>
                                    <p:cond delay="0"/>
                                  </p:stCondLst>
                                  <p:childTnLst>
                                    <p:set>
                                      <p:cBhvr>
                                        <p:cTn id="21" dur="1" fill="hold">
                                          <p:stCondLst>
                                            <p:cond delay="0"/>
                                          </p:stCondLst>
                                        </p:cTn>
                                        <p:tgtEl>
                                          <p:spTgt spid="92167"/>
                                        </p:tgtEl>
                                        <p:attrNameLst>
                                          <p:attrName>style.visibility</p:attrName>
                                        </p:attrNameLst>
                                      </p:cBhvr>
                                      <p:to>
                                        <p:strVal val="visible"/>
                                      </p:to>
                                    </p:set>
                                    <p:anim calcmode="lin" valueType="num">
                                      <p:cBhvr>
                                        <p:cTn id="22" dur="500" decel="50000" fill="hold">
                                          <p:stCondLst>
                                            <p:cond delay="0"/>
                                          </p:stCondLst>
                                        </p:cTn>
                                        <p:tgtEl>
                                          <p:spTgt spid="92167"/>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92167"/>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92167"/>
                                        </p:tgtEl>
                                        <p:attrNameLst>
                                          <p:attrName>ppt_w</p:attrName>
                                        </p:attrNameLst>
                                      </p:cBhvr>
                                      <p:tavLst>
                                        <p:tav tm="0">
                                          <p:val>
                                            <p:strVal val="#ppt_w*.05"/>
                                          </p:val>
                                        </p:tav>
                                        <p:tav tm="100000">
                                          <p:val>
                                            <p:strVal val="#ppt_w"/>
                                          </p:val>
                                        </p:tav>
                                      </p:tavLst>
                                    </p:anim>
                                    <p:anim calcmode="lin" valueType="num">
                                      <p:cBhvr>
                                        <p:cTn id="25" dur="1000" fill="hold"/>
                                        <p:tgtEl>
                                          <p:spTgt spid="92167"/>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92167"/>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92167"/>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92167"/>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9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bwMode="auto">
          <a:xfrm>
            <a:off x="1259632" y="3861048"/>
            <a:ext cx="7358082" cy="1512168"/>
            <a:chOff x="285720" y="714356"/>
            <a:chExt cx="8715436" cy="5500725"/>
          </a:xfrm>
          <a:solidFill>
            <a:srgbClr val="CC3300"/>
          </a:solidFill>
        </p:grpSpPr>
        <p:sp>
          <p:nvSpPr>
            <p:cNvPr id="7" name="Round Diagonal Corner Rectangle 8"/>
            <p:cNvSpPr/>
            <p:nvPr/>
          </p:nvSpPr>
          <p:spPr>
            <a:xfrm rot="10800000">
              <a:off x="571472" y="1000107"/>
              <a:ext cx="8429684" cy="5214974"/>
            </a:xfrm>
            <a:prstGeom prst="round2DiagRect">
              <a:avLst/>
            </a:prstGeom>
            <a:solidFill>
              <a:srgbClr val="FF0000"/>
            </a:solidFill>
            <a:ln w="76200">
              <a:solidFill>
                <a:schemeClr val="tx1"/>
              </a:solidFill>
            </a:ln>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8" name="Round Diagonal Corner Rectangle 2"/>
            <p:cNvSpPr/>
            <p:nvPr/>
          </p:nvSpPr>
          <p:spPr>
            <a:xfrm>
              <a:off x="285720" y="714356"/>
              <a:ext cx="8429684" cy="5214974"/>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FF0000"/>
              </a:solidFill>
            </a:ln>
          </p:spPr>
          <p:style>
            <a:lnRef idx="3">
              <a:schemeClr val="lt1"/>
            </a:lnRef>
            <a:fillRef idx="1">
              <a:schemeClr val="accent1"/>
            </a:fillRef>
            <a:effectRef idx="1">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sp>
        <p:nvSpPr>
          <p:cNvPr id="5" name="Rectangle 4"/>
          <p:cNvSpPr>
            <a:spLocks noChangeArrowheads="1"/>
          </p:cNvSpPr>
          <p:nvPr/>
        </p:nvSpPr>
        <p:spPr bwMode="auto">
          <a:xfrm>
            <a:off x="896938" y="3573463"/>
            <a:ext cx="7143750" cy="1476375"/>
          </a:xfrm>
          <a:prstGeom prst="rect">
            <a:avLst/>
          </a:prstGeom>
          <a:noFill/>
          <a:ln w="9525">
            <a:noFill/>
            <a:miter lim="800000"/>
            <a:headEnd/>
            <a:tailEnd/>
          </a:ln>
        </p:spPr>
        <p:txBody>
          <a:bodyPr>
            <a:spAutoFit/>
          </a:bodyPr>
          <a:lstStyle/>
          <a:p>
            <a:pPr algn="r" rtl="1"/>
            <a:endParaRPr lang="ar-SA" sz="3000" b="1" dirty="0">
              <a:solidFill>
                <a:srgbClr val="FF0000"/>
              </a:solidFill>
            </a:endParaRPr>
          </a:p>
          <a:p>
            <a:pPr algn="r" rtl="1"/>
            <a:r>
              <a:rPr lang="ar-SA" sz="3000" b="1" dirty="0">
                <a:solidFill>
                  <a:srgbClr val="FF0000"/>
                </a:solidFill>
              </a:rPr>
              <a:t>1- المجموعة الأولى </a:t>
            </a:r>
            <a:r>
              <a:rPr lang="ar-SA" sz="3000" b="1" dirty="0">
                <a:solidFill>
                  <a:srgbClr val="0000CC"/>
                </a:solidFill>
                <a:cs typeface="Times New Roman" pitchFamily="18" charset="0"/>
              </a:rPr>
              <a:t>لها زمن دوري. أكبر من 200 سنة.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979613" y="3143250"/>
            <a:ext cx="5400675" cy="2806700"/>
            <a:chOff x="785787" y="1654880"/>
            <a:chExt cx="8001055" cy="3365442"/>
          </a:xfrm>
        </p:grpSpPr>
        <p:sp>
          <p:nvSpPr>
            <p:cNvPr id="10" name="Round Same Side Corner Rectangle 3"/>
            <p:cNvSpPr/>
            <p:nvPr/>
          </p:nvSpPr>
          <p:spPr>
            <a:xfrm>
              <a:off x="1500755" y="1654880"/>
              <a:ext cx="7286087" cy="3001868"/>
            </a:xfrm>
            <a:prstGeom prst="round2SameRect">
              <a:avLst/>
            </a:prstGeom>
            <a:solidFill>
              <a:schemeClr val="accent3">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1" name="Round Same Side Corner Rectangle 4"/>
            <p:cNvSpPr/>
            <p:nvPr/>
          </p:nvSpPr>
          <p:spPr>
            <a:xfrm rot="10800000">
              <a:off x="785787" y="2018455"/>
              <a:ext cx="7286087" cy="3001867"/>
            </a:xfrm>
            <a:prstGeom prst="round2Same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2" name="Round Same Side Corner Rectangle 5"/>
            <p:cNvSpPr/>
            <p:nvPr/>
          </p:nvSpPr>
          <p:spPr>
            <a:xfrm>
              <a:off x="917492" y="1856654"/>
              <a:ext cx="7737646" cy="3001868"/>
            </a:xfrm>
            <a:prstGeom prst="round2Same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477838"/>
          </a:xfrm>
          <a:prstGeom prst="rect">
            <a:avLst/>
          </a:prstGeom>
          <a:noFill/>
          <a:ln w="9525">
            <a:noFill/>
            <a:miter lim="800000"/>
            <a:headEnd/>
            <a:tailEnd/>
          </a:ln>
        </p:spPr>
        <p:txBody>
          <a:bodyPr>
            <a:spAutoFit/>
          </a:bodyPr>
          <a:lstStyle/>
          <a:p>
            <a:pPr algn="ctr" rtl="1"/>
            <a:r>
              <a:rPr lang="ar-SA" sz="2500" b="1"/>
              <a:t>نوعا الكتلة</a:t>
            </a:r>
            <a:endParaRPr lang="ar-EG" sz="2500">
              <a:solidFill>
                <a:srgbClr val="00B0F0"/>
              </a:solidFill>
              <a:latin typeface="Calibri" pitchFamily="34" charset="0"/>
            </a:endParaRPr>
          </a:p>
        </p:txBody>
      </p:sp>
      <p:sp>
        <p:nvSpPr>
          <p:cNvPr id="27655" name="Rectangle 7"/>
          <p:cNvSpPr>
            <a:spLocks noChangeArrowheads="1"/>
          </p:cNvSpPr>
          <p:nvPr/>
        </p:nvSpPr>
        <p:spPr bwMode="auto">
          <a:xfrm>
            <a:off x="1282700" y="3349625"/>
            <a:ext cx="6831013" cy="1014413"/>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FF0000"/>
                </a:solidFill>
                <a:cs typeface="Times New Roman" pitchFamily="18" charset="0"/>
              </a:rPr>
              <a:t>كتلة الجاذبية</a:t>
            </a:r>
          </a:p>
          <a:p>
            <a:pPr algn="ctr" rtl="1">
              <a:tabLst>
                <a:tab pos="2636838" algn="ctr"/>
                <a:tab pos="5273675" algn="r"/>
              </a:tabLst>
            </a:pPr>
            <a:r>
              <a:rPr lang="ar-SA" sz="3000" b="1" dirty="0">
                <a:solidFill>
                  <a:srgbClr val="0000CC"/>
                </a:solidFill>
                <a:cs typeface="Times New Roman" pitchFamily="18" charset="0"/>
              </a:rPr>
              <a:t>العلاقة الرياضية </a:t>
            </a:r>
          </a:p>
        </p:txBody>
      </p:sp>
      <p:pic>
        <p:nvPicPr>
          <p:cNvPr id="133122" name="Picture 11"/>
          <p:cNvPicPr>
            <a:picLocks noChangeAspect="1" noChangeArrowheads="1"/>
          </p:cNvPicPr>
          <p:nvPr/>
        </p:nvPicPr>
        <p:blipFill>
          <a:blip r:embed="rId5" cstate="print">
            <a:duotone>
              <a:prstClr val="black"/>
              <a:schemeClr val="accent1">
                <a:tint val="45000"/>
                <a:satMod val="400000"/>
              </a:schemeClr>
            </a:duotone>
            <a:extLst>
              <a:ext uri="{28A0092B-C50C-407E-A947-70E740481C1C}"/>
            </a:extLst>
          </a:blip>
          <a:srcRect/>
          <a:stretch>
            <a:fillRect/>
          </a:stretch>
        </p:blipFill>
        <p:spPr bwMode="auto">
          <a:xfrm>
            <a:off x="3348038" y="4364831"/>
            <a:ext cx="2606675" cy="1008385"/>
          </a:xfrm>
          <a:prstGeom prst="rect">
            <a:avLst/>
          </a:prstGeom>
          <a:noFill/>
          <a:ln>
            <a:noFill/>
          </a:ln>
          <a:extLst>
            <a:ext uri="{909E8E84-426E-40DD-AFC4-6F175D3DCCD1}"/>
            <a:ext uri="{91240B29-F687-4F45-9708-019B960494DF}"/>
          </a:extLst>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7655"/>
                                        </p:tgtEl>
                                        <p:attrNameLst>
                                          <p:attrName>style.visibility</p:attrName>
                                        </p:attrNameLst>
                                      </p:cBhvr>
                                      <p:to>
                                        <p:strVal val="visible"/>
                                      </p:to>
                                    </p:set>
                                    <p:anim to="" calcmode="lin" valueType="num">
                                      <p:cBhvr>
                                        <p:cTn id="16" dur="1" fill="hold"/>
                                        <p:tgtEl>
                                          <p:spTgt spid="27655"/>
                                        </p:tgtEl>
                                        <p:attrNameLst>
                                          <p:attrName/>
                                        </p:attrNameLst>
                                      </p:cBhvr>
                                    </p:anim>
                                  </p:childTnLst>
                                </p:cTn>
                              </p:par>
                              <p:par>
                                <p:cTn id="17" presetID="22" presetClass="entr" presetSubtype="4" fill="hold" nodeType="withEffect">
                                  <p:stCondLst>
                                    <p:cond delay="0"/>
                                  </p:stCondLst>
                                  <p:childTnLst>
                                    <p:set>
                                      <p:cBhvr>
                                        <p:cTn id="18" dur="1" fill="hold">
                                          <p:stCondLst>
                                            <p:cond delay="0"/>
                                          </p:stCondLst>
                                        </p:cTn>
                                        <p:tgtEl>
                                          <p:spTgt spid="133122"/>
                                        </p:tgtEl>
                                        <p:attrNameLst>
                                          <p:attrName>style.visibility</p:attrName>
                                        </p:attrNameLst>
                                      </p:cBhvr>
                                      <p:to>
                                        <p:strVal val="visible"/>
                                      </p:to>
                                    </p:set>
                                    <p:animEffect transition="in" filter="wipe(down)">
                                      <p:cBhvr>
                                        <p:cTn id="19" dur="500"/>
                                        <p:tgtEl>
                                          <p:spTgt spid="133122"/>
                                        </p:tgtEl>
                                      </p:cBhvr>
                                    </p:animEffect>
                                  </p:childTnLst>
                                </p:cTn>
                              </p:par>
                              <p:par>
                                <p:cTn id="20" presetID="24"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to="" calcmode="lin" valueType="num">
                                      <p:cBhvr>
                                        <p:cTn id="22"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611188" y="2852738"/>
            <a:ext cx="8032750" cy="2881312"/>
            <a:chOff x="785787" y="1654880"/>
            <a:chExt cx="8001055" cy="3365442"/>
          </a:xfrm>
        </p:grpSpPr>
        <p:sp>
          <p:nvSpPr>
            <p:cNvPr id="10" name="Round Same Side Corner Rectangle 3"/>
            <p:cNvSpPr/>
            <p:nvPr/>
          </p:nvSpPr>
          <p:spPr>
            <a:xfrm>
              <a:off x="1500506" y="1654880"/>
              <a:ext cx="7286336" cy="3002011"/>
            </a:xfrm>
            <a:prstGeom prst="round2SameRect">
              <a:avLst/>
            </a:prstGeom>
            <a:solidFill>
              <a:schemeClr val="accent3">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1" name="Round Same Side Corner Rectangle 4"/>
            <p:cNvSpPr/>
            <p:nvPr/>
          </p:nvSpPr>
          <p:spPr>
            <a:xfrm rot="10800000">
              <a:off x="785787" y="2018311"/>
              <a:ext cx="7286336" cy="3002011"/>
            </a:xfrm>
            <a:prstGeom prst="round2Same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2" name="Round Same Side Corner Rectangle 5"/>
            <p:cNvSpPr/>
            <p:nvPr/>
          </p:nvSpPr>
          <p:spPr>
            <a:xfrm>
              <a:off x="918611" y="1856991"/>
              <a:ext cx="7735407" cy="3000158"/>
            </a:xfrm>
            <a:prstGeom prst="round2Same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477838"/>
          </a:xfrm>
          <a:prstGeom prst="rect">
            <a:avLst/>
          </a:prstGeom>
          <a:noFill/>
          <a:ln w="9525">
            <a:noFill/>
            <a:miter lim="800000"/>
            <a:headEnd/>
            <a:tailEnd/>
          </a:ln>
        </p:spPr>
        <p:txBody>
          <a:bodyPr>
            <a:spAutoFit/>
          </a:bodyPr>
          <a:lstStyle/>
          <a:p>
            <a:pPr algn="ctr" rtl="1"/>
            <a:r>
              <a:rPr lang="ar-SA" sz="2500" b="1"/>
              <a:t>نوعا الكتلة</a:t>
            </a:r>
            <a:endParaRPr lang="ar-EG" sz="2500">
              <a:solidFill>
                <a:srgbClr val="00B0F0"/>
              </a:solidFill>
              <a:latin typeface="Calibri" pitchFamily="34" charset="0"/>
            </a:endParaRPr>
          </a:p>
        </p:txBody>
      </p:sp>
      <p:sp>
        <p:nvSpPr>
          <p:cNvPr id="27655" name="Rectangle 7"/>
          <p:cNvSpPr>
            <a:spLocks noChangeArrowheads="1"/>
          </p:cNvSpPr>
          <p:nvPr/>
        </p:nvSpPr>
        <p:spPr bwMode="auto">
          <a:xfrm>
            <a:off x="1258888" y="3284538"/>
            <a:ext cx="6831012" cy="1939925"/>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FF0000"/>
                </a:solidFill>
                <a:cs typeface="Times New Roman" pitchFamily="18" charset="0"/>
              </a:rPr>
              <a:t>كتلة الجاذبية لجسم ما </a:t>
            </a:r>
          </a:p>
          <a:p>
            <a:pPr algn="ctr" rtl="1">
              <a:tabLst>
                <a:tab pos="2636838" algn="ctr"/>
                <a:tab pos="5273675" algn="r"/>
              </a:tabLst>
            </a:pPr>
            <a:r>
              <a:rPr lang="ar-SA" sz="3000" b="1" dirty="0">
                <a:solidFill>
                  <a:srgbClr val="0000CC"/>
                </a:solidFill>
                <a:cs typeface="Times New Roman" pitchFamily="18" charset="0"/>
              </a:rPr>
              <a:t>هي مربع المسافة بين الجسمين مضروبة في مقدار قوة الجاذبية بين الجسمين مقسومة على حاصل ضرب ثابت الجذب الكوني في كتلة الجسم الثاني.</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7655"/>
                                        </p:tgtEl>
                                        <p:attrNameLst>
                                          <p:attrName>style.visibility</p:attrName>
                                        </p:attrNameLst>
                                      </p:cBhvr>
                                      <p:to>
                                        <p:strVal val="visible"/>
                                      </p:to>
                                    </p:set>
                                    <p:anim to="" calcmode="lin" valueType="num">
                                      <p:cBhvr>
                                        <p:cTn id="16" dur="1" fill="hold"/>
                                        <p:tgtEl>
                                          <p:spTgt spid="27655"/>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611188" y="3143250"/>
            <a:ext cx="7888287" cy="2806700"/>
            <a:chOff x="785787" y="1654880"/>
            <a:chExt cx="8001055" cy="3365442"/>
          </a:xfrm>
        </p:grpSpPr>
        <p:sp>
          <p:nvSpPr>
            <p:cNvPr id="11" name="Round Same Side Corner Rectangle 3"/>
            <p:cNvSpPr/>
            <p:nvPr/>
          </p:nvSpPr>
          <p:spPr>
            <a:xfrm>
              <a:off x="1500713" y="1654880"/>
              <a:ext cx="7286129" cy="3001868"/>
            </a:xfrm>
            <a:prstGeom prst="round2SameRect">
              <a:avLst/>
            </a:prstGeom>
            <a:solidFill>
              <a:schemeClr val="accent3">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2" name="Round Same Side Corner Rectangle 4"/>
            <p:cNvSpPr/>
            <p:nvPr/>
          </p:nvSpPr>
          <p:spPr>
            <a:xfrm rot="10800000">
              <a:off x="785787" y="2018455"/>
              <a:ext cx="7286129" cy="3001867"/>
            </a:xfrm>
            <a:prstGeom prst="round2Same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3" name="Round Same Side Corner Rectangle 5"/>
            <p:cNvSpPr/>
            <p:nvPr/>
          </p:nvSpPr>
          <p:spPr>
            <a:xfrm>
              <a:off x="917823" y="1856654"/>
              <a:ext cx="7736983" cy="3001868"/>
            </a:xfrm>
            <a:prstGeom prst="round2Same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477838"/>
          </a:xfrm>
          <a:prstGeom prst="rect">
            <a:avLst/>
          </a:prstGeom>
          <a:noFill/>
          <a:ln w="9525">
            <a:noFill/>
            <a:miter lim="800000"/>
            <a:headEnd/>
            <a:tailEnd/>
          </a:ln>
        </p:spPr>
        <p:txBody>
          <a:bodyPr>
            <a:spAutoFit/>
          </a:bodyPr>
          <a:lstStyle/>
          <a:p>
            <a:pPr algn="ctr" rtl="1"/>
            <a:r>
              <a:rPr lang="ar-SA" sz="2500" b="1"/>
              <a:t>نوعا الكتلة</a:t>
            </a:r>
            <a:endParaRPr lang="ar-EG" sz="2500">
              <a:solidFill>
                <a:srgbClr val="00B0F0"/>
              </a:solidFill>
              <a:latin typeface="Calibri" pitchFamily="34" charset="0"/>
            </a:endParaRPr>
          </a:p>
        </p:txBody>
      </p:sp>
      <p:sp>
        <p:nvSpPr>
          <p:cNvPr id="27655" name="Rectangle 7"/>
          <p:cNvSpPr>
            <a:spLocks noChangeArrowheads="1"/>
          </p:cNvSpPr>
          <p:nvPr/>
        </p:nvSpPr>
        <p:spPr bwMode="auto">
          <a:xfrm>
            <a:off x="971550" y="3968750"/>
            <a:ext cx="6831013" cy="1476375"/>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FF0000"/>
                </a:solidFill>
                <a:cs typeface="Times New Roman" pitchFamily="18" charset="0"/>
              </a:rPr>
              <a:t>قياس كتلة الجاذبية</a:t>
            </a:r>
          </a:p>
          <a:p>
            <a:pPr algn="ctr" rtl="1">
              <a:tabLst>
                <a:tab pos="2636838" algn="ctr"/>
                <a:tab pos="5273675" algn="r"/>
              </a:tabLst>
            </a:pPr>
            <a:endParaRPr lang="ar-SA" sz="3000" b="1" dirty="0">
              <a:solidFill>
                <a:srgbClr val="FF0000"/>
              </a:solidFill>
              <a:cs typeface="Times New Roman" pitchFamily="18" charset="0"/>
            </a:endParaRPr>
          </a:p>
          <a:p>
            <a:pPr algn="ctr" rtl="1">
              <a:tabLst>
                <a:tab pos="2636838" algn="ctr"/>
                <a:tab pos="5273675" algn="r"/>
              </a:tabLst>
            </a:pPr>
            <a:r>
              <a:rPr lang="ar-SA" sz="3000" b="1" dirty="0">
                <a:solidFill>
                  <a:srgbClr val="0000CC"/>
                </a:solidFill>
                <a:cs typeface="Times New Roman" pitchFamily="18" charset="0"/>
              </a:rPr>
              <a:t>ويمكن قياسها باستعمال الميزان ذي الكفتين</a:t>
            </a:r>
          </a:p>
        </p:txBody>
      </p:sp>
      <p:pic>
        <p:nvPicPr>
          <p:cNvPr id="9" name="صورة 223"/>
          <p:cNvPicPr>
            <a:picLocks noChangeAspect="1" noChangeArrowheads="1"/>
          </p:cNvPicPr>
          <p:nvPr/>
        </p:nvPicPr>
        <p:blipFill>
          <a:blip r:embed="rId5"/>
          <a:srcRect/>
          <a:stretch>
            <a:fillRect/>
          </a:stretch>
        </p:blipFill>
        <p:spPr bwMode="auto">
          <a:xfrm>
            <a:off x="6348413" y="3714750"/>
            <a:ext cx="1541462" cy="1069975"/>
          </a:xfrm>
          <a:prstGeom prst="rect">
            <a:avLst/>
          </a:prstGeom>
          <a:noFill/>
          <a:ln w="9525">
            <a:noFill/>
            <a:miter lim="800000"/>
            <a:headEnd/>
            <a:tailEnd/>
          </a:ln>
        </p:spPr>
      </p:pic>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7655"/>
                                        </p:tgtEl>
                                        <p:attrNameLst>
                                          <p:attrName>style.visibility</p:attrName>
                                        </p:attrNameLst>
                                      </p:cBhvr>
                                      <p:to>
                                        <p:strVal val="visible"/>
                                      </p:to>
                                    </p:set>
                                    <p:anim to="" calcmode="lin" valueType="num">
                                      <p:cBhvr>
                                        <p:cTn id="16" dur="1" fill="hold"/>
                                        <p:tgtEl>
                                          <p:spTgt spid="27655"/>
                                        </p:tgtEl>
                                        <p:attrNameLst>
                                          <p:attrName/>
                                        </p:attrNameLst>
                                      </p:cBhvr>
                                    </p:anim>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24"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to="" calcmode="lin" valueType="num">
                                      <p:cBhvr>
                                        <p:cTn id="21"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547813" y="2997200"/>
            <a:ext cx="6553200" cy="2592388"/>
            <a:chOff x="785787" y="1654880"/>
            <a:chExt cx="8001055" cy="3365442"/>
          </a:xfrm>
        </p:grpSpPr>
        <p:sp>
          <p:nvSpPr>
            <p:cNvPr id="10" name="Round Same Side Corner Rectangle 3"/>
            <p:cNvSpPr/>
            <p:nvPr/>
          </p:nvSpPr>
          <p:spPr>
            <a:xfrm>
              <a:off x="1499059" y="1654880"/>
              <a:ext cx="7287783" cy="3000663"/>
            </a:xfrm>
            <a:prstGeom prst="round2SameRect">
              <a:avLst/>
            </a:prstGeom>
            <a:solidFill>
              <a:schemeClr val="accent3">
                <a:lumMod val="40000"/>
                <a:lumOff val="6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1" name="Round Same Side Corner Rectangle 4"/>
            <p:cNvSpPr/>
            <p:nvPr/>
          </p:nvSpPr>
          <p:spPr>
            <a:xfrm rot="10800000">
              <a:off x="785787" y="2019659"/>
              <a:ext cx="7287783" cy="3000663"/>
            </a:xfrm>
            <a:prstGeom prst="round2Same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sp>
          <p:nvSpPr>
            <p:cNvPr id="12" name="Round Same Side Corner Rectangle 5"/>
            <p:cNvSpPr/>
            <p:nvPr/>
          </p:nvSpPr>
          <p:spPr>
            <a:xfrm>
              <a:off x="917587" y="1856848"/>
              <a:ext cx="7737454" cy="3000663"/>
            </a:xfrm>
            <a:prstGeom prst="round2Same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PENCIL2.WMF"/>
          <p:cNvPicPr>
            <a:picLocks noChangeAspect="1"/>
          </p:cNvPicPr>
          <p:nvPr/>
        </p:nvPicPr>
        <p:blipFill>
          <a:blip r:embed="rId3" cstate="print"/>
          <a:stretch>
            <a:fillRect/>
          </a:stretch>
        </p:blipFill>
        <p:spPr>
          <a:xfrm>
            <a:off x="7143768" y="1"/>
            <a:ext cx="1640195" cy="1428736"/>
          </a:xfrm>
          <a:prstGeom prst="rect">
            <a:avLst/>
          </a:prstGeom>
          <a:effectLst>
            <a:glow rad="228600">
              <a:schemeClr val="accent3">
                <a:satMod val="175000"/>
                <a:alpha val="40000"/>
              </a:schemeClr>
            </a:glow>
          </a:effectLst>
        </p:spPr>
      </p:pic>
      <p:pic>
        <p:nvPicPr>
          <p:cNvPr id="3" name="Picture 2" descr="BDRMC002.WMF"/>
          <p:cNvPicPr>
            <a:picLocks noChangeAspect="1"/>
          </p:cNvPicPr>
          <p:nvPr/>
        </p:nvPicPr>
        <p:blipFill>
          <a:blip r:embed="rId4"/>
          <a:srcRect/>
          <a:stretch>
            <a:fillRect/>
          </a:stretch>
        </p:blipFill>
        <p:spPr bwMode="auto">
          <a:xfrm>
            <a:off x="2700338" y="260350"/>
            <a:ext cx="3935412" cy="1500188"/>
          </a:xfrm>
          <a:prstGeom prst="rect">
            <a:avLst/>
          </a:prstGeom>
          <a:noFill/>
          <a:ln w="9525">
            <a:noFill/>
            <a:miter lim="800000"/>
            <a:headEnd/>
            <a:tailEnd/>
          </a:ln>
        </p:spPr>
      </p:pic>
      <p:sp>
        <p:nvSpPr>
          <p:cNvPr id="7" name="مستطيل 6"/>
          <p:cNvSpPr>
            <a:spLocks noChangeArrowheads="1"/>
          </p:cNvSpPr>
          <p:nvPr/>
        </p:nvSpPr>
        <p:spPr bwMode="auto">
          <a:xfrm>
            <a:off x="3348038" y="771525"/>
            <a:ext cx="2606675" cy="553998"/>
          </a:xfrm>
          <a:prstGeom prst="rect">
            <a:avLst/>
          </a:prstGeom>
          <a:noFill/>
          <a:ln w="9525">
            <a:noFill/>
            <a:miter lim="800000"/>
            <a:headEnd/>
            <a:tailEnd/>
          </a:ln>
        </p:spPr>
        <p:txBody>
          <a:bodyPr>
            <a:spAutoFit/>
          </a:bodyPr>
          <a:lstStyle/>
          <a:p>
            <a:pPr algn="ctr" rtl="1"/>
            <a:r>
              <a:rPr lang="ar-SA" sz="3000" b="1" dirty="0">
                <a:solidFill>
                  <a:srgbClr val="0000CC"/>
                </a:solidFill>
                <a:cs typeface="Times New Roman" pitchFamily="18" charset="0"/>
              </a:rPr>
              <a:t>نوعا الكتلة</a:t>
            </a:r>
            <a:endParaRPr lang="ar-EG" sz="3000" b="1" dirty="0">
              <a:solidFill>
                <a:srgbClr val="0000CC"/>
              </a:solidFill>
              <a:cs typeface="Times New Roman" pitchFamily="18" charset="0"/>
            </a:endParaRPr>
          </a:p>
        </p:txBody>
      </p:sp>
      <p:sp>
        <p:nvSpPr>
          <p:cNvPr id="27655" name="Rectangle 7"/>
          <p:cNvSpPr>
            <a:spLocks noChangeArrowheads="1"/>
          </p:cNvSpPr>
          <p:nvPr/>
        </p:nvSpPr>
        <p:spPr bwMode="auto">
          <a:xfrm>
            <a:off x="1258888" y="3284538"/>
            <a:ext cx="6831012" cy="1939925"/>
          </a:xfrm>
          <a:prstGeom prst="rect">
            <a:avLst/>
          </a:prstGeom>
          <a:noFill/>
          <a:ln w="9525">
            <a:noFill/>
            <a:miter lim="800000"/>
            <a:headEnd/>
            <a:tailEnd/>
          </a:ln>
        </p:spPr>
        <p:txBody>
          <a:bodyPr anchor="ctr">
            <a:spAutoFit/>
          </a:bodyPr>
          <a:lstStyle/>
          <a:p>
            <a:pPr algn="ctr" rtl="1">
              <a:tabLst>
                <a:tab pos="2636838" algn="ctr"/>
                <a:tab pos="5273675" algn="r"/>
              </a:tabLst>
            </a:pPr>
            <a:r>
              <a:rPr lang="ar-SA" sz="3000" b="1" dirty="0">
                <a:solidFill>
                  <a:srgbClr val="FF0000"/>
                </a:solidFill>
                <a:cs typeface="Times New Roman" pitchFamily="18" charset="0"/>
              </a:rPr>
              <a:t>ملحوظة</a:t>
            </a:r>
          </a:p>
          <a:p>
            <a:pPr algn="ctr" rtl="1">
              <a:tabLst>
                <a:tab pos="2636838" algn="ctr"/>
                <a:tab pos="5273675" algn="r"/>
              </a:tabLst>
            </a:pPr>
            <a:endParaRPr lang="ar-SA" sz="3000" b="1" dirty="0">
              <a:solidFill>
                <a:srgbClr val="002060"/>
              </a:solidFill>
              <a:cs typeface="Times New Roman" pitchFamily="18" charset="0"/>
            </a:endParaRPr>
          </a:p>
          <a:p>
            <a:pPr algn="ctr" rtl="1">
              <a:tabLst>
                <a:tab pos="2636838" algn="ctr"/>
                <a:tab pos="5273675" algn="r"/>
              </a:tabLst>
            </a:pPr>
            <a:r>
              <a:rPr lang="ar-SA" sz="3000" b="1" dirty="0">
                <a:solidFill>
                  <a:srgbClr val="0000CC"/>
                </a:solidFill>
                <a:cs typeface="Times New Roman" pitchFamily="18" charset="0"/>
              </a:rPr>
              <a:t>كتلة القصور وكتلة الجاذبية متساويتان من حيث المقدار.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to="" calcmode="lin" valueType="num">
                                      <p:cBhvr>
                                        <p:cTn id="13" dur="1" fill="hold"/>
                                        <p:tgtEl>
                                          <p:spTgt spid="7"/>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27655"/>
                                        </p:tgtEl>
                                        <p:attrNameLst>
                                          <p:attrName>style.visibility</p:attrName>
                                        </p:attrNameLst>
                                      </p:cBhvr>
                                      <p:to>
                                        <p:strVal val="visible"/>
                                      </p:to>
                                    </p:set>
                                    <p:anim to="" calcmode="lin" valueType="num">
                                      <p:cBhvr>
                                        <p:cTn id="16" dur="1" fill="hold"/>
                                        <p:tgtEl>
                                          <p:spTgt spid="27655"/>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to="" calcmode="lin" valueType="num">
                                      <p:cBhvr>
                                        <p:cTn id="19"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65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4"/>
          <p:cNvGrpSpPr/>
          <p:nvPr/>
        </p:nvGrpSpPr>
        <p:grpSpPr bwMode="auto">
          <a:xfrm>
            <a:off x="755576" y="3212976"/>
            <a:ext cx="7816920" cy="1944216"/>
            <a:chOff x="285720" y="714356"/>
            <a:chExt cx="8715436" cy="5500725"/>
          </a:xfrm>
          <a:solidFill>
            <a:srgbClr val="CC3300"/>
          </a:solidFill>
        </p:grpSpPr>
        <p:sp>
          <p:nvSpPr>
            <p:cNvPr id="7" name="Round Diagonal Corner Rectangle 8"/>
            <p:cNvSpPr/>
            <p:nvPr/>
          </p:nvSpPr>
          <p:spPr>
            <a:xfrm rot="10800000">
              <a:off x="571472" y="1000107"/>
              <a:ext cx="8429684" cy="5214974"/>
            </a:xfrm>
            <a:prstGeom prst="round2DiagRect">
              <a:avLst/>
            </a:prstGeom>
            <a:solidFill>
              <a:srgbClr val="FF0000"/>
            </a:solidFill>
            <a:ln w="76200">
              <a:solidFill>
                <a:schemeClr val="tx1"/>
              </a:solidFill>
            </a:ln>
          </p:spPr>
          <p:style>
            <a:lnRef idx="1">
              <a:schemeClr val="accent2"/>
            </a:lnRef>
            <a:fillRef idx="3">
              <a:schemeClr val="accent2"/>
            </a:fillRef>
            <a:effectRef idx="2">
              <a:schemeClr val="accent2"/>
            </a:effectRef>
            <a:fontRef idx="minor">
              <a:schemeClr val="lt1"/>
            </a:fontRef>
          </p:style>
          <p:txBody>
            <a:bodyPr rtlCol="1" anchor="ctr"/>
            <a:lstStyle/>
            <a:p>
              <a:pPr algn="ctr" fontAlgn="auto">
                <a:spcBef>
                  <a:spcPts val="0"/>
                </a:spcBef>
                <a:spcAft>
                  <a:spcPts val="0"/>
                </a:spcAft>
                <a:defRPr/>
              </a:pPr>
              <a:endParaRPr lang="ar-EG"/>
            </a:p>
          </p:txBody>
        </p:sp>
        <p:sp>
          <p:nvSpPr>
            <p:cNvPr id="8" name="Round Diagonal Corner Rectangle 2"/>
            <p:cNvSpPr/>
            <p:nvPr/>
          </p:nvSpPr>
          <p:spPr>
            <a:xfrm>
              <a:off x="285720" y="714356"/>
              <a:ext cx="8429684" cy="5214974"/>
            </a:xfrm>
            <a:prstGeom prst="round2Diag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rgbClr val="FF0000"/>
              </a:solidFill>
            </a:ln>
          </p:spPr>
          <p:style>
            <a:lnRef idx="3">
              <a:schemeClr val="lt1"/>
            </a:lnRef>
            <a:fillRef idx="1">
              <a:schemeClr val="accent1"/>
            </a:fillRef>
            <a:effectRef idx="1">
              <a:schemeClr val="accent1"/>
            </a:effectRef>
            <a:fontRef idx="minor">
              <a:schemeClr val="lt1"/>
            </a:fontRef>
          </p:style>
          <p:txBody>
            <a:bodyPr rtlCol="1" anchor="ctr"/>
            <a:lstStyle/>
            <a:p>
              <a:pPr algn="ctr" fontAlgn="auto">
                <a:spcBef>
                  <a:spcPts val="0"/>
                </a:spcBef>
                <a:spcAft>
                  <a:spcPts val="0"/>
                </a:spcAft>
                <a:defRPr/>
              </a:pPr>
              <a:endParaRPr lang="ar-EG"/>
            </a:p>
          </p:txBody>
        </p:sp>
      </p:grpSp>
      <p:pic>
        <p:nvPicPr>
          <p:cNvPr id="2" name="Picture 1" descr="BCKMC045.WMF"/>
          <p:cNvPicPr>
            <a:picLocks noChangeAspect="1"/>
          </p:cNvPicPr>
          <p:nvPr/>
        </p:nvPicPr>
        <p:blipFill>
          <a:blip r:embed="rId3"/>
          <a:srcRect/>
          <a:stretch>
            <a:fillRect/>
          </a:stretch>
        </p:blipFill>
        <p:spPr bwMode="auto">
          <a:xfrm>
            <a:off x="2700338" y="476250"/>
            <a:ext cx="4400550" cy="1685925"/>
          </a:xfrm>
          <a:prstGeom prst="rect">
            <a:avLst/>
          </a:prstGeom>
          <a:noFill/>
          <a:ln w="9525">
            <a:noFill/>
            <a:miter lim="800000"/>
            <a:headEnd/>
            <a:tailEnd/>
          </a:ln>
        </p:spPr>
      </p:pic>
      <p:sp>
        <p:nvSpPr>
          <p:cNvPr id="3" name="Rectangle 2"/>
          <p:cNvSpPr>
            <a:spLocks noChangeArrowheads="1"/>
          </p:cNvSpPr>
          <p:nvPr/>
        </p:nvSpPr>
        <p:spPr bwMode="auto">
          <a:xfrm>
            <a:off x="4141788" y="981075"/>
            <a:ext cx="1346200" cy="646113"/>
          </a:xfrm>
          <a:prstGeom prst="rect">
            <a:avLst/>
          </a:prstGeom>
          <a:noFill/>
          <a:ln w="9525">
            <a:noFill/>
            <a:miter lim="800000"/>
            <a:headEnd/>
            <a:tailEnd/>
          </a:ln>
        </p:spPr>
        <p:txBody>
          <a:bodyPr wrap="none">
            <a:spAutoFit/>
          </a:bodyPr>
          <a:lstStyle/>
          <a:p>
            <a:pPr algn="r" rtl="1"/>
            <a:r>
              <a:rPr lang="ar-SA" sz="3600" b="1"/>
              <a:t>الجاذبية</a:t>
            </a:r>
            <a:endParaRPr lang="ar-EG" sz="3600" b="1">
              <a:solidFill>
                <a:srgbClr val="FF33CC"/>
              </a:solidFill>
              <a:latin typeface="Calibri" pitchFamily="34" charset="0"/>
            </a:endParaRPr>
          </a:p>
        </p:txBody>
      </p:sp>
      <p:sp>
        <p:nvSpPr>
          <p:cNvPr id="5" name="Rectangle 4"/>
          <p:cNvSpPr>
            <a:spLocks noChangeArrowheads="1"/>
          </p:cNvSpPr>
          <p:nvPr/>
        </p:nvSpPr>
        <p:spPr bwMode="auto">
          <a:xfrm>
            <a:off x="896938" y="3429000"/>
            <a:ext cx="7143750" cy="1476375"/>
          </a:xfrm>
          <a:prstGeom prst="rect">
            <a:avLst/>
          </a:prstGeom>
          <a:noFill/>
          <a:ln w="9525">
            <a:noFill/>
            <a:miter lim="800000"/>
            <a:headEnd/>
            <a:tailEnd/>
          </a:ln>
        </p:spPr>
        <p:txBody>
          <a:bodyPr>
            <a:spAutoFit/>
          </a:bodyPr>
          <a:lstStyle/>
          <a:p>
            <a:pPr algn="r" rtl="1"/>
            <a:r>
              <a:rPr lang="ar-SA" sz="3000" b="1" dirty="0">
                <a:solidFill>
                  <a:srgbClr val="0000CC"/>
                </a:solidFill>
                <a:cs typeface="Times New Roman" pitchFamily="18" charset="0"/>
              </a:rPr>
              <a:t>مثال مذنب هالي</a:t>
            </a:r>
          </a:p>
          <a:p>
            <a:pPr algn="r" rtl="1"/>
            <a:r>
              <a:rPr lang="ar-SA" sz="3000" b="1" dirty="0">
                <a:solidFill>
                  <a:srgbClr val="0000CC"/>
                </a:solidFill>
                <a:cs typeface="Times New Roman" pitchFamily="18" charset="0"/>
              </a:rPr>
              <a:t>الزمن الدوري لمذنب هالي هو  76سنة، ويعد مثالاً على المجموعة ذات الزمن الدوري القصير. </a:t>
            </a:r>
          </a:p>
        </p:txBody>
      </p:sp>
    </p:spTree>
  </p:cSld>
  <p:clrMapOvr>
    <a:masterClrMapping/>
  </p:clrMapOvr>
  <p:transition spd="slow">
    <p:pull dir="r"/>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to="" calcmode="lin" valueType="num">
                                      <p:cBhvr>
                                        <p:cTn id="10" dur="1" fill="hold"/>
                                        <p:tgtEl>
                                          <p:spTgt spid="3"/>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to="" calcmode="lin" valueType="num">
                                      <p:cBhvr>
                                        <p:cTn id="13" dur="1" fill="hold"/>
                                        <p:tgtEl>
                                          <p:spTgt spid="5"/>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to="" calcmode="lin" valueType="num">
                                      <p:cBhvr>
                                        <p:cTn id="16"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2aca0afe7118b673294537649485b0fb6be026"/>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رحلة">
  <a:themeElements>
    <a:clrScheme name="رحلة">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رحلة">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رحلة">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1336</TotalTime>
  <Words>1620</Words>
  <Application>Microsoft Office PowerPoint</Application>
  <PresentationFormat>On-screen Show (4:3)</PresentationFormat>
  <Paragraphs>278</Paragraphs>
  <Slides>83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Franklin Gothic Medium</vt:lpstr>
      <vt:lpstr>Tahoma</vt:lpstr>
      <vt:lpstr>Franklin Gothic Book</vt:lpstr>
      <vt:lpstr>Wingdings 2</vt:lpstr>
      <vt:lpstr>Calibri</vt:lpstr>
      <vt:lpstr>Times New Roman</vt:lpstr>
      <vt:lpstr>رحلة</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vector>
  </TitlesOfParts>
  <Company>vortex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زاد المعلم</dc:creator>
  <cp:lastModifiedBy>CompuMarket</cp:lastModifiedBy>
  <cp:revision>189</cp:revision>
  <dcterms:created xsi:type="dcterms:W3CDTF">2010-06-19T19:59:19Z</dcterms:created>
  <dcterms:modified xsi:type="dcterms:W3CDTF">2016-01-09T11:27:10Z</dcterms:modified>
</cp:coreProperties>
</file>