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</p:sldMasterIdLst>
  <p:notesMasterIdLst>
    <p:notesMasterId r:id="rId23"/>
  </p:notesMasterIdLst>
  <p:handoutMasterIdLst>
    <p:handoutMasterId r:id="rId24"/>
  </p:handoutMasterIdLst>
  <p:sldIdLst>
    <p:sldId id="256" r:id="rId3"/>
    <p:sldId id="379" r:id="rId4"/>
    <p:sldId id="381" r:id="rId5"/>
    <p:sldId id="257" r:id="rId6"/>
    <p:sldId id="313" r:id="rId7"/>
    <p:sldId id="370" r:id="rId8"/>
    <p:sldId id="322" r:id="rId9"/>
    <p:sldId id="345" r:id="rId10"/>
    <p:sldId id="380" r:id="rId11"/>
    <p:sldId id="258" r:id="rId12"/>
    <p:sldId id="382" r:id="rId13"/>
    <p:sldId id="361" r:id="rId14"/>
    <p:sldId id="373" r:id="rId15"/>
    <p:sldId id="350" r:id="rId16"/>
    <p:sldId id="359" r:id="rId17"/>
    <p:sldId id="339" r:id="rId18"/>
    <p:sldId id="342" r:id="rId19"/>
    <p:sldId id="343" r:id="rId20"/>
    <p:sldId id="344" r:id="rId21"/>
    <p:sldId id="369" r:id="rId22"/>
  </p:sldIdLst>
  <p:sldSz cx="9144000" cy="5143500" type="screen16x9"/>
  <p:notesSz cx="6858000" cy="9144000"/>
  <p:embeddedFontLst>
    <p:embeddedFont>
      <p:font typeface="Barlow Medium" panose="00000600000000000000" pitchFamily="2" charset="0"/>
      <p:regular r:id="rId25"/>
      <p:bold r:id="rId26"/>
      <p:italic r:id="rId27"/>
      <p:boldItalic r:id="rId28"/>
    </p:embeddedFont>
    <p:embeddedFont>
      <p:font typeface="Barlow SemiBold" panose="00000700000000000000" pitchFamily="2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Fredoka One" panose="020B0604020202020204" charset="0"/>
      <p:regular r:id="rId39"/>
    </p:embeddedFont>
    <p:embeddedFont>
      <p:font typeface="Roboto Condensed Light" panose="02000000000000000000" pitchFamily="2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ADBC"/>
    <a:srgbClr val="C589BC"/>
    <a:srgbClr val="68B1E5"/>
    <a:srgbClr val="EDBBC7"/>
    <a:srgbClr val="E6E6E4"/>
    <a:srgbClr val="E0E0DE"/>
    <a:srgbClr val="DDDDDB"/>
    <a:srgbClr val="7AC4A4"/>
    <a:srgbClr val="E4E4E2"/>
    <a:srgbClr val="E5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107856-5554-42FB-B03E-39F5DBC370BA}" styleName="نمط متوسط 4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64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01/03/43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6556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24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20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90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262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39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759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88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90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248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1189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021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3807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94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1" y="390778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0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60612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4" r:id="rId5"/>
    <p:sldLayoutId id="2147483684" r:id="rId6"/>
    <p:sldLayoutId id="2147483685" r:id="rId7"/>
    <p:sldLayoutId id="2147483702" r:id="rId8"/>
    <p:sldLayoutId id="214748370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153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6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fif"/><Relationship Id="rId5" Type="http://schemas.openxmlformats.org/officeDocument/2006/relationships/image" Target="../media/image11.png"/><Relationship Id="rId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slide" Target="slide16.xml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het.colorado.edu/sims/html/states-of-matter/latest/states-of-matter_en.html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3.jfif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slide" Target="slide1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2.png"/><Relationship Id="rId3" Type="http://schemas.openxmlformats.org/officeDocument/2006/relationships/image" Target="../media/image3.jfif"/><Relationship Id="rId7" Type="http://schemas.openxmlformats.org/officeDocument/2006/relationships/image" Target="../media/image50.png"/><Relationship Id="rId12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7.xml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slide" Target="slide18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image" Target="../media/image3.jfi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fif"/><Relationship Id="rId5" Type="http://schemas.openxmlformats.org/officeDocument/2006/relationships/image" Target="../media/image11.png"/><Relationship Id="rId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 /  / 1443 هـ</a:t>
            </a:r>
          </a:p>
          <a:p>
            <a:pPr algn="r"/>
            <a:r>
              <a:rPr lang="ar-SA" dirty="0"/>
              <a:t>الحصة : السادسة </a:t>
            </a:r>
            <a:endParaRPr lang="en-US" dirty="0"/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3331610" y="1957650"/>
            <a:ext cx="53818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الحرارة وتحولات المادة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3FE8B713-F925-4E59-B758-9EFE6D425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67" y="918248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931687C2-EC02-40B7-A43E-B8723E738B26}"/>
              </a:ext>
            </a:extLst>
          </p:cNvPr>
          <p:cNvSpPr/>
          <p:nvPr/>
        </p:nvSpPr>
        <p:spPr>
          <a:xfrm>
            <a:off x="902459" y="763496"/>
            <a:ext cx="1554991" cy="1108167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 العملية العكسية للانصهار 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72213430-FC6E-46F6-9F40-CF045D5F46FC}"/>
              </a:ext>
            </a:extLst>
          </p:cNvPr>
          <p:cNvSpPr/>
          <p:nvPr/>
        </p:nvSpPr>
        <p:spPr>
          <a:xfrm>
            <a:off x="5750719" y="114079"/>
            <a:ext cx="1671637" cy="58843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التجمد 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2F1C422-03A6-4B47-A958-1791027F560A}"/>
              </a:ext>
            </a:extLst>
          </p:cNvPr>
          <p:cNvSpPr txBox="1"/>
          <p:nvPr/>
        </p:nvSpPr>
        <p:spPr>
          <a:xfrm>
            <a:off x="1679954" y="763496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تحول المادة من الحالة السائلة الى الصلبة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29EA7D9-7ED9-4F1D-9046-5F89BE5CA8A8}"/>
              </a:ext>
            </a:extLst>
          </p:cNvPr>
          <p:cNvSpPr txBox="1"/>
          <p:nvPr/>
        </p:nvSpPr>
        <p:spPr>
          <a:xfrm>
            <a:off x="2326070" y="1740753"/>
            <a:ext cx="68492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وتسمى الدرجة التي تتحول عندها المادة من الحالة السائلة الى الحالة الصلبة   بـ 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B8F11DF2-E028-41C6-A315-AED194AAE6C4}"/>
              </a:ext>
            </a:extLst>
          </p:cNvPr>
          <p:cNvSpPr/>
          <p:nvPr/>
        </p:nvSpPr>
        <p:spPr>
          <a:xfrm>
            <a:off x="2880104" y="2410540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درجة التجمد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1C5462CA-F3FB-49B2-8B49-67884360637E}"/>
              </a:ext>
            </a:extLst>
          </p:cNvPr>
          <p:cNvSpPr/>
          <p:nvPr/>
        </p:nvSpPr>
        <p:spPr>
          <a:xfrm>
            <a:off x="6925711" y="3730587"/>
            <a:ext cx="1914525" cy="64941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درجة الانصهار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C17BB49-1375-4B96-A5C4-B8B8ED77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35" y="3449644"/>
            <a:ext cx="1211301" cy="12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FC987EA8-A711-4BA3-909C-54EDA3ACC844}"/>
              </a:ext>
            </a:extLst>
          </p:cNvPr>
          <p:cNvSpPr/>
          <p:nvPr/>
        </p:nvSpPr>
        <p:spPr>
          <a:xfrm>
            <a:off x="3982042" y="3702953"/>
            <a:ext cx="1914525" cy="677051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درجة التجمد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A7AFA24B-D80C-4AB5-9382-114A0984CF97}"/>
              </a:ext>
            </a:extLst>
          </p:cNvPr>
          <p:cNvSpPr/>
          <p:nvPr/>
        </p:nvSpPr>
        <p:spPr>
          <a:xfrm rot="20337614">
            <a:off x="1237697" y="3340975"/>
            <a:ext cx="2133381" cy="969323"/>
          </a:xfrm>
          <a:prstGeom prst="ellipse">
            <a:avLst/>
          </a:prstGeom>
          <a:solidFill>
            <a:srgbClr val="82ADB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>
                    <a:lumMod val="85000"/>
                  </a:schemeClr>
                </a:solidFill>
              </a:rPr>
              <a:t>ما هي درجة تجمد الماء؟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صورة الشريحة 27">
                <a:extLst>
                  <a:ext uri="{FF2B5EF4-FFF2-40B4-BE49-F238E27FC236}">
                    <a16:creationId xmlns:a16="http://schemas.microsoft.com/office/drawing/2014/main" id="{25F01C34-8FB4-40A9-882C-A50D44884A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0811371"/>
                  </p:ext>
                </p:extLst>
              </p:nvPr>
            </p:nvGraphicFramePr>
            <p:xfrm>
              <a:off x="165501" y="4315371"/>
              <a:ext cx="714393" cy="611788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4393" cy="61178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صورة الشريحة 2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5F01C34-8FB4-40A9-882C-A50D44884A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501" y="4315371"/>
                <a:ext cx="714393" cy="61178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4" grpId="0" animBg="1"/>
      <p:bldP spid="21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EBE781F-A1A6-47F9-8454-719E42CC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67" y="918248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250201C1-6DA3-45DD-9279-C6E462C185A1}"/>
              </a:ext>
            </a:extLst>
          </p:cNvPr>
          <p:cNvSpPr/>
          <p:nvPr/>
        </p:nvSpPr>
        <p:spPr>
          <a:xfrm>
            <a:off x="902459" y="763496"/>
            <a:ext cx="1554991" cy="1108167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ماذا يحدث خلال عملية التجمد  </a:t>
            </a:r>
          </a:p>
        </p:txBody>
      </p:sp>
      <p:sp>
        <p:nvSpPr>
          <p:cNvPr id="66" name="Rectangle: Top Corners Rounded 27">
            <a:extLst>
              <a:ext uri="{FF2B5EF4-FFF2-40B4-BE49-F238E27FC236}">
                <a16:creationId xmlns:a16="http://schemas.microsoft.com/office/drawing/2014/main" id="{2BAC31BE-025E-47BE-B3CC-80A7BEB0EE09}"/>
              </a:ext>
            </a:extLst>
          </p:cNvPr>
          <p:cNvSpPr/>
          <p:nvPr/>
        </p:nvSpPr>
        <p:spPr>
          <a:xfrm>
            <a:off x="5330429" y="1439466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7" name="Rectangle: Top Corners Rounded 28">
            <a:extLst>
              <a:ext uri="{FF2B5EF4-FFF2-40B4-BE49-F238E27FC236}">
                <a16:creationId xmlns:a16="http://schemas.microsoft.com/office/drawing/2014/main" id="{139DD9A2-384E-4623-A391-21C18FC00A1A}"/>
              </a:ext>
            </a:extLst>
          </p:cNvPr>
          <p:cNvSpPr/>
          <p:nvPr/>
        </p:nvSpPr>
        <p:spPr>
          <a:xfrm>
            <a:off x="4936332" y="1439466"/>
            <a:ext cx="41076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DC7D17FA-1279-48C8-8DE8-E4530B8AAE68}"/>
              </a:ext>
            </a:extLst>
          </p:cNvPr>
          <p:cNvGrpSpPr>
            <a:grpSpLocks/>
          </p:cNvGrpSpPr>
          <p:nvPr/>
        </p:nvGrpSpPr>
        <p:grpSpPr bwMode="auto">
          <a:xfrm>
            <a:off x="2987279" y="1587103"/>
            <a:ext cx="3009900" cy="1067991"/>
            <a:chOff x="5232485" y="2037795"/>
            <a:chExt cx="4013328" cy="1424760"/>
          </a:xfrm>
        </p:grpSpPr>
        <p:sp>
          <p:nvSpPr>
            <p:cNvPr id="69" name="Rectangle 25">
              <a:extLst>
                <a:ext uri="{FF2B5EF4-FFF2-40B4-BE49-F238E27FC236}">
                  <a16:creationId xmlns:a16="http://schemas.microsoft.com/office/drawing/2014/main" id="{7B824DC0-02A4-4BD5-9809-D644703508B4}"/>
                </a:ext>
              </a:extLst>
            </p:cNvPr>
            <p:cNvSpPr/>
            <p:nvPr/>
          </p:nvSpPr>
          <p:spPr>
            <a:xfrm rot="573383">
              <a:off x="6438185" y="2663918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/>
            </a:p>
          </p:txBody>
        </p:sp>
        <p:sp>
          <p:nvSpPr>
            <p:cNvPr id="70" name="Rectangle 26">
              <a:extLst>
                <a:ext uri="{FF2B5EF4-FFF2-40B4-BE49-F238E27FC236}">
                  <a16:creationId xmlns:a16="http://schemas.microsoft.com/office/drawing/2014/main" id="{54C81013-55B6-4B65-97E0-DC7BC52B9036}"/>
                </a:ext>
              </a:extLst>
            </p:cNvPr>
            <p:cNvSpPr/>
            <p:nvPr/>
          </p:nvSpPr>
          <p:spPr>
            <a:xfrm rot="21029230">
              <a:off x="5232485" y="2671192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71" name="Rectangle: Rounded Corners 29">
              <a:extLst>
                <a:ext uri="{FF2B5EF4-FFF2-40B4-BE49-F238E27FC236}">
                  <a16:creationId xmlns:a16="http://schemas.microsoft.com/office/drawing/2014/main" id="{F461EFF7-DBF1-4C62-ADB9-ECB2648B6363}"/>
                </a:ext>
              </a:extLst>
            </p:cNvPr>
            <p:cNvSpPr/>
            <p:nvPr/>
          </p:nvSpPr>
          <p:spPr>
            <a:xfrm>
              <a:off x="5321388" y="2037795"/>
              <a:ext cx="3924425" cy="12246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72" name="Freeform: Shape 33">
              <a:extLst>
                <a:ext uri="{FF2B5EF4-FFF2-40B4-BE49-F238E27FC236}">
                  <a16:creationId xmlns:a16="http://schemas.microsoft.com/office/drawing/2014/main" id="{455A1232-FDCF-4488-BA5E-9EE2182EBA4A}"/>
                </a:ext>
              </a:extLst>
            </p:cNvPr>
            <p:cNvSpPr/>
            <p:nvPr/>
          </p:nvSpPr>
          <p:spPr>
            <a:xfrm>
              <a:off x="5337263" y="3141706"/>
              <a:ext cx="3892674" cy="127069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73" name="Rectangle 70">
            <a:extLst>
              <a:ext uri="{FF2B5EF4-FFF2-40B4-BE49-F238E27FC236}">
                <a16:creationId xmlns:a16="http://schemas.microsoft.com/office/drawing/2014/main" id="{80D70A6D-C8EE-44EB-A113-F7EFAC93508C}"/>
              </a:ext>
            </a:extLst>
          </p:cNvPr>
          <p:cNvSpPr/>
          <p:nvPr/>
        </p:nvSpPr>
        <p:spPr>
          <a:xfrm rot="5400000">
            <a:off x="5164235" y="1193327"/>
            <a:ext cx="322123" cy="7225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4" name="Trapezoid 5">
            <a:extLst>
              <a:ext uri="{FF2B5EF4-FFF2-40B4-BE49-F238E27FC236}">
                <a16:creationId xmlns:a16="http://schemas.microsoft.com/office/drawing/2014/main" id="{6B2EE946-F9B3-44CF-85A8-2715A2A9ECC2}"/>
              </a:ext>
            </a:extLst>
          </p:cNvPr>
          <p:cNvSpPr/>
          <p:nvPr/>
        </p:nvSpPr>
        <p:spPr>
          <a:xfrm flipV="1">
            <a:off x="5113735" y="1439465"/>
            <a:ext cx="422672" cy="46315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4D7C180B-B566-4CAF-A4DE-5C6E25B292C3}"/>
              </a:ext>
            </a:extLst>
          </p:cNvPr>
          <p:cNvSpPr/>
          <p:nvPr/>
        </p:nvSpPr>
        <p:spPr>
          <a:xfrm>
            <a:off x="5027164" y="1663094"/>
            <a:ext cx="702553" cy="636736"/>
          </a:xfrm>
          <a:prstGeom prst="rect">
            <a:avLst/>
          </a:prstGeom>
          <a:solidFill>
            <a:schemeClr val="bg2">
              <a:lumMod val="75000"/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6" name="Rectangle: Top Corners Rounded 11">
            <a:extLst>
              <a:ext uri="{FF2B5EF4-FFF2-40B4-BE49-F238E27FC236}">
                <a16:creationId xmlns:a16="http://schemas.microsoft.com/office/drawing/2014/main" id="{D5A79294-A41F-4917-86B9-19734805E666}"/>
              </a:ext>
            </a:extLst>
          </p:cNvPr>
          <p:cNvSpPr/>
          <p:nvPr/>
        </p:nvSpPr>
        <p:spPr>
          <a:xfrm>
            <a:off x="7452123" y="173831"/>
            <a:ext cx="410765" cy="4333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7" name="Rectangle: Top Corners Rounded 6">
            <a:extLst>
              <a:ext uri="{FF2B5EF4-FFF2-40B4-BE49-F238E27FC236}">
                <a16:creationId xmlns:a16="http://schemas.microsoft.com/office/drawing/2014/main" id="{CE6A9066-83F3-42E9-A9A2-6B3307DC7A68}"/>
              </a:ext>
            </a:extLst>
          </p:cNvPr>
          <p:cNvSpPr/>
          <p:nvPr/>
        </p:nvSpPr>
        <p:spPr>
          <a:xfrm>
            <a:off x="7056836" y="173831"/>
            <a:ext cx="411956" cy="4333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8" name="Rectangle 67">
            <a:extLst>
              <a:ext uri="{FF2B5EF4-FFF2-40B4-BE49-F238E27FC236}">
                <a16:creationId xmlns:a16="http://schemas.microsoft.com/office/drawing/2014/main" id="{348005DB-425E-45C0-B943-DC8C3FFEFAA3}"/>
              </a:ext>
            </a:extLst>
          </p:cNvPr>
          <p:cNvSpPr/>
          <p:nvPr/>
        </p:nvSpPr>
        <p:spPr>
          <a:xfrm rot="5400000">
            <a:off x="7300011" y="-94763"/>
            <a:ext cx="322123" cy="722566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79" name="Rectangle: Rounded Corners 32">
            <a:extLst>
              <a:ext uri="{FF2B5EF4-FFF2-40B4-BE49-F238E27FC236}">
                <a16:creationId xmlns:a16="http://schemas.microsoft.com/office/drawing/2014/main" id="{42E823CB-228C-4AF8-A736-79284F282E5D}"/>
              </a:ext>
            </a:extLst>
          </p:cNvPr>
          <p:cNvSpPr/>
          <p:nvPr/>
        </p:nvSpPr>
        <p:spPr>
          <a:xfrm>
            <a:off x="5072063" y="1691878"/>
            <a:ext cx="506016" cy="46434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F44BB6F3-D3BD-4918-B198-EF1E0E6B9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973" y="1685925"/>
            <a:ext cx="434578" cy="5078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Rectangle: Top Corners Rounded 41">
            <a:extLst>
              <a:ext uri="{FF2B5EF4-FFF2-40B4-BE49-F238E27FC236}">
                <a16:creationId xmlns:a16="http://schemas.microsoft.com/office/drawing/2014/main" id="{505FB3AB-B117-4638-B2D3-6A5B04906754}"/>
              </a:ext>
            </a:extLst>
          </p:cNvPr>
          <p:cNvSpPr/>
          <p:nvPr/>
        </p:nvSpPr>
        <p:spPr>
          <a:xfrm>
            <a:off x="7304486" y="2699147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" name="Rectangle: Top Corners Rounded 42">
            <a:extLst>
              <a:ext uri="{FF2B5EF4-FFF2-40B4-BE49-F238E27FC236}">
                <a16:creationId xmlns:a16="http://schemas.microsoft.com/office/drawing/2014/main" id="{06C4CFD0-8572-4EAE-A486-AB66C55F5082}"/>
              </a:ext>
            </a:extLst>
          </p:cNvPr>
          <p:cNvSpPr/>
          <p:nvPr/>
        </p:nvSpPr>
        <p:spPr>
          <a:xfrm>
            <a:off x="6910388" y="2699147"/>
            <a:ext cx="41076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C0050B6C-BD37-4007-A471-492DCA179A69}"/>
              </a:ext>
            </a:extLst>
          </p:cNvPr>
          <p:cNvGrpSpPr>
            <a:grpSpLocks/>
          </p:cNvGrpSpPr>
          <p:nvPr/>
        </p:nvGrpSpPr>
        <p:grpSpPr bwMode="auto">
          <a:xfrm>
            <a:off x="4918473" y="2846784"/>
            <a:ext cx="3009900" cy="1069181"/>
            <a:chOff x="2666560" y="3573430"/>
            <a:chExt cx="4013328" cy="1424760"/>
          </a:xfrm>
        </p:grpSpPr>
        <p:sp>
          <p:nvSpPr>
            <p:cNvPr id="84" name="Rectangle 39">
              <a:extLst>
                <a:ext uri="{FF2B5EF4-FFF2-40B4-BE49-F238E27FC236}">
                  <a16:creationId xmlns:a16="http://schemas.microsoft.com/office/drawing/2014/main" id="{59E3A98E-12C1-4FCF-8F77-164CCBFD77F2}"/>
                </a:ext>
              </a:extLst>
            </p:cNvPr>
            <p:cNvSpPr/>
            <p:nvPr/>
          </p:nvSpPr>
          <p:spPr>
            <a:xfrm rot="573383">
              <a:off x="3872260" y="4199553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5" name="Rectangle 40">
              <a:extLst>
                <a:ext uri="{FF2B5EF4-FFF2-40B4-BE49-F238E27FC236}">
                  <a16:creationId xmlns:a16="http://schemas.microsoft.com/office/drawing/2014/main" id="{B584D73C-468D-4AA3-8928-DF7D8358220B}"/>
                </a:ext>
              </a:extLst>
            </p:cNvPr>
            <p:cNvSpPr/>
            <p:nvPr/>
          </p:nvSpPr>
          <p:spPr>
            <a:xfrm rot="21029230">
              <a:off x="2666560" y="4206827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6" name="Rectangle: Rounded Corners 43">
              <a:extLst>
                <a:ext uri="{FF2B5EF4-FFF2-40B4-BE49-F238E27FC236}">
                  <a16:creationId xmlns:a16="http://schemas.microsoft.com/office/drawing/2014/main" id="{09E1396C-436C-4EB3-B4BC-8FA351DE7219}"/>
                </a:ext>
              </a:extLst>
            </p:cNvPr>
            <p:cNvSpPr/>
            <p:nvPr/>
          </p:nvSpPr>
          <p:spPr>
            <a:xfrm>
              <a:off x="2755463" y="3573430"/>
              <a:ext cx="3924425" cy="1223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7" name="Freeform: Shape 47">
              <a:extLst>
                <a:ext uri="{FF2B5EF4-FFF2-40B4-BE49-F238E27FC236}">
                  <a16:creationId xmlns:a16="http://schemas.microsoft.com/office/drawing/2014/main" id="{E79E6BB6-CE85-4A92-B0F8-2083353D338B}"/>
                </a:ext>
              </a:extLst>
            </p:cNvPr>
            <p:cNvSpPr/>
            <p:nvPr/>
          </p:nvSpPr>
          <p:spPr>
            <a:xfrm>
              <a:off x="2771338" y="4677698"/>
              <a:ext cx="3892674" cy="126927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88" name="Rectangle 71">
            <a:extLst>
              <a:ext uri="{FF2B5EF4-FFF2-40B4-BE49-F238E27FC236}">
                <a16:creationId xmlns:a16="http://schemas.microsoft.com/office/drawing/2014/main" id="{7E1F9F1B-4B4C-4EB4-AA2E-6DA08CB40125}"/>
              </a:ext>
            </a:extLst>
          </p:cNvPr>
          <p:cNvSpPr/>
          <p:nvPr/>
        </p:nvSpPr>
        <p:spPr>
          <a:xfrm rot="5400000">
            <a:off x="7154264" y="2474129"/>
            <a:ext cx="322123" cy="7225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9" name="Trapezoid 5">
            <a:extLst>
              <a:ext uri="{FF2B5EF4-FFF2-40B4-BE49-F238E27FC236}">
                <a16:creationId xmlns:a16="http://schemas.microsoft.com/office/drawing/2014/main" id="{AC66277A-226C-4AB2-A7E4-4509EFA31F9E}"/>
              </a:ext>
            </a:extLst>
          </p:cNvPr>
          <p:cNvSpPr/>
          <p:nvPr/>
        </p:nvSpPr>
        <p:spPr>
          <a:xfrm flipV="1">
            <a:off x="7088982" y="2699147"/>
            <a:ext cx="421481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gradFill>
            <a:gsLst>
              <a:gs pos="22000">
                <a:srgbClr val="FF9900"/>
              </a:gs>
              <a:gs pos="99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35517370-1963-4271-AEE9-F986F50FFAAE}"/>
              </a:ext>
            </a:extLst>
          </p:cNvPr>
          <p:cNvGrpSpPr>
            <a:grpSpLocks/>
          </p:cNvGrpSpPr>
          <p:nvPr/>
        </p:nvGrpSpPr>
        <p:grpSpPr bwMode="auto">
          <a:xfrm>
            <a:off x="4924706" y="322148"/>
            <a:ext cx="3009900" cy="1067991"/>
            <a:chOff x="2724945" y="351698"/>
            <a:chExt cx="4013328" cy="1424760"/>
          </a:xfrm>
        </p:grpSpPr>
        <p:sp>
          <p:nvSpPr>
            <p:cNvPr id="91" name="Rectangle 23">
              <a:extLst>
                <a:ext uri="{FF2B5EF4-FFF2-40B4-BE49-F238E27FC236}">
                  <a16:creationId xmlns:a16="http://schemas.microsoft.com/office/drawing/2014/main" id="{75EA01F4-A0D7-42D9-92C6-365391F16776}"/>
                </a:ext>
              </a:extLst>
            </p:cNvPr>
            <p:cNvSpPr/>
            <p:nvPr/>
          </p:nvSpPr>
          <p:spPr>
            <a:xfrm rot="573383">
              <a:off x="3930645" y="977821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92" name="Rectangle 22">
              <a:extLst>
                <a:ext uri="{FF2B5EF4-FFF2-40B4-BE49-F238E27FC236}">
                  <a16:creationId xmlns:a16="http://schemas.microsoft.com/office/drawing/2014/main" id="{F9EB0C82-63EE-4E4A-ABEA-7EACD682C7E4}"/>
                </a:ext>
              </a:extLst>
            </p:cNvPr>
            <p:cNvSpPr/>
            <p:nvPr/>
          </p:nvSpPr>
          <p:spPr>
            <a:xfrm rot="21029230">
              <a:off x="2724945" y="985095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/>
            </a:p>
          </p:txBody>
        </p:sp>
        <p:grpSp>
          <p:nvGrpSpPr>
            <p:cNvPr id="93" name="مجموعة 3">
              <a:extLst>
                <a:ext uri="{FF2B5EF4-FFF2-40B4-BE49-F238E27FC236}">
                  <a16:creationId xmlns:a16="http://schemas.microsoft.com/office/drawing/2014/main" id="{426C03A9-A686-4040-AF1D-9F5F72DC3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848" y="351698"/>
              <a:ext cx="3924425" cy="1230980"/>
              <a:chOff x="2813848" y="351698"/>
              <a:chExt cx="3924425" cy="1230980"/>
            </a:xfrm>
          </p:grpSpPr>
          <p:sp>
            <p:nvSpPr>
              <p:cNvPr id="94" name="Rectangle: Rounded Corners 4">
                <a:extLst>
                  <a:ext uri="{FF2B5EF4-FFF2-40B4-BE49-F238E27FC236}">
                    <a16:creationId xmlns:a16="http://schemas.microsoft.com/office/drawing/2014/main" id="{F1A1727B-FC9F-4B21-9AFD-6F67BFF96CF6}"/>
                  </a:ext>
                </a:extLst>
              </p:cNvPr>
              <p:cNvSpPr/>
              <p:nvPr/>
            </p:nvSpPr>
            <p:spPr>
              <a:xfrm>
                <a:off x="2813848" y="351698"/>
                <a:ext cx="3924425" cy="12246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  <p:sp>
            <p:nvSpPr>
              <p:cNvPr id="95" name="Freeform: Shape 14">
                <a:extLst>
                  <a:ext uri="{FF2B5EF4-FFF2-40B4-BE49-F238E27FC236}">
                    <a16:creationId xmlns:a16="http://schemas.microsoft.com/office/drawing/2014/main" id="{44FF52AD-5F47-4383-8B4C-3CACD0D9280B}"/>
                  </a:ext>
                </a:extLst>
              </p:cNvPr>
              <p:cNvSpPr/>
              <p:nvPr/>
            </p:nvSpPr>
            <p:spPr>
              <a:xfrm>
                <a:off x="2829724" y="1455609"/>
                <a:ext cx="3892674" cy="127069"/>
              </a:xfrm>
              <a:custGeom>
                <a:avLst/>
                <a:gdLst>
                  <a:gd name="connsiteX0" fmla="*/ 0 w 3893642"/>
                  <a:gd name="connsiteY0" fmla="*/ 0 h 126609"/>
                  <a:gd name="connsiteX1" fmla="*/ 3893642 w 3893642"/>
                  <a:gd name="connsiteY1" fmla="*/ 0 h 126609"/>
                  <a:gd name="connsiteX2" fmla="*/ 3893234 w 3893642"/>
                  <a:gd name="connsiteY2" fmla="*/ 2024 h 126609"/>
                  <a:gd name="connsiteX3" fmla="*/ 3705278 w 3893642"/>
                  <a:gd name="connsiteY3" fmla="*/ 126609 h 126609"/>
                  <a:gd name="connsiteX4" fmla="*/ 188364 w 3893642"/>
                  <a:gd name="connsiteY4" fmla="*/ 126609 h 126609"/>
                  <a:gd name="connsiteX5" fmla="*/ 408 w 3893642"/>
                  <a:gd name="connsiteY5" fmla="*/ 2024 h 126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642" h="126609">
                    <a:moveTo>
                      <a:pt x="0" y="0"/>
                    </a:moveTo>
                    <a:lnTo>
                      <a:pt x="3893642" y="0"/>
                    </a:lnTo>
                    <a:lnTo>
                      <a:pt x="3893234" y="2024"/>
                    </a:lnTo>
                    <a:cubicBezTo>
                      <a:pt x="3862267" y="75237"/>
                      <a:pt x="3789772" y="126609"/>
                      <a:pt x="3705278" y="126609"/>
                    </a:cubicBezTo>
                    <a:lnTo>
                      <a:pt x="188364" y="126609"/>
                    </a:lnTo>
                    <a:cubicBezTo>
                      <a:pt x="103871" y="126609"/>
                      <a:pt x="31375" y="75237"/>
                      <a:pt x="408" y="202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</p:grpSp>
      </p:grp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2216C6F1-16BD-43CE-BF84-FD9FFABC2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231" y="518403"/>
            <a:ext cx="201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يفقد الماء طاقة حرارية 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Rectangle 45">
            <a:extLst>
              <a:ext uri="{FF2B5EF4-FFF2-40B4-BE49-F238E27FC236}">
                <a16:creationId xmlns:a16="http://schemas.microsoft.com/office/drawing/2014/main" id="{86551F60-3A08-4567-A3A5-74F2144543EA}"/>
              </a:ext>
            </a:extLst>
          </p:cNvPr>
          <p:cNvSpPr/>
          <p:nvPr/>
        </p:nvSpPr>
        <p:spPr>
          <a:xfrm>
            <a:off x="7001510" y="2923219"/>
            <a:ext cx="702553" cy="636736"/>
          </a:xfrm>
          <a:prstGeom prst="rect">
            <a:avLst/>
          </a:prstGeom>
          <a:solidFill>
            <a:schemeClr val="accent3">
              <a:lumMod val="40000"/>
              <a:lumOff val="60000"/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98" name="Rectangle: Rounded Corners 46">
            <a:extLst>
              <a:ext uri="{FF2B5EF4-FFF2-40B4-BE49-F238E27FC236}">
                <a16:creationId xmlns:a16="http://schemas.microsoft.com/office/drawing/2014/main" id="{BFC273C5-FBC3-44A0-A7A3-D0CF93BD87D5}"/>
              </a:ext>
            </a:extLst>
          </p:cNvPr>
          <p:cNvSpPr/>
          <p:nvPr/>
        </p:nvSpPr>
        <p:spPr>
          <a:xfrm>
            <a:off x="7046120" y="2952750"/>
            <a:ext cx="507206" cy="4643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99" name="TextBox 52">
            <a:extLst>
              <a:ext uri="{FF2B5EF4-FFF2-40B4-BE49-F238E27FC236}">
                <a16:creationId xmlns:a16="http://schemas.microsoft.com/office/drawing/2014/main" id="{015C36F7-D9F6-4D0B-8052-58C3876E0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899" y="2950691"/>
            <a:ext cx="435769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Rectangle: Top Corners Rounded 55">
            <a:extLst>
              <a:ext uri="{FF2B5EF4-FFF2-40B4-BE49-F238E27FC236}">
                <a16:creationId xmlns:a16="http://schemas.microsoft.com/office/drawing/2014/main" id="{CCF8EC2B-CB4D-48EB-BFDE-98ABFFF8BF19}"/>
              </a:ext>
            </a:extLst>
          </p:cNvPr>
          <p:cNvSpPr/>
          <p:nvPr/>
        </p:nvSpPr>
        <p:spPr>
          <a:xfrm>
            <a:off x="5283995" y="3913584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1" name="Rectangle: Top Corners Rounded 56">
            <a:extLst>
              <a:ext uri="{FF2B5EF4-FFF2-40B4-BE49-F238E27FC236}">
                <a16:creationId xmlns:a16="http://schemas.microsoft.com/office/drawing/2014/main" id="{45013D98-B6A3-4751-A850-F5FF1EBA64BB}"/>
              </a:ext>
            </a:extLst>
          </p:cNvPr>
          <p:cNvSpPr/>
          <p:nvPr/>
        </p:nvSpPr>
        <p:spPr>
          <a:xfrm>
            <a:off x="4889898" y="3913584"/>
            <a:ext cx="410765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102" name="مجموعة 101">
            <a:extLst>
              <a:ext uri="{FF2B5EF4-FFF2-40B4-BE49-F238E27FC236}">
                <a16:creationId xmlns:a16="http://schemas.microsoft.com/office/drawing/2014/main" id="{CBC42F61-BDB1-4688-9700-88501CB2EA8F}"/>
              </a:ext>
            </a:extLst>
          </p:cNvPr>
          <p:cNvGrpSpPr>
            <a:grpSpLocks/>
          </p:cNvGrpSpPr>
          <p:nvPr/>
        </p:nvGrpSpPr>
        <p:grpSpPr bwMode="auto">
          <a:xfrm>
            <a:off x="2922986" y="4061222"/>
            <a:ext cx="3011090" cy="1069181"/>
            <a:chOff x="5216863" y="5371475"/>
            <a:chExt cx="4013328" cy="1424760"/>
          </a:xfrm>
        </p:grpSpPr>
        <p:sp>
          <p:nvSpPr>
            <p:cNvPr id="103" name="Rectangle 53">
              <a:extLst>
                <a:ext uri="{FF2B5EF4-FFF2-40B4-BE49-F238E27FC236}">
                  <a16:creationId xmlns:a16="http://schemas.microsoft.com/office/drawing/2014/main" id="{57640285-C430-408A-BAE3-E7ABF3996943}"/>
                </a:ext>
              </a:extLst>
            </p:cNvPr>
            <p:cNvSpPr/>
            <p:nvPr/>
          </p:nvSpPr>
          <p:spPr>
            <a:xfrm rot="573383">
              <a:off x="6422563" y="5997598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4" name="Rectangle 54">
              <a:extLst>
                <a:ext uri="{FF2B5EF4-FFF2-40B4-BE49-F238E27FC236}">
                  <a16:creationId xmlns:a16="http://schemas.microsoft.com/office/drawing/2014/main" id="{D2C53701-D2BA-4DAF-9A10-E6CB83F585BE}"/>
                </a:ext>
              </a:extLst>
            </p:cNvPr>
            <p:cNvSpPr/>
            <p:nvPr/>
          </p:nvSpPr>
          <p:spPr>
            <a:xfrm rot="21029230">
              <a:off x="5216863" y="6004872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5" name="Rectangle: Rounded Corners 57">
              <a:extLst>
                <a:ext uri="{FF2B5EF4-FFF2-40B4-BE49-F238E27FC236}">
                  <a16:creationId xmlns:a16="http://schemas.microsoft.com/office/drawing/2014/main" id="{DEECB3B3-0BBF-4841-A3CD-81A9C0AE50EF}"/>
                </a:ext>
              </a:extLst>
            </p:cNvPr>
            <p:cNvSpPr/>
            <p:nvPr/>
          </p:nvSpPr>
          <p:spPr>
            <a:xfrm>
              <a:off x="5305731" y="5371475"/>
              <a:ext cx="3924460" cy="1223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3A65FEFE-51BE-4A35-BF95-9DCE90E98891}"/>
                </a:ext>
              </a:extLst>
            </p:cNvPr>
            <p:cNvSpPr/>
            <p:nvPr/>
          </p:nvSpPr>
          <p:spPr>
            <a:xfrm>
              <a:off x="5321600" y="6475743"/>
              <a:ext cx="3892722" cy="126927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107" name="Trapezoid 5">
            <a:extLst>
              <a:ext uri="{FF2B5EF4-FFF2-40B4-BE49-F238E27FC236}">
                <a16:creationId xmlns:a16="http://schemas.microsoft.com/office/drawing/2014/main" id="{08DDF2B9-1893-43F2-9E55-D7D16F9D5910}"/>
              </a:ext>
            </a:extLst>
          </p:cNvPr>
          <p:cNvSpPr/>
          <p:nvPr/>
        </p:nvSpPr>
        <p:spPr>
          <a:xfrm flipV="1">
            <a:off x="7235429" y="173831"/>
            <a:ext cx="422672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108" name="Rectangle 72">
            <a:extLst>
              <a:ext uri="{FF2B5EF4-FFF2-40B4-BE49-F238E27FC236}">
                <a16:creationId xmlns:a16="http://schemas.microsoft.com/office/drawing/2014/main" id="{E465C4C2-3FB7-4EAD-8062-38BCD1BB6520}"/>
              </a:ext>
            </a:extLst>
          </p:cNvPr>
          <p:cNvSpPr/>
          <p:nvPr/>
        </p:nvSpPr>
        <p:spPr>
          <a:xfrm rot="5400000">
            <a:off x="5113885" y="3683527"/>
            <a:ext cx="322123" cy="7225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9" name="Rectangle 24">
            <a:extLst>
              <a:ext uri="{FF2B5EF4-FFF2-40B4-BE49-F238E27FC236}">
                <a16:creationId xmlns:a16="http://schemas.microsoft.com/office/drawing/2014/main" id="{47AA46C6-7F60-45A7-B539-6DB3C4E4B444}"/>
              </a:ext>
            </a:extLst>
          </p:cNvPr>
          <p:cNvSpPr/>
          <p:nvPr/>
        </p:nvSpPr>
        <p:spPr>
          <a:xfrm>
            <a:off x="7104971" y="337753"/>
            <a:ext cx="702553" cy="636736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0" name="Rectangle: Rounded Corners 7">
            <a:extLst>
              <a:ext uri="{FF2B5EF4-FFF2-40B4-BE49-F238E27FC236}">
                <a16:creationId xmlns:a16="http://schemas.microsoft.com/office/drawing/2014/main" id="{4BF170EF-FC4D-4805-B241-1103B4447167}"/>
              </a:ext>
            </a:extLst>
          </p:cNvPr>
          <p:cNvSpPr/>
          <p:nvPr/>
        </p:nvSpPr>
        <p:spPr>
          <a:xfrm>
            <a:off x="7193757" y="427434"/>
            <a:ext cx="506016" cy="464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1" name="Trapezoid 5">
            <a:extLst>
              <a:ext uri="{FF2B5EF4-FFF2-40B4-BE49-F238E27FC236}">
                <a16:creationId xmlns:a16="http://schemas.microsoft.com/office/drawing/2014/main" id="{52AF4377-2220-4AFF-971D-58E9EE5BA41E}"/>
              </a:ext>
            </a:extLst>
          </p:cNvPr>
          <p:cNvSpPr/>
          <p:nvPr/>
        </p:nvSpPr>
        <p:spPr>
          <a:xfrm flipV="1">
            <a:off x="5068492" y="3913584"/>
            <a:ext cx="421481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112" name="Rectangle 59">
            <a:extLst>
              <a:ext uri="{FF2B5EF4-FFF2-40B4-BE49-F238E27FC236}">
                <a16:creationId xmlns:a16="http://schemas.microsoft.com/office/drawing/2014/main" id="{D17A8BC8-8200-473A-BB09-A1C292B381C6}"/>
              </a:ext>
            </a:extLst>
          </p:cNvPr>
          <p:cNvSpPr/>
          <p:nvPr/>
        </p:nvSpPr>
        <p:spPr>
          <a:xfrm>
            <a:off x="4981024" y="4137870"/>
            <a:ext cx="702553" cy="636736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3" name="Rectangle: Rounded Corners 60">
            <a:extLst>
              <a:ext uri="{FF2B5EF4-FFF2-40B4-BE49-F238E27FC236}">
                <a16:creationId xmlns:a16="http://schemas.microsoft.com/office/drawing/2014/main" id="{60CA0EAC-9A71-43CE-A8C3-664C8B30DD4D}"/>
              </a:ext>
            </a:extLst>
          </p:cNvPr>
          <p:cNvSpPr/>
          <p:nvPr/>
        </p:nvSpPr>
        <p:spPr>
          <a:xfrm>
            <a:off x="5025629" y="4167188"/>
            <a:ext cx="507206" cy="4643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4" name="TextBox 66">
            <a:extLst>
              <a:ext uri="{FF2B5EF4-FFF2-40B4-BE49-F238E27FC236}">
                <a16:creationId xmlns:a16="http://schemas.microsoft.com/office/drawing/2014/main" id="{21C6BB5B-3C70-4160-91DE-3DEE88B9F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431" y="4129929"/>
            <a:ext cx="435769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en-US" altLang="ar-SA" sz="27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Arrow: Bent 68">
            <a:extLst>
              <a:ext uri="{FF2B5EF4-FFF2-40B4-BE49-F238E27FC236}">
                <a16:creationId xmlns:a16="http://schemas.microsoft.com/office/drawing/2014/main" id="{311B8EAC-20A1-4D01-9D97-C54BF1B2B0FD}"/>
              </a:ext>
            </a:extLst>
          </p:cNvPr>
          <p:cNvSpPr/>
          <p:nvPr/>
        </p:nvSpPr>
        <p:spPr>
          <a:xfrm rot="5400000">
            <a:off x="6232922" y="1918097"/>
            <a:ext cx="446485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6" name="Arrow: Bent 69">
            <a:extLst>
              <a:ext uri="{FF2B5EF4-FFF2-40B4-BE49-F238E27FC236}">
                <a16:creationId xmlns:a16="http://schemas.microsoft.com/office/drawing/2014/main" id="{A431788E-F412-45FE-8DFC-841B4E88056E}"/>
              </a:ext>
            </a:extLst>
          </p:cNvPr>
          <p:cNvSpPr/>
          <p:nvPr/>
        </p:nvSpPr>
        <p:spPr>
          <a:xfrm rot="16200000" flipH="1">
            <a:off x="4355307" y="742950"/>
            <a:ext cx="446484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7" name="Arrow: Bent 69">
            <a:extLst>
              <a:ext uri="{FF2B5EF4-FFF2-40B4-BE49-F238E27FC236}">
                <a16:creationId xmlns:a16="http://schemas.microsoft.com/office/drawing/2014/main" id="{E3453953-068F-4CDF-BD34-CD807232517B}"/>
              </a:ext>
            </a:extLst>
          </p:cNvPr>
          <p:cNvSpPr/>
          <p:nvPr/>
        </p:nvSpPr>
        <p:spPr>
          <a:xfrm rot="16200000" flipH="1">
            <a:off x="4301728" y="3270647"/>
            <a:ext cx="446485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E4D360A5-D9AC-4BF5-A991-F6D70ACA2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368" y="1798792"/>
            <a:ext cx="201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تقل درجة حرارته 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8C4C2F08-D1B9-44AB-A9C6-C497086A6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612" y="2880157"/>
            <a:ext cx="2015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+mj-cs"/>
              </a:rPr>
              <a:t>تقل الطاقة الحركية للجزيئات </a:t>
            </a:r>
          </a:p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+mj-cs"/>
              </a:rPr>
              <a:t>فتقل سرعتها وتقترب عن بعضها البعض </a:t>
            </a:r>
            <a:endParaRPr lang="en-US" altLang="ar-SA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+mj-cs"/>
            </a:endParaRPr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D3E3346D-1694-4E7F-9B54-C93E22F84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958" y="4164061"/>
            <a:ext cx="2014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تتحول المادة من الحالة السائلة الى الصلبة  </a:t>
            </a:r>
            <a:endParaRPr lang="en-US" altLang="ar-SA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TextBox 21">
            <a:extLst>
              <a:ext uri="{FF2B5EF4-FFF2-40B4-BE49-F238E27FC236}">
                <a16:creationId xmlns:a16="http://schemas.microsoft.com/office/drawing/2014/main" id="{8AE26A4F-A57D-498A-99D2-EC9C1A2EC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142" y="416719"/>
            <a:ext cx="4357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فقاعة الكلام: بيضاوية 121">
            <a:extLst>
              <a:ext uri="{FF2B5EF4-FFF2-40B4-BE49-F238E27FC236}">
                <a16:creationId xmlns:a16="http://schemas.microsoft.com/office/drawing/2014/main" id="{FA5ACF34-B8BC-448D-AD87-9ED23831F49C}"/>
              </a:ext>
            </a:extLst>
          </p:cNvPr>
          <p:cNvSpPr/>
          <p:nvPr/>
        </p:nvSpPr>
        <p:spPr>
          <a:xfrm>
            <a:off x="785813" y="2652714"/>
            <a:ext cx="3359992" cy="1321183"/>
          </a:xfrm>
          <a:prstGeom prst="wedgeEllipseCallout">
            <a:avLst>
              <a:gd name="adj1" fmla="val -52925"/>
              <a:gd name="adj2" fmla="val -120867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تثبت درجة الحرارة اثناء عملية التجمد حتى تتحول المادة السائلة الى الصلبة بشكل كلي ثم تبدأ بالانخفاض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1" name="صورة الشريحة 60">
                <a:extLst>
                  <a:ext uri="{FF2B5EF4-FFF2-40B4-BE49-F238E27FC236}">
                    <a16:creationId xmlns:a16="http://schemas.microsoft.com/office/drawing/2014/main" id="{4B522F2A-D734-4DC0-AAC6-FE6DA68A00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0811371"/>
                  </p:ext>
                </p:extLst>
              </p:nvPr>
            </p:nvGraphicFramePr>
            <p:xfrm>
              <a:off x="165501" y="4315371"/>
              <a:ext cx="714393" cy="611788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4393" cy="61178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1" name="صورة الشريحة 6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B522F2A-D734-4DC0-AAC6-FE6DA68A00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501" y="4315371"/>
                <a:ext cx="714393" cy="611788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BFB0CCAB-6F33-4401-A042-D3519D6BCE92}"/>
              </a:ext>
            </a:extLst>
          </p:cNvPr>
          <p:cNvGrpSpPr/>
          <p:nvPr/>
        </p:nvGrpSpPr>
        <p:grpSpPr>
          <a:xfrm>
            <a:off x="82748" y="-52393"/>
            <a:ext cx="2158300" cy="1006546"/>
            <a:chOff x="5957001" y="312421"/>
            <a:chExt cx="2158300" cy="1006546"/>
          </a:xfrm>
        </p:grpSpPr>
        <p:pic>
          <p:nvPicPr>
            <p:cNvPr id="63" name="صورة 6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F272E77-1239-4CB2-84C6-5F8232422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CEC79586-CE56-40D5-A1FE-8F8B98D3E85C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استراتيجية منظم التتابع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5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9" grpId="0" animBg="1"/>
      <p:bldP spid="80" grpId="0" animBg="1"/>
      <p:bldP spid="96" grpId="0"/>
      <p:bldP spid="98" grpId="0" animBg="1"/>
      <p:bldP spid="99" grpId="0" animBg="1"/>
      <p:bldP spid="110" grpId="0" animBg="1"/>
      <p:bldP spid="113" grpId="0" animBg="1"/>
      <p:bldP spid="114" grpId="0" animBg="1"/>
      <p:bldP spid="118" grpId="0"/>
      <p:bldP spid="119" grpId="0"/>
      <p:bldP spid="120" grpId="0"/>
      <p:bldP spid="121" grpId="0"/>
      <p:bldP spid="1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:\Users\user\Pictures\صورة79.png" descr="C:\Users\user\Pictures\صورة79.png">
            <a:extLst>
              <a:ext uri="{FF2B5EF4-FFF2-40B4-BE49-F238E27FC236}">
                <a16:creationId xmlns:a16="http://schemas.microsoft.com/office/drawing/2014/main" id="{15A61BF4-A84E-42AD-9F27-A34F06FD0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367" y="3132188"/>
            <a:ext cx="3328107" cy="89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C:\Users\user\Pictures\صورة78.png" descr="C:\Users\user\Pictures\صورة78.png">
            <a:extLst>
              <a:ext uri="{FF2B5EF4-FFF2-40B4-BE49-F238E27FC236}">
                <a16:creationId xmlns:a16="http://schemas.microsoft.com/office/drawing/2014/main" id="{5DE1055D-3F71-4B93-AADA-31273B977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943" y="3587132"/>
            <a:ext cx="3088835" cy="1488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C:\Users\user\Pictures\صورة77.png" descr="C:\Users\user\Pictures\صورة77.png">
            <a:extLst>
              <a:ext uri="{FF2B5EF4-FFF2-40B4-BE49-F238E27FC236}">
                <a16:creationId xmlns:a16="http://schemas.microsoft.com/office/drawing/2014/main" id="{DEC28C70-0B3C-4E65-87CA-C05D2CC04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758" y="361568"/>
            <a:ext cx="3705242" cy="3415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.png" descr="image.png">
            <a:extLst>
              <a:ext uri="{FF2B5EF4-FFF2-40B4-BE49-F238E27FC236}">
                <a16:creationId xmlns:a16="http://schemas.microsoft.com/office/drawing/2014/main" id="{5A70F326-8361-49F7-85EB-9622C87FF1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73" t="54023" r="48660" b="2090"/>
          <a:stretch>
            <a:fillRect/>
          </a:stretch>
        </p:blipFill>
        <p:spPr>
          <a:xfrm>
            <a:off x="4913067" y="3314810"/>
            <a:ext cx="1097280" cy="92402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>
            <a:extLst>
              <a:ext uri="{FF2B5EF4-FFF2-40B4-BE49-F238E27FC236}">
                <a16:creationId xmlns:a16="http://schemas.microsoft.com/office/drawing/2014/main" id="{F7608AEB-1575-4333-8F43-21EF7928BFCA}"/>
              </a:ext>
            </a:extLst>
          </p:cNvPr>
          <p:cNvSpPr/>
          <p:nvPr/>
        </p:nvSpPr>
        <p:spPr>
          <a:xfrm>
            <a:off x="7458978" y="3711341"/>
            <a:ext cx="1447800" cy="381000"/>
          </a:xfrm>
          <a:prstGeom prst="rect">
            <a:avLst/>
          </a:prstGeom>
          <a:ln w="28575">
            <a:solidFill>
              <a:srgbClr val="CC3416"/>
            </a:solidFill>
            <a:prstDash val="sysDot"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* تغيران هما : تحول الماء السائل الى جليد صلب، و فقدان الطاقة (طارد للحرارة) عند حدوث تغير الحالة .">
            <a:extLst>
              <a:ext uri="{FF2B5EF4-FFF2-40B4-BE49-F238E27FC236}">
                <a16:creationId xmlns:a16="http://schemas.microsoft.com/office/drawing/2014/main" id="{42D148FE-1A93-440F-BFB5-7A7F86CE72EB}"/>
              </a:ext>
            </a:extLst>
          </p:cNvPr>
          <p:cNvSpPr txBox="1"/>
          <p:nvPr/>
        </p:nvSpPr>
        <p:spPr>
          <a:xfrm>
            <a:off x="-30481" y="2306387"/>
            <a:ext cx="4099561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2000">
                <a:solidFill>
                  <a:srgbClr val="C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b="1" dirty="0">
                <a:solidFill>
                  <a:schemeClr val="accent1">
                    <a:lumMod val="75000"/>
                  </a:schemeClr>
                </a:solidFill>
              </a:rPr>
              <a:t>* </a:t>
            </a:r>
            <a:r>
              <a:rPr b="1" dirty="0" err="1">
                <a:solidFill>
                  <a:schemeClr val="accent1">
                    <a:lumMod val="75000"/>
                  </a:schemeClr>
                </a:solidFill>
              </a:rPr>
              <a:t>تغيران</a:t>
            </a:r>
            <a:r>
              <a:rPr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1">
                    <a:lumMod val="75000"/>
                  </a:schemeClr>
                </a:solidFill>
              </a:rPr>
              <a:t>هما</a:t>
            </a:r>
            <a:r>
              <a:rPr b="1" dirty="0">
                <a:solidFill>
                  <a:schemeClr val="accent1">
                    <a:lumMod val="75000"/>
                  </a:schemeClr>
                </a:solidFill>
              </a:rPr>
              <a:t> :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rtl="0">
              <a:defRPr sz="2000">
                <a:solidFill>
                  <a:srgbClr val="C0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تحول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الماء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السائل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الى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جليد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صلب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، و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فقدان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الطاقة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طارد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للحرارة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عند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حدوث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تغير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الحالة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dirty="0"/>
              <a:t>.</a:t>
            </a:r>
          </a:p>
        </p:txBody>
      </p:sp>
      <p:sp>
        <p:nvSpPr>
          <p:cNvPr id="24" name="* يتشكل الجليد عند درجة حرارة صفر س مكوناً   طبقة عازلة حرارياً تغطي حبات البرتقال وتمنع تأثير درجة حرارة الهواء البارد عليه .">
            <a:extLst>
              <a:ext uri="{FF2B5EF4-FFF2-40B4-BE49-F238E27FC236}">
                <a16:creationId xmlns:a16="http://schemas.microsoft.com/office/drawing/2014/main" id="{75F16EC5-CAC7-4D1C-A3D3-15D7046428C9}"/>
              </a:ext>
            </a:extLst>
          </p:cNvPr>
          <p:cNvSpPr txBox="1"/>
          <p:nvPr/>
        </p:nvSpPr>
        <p:spPr>
          <a:xfrm>
            <a:off x="496504" y="4102572"/>
            <a:ext cx="3870960" cy="974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2000">
                <a:solidFill>
                  <a:srgbClr val="CC3416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r>
              <a:rPr dirty="0"/>
              <a:t>*</a:t>
            </a:r>
            <a:r>
              <a:rPr sz="1800" dirty="0">
                <a:solidFill>
                  <a:srgbClr val="17438B"/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يتشكل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الجليد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عند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درجة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حرارة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صفر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س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مكوناً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طبقة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عازلة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حرارياً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تغطي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حبات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البرتقال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وتمنع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تأثير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درجة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حرارة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الهواء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البارد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b="1" dirty="0" err="1">
                <a:solidFill>
                  <a:schemeClr val="bg2">
                    <a:lumMod val="50000"/>
                  </a:schemeClr>
                </a:solidFill>
              </a:rPr>
              <a:t>عليه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1800" dirty="0">
                <a:solidFill>
                  <a:srgbClr val="17438B"/>
                </a:solidFill>
              </a:rPr>
              <a:t>.</a:t>
            </a:r>
          </a:p>
        </p:txBody>
      </p:sp>
      <p:pic>
        <p:nvPicPr>
          <p:cNvPr id="25" name="image.png" descr="image.png">
            <a:extLst>
              <a:ext uri="{FF2B5EF4-FFF2-40B4-BE49-F238E27FC236}">
                <a16:creationId xmlns:a16="http://schemas.microsoft.com/office/drawing/2014/main" id="{9C742A68-2BBF-43DC-8B0B-361534961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1379" y="0"/>
            <a:ext cx="1757091" cy="447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.png" descr="image.png">
            <a:extLst>
              <a:ext uri="{FF2B5EF4-FFF2-40B4-BE49-F238E27FC236}">
                <a16:creationId xmlns:a16="http://schemas.microsoft.com/office/drawing/2014/main" id="{DC01BDAB-7E7D-4BDD-BD87-000689634A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73" t="8045" r="43077" b="45976"/>
          <a:stretch>
            <a:fillRect/>
          </a:stretch>
        </p:blipFill>
        <p:spPr>
          <a:xfrm>
            <a:off x="1945510" y="0"/>
            <a:ext cx="3397718" cy="2347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:\Users\user\Pictures\صورة80.png" descr="C:\Users\user\Pictures\صورة80.png">
            <a:extLst>
              <a:ext uri="{FF2B5EF4-FFF2-40B4-BE49-F238E27FC236}">
                <a16:creationId xmlns:a16="http://schemas.microsoft.com/office/drawing/2014/main" id="{BAFB554B-0473-4FC2-B7A6-C1AC33795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2880" y="1200675"/>
            <a:ext cx="3105968" cy="108274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صورة الشريحة 26">
                <a:extLst>
                  <a:ext uri="{FF2B5EF4-FFF2-40B4-BE49-F238E27FC236}">
                    <a16:creationId xmlns:a16="http://schemas.microsoft.com/office/drawing/2014/main" id="{AAC3C406-22F7-4380-8D63-DF47FDD1B3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894959"/>
                  </p:ext>
                </p:extLst>
              </p:nvPr>
            </p:nvGraphicFramePr>
            <p:xfrm>
              <a:off x="165502" y="4589803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صورة الشريحة 2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AC3C406-22F7-4380-8D63-DF47FDD1B3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5502" y="4589803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151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  <p:bldP spid="2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صورة 55">
            <a:extLst>
              <a:ext uri="{FF2B5EF4-FFF2-40B4-BE49-F238E27FC236}">
                <a16:creationId xmlns:a16="http://schemas.microsoft.com/office/drawing/2014/main" id="{A4E052B9-B3C1-4541-AB5D-ECEB27B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3" y="2989999"/>
            <a:ext cx="710155" cy="914027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EDCD492A-5869-4302-ADFD-109AB740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94" y="3904026"/>
            <a:ext cx="1042506" cy="1010500"/>
          </a:xfrm>
          <a:prstGeom prst="rect">
            <a:avLst/>
          </a:prstGeom>
        </p:spPr>
      </p:pic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23B12BED-FC33-4D97-8535-CD08A5EFAEB4}"/>
              </a:ext>
            </a:extLst>
          </p:cNvPr>
          <p:cNvGrpSpPr/>
          <p:nvPr/>
        </p:nvGrpSpPr>
        <p:grpSpPr>
          <a:xfrm>
            <a:off x="-55155" y="-236155"/>
            <a:ext cx="2240638" cy="1006546"/>
            <a:chOff x="5985612" y="312421"/>
            <a:chExt cx="2240638" cy="1006546"/>
          </a:xfrm>
        </p:grpSpPr>
        <p:pic>
          <p:nvPicPr>
            <p:cNvPr id="48" name="صورة 4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6DB1A44-E8FA-45D8-917F-105A9ABBD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612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5C31E409-60AD-486A-923C-97E40C382730}"/>
                </a:ext>
              </a:extLst>
            </p:cNvPr>
            <p:cNvSpPr txBox="1"/>
            <p:nvPr/>
          </p:nvSpPr>
          <p:spPr>
            <a:xfrm>
              <a:off x="6018411" y="592884"/>
              <a:ext cx="2207839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المعامل الافتراضية </a:t>
              </a: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3A9D274-5292-49AE-870B-6851998543E2}"/>
              </a:ext>
            </a:extLst>
          </p:cNvPr>
          <p:cNvSpPr txBox="1"/>
          <p:nvPr/>
        </p:nvSpPr>
        <p:spPr>
          <a:xfrm>
            <a:off x="2708112" y="306471"/>
            <a:ext cx="5667932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baseline="30000" dirty="0">
                <a:solidFill>
                  <a:schemeClr val="accent1">
                    <a:lumMod val="50000"/>
                  </a:schemeClr>
                </a:solidFill>
              </a:rPr>
              <a:t>تجربة التحولات بين حالات المادة الصلبة والسائلة </a:t>
            </a: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25F62D0B-876C-4757-B2B8-7D40A79B21F0}"/>
              </a:ext>
            </a:extLst>
          </p:cNvPr>
          <p:cNvSpPr/>
          <p:nvPr/>
        </p:nvSpPr>
        <p:spPr>
          <a:xfrm>
            <a:off x="1367050" y="599411"/>
            <a:ext cx="1932395" cy="1583176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لنقوم معا بهذه التجربة الافتراضية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839F47E-2AC0-4043-8F96-03C7207F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02" y="945636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hlinkClick r:id="rId6"/>
            <a:extLst>
              <a:ext uri="{FF2B5EF4-FFF2-40B4-BE49-F238E27FC236}">
                <a16:creationId xmlns:a16="http://schemas.microsoft.com/office/drawing/2014/main" id="{5BD05F24-893C-4950-B3BA-5FFE564D9B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12" t="11089" r="9063" b="12904"/>
          <a:stretch/>
        </p:blipFill>
        <p:spPr>
          <a:xfrm>
            <a:off x="3299445" y="1549078"/>
            <a:ext cx="5615875" cy="328795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صورة الشريحة 20">
                <a:extLst>
                  <a:ext uri="{FF2B5EF4-FFF2-40B4-BE49-F238E27FC236}">
                    <a16:creationId xmlns:a16="http://schemas.microsoft.com/office/drawing/2014/main" id="{128293F3-0D1A-49CB-866B-C026E16D3F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0811371"/>
                  </p:ext>
                </p:extLst>
              </p:nvPr>
            </p:nvGraphicFramePr>
            <p:xfrm>
              <a:off x="165501" y="4315371"/>
              <a:ext cx="714393" cy="611788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4393" cy="61178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صورة الشريحة 2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28293F3-0D1A-49CB-866B-C026E16D3F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5501" y="4315371"/>
                <a:ext cx="714393" cy="6117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009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CFC3CB9-532D-47A7-825D-991AE52EA224}"/>
              </a:ext>
            </a:extLst>
          </p:cNvPr>
          <p:cNvGrpSpPr/>
          <p:nvPr/>
        </p:nvGrpSpPr>
        <p:grpSpPr>
          <a:xfrm>
            <a:off x="5717113" y="1492576"/>
            <a:ext cx="958693" cy="2516618"/>
            <a:chOff x="5477909" y="1387889"/>
            <a:chExt cx="1046659" cy="2873907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D2809C8D-7FD8-4740-A7B0-DF62817E3CA7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6A25F400-368A-48E0-9006-8DFD30961C5D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577E7A2B-4C40-493F-B7B2-B93D9B09159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33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B5D1429-B4F4-4752-A6A9-1C51218271D7}"/>
                </a:ext>
              </a:extLst>
            </p:cNvPr>
            <p:cNvSpPr txBox="1"/>
            <p:nvPr/>
          </p:nvSpPr>
          <p:spPr>
            <a:xfrm>
              <a:off x="5477909" y="1885950"/>
              <a:ext cx="1046657" cy="19506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dirty="0"/>
                <a:t>صفي ما يحدث للطاقة الحرارية للمادة عندما تتحول من </a:t>
              </a:r>
              <a:r>
                <a:rPr lang="ar-SA" sz="1500" dirty="0" err="1"/>
                <a:t>الصلبةالى</a:t>
              </a:r>
              <a:r>
                <a:rPr lang="ar-SA" sz="1500" dirty="0"/>
                <a:t> السائلة</a:t>
              </a:r>
            </a:p>
          </p:txBody>
        </p:sp>
      </p:grp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E8134D05-FB4E-4BF4-8114-BEAFDCC50DEF}"/>
              </a:ext>
            </a:extLst>
          </p:cNvPr>
          <p:cNvSpPr/>
          <p:nvPr/>
        </p:nvSpPr>
        <p:spPr>
          <a:xfrm rot="5400000">
            <a:off x="4968310" y="2373603"/>
            <a:ext cx="2475632" cy="1027450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24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27FAD8-2183-4A33-85BE-1B771A194E3E}"/>
              </a:ext>
            </a:extLst>
          </p:cNvPr>
          <p:cNvSpPr txBox="1"/>
          <p:nvPr/>
        </p:nvSpPr>
        <p:spPr>
          <a:xfrm>
            <a:off x="5898911" y="2533702"/>
            <a:ext cx="5683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1B08C05-5E85-4BF3-A8A5-8BBD358D14AC}"/>
              </a:ext>
            </a:extLst>
          </p:cNvPr>
          <p:cNvGrpSpPr/>
          <p:nvPr/>
        </p:nvGrpSpPr>
        <p:grpSpPr>
          <a:xfrm>
            <a:off x="3472483" y="1492576"/>
            <a:ext cx="1020991" cy="2728582"/>
            <a:chOff x="5476976" y="1387888"/>
            <a:chExt cx="1114367" cy="3081263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2711937D-E683-418C-B0F1-D7CC42AE8DE1}"/>
                </a:ext>
              </a:extLst>
            </p:cNvPr>
            <p:cNvGrpSpPr/>
            <p:nvPr/>
          </p:nvGrpSpPr>
          <p:grpSpPr>
            <a:xfrm rot="5400000">
              <a:off x="4470957" y="2405229"/>
              <a:ext cx="3081263" cy="1046582"/>
              <a:chOff x="3554498" y="-603074"/>
              <a:chExt cx="4659692" cy="1431941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15" name="شكل حر: شكل 14">
                <a:extLst>
                  <a:ext uri="{FF2B5EF4-FFF2-40B4-BE49-F238E27FC236}">
                    <a16:creationId xmlns:a16="http://schemas.microsoft.com/office/drawing/2014/main" id="{3AAD7DED-2DA1-4482-BB27-F77BBBB62DA6}"/>
                  </a:ext>
                </a:extLst>
              </p:cNvPr>
              <p:cNvSpPr/>
              <p:nvPr/>
            </p:nvSpPr>
            <p:spPr>
              <a:xfrm>
                <a:off x="3878497" y="-603074"/>
                <a:ext cx="4335693" cy="1417831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شكل حر: شكل 15">
                <a:extLst>
                  <a:ext uri="{FF2B5EF4-FFF2-40B4-BE49-F238E27FC236}">
                    <a16:creationId xmlns:a16="http://schemas.microsoft.com/office/drawing/2014/main" id="{FD7DDE81-2B5C-41EC-95B6-2D4AF05B25C5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33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36C3FC6D-0C5B-4A89-B7DA-5E370B6F036A}"/>
                </a:ext>
              </a:extLst>
            </p:cNvPr>
            <p:cNvSpPr txBox="1"/>
            <p:nvPr/>
          </p:nvSpPr>
          <p:spPr>
            <a:xfrm>
              <a:off x="5476976" y="2031224"/>
              <a:ext cx="1114367" cy="6256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dirty="0"/>
                <a:t>ماهي درجة الانصهار </a:t>
              </a:r>
            </a:p>
          </p:txBody>
        </p:sp>
      </p:grp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17C420C3-C7F7-4377-B3AE-374CE3FBF092}"/>
              </a:ext>
            </a:extLst>
          </p:cNvPr>
          <p:cNvSpPr/>
          <p:nvPr/>
        </p:nvSpPr>
        <p:spPr>
          <a:xfrm rot="5400000">
            <a:off x="2731221" y="2362568"/>
            <a:ext cx="2503517" cy="1027733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24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6AEE780-CA92-4BE3-8BFD-1520334D0EE1}"/>
              </a:ext>
            </a:extLst>
          </p:cNvPr>
          <p:cNvSpPr txBox="1"/>
          <p:nvPr/>
        </p:nvSpPr>
        <p:spPr>
          <a:xfrm>
            <a:off x="3688560" y="2458348"/>
            <a:ext cx="5684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3BC8E330-2D1B-4D49-92BD-688A3562CD8B}"/>
              </a:ext>
            </a:extLst>
          </p:cNvPr>
          <p:cNvGrpSpPr/>
          <p:nvPr/>
        </p:nvGrpSpPr>
        <p:grpSpPr>
          <a:xfrm>
            <a:off x="975535" y="1492576"/>
            <a:ext cx="1003277" cy="2566023"/>
            <a:chOff x="5477912" y="1387889"/>
            <a:chExt cx="1102799" cy="2873907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B1CF1137-AC1B-45CA-A3C8-F8022A385B15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22" name="شكل حر: شكل 21">
                <a:extLst>
                  <a:ext uri="{FF2B5EF4-FFF2-40B4-BE49-F238E27FC236}">
                    <a16:creationId xmlns:a16="http://schemas.microsoft.com/office/drawing/2014/main" id="{77A68526-E3B9-4F55-94E4-983555331D6A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شكل حر: شكل 22">
                <a:extLst>
                  <a:ext uri="{FF2B5EF4-FFF2-40B4-BE49-F238E27FC236}">
                    <a16:creationId xmlns:a16="http://schemas.microsoft.com/office/drawing/2014/main" id="{84CD3331-50BC-4BFB-9E4C-E7EE27B44700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EDBBC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33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83D27249-F4FC-4F6E-A9E2-2D2C71409E89}"/>
                </a:ext>
              </a:extLst>
            </p:cNvPr>
            <p:cNvSpPr txBox="1"/>
            <p:nvPr/>
          </p:nvSpPr>
          <p:spPr>
            <a:xfrm>
              <a:off x="5536235" y="1799584"/>
              <a:ext cx="1044476" cy="217164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مادة ما فقدت جزء من طاقتها الحرارية ما تغيرات المادة التي يمكن ان تحدث لها </a:t>
              </a:r>
            </a:p>
          </p:txBody>
        </p:sp>
      </p:grp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F1F42143-73F2-4F6A-B7FE-9D647AB384F4}"/>
              </a:ext>
            </a:extLst>
          </p:cNvPr>
          <p:cNvSpPr/>
          <p:nvPr/>
        </p:nvSpPr>
        <p:spPr>
          <a:xfrm rot="5400000">
            <a:off x="233178" y="2401382"/>
            <a:ext cx="2524237" cy="1020496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2400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B145A84-752E-449A-853D-7B0905DEE321}"/>
              </a:ext>
            </a:extLst>
          </p:cNvPr>
          <p:cNvSpPr txBox="1"/>
          <p:nvPr/>
        </p:nvSpPr>
        <p:spPr>
          <a:xfrm>
            <a:off x="1181185" y="2458348"/>
            <a:ext cx="5644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AA87E27-0C2E-4513-84B7-1FE5DA8EEA8A}"/>
              </a:ext>
            </a:extLst>
          </p:cNvPr>
          <p:cNvGrpSpPr/>
          <p:nvPr/>
        </p:nvGrpSpPr>
        <p:grpSpPr>
          <a:xfrm>
            <a:off x="7390807" y="-212108"/>
            <a:ext cx="1647036" cy="1202581"/>
            <a:chOff x="5921444" y="297093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B6A7C1-6D7F-4038-86E8-658ED6A8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4994E42-8D95-4EB2-A116-D0D74678F435}"/>
                </a:ext>
              </a:extLst>
            </p:cNvPr>
            <p:cNvSpPr txBox="1"/>
            <p:nvPr/>
          </p:nvSpPr>
          <p:spPr>
            <a:xfrm>
              <a:off x="6326225" y="642225"/>
              <a:ext cx="1348740" cy="2511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1350" b="1" dirty="0">
                  <a:solidFill>
                    <a:srgbClr val="B4C8D1">
                      <a:lumMod val="75000"/>
                    </a:srgbClr>
                  </a:solidFill>
                </a:rPr>
                <a:t>التقويم الختامي</a:t>
              </a:r>
            </a:p>
          </p:txBody>
        </p:sp>
      </p:grpSp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5C2E3D83-9D1D-400B-8D94-EE063C186E4A}"/>
              </a:ext>
            </a:extLst>
          </p:cNvPr>
          <p:cNvSpPr/>
          <p:nvPr/>
        </p:nvSpPr>
        <p:spPr>
          <a:xfrm>
            <a:off x="6268065" y="477241"/>
            <a:ext cx="1946260" cy="1172270"/>
          </a:xfrm>
          <a:prstGeom prst="wedgeEllipseCallout">
            <a:avLst>
              <a:gd name="adj1" fmla="val 48211"/>
              <a:gd name="adj2" fmla="val 5449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r>
              <a:rPr lang="ar-SA" sz="1800" b="1" dirty="0">
                <a:solidFill>
                  <a:srgbClr val="B4C8D1">
                    <a:lumMod val="50000"/>
                  </a:srgbClr>
                </a:solidFill>
                <a:cs typeface="Arial" panose="020B0604020202020204" pitchFamily="34" charset="0"/>
              </a:rPr>
              <a:t>والان لنتحقق من فهمك </a:t>
            </a:r>
            <a:r>
              <a:rPr lang="ar-SA" sz="1800" b="1" dirty="0" err="1">
                <a:solidFill>
                  <a:srgbClr val="B4C8D1">
                    <a:lumMod val="50000"/>
                  </a:srgbClr>
                </a:solidFill>
                <a:cs typeface="Arial" panose="020B0604020202020204" pitchFamily="34" charset="0"/>
              </a:rPr>
              <a:t>بالاجابة</a:t>
            </a:r>
            <a:r>
              <a:rPr lang="ar-SA" sz="1800" b="1" dirty="0">
                <a:solidFill>
                  <a:srgbClr val="B4C8D1">
                    <a:lumMod val="50000"/>
                  </a:srgbClr>
                </a:solidFill>
                <a:cs typeface="Arial" panose="020B0604020202020204" pitchFamily="34" charset="0"/>
              </a:rPr>
              <a:t> على الأسئلة التالية </a:t>
            </a:r>
            <a:endParaRPr lang="en-US" sz="2100" b="1" dirty="0">
              <a:solidFill>
                <a:srgbClr val="B4C8D1">
                  <a:lumMod val="50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84AC98FE-564A-4D41-8201-182D663C7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78" y="777896"/>
            <a:ext cx="3002463" cy="46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4" name="صورة الشريحة 33">
                <a:extLst>
                  <a:ext uri="{FF2B5EF4-FFF2-40B4-BE49-F238E27FC236}">
                    <a16:creationId xmlns:a16="http://schemas.microsoft.com/office/drawing/2014/main" id="{6F353F72-9291-44F8-A7CB-26A69AF3D3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0120673"/>
                  </p:ext>
                </p:extLst>
              </p:nvPr>
            </p:nvGraphicFramePr>
            <p:xfrm>
              <a:off x="165501" y="4315371"/>
              <a:ext cx="714393" cy="611788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4393" cy="61178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4" name="صورة الشريحة 3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F353F72-9291-44F8-A7CB-26A69AF3D3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501" y="4315371"/>
                <a:ext cx="714393" cy="6117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43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0.00308 L 0.00139 -0.242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9506 L -0.00069 -0.2827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9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9692 L -0.00504 -0.287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2ACFEAD-8873-4BD1-9E6F-CA5752E59519}"/>
              </a:ext>
            </a:extLst>
          </p:cNvPr>
          <p:cNvGrpSpPr/>
          <p:nvPr/>
        </p:nvGrpSpPr>
        <p:grpSpPr>
          <a:xfrm>
            <a:off x="5166374" y="4220170"/>
            <a:ext cx="2158300" cy="1006546"/>
            <a:chOff x="6075571" y="29617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0A16A4D-11CC-4300-AA9E-30C28764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B01C433B-D9F1-4AFE-A2EE-CF4FAE4170D1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2228EBA-DF47-4A07-97D1-2A26594F0E62}"/>
              </a:ext>
            </a:extLst>
          </p:cNvPr>
          <p:cNvSpPr txBox="1"/>
          <p:nvPr/>
        </p:nvSpPr>
        <p:spPr>
          <a:xfrm>
            <a:off x="2105829" y="4261778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6370408" y="-97971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graphicFrame>
        <p:nvGraphicFramePr>
          <p:cNvPr id="11" name="جدول 4">
            <a:extLst>
              <a:ext uri="{FF2B5EF4-FFF2-40B4-BE49-F238E27FC236}">
                <a16:creationId xmlns:a16="http://schemas.microsoft.com/office/drawing/2014/main" id="{62E99DDD-E5E9-4DAC-8C2D-A812F2F49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011557"/>
              </p:ext>
            </p:extLst>
          </p:nvPr>
        </p:nvGraphicFramePr>
        <p:xfrm>
          <a:off x="475327" y="754982"/>
          <a:ext cx="8193345" cy="3535680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1329962">
                  <a:extLst>
                    <a:ext uri="{9D8B030D-6E8A-4147-A177-3AD203B41FA5}">
                      <a16:colId xmlns:a16="http://schemas.microsoft.com/office/drawing/2014/main" val="3043867267"/>
                    </a:ext>
                  </a:extLst>
                </a:gridCol>
                <a:gridCol w="2775598">
                  <a:extLst>
                    <a:ext uri="{9D8B030D-6E8A-4147-A177-3AD203B41FA5}">
                      <a16:colId xmlns:a16="http://schemas.microsoft.com/office/drawing/2014/main" val="3921018994"/>
                    </a:ext>
                  </a:extLst>
                </a:gridCol>
                <a:gridCol w="1418152">
                  <a:extLst>
                    <a:ext uri="{9D8B030D-6E8A-4147-A177-3AD203B41FA5}">
                      <a16:colId xmlns:a16="http://schemas.microsoft.com/office/drawing/2014/main" val="2225458015"/>
                    </a:ext>
                  </a:extLst>
                </a:gridCol>
                <a:gridCol w="2669633">
                  <a:extLst>
                    <a:ext uri="{9D8B030D-6E8A-4147-A177-3AD203B41FA5}">
                      <a16:colId xmlns:a16="http://schemas.microsoft.com/office/drawing/2014/main" val="812746099"/>
                    </a:ext>
                  </a:extLst>
                </a:gridCol>
              </a:tblGrid>
              <a:tr h="328941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* </a:t>
                      </a:r>
                      <a:r>
                        <a:rPr lang="ar-SA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التغيرات بين الحالات الصلبة والسائلة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434716"/>
                  </a:ext>
                </a:extLst>
              </a:tr>
              <a:tr h="328941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الانصهار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التجمد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307685"/>
                  </a:ext>
                </a:extLst>
              </a:tr>
              <a:tr h="568170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هو تحول المادة من الحالة الصلبة إلى الحالة السائلة.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هو تحول المادة من الحالة السائلة إلى  الحالة الصلبة.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827288"/>
                  </a:ext>
                </a:extLst>
              </a:tr>
              <a:tr h="2242777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ملاحظات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المادة تكتسب طاقة حرارية.</a:t>
                      </a:r>
                    </a:p>
                    <a:p>
                      <a:pPr marL="285750" indent="-2857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تسمى درجة الحرارة التي تبدأ عندها التحول من الحالة الصلبة إلى السائلة بدرجة الانصهار وتساوي للجليد صفر ْ م .</a:t>
                      </a:r>
                    </a:p>
                    <a:p>
                      <a:pPr marL="285750" indent="-2857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المركبات غير البلورية لا تمتلك تركيبا بلوريا لكي يتحطم وبالتالي فإنها لا تنصهر مثل المواد البلورية ولكنها تصبح أكثر ليونة.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ملاحظات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المادة تفقد طاقة حرارية.</a:t>
                      </a:r>
                    </a:p>
                    <a:p>
                      <a:pPr marL="171450" indent="-171450" algn="ctr" rtl="1">
                        <a:buFont typeface="Arial" panose="020B0604020202020204" pitchFamily="34" charset="0"/>
                        <a:buChar char="•"/>
                      </a:pPr>
                      <a:r>
                        <a:rPr lang="ar-SA" sz="16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تسمى درجة الحرارة التي تبدأ عندها التحول من الحالة السائلة إلى الصلبة بدرجة التجمد وتساوي للماء السائل صفر ْ م.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070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3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العنود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وعد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جودي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ليان 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ريم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رنا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199714" y="2124228"/>
            <a:ext cx="15557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عبير عبد المحسن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08651" y="2137762"/>
            <a:ext cx="1184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سارا سلمان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618422" y="3215458"/>
            <a:ext cx="1183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سارة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ايناس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52203" y="3083566"/>
            <a:ext cx="8931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لينا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116555" y="3099439"/>
            <a:ext cx="8931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اثير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316435"/>
              <a:ext cx="2293620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قارني بين درجة الحرارة والطاقة الحرارية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894099" y="2851955"/>
              <a:ext cx="299111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ما المقصود بالحرارة</a:t>
              </a:r>
              <a:endPara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653432" y="2623167"/>
              <a:ext cx="3357075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كيف يحدث انتقال الطاقة الحرارية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46636" y="-143950"/>
            <a:ext cx="2381652" cy="1006546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914378"/>
              <a:r>
                <a:rPr lang="ar-SA" sz="1800" dirty="0">
                  <a:solidFill>
                    <a:srgbClr val="B4C8D1">
                      <a:lumMod val="75000"/>
                    </a:srgbClr>
                  </a:solidFill>
                </a:rPr>
                <a:t>استراتيجية شريط الذكريات 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94094" y="-143951"/>
            <a:ext cx="2158300" cy="1006547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defTabSz="914378"/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181204"/>
            <a:ext cx="8267700" cy="26796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440480" y="2104247"/>
              <a:ext cx="1866293" cy="1049790"/>
            </p:xfrm>
            <a:graphic>
              <a:graphicData uri="http://schemas.microsoft.com/office/powerpoint/2016/slidezoom">
                <pslz:sldZm>
                  <pslz:sldZmObj sldId="342" cId="3659369983">
                    <pslz:zmPr id="{BE126514-8F8D-4317-B61B-C21A3AFA846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1866293" cy="104979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99979">
                <a:off x="1440480" y="2104247"/>
                <a:ext cx="1866293" cy="10497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3442701" y="1756710"/>
              <a:ext cx="1557070" cy="875852"/>
            </p:xfrm>
            <a:graphic>
              <a:graphicData uri="http://schemas.microsoft.com/office/powerpoint/2016/slidezoom">
                <pslz:sldZm>
                  <pslz:sldZmObj sldId="343" cId="1188887536">
                    <pslz:zmPr id="{90451DCB-F34D-4B9C-BA80-7F7256B55A2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557070" cy="87585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34507">
                <a:off x="3442701" y="1756710"/>
                <a:ext cx="1557070" cy="87585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4459061"/>
                  </p:ext>
                </p:extLst>
              </p:nvPr>
            </p:nvGraphicFramePr>
            <p:xfrm>
              <a:off x="5398639" y="1734174"/>
              <a:ext cx="1489024" cy="837576"/>
            </p:xfrm>
            <a:graphic>
              <a:graphicData uri="http://schemas.microsoft.com/office/powerpoint/2016/slidezoom">
                <pslz:sldZm>
                  <pslz:sldZmObj sldId="344" cId="3248047563">
                    <pslz:zmPr id="{478EDCC5-E7EE-4620-8154-E6F30FD5A874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024" cy="83757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8639" y="1734174"/>
                <a:ext cx="1489024" cy="8375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p:pic>
        <p:nvPicPr>
          <p:cNvPr id="14" name="table">
            <a:extLst>
              <a:ext uri="{FF2B5EF4-FFF2-40B4-BE49-F238E27FC236}">
                <a16:creationId xmlns:a16="http://schemas.microsoft.com/office/drawing/2014/main" id="{8ABE1D05-DF10-4BFA-9896-408F146D74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410561"/>
            <a:ext cx="543866" cy="4657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90141B9-98FF-4E55-9E08-63D4DB6D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73" y="1824652"/>
            <a:ext cx="2143125" cy="21431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11DE22C-8249-4406-B09E-5CAEE2D0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60" y="1824652"/>
            <a:ext cx="2143125" cy="214312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DB89038-33F1-4E15-8875-F50CF327E5D0}"/>
              </a:ext>
            </a:extLst>
          </p:cNvPr>
          <p:cNvSpPr txBox="1"/>
          <p:nvPr/>
        </p:nvSpPr>
        <p:spPr>
          <a:xfrm>
            <a:off x="6050527" y="1175723"/>
            <a:ext cx="27258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حسابي في </a:t>
            </a:r>
            <a:r>
              <a:rPr lang="ar-SA" sz="2800" dirty="0" err="1">
                <a:solidFill>
                  <a:schemeClr val="accent1">
                    <a:lumMod val="75000"/>
                  </a:schemeClr>
                </a:solidFill>
              </a:rPr>
              <a:t>التلجرام</a:t>
            </a:r>
            <a:endParaRPr lang="ar-S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0E9B01D-AADC-4485-8180-C7AED6411356}"/>
              </a:ext>
            </a:extLst>
          </p:cNvPr>
          <p:cNvSpPr txBox="1"/>
          <p:nvPr/>
        </p:nvSpPr>
        <p:spPr>
          <a:xfrm>
            <a:off x="1304927" y="1114168"/>
            <a:ext cx="26211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حسابي في تويتر</a:t>
            </a:r>
          </a:p>
        </p:txBody>
      </p:sp>
    </p:spTree>
    <p:extLst>
      <p:ext uri="{BB962C8B-B14F-4D97-AF65-F5344CB8AC3E}">
        <p14:creationId xmlns:p14="http://schemas.microsoft.com/office/powerpoint/2010/main" val="147687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94094" y="-143951"/>
            <a:ext cx="2158300" cy="1006547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defTabSz="914355"/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تغذية راجعة </a:t>
              </a:r>
            </a:p>
          </p:txBody>
        </p:sp>
      </p:grpSp>
      <p:pic>
        <p:nvPicPr>
          <p:cNvPr id="7" name="table">
            <a:extLst>
              <a:ext uri="{FF2B5EF4-FFF2-40B4-BE49-F238E27FC236}">
                <a16:creationId xmlns:a16="http://schemas.microsoft.com/office/drawing/2014/main" id="{8ABE1D05-DF10-4BFA-9896-408F146D7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7" y="4360555"/>
            <a:ext cx="543866" cy="465753"/>
          </a:xfrm>
          <a:prstGeom prst="rect">
            <a:avLst/>
          </a:prstGeom>
        </p:spPr>
      </p:pic>
      <p:graphicFrame>
        <p:nvGraphicFramePr>
          <p:cNvPr id="8" name="جدول 2">
            <a:extLst>
              <a:ext uri="{FF2B5EF4-FFF2-40B4-BE49-F238E27FC236}">
                <a16:creationId xmlns:a16="http://schemas.microsoft.com/office/drawing/2014/main" id="{3192250A-9394-4C03-8E49-B6EF1C330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479060"/>
              </p:ext>
            </p:extLst>
          </p:nvPr>
        </p:nvGraphicFramePr>
        <p:xfrm>
          <a:off x="1865407" y="1340418"/>
          <a:ext cx="6725079" cy="28346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81902">
                  <a:extLst>
                    <a:ext uri="{9D8B030D-6E8A-4147-A177-3AD203B41FA5}">
                      <a16:colId xmlns:a16="http://schemas.microsoft.com/office/drawing/2014/main" val="2072060735"/>
                    </a:ext>
                  </a:extLst>
                </a:gridCol>
                <a:gridCol w="5143177">
                  <a:extLst>
                    <a:ext uri="{9D8B030D-6E8A-4147-A177-3AD203B41FA5}">
                      <a16:colId xmlns:a16="http://schemas.microsoft.com/office/drawing/2014/main" val="158656308"/>
                    </a:ext>
                  </a:extLst>
                </a:gridCol>
              </a:tblGrid>
              <a:tr h="762653">
                <a:tc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Arial" panose="020B0604020202020204" pitchFamily="34" charset="0"/>
                        <a:buNone/>
                      </a:pPr>
                      <a:r>
                        <a:rPr lang="ar-SA" sz="18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جسيمات المادة لها نوعين من الطاقة:</a:t>
                      </a:r>
                    </a:p>
                    <a:p>
                      <a:pPr marL="0" indent="0" algn="ctr" rtl="1">
                        <a:buFont typeface="Arial" panose="020B0604020202020204" pitchFamily="34" charset="0"/>
                        <a:buNone/>
                      </a:pPr>
                      <a:r>
                        <a:rPr lang="ar-SA" sz="18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1- طاقة الحركة.</a:t>
                      </a:r>
                    </a:p>
                    <a:p>
                      <a:pPr marL="0" indent="0" algn="ctr" rtl="1">
                        <a:buFont typeface="Arial" panose="020B0604020202020204" pitchFamily="34" charset="0"/>
                        <a:buNone/>
                      </a:pPr>
                      <a:r>
                        <a:rPr lang="ar-SA" sz="18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2- طاقة الوضع الكامنة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28087"/>
                  </a:ext>
                </a:extLst>
              </a:tr>
              <a:tr h="533857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 الطاقة الحرارية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هي مجموع طاقة الوضع والطاقة الحركية لجميع جسيمات الجسم.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800935"/>
                  </a:ext>
                </a:extLst>
              </a:tr>
              <a:tr h="305061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 درجة الحرارة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هي متوسط الطاقة الحركية للجسيمات المكونة للجسم.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073622"/>
                  </a:ext>
                </a:extLst>
              </a:tr>
              <a:tr h="533857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تعريف الحرارة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هي عملية انتقال الطاقة الحرارية من مادة درجة حرارتها  أعلى إلى مادة درجة حرارتها أقل.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4885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31006" y="1757491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583723" y="1166082"/>
            <a:ext cx="1714953" cy="76409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387725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331006" y="-4432505"/>
            <a:ext cx="773585" cy="7220068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589912" y="2448786"/>
            <a:ext cx="5984714" cy="2574507"/>
            <a:chOff x="468492" y="2425573"/>
            <a:chExt cx="5984714" cy="2574507"/>
          </a:xfrm>
        </p:grpSpPr>
        <p:sp>
          <p:nvSpPr>
            <p:cNvPr id="74" name="Google Shape;98;p13">
              <a:extLst>
                <a:ext uri="{FF2B5EF4-FFF2-40B4-BE49-F238E27FC236}">
                  <a16:creationId xmlns:a16="http://schemas.microsoft.com/office/drawing/2014/main" id="{68A43915-0950-43C3-8172-BF5E9E819C0E}"/>
                </a:ext>
              </a:extLst>
            </p:cNvPr>
            <p:cNvSpPr txBox="1"/>
            <p:nvPr/>
          </p:nvSpPr>
          <p:spPr>
            <a:xfrm>
              <a:off x="1084713" y="4545641"/>
              <a:ext cx="5368493" cy="454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468492" y="2425573"/>
              <a:ext cx="585693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تربط تغيرات الطاقة الحرارية بتغير حالة المادة </a:t>
              </a:r>
            </a:p>
          </p:txBody>
        </p:sp>
      </p:grp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CCDEBC33-666D-4BD3-9DE0-F96638B4AFBF}"/>
              </a:ext>
            </a:extLst>
          </p:cNvPr>
          <p:cNvSpPr/>
          <p:nvPr/>
        </p:nvSpPr>
        <p:spPr>
          <a:xfrm>
            <a:off x="589912" y="-210513"/>
            <a:ext cx="6170495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7AC4A4"/>
                </a:solidFill>
              </a:rPr>
              <a:t>الدرس 2 : الحرارة وتحولات المادة </a:t>
            </a:r>
            <a:endParaRPr lang="ar-SA" dirty="0">
              <a:solidFill>
                <a:srgbClr val="7AC4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20256" y="1059279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5449" y="1059279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-264631" y="1425961"/>
            <a:ext cx="6605134" cy="1819101"/>
            <a:chOff x="51524" y="1831387"/>
            <a:chExt cx="6605134" cy="1819101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316155" y="2460189"/>
              <a:ext cx="6020257" cy="1190299"/>
              <a:chOff x="1325553" y="4994892"/>
              <a:chExt cx="8160664" cy="170130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629748" y="6046664"/>
                <a:ext cx="6664644" cy="6495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25553" y="4994892"/>
                <a:ext cx="8160664" cy="23279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51524" y="1831387"/>
              <a:ext cx="660513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تتغير حالة المادة بالتبريد والتسخين 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594371" y="2859051"/>
            <a:ext cx="6800496" cy="2143505"/>
            <a:chOff x="-492739" y="-1184940"/>
            <a:chExt cx="6800496" cy="4373472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-431790" y="-133843"/>
              <a:ext cx="6739547" cy="3322375"/>
              <a:chOff x="311689" y="1287217"/>
              <a:chExt cx="9135685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689" y="1287217"/>
                <a:ext cx="838815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-492739" y="-1184940"/>
              <a:ext cx="6301730" cy="9419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الانصهار - التجمد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708023" y="4279657"/>
            <a:ext cx="6374055" cy="968954"/>
            <a:chOff x="-66298" y="2219583"/>
            <a:chExt cx="6374055" cy="968954"/>
          </a:xfrm>
        </p:grpSpPr>
        <p:grpSp>
          <p:nvGrpSpPr>
            <p:cNvPr id="106" name="Google Shape;96;p13">
              <a:extLst>
                <a:ext uri="{FF2B5EF4-FFF2-40B4-BE49-F238E27FC236}">
                  <a16:creationId xmlns:a16="http://schemas.microsoft.com/office/drawing/2014/main" id="{356FC269-ADAF-40DD-8C03-40A896E4BD2D}"/>
                </a:ext>
              </a:extLst>
            </p:cNvPr>
            <p:cNvGrpSpPr/>
            <p:nvPr/>
          </p:nvGrpSpPr>
          <p:grpSpPr>
            <a:xfrm>
              <a:off x="1146297" y="2635083"/>
              <a:ext cx="5161460" cy="553454"/>
              <a:chOff x="2450839" y="5244867"/>
              <a:chExt cx="6996535" cy="791057"/>
            </a:xfrm>
          </p:grpSpPr>
          <p:sp>
            <p:nvSpPr>
              <p:cNvPr id="108" name="Google Shape;98;p13">
                <a:extLst>
                  <a:ext uri="{FF2B5EF4-FFF2-40B4-BE49-F238E27FC236}">
                    <a16:creationId xmlns:a16="http://schemas.microsoft.com/office/drawing/2014/main" id="{E854E6D9-E776-48CC-810A-FE74D1345544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9" name="Google Shape;99;p13">
                <a:extLst>
                  <a:ext uri="{FF2B5EF4-FFF2-40B4-BE49-F238E27FC236}">
                    <a16:creationId xmlns:a16="http://schemas.microsoft.com/office/drawing/2014/main" id="{A78055FC-77C3-4C0F-8FB1-BFEC53ED39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450839" y="524486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-66298" y="2219583"/>
              <a:ext cx="618807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الطاقة : المقدرة على انجاز شغل او احداث تغيير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D5A0648-86DC-4185-AA53-9A2E9967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46" y="898512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0C120D54-9681-4BFE-9288-59680BCE07A3}"/>
              </a:ext>
            </a:extLst>
          </p:cNvPr>
          <p:cNvSpPr/>
          <p:nvPr/>
        </p:nvSpPr>
        <p:spPr>
          <a:xfrm>
            <a:off x="902459" y="717755"/>
            <a:ext cx="1840741" cy="1361076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ماهي دورة الماء في الطبيعة 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F4002E4-2708-4329-9CAE-8CCE236CB26F}"/>
              </a:ext>
            </a:extLst>
          </p:cNvPr>
          <p:cNvGrpSpPr/>
          <p:nvPr/>
        </p:nvGrpSpPr>
        <p:grpSpPr>
          <a:xfrm>
            <a:off x="119626" y="-409277"/>
            <a:ext cx="2158300" cy="1006546"/>
            <a:chOff x="5957001" y="312421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C1D57A60-E880-4C8B-AAB8-DCAAD917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E5EF6A4-8901-464A-9317-AF0103046D6A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الربط مع المعرفة السابقة</a:t>
              </a:r>
            </a:p>
          </p:txBody>
        </p:sp>
      </p:grpSp>
      <p:pic>
        <p:nvPicPr>
          <p:cNvPr id="21" name="table">
            <a:extLst>
              <a:ext uri="{FF2B5EF4-FFF2-40B4-BE49-F238E27FC236}">
                <a16:creationId xmlns:a16="http://schemas.microsoft.com/office/drawing/2014/main" id="{297C420D-F550-462D-B8C7-D2369BCA6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7" y="4360555"/>
            <a:ext cx="543866" cy="465753"/>
          </a:xfrm>
          <a:prstGeom prst="rect">
            <a:avLst/>
          </a:prstGeom>
        </p:spPr>
      </p:pic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41DA62FC-9895-416F-A22B-0D520AA81B29}"/>
              </a:ext>
            </a:extLst>
          </p:cNvPr>
          <p:cNvSpPr/>
          <p:nvPr/>
        </p:nvSpPr>
        <p:spPr>
          <a:xfrm>
            <a:off x="1176412" y="2138535"/>
            <a:ext cx="1952849" cy="1501461"/>
          </a:xfrm>
          <a:prstGeom prst="wedgeEllipseCallout">
            <a:avLst>
              <a:gd name="adj1" fmla="val -75163"/>
              <a:gd name="adj2" fmla="val -62424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 السبب برأيك بالتحولات التي تحدث للماء خلال دورة الماء </a:t>
            </a:r>
          </a:p>
        </p:txBody>
      </p:sp>
      <p:pic>
        <p:nvPicPr>
          <p:cNvPr id="10242" name="Picture 2" descr="ultimate water cycle part 3 on Make a GIF">
            <a:extLst>
              <a:ext uri="{FF2B5EF4-FFF2-40B4-BE49-F238E27FC236}">
                <a16:creationId xmlns:a16="http://schemas.microsoft.com/office/drawing/2014/main" id="{28332FA4-03B3-4285-9E83-007F995FBB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840" y="216851"/>
            <a:ext cx="5257802" cy="295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4B88AA9-0118-4D17-B6DE-1F17C565C690}"/>
              </a:ext>
            </a:extLst>
          </p:cNvPr>
          <p:cNvSpPr txBox="1"/>
          <p:nvPr/>
        </p:nvSpPr>
        <p:spPr>
          <a:xfrm>
            <a:off x="2277926" y="4052555"/>
            <a:ext cx="613806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تؤثر </a:t>
            </a:r>
            <a:r>
              <a:rPr lang="ar-SA" sz="2400" b="1" dirty="0">
                <a:solidFill>
                  <a:srgbClr val="FFC000"/>
                </a:solidFill>
              </a:rPr>
              <a:t>الطاقة الحرارية </a:t>
            </a:r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التي تكتسبها او تفقدها المواد وتؤدي الى تحولها من حالة الى حالة أخرى </a:t>
            </a:r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صورة الشريحة 23">
                <a:extLst>
                  <a:ext uri="{FF2B5EF4-FFF2-40B4-BE49-F238E27FC236}">
                    <a16:creationId xmlns:a16="http://schemas.microsoft.com/office/drawing/2014/main" id="{597926A5-A8BC-49DF-AD7D-53DA335380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0811371"/>
                  </p:ext>
                </p:extLst>
              </p:nvPr>
            </p:nvGraphicFramePr>
            <p:xfrm>
              <a:off x="165501" y="4315371"/>
              <a:ext cx="714393" cy="611788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4393" cy="61178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صورة الشريحة 2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97926A5-A8BC-49DF-AD7D-53DA335380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501" y="4315371"/>
                <a:ext cx="714393" cy="6117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74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ble">
            <a:extLst>
              <a:ext uri="{FF2B5EF4-FFF2-40B4-BE49-F238E27FC236}">
                <a16:creationId xmlns:a16="http://schemas.microsoft.com/office/drawing/2014/main" id="{34E4D6F2-2F20-4ACC-9D90-9EDB2125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7" y="4360555"/>
            <a:ext cx="543866" cy="465753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C533ACE-489D-441A-9BEC-EA69D831249F}"/>
              </a:ext>
            </a:extLst>
          </p:cNvPr>
          <p:cNvSpPr/>
          <p:nvPr/>
        </p:nvSpPr>
        <p:spPr>
          <a:xfrm>
            <a:off x="4765288" y="200024"/>
            <a:ext cx="2678500" cy="714375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التحولات بين المادة الصلبة والسائلة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3478378-1FDC-4149-B136-DE83F61E3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8" r="50823"/>
          <a:stretch/>
        </p:blipFill>
        <p:spPr bwMode="auto">
          <a:xfrm>
            <a:off x="70967" y="557211"/>
            <a:ext cx="1635919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المعمول بها إزعاج اللوحة القماشية candle flame transparent gif Amazon -  birlikorganiktarim.com">
            <a:extLst>
              <a:ext uri="{FF2B5EF4-FFF2-40B4-BE49-F238E27FC236}">
                <a16:creationId xmlns:a16="http://schemas.microsoft.com/office/drawing/2014/main" id="{CD01F47E-86B4-486E-A4E7-15C574B5EF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3" y="1985963"/>
            <a:ext cx="850106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45E9C2E-DED9-4CC9-A986-16606A87F017}"/>
              </a:ext>
            </a:extLst>
          </p:cNvPr>
          <p:cNvSpPr/>
          <p:nvPr/>
        </p:nvSpPr>
        <p:spPr>
          <a:xfrm>
            <a:off x="369758" y="1571623"/>
            <a:ext cx="1038336" cy="535783"/>
          </a:xfrm>
          <a:prstGeom prst="rect">
            <a:avLst/>
          </a:prstGeom>
          <a:solidFill>
            <a:srgbClr val="68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94C618F-FE28-461C-8F46-3AF3C3A7E8CF}"/>
              </a:ext>
            </a:extLst>
          </p:cNvPr>
          <p:cNvSpPr txBox="1"/>
          <p:nvPr/>
        </p:nvSpPr>
        <p:spPr>
          <a:xfrm>
            <a:off x="2914650" y="1288196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ماذا يحدث للثلج عند تسخينه ؟</a:t>
            </a:r>
            <a:endParaRPr lang="ar-SA" sz="24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7F097D3-3EC7-4FB9-9FE1-FF29EDF32EC1}"/>
              </a:ext>
            </a:extLst>
          </p:cNvPr>
          <p:cNvSpPr txBox="1"/>
          <p:nvPr/>
        </p:nvSpPr>
        <p:spPr>
          <a:xfrm>
            <a:off x="205611" y="1247925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يتحول الى سائل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B8AFA29-C00D-40F7-A766-9C48D5ED25A9}"/>
              </a:ext>
            </a:extLst>
          </p:cNvPr>
          <p:cNvSpPr txBox="1"/>
          <p:nvPr/>
        </p:nvSpPr>
        <p:spPr>
          <a:xfrm>
            <a:off x="1871033" y="1790132"/>
            <a:ext cx="6849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أي انه يتحول من الحالة الصلبة ( الثلج) الى الحالة السائلة ( الماء 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9AA70E0-79EC-43F7-9CA5-3916F6D11920}"/>
              </a:ext>
            </a:extLst>
          </p:cNvPr>
          <p:cNvSpPr txBox="1"/>
          <p:nvPr/>
        </p:nvSpPr>
        <p:spPr>
          <a:xfrm>
            <a:off x="1992636" y="2524043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ماذا يسمى تحول المادة من الحالة الصلبة الى الحالة السائلة؟ </a:t>
            </a:r>
            <a:endParaRPr lang="ar-SA" sz="2400" b="1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B05C6F1E-F0C1-4CC6-B4E3-88F60D61E9B0}"/>
              </a:ext>
            </a:extLst>
          </p:cNvPr>
          <p:cNvSpPr/>
          <p:nvPr/>
        </p:nvSpPr>
        <p:spPr>
          <a:xfrm>
            <a:off x="4357688" y="3088006"/>
            <a:ext cx="1671637" cy="58843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الانصهار 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EDD4A2B1-D15D-4111-8CA7-88240743F2E2}"/>
              </a:ext>
            </a:extLst>
          </p:cNvPr>
          <p:cNvSpPr/>
          <p:nvPr/>
        </p:nvSpPr>
        <p:spPr>
          <a:xfrm>
            <a:off x="2914650" y="4289098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درجة الانصهار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91F46AC-8441-4D43-801E-6C0DF59BD50C}"/>
              </a:ext>
            </a:extLst>
          </p:cNvPr>
          <p:cNvSpPr txBox="1"/>
          <p:nvPr/>
        </p:nvSpPr>
        <p:spPr>
          <a:xfrm>
            <a:off x="2223735" y="3676439"/>
            <a:ext cx="68492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وتسمى الدرجة التي تتحول عندها المادة من الحالة الصلبة الى الحالة السائلة  بـ </a:t>
            </a:r>
          </a:p>
        </p:txBody>
      </p:sp>
      <p:pic>
        <p:nvPicPr>
          <p:cNvPr id="11268" name="Picture 4" descr="انصهار - ويكيبيديا">
            <a:extLst>
              <a:ext uri="{FF2B5EF4-FFF2-40B4-BE49-F238E27FC236}">
                <a16:creationId xmlns:a16="http://schemas.microsoft.com/office/drawing/2014/main" id="{1EB7D81E-7F85-4055-8B5F-085818443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48" y="3362718"/>
            <a:ext cx="1076886" cy="17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9B5C6EA9-8F19-439E-AFB6-25F55BEF9C1E}"/>
              </a:ext>
            </a:extLst>
          </p:cNvPr>
          <p:cNvSpPr/>
          <p:nvPr/>
        </p:nvSpPr>
        <p:spPr>
          <a:xfrm rot="20337614">
            <a:off x="1510981" y="238148"/>
            <a:ext cx="2133381" cy="969323"/>
          </a:xfrm>
          <a:prstGeom prst="ellipse">
            <a:avLst/>
          </a:prstGeom>
          <a:solidFill>
            <a:srgbClr val="82ADB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>
                    <a:lumMod val="85000"/>
                  </a:schemeClr>
                </a:solidFill>
              </a:rPr>
              <a:t>ما هي درجة انصهار الجليد؟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4B57B267-7260-4CD8-A35C-1165BB061C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0811371"/>
                  </p:ext>
                </p:extLst>
              </p:nvPr>
            </p:nvGraphicFramePr>
            <p:xfrm>
              <a:off x="165501" y="4315371"/>
              <a:ext cx="714393" cy="611788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4393" cy="61178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B57B267-7260-4CD8-A35C-1165BB061C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501" y="4315371"/>
                <a:ext cx="714393" cy="61178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EF50772-6714-4FF8-BFBC-490DE3E06AA1}"/>
              </a:ext>
            </a:extLst>
          </p:cNvPr>
          <p:cNvSpPr txBox="1"/>
          <p:nvPr/>
        </p:nvSpPr>
        <p:spPr>
          <a:xfrm>
            <a:off x="-101012" y="93191"/>
            <a:ext cx="2190496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endParaRPr lang="ar-SA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D951753-BD41-4A67-8FBC-07D042669EED}"/>
              </a:ext>
            </a:extLst>
          </p:cNvPr>
          <p:cNvSpPr txBox="1"/>
          <p:nvPr/>
        </p:nvSpPr>
        <p:spPr>
          <a:xfrm>
            <a:off x="1321595" y="0"/>
            <a:ext cx="61380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تعلمنا في الدرس السابق ان المادة الصلبة لها نوعان ماهي ؟</a:t>
            </a:r>
          </a:p>
          <a:p>
            <a:pPr algn="ctr"/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22548AD-AC19-4F51-9E12-A3F668FF835E}"/>
              </a:ext>
            </a:extLst>
          </p:cNvPr>
          <p:cNvSpPr txBox="1"/>
          <p:nvPr/>
        </p:nvSpPr>
        <p:spPr>
          <a:xfrm>
            <a:off x="3589687" y="1931020"/>
            <a:ext cx="61380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هل الزجاج من المواد البلورية ام غير البلورية ؟</a:t>
            </a:r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5591C1E-73B8-40E5-9AFF-AA3827B66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61"/>
          <a:stretch/>
        </p:blipFill>
        <p:spPr bwMode="auto">
          <a:xfrm>
            <a:off x="2351118" y="438330"/>
            <a:ext cx="6353175" cy="139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68EE299-2D7F-4245-8EC4-8ED76456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42" y="1123871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36203A65-A54A-4AFB-A5EF-8CB91E2D364D}"/>
              </a:ext>
            </a:extLst>
          </p:cNvPr>
          <p:cNvSpPr/>
          <p:nvPr/>
        </p:nvSpPr>
        <p:spPr>
          <a:xfrm>
            <a:off x="644540" y="935824"/>
            <a:ext cx="1840741" cy="1361076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شاهدي هذا الفيديو عن طريقة تشكيل الزجاج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C6574DE-E31D-4077-9094-7C03857FE04C}"/>
              </a:ext>
            </a:extLst>
          </p:cNvPr>
          <p:cNvSpPr txBox="1"/>
          <p:nvPr/>
        </p:nvSpPr>
        <p:spPr>
          <a:xfrm>
            <a:off x="3799133" y="2488258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ما الذي لاحظتيه بطريقة انصهاره ؟</a:t>
            </a:r>
            <a:endParaRPr lang="ar-SA" sz="2400" b="1" dirty="0"/>
          </a:p>
        </p:txBody>
      </p:sp>
      <p:pic>
        <p:nvPicPr>
          <p:cNvPr id="2" name="تشكيل الزجاج">
            <a:hlinkClick r:id="" action="ppaction://media"/>
            <a:extLst>
              <a:ext uri="{FF2B5EF4-FFF2-40B4-BE49-F238E27FC236}">
                <a16:creationId xmlns:a16="http://schemas.microsoft.com/office/drawing/2014/main" id="{4E87149D-1531-4BAD-A55D-6D63EB6BE3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562" y="2776815"/>
            <a:ext cx="1751113" cy="218889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83C60AE-DCCA-46B9-9EE4-E3A19DA0F4C2}"/>
              </a:ext>
            </a:extLst>
          </p:cNvPr>
          <p:cNvSpPr txBox="1"/>
          <p:nvPr/>
        </p:nvSpPr>
        <p:spPr>
          <a:xfrm>
            <a:off x="4313389" y="2949923"/>
            <a:ext cx="4690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لا تنصهر المواد الغير بلورية بالطريقة نفسها التي تنصهر فيها المواد البلورية كالثلج بل تصبح مواد اكثر ليونة يمكن تشكيلها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C145C56-2BFA-43A0-BDF9-0B86B7EF0B6B}"/>
              </a:ext>
            </a:extLst>
          </p:cNvPr>
          <p:cNvSpPr txBox="1"/>
          <p:nvPr/>
        </p:nvSpPr>
        <p:spPr>
          <a:xfrm>
            <a:off x="3853979" y="3712888"/>
            <a:ext cx="1296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FFC000"/>
                </a:solidFill>
              </a:rPr>
              <a:t>لماذا ؟ </a:t>
            </a:r>
          </a:p>
        </p:txBody>
      </p:sp>
      <p:sp>
        <p:nvSpPr>
          <p:cNvPr id="28" name="لأنها لا تمتلك تركيبا بلوريا ليتحطم">
            <a:extLst>
              <a:ext uri="{FF2B5EF4-FFF2-40B4-BE49-F238E27FC236}">
                <a16:creationId xmlns:a16="http://schemas.microsoft.com/office/drawing/2014/main" id="{1D362DE4-3E76-401F-BA92-FD4E67B77407}"/>
              </a:ext>
            </a:extLst>
          </p:cNvPr>
          <p:cNvSpPr txBox="1"/>
          <p:nvPr/>
        </p:nvSpPr>
        <p:spPr>
          <a:xfrm>
            <a:off x="4956385" y="4347117"/>
            <a:ext cx="2972928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/>
            </a:lvl1pPr>
          </a:lstStyle>
          <a:p>
            <a:pPr rtl="0">
              <a:defRPr/>
            </a:pPr>
            <a:r>
              <a:rPr dirty="0" err="1">
                <a:solidFill>
                  <a:srgbClr val="002060"/>
                </a:solidFill>
              </a:rPr>
              <a:t>لأنها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لا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تمتلك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تركيبا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بلوريا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ليتحطم</a:t>
            </a:r>
            <a:r>
              <a:rPr dirty="0">
                <a:solidFill>
                  <a:srgbClr val="002060"/>
                </a:solidFill>
              </a:rPr>
              <a:t>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صورة الشريحة 28">
                <a:extLst>
                  <a:ext uri="{FF2B5EF4-FFF2-40B4-BE49-F238E27FC236}">
                    <a16:creationId xmlns:a16="http://schemas.microsoft.com/office/drawing/2014/main" id="{8654952B-A93C-4B7E-B952-1E69A7122C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0811371"/>
                  </p:ext>
                </p:extLst>
              </p:nvPr>
            </p:nvGraphicFramePr>
            <p:xfrm>
              <a:off x="165501" y="4315371"/>
              <a:ext cx="714393" cy="611788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4393" cy="61178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صورة الشريحة 2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654952B-A93C-4B7E-B952-1E69A7122C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5501" y="4315371"/>
                <a:ext cx="714393" cy="6117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75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  <p:bldP spid="16" grpId="0"/>
      <p:bldP spid="22" grpId="0" animBg="1"/>
      <p:bldP spid="25" grpId="0"/>
      <p:bldP spid="26" grpId="0"/>
      <p:bldP spid="27" grpId="0"/>
      <p:bldP spid="28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EBE781F-A1A6-47F9-8454-719E42CC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67" y="918248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250201C1-6DA3-45DD-9279-C6E462C185A1}"/>
              </a:ext>
            </a:extLst>
          </p:cNvPr>
          <p:cNvSpPr/>
          <p:nvPr/>
        </p:nvSpPr>
        <p:spPr>
          <a:xfrm>
            <a:off x="902459" y="763496"/>
            <a:ext cx="1554991" cy="1108167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ماذا يحدث خلال عملية الانصهار </a:t>
            </a:r>
          </a:p>
        </p:txBody>
      </p:sp>
      <p:sp>
        <p:nvSpPr>
          <p:cNvPr id="66" name="Rectangle: Top Corners Rounded 27">
            <a:extLst>
              <a:ext uri="{FF2B5EF4-FFF2-40B4-BE49-F238E27FC236}">
                <a16:creationId xmlns:a16="http://schemas.microsoft.com/office/drawing/2014/main" id="{2BAC31BE-025E-47BE-B3CC-80A7BEB0EE09}"/>
              </a:ext>
            </a:extLst>
          </p:cNvPr>
          <p:cNvSpPr/>
          <p:nvPr/>
        </p:nvSpPr>
        <p:spPr>
          <a:xfrm>
            <a:off x="5330429" y="1439466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7" name="Rectangle: Top Corners Rounded 28">
            <a:extLst>
              <a:ext uri="{FF2B5EF4-FFF2-40B4-BE49-F238E27FC236}">
                <a16:creationId xmlns:a16="http://schemas.microsoft.com/office/drawing/2014/main" id="{139DD9A2-384E-4623-A391-21C18FC00A1A}"/>
              </a:ext>
            </a:extLst>
          </p:cNvPr>
          <p:cNvSpPr/>
          <p:nvPr/>
        </p:nvSpPr>
        <p:spPr>
          <a:xfrm>
            <a:off x="4936332" y="1439466"/>
            <a:ext cx="41076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DC7D17FA-1279-48C8-8DE8-E4530B8AAE68}"/>
              </a:ext>
            </a:extLst>
          </p:cNvPr>
          <p:cNvGrpSpPr>
            <a:grpSpLocks/>
          </p:cNvGrpSpPr>
          <p:nvPr/>
        </p:nvGrpSpPr>
        <p:grpSpPr bwMode="auto">
          <a:xfrm>
            <a:off x="2987279" y="1587103"/>
            <a:ext cx="3009900" cy="1067991"/>
            <a:chOff x="5232485" y="2037795"/>
            <a:chExt cx="4013328" cy="1424760"/>
          </a:xfrm>
        </p:grpSpPr>
        <p:sp>
          <p:nvSpPr>
            <p:cNvPr id="69" name="Rectangle 25">
              <a:extLst>
                <a:ext uri="{FF2B5EF4-FFF2-40B4-BE49-F238E27FC236}">
                  <a16:creationId xmlns:a16="http://schemas.microsoft.com/office/drawing/2014/main" id="{7B824DC0-02A4-4BD5-9809-D644703508B4}"/>
                </a:ext>
              </a:extLst>
            </p:cNvPr>
            <p:cNvSpPr/>
            <p:nvPr/>
          </p:nvSpPr>
          <p:spPr>
            <a:xfrm rot="573383">
              <a:off x="6438185" y="2663918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/>
            </a:p>
          </p:txBody>
        </p:sp>
        <p:sp>
          <p:nvSpPr>
            <p:cNvPr id="70" name="Rectangle 26">
              <a:extLst>
                <a:ext uri="{FF2B5EF4-FFF2-40B4-BE49-F238E27FC236}">
                  <a16:creationId xmlns:a16="http://schemas.microsoft.com/office/drawing/2014/main" id="{54C81013-55B6-4B65-97E0-DC7BC52B9036}"/>
                </a:ext>
              </a:extLst>
            </p:cNvPr>
            <p:cNvSpPr/>
            <p:nvPr/>
          </p:nvSpPr>
          <p:spPr>
            <a:xfrm rot="21029230">
              <a:off x="5232485" y="2671192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71" name="Rectangle: Rounded Corners 29">
              <a:extLst>
                <a:ext uri="{FF2B5EF4-FFF2-40B4-BE49-F238E27FC236}">
                  <a16:creationId xmlns:a16="http://schemas.microsoft.com/office/drawing/2014/main" id="{F461EFF7-DBF1-4C62-ADB9-ECB2648B6363}"/>
                </a:ext>
              </a:extLst>
            </p:cNvPr>
            <p:cNvSpPr/>
            <p:nvPr/>
          </p:nvSpPr>
          <p:spPr>
            <a:xfrm>
              <a:off x="5321388" y="2037795"/>
              <a:ext cx="3924425" cy="12246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72" name="Freeform: Shape 33">
              <a:extLst>
                <a:ext uri="{FF2B5EF4-FFF2-40B4-BE49-F238E27FC236}">
                  <a16:creationId xmlns:a16="http://schemas.microsoft.com/office/drawing/2014/main" id="{455A1232-FDCF-4488-BA5E-9EE2182EBA4A}"/>
                </a:ext>
              </a:extLst>
            </p:cNvPr>
            <p:cNvSpPr/>
            <p:nvPr/>
          </p:nvSpPr>
          <p:spPr>
            <a:xfrm>
              <a:off x="5337263" y="3141706"/>
              <a:ext cx="3892674" cy="127069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73" name="Rectangle 70">
            <a:extLst>
              <a:ext uri="{FF2B5EF4-FFF2-40B4-BE49-F238E27FC236}">
                <a16:creationId xmlns:a16="http://schemas.microsoft.com/office/drawing/2014/main" id="{80D70A6D-C8EE-44EB-A113-F7EFAC93508C}"/>
              </a:ext>
            </a:extLst>
          </p:cNvPr>
          <p:cNvSpPr/>
          <p:nvPr/>
        </p:nvSpPr>
        <p:spPr>
          <a:xfrm rot="5400000">
            <a:off x="5164235" y="1193327"/>
            <a:ext cx="322123" cy="722566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4" name="Trapezoid 5">
            <a:extLst>
              <a:ext uri="{FF2B5EF4-FFF2-40B4-BE49-F238E27FC236}">
                <a16:creationId xmlns:a16="http://schemas.microsoft.com/office/drawing/2014/main" id="{6B2EE946-F9B3-44CF-85A8-2715A2A9ECC2}"/>
              </a:ext>
            </a:extLst>
          </p:cNvPr>
          <p:cNvSpPr/>
          <p:nvPr/>
        </p:nvSpPr>
        <p:spPr>
          <a:xfrm flipV="1">
            <a:off x="5113735" y="1439465"/>
            <a:ext cx="422672" cy="46315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4D7C180B-B566-4CAF-A4DE-5C6E25B292C3}"/>
              </a:ext>
            </a:extLst>
          </p:cNvPr>
          <p:cNvSpPr/>
          <p:nvPr/>
        </p:nvSpPr>
        <p:spPr>
          <a:xfrm>
            <a:off x="5027164" y="1663094"/>
            <a:ext cx="702553" cy="636736"/>
          </a:xfrm>
          <a:prstGeom prst="rect">
            <a:avLst/>
          </a:prstGeom>
          <a:solidFill>
            <a:schemeClr val="bg2">
              <a:lumMod val="75000"/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6" name="Rectangle: Top Corners Rounded 11">
            <a:extLst>
              <a:ext uri="{FF2B5EF4-FFF2-40B4-BE49-F238E27FC236}">
                <a16:creationId xmlns:a16="http://schemas.microsoft.com/office/drawing/2014/main" id="{D5A79294-A41F-4917-86B9-19734805E666}"/>
              </a:ext>
            </a:extLst>
          </p:cNvPr>
          <p:cNvSpPr/>
          <p:nvPr/>
        </p:nvSpPr>
        <p:spPr>
          <a:xfrm>
            <a:off x="7452123" y="173831"/>
            <a:ext cx="410765" cy="4333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7" name="Rectangle: Top Corners Rounded 6">
            <a:extLst>
              <a:ext uri="{FF2B5EF4-FFF2-40B4-BE49-F238E27FC236}">
                <a16:creationId xmlns:a16="http://schemas.microsoft.com/office/drawing/2014/main" id="{CE6A9066-83F3-42E9-A9A2-6B3307DC7A68}"/>
              </a:ext>
            </a:extLst>
          </p:cNvPr>
          <p:cNvSpPr/>
          <p:nvPr/>
        </p:nvSpPr>
        <p:spPr>
          <a:xfrm>
            <a:off x="7056836" y="173831"/>
            <a:ext cx="411956" cy="4333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8" name="Rectangle 67">
            <a:extLst>
              <a:ext uri="{FF2B5EF4-FFF2-40B4-BE49-F238E27FC236}">
                <a16:creationId xmlns:a16="http://schemas.microsoft.com/office/drawing/2014/main" id="{348005DB-425E-45C0-B943-DC8C3FFEFAA3}"/>
              </a:ext>
            </a:extLst>
          </p:cNvPr>
          <p:cNvSpPr/>
          <p:nvPr/>
        </p:nvSpPr>
        <p:spPr>
          <a:xfrm rot="5400000">
            <a:off x="7300011" y="-94763"/>
            <a:ext cx="322123" cy="722566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79" name="Rectangle: Rounded Corners 32">
            <a:extLst>
              <a:ext uri="{FF2B5EF4-FFF2-40B4-BE49-F238E27FC236}">
                <a16:creationId xmlns:a16="http://schemas.microsoft.com/office/drawing/2014/main" id="{42E823CB-228C-4AF8-A736-79284F282E5D}"/>
              </a:ext>
            </a:extLst>
          </p:cNvPr>
          <p:cNvSpPr/>
          <p:nvPr/>
        </p:nvSpPr>
        <p:spPr>
          <a:xfrm>
            <a:off x="5072063" y="1691878"/>
            <a:ext cx="506016" cy="46434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F44BB6F3-D3BD-4918-B198-EF1E0E6B9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973" y="1685925"/>
            <a:ext cx="434578" cy="5078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Rectangle: Top Corners Rounded 41">
            <a:extLst>
              <a:ext uri="{FF2B5EF4-FFF2-40B4-BE49-F238E27FC236}">
                <a16:creationId xmlns:a16="http://schemas.microsoft.com/office/drawing/2014/main" id="{505FB3AB-B117-4638-B2D3-6A5B04906754}"/>
              </a:ext>
            </a:extLst>
          </p:cNvPr>
          <p:cNvSpPr/>
          <p:nvPr/>
        </p:nvSpPr>
        <p:spPr>
          <a:xfrm>
            <a:off x="7304486" y="2699147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" name="Rectangle: Top Corners Rounded 42">
            <a:extLst>
              <a:ext uri="{FF2B5EF4-FFF2-40B4-BE49-F238E27FC236}">
                <a16:creationId xmlns:a16="http://schemas.microsoft.com/office/drawing/2014/main" id="{06C4CFD0-8572-4EAE-A486-AB66C55F5082}"/>
              </a:ext>
            </a:extLst>
          </p:cNvPr>
          <p:cNvSpPr/>
          <p:nvPr/>
        </p:nvSpPr>
        <p:spPr>
          <a:xfrm>
            <a:off x="6910388" y="2699147"/>
            <a:ext cx="41076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C0050B6C-BD37-4007-A471-492DCA179A69}"/>
              </a:ext>
            </a:extLst>
          </p:cNvPr>
          <p:cNvGrpSpPr>
            <a:grpSpLocks/>
          </p:cNvGrpSpPr>
          <p:nvPr/>
        </p:nvGrpSpPr>
        <p:grpSpPr bwMode="auto">
          <a:xfrm>
            <a:off x="4918473" y="2846784"/>
            <a:ext cx="3009900" cy="1069181"/>
            <a:chOff x="2666560" y="3573430"/>
            <a:chExt cx="4013328" cy="1424760"/>
          </a:xfrm>
        </p:grpSpPr>
        <p:sp>
          <p:nvSpPr>
            <p:cNvPr id="84" name="Rectangle 39">
              <a:extLst>
                <a:ext uri="{FF2B5EF4-FFF2-40B4-BE49-F238E27FC236}">
                  <a16:creationId xmlns:a16="http://schemas.microsoft.com/office/drawing/2014/main" id="{59E3A98E-12C1-4FCF-8F77-164CCBFD77F2}"/>
                </a:ext>
              </a:extLst>
            </p:cNvPr>
            <p:cNvSpPr/>
            <p:nvPr/>
          </p:nvSpPr>
          <p:spPr>
            <a:xfrm rot="573383">
              <a:off x="3872260" y="4199553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5" name="Rectangle 40">
              <a:extLst>
                <a:ext uri="{FF2B5EF4-FFF2-40B4-BE49-F238E27FC236}">
                  <a16:creationId xmlns:a16="http://schemas.microsoft.com/office/drawing/2014/main" id="{B584D73C-468D-4AA3-8928-DF7D8358220B}"/>
                </a:ext>
              </a:extLst>
            </p:cNvPr>
            <p:cNvSpPr/>
            <p:nvPr/>
          </p:nvSpPr>
          <p:spPr>
            <a:xfrm rot="21029230">
              <a:off x="2666560" y="4206827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6" name="Rectangle: Rounded Corners 43">
              <a:extLst>
                <a:ext uri="{FF2B5EF4-FFF2-40B4-BE49-F238E27FC236}">
                  <a16:creationId xmlns:a16="http://schemas.microsoft.com/office/drawing/2014/main" id="{09E1396C-436C-4EB3-B4BC-8FA351DE7219}"/>
                </a:ext>
              </a:extLst>
            </p:cNvPr>
            <p:cNvSpPr/>
            <p:nvPr/>
          </p:nvSpPr>
          <p:spPr>
            <a:xfrm>
              <a:off x="2755463" y="3573430"/>
              <a:ext cx="3924425" cy="1223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87" name="Freeform: Shape 47">
              <a:extLst>
                <a:ext uri="{FF2B5EF4-FFF2-40B4-BE49-F238E27FC236}">
                  <a16:creationId xmlns:a16="http://schemas.microsoft.com/office/drawing/2014/main" id="{E79E6BB6-CE85-4A92-B0F8-2083353D338B}"/>
                </a:ext>
              </a:extLst>
            </p:cNvPr>
            <p:cNvSpPr/>
            <p:nvPr/>
          </p:nvSpPr>
          <p:spPr>
            <a:xfrm>
              <a:off x="2771338" y="4677698"/>
              <a:ext cx="3892674" cy="126927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88" name="Rectangle 71">
            <a:extLst>
              <a:ext uri="{FF2B5EF4-FFF2-40B4-BE49-F238E27FC236}">
                <a16:creationId xmlns:a16="http://schemas.microsoft.com/office/drawing/2014/main" id="{7E1F9F1B-4B4C-4EB4-AA2E-6DA08CB40125}"/>
              </a:ext>
            </a:extLst>
          </p:cNvPr>
          <p:cNvSpPr/>
          <p:nvPr/>
        </p:nvSpPr>
        <p:spPr>
          <a:xfrm rot="5400000">
            <a:off x="7154264" y="2474129"/>
            <a:ext cx="322123" cy="7225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9" name="Trapezoid 5">
            <a:extLst>
              <a:ext uri="{FF2B5EF4-FFF2-40B4-BE49-F238E27FC236}">
                <a16:creationId xmlns:a16="http://schemas.microsoft.com/office/drawing/2014/main" id="{AC66277A-226C-4AB2-A7E4-4509EFA31F9E}"/>
              </a:ext>
            </a:extLst>
          </p:cNvPr>
          <p:cNvSpPr/>
          <p:nvPr/>
        </p:nvSpPr>
        <p:spPr>
          <a:xfrm flipV="1">
            <a:off x="7088982" y="2699147"/>
            <a:ext cx="421481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gradFill>
            <a:gsLst>
              <a:gs pos="22000">
                <a:srgbClr val="FF9900"/>
              </a:gs>
              <a:gs pos="99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35517370-1963-4271-AEE9-F986F50FFAAE}"/>
              </a:ext>
            </a:extLst>
          </p:cNvPr>
          <p:cNvGrpSpPr>
            <a:grpSpLocks/>
          </p:cNvGrpSpPr>
          <p:nvPr/>
        </p:nvGrpSpPr>
        <p:grpSpPr bwMode="auto">
          <a:xfrm>
            <a:off x="4924706" y="322148"/>
            <a:ext cx="3009900" cy="1067991"/>
            <a:chOff x="2724945" y="351698"/>
            <a:chExt cx="4013328" cy="1424760"/>
          </a:xfrm>
        </p:grpSpPr>
        <p:sp>
          <p:nvSpPr>
            <p:cNvPr id="91" name="Rectangle 23">
              <a:extLst>
                <a:ext uri="{FF2B5EF4-FFF2-40B4-BE49-F238E27FC236}">
                  <a16:creationId xmlns:a16="http://schemas.microsoft.com/office/drawing/2014/main" id="{75EA01F4-A0D7-42D9-92C6-365391F16776}"/>
                </a:ext>
              </a:extLst>
            </p:cNvPr>
            <p:cNvSpPr/>
            <p:nvPr/>
          </p:nvSpPr>
          <p:spPr>
            <a:xfrm rot="573383">
              <a:off x="3930645" y="977821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92" name="Rectangle 22">
              <a:extLst>
                <a:ext uri="{FF2B5EF4-FFF2-40B4-BE49-F238E27FC236}">
                  <a16:creationId xmlns:a16="http://schemas.microsoft.com/office/drawing/2014/main" id="{F9EB0C82-63EE-4E4A-ABEA-7EACD682C7E4}"/>
                </a:ext>
              </a:extLst>
            </p:cNvPr>
            <p:cNvSpPr/>
            <p:nvPr/>
          </p:nvSpPr>
          <p:spPr>
            <a:xfrm rot="21029230">
              <a:off x="2724945" y="985095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/>
            </a:p>
          </p:txBody>
        </p:sp>
        <p:grpSp>
          <p:nvGrpSpPr>
            <p:cNvPr id="93" name="مجموعة 3">
              <a:extLst>
                <a:ext uri="{FF2B5EF4-FFF2-40B4-BE49-F238E27FC236}">
                  <a16:creationId xmlns:a16="http://schemas.microsoft.com/office/drawing/2014/main" id="{426C03A9-A686-4040-AF1D-9F5F72DC3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848" y="351698"/>
              <a:ext cx="3924425" cy="1230980"/>
              <a:chOff x="2813848" y="351698"/>
              <a:chExt cx="3924425" cy="1230980"/>
            </a:xfrm>
          </p:grpSpPr>
          <p:sp>
            <p:nvSpPr>
              <p:cNvPr id="94" name="Rectangle: Rounded Corners 4">
                <a:extLst>
                  <a:ext uri="{FF2B5EF4-FFF2-40B4-BE49-F238E27FC236}">
                    <a16:creationId xmlns:a16="http://schemas.microsoft.com/office/drawing/2014/main" id="{F1A1727B-FC9F-4B21-9AFD-6F67BFF96CF6}"/>
                  </a:ext>
                </a:extLst>
              </p:cNvPr>
              <p:cNvSpPr/>
              <p:nvPr/>
            </p:nvSpPr>
            <p:spPr>
              <a:xfrm>
                <a:off x="2813848" y="351698"/>
                <a:ext cx="3924425" cy="12246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  <p:sp>
            <p:nvSpPr>
              <p:cNvPr id="95" name="Freeform: Shape 14">
                <a:extLst>
                  <a:ext uri="{FF2B5EF4-FFF2-40B4-BE49-F238E27FC236}">
                    <a16:creationId xmlns:a16="http://schemas.microsoft.com/office/drawing/2014/main" id="{44FF52AD-5F47-4383-8B4C-3CACD0D9280B}"/>
                  </a:ext>
                </a:extLst>
              </p:cNvPr>
              <p:cNvSpPr/>
              <p:nvPr/>
            </p:nvSpPr>
            <p:spPr>
              <a:xfrm>
                <a:off x="2829724" y="1455609"/>
                <a:ext cx="3892674" cy="127069"/>
              </a:xfrm>
              <a:custGeom>
                <a:avLst/>
                <a:gdLst>
                  <a:gd name="connsiteX0" fmla="*/ 0 w 3893642"/>
                  <a:gd name="connsiteY0" fmla="*/ 0 h 126609"/>
                  <a:gd name="connsiteX1" fmla="*/ 3893642 w 3893642"/>
                  <a:gd name="connsiteY1" fmla="*/ 0 h 126609"/>
                  <a:gd name="connsiteX2" fmla="*/ 3893234 w 3893642"/>
                  <a:gd name="connsiteY2" fmla="*/ 2024 h 126609"/>
                  <a:gd name="connsiteX3" fmla="*/ 3705278 w 3893642"/>
                  <a:gd name="connsiteY3" fmla="*/ 126609 h 126609"/>
                  <a:gd name="connsiteX4" fmla="*/ 188364 w 3893642"/>
                  <a:gd name="connsiteY4" fmla="*/ 126609 h 126609"/>
                  <a:gd name="connsiteX5" fmla="*/ 408 w 3893642"/>
                  <a:gd name="connsiteY5" fmla="*/ 2024 h 126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642" h="126609">
                    <a:moveTo>
                      <a:pt x="0" y="0"/>
                    </a:moveTo>
                    <a:lnTo>
                      <a:pt x="3893642" y="0"/>
                    </a:lnTo>
                    <a:lnTo>
                      <a:pt x="3893234" y="2024"/>
                    </a:lnTo>
                    <a:cubicBezTo>
                      <a:pt x="3862267" y="75237"/>
                      <a:pt x="3789772" y="126609"/>
                      <a:pt x="3705278" y="126609"/>
                    </a:cubicBezTo>
                    <a:lnTo>
                      <a:pt x="188364" y="126609"/>
                    </a:lnTo>
                    <a:cubicBezTo>
                      <a:pt x="103871" y="126609"/>
                      <a:pt x="31375" y="75237"/>
                      <a:pt x="408" y="202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</p:grpSp>
      </p:grp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2216C6F1-16BD-43CE-BF84-FD9FFABC2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231" y="518403"/>
            <a:ext cx="201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يكتسب الجليد طاقة حرارية 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Rectangle 45">
            <a:extLst>
              <a:ext uri="{FF2B5EF4-FFF2-40B4-BE49-F238E27FC236}">
                <a16:creationId xmlns:a16="http://schemas.microsoft.com/office/drawing/2014/main" id="{86551F60-3A08-4567-A3A5-74F2144543EA}"/>
              </a:ext>
            </a:extLst>
          </p:cNvPr>
          <p:cNvSpPr/>
          <p:nvPr/>
        </p:nvSpPr>
        <p:spPr>
          <a:xfrm>
            <a:off x="7001510" y="2923219"/>
            <a:ext cx="702553" cy="636736"/>
          </a:xfrm>
          <a:prstGeom prst="rect">
            <a:avLst/>
          </a:prstGeom>
          <a:solidFill>
            <a:schemeClr val="accent3">
              <a:lumMod val="40000"/>
              <a:lumOff val="60000"/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98" name="Rectangle: Rounded Corners 46">
            <a:extLst>
              <a:ext uri="{FF2B5EF4-FFF2-40B4-BE49-F238E27FC236}">
                <a16:creationId xmlns:a16="http://schemas.microsoft.com/office/drawing/2014/main" id="{BFC273C5-FBC3-44A0-A7A3-D0CF93BD87D5}"/>
              </a:ext>
            </a:extLst>
          </p:cNvPr>
          <p:cNvSpPr/>
          <p:nvPr/>
        </p:nvSpPr>
        <p:spPr>
          <a:xfrm>
            <a:off x="7046120" y="2952750"/>
            <a:ext cx="507206" cy="4643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99" name="TextBox 52">
            <a:extLst>
              <a:ext uri="{FF2B5EF4-FFF2-40B4-BE49-F238E27FC236}">
                <a16:creationId xmlns:a16="http://schemas.microsoft.com/office/drawing/2014/main" id="{015C36F7-D9F6-4D0B-8052-58C3876E0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899" y="2950691"/>
            <a:ext cx="435769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Rectangle: Top Corners Rounded 55">
            <a:extLst>
              <a:ext uri="{FF2B5EF4-FFF2-40B4-BE49-F238E27FC236}">
                <a16:creationId xmlns:a16="http://schemas.microsoft.com/office/drawing/2014/main" id="{CCF8EC2B-CB4D-48EB-BFDE-98ABFFF8BF19}"/>
              </a:ext>
            </a:extLst>
          </p:cNvPr>
          <p:cNvSpPr/>
          <p:nvPr/>
        </p:nvSpPr>
        <p:spPr>
          <a:xfrm>
            <a:off x="5283995" y="3913584"/>
            <a:ext cx="411956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1" name="Rectangle: Top Corners Rounded 56">
            <a:extLst>
              <a:ext uri="{FF2B5EF4-FFF2-40B4-BE49-F238E27FC236}">
                <a16:creationId xmlns:a16="http://schemas.microsoft.com/office/drawing/2014/main" id="{45013D98-B6A3-4751-A850-F5FF1EBA64BB}"/>
              </a:ext>
            </a:extLst>
          </p:cNvPr>
          <p:cNvSpPr/>
          <p:nvPr/>
        </p:nvSpPr>
        <p:spPr>
          <a:xfrm>
            <a:off x="4889898" y="3913584"/>
            <a:ext cx="410765" cy="43219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grpSp>
        <p:nvGrpSpPr>
          <p:cNvPr id="102" name="مجموعة 101">
            <a:extLst>
              <a:ext uri="{FF2B5EF4-FFF2-40B4-BE49-F238E27FC236}">
                <a16:creationId xmlns:a16="http://schemas.microsoft.com/office/drawing/2014/main" id="{CBC42F61-BDB1-4688-9700-88501CB2EA8F}"/>
              </a:ext>
            </a:extLst>
          </p:cNvPr>
          <p:cNvGrpSpPr>
            <a:grpSpLocks/>
          </p:cNvGrpSpPr>
          <p:nvPr/>
        </p:nvGrpSpPr>
        <p:grpSpPr bwMode="auto">
          <a:xfrm>
            <a:off x="2922986" y="4061222"/>
            <a:ext cx="3011090" cy="1069181"/>
            <a:chOff x="5216863" y="5371475"/>
            <a:chExt cx="4013328" cy="1424760"/>
          </a:xfrm>
        </p:grpSpPr>
        <p:sp>
          <p:nvSpPr>
            <p:cNvPr id="103" name="Rectangle 53">
              <a:extLst>
                <a:ext uri="{FF2B5EF4-FFF2-40B4-BE49-F238E27FC236}">
                  <a16:creationId xmlns:a16="http://schemas.microsoft.com/office/drawing/2014/main" id="{57640285-C430-408A-BAE3-E7ABF3996943}"/>
                </a:ext>
              </a:extLst>
            </p:cNvPr>
            <p:cNvSpPr/>
            <p:nvPr/>
          </p:nvSpPr>
          <p:spPr>
            <a:xfrm rot="573383">
              <a:off x="6422563" y="5997598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4" name="Rectangle 54">
              <a:extLst>
                <a:ext uri="{FF2B5EF4-FFF2-40B4-BE49-F238E27FC236}">
                  <a16:creationId xmlns:a16="http://schemas.microsoft.com/office/drawing/2014/main" id="{D2C53701-D2BA-4DAF-9A10-E6CB83F585BE}"/>
                </a:ext>
              </a:extLst>
            </p:cNvPr>
            <p:cNvSpPr/>
            <p:nvPr/>
          </p:nvSpPr>
          <p:spPr>
            <a:xfrm rot="21029230">
              <a:off x="5216863" y="6004872"/>
              <a:ext cx="2802030" cy="791363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5" name="Rectangle: Rounded Corners 57">
              <a:extLst>
                <a:ext uri="{FF2B5EF4-FFF2-40B4-BE49-F238E27FC236}">
                  <a16:creationId xmlns:a16="http://schemas.microsoft.com/office/drawing/2014/main" id="{DEECB3B3-0BBF-4841-A3CD-81A9C0AE50EF}"/>
                </a:ext>
              </a:extLst>
            </p:cNvPr>
            <p:cNvSpPr/>
            <p:nvPr/>
          </p:nvSpPr>
          <p:spPr>
            <a:xfrm>
              <a:off x="5305731" y="5371475"/>
              <a:ext cx="3924460" cy="1223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3A65FEFE-51BE-4A35-BF95-9DCE90E98891}"/>
                </a:ext>
              </a:extLst>
            </p:cNvPr>
            <p:cNvSpPr/>
            <p:nvPr/>
          </p:nvSpPr>
          <p:spPr>
            <a:xfrm>
              <a:off x="5321600" y="6475743"/>
              <a:ext cx="3892722" cy="126927"/>
            </a:xfrm>
            <a:custGeom>
              <a:avLst/>
              <a:gdLst>
                <a:gd name="connsiteX0" fmla="*/ 0 w 3893642"/>
                <a:gd name="connsiteY0" fmla="*/ 0 h 126609"/>
                <a:gd name="connsiteX1" fmla="*/ 3893642 w 3893642"/>
                <a:gd name="connsiteY1" fmla="*/ 0 h 126609"/>
                <a:gd name="connsiteX2" fmla="*/ 3893234 w 3893642"/>
                <a:gd name="connsiteY2" fmla="*/ 2024 h 126609"/>
                <a:gd name="connsiteX3" fmla="*/ 3705278 w 3893642"/>
                <a:gd name="connsiteY3" fmla="*/ 126609 h 126609"/>
                <a:gd name="connsiteX4" fmla="*/ 188364 w 3893642"/>
                <a:gd name="connsiteY4" fmla="*/ 126609 h 126609"/>
                <a:gd name="connsiteX5" fmla="*/ 408 w 3893642"/>
                <a:gd name="connsiteY5" fmla="*/ 2024 h 12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642" h="126609">
                  <a:moveTo>
                    <a:pt x="0" y="0"/>
                  </a:moveTo>
                  <a:lnTo>
                    <a:pt x="3893642" y="0"/>
                  </a:lnTo>
                  <a:lnTo>
                    <a:pt x="3893234" y="2024"/>
                  </a:lnTo>
                  <a:cubicBezTo>
                    <a:pt x="3862267" y="75237"/>
                    <a:pt x="3789772" y="126609"/>
                    <a:pt x="3705278" y="126609"/>
                  </a:cubicBezTo>
                  <a:lnTo>
                    <a:pt x="188364" y="126609"/>
                  </a:lnTo>
                  <a:cubicBezTo>
                    <a:pt x="103871" y="126609"/>
                    <a:pt x="31375" y="75237"/>
                    <a:pt x="408" y="20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sp>
        <p:nvSpPr>
          <p:cNvPr id="107" name="Trapezoid 5">
            <a:extLst>
              <a:ext uri="{FF2B5EF4-FFF2-40B4-BE49-F238E27FC236}">
                <a16:creationId xmlns:a16="http://schemas.microsoft.com/office/drawing/2014/main" id="{08DDF2B9-1893-43F2-9E55-D7D16F9D5910}"/>
              </a:ext>
            </a:extLst>
          </p:cNvPr>
          <p:cNvSpPr/>
          <p:nvPr/>
        </p:nvSpPr>
        <p:spPr>
          <a:xfrm flipV="1">
            <a:off x="7235429" y="173831"/>
            <a:ext cx="422672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108" name="Rectangle 72">
            <a:extLst>
              <a:ext uri="{FF2B5EF4-FFF2-40B4-BE49-F238E27FC236}">
                <a16:creationId xmlns:a16="http://schemas.microsoft.com/office/drawing/2014/main" id="{E465C4C2-3FB7-4EAD-8062-38BCD1BB6520}"/>
              </a:ext>
            </a:extLst>
          </p:cNvPr>
          <p:cNvSpPr/>
          <p:nvPr/>
        </p:nvSpPr>
        <p:spPr>
          <a:xfrm rot="5400000">
            <a:off x="5113885" y="3683527"/>
            <a:ext cx="322123" cy="7225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9" name="Rectangle 24">
            <a:extLst>
              <a:ext uri="{FF2B5EF4-FFF2-40B4-BE49-F238E27FC236}">
                <a16:creationId xmlns:a16="http://schemas.microsoft.com/office/drawing/2014/main" id="{47AA46C6-7F60-45A7-B539-6DB3C4E4B444}"/>
              </a:ext>
            </a:extLst>
          </p:cNvPr>
          <p:cNvSpPr/>
          <p:nvPr/>
        </p:nvSpPr>
        <p:spPr>
          <a:xfrm>
            <a:off x="7104971" y="337753"/>
            <a:ext cx="702553" cy="636736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0" name="Rectangle: Rounded Corners 7">
            <a:extLst>
              <a:ext uri="{FF2B5EF4-FFF2-40B4-BE49-F238E27FC236}">
                <a16:creationId xmlns:a16="http://schemas.microsoft.com/office/drawing/2014/main" id="{4BF170EF-FC4D-4805-B241-1103B4447167}"/>
              </a:ext>
            </a:extLst>
          </p:cNvPr>
          <p:cNvSpPr/>
          <p:nvPr/>
        </p:nvSpPr>
        <p:spPr>
          <a:xfrm>
            <a:off x="7193757" y="427434"/>
            <a:ext cx="506016" cy="464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1" name="Trapezoid 5">
            <a:extLst>
              <a:ext uri="{FF2B5EF4-FFF2-40B4-BE49-F238E27FC236}">
                <a16:creationId xmlns:a16="http://schemas.microsoft.com/office/drawing/2014/main" id="{52AF4377-2220-4AFF-971D-58E9EE5BA41E}"/>
              </a:ext>
            </a:extLst>
          </p:cNvPr>
          <p:cNvSpPr/>
          <p:nvPr/>
        </p:nvSpPr>
        <p:spPr>
          <a:xfrm flipV="1">
            <a:off x="5068492" y="3913584"/>
            <a:ext cx="421481" cy="464344"/>
          </a:xfrm>
          <a:custGeom>
            <a:avLst/>
            <a:gdLst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  <a:gd name="connsiteX0" fmla="*/ 0 w 562707"/>
              <a:gd name="connsiteY0" fmla="*/ 618979 h 618979"/>
              <a:gd name="connsiteX1" fmla="*/ 140677 w 562707"/>
              <a:gd name="connsiteY1" fmla="*/ 0 h 618979"/>
              <a:gd name="connsiteX2" fmla="*/ 422030 w 562707"/>
              <a:gd name="connsiteY2" fmla="*/ 0 h 618979"/>
              <a:gd name="connsiteX3" fmla="*/ 562707 w 562707"/>
              <a:gd name="connsiteY3" fmla="*/ 618979 h 618979"/>
              <a:gd name="connsiteX4" fmla="*/ 0 w 562707"/>
              <a:gd name="connsiteY4" fmla="*/ 618979 h 6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7" h="618979">
                <a:moveTo>
                  <a:pt x="0" y="618979"/>
                </a:moveTo>
                <a:cubicBezTo>
                  <a:pt x="199747" y="443360"/>
                  <a:pt x="155200" y="219974"/>
                  <a:pt x="140677" y="0"/>
                </a:cubicBezTo>
                <a:lnTo>
                  <a:pt x="422030" y="0"/>
                </a:lnTo>
                <a:cubicBezTo>
                  <a:pt x="417743" y="271153"/>
                  <a:pt x="351885" y="457847"/>
                  <a:pt x="562707" y="618979"/>
                </a:cubicBezTo>
                <a:lnTo>
                  <a:pt x="0" y="61897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112" name="Rectangle 59">
            <a:extLst>
              <a:ext uri="{FF2B5EF4-FFF2-40B4-BE49-F238E27FC236}">
                <a16:creationId xmlns:a16="http://schemas.microsoft.com/office/drawing/2014/main" id="{D17A8BC8-8200-473A-BB09-A1C292B381C6}"/>
              </a:ext>
            </a:extLst>
          </p:cNvPr>
          <p:cNvSpPr/>
          <p:nvPr/>
        </p:nvSpPr>
        <p:spPr>
          <a:xfrm>
            <a:off x="4981024" y="4137870"/>
            <a:ext cx="702553" cy="636736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3" name="Rectangle: Rounded Corners 60">
            <a:extLst>
              <a:ext uri="{FF2B5EF4-FFF2-40B4-BE49-F238E27FC236}">
                <a16:creationId xmlns:a16="http://schemas.microsoft.com/office/drawing/2014/main" id="{60CA0EAC-9A71-43CE-A8C3-664C8B30DD4D}"/>
              </a:ext>
            </a:extLst>
          </p:cNvPr>
          <p:cNvSpPr/>
          <p:nvPr/>
        </p:nvSpPr>
        <p:spPr>
          <a:xfrm>
            <a:off x="5025629" y="4167188"/>
            <a:ext cx="507206" cy="4643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4" name="TextBox 66">
            <a:extLst>
              <a:ext uri="{FF2B5EF4-FFF2-40B4-BE49-F238E27FC236}">
                <a16:creationId xmlns:a16="http://schemas.microsoft.com/office/drawing/2014/main" id="{21C6BB5B-3C70-4160-91DE-3DEE88B9F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431" y="4129929"/>
            <a:ext cx="435769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en-US" altLang="ar-SA" sz="27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Arrow: Bent 68">
            <a:extLst>
              <a:ext uri="{FF2B5EF4-FFF2-40B4-BE49-F238E27FC236}">
                <a16:creationId xmlns:a16="http://schemas.microsoft.com/office/drawing/2014/main" id="{311B8EAC-20A1-4D01-9D97-C54BF1B2B0FD}"/>
              </a:ext>
            </a:extLst>
          </p:cNvPr>
          <p:cNvSpPr/>
          <p:nvPr/>
        </p:nvSpPr>
        <p:spPr>
          <a:xfrm rot="5400000">
            <a:off x="6232922" y="1918097"/>
            <a:ext cx="446485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6" name="Arrow: Bent 69">
            <a:extLst>
              <a:ext uri="{FF2B5EF4-FFF2-40B4-BE49-F238E27FC236}">
                <a16:creationId xmlns:a16="http://schemas.microsoft.com/office/drawing/2014/main" id="{A431788E-F412-45FE-8DFC-841B4E88056E}"/>
              </a:ext>
            </a:extLst>
          </p:cNvPr>
          <p:cNvSpPr/>
          <p:nvPr/>
        </p:nvSpPr>
        <p:spPr>
          <a:xfrm rot="16200000" flipH="1">
            <a:off x="4355307" y="742950"/>
            <a:ext cx="446484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7" name="Arrow: Bent 69">
            <a:extLst>
              <a:ext uri="{FF2B5EF4-FFF2-40B4-BE49-F238E27FC236}">
                <a16:creationId xmlns:a16="http://schemas.microsoft.com/office/drawing/2014/main" id="{E3453953-068F-4CDF-BD34-CD807232517B}"/>
              </a:ext>
            </a:extLst>
          </p:cNvPr>
          <p:cNvSpPr/>
          <p:nvPr/>
        </p:nvSpPr>
        <p:spPr>
          <a:xfrm rot="16200000" flipH="1">
            <a:off x="4301728" y="3270647"/>
            <a:ext cx="446485" cy="451247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E4D360A5-D9AC-4BF5-A991-F6D70ACA2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368" y="1798792"/>
            <a:ext cx="201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تزداد درجة حرارته 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8C4C2F08-D1B9-44AB-A9C6-C497086A6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612" y="2880157"/>
            <a:ext cx="2015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+mj-cs"/>
              </a:rPr>
              <a:t>تزداد الطاقة الحركية للجزيئات </a:t>
            </a:r>
          </a:p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+mj-cs"/>
              </a:rPr>
              <a:t>فتزداد سرعتها وتبتعد عن بعضها البعض </a:t>
            </a:r>
            <a:endParaRPr lang="en-US" altLang="ar-SA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+mj-cs"/>
            </a:endParaRPr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D3E3346D-1694-4E7F-9B54-C93E22F84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958" y="4164061"/>
            <a:ext cx="2014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/>
            <a:r>
              <a:rPr lang="ar-SA" altLang="ar-SA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تتحول المادة من الحالة الصلبة الى السائلة </a:t>
            </a:r>
            <a:endParaRPr lang="en-US" altLang="ar-SA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TextBox 21">
            <a:extLst>
              <a:ext uri="{FF2B5EF4-FFF2-40B4-BE49-F238E27FC236}">
                <a16:creationId xmlns:a16="http://schemas.microsoft.com/office/drawing/2014/main" id="{8AE26A4F-A57D-498A-99D2-EC9C1A2EC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142" y="416719"/>
            <a:ext cx="4357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r-SA" altLang="ar-SA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lang="en-US" altLang="ar-SA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فقاعة الكلام: بيضاوية 121">
            <a:extLst>
              <a:ext uri="{FF2B5EF4-FFF2-40B4-BE49-F238E27FC236}">
                <a16:creationId xmlns:a16="http://schemas.microsoft.com/office/drawing/2014/main" id="{FA5ACF34-B8BC-448D-AD87-9ED23831F49C}"/>
              </a:ext>
            </a:extLst>
          </p:cNvPr>
          <p:cNvSpPr/>
          <p:nvPr/>
        </p:nvSpPr>
        <p:spPr>
          <a:xfrm>
            <a:off x="888905" y="2652714"/>
            <a:ext cx="3256900" cy="1108167"/>
          </a:xfrm>
          <a:prstGeom prst="wedgeEllipseCallout">
            <a:avLst>
              <a:gd name="adj1" fmla="val -52925"/>
              <a:gd name="adj2" fmla="val -120867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تثبت درجة الحرارة اثناء عملية الانصهار حتى تتحول المادة الصلبة للسائلة بشكل كلي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3" name="صورة الشريحة 122">
                <a:extLst>
                  <a:ext uri="{FF2B5EF4-FFF2-40B4-BE49-F238E27FC236}">
                    <a16:creationId xmlns:a16="http://schemas.microsoft.com/office/drawing/2014/main" id="{3850CFA4-A633-48D0-8BEB-20AFD07EA0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0811371"/>
                  </p:ext>
                </p:extLst>
              </p:nvPr>
            </p:nvGraphicFramePr>
            <p:xfrm>
              <a:off x="165501" y="4315371"/>
              <a:ext cx="714393" cy="611788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4393" cy="61178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3" name="صورة الشريحة 12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850CFA4-A633-48D0-8BEB-20AFD07EA0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501" y="4315371"/>
                <a:ext cx="714393" cy="611788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مجموعة 124">
            <a:extLst>
              <a:ext uri="{FF2B5EF4-FFF2-40B4-BE49-F238E27FC236}">
                <a16:creationId xmlns:a16="http://schemas.microsoft.com/office/drawing/2014/main" id="{6BCED78C-500F-4DC3-9AC1-F16C9F40E44E}"/>
              </a:ext>
            </a:extLst>
          </p:cNvPr>
          <p:cNvGrpSpPr/>
          <p:nvPr/>
        </p:nvGrpSpPr>
        <p:grpSpPr>
          <a:xfrm>
            <a:off x="82748" y="-52393"/>
            <a:ext cx="2158300" cy="1006546"/>
            <a:chOff x="5957001" y="312421"/>
            <a:chExt cx="2158300" cy="1006546"/>
          </a:xfrm>
        </p:grpSpPr>
        <p:pic>
          <p:nvPicPr>
            <p:cNvPr id="126" name="صورة 12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86EAED23-51D7-49EE-B25C-80356DC83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7" name="مربع نص 126">
              <a:extLst>
                <a:ext uri="{FF2B5EF4-FFF2-40B4-BE49-F238E27FC236}">
                  <a16:creationId xmlns:a16="http://schemas.microsoft.com/office/drawing/2014/main" id="{2B07155B-4243-47E7-B010-4976EE362965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استراتيجية منظم التتابع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9" grpId="0" animBg="1"/>
      <p:bldP spid="80" grpId="0" animBg="1"/>
      <p:bldP spid="96" grpId="0"/>
      <p:bldP spid="98" grpId="0" animBg="1"/>
      <p:bldP spid="99" grpId="0" animBg="1"/>
      <p:bldP spid="110" grpId="0" animBg="1"/>
      <p:bldP spid="113" grpId="0" animBg="1"/>
      <p:bldP spid="114" grpId="0" animBg="1"/>
      <p:bldP spid="118" grpId="0"/>
      <p:bldP spid="119" grpId="0"/>
      <p:bldP spid="120" grpId="0"/>
      <p:bldP spid="121" grpId="0"/>
      <p:bldP spid="122" grpId="0" animBg="1"/>
    </p:bldLst>
  </p:timing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4952</TotalTime>
  <Words>711</Words>
  <Application>Microsoft Office PowerPoint</Application>
  <PresentationFormat>عرض على الشاشة (16:9)</PresentationFormat>
  <Paragraphs>145</Paragraphs>
  <Slides>20</Slides>
  <Notes>11</Notes>
  <HiddenSlides>5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29" baseType="lpstr">
      <vt:lpstr>Arial</vt:lpstr>
      <vt:lpstr>Barlow Medium</vt:lpstr>
      <vt:lpstr>Century Gothic</vt:lpstr>
      <vt:lpstr>Fredoka One</vt:lpstr>
      <vt:lpstr>Roboto Condensed Light</vt:lpstr>
      <vt:lpstr>Calibri</vt:lpstr>
      <vt:lpstr>Barlow SemiBold</vt:lpstr>
      <vt:lpstr>Science Subject for High School - 9th Grade: Cell Biology</vt:lpstr>
      <vt:lpstr>1_Science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114</cp:revision>
  <dcterms:modified xsi:type="dcterms:W3CDTF">2021-10-07T05:16:28Z</dcterms:modified>
</cp:coreProperties>
</file>