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fif" ContentType="image/jpeg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ppt/activeX/activeX37.xml" ContentType="application/vnd.ms-office.activeX+xml"/>
  <Override PartName="/ppt/activeX/activeX38.xml" ContentType="application/vnd.ms-office.activeX+xml"/>
  <Override PartName="/ppt/activeX/activeX39.xml" ContentType="application/vnd.ms-office.activeX+xml"/>
  <Override PartName="/ppt/activeX/activeX40.xml" ContentType="application/vnd.ms-office.activeX+xml"/>
  <Override PartName="/ppt/activeX/activeX41.xml" ContentType="application/vnd.ms-office.activeX+xml"/>
  <Override PartName="/ppt/activeX/activeX42.xml" ContentType="application/vnd.ms-office.activeX+xml"/>
  <Override PartName="/ppt/vbaProject.bin" ContentType="application/vnd.ms-office.vbaProje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5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</p:sldMasterIdLst>
  <p:notesMasterIdLst>
    <p:notesMasterId r:id="rId31"/>
  </p:notesMasterIdLst>
  <p:handoutMasterIdLst>
    <p:handoutMasterId r:id="rId32"/>
  </p:handoutMasterIdLst>
  <p:sldIdLst>
    <p:sldId id="256" r:id="rId3"/>
    <p:sldId id="379" r:id="rId4"/>
    <p:sldId id="257" r:id="rId5"/>
    <p:sldId id="313" r:id="rId6"/>
    <p:sldId id="322" r:id="rId7"/>
    <p:sldId id="370" r:id="rId8"/>
    <p:sldId id="345" r:id="rId9"/>
    <p:sldId id="258" r:id="rId10"/>
    <p:sldId id="380" r:id="rId11"/>
    <p:sldId id="361" r:id="rId12"/>
    <p:sldId id="348" r:id="rId13"/>
    <p:sldId id="363" r:id="rId14"/>
    <p:sldId id="373" r:id="rId15"/>
    <p:sldId id="353" r:id="rId16"/>
    <p:sldId id="352" r:id="rId17"/>
    <p:sldId id="365" r:id="rId18"/>
    <p:sldId id="374" r:id="rId19"/>
    <p:sldId id="259" r:id="rId20"/>
    <p:sldId id="376" r:id="rId21"/>
    <p:sldId id="377" r:id="rId22"/>
    <p:sldId id="262" r:id="rId23"/>
    <p:sldId id="350" r:id="rId24"/>
    <p:sldId id="359" r:id="rId25"/>
    <p:sldId id="378" r:id="rId26"/>
    <p:sldId id="342" r:id="rId27"/>
    <p:sldId id="343" r:id="rId28"/>
    <p:sldId id="344" r:id="rId29"/>
    <p:sldId id="369" r:id="rId30"/>
  </p:sldIdLst>
  <p:sldSz cx="9144000" cy="5143500" type="screen16x9"/>
  <p:notesSz cx="6858000" cy="9144000"/>
  <p:embeddedFontLst>
    <p:embeddedFont>
      <p:font typeface="Akhbar MT" pitchFamily="2" charset="-78"/>
      <p:regular r:id="rId33"/>
      <p:bold r:id="rId34"/>
    </p:embeddedFont>
    <p:embeddedFont>
      <p:font typeface="Andalus" panose="02020603050405020304" pitchFamily="18" charset="-78"/>
      <p:regular r:id="rId35"/>
    </p:embeddedFont>
    <p:embeddedFont>
      <p:font typeface="Barlow Medium" panose="00000600000000000000" pitchFamily="2" charset="0"/>
      <p:regular r:id="rId36"/>
      <p:bold r:id="rId37"/>
      <p:italic r:id="rId38"/>
      <p:boldItalic r:id="rId39"/>
    </p:embeddedFont>
    <p:embeddedFont>
      <p:font typeface="Barlow SemiBold" panose="00000700000000000000" pitchFamily="2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</p:embeddedFont>
    <p:embeddedFont>
      <p:font typeface="Fredoka One" panose="020B0604020202020204" charset="0"/>
      <p:regular r:id="rId46"/>
    </p:embeddedFont>
    <p:embeddedFont>
      <p:font typeface="Roboto Condensed Light" panose="02000000000000000000" pitchFamily="2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4"/>
    <a:srgbClr val="E0E0DE"/>
    <a:srgbClr val="EDBBC7"/>
    <a:srgbClr val="DDDDDB"/>
    <a:srgbClr val="7AC4A4"/>
    <a:srgbClr val="E4E4E2"/>
    <a:srgbClr val="E5E5E3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2" d="100"/>
          <a:sy n="82" d="100"/>
        </p:scale>
        <p:origin x="844" y="2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06/relationships/vbaProject" Target="vbaProject.bin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37.xml.rels><?xml version="1.0" encoding="UTF-8" standalone="yes"?>
<Relationships xmlns="http://schemas.openxmlformats.org/package/2006/relationships"><Relationship Id="rId1" Type="http://schemas.microsoft.com/office/2006/relationships/activeXControlBinary" Target="activeX37.bin"/></Relationships>
</file>

<file path=ppt/activeX/_rels/activeX38.xml.rels><?xml version="1.0" encoding="UTF-8" standalone="yes"?>
<Relationships xmlns="http://schemas.openxmlformats.org/package/2006/relationships"><Relationship Id="rId1" Type="http://schemas.microsoft.com/office/2006/relationships/activeXControlBinary" Target="activeX38.bin"/></Relationships>
</file>

<file path=ppt/activeX/_rels/activeX39.xml.rels><?xml version="1.0" encoding="UTF-8" standalone="yes"?>
<Relationships xmlns="http://schemas.openxmlformats.org/package/2006/relationships"><Relationship Id="rId1" Type="http://schemas.microsoft.com/office/2006/relationships/activeXControlBinary" Target="activeX39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40.xml.rels><?xml version="1.0" encoding="UTF-8" standalone="yes"?>
<Relationships xmlns="http://schemas.openxmlformats.org/package/2006/relationships"><Relationship Id="rId1" Type="http://schemas.microsoft.com/office/2006/relationships/activeXControlBinary" Target="activeX40.bin"/></Relationships>
</file>

<file path=ppt/activeX/_rels/activeX41.xml.rels><?xml version="1.0" encoding="UTF-8" standalone="yes"?>
<Relationships xmlns="http://schemas.openxmlformats.org/package/2006/relationships"><Relationship Id="rId1" Type="http://schemas.microsoft.com/office/2006/relationships/activeXControlBinary" Target="activeX41.bin"/></Relationships>
</file>

<file path=ppt/activeX/_rels/activeX42.xml.rels><?xml version="1.0" encoding="UTF-8" standalone="yes"?>
<Relationships xmlns="http://schemas.openxmlformats.org/package/2006/relationships"><Relationship Id="rId1" Type="http://schemas.microsoft.com/office/2006/relationships/activeXControlBinary" Target="activeX42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4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4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wmf"/><Relationship Id="rId18" Type="http://schemas.openxmlformats.org/officeDocument/2006/relationships/image" Target="../media/image57.wmf"/><Relationship Id="rId26" Type="http://schemas.openxmlformats.org/officeDocument/2006/relationships/image" Target="../media/image65.wmf"/><Relationship Id="rId39" Type="http://schemas.openxmlformats.org/officeDocument/2006/relationships/image" Target="../media/image78.wmf"/><Relationship Id="rId21" Type="http://schemas.openxmlformats.org/officeDocument/2006/relationships/image" Target="../media/image60.wmf"/><Relationship Id="rId34" Type="http://schemas.openxmlformats.org/officeDocument/2006/relationships/image" Target="../media/image73.wmf"/><Relationship Id="rId7" Type="http://schemas.openxmlformats.org/officeDocument/2006/relationships/image" Target="../media/image46.wmf"/><Relationship Id="rId12" Type="http://schemas.openxmlformats.org/officeDocument/2006/relationships/image" Target="../media/image51.wmf"/><Relationship Id="rId17" Type="http://schemas.openxmlformats.org/officeDocument/2006/relationships/image" Target="../media/image56.wmf"/><Relationship Id="rId25" Type="http://schemas.openxmlformats.org/officeDocument/2006/relationships/image" Target="../media/image64.wmf"/><Relationship Id="rId33" Type="http://schemas.openxmlformats.org/officeDocument/2006/relationships/image" Target="../media/image72.wmf"/><Relationship Id="rId38" Type="http://schemas.openxmlformats.org/officeDocument/2006/relationships/image" Target="../media/image77.wmf"/><Relationship Id="rId2" Type="http://schemas.openxmlformats.org/officeDocument/2006/relationships/image" Target="../media/image41.wmf"/><Relationship Id="rId16" Type="http://schemas.openxmlformats.org/officeDocument/2006/relationships/image" Target="../media/image55.wmf"/><Relationship Id="rId20" Type="http://schemas.openxmlformats.org/officeDocument/2006/relationships/image" Target="../media/image59.wmf"/><Relationship Id="rId29" Type="http://schemas.openxmlformats.org/officeDocument/2006/relationships/image" Target="../media/image68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11" Type="http://schemas.openxmlformats.org/officeDocument/2006/relationships/image" Target="../media/image50.wmf"/><Relationship Id="rId24" Type="http://schemas.openxmlformats.org/officeDocument/2006/relationships/image" Target="../media/image63.wmf"/><Relationship Id="rId32" Type="http://schemas.openxmlformats.org/officeDocument/2006/relationships/image" Target="../media/image71.wmf"/><Relationship Id="rId37" Type="http://schemas.openxmlformats.org/officeDocument/2006/relationships/image" Target="../media/image76.wmf"/><Relationship Id="rId40" Type="http://schemas.openxmlformats.org/officeDocument/2006/relationships/image" Target="../media/image79.wmf"/><Relationship Id="rId5" Type="http://schemas.openxmlformats.org/officeDocument/2006/relationships/image" Target="../media/image44.wmf"/><Relationship Id="rId15" Type="http://schemas.openxmlformats.org/officeDocument/2006/relationships/image" Target="../media/image54.wmf"/><Relationship Id="rId23" Type="http://schemas.openxmlformats.org/officeDocument/2006/relationships/image" Target="../media/image62.wmf"/><Relationship Id="rId28" Type="http://schemas.openxmlformats.org/officeDocument/2006/relationships/image" Target="../media/image67.wmf"/><Relationship Id="rId36" Type="http://schemas.openxmlformats.org/officeDocument/2006/relationships/image" Target="../media/image75.wmf"/><Relationship Id="rId10" Type="http://schemas.openxmlformats.org/officeDocument/2006/relationships/image" Target="../media/image49.wmf"/><Relationship Id="rId19" Type="http://schemas.openxmlformats.org/officeDocument/2006/relationships/image" Target="../media/image58.wmf"/><Relationship Id="rId31" Type="http://schemas.openxmlformats.org/officeDocument/2006/relationships/image" Target="../media/image70.wmf"/><Relationship Id="rId4" Type="http://schemas.openxmlformats.org/officeDocument/2006/relationships/image" Target="../media/image43.wmf"/><Relationship Id="rId9" Type="http://schemas.openxmlformats.org/officeDocument/2006/relationships/image" Target="../media/image48.wmf"/><Relationship Id="rId14" Type="http://schemas.openxmlformats.org/officeDocument/2006/relationships/image" Target="../media/image53.wmf"/><Relationship Id="rId22" Type="http://schemas.openxmlformats.org/officeDocument/2006/relationships/image" Target="../media/image61.wmf"/><Relationship Id="rId27" Type="http://schemas.openxmlformats.org/officeDocument/2006/relationships/image" Target="../media/image66.wmf"/><Relationship Id="rId30" Type="http://schemas.openxmlformats.org/officeDocument/2006/relationships/image" Target="../media/image69.wmf"/><Relationship Id="rId35" Type="http://schemas.openxmlformats.org/officeDocument/2006/relationships/image" Target="../media/image74.wmf"/><Relationship Id="rId8" Type="http://schemas.openxmlformats.org/officeDocument/2006/relationships/image" Target="../media/image47.wmf"/><Relationship Id="rId3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5132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854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4093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394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24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20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6556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9D20EB-1861-4E8A-B1E0-F3A3AF5B3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26B3F11-BD54-4D57-A82F-054DAE269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A6C449-152D-41A1-8550-2A1DAD10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E97-BCE9-488B-ACEF-A493F731CBE3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5E03D0-966A-4F14-9EE3-FF31EE61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DB37A0-AE4C-4E54-BB5A-327C548B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B2D6-5A40-47BA-A587-8A66ED744F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32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906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262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39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759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883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907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72485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1189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102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38076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94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1" y="390778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04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4" r:id="rId6"/>
    <p:sldLayoutId id="2147483684" r:id="rId7"/>
    <p:sldLayoutId id="2147483685" r:id="rId8"/>
    <p:sldLayoutId id="2147483702" r:id="rId9"/>
    <p:sldLayoutId id="214748370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153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slide" Target="slide2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21.jpe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3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23.jpeg"/><Relationship Id="rId10" Type="http://schemas.openxmlformats.org/officeDocument/2006/relationships/image" Target="../media/image2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slide" Target="slide2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3.jfif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5.xml"/><Relationship Id="rId6" Type="http://schemas.openxmlformats.org/officeDocument/2006/relationships/slide" Target="slide24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image" Target="../media/image8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50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2" Type="http://schemas.openxmlformats.org/officeDocument/2006/relationships/image" Target="../media/image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11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slide" Target="slide2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Relationship Id="rId9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gif"/><Relationship Id="rId3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11" Type="http://schemas.openxmlformats.org/officeDocument/2006/relationships/slide" Target="slide24.xml"/><Relationship Id="rId10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slide" Target="slide24.xml"/><Relationship Id="rId3" Type="http://schemas.openxmlformats.org/officeDocument/2006/relationships/image" Target="../media/image3.jfif"/><Relationship Id="rId12" Type="http://schemas.openxmlformats.org/officeDocument/2006/relationships/image" Target="../media/image8.pn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15" Type="http://schemas.openxmlformats.org/officeDocument/2006/relationships/hyperlink" Target="https://ar.wiktionary.org/wiki/%D8%A8%D8%A7%D9%84%D9%88%D9%86" TargetMode="External"/><Relationship Id="rId4" Type="http://schemas.openxmlformats.org/officeDocument/2006/relationships/image" Target="../media/image8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.png"/><Relationship Id="rId3" Type="http://schemas.openxmlformats.org/officeDocument/2006/relationships/image" Target="../media/image3.jfif"/><Relationship Id="rId7" Type="http://schemas.openxmlformats.org/officeDocument/2006/relationships/image" Target="../media/image5.png"/><Relationship Id="rId12" Type="http://schemas.openxmlformats.org/officeDocument/2006/relationships/slide" Target="slide2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5.xml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slide" Target="slide24.xml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slide" Target="slide26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36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slide" Target="slide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3.jfif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control" Target="../activeX/activeX23.xml"/><Relationship Id="rId21" Type="http://schemas.openxmlformats.org/officeDocument/2006/relationships/control" Target="../activeX/activeX18.xml"/><Relationship Id="rId42" Type="http://schemas.openxmlformats.org/officeDocument/2006/relationships/control" Target="../activeX/activeX39.xml"/><Relationship Id="rId47" Type="http://schemas.openxmlformats.org/officeDocument/2006/relationships/image" Target="../media/image80.png"/><Relationship Id="rId63" Type="http://schemas.openxmlformats.org/officeDocument/2006/relationships/image" Target="../media/image51.wmf"/><Relationship Id="rId68" Type="http://schemas.openxmlformats.org/officeDocument/2006/relationships/image" Target="../media/image56.wmf"/><Relationship Id="rId84" Type="http://schemas.openxmlformats.org/officeDocument/2006/relationships/image" Target="../media/image72.wmf"/><Relationship Id="rId89" Type="http://schemas.openxmlformats.org/officeDocument/2006/relationships/image" Target="../media/image77.wmf"/><Relationship Id="rId16" Type="http://schemas.openxmlformats.org/officeDocument/2006/relationships/control" Target="../activeX/activeX13.xml"/><Relationship Id="rId11" Type="http://schemas.openxmlformats.org/officeDocument/2006/relationships/control" Target="../activeX/activeX8.xml"/><Relationship Id="rId32" Type="http://schemas.openxmlformats.org/officeDocument/2006/relationships/control" Target="../activeX/activeX29.xml"/><Relationship Id="rId37" Type="http://schemas.openxmlformats.org/officeDocument/2006/relationships/control" Target="../activeX/activeX34.xml"/><Relationship Id="rId53" Type="http://schemas.openxmlformats.org/officeDocument/2006/relationships/image" Target="../media/image41.wmf"/><Relationship Id="rId58" Type="http://schemas.openxmlformats.org/officeDocument/2006/relationships/image" Target="../media/image46.wmf"/><Relationship Id="rId74" Type="http://schemas.openxmlformats.org/officeDocument/2006/relationships/image" Target="../media/image62.wmf"/><Relationship Id="rId79" Type="http://schemas.openxmlformats.org/officeDocument/2006/relationships/image" Target="../media/image67.wmf"/><Relationship Id="rId5" Type="http://schemas.openxmlformats.org/officeDocument/2006/relationships/control" Target="../activeX/activeX2.xml"/><Relationship Id="rId90" Type="http://schemas.openxmlformats.org/officeDocument/2006/relationships/image" Target="../media/image78.wmf"/><Relationship Id="rId14" Type="http://schemas.openxmlformats.org/officeDocument/2006/relationships/control" Target="../activeX/activeX11.xml"/><Relationship Id="rId22" Type="http://schemas.openxmlformats.org/officeDocument/2006/relationships/control" Target="../activeX/activeX19.xml"/><Relationship Id="rId27" Type="http://schemas.openxmlformats.org/officeDocument/2006/relationships/control" Target="../activeX/activeX24.xml"/><Relationship Id="rId30" Type="http://schemas.openxmlformats.org/officeDocument/2006/relationships/control" Target="../activeX/activeX27.xml"/><Relationship Id="rId35" Type="http://schemas.openxmlformats.org/officeDocument/2006/relationships/control" Target="../activeX/activeX32.xml"/><Relationship Id="rId43" Type="http://schemas.openxmlformats.org/officeDocument/2006/relationships/control" Target="../activeX/activeX40.xml"/><Relationship Id="rId48" Type="http://schemas.openxmlformats.org/officeDocument/2006/relationships/audio" Target="../media/audio1.wav"/><Relationship Id="rId56" Type="http://schemas.openxmlformats.org/officeDocument/2006/relationships/image" Target="../media/image44.wmf"/><Relationship Id="rId64" Type="http://schemas.openxmlformats.org/officeDocument/2006/relationships/image" Target="../media/image52.wmf"/><Relationship Id="rId69" Type="http://schemas.openxmlformats.org/officeDocument/2006/relationships/image" Target="../media/image57.wmf"/><Relationship Id="rId77" Type="http://schemas.openxmlformats.org/officeDocument/2006/relationships/image" Target="../media/image65.wmf"/><Relationship Id="rId8" Type="http://schemas.openxmlformats.org/officeDocument/2006/relationships/control" Target="../activeX/activeX5.xml"/><Relationship Id="rId51" Type="http://schemas.openxmlformats.org/officeDocument/2006/relationships/image" Target="../media/image83.png"/><Relationship Id="rId72" Type="http://schemas.openxmlformats.org/officeDocument/2006/relationships/image" Target="../media/image60.wmf"/><Relationship Id="rId80" Type="http://schemas.openxmlformats.org/officeDocument/2006/relationships/image" Target="../media/image68.wmf"/><Relationship Id="rId85" Type="http://schemas.openxmlformats.org/officeDocument/2006/relationships/image" Target="../media/image73.wmf"/><Relationship Id="rId3" Type="http://schemas.openxmlformats.org/officeDocument/2006/relationships/audio" Target="../media/media2.m4a"/><Relationship Id="rId12" Type="http://schemas.openxmlformats.org/officeDocument/2006/relationships/control" Target="../activeX/activeX9.xml"/><Relationship Id="rId17" Type="http://schemas.openxmlformats.org/officeDocument/2006/relationships/control" Target="../activeX/activeX14.xml"/><Relationship Id="rId25" Type="http://schemas.openxmlformats.org/officeDocument/2006/relationships/control" Target="../activeX/activeX22.xml"/><Relationship Id="rId33" Type="http://schemas.openxmlformats.org/officeDocument/2006/relationships/control" Target="../activeX/activeX30.xml"/><Relationship Id="rId38" Type="http://schemas.openxmlformats.org/officeDocument/2006/relationships/control" Target="../activeX/activeX35.xml"/><Relationship Id="rId46" Type="http://schemas.openxmlformats.org/officeDocument/2006/relationships/slideLayout" Target="../slideLayouts/slideLayout10.xml"/><Relationship Id="rId59" Type="http://schemas.openxmlformats.org/officeDocument/2006/relationships/image" Target="../media/image47.wmf"/><Relationship Id="rId67" Type="http://schemas.openxmlformats.org/officeDocument/2006/relationships/image" Target="../media/image55.wmf"/><Relationship Id="rId20" Type="http://schemas.openxmlformats.org/officeDocument/2006/relationships/control" Target="../activeX/activeX17.xml"/><Relationship Id="rId41" Type="http://schemas.openxmlformats.org/officeDocument/2006/relationships/control" Target="../activeX/activeX38.xml"/><Relationship Id="rId54" Type="http://schemas.openxmlformats.org/officeDocument/2006/relationships/image" Target="../media/image42.wmf"/><Relationship Id="rId62" Type="http://schemas.openxmlformats.org/officeDocument/2006/relationships/image" Target="../media/image50.wmf"/><Relationship Id="rId70" Type="http://schemas.openxmlformats.org/officeDocument/2006/relationships/image" Target="../media/image58.wmf"/><Relationship Id="rId75" Type="http://schemas.openxmlformats.org/officeDocument/2006/relationships/image" Target="../media/image63.wmf"/><Relationship Id="rId83" Type="http://schemas.openxmlformats.org/officeDocument/2006/relationships/image" Target="../media/image71.wmf"/><Relationship Id="rId88" Type="http://schemas.openxmlformats.org/officeDocument/2006/relationships/image" Target="../media/image76.wmf"/><Relationship Id="rId91" Type="http://schemas.openxmlformats.org/officeDocument/2006/relationships/image" Target="../media/image79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3.xml"/><Relationship Id="rId15" Type="http://schemas.openxmlformats.org/officeDocument/2006/relationships/control" Target="../activeX/activeX12.xml"/><Relationship Id="rId23" Type="http://schemas.openxmlformats.org/officeDocument/2006/relationships/control" Target="../activeX/activeX20.xml"/><Relationship Id="rId28" Type="http://schemas.openxmlformats.org/officeDocument/2006/relationships/control" Target="../activeX/activeX25.xml"/><Relationship Id="rId36" Type="http://schemas.openxmlformats.org/officeDocument/2006/relationships/control" Target="../activeX/activeX33.xml"/><Relationship Id="rId49" Type="http://schemas.openxmlformats.org/officeDocument/2006/relationships/image" Target="../media/image81.png"/><Relationship Id="rId57" Type="http://schemas.openxmlformats.org/officeDocument/2006/relationships/image" Target="../media/image45.wmf"/><Relationship Id="rId10" Type="http://schemas.openxmlformats.org/officeDocument/2006/relationships/control" Target="../activeX/activeX7.xml"/><Relationship Id="rId31" Type="http://schemas.openxmlformats.org/officeDocument/2006/relationships/control" Target="../activeX/activeX28.xml"/><Relationship Id="rId44" Type="http://schemas.openxmlformats.org/officeDocument/2006/relationships/control" Target="../activeX/activeX41.xml"/><Relationship Id="rId52" Type="http://schemas.openxmlformats.org/officeDocument/2006/relationships/image" Target="../media/image40.wmf"/><Relationship Id="rId60" Type="http://schemas.openxmlformats.org/officeDocument/2006/relationships/image" Target="../media/image48.wmf"/><Relationship Id="rId65" Type="http://schemas.openxmlformats.org/officeDocument/2006/relationships/image" Target="../media/image53.wmf"/><Relationship Id="rId73" Type="http://schemas.openxmlformats.org/officeDocument/2006/relationships/image" Target="../media/image61.wmf"/><Relationship Id="rId78" Type="http://schemas.openxmlformats.org/officeDocument/2006/relationships/image" Target="../media/image66.wmf"/><Relationship Id="rId81" Type="http://schemas.openxmlformats.org/officeDocument/2006/relationships/image" Target="../media/image69.wmf"/><Relationship Id="rId86" Type="http://schemas.openxmlformats.org/officeDocument/2006/relationships/image" Target="../media/image74.wmf"/><Relationship Id="rId4" Type="http://schemas.openxmlformats.org/officeDocument/2006/relationships/control" Target="../activeX/activeX1.xml"/><Relationship Id="rId9" Type="http://schemas.openxmlformats.org/officeDocument/2006/relationships/control" Target="../activeX/activeX6.xml"/><Relationship Id="rId13" Type="http://schemas.openxmlformats.org/officeDocument/2006/relationships/control" Target="../activeX/activeX10.xml"/><Relationship Id="rId18" Type="http://schemas.openxmlformats.org/officeDocument/2006/relationships/control" Target="../activeX/activeX15.xml"/><Relationship Id="rId39" Type="http://schemas.openxmlformats.org/officeDocument/2006/relationships/control" Target="../activeX/activeX36.xml"/><Relationship Id="rId34" Type="http://schemas.openxmlformats.org/officeDocument/2006/relationships/control" Target="../activeX/activeX31.xml"/><Relationship Id="rId50" Type="http://schemas.openxmlformats.org/officeDocument/2006/relationships/image" Target="../media/image82.png"/><Relationship Id="rId55" Type="http://schemas.openxmlformats.org/officeDocument/2006/relationships/image" Target="../media/image43.wmf"/><Relationship Id="rId76" Type="http://schemas.openxmlformats.org/officeDocument/2006/relationships/image" Target="../media/image64.wmf"/><Relationship Id="rId7" Type="http://schemas.openxmlformats.org/officeDocument/2006/relationships/control" Target="../activeX/activeX4.xml"/><Relationship Id="rId71" Type="http://schemas.openxmlformats.org/officeDocument/2006/relationships/image" Target="../media/image59.wmf"/><Relationship Id="rId2" Type="http://schemas.microsoft.com/office/2007/relationships/media" Target="../media/media2.m4a"/><Relationship Id="rId29" Type="http://schemas.openxmlformats.org/officeDocument/2006/relationships/control" Target="../activeX/activeX26.xml"/><Relationship Id="rId24" Type="http://schemas.openxmlformats.org/officeDocument/2006/relationships/control" Target="../activeX/activeX21.xml"/><Relationship Id="rId40" Type="http://schemas.openxmlformats.org/officeDocument/2006/relationships/control" Target="../activeX/activeX37.xml"/><Relationship Id="rId45" Type="http://schemas.openxmlformats.org/officeDocument/2006/relationships/control" Target="../activeX/activeX42.xml"/><Relationship Id="rId66" Type="http://schemas.openxmlformats.org/officeDocument/2006/relationships/image" Target="../media/image54.wmf"/><Relationship Id="rId87" Type="http://schemas.openxmlformats.org/officeDocument/2006/relationships/image" Target="../media/image75.wmf"/><Relationship Id="rId61" Type="http://schemas.openxmlformats.org/officeDocument/2006/relationships/image" Target="../media/image49.wmf"/><Relationship Id="rId82" Type="http://schemas.openxmlformats.org/officeDocument/2006/relationships/image" Target="../media/image70.wmf"/><Relationship Id="rId19" Type="http://schemas.openxmlformats.org/officeDocument/2006/relationships/control" Target="../activeX/activeX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5.gif"/><Relationship Id="rId3" Type="http://schemas.openxmlformats.org/officeDocument/2006/relationships/image" Target="../media/image3.jfif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50" y="12821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6" y="575585"/>
            <a:ext cx="1798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التاريخ :  /  / 1443 هـ</a:t>
            </a:r>
          </a:p>
          <a:p>
            <a:pPr algn="r"/>
            <a:r>
              <a:rPr lang="ar-SA" dirty="0"/>
              <a:t>الحصة : السادسة </a:t>
            </a:r>
            <a:endParaRPr lang="en-US" dirty="0"/>
          </a:p>
          <a:p>
            <a:pPr algn="r"/>
            <a:r>
              <a:rPr lang="ar-SA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3331610" y="1957650"/>
            <a:ext cx="53818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عنوان الدرس : المادة 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صورة الشريحة 21">
                <a:extLst>
                  <a:ext uri="{FF2B5EF4-FFF2-40B4-BE49-F238E27FC236}">
                    <a16:creationId xmlns:a16="http://schemas.microsoft.com/office/drawing/2014/main" id="{BBB23415-1BB8-4C46-9B54-60C774211B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3776684"/>
                  </p:ext>
                </p:extLst>
              </p:nvPr>
            </p:nvGraphicFramePr>
            <p:xfrm>
              <a:off x="64059" y="4354825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صورة الشريحة 2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BB23415-1BB8-4C46-9B54-60C774211B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9" y="4354825"/>
                <a:ext cx="602695" cy="51613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AutoShape 2">
            <a:extLst>
              <a:ext uri="{FF2B5EF4-FFF2-40B4-BE49-F238E27FC236}">
                <a16:creationId xmlns:a16="http://schemas.microsoft.com/office/drawing/2014/main" id="{F18CA08C-FD19-407B-BA89-8693744CD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2DBB2C7-6AC6-4D96-BA4F-4A8391125AA1}"/>
              </a:ext>
            </a:extLst>
          </p:cNvPr>
          <p:cNvSpPr txBox="1"/>
          <p:nvPr/>
        </p:nvSpPr>
        <p:spPr>
          <a:xfrm>
            <a:off x="1635309" y="-91380"/>
            <a:ext cx="685804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u="sng" dirty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علاقة اللزوجة بدرجة الحرارة </a:t>
            </a:r>
          </a:p>
        </p:txBody>
      </p:sp>
      <p:pic>
        <p:nvPicPr>
          <p:cNvPr id="9" name="صورة 8" descr="cold-hot-flow-chart.jpg">
            <a:extLst>
              <a:ext uri="{FF2B5EF4-FFF2-40B4-BE49-F238E27FC236}">
                <a16:creationId xmlns:a16="http://schemas.microsoft.com/office/drawing/2014/main" id="{3EE5740D-BE5C-4294-9FD3-83BFEAD5353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9F7F8"/>
              </a:clrFrom>
              <a:clrTo>
                <a:srgbClr val="F9F7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5309" y="831949"/>
            <a:ext cx="5873382" cy="3174801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D17E471-8AF5-49C0-8FA1-4281E6E5DF1A}"/>
              </a:ext>
            </a:extLst>
          </p:cNvPr>
          <p:cNvGrpSpPr/>
          <p:nvPr/>
        </p:nvGrpSpPr>
        <p:grpSpPr>
          <a:xfrm>
            <a:off x="1814134" y="4006750"/>
            <a:ext cx="5211809" cy="1133255"/>
            <a:chOff x="1582059" y="3929339"/>
            <a:chExt cx="6172454" cy="1068685"/>
          </a:xfrm>
        </p:grpSpPr>
        <p:sp>
          <p:nvSpPr>
            <p:cNvPr id="11" name="سهم إلى اليسار 7">
              <a:extLst>
                <a:ext uri="{FF2B5EF4-FFF2-40B4-BE49-F238E27FC236}">
                  <a16:creationId xmlns:a16="http://schemas.microsoft.com/office/drawing/2014/main" id="{FC6E5837-FA5E-4093-B80D-59E449DAE5DC}"/>
                </a:ext>
              </a:extLst>
            </p:cNvPr>
            <p:cNvSpPr/>
            <p:nvPr/>
          </p:nvSpPr>
          <p:spPr>
            <a:xfrm>
              <a:off x="1694286" y="3929339"/>
              <a:ext cx="6060227" cy="1068685"/>
            </a:xfrm>
            <a:prstGeom prst="leftArrow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ED6A83A5-EEDB-435F-A54C-957669726719}"/>
                </a:ext>
              </a:extLst>
            </p:cNvPr>
            <p:cNvSpPr txBox="1"/>
            <p:nvPr/>
          </p:nvSpPr>
          <p:spPr>
            <a:xfrm>
              <a:off x="1582059" y="4109739"/>
              <a:ext cx="617245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u="sng" dirty="0">
                  <a:solidFill>
                    <a:srgbClr val="00B050"/>
                  </a:solidFill>
                  <a:latin typeface="Calibri"/>
                  <a:cs typeface="Arial" panose="020B0604020202020204" pitchFamily="34" charset="0"/>
                </a:rPr>
                <a:t>3- درجة الحرارة واللزوجة عكسية </a:t>
              </a:r>
            </a:p>
            <a:p>
              <a:pPr algn="ctr"/>
              <a:r>
                <a:rPr lang="ar-SA" sz="2000" u="sng" dirty="0">
                  <a:solidFill>
                    <a:srgbClr val="00B050"/>
                  </a:solidFill>
                  <a:latin typeface="Calibri"/>
                  <a:cs typeface="Arial" panose="020B0604020202020204" pitchFamily="34" charset="0"/>
                </a:rPr>
                <a:t>(كلما قلت درجة الحرارة زادت اللزوجة 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51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صورة 55">
            <a:extLst>
              <a:ext uri="{FF2B5EF4-FFF2-40B4-BE49-F238E27FC236}">
                <a16:creationId xmlns:a16="http://schemas.microsoft.com/office/drawing/2014/main" id="{A4E052B9-B3C1-4541-AB5D-ECEB27BF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3" y="2989999"/>
            <a:ext cx="710155" cy="914027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EDCD492A-5869-4302-ADFD-109AB740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94" y="3904026"/>
            <a:ext cx="1042506" cy="10105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صورة الشريحة 17">
                <a:extLst>
                  <a:ext uri="{FF2B5EF4-FFF2-40B4-BE49-F238E27FC236}">
                    <a16:creationId xmlns:a16="http://schemas.microsoft.com/office/drawing/2014/main" id="{C96731B1-4C7A-4374-BA37-9C48EACF33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صورة الشريحة 1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96731B1-4C7A-4374-BA37-9C48EACF33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8544FA76-085C-4DD2-86CD-E7B29ACFA037}"/>
              </a:ext>
            </a:extLst>
          </p:cNvPr>
          <p:cNvSpPr/>
          <p:nvPr/>
        </p:nvSpPr>
        <p:spPr>
          <a:xfrm>
            <a:off x="7208502" y="93191"/>
            <a:ext cx="1914525" cy="6768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وقت التحدي 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736A3E0-C653-4638-B438-F051D7FC3DF3}"/>
              </a:ext>
            </a:extLst>
          </p:cNvPr>
          <p:cNvGrpSpPr/>
          <p:nvPr/>
        </p:nvGrpSpPr>
        <p:grpSpPr>
          <a:xfrm>
            <a:off x="2205615" y="240759"/>
            <a:ext cx="5058761" cy="1631190"/>
            <a:chOff x="1384627" y="2707681"/>
            <a:chExt cx="6238487" cy="193429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76A0A82-5CB8-4786-8696-D815C17A3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27" y="2707681"/>
              <a:ext cx="6238487" cy="1934296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A57F72EA-AE66-4D6D-9F3D-4EC3967183A0}"/>
                </a:ext>
              </a:extLst>
            </p:cNvPr>
            <p:cNvSpPr txBox="1"/>
            <p:nvPr/>
          </p:nvSpPr>
          <p:spPr>
            <a:xfrm>
              <a:off x="1666841" y="3286740"/>
              <a:ext cx="5674058" cy="12043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من منكن تستطيع ان تجعل الابرة تطفو على سطح الماء </a:t>
              </a:r>
            </a:p>
            <a:p>
              <a:pPr algn="ctr"/>
              <a:endParaRPr lang="ar-SA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10244" name="Picture 4" descr="5 minute countdown - Gifyu">
            <a:extLst>
              <a:ext uri="{FF2B5EF4-FFF2-40B4-BE49-F238E27FC236}">
                <a16:creationId xmlns:a16="http://schemas.microsoft.com/office/drawing/2014/main" id="{CFE94243-EA3A-42DF-B03C-4E11BB5F1E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" y="155163"/>
            <a:ext cx="2128194" cy="10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ما هو تفسير طفو الابرة فوق سطح الماء | سواح برس">
            <a:extLst>
              <a:ext uri="{FF2B5EF4-FFF2-40B4-BE49-F238E27FC236}">
                <a16:creationId xmlns:a16="http://schemas.microsoft.com/office/drawing/2014/main" id="{775D9998-8710-40A5-B798-740C0B725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02" y="1744742"/>
            <a:ext cx="2595563" cy="192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0C916B8-33FB-4DBB-A3E6-52AD5A155C28}"/>
              </a:ext>
            </a:extLst>
          </p:cNvPr>
          <p:cNvSpPr txBox="1"/>
          <p:nvPr/>
        </p:nvSpPr>
        <p:spPr>
          <a:xfrm>
            <a:off x="1977873" y="250044"/>
            <a:ext cx="51882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تسمى الخاصية التي جعلت الابرة تطفو على سطح الماء </a:t>
            </a:r>
            <a:r>
              <a:rPr lang="ar-SA" sz="2400" b="1" dirty="0">
                <a:solidFill>
                  <a:schemeClr val="accent3">
                    <a:lumMod val="75000"/>
                  </a:schemeClr>
                </a:solidFill>
              </a:rPr>
              <a:t>بالتوتر السطحي</a:t>
            </a:r>
            <a:endParaRPr lang="ar-SA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صورة الشريحة 21">
                <a:extLst>
                  <a:ext uri="{FF2B5EF4-FFF2-40B4-BE49-F238E27FC236}">
                    <a16:creationId xmlns:a16="http://schemas.microsoft.com/office/drawing/2014/main" id="{A4050216-E36E-4AE4-B51A-B0B27D910C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صورة الشريحة 2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4050216-E36E-4AE4-B51A-B0B27D910C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sp>
        <p:nvSpPr>
          <p:cNvPr id="9" name="مربع نص 8">
            <a:extLst>
              <a:ext uri="{FF2B5EF4-FFF2-40B4-BE49-F238E27FC236}">
                <a16:creationId xmlns:a16="http://schemas.microsoft.com/office/drawing/2014/main" id="{6FB0C52D-C7CD-45D0-A7DA-6292A2521899}"/>
              </a:ext>
            </a:extLst>
          </p:cNvPr>
          <p:cNvSpPr txBox="1"/>
          <p:nvPr/>
        </p:nvSpPr>
        <p:spPr>
          <a:xfrm>
            <a:off x="807216" y="1081041"/>
            <a:ext cx="78581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Arial" panose="020B0604020202020204" pitchFamily="34" charset="0"/>
              </a:rPr>
              <a:t>التوتر السطحي </a:t>
            </a:r>
            <a:r>
              <a:rPr lang="ar-SA" sz="2400" b="1" dirty="0">
                <a:solidFill>
                  <a:schemeClr val="bg2">
                    <a:lumMod val="75000"/>
                  </a:schemeClr>
                </a:solidFill>
                <a:latin typeface="Calibri"/>
                <a:cs typeface="Arial" panose="020B0604020202020204" pitchFamily="34" charset="0"/>
              </a:rPr>
              <a:t>: قوى غير متزنة تؤثر في جزيئات  سطح السائل. </a:t>
            </a:r>
          </a:p>
        </p:txBody>
      </p:sp>
      <p:pic>
        <p:nvPicPr>
          <p:cNvPr id="10" name="صورة 9" descr="SurfTensOrig.png">
            <a:extLst>
              <a:ext uri="{FF2B5EF4-FFF2-40B4-BE49-F238E27FC236}">
                <a16:creationId xmlns:a16="http://schemas.microsoft.com/office/drawing/2014/main" id="{425783F0-8B27-40FE-9B03-A3E43508A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2027" y="1600898"/>
            <a:ext cx="4701810" cy="141470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A3C4DF5-A5EE-4B45-A88D-8CDCBD4077D3}"/>
              </a:ext>
            </a:extLst>
          </p:cNvPr>
          <p:cNvSpPr txBox="1"/>
          <p:nvPr/>
        </p:nvSpPr>
        <p:spPr>
          <a:xfrm>
            <a:off x="2406359" y="3206677"/>
            <a:ext cx="53874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ظاهرة التوتر السطحي ظاهرة سطحية لاوجود لها داخل السائل.</a:t>
            </a:r>
          </a:p>
          <a:p>
            <a:r>
              <a:rPr lang="ar-SA" sz="1800" b="1" dirty="0">
                <a:solidFill>
                  <a:srgbClr val="FF0066"/>
                </a:solidFill>
                <a:latin typeface="Calibri"/>
                <a:cs typeface="Arial" panose="020B0604020202020204" pitchFamily="34" charset="0"/>
              </a:rPr>
              <a:t>مثال</a:t>
            </a:r>
            <a:r>
              <a:rPr lang="ar-SA" sz="1800" b="1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 استقرار </a:t>
            </a:r>
            <a:r>
              <a:rPr lang="ar-SA" sz="1800" b="1" dirty="0" err="1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الأبرة</a:t>
            </a:r>
            <a:r>
              <a:rPr lang="ar-SA" sz="1800" b="1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 أو المشبك وبعض الحشرات على سطح الماء. </a:t>
            </a:r>
          </a:p>
        </p:txBody>
      </p:sp>
      <p:pic>
        <p:nvPicPr>
          <p:cNvPr id="12" name="صورة 11" descr="46_05.jpg">
            <a:extLst>
              <a:ext uri="{FF2B5EF4-FFF2-40B4-BE49-F238E27FC236}">
                <a16:creationId xmlns:a16="http://schemas.microsoft.com/office/drawing/2014/main" id="{3BFEC67D-3CA5-4C0F-B67F-AD62163688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5176" y="3918595"/>
            <a:ext cx="1154919" cy="122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8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صورة 55">
            <a:extLst>
              <a:ext uri="{FF2B5EF4-FFF2-40B4-BE49-F238E27FC236}">
                <a16:creationId xmlns:a16="http://schemas.microsoft.com/office/drawing/2014/main" id="{A4E052B9-B3C1-4541-AB5D-ECEB27BF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3" y="2989999"/>
            <a:ext cx="710155" cy="914027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EDCD492A-5869-4302-ADFD-109AB740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94" y="3904026"/>
            <a:ext cx="1042506" cy="1010500"/>
          </a:xfrm>
          <a:prstGeom prst="rect">
            <a:avLst/>
          </a:prstGeom>
        </p:spPr>
      </p:pic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23B12BED-FC33-4D97-8535-CD08A5EFAEB4}"/>
              </a:ext>
            </a:extLst>
          </p:cNvPr>
          <p:cNvGrpSpPr/>
          <p:nvPr/>
        </p:nvGrpSpPr>
        <p:grpSpPr>
          <a:xfrm>
            <a:off x="-55155" y="-236155"/>
            <a:ext cx="2207839" cy="1006546"/>
            <a:chOff x="5985612" y="312421"/>
            <a:chExt cx="2207839" cy="1006546"/>
          </a:xfrm>
        </p:grpSpPr>
        <p:pic>
          <p:nvPicPr>
            <p:cNvPr id="48" name="صورة 4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6DB1A44-E8FA-45D8-917F-105A9ABBD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612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5C31E409-60AD-486A-923C-97E40C382730}"/>
                </a:ext>
              </a:extLst>
            </p:cNvPr>
            <p:cNvSpPr txBox="1"/>
            <p:nvPr/>
          </p:nvSpPr>
          <p:spPr>
            <a:xfrm>
              <a:off x="5985612" y="566244"/>
              <a:ext cx="2207839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الربط مع الحياة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7AD4D0EE-1E96-455C-87B9-EDFFB2A051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AD4D0EE-1E96-455C-87B9-EDFFB2A051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9A4CC156-3E4B-4189-B0C3-1C7934191D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156" t="18195" r="6015" b="17500"/>
          <a:stretch/>
        </p:blipFill>
        <p:spPr>
          <a:xfrm>
            <a:off x="5943599" y="294787"/>
            <a:ext cx="3043238" cy="461973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1799EB8-FEE2-4226-9B95-3A85D6391D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819" t="25833" r="13672" b="5732"/>
          <a:stretch/>
        </p:blipFill>
        <p:spPr>
          <a:xfrm>
            <a:off x="956538" y="498631"/>
            <a:ext cx="3564731" cy="43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4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69F8834-62D8-412D-8FF2-382EB45A600A}"/>
              </a:ext>
            </a:extLst>
          </p:cNvPr>
          <p:cNvGrpSpPr/>
          <p:nvPr/>
        </p:nvGrpSpPr>
        <p:grpSpPr>
          <a:xfrm>
            <a:off x="6849851" y="-158259"/>
            <a:ext cx="2196048" cy="1603441"/>
            <a:chOff x="5921444" y="297093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46DF208-25B7-4B3F-9DEE-8B33765F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EB79E00C-1841-4A28-A86A-A3E757F9EE7C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التقويم مرحلي </a:t>
              </a:r>
            </a:p>
          </p:txBody>
        </p:sp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5BF6356C-F9B7-4E2A-A86E-630F9CD6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93" y="1610248"/>
            <a:ext cx="539322" cy="5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9BBF127-D8FF-439F-A9FE-8857ACA7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87092" y="2406306"/>
            <a:ext cx="357189" cy="35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D91630C-60F4-4F5A-A2EE-8E5037B00F86}"/>
              </a:ext>
            </a:extLst>
          </p:cNvPr>
          <p:cNvSpPr txBox="1"/>
          <p:nvPr/>
        </p:nvSpPr>
        <p:spPr>
          <a:xfrm>
            <a:off x="2380892" y="1721548"/>
            <a:ext cx="6253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المادة السائلة لها حجم محدد بينما ليس لها شكل محدد 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0FE0970-131E-4B40-870F-D6B7B650926D}"/>
              </a:ext>
            </a:extLst>
          </p:cNvPr>
          <p:cNvSpPr txBox="1"/>
          <p:nvPr/>
        </p:nvSpPr>
        <p:spPr>
          <a:xfrm>
            <a:off x="3377572" y="2288196"/>
            <a:ext cx="54752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للعصير لزوجة أكبر من الشامبو 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A5B6B0D-A9B1-437B-A55F-6477E5A26EC6}"/>
              </a:ext>
            </a:extLst>
          </p:cNvPr>
          <p:cNvSpPr txBox="1"/>
          <p:nvPr/>
        </p:nvSpPr>
        <p:spPr>
          <a:xfrm>
            <a:off x="3046139" y="2967993"/>
            <a:ext cx="61380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التوتر السطحي يكون على سطح السائل فقط </a:t>
            </a:r>
            <a:endParaRPr lang="ar-SA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صورة الشريحة 24">
                <a:extLst>
                  <a:ext uri="{FF2B5EF4-FFF2-40B4-BE49-F238E27FC236}">
                    <a16:creationId xmlns:a16="http://schemas.microsoft.com/office/drawing/2014/main" id="{F4D2F17F-3EB7-467A-ACC6-EEC7CCE0D9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صورة الشريحة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4D2F17F-3EB7-467A-ACC6-EEC7CCE0D9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4">
            <a:extLst>
              <a:ext uri="{FF2B5EF4-FFF2-40B4-BE49-F238E27FC236}">
                <a16:creationId xmlns:a16="http://schemas.microsoft.com/office/drawing/2014/main" id="{A1596F98-04C1-4EB2-8FAE-F0CF2AD5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25" y="2853128"/>
            <a:ext cx="539322" cy="5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4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صورة الشريحة 34">
                <a:extLst>
                  <a:ext uri="{FF2B5EF4-FFF2-40B4-BE49-F238E27FC236}">
                    <a16:creationId xmlns:a16="http://schemas.microsoft.com/office/drawing/2014/main" id="{6B7C3FB0-55DB-4758-8CB8-F816596CA5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صورة الشريحة 3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B7C3FB0-55DB-4758-8CB8-F816596CA5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281232A2-54E7-4C3C-B4D2-9A1729ACD7C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1328" t="29166" r="12813" b="17917"/>
          <a:stretch/>
        </p:blipFill>
        <p:spPr>
          <a:xfrm>
            <a:off x="4986338" y="2107405"/>
            <a:ext cx="1607344" cy="185014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E79AD64-5C0C-4576-8298-492DBD0E2F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719" t="29306" r="40390" b="18472"/>
          <a:stretch/>
        </p:blipFill>
        <p:spPr>
          <a:xfrm>
            <a:off x="2524327" y="2107405"/>
            <a:ext cx="2047672" cy="182880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F089B31-D7BB-43F5-8881-A792DBB4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326" y="-59298"/>
            <a:ext cx="1762674" cy="9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435D8E7-DFB8-4D99-970E-97AF77FE34CF}"/>
              </a:ext>
            </a:extLst>
          </p:cNvPr>
          <p:cNvSpPr txBox="1"/>
          <p:nvPr/>
        </p:nvSpPr>
        <p:spPr>
          <a:xfrm>
            <a:off x="1502966" y="646274"/>
            <a:ext cx="613806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فسري لماذا تتجمع قطرات الماء بهذا الشكل على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سطح النبات دون ان تتساقط </a:t>
            </a:r>
          </a:p>
        </p:txBody>
      </p:sp>
    </p:spTree>
    <p:extLst>
      <p:ext uri="{BB962C8B-B14F-4D97-AF65-F5344CB8AC3E}">
        <p14:creationId xmlns:p14="http://schemas.microsoft.com/office/powerpoint/2010/main" val="360157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EFEF1A98-030A-4F71-B44B-EE56A3B2FC40}"/>
              </a:ext>
            </a:extLst>
          </p:cNvPr>
          <p:cNvSpPr/>
          <p:nvPr/>
        </p:nvSpPr>
        <p:spPr>
          <a:xfrm>
            <a:off x="7127529" y="200025"/>
            <a:ext cx="1914525" cy="6768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المادة الغازية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صورة الشريحة 20">
                <a:extLst>
                  <a:ext uri="{FF2B5EF4-FFF2-40B4-BE49-F238E27FC236}">
                    <a16:creationId xmlns:a16="http://schemas.microsoft.com/office/drawing/2014/main" id="{7F7E515B-C25A-4940-A9E4-806AB1AB03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صورة الشريحة 2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F7E515B-C25A-4940-A9E4-806AB1AB03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63865AC-73ED-4158-8FE6-3C259076D7B2}"/>
              </a:ext>
            </a:extLst>
          </p:cNvPr>
          <p:cNvSpPr/>
          <p:nvPr/>
        </p:nvSpPr>
        <p:spPr>
          <a:xfrm>
            <a:off x="1121569" y="200025"/>
            <a:ext cx="1493044" cy="514350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عرض سريع 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9CAE26B-9865-4B4B-904D-2F49E5EB8509}"/>
              </a:ext>
            </a:extLst>
          </p:cNvPr>
          <p:cNvSpPr/>
          <p:nvPr/>
        </p:nvSpPr>
        <p:spPr>
          <a:xfrm>
            <a:off x="6829425" y="1257300"/>
            <a:ext cx="1628775" cy="228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50000"/>
                  </a:schemeClr>
                </a:solidFill>
              </a:rPr>
              <a:t>الأدوات :</a:t>
            </a:r>
          </a:p>
          <a:p>
            <a:pPr algn="ctr"/>
            <a:r>
              <a:rPr lang="ar-SA" sz="2400" b="1" dirty="0">
                <a:solidFill>
                  <a:schemeClr val="bg2">
                    <a:lumMod val="50000"/>
                  </a:schemeClr>
                </a:solidFill>
              </a:rPr>
              <a:t>معطر للجو أو عطر 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87B44CAA-2DEC-45A4-A241-2378234685E3}"/>
              </a:ext>
            </a:extLst>
          </p:cNvPr>
          <p:cNvSpPr/>
          <p:nvPr/>
        </p:nvSpPr>
        <p:spPr>
          <a:xfrm>
            <a:off x="3924300" y="1257300"/>
            <a:ext cx="1628775" cy="228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50000"/>
                  </a:schemeClr>
                </a:solidFill>
              </a:rPr>
              <a:t>قم برش العطر في احدى الزوايا ولاحظ ما يحدث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7A0CD945-2370-4F6C-8C26-57D7A072D9BB}"/>
              </a:ext>
            </a:extLst>
          </p:cNvPr>
          <p:cNvSpPr/>
          <p:nvPr/>
        </p:nvSpPr>
        <p:spPr>
          <a:xfrm>
            <a:off x="1266825" y="1257300"/>
            <a:ext cx="1628775" cy="228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50000"/>
                  </a:schemeClr>
                </a:solidFill>
              </a:rPr>
              <a:t>نلاحظ انتشار الرائحة في جميع ارجاء الغرفة 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37605E9C-7FE2-4286-9259-5E990749FA5E}"/>
              </a:ext>
            </a:extLst>
          </p:cNvPr>
          <p:cNvSpPr/>
          <p:nvPr/>
        </p:nvSpPr>
        <p:spPr>
          <a:xfrm>
            <a:off x="2002631" y="3679031"/>
            <a:ext cx="5284441" cy="107870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50000"/>
                  </a:schemeClr>
                </a:solidFill>
              </a:rPr>
              <a:t>الاستنتاج</a:t>
            </a:r>
          </a:p>
          <a:p>
            <a:pPr algn="ctr"/>
            <a:r>
              <a:rPr lang="ar-SA" sz="2400" b="1" dirty="0">
                <a:solidFill>
                  <a:schemeClr val="bg2">
                    <a:lumMod val="50000"/>
                  </a:schemeClr>
                </a:solidFill>
              </a:rPr>
              <a:t>انتشرت رائحة العطر </a:t>
            </a:r>
            <a:r>
              <a:rPr lang="ar-SA" sz="2400" b="1" dirty="0" err="1">
                <a:solidFill>
                  <a:schemeClr val="bg2">
                    <a:lumMod val="50000"/>
                  </a:schemeClr>
                </a:solidFill>
              </a:rPr>
              <a:t>لانه</a:t>
            </a:r>
            <a:r>
              <a:rPr lang="ar-SA" sz="2400" b="1" dirty="0">
                <a:solidFill>
                  <a:schemeClr val="bg2">
                    <a:lumMod val="50000"/>
                  </a:schemeClr>
                </a:solidFill>
              </a:rPr>
              <a:t> من الغازات </a:t>
            </a:r>
          </a:p>
          <a:p>
            <a:pPr algn="ctr"/>
            <a:r>
              <a:rPr lang="ar-SA" sz="2400" b="1" dirty="0">
                <a:solidFill>
                  <a:schemeClr val="bg2">
                    <a:lumMod val="50000"/>
                  </a:schemeClr>
                </a:solidFill>
              </a:rPr>
              <a:t>لان الغازات لها خاصية 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الانتشار  </a:t>
            </a:r>
            <a:r>
              <a:rPr lang="ar-SA" sz="2400" b="1" dirty="0">
                <a:solidFill>
                  <a:srgbClr val="92D050"/>
                </a:solidFill>
              </a:rPr>
              <a:t>لماذا؟</a:t>
            </a:r>
            <a:r>
              <a:rPr lang="ar-SA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63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BAA7872C-5870-4056-84EA-01F8731E9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604" y="0"/>
            <a:ext cx="1042506" cy="101050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71E4DC2-24D6-4FF3-828D-E2B84E6A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793" y="1071345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521497CD-FF8B-44A4-86F3-DC48E2E90773}"/>
              </a:ext>
            </a:extLst>
          </p:cNvPr>
          <p:cNvSpPr/>
          <p:nvPr/>
        </p:nvSpPr>
        <p:spPr>
          <a:xfrm>
            <a:off x="790324" y="1071345"/>
            <a:ext cx="2102760" cy="1086692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صفي حركة جسيمات المادة الغازية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صورة الشريحة 21">
                <a:extLst>
                  <a:ext uri="{FF2B5EF4-FFF2-40B4-BE49-F238E27FC236}">
                    <a16:creationId xmlns:a16="http://schemas.microsoft.com/office/drawing/2014/main" id="{9C904409-098D-4016-81C0-030A946389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صورة الشريحة 2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C904409-098D-4016-81C0-030A946389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pic>
        <p:nvPicPr>
          <p:cNvPr id="10242" name="Picture 2" descr="غاز - ويكيبيديا">
            <a:extLst>
              <a:ext uri="{FF2B5EF4-FFF2-40B4-BE49-F238E27FC236}">
                <a16:creationId xmlns:a16="http://schemas.microsoft.com/office/drawing/2014/main" id="{D8A580F7-31DA-425B-9AB4-2B94A45F1D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-19899"/>
            <a:ext cx="6000751" cy="490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D4D634E-922B-44C6-85F5-A68B14248DF1}"/>
              </a:ext>
            </a:extLst>
          </p:cNvPr>
          <p:cNvSpPr txBox="1"/>
          <p:nvPr/>
        </p:nvSpPr>
        <p:spPr>
          <a:xfrm>
            <a:off x="-1116011" y="3210644"/>
            <a:ext cx="613806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تكون حركة جسيمات الغازات</a:t>
            </a:r>
          </a:p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 سريعة جدا وغير مترابطة </a:t>
            </a:r>
          </a:p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وتنتشر في المكان </a:t>
            </a:r>
          </a:p>
          <a:p>
            <a:pPr algn="ctr"/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صورة الشريحة 21">
                <a:extLst>
                  <a:ext uri="{FF2B5EF4-FFF2-40B4-BE49-F238E27FC236}">
                    <a16:creationId xmlns:a16="http://schemas.microsoft.com/office/drawing/2014/main" id="{487CD213-BBC3-40CA-A3A1-82BCAE6C32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صورة الشريحة 2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487CD213-BBC3-40CA-A3A1-82BCAE6C32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6E491DCB-BCF9-4509-AB2D-272785C64370}"/>
              </a:ext>
            </a:extLst>
          </p:cNvPr>
          <p:cNvGrpSpPr/>
          <p:nvPr/>
        </p:nvGrpSpPr>
        <p:grpSpPr>
          <a:xfrm>
            <a:off x="2243140" y="352425"/>
            <a:ext cx="4772025" cy="2950220"/>
            <a:chOff x="3993358" y="381000"/>
            <a:chExt cx="4772025" cy="2950220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BC8FF502-4C5F-41B4-A28C-5ADB0985BA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08"/>
            <a:stretch/>
          </p:blipFill>
          <p:spPr bwMode="auto">
            <a:xfrm>
              <a:off x="3993358" y="381000"/>
              <a:ext cx="4772025" cy="262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970C488-113A-41CE-81A9-B5D219B84EE3}"/>
                </a:ext>
              </a:extLst>
            </p:cNvPr>
            <p:cNvSpPr txBox="1"/>
            <p:nvPr/>
          </p:nvSpPr>
          <p:spPr>
            <a:xfrm>
              <a:off x="5000625" y="2869555"/>
              <a:ext cx="366474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400" b="1" dirty="0"/>
                <a:t>5/ قابلة للانضغاط والتمدد</a:t>
              </a:r>
            </a:p>
          </p:txBody>
        </p:sp>
      </p:grp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DE29865-7690-45B5-824F-6C4FBDF3FB94}"/>
              </a:ext>
            </a:extLst>
          </p:cNvPr>
          <p:cNvSpPr txBox="1"/>
          <p:nvPr/>
        </p:nvSpPr>
        <p:spPr>
          <a:xfrm>
            <a:off x="3589287" y="3468711"/>
            <a:ext cx="5490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dirty="0">
                <a:solidFill>
                  <a:schemeClr val="bg2">
                    <a:lumMod val="75000"/>
                  </a:schemeClr>
                </a:solidFill>
                <a:latin typeface="Calibri"/>
              </a:rPr>
              <a:t>من أمثلة الغازات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400" b="1" kern="0" dirty="0">
                <a:solidFill>
                  <a:schemeClr val="bg2">
                    <a:lumMod val="75000"/>
                  </a:schemeClr>
                </a:solidFill>
                <a:latin typeface="Calibri"/>
              </a:rPr>
              <a:t>الهواء الجوي – غاز الهيليوم الذي تملأ به البالونات </a:t>
            </a:r>
          </a:p>
        </p:txBody>
      </p:sp>
      <p:pic>
        <p:nvPicPr>
          <p:cNvPr id="11272" name="Picture 8" descr="أنواع التفكير - مشروع تخرج">
            <a:extLst>
              <a:ext uri="{FF2B5EF4-FFF2-40B4-BE49-F238E27FC236}">
                <a16:creationId xmlns:a16="http://schemas.microsoft.com/office/drawing/2014/main" id="{A836BF9E-A9F8-42AF-B0A4-7FDEAA653E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9" y="5072062"/>
            <a:ext cx="3496752" cy="209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45679E-6 L -0.00955 -1.33302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6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02A8DECA-6E5F-49F4-A283-42C6DEE0151D}"/>
              </a:ext>
            </a:extLst>
          </p:cNvPr>
          <p:cNvGrpSpPr/>
          <p:nvPr/>
        </p:nvGrpSpPr>
        <p:grpSpPr>
          <a:xfrm>
            <a:off x="-206222" y="-197488"/>
            <a:ext cx="2339665" cy="1037810"/>
            <a:chOff x="5949796" y="312420"/>
            <a:chExt cx="2395348" cy="1006546"/>
          </a:xfrm>
        </p:grpSpPr>
        <p:pic>
          <p:nvPicPr>
            <p:cNvPr id="25" name="صورة 2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7CD6761-A439-45F7-A6F3-EE55F5239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20" y="31242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6BFFCF3-539D-4D59-99CB-4282D7C63A98}"/>
                </a:ext>
              </a:extLst>
            </p:cNvPr>
            <p:cNvSpPr txBox="1"/>
            <p:nvPr/>
          </p:nvSpPr>
          <p:spPr>
            <a:xfrm>
              <a:off x="5949796" y="591814"/>
              <a:ext cx="2395348" cy="35820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استراتيجية قراءة الصور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صورة الشريحة 26">
                <a:extLst>
                  <a:ext uri="{FF2B5EF4-FFF2-40B4-BE49-F238E27FC236}">
                    <a16:creationId xmlns:a16="http://schemas.microsoft.com/office/drawing/2014/main" id="{63B9965F-E652-4A83-9342-640FA7F140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صورة الشريحة 2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3B9965F-E652-4A83-9342-640FA7F140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0A870DD9-3FC8-4EA5-A0A0-061D9F4CC695}"/>
              </a:ext>
            </a:extLst>
          </p:cNvPr>
          <p:cNvGrpSpPr/>
          <p:nvPr/>
        </p:nvGrpSpPr>
        <p:grpSpPr>
          <a:xfrm>
            <a:off x="2180643" y="-365276"/>
            <a:ext cx="5058761" cy="2293837"/>
            <a:chOff x="1384627" y="2707681"/>
            <a:chExt cx="6238487" cy="1934296"/>
          </a:xfrm>
        </p:grpSpPr>
        <p:pic>
          <p:nvPicPr>
            <p:cNvPr id="22" name="صورة 2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BB8DDB-EDE5-400A-8A5E-32676F957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27" y="2707681"/>
              <a:ext cx="6238487" cy="1934296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BA9B9F38-E478-43AC-9B8C-C3770A63518D}"/>
                </a:ext>
              </a:extLst>
            </p:cNvPr>
            <p:cNvSpPr txBox="1"/>
            <p:nvPr/>
          </p:nvSpPr>
          <p:spPr>
            <a:xfrm>
              <a:off x="1666841" y="3425846"/>
              <a:ext cx="5674058" cy="5969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من خلال الصور  استنتجي الفرق بين الغاز والبخار </a:t>
              </a:r>
            </a:p>
            <a:p>
              <a:pPr algn="ctr"/>
              <a:endParaRPr lang="ar-SA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192AED6-359F-45B0-AE4C-455A242588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764715" y="1710365"/>
            <a:ext cx="1372008" cy="2363284"/>
          </a:xfrm>
          <a:prstGeom prst="rect">
            <a:avLst/>
          </a:prstGeom>
        </p:spPr>
      </p:pic>
      <p:pic>
        <p:nvPicPr>
          <p:cNvPr id="12290" name="Picture 2" descr="هواء الجبال يبث فيكم صحة حديدية | الرجل">
            <a:extLst>
              <a:ext uri="{FF2B5EF4-FFF2-40B4-BE49-F238E27FC236}">
                <a16:creationId xmlns:a16="http://schemas.microsoft.com/office/drawing/2014/main" id="{430E63B8-8950-4390-A962-F0F76ADCC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51" y="2045920"/>
            <a:ext cx="2579650" cy="17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العناية بالبشرة هدفك الأساسى 3 وصفات هتخلى بشرتك حكاية نامى بالزيت زيتون -  اليوم السابع">
            <a:extLst>
              <a:ext uri="{FF2B5EF4-FFF2-40B4-BE49-F238E27FC236}">
                <a16:creationId xmlns:a16="http://schemas.microsoft.com/office/drawing/2014/main" id="{7DF9E187-69D9-4B32-A385-B84BE34FA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7" y="192856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55C4216-6270-458D-A80D-B7C9C27013C4}"/>
              </a:ext>
            </a:extLst>
          </p:cNvPr>
          <p:cNvSpPr txBox="1"/>
          <p:nvPr/>
        </p:nvSpPr>
        <p:spPr>
          <a:xfrm>
            <a:off x="5985429" y="3992082"/>
            <a:ext cx="20502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bg2">
                    <a:lumMod val="75000"/>
                  </a:schemeClr>
                </a:solidFill>
              </a:rPr>
              <a:t>الهواء عبارة عن خليط من الغازات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BA92045-ABD3-4614-8C32-C783DB888D96}"/>
              </a:ext>
            </a:extLst>
          </p:cNvPr>
          <p:cNvSpPr txBox="1"/>
          <p:nvPr/>
        </p:nvSpPr>
        <p:spPr>
          <a:xfrm>
            <a:off x="244241" y="3888983"/>
            <a:ext cx="20502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bg2">
                    <a:lumMod val="75000"/>
                  </a:schemeClr>
                </a:solidFill>
              </a:rPr>
              <a:t>يتصاعد البخار من الاناء </a:t>
            </a:r>
          </a:p>
        </p:txBody>
      </p:sp>
    </p:spTree>
    <p:extLst>
      <p:ext uri="{BB962C8B-B14F-4D97-AF65-F5344CB8AC3E}">
        <p14:creationId xmlns:p14="http://schemas.microsoft.com/office/powerpoint/2010/main" val="30619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-146636" y="-143950"/>
            <a:ext cx="2381652" cy="1006546"/>
            <a:chOff x="5810365" y="312421"/>
            <a:chExt cx="2381652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914378"/>
              <a:r>
                <a:rPr lang="ar-SA" sz="1800" dirty="0">
                  <a:solidFill>
                    <a:srgbClr val="B4C8D1">
                      <a:lumMod val="75000"/>
                    </a:srgbClr>
                  </a:solidFill>
                </a:rPr>
                <a:t>استراتيجية شريط الذكريات 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7094094" y="-143951"/>
            <a:ext cx="2158300" cy="1006547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defTabSz="914378"/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تغذية راجعة 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F7A552-E57E-430F-8B4A-4C5B8C63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181204"/>
            <a:ext cx="8267700" cy="26796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440480" y="2104247"/>
              <a:ext cx="1866293" cy="1049790"/>
            </p:xfrm>
            <a:graphic>
              <a:graphicData uri="http://schemas.microsoft.com/office/powerpoint/2016/slidezoom">
                <pslz:sldZm>
                  <pslz:sldZmObj sldId="342" cId="3659369983">
                    <pslz:zmPr id="{BE126514-8F8D-4317-B61B-C21A3AFA846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1866293" cy="104979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99979">
                <a:off x="1440480" y="2104247"/>
                <a:ext cx="1866293" cy="104979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3442701" y="1756710"/>
              <a:ext cx="1557070" cy="875852"/>
            </p:xfrm>
            <a:graphic>
              <a:graphicData uri="http://schemas.microsoft.com/office/powerpoint/2016/slidezoom">
                <pslz:sldZm>
                  <pslz:sldZmObj sldId="343" cId="1188887536">
                    <pslz:zmPr id="{90451DCB-F34D-4B9C-BA80-7F7256B55A2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1557070" cy="87585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934507">
                <a:off x="3442701" y="1756710"/>
                <a:ext cx="1557070" cy="87585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4459061"/>
                  </p:ext>
                </p:extLst>
              </p:nvPr>
            </p:nvGraphicFramePr>
            <p:xfrm>
              <a:off x="5398639" y="1734174"/>
              <a:ext cx="1489024" cy="837576"/>
            </p:xfrm>
            <a:graphic>
              <a:graphicData uri="http://schemas.microsoft.com/office/powerpoint/2016/slidezoom">
                <pslz:sldZm>
                  <pslz:sldZmObj sldId="344" cId="3248047563">
                    <pslz:zmPr id="{478EDCC5-E7EE-4620-8154-E6F30FD5A874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024" cy="83757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98639" y="1734174"/>
                <a:ext cx="1489024" cy="8375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3FE1C70D-FEBD-4CD3-AC5F-7EDDBDAA40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0587559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صورة الشريحة 1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3FE1C70D-FEBD-4CD3-AC5F-7EDDBDAA40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BA18328D-B6FB-4701-8666-0B9245539062}"/>
              </a:ext>
            </a:extLst>
          </p:cNvPr>
          <p:cNvSpPr/>
          <p:nvPr/>
        </p:nvSpPr>
        <p:spPr>
          <a:xfrm>
            <a:off x="4761781" y="2096219"/>
            <a:ext cx="2777706" cy="519035"/>
          </a:xfrm>
          <a:prstGeom prst="rect">
            <a:avLst/>
          </a:prstGeom>
          <a:solidFill>
            <a:srgbClr val="E0E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صورة الشريحة 30">
                <a:extLst>
                  <a:ext uri="{FF2B5EF4-FFF2-40B4-BE49-F238E27FC236}">
                    <a16:creationId xmlns:a16="http://schemas.microsoft.com/office/drawing/2014/main" id="{4A8A9659-6B59-4EC6-8A6B-8A4620C793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صورة الشريحة 3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A8A9659-6B59-4EC6-8A6B-8A4620C793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67C8E9C-8595-404D-BF50-9439E42A37D3}"/>
              </a:ext>
            </a:extLst>
          </p:cNvPr>
          <p:cNvGrpSpPr/>
          <p:nvPr/>
        </p:nvGrpSpPr>
        <p:grpSpPr>
          <a:xfrm>
            <a:off x="354093" y="802888"/>
            <a:ext cx="8435813" cy="3290481"/>
            <a:chOff x="354093" y="802888"/>
            <a:chExt cx="8435813" cy="3290481"/>
          </a:xfrm>
        </p:grpSpPr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B4E86C63-248C-46B5-985F-491C23D74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6"/>
            <a:stretch/>
          </p:blipFill>
          <p:spPr bwMode="auto">
            <a:xfrm>
              <a:off x="354093" y="802888"/>
              <a:ext cx="8435813" cy="298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E1A03164-6CB8-4FD1-B032-3174998B89BB}"/>
                </a:ext>
              </a:extLst>
            </p:cNvPr>
            <p:cNvSpPr/>
            <p:nvPr/>
          </p:nvSpPr>
          <p:spPr>
            <a:xfrm>
              <a:off x="1071563" y="3514725"/>
              <a:ext cx="2421731" cy="578644"/>
            </a:xfrm>
            <a:prstGeom prst="rect">
              <a:avLst/>
            </a:prstGeom>
            <a:solidFill>
              <a:srgbClr val="E6E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41976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443572"/>
              </p:ext>
            </p:extLst>
          </p:nvPr>
        </p:nvGraphicFramePr>
        <p:xfrm>
          <a:off x="1518834" y="1046136"/>
          <a:ext cx="6053562" cy="347021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031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2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32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rgbClr val="FF0000"/>
                          </a:solidFill>
                        </a:rPr>
                        <a:t>الغازات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672">
                <a:tc>
                  <a:txBody>
                    <a:bodyPr/>
                    <a:lstStyle/>
                    <a:p>
                      <a:pPr algn="ctr" rtl="1"/>
                      <a:r>
                        <a:rPr lang="ar-SA" sz="2700" b="1" dirty="0">
                          <a:solidFill>
                            <a:srgbClr val="00B050"/>
                          </a:solidFill>
                          <a:cs typeface="Akhbar MT" pitchFamily="2" charset="-78"/>
                        </a:rPr>
                        <a:t>غاز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700" b="1" dirty="0">
                          <a:solidFill>
                            <a:srgbClr val="00B050"/>
                          </a:solidFill>
                          <a:cs typeface="Akhbar MT" pitchFamily="2" charset="-78"/>
                        </a:rPr>
                        <a:t>بخار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7155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مادة تكون في درجة الحرارة العادية في الحالة الغازية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مادة تكون في درجة الحرارة العادية في الحالة الصلبة والسائلة 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259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مثل </a:t>
                      </a:r>
                    </a:p>
                    <a:p>
                      <a:pPr algn="ctr" rtl="1"/>
                      <a:r>
                        <a:rPr lang="ar-SA" sz="24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الهيليوم 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مثل </a:t>
                      </a:r>
                    </a:p>
                    <a:p>
                      <a:pPr marL="0" algn="ctr" defTabSz="914400" rtl="1" eaLnBrk="1" latinLnBrk="0" hangingPunct="1"/>
                      <a:r>
                        <a:rPr lang="ar-SA" sz="2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الماء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64FFF1D0-5AF4-4389-81F9-556ABF6A05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صورة الشريحة 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4FFF1D0-5AF4-4389-81F9-556ABF6A05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AA87E27-0C2E-4513-84B7-1FE5DA8EEA8A}"/>
              </a:ext>
            </a:extLst>
          </p:cNvPr>
          <p:cNvGrpSpPr/>
          <p:nvPr/>
        </p:nvGrpSpPr>
        <p:grpSpPr>
          <a:xfrm>
            <a:off x="7390807" y="-212108"/>
            <a:ext cx="1647036" cy="1202581"/>
            <a:chOff x="5921444" y="297093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6B6A7C1-6D7F-4038-86E8-658ED6A85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4994E42-8D95-4EB2-A116-D0D74678F435}"/>
                </a:ext>
              </a:extLst>
            </p:cNvPr>
            <p:cNvSpPr txBox="1"/>
            <p:nvPr/>
          </p:nvSpPr>
          <p:spPr>
            <a:xfrm>
              <a:off x="6326225" y="642225"/>
              <a:ext cx="1348740" cy="2511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1350" b="1" dirty="0">
                  <a:solidFill>
                    <a:srgbClr val="B4C8D1">
                      <a:lumMod val="75000"/>
                    </a:srgbClr>
                  </a:solidFill>
                </a:rPr>
                <a:t>التقويم الختامي</a:t>
              </a:r>
            </a:p>
          </p:txBody>
        </p:sp>
      </p:grpSp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5C2E3D83-9D1D-400B-8D94-EE063C186E4A}"/>
              </a:ext>
            </a:extLst>
          </p:cNvPr>
          <p:cNvSpPr/>
          <p:nvPr/>
        </p:nvSpPr>
        <p:spPr>
          <a:xfrm>
            <a:off x="6118302" y="477241"/>
            <a:ext cx="2096023" cy="1503236"/>
          </a:xfrm>
          <a:prstGeom prst="wedgeEllipseCallout">
            <a:avLst>
              <a:gd name="adj1" fmla="val 48211"/>
              <a:gd name="adj2" fmla="val 54499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r>
              <a:rPr lang="ar-SA" sz="1800" b="1" dirty="0">
                <a:solidFill>
                  <a:srgbClr val="B4C8D1">
                    <a:lumMod val="50000"/>
                  </a:srgbClr>
                </a:solidFill>
                <a:cs typeface="Arial" panose="020B0604020202020204" pitchFamily="34" charset="0"/>
              </a:rPr>
              <a:t>شاهدي الفيديو التالي ثم قارني بين حالات المادة الثلاث في جدول </a:t>
            </a:r>
            <a:endParaRPr lang="en-US" sz="2100" b="1" dirty="0">
              <a:solidFill>
                <a:srgbClr val="B4C8D1">
                  <a:lumMod val="50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84AC98FE-564A-4D41-8201-182D663C7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78" y="777896"/>
            <a:ext cx="3002463" cy="46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26B14E15-32C3-4001-B5F9-70AB673C6E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81016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26B14E15-32C3-4001-B5F9-70AB673C6E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حالات المادة - States Of Matter">
            <a:hlinkClick r:id="" action="ppaction://media"/>
            <a:extLst>
              <a:ext uri="{FF2B5EF4-FFF2-40B4-BE49-F238E27FC236}">
                <a16:creationId xmlns:a16="http://schemas.microsoft.com/office/drawing/2014/main" id="{4544E467-9C9B-418C-98F7-61F1882A7B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6754" y="1039209"/>
            <a:ext cx="5358368" cy="301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2ACFEAD-8873-4BD1-9E6F-CA5752E59519}"/>
              </a:ext>
            </a:extLst>
          </p:cNvPr>
          <p:cNvGrpSpPr/>
          <p:nvPr/>
        </p:nvGrpSpPr>
        <p:grpSpPr>
          <a:xfrm>
            <a:off x="0" y="1393666"/>
            <a:ext cx="2158300" cy="1006546"/>
            <a:chOff x="6075571" y="29617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0A16A4D-11CC-4300-AA9E-30C28764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B01C433B-D9F1-4AFE-A2EE-CF4FAE4170D1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الواجب</a:t>
              </a:r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2228EBA-DF47-4A07-97D1-2A26594F0E62}"/>
              </a:ext>
            </a:extLst>
          </p:cNvPr>
          <p:cNvSpPr txBox="1"/>
          <p:nvPr/>
        </p:nvSpPr>
        <p:spPr>
          <a:xfrm>
            <a:off x="-37055" y="2749101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1">
                    <a:lumMod val="75000"/>
                  </a:schemeClr>
                </a:solidFill>
              </a:rPr>
              <a:t>تلميذتي المجتهدة أتمنى منك حل الواجب الموجود في منصة مدرستي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6370408" y="-97971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D15377CE-FA48-4B58-A651-45094FE7A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9" t="35405" r="30332" b="28601"/>
          <a:stretch/>
        </p:blipFill>
        <p:spPr>
          <a:xfrm>
            <a:off x="2594570" y="1031818"/>
            <a:ext cx="5563128" cy="28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صورة 58">
            <a:extLst>
              <a:ext uri="{FF2B5EF4-FFF2-40B4-BE49-F238E27FC236}">
                <a16:creationId xmlns:a16="http://schemas.microsoft.com/office/drawing/2014/main" id="{1CA6ECC5-6C8C-4DA9-9714-24633976D7B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20" y="1148180"/>
            <a:ext cx="232103" cy="262715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id="{F4C4385D-6784-4C9B-A3EC-28E52EAF580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08" y="1156858"/>
            <a:ext cx="232103" cy="262715"/>
          </a:xfrm>
          <a:prstGeom prst="rect">
            <a:avLst/>
          </a:prstGeom>
        </p:spPr>
      </p:pic>
      <p:pic>
        <p:nvPicPr>
          <p:cNvPr id="62" name="صورة 61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D50BE72A-EACE-4A3E-A9F0-63E9FF8F0BF0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6" y="909292"/>
            <a:ext cx="271463" cy="271463"/>
          </a:xfrm>
          <a:prstGeom prst="rect">
            <a:avLst/>
          </a:prstGeom>
        </p:spPr>
      </p:pic>
      <p:pic>
        <p:nvPicPr>
          <p:cNvPr id="63" name="صورة 62">
            <a:extLst>
              <a:ext uri="{FF2B5EF4-FFF2-40B4-BE49-F238E27FC236}">
                <a16:creationId xmlns:a16="http://schemas.microsoft.com/office/drawing/2014/main" id="{01EAB456-86FC-48BC-A3F0-8384C32800E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72" y="1146350"/>
            <a:ext cx="232103" cy="262715"/>
          </a:xfrm>
          <a:prstGeom prst="rect">
            <a:avLst/>
          </a:prstGeom>
        </p:spPr>
      </p:pic>
      <p:pic>
        <p:nvPicPr>
          <p:cNvPr id="64" name="صورة 63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275CFC27-DD1F-4CE6-B50A-4BA772A3A1B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83" y="883961"/>
            <a:ext cx="271463" cy="271463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C278E124-F3EE-489C-8E75-E85BBD911B9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09" y="1128101"/>
            <a:ext cx="232103" cy="262715"/>
          </a:xfrm>
          <a:prstGeom prst="rect">
            <a:avLst/>
          </a:prstGeom>
        </p:spPr>
      </p:pic>
      <p:pic>
        <p:nvPicPr>
          <p:cNvPr id="66" name="صورة 65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3252EF0F-E3ED-454E-91F4-E02F85560F4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21" y="891043"/>
            <a:ext cx="271463" cy="271463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38D83FDC-BF40-4761-B152-CE3B19A8FBB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18" y="1128101"/>
            <a:ext cx="232103" cy="262715"/>
          </a:xfrm>
          <a:prstGeom prst="rect">
            <a:avLst/>
          </a:prstGeom>
        </p:spPr>
      </p:pic>
      <p:pic>
        <p:nvPicPr>
          <p:cNvPr id="68" name="صورة 67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10BADF59-7837-47CD-9F43-DCFD25BA762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02" y="891043"/>
            <a:ext cx="271463" cy="271463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611E324C-4475-42E9-ADF3-651C3605061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98" y="1128101"/>
            <a:ext cx="232103" cy="262715"/>
          </a:xfrm>
          <a:prstGeom prst="rect">
            <a:avLst/>
          </a:prstGeom>
        </p:spPr>
      </p:pic>
      <p:pic>
        <p:nvPicPr>
          <p:cNvPr id="70" name="صورة 69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2686EC3F-DD9D-4C66-B6DE-0C50EC77ECC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0" y="925699"/>
            <a:ext cx="271463" cy="271463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id="{08522921-9288-48E5-A56B-703EAACA04FA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6" y="1162757"/>
            <a:ext cx="232103" cy="262715"/>
          </a:xfrm>
          <a:prstGeom prst="rect">
            <a:avLst/>
          </a:prstGeom>
        </p:spPr>
      </p:pic>
      <p:pic>
        <p:nvPicPr>
          <p:cNvPr id="72" name="صورة 71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278CF93B-94C7-4AD2-9312-414049006A5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37" y="2545504"/>
            <a:ext cx="271463" cy="271463"/>
          </a:xfrm>
          <a:prstGeom prst="rect">
            <a:avLst/>
          </a:prstGeom>
        </p:spPr>
      </p:pic>
      <p:pic>
        <p:nvPicPr>
          <p:cNvPr id="73" name="صورة 72">
            <a:extLst>
              <a:ext uri="{FF2B5EF4-FFF2-40B4-BE49-F238E27FC236}">
                <a16:creationId xmlns:a16="http://schemas.microsoft.com/office/drawing/2014/main" id="{E89F14E1-F0FA-4F2F-8E0F-E2A33CB61B5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34" y="2782562"/>
            <a:ext cx="232103" cy="262715"/>
          </a:xfrm>
          <a:prstGeom prst="rect">
            <a:avLst/>
          </a:prstGeom>
        </p:spPr>
      </p:pic>
      <p:pic>
        <p:nvPicPr>
          <p:cNvPr id="74" name="صورة 73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B8173EAD-86BD-4151-8270-F7FFFF397130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76" y="2550817"/>
            <a:ext cx="271463" cy="271463"/>
          </a:xfrm>
          <a:prstGeom prst="rect">
            <a:avLst/>
          </a:prstGeom>
        </p:spPr>
      </p:pic>
      <p:pic>
        <p:nvPicPr>
          <p:cNvPr id="75" name="صورة 74">
            <a:extLst>
              <a:ext uri="{FF2B5EF4-FFF2-40B4-BE49-F238E27FC236}">
                <a16:creationId xmlns:a16="http://schemas.microsoft.com/office/drawing/2014/main" id="{2F8D2FF0-1B80-4D93-B8EE-5FAE4D67B52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73" y="2787876"/>
            <a:ext cx="232103" cy="262715"/>
          </a:xfrm>
          <a:prstGeom prst="rect">
            <a:avLst/>
          </a:prstGeom>
        </p:spPr>
      </p:pic>
      <p:pic>
        <p:nvPicPr>
          <p:cNvPr id="76" name="صورة 75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D4F77334-0A30-4EE9-A3BE-8DA39DD2E8E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81" y="2571751"/>
            <a:ext cx="271463" cy="271463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4B2F33F5-D6A2-4B65-B5D7-88184F123F4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60" y="2820438"/>
            <a:ext cx="232103" cy="262715"/>
          </a:xfrm>
          <a:prstGeom prst="rect">
            <a:avLst/>
          </a:prstGeom>
        </p:spPr>
      </p:pic>
      <p:pic>
        <p:nvPicPr>
          <p:cNvPr id="78" name="صورة 77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B6D6E120-256B-4820-B2E2-D326E1ABC14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57" y="2577404"/>
            <a:ext cx="271463" cy="271463"/>
          </a:xfrm>
          <a:prstGeom prst="rect">
            <a:avLst/>
          </a:prstGeom>
        </p:spPr>
      </p:pic>
      <p:pic>
        <p:nvPicPr>
          <p:cNvPr id="79" name="صورة 78">
            <a:extLst>
              <a:ext uri="{FF2B5EF4-FFF2-40B4-BE49-F238E27FC236}">
                <a16:creationId xmlns:a16="http://schemas.microsoft.com/office/drawing/2014/main" id="{B14177FC-BB7A-4024-8F94-CA6A501DC18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53" y="2814463"/>
            <a:ext cx="232103" cy="262715"/>
          </a:xfrm>
          <a:prstGeom prst="rect">
            <a:avLst/>
          </a:prstGeom>
        </p:spPr>
      </p:pic>
      <p:pic>
        <p:nvPicPr>
          <p:cNvPr id="80" name="صورة 79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0CEAC917-26A1-4505-956A-E75EFDA6150A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42" y="2539102"/>
            <a:ext cx="271463" cy="271463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B7B2720B-DA96-454A-8AE9-1337F169873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38" y="2776160"/>
            <a:ext cx="232103" cy="262715"/>
          </a:xfrm>
          <a:prstGeom prst="rect">
            <a:avLst/>
          </a:prstGeom>
        </p:spPr>
      </p:pic>
      <p:pic>
        <p:nvPicPr>
          <p:cNvPr id="82" name="صورة 81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E1775D45-E55D-48DA-AEC7-813ECA1300A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24" y="2530018"/>
            <a:ext cx="271463" cy="271463"/>
          </a:xfrm>
          <a:prstGeom prst="rect">
            <a:avLst/>
          </a:prstGeom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694B1F05-14C4-42DB-9323-D796D95075D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2767076"/>
            <a:ext cx="232103" cy="262715"/>
          </a:xfrm>
          <a:prstGeom prst="rect">
            <a:avLst/>
          </a:prstGeom>
        </p:spPr>
      </p:pic>
      <p:pic>
        <p:nvPicPr>
          <p:cNvPr id="84" name="صورة 83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E41EDC56-51F4-4A82-B4FD-745C8DA916E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2" y="2530018"/>
            <a:ext cx="271463" cy="271463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id="{4CA97969-D6A2-4FE4-8E71-50075FBCBAB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9" y="2767076"/>
            <a:ext cx="232103" cy="262715"/>
          </a:xfrm>
          <a:prstGeom prst="rect">
            <a:avLst/>
          </a:prstGeom>
        </p:spPr>
      </p:pic>
      <p:pic>
        <p:nvPicPr>
          <p:cNvPr id="86" name="صورة 85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9736ECA1-E193-4F18-86F4-3FDF9CB17C5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286" y="4396359"/>
            <a:ext cx="271463" cy="271463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F29A8983-13DA-4D73-A23F-EF6147B0F51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82" y="4633417"/>
            <a:ext cx="232103" cy="262715"/>
          </a:xfrm>
          <a:prstGeom prst="rect">
            <a:avLst/>
          </a:prstGeom>
        </p:spPr>
      </p:pic>
      <p:pic>
        <p:nvPicPr>
          <p:cNvPr id="88" name="صورة 87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F13CB9AC-881C-43CD-A580-955FC6200B8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42" y="4396359"/>
            <a:ext cx="271463" cy="271463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:a16="http://schemas.microsoft.com/office/drawing/2014/main" id="{0EC4EB99-1D2D-4079-921A-7FC4411745B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38" y="4633417"/>
            <a:ext cx="232103" cy="262715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244B6B0F-D6E5-47FE-BA5D-E12CCADDA710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8048549" y="-18281"/>
            <a:ext cx="922859" cy="985563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09B1DF66-38F1-429E-910F-9E4736FD94E2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5" t="-26615" r="-1307" b="44612"/>
          <a:stretch/>
        </p:blipFill>
        <p:spPr>
          <a:xfrm>
            <a:off x="1590843" y="-1349986"/>
            <a:ext cx="959176" cy="2384416"/>
          </a:xfrm>
          <a:prstGeom prst="rect">
            <a:avLst/>
          </a:prstGeom>
        </p:spPr>
      </p:pic>
      <p:pic>
        <p:nvPicPr>
          <p:cNvPr id="108" name="صورة 107">
            <a:extLst>
              <a:ext uri="{FF2B5EF4-FFF2-40B4-BE49-F238E27FC236}">
                <a16:creationId xmlns:a16="http://schemas.microsoft.com/office/drawing/2014/main" id="{9714A9C1-BE7B-4142-8F7F-148765A68DA0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8" r="70775" b="21933"/>
          <a:stretch/>
        </p:blipFill>
        <p:spPr>
          <a:xfrm>
            <a:off x="436120" y="-61401"/>
            <a:ext cx="805001" cy="947696"/>
          </a:xfrm>
          <a:prstGeom prst="rect">
            <a:avLst/>
          </a:prstGeom>
        </p:spPr>
      </p:pic>
      <p:pic>
        <p:nvPicPr>
          <p:cNvPr id="109" name="صورة 108">
            <a:extLst>
              <a:ext uri="{FF2B5EF4-FFF2-40B4-BE49-F238E27FC236}">
                <a16:creationId xmlns:a16="http://schemas.microsoft.com/office/drawing/2014/main" id="{A684C065-A488-4C2E-B7AC-0C99FE63F9CC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1" t="68267"/>
          <a:stretch/>
        </p:blipFill>
        <p:spPr>
          <a:xfrm>
            <a:off x="8078168" y="1582024"/>
            <a:ext cx="893240" cy="919400"/>
          </a:xfrm>
          <a:prstGeom prst="rect">
            <a:avLst/>
          </a:prstGeom>
        </p:spPr>
      </p:pic>
      <p:pic>
        <p:nvPicPr>
          <p:cNvPr id="110" name="صورة 109">
            <a:extLst>
              <a:ext uri="{FF2B5EF4-FFF2-40B4-BE49-F238E27FC236}">
                <a16:creationId xmlns:a16="http://schemas.microsoft.com/office/drawing/2014/main" id="{8CBD9B2B-E59A-43F5-810A-7427E1562830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6843448" y="1632737"/>
            <a:ext cx="922859" cy="985563"/>
          </a:xfrm>
          <a:prstGeom prst="rect">
            <a:avLst/>
          </a:prstGeom>
        </p:spPr>
      </p:pic>
      <p:pic>
        <p:nvPicPr>
          <p:cNvPr id="120" name="صورة 119">
            <a:extLst>
              <a:ext uri="{FF2B5EF4-FFF2-40B4-BE49-F238E27FC236}">
                <a16:creationId xmlns:a16="http://schemas.microsoft.com/office/drawing/2014/main" id="{21EB772E-47FE-4468-8A48-2D4BAE369BD1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8" r="70775" b="21933"/>
          <a:stretch/>
        </p:blipFill>
        <p:spPr>
          <a:xfrm>
            <a:off x="8185917" y="3459850"/>
            <a:ext cx="805001" cy="947696"/>
          </a:xfrm>
          <a:prstGeom prst="rect">
            <a:avLst/>
          </a:prstGeom>
        </p:spPr>
      </p:pic>
      <p:pic>
        <p:nvPicPr>
          <p:cNvPr id="121" name="صورة 120">
            <a:extLst>
              <a:ext uri="{FF2B5EF4-FFF2-40B4-BE49-F238E27FC236}">
                <a16:creationId xmlns:a16="http://schemas.microsoft.com/office/drawing/2014/main" id="{EDEB6288-24B1-47F5-9293-D16810A9CC7F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1" t="68267"/>
          <a:stretch/>
        </p:blipFill>
        <p:spPr>
          <a:xfrm>
            <a:off x="6751547" y="3373994"/>
            <a:ext cx="893240" cy="919400"/>
          </a:xfrm>
          <a:prstGeom prst="rect">
            <a:avLst/>
          </a:prstGeom>
        </p:spPr>
      </p:pic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CDE4A1D4-DAEA-49A6-9340-5A683BB6F3EB}"/>
              </a:ext>
            </a:extLst>
          </p:cNvPr>
          <p:cNvSpPr txBox="1"/>
          <p:nvPr/>
        </p:nvSpPr>
        <p:spPr>
          <a:xfrm>
            <a:off x="8201026" y="245333"/>
            <a:ext cx="596429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الاسم</a:t>
            </a:r>
          </a:p>
        </p:txBody>
      </p:sp>
      <p:grpSp>
        <p:nvGrpSpPr>
          <p:cNvPr id="146" name="مجموعة 145">
            <a:extLst>
              <a:ext uri="{FF2B5EF4-FFF2-40B4-BE49-F238E27FC236}">
                <a16:creationId xmlns:a16="http://schemas.microsoft.com/office/drawing/2014/main" id="{16C069DB-AB8A-433D-88AB-393BC677E9E9}"/>
              </a:ext>
            </a:extLst>
          </p:cNvPr>
          <p:cNvGrpSpPr/>
          <p:nvPr/>
        </p:nvGrpSpPr>
        <p:grpSpPr>
          <a:xfrm>
            <a:off x="6722079" y="-1355275"/>
            <a:ext cx="959176" cy="2384416"/>
            <a:chOff x="8962771" y="-1807034"/>
            <a:chExt cx="1278901" cy="3179221"/>
          </a:xfrm>
        </p:grpSpPr>
        <p:pic>
          <p:nvPicPr>
            <p:cNvPr id="103" name="صورة 102">
              <a:extLst>
                <a:ext uri="{FF2B5EF4-FFF2-40B4-BE49-F238E27FC236}">
                  <a16:creationId xmlns:a16="http://schemas.microsoft.com/office/drawing/2014/main" id="{D73DD5AE-E20C-457A-8824-40013517C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8962771" y="-1807034"/>
              <a:ext cx="1278901" cy="3179221"/>
            </a:xfrm>
            <a:prstGeom prst="rect">
              <a:avLst/>
            </a:prstGeom>
          </p:spPr>
        </p:pic>
        <p:sp>
          <p:nvSpPr>
            <p:cNvPr id="127" name="مربع نص 126">
              <a:extLst>
                <a:ext uri="{FF2B5EF4-FFF2-40B4-BE49-F238E27FC236}">
                  <a16:creationId xmlns:a16="http://schemas.microsoft.com/office/drawing/2014/main" id="{F13FD541-2C85-4643-8C53-86753D26DEA7}"/>
                </a:ext>
              </a:extLst>
            </p:cNvPr>
            <p:cNvSpPr txBox="1"/>
            <p:nvPr/>
          </p:nvSpPr>
          <p:spPr>
            <a:xfrm>
              <a:off x="9114752" y="279016"/>
              <a:ext cx="974938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sp>
        <p:nvSpPr>
          <p:cNvPr id="128" name="مربع نص 127">
            <a:extLst>
              <a:ext uri="{FF2B5EF4-FFF2-40B4-BE49-F238E27FC236}">
                <a16:creationId xmlns:a16="http://schemas.microsoft.com/office/drawing/2014/main" id="{8614B8FA-175C-4FC8-A0FD-7E6FAF7118E6}"/>
              </a:ext>
            </a:extLst>
          </p:cNvPr>
          <p:cNvSpPr txBox="1"/>
          <p:nvPr/>
        </p:nvSpPr>
        <p:spPr>
          <a:xfrm>
            <a:off x="5653505" y="223648"/>
            <a:ext cx="596429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بشرى</a:t>
            </a:r>
          </a:p>
        </p:txBody>
      </p:sp>
      <p:grpSp>
        <p:nvGrpSpPr>
          <p:cNvPr id="148" name="مجموعة 147">
            <a:extLst>
              <a:ext uri="{FF2B5EF4-FFF2-40B4-BE49-F238E27FC236}">
                <a16:creationId xmlns:a16="http://schemas.microsoft.com/office/drawing/2014/main" id="{4F262725-B0C8-452A-9E4E-7C7D486E3FFE}"/>
              </a:ext>
            </a:extLst>
          </p:cNvPr>
          <p:cNvGrpSpPr/>
          <p:nvPr/>
        </p:nvGrpSpPr>
        <p:grpSpPr>
          <a:xfrm>
            <a:off x="4172557" y="-68148"/>
            <a:ext cx="893240" cy="919400"/>
            <a:chOff x="5563408" y="-90864"/>
            <a:chExt cx="1190987" cy="1225866"/>
          </a:xfrm>
        </p:grpSpPr>
        <p:pic>
          <p:nvPicPr>
            <p:cNvPr id="105" name="صورة 104">
              <a:extLst>
                <a:ext uri="{FF2B5EF4-FFF2-40B4-BE49-F238E27FC236}">
                  <a16:creationId xmlns:a16="http://schemas.microsoft.com/office/drawing/2014/main" id="{03B088F1-28C9-42ED-B38C-BAE2B649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30" name="مربع نص 129">
              <a:extLst>
                <a:ext uri="{FF2B5EF4-FFF2-40B4-BE49-F238E27FC236}">
                  <a16:creationId xmlns:a16="http://schemas.microsoft.com/office/drawing/2014/main" id="{CA21CBBC-2F3B-4826-A766-BD7599023AAD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جنى حازم</a:t>
              </a:r>
            </a:p>
          </p:txBody>
        </p:sp>
      </p:grpSp>
      <p:grpSp>
        <p:nvGrpSpPr>
          <p:cNvPr id="149" name="مجموعة 148">
            <a:extLst>
              <a:ext uri="{FF2B5EF4-FFF2-40B4-BE49-F238E27FC236}">
                <a16:creationId xmlns:a16="http://schemas.microsoft.com/office/drawing/2014/main" id="{F1237E51-E956-42CC-983E-27BF9ACE7260}"/>
              </a:ext>
            </a:extLst>
          </p:cNvPr>
          <p:cNvGrpSpPr/>
          <p:nvPr/>
        </p:nvGrpSpPr>
        <p:grpSpPr>
          <a:xfrm>
            <a:off x="2920327" y="-25051"/>
            <a:ext cx="922859" cy="985563"/>
            <a:chOff x="3893769" y="-33401"/>
            <a:chExt cx="1230478" cy="1314084"/>
          </a:xfrm>
        </p:grpSpPr>
        <p:pic>
          <p:nvPicPr>
            <p:cNvPr id="106" name="صورة 105">
              <a:extLst>
                <a:ext uri="{FF2B5EF4-FFF2-40B4-BE49-F238E27FC236}">
                  <a16:creationId xmlns:a16="http://schemas.microsoft.com/office/drawing/2014/main" id="{C7737F2F-946B-4DB5-8194-3019EC2E4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31" name="مربع نص 130">
              <a:extLst>
                <a:ext uri="{FF2B5EF4-FFF2-40B4-BE49-F238E27FC236}">
                  <a16:creationId xmlns:a16="http://schemas.microsoft.com/office/drawing/2014/main" id="{0B28C91C-BD1C-4D45-8078-DE244F43F846}"/>
                </a:ext>
              </a:extLst>
            </p:cNvPr>
            <p:cNvSpPr txBox="1"/>
            <p:nvPr/>
          </p:nvSpPr>
          <p:spPr>
            <a:xfrm>
              <a:off x="4090244" y="279015"/>
              <a:ext cx="795240" cy="553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جنى عبد الله</a:t>
              </a:r>
            </a:p>
          </p:txBody>
        </p:sp>
      </p:grpSp>
      <p:sp>
        <p:nvSpPr>
          <p:cNvPr id="132" name="مربع نص 131">
            <a:extLst>
              <a:ext uri="{FF2B5EF4-FFF2-40B4-BE49-F238E27FC236}">
                <a16:creationId xmlns:a16="http://schemas.microsoft.com/office/drawing/2014/main" id="{D6C99221-F347-467B-B5FF-6315F5E41138}"/>
              </a:ext>
            </a:extLst>
          </p:cNvPr>
          <p:cNvSpPr txBox="1"/>
          <p:nvPr/>
        </p:nvSpPr>
        <p:spPr>
          <a:xfrm>
            <a:off x="1799002" y="209261"/>
            <a:ext cx="596429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الاسم</a:t>
            </a:r>
          </a:p>
        </p:txBody>
      </p:sp>
      <p:sp>
        <p:nvSpPr>
          <p:cNvPr id="134" name="مربع نص 133">
            <a:extLst>
              <a:ext uri="{FF2B5EF4-FFF2-40B4-BE49-F238E27FC236}">
                <a16:creationId xmlns:a16="http://schemas.microsoft.com/office/drawing/2014/main" id="{5E4E7E40-0FDF-49E7-B538-32CDE253B4AE}"/>
              </a:ext>
            </a:extLst>
          </p:cNvPr>
          <p:cNvSpPr txBox="1"/>
          <p:nvPr/>
        </p:nvSpPr>
        <p:spPr>
          <a:xfrm>
            <a:off x="504750" y="288331"/>
            <a:ext cx="596429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الاسم</a:t>
            </a:r>
          </a:p>
        </p:txBody>
      </p:sp>
      <p:sp>
        <p:nvSpPr>
          <p:cNvPr id="135" name="مربع نص 134">
            <a:extLst>
              <a:ext uri="{FF2B5EF4-FFF2-40B4-BE49-F238E27FC236}">
                <a16:creationId xmlns:a16="http://schemas.microsoft.com/office/drawing/2014/main" id="{4630C45E-65DC-4A02-960D-2C9D1988F830}"/>
              </a:ext>
            </a:extLst>
          </p:cNvPr>
          <p:cNvSpPr txBox="1"/>
          <p:nvPr/>
        </p:nvSpPr>
        <p:spPr>
          <a:xfrm>
            <a:off x="8267713" y="1868666"/>
            <a:ext cx="596429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الاسم</a:t>
            </a:r>
          </a:p>
        </p:txBody>
      </p:sp>
      <p:sp>
        <p:nvSpPr>
          <p:cNvPr id="136" name="مربع نص 135">
            <a:extLst>
              <a:ext uri="{FF2B5EF4-FFF2-40B4-BE49-F238E27FC236}">
                <a16:creationId xmlns:a16="http://schemas.microsoft.com/office/drawing/2014/main" id="{30AC3D06-9E67-4E87-801E-BF69C6191D1E}"/>
              </a:ext>
            </a:extLst>
          </p:cNvPr>
          <p:cNvSpPr txBox="1"/>
          <p:nvPr/>
        </p:nvSpPr>
        <p:spPr>
          <a:xfrm>
            <a:off x="7033705" y="1875359"/>
            <a:ext cx="596429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حنين سعود</a:t>
            </a:r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72095F4C-4B3F-4D30-93DC-B0B779CA5D6E}"/>
              </a:ext>
            </a:extLst>
          </p:cNvPr>
          <p:cNvSpPr txBox="1"/>
          <p:nvPr/>
        </p:nvSpPr>
        <p:spPr>
          <a:xfrm>
            <a:off x="5653365" y="226516"/>
            <a:ext cx="596429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بشرى</a:t>
            </a:r>
          </a:p>
        </p:txBody>
      </p:sp>
      <p:grpSp>
        <p:nvGrpSpPr>
          <p:cNvPr id="147" name="مجموعة 146">
            <a:extLst>
              <a:ext uri="{FF2B5EF4-FFF2-40B4-BE49-F238E27FC236}">
                <a16:creationId xmlns:a16="http://schemas.microsoft.com/office/drawing/2014/main" id="{F2E72025-800D-406A-B6A6-A629B40E7B98}"/>
              </a:ext>
            </a:extLst>
          </p:cNvPr>
          <p:cNvGrpSpPr/>
          <p:nvPr/>
        </p:nvGrpSpPr>
        <p:grpSpPr>
          <a:xfrm>
            <a:off x="5569217" y="-67737"/>
            <a:ext cx="805001" cy="947696"/>
            <a:chOff x="7425623" y="-90316"/>
            <a:chExt cx="1073334" cy="1263595"/>
          </a:xfrm>
        </p:grpSpPr>
        <p:pic>
          <p:nvPicPr>
            <p:cNvPr id="104" name="صورة 103">
              <a:extLst>
                <a:ext uri="{FF2B5EF4-FFF2-40B4-BE49-F238E27FC236}">
                  <a16:creationId xmlns:a16="http://schemas.microsoft.com/office/drawing/2014/main" id="{6C53D395-A7B1-4BCE-A436-1AEE7987E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45" name="مربع نص 144">
              <a:extLst>
                <a:ext uri="{FF2B5EF4-FFF2-40B4-BE49-F238E27FC236}">
                  <a16:creationId xmlns:a16="http://schemas.microsoft.com/office/drawing/2014/main" id="{01B757A5-3AEE-4F28-964A-293305C3FC31}"/>
                </a:ext>
              </a:extLst>
            </p:cNvPr>
            <p:cNvSpPr txBox="1"/>
            <p:nvPr/>
          </p:nvSpPr>
          <p:spPr>
            <a:xfrm>
              <a:off x="7539292" y="298455"/>
              <a:ext cx="79524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بشرى</a:t>
              </a:r>
            </a:p>
          </p:txBody>
        </p:sp>
      </p:grpSp>
      <p:grpSp>
        <p:nvGrpSpPr>
          <p:cNvPr id="150" name="مجموعة 149">
            <a:extLst>
              <a:ext uri="{FF2B5EF4-FFF2-40B4-BE49-F238E27FC236}">
                <a16:creationId xmlns:a16="http://schemas.microsoft.com/office/drawing/2014/main" id="{C99DE03E-0E0A-40A8-8B2F-D41CFD91EC00}"/>
              </a:ext>
            </a:extLst>
          </p:cNvPr>
          <p:cNvGrpSpPr/>
          <p:nvPr/>
        </p:nvGrpSpPr>
        <p:grpSpPr>
          <a:xfrm>
            <a:off x="343125" y="1445563"/>
            <a:ext cx="959176" cy="1205852"/>
            <a:chOff x="8962771" y="-235616"/>
            <a:chExt cx="1278901" cy="1607803"/>
          </a:xfrm>
        </p:grpSpPr>
        <p:pic>
          <p:nvPicPr>
            <p:cNvPr id="151" name="صورة 150">
              <a:extLst>
                <a:ext uri="{FF2B5EF4-FFF2-40B4-BE49-F238E27FC236}">
                  <a16:creationId xmlns:a16="http://schemas.microsoft.com/office/drawing/2014/main" id="{A7C19496-23F3-445E-ADAF-996F5B3E0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13917" r="-1307" b="44613"/>
            <a:stretch/>
          </p:blipFill>
          <p:spPr>
            <a:xfrm>
              <a:off x="8962771" y="-235616"/>
              <a:ext cx="1278901" cy="1607803"/>
            </a:xfrm>
            <a:prstGeom prst="rect">
              <a:avLst/>
            </a:prstGeom>
          </p:spPr>
        </p:pic>
        <p:sp>
          <p:nvSpPr>
            <p:cNvPr id="152" name="مربع نص 151">
              <a:extLst>
                <a:ext uri="{FF2B5EF4-FFF2-40B4-BE49-F238E27FC236}">
                  <a16:creationId xmlns:a16="http://schemas.microsoft.com/office/drawing/2014/main" id="{5589A9D2-6E89-40F4-8CD7-A4E0870EB1E7}"/>
                </a:ext>
              </a:extLst>
            </p:cNvPr>
            <p:cNvSpPr txBox="1"/>
            <p:nvPr/>
          </p:nvSpPr>
          <p:spPr>
            <a:xfrm>
              <a:off x="9114752" y="480157"/>
              <a:ext cx="974938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 </a:t>
              </a:r>
            </a:p>
          </p:txBody>
        </p:sp>
      </p:grpSp>
      <p:grpSp>
        <p:nvGrpSpPr>
          <p:cNvPr id="153" name="مجموعة 152">
            <a:extLst>
              <a:ext uri="{FF2B5EF4-FFF2-40B4-BE49-F238E27FC236}">
                <a16:creationId xmlns:a16="http://schemas.microsoft.com/office/drawing/2014/main" id="{C43D52CA-2FF2-421D-B43C-BD6305A5C699}"/>
              </a:ext>
            </a:extLst>
          </p:cNvPr>
          <p:cNvGrpSpPr/>
          <p:nvPr/>
        </p:nvGrpSpPr>
        <p:grpSpPr>
          <a:xfrm>
            <a:off x="4172683" y="-68781"/>
            <a:ext cx="893240" cy="919400"/>
            <a:chOff x="5563408" y="-90864"/>
            <a:chExt cx="1190987" cy="1225866"/>
          </a:xfrm>
        </p:grpSpPr>
        <p:pic>
          <p:nvPicPr>
            <p:cNvPr id="154" name="صورة 153">
              <a:extLst>
                <a:ext uri="{FF2B5EF4-FFF2-40B4-BE49-F238E27FC236}">
                  <a16:creationId xmlns:a16="http://schemas.microsoft.com/office/drawing/2014/main" id="{DA81C497-8C4C-426D-9CAA-B739EDC66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55" name="مربع نص 154">
              <a:extLst>
                <a:ext uri="{FF2B5EF4-FFF2-40B4-BE49-F238E27FC236}">
                  <a16:creationId xmlns:a16="http://schemas.microsoft.com/office/drawing/2014/main" id="{4A869C18-4229-48A2-9533-926875CB242D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grpSp>
        <p:nvGrpSpPr>
          <p:cNvPr id="156" name="مجموعة 155">
            <a:extLst>
              <a:ext uri="{FF2B5EF4-FFF2-40B4-BE49-F238E27FC236}">
                <a16:creationId xmlns:a16="http://schemas.microsoft.com/office/drawing/2014/main" id="{3C33C564-49AF-49B7-A2AB-CFD6C0FF3577}"/>
              </a:ext>
            </a:extLst>
          </p:cNvPr>
          <p:cNvGrpSpPr/>
          <p:nvPr/>
        </p:nvGrpSpPr>
        <p:grpSpPr>
          <a:xfrm>
            <a:off x="2920453" y="-25683"/>
            <a:ext cx="922859" cy="985563"/>
            <a:chOff x="3893769" y="-33401"/>
            <a:chExt cx="1230478" cy="1314084"/>
          </a:xfrm>
        </p:grpSpPr>
        <p:pic>
          <p:nvPicPr>
            <p:cNvPr id="157" name="صورة 156">
              <a:extLst>
                <a:ext uri="{FF2B5EF4-FFF2-40B4-BE49-F238E27FC236}">
                  <a16:creationId xmlns:a16="http://schemas.microsoft.com/office/drawing/2014/main" id="{6A81258A-8132-4340-B339-1DB814FB2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58" name="مربع نص 157">
              <a:extLst>
                <a:ext uri="{FF2B5EF4-FFF2-40B4-BE49-F238E27FC236}">
                  <a16:creationId xmlns:a16="http://schemas.microsoft.com/office/drawing/2014/main" id="{545BBFD2-1901-49E2-8664-4F19CB00FE6A}"/>
                </a:ext>
              </a:extLst>
            </p:cNvPr>
            <p:cNvSpPr txBox="1"/>
            <p:nvPr/>
          </p:nvSpPr>
          <p:spPr>
            <a:xfrm>
              <a:off x="4090244" y="279015"/>
              <a:ext cx="79524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grpSp>
        <p:nvGrpSpPr>
          <p:cNvPr id="159" name="مجموعة 158">
            <a:extLst>
              <a:ext uri="{FF2B5EF4-FFF2-40B4-BE49-F238E27FC236}">
                <a16:creationId xmlns:a16="http://schemas.microsoft.com/office/drawing/2014/main" id="{E1BE064E-A121-4FB0-A38E-F5C7D9BF0AF8}"/>
              </a:ext>
            </a:extLst>
          </p:cNvPr>
          <p:cNvGrpSpPr/>
          <p:nvPr/>
        </p:nvGrpSpPr>
        <p:grpSpPr>
          <a:xfrm>
            <a:off x="5569343" y="-68369"/>
            <a:ext cx="805001" cy="947696"/>
            <a:chOff x="7425623" y="-90316"/>
            <a:chExt cx="1073334" cy="1263595"/>
          </a:xfrm>
        </p:grpSpPr>
        <p:pic>
          <p:nvPicPr>
            <p:cNvPr id="160" name="صورة 159">
              <a:extLst>
                <a:ext uri="{FF2B5EF4-FFF2-40B4-BE49-F238E27FC236}">
                  <a16:creationId xmlns:a16="http://schemas.microsoft.com/office/drawing/2014/main" id="{B11ACE6B-A470-490F-A874-3CAA17D3F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61" name="مربع نص 160">
              <a:extLst>
                <a:ext uri="{FF2B5EF4-FFF2-40B4-BE49-F238E27FC236}">
                  <a16:creationId xmlns:a16="http://schemas.microsoft.com/office/drawing/2014/main" id="{61663527-F994-4923-93EF-984064F85BDC}"/>
                </a:ext>
              </a:extLst>
            </p:cNvPr>
            <p:cNvSpPr txBox="1"/>
            <p:nvPr/>
          </p:nvSpPr>
          <p:spPr>
            <a:xfrm>
              <a:off x="7539292" y="298455"/>
              <a:ext cx="79524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grpSp>
        <p:nvGrpSpPr>
          <p:cNvPr id="162" name="مجموعة 161">
            <a:extLst>
              <a:ext uri="{FF2B5EF4-FFF2-40B4-BE49-F238E27FC236}">
                <a16:creationId xmlns:a16="http://schemas.microsoft.com/office/drawing/2014/main" id="{4C159FED-7043-49CA-AB5E-5788AB31B55D}"/>
              </a:ext>
            </a:extLst>
          </p:cNvPr>
          <p:cNvGrpSpPr/>
          <p:nvPr/>
        </p:nvGrpSpPr>
        <p:grpSpPr>
          <a:xfrm>
            <a:off x="5528358" y="1490278"/>
            <a:ext cx="959176" cy="1188455"/>
            <a:chOff x="8962771" y="-212420"/>
            <a:chExt cx="1278901" cy="1584607"/>
          </a:xfrm>
        </p:grpSpPr>
        <p:pic>
          <p:nvPicPr>
            <p:cNvPr id="163" name="صورة 162">
              <a:extLst>
                <a:ext uri="{FF2B5EF4-FFF2-40B4-BE49-F238E27FC236}">
                  <a16:creationId xmlns:a16="http://schemas.microsoft.com/office/drawing/2014/main" id="{C7DE675F-1E1C-4B74-A6BF-73751B46F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14515" r="-1307" b="44612"/>
            <a:stretch/>
          </p:blipFill>
          <p:spPr>
            <a:xfrm>
              <a:off x="8962771" y="-212420"/>
              <a:ext cx="1278901" cy="1584607"/>
            </a:xfrm>
            <a:prstGeom prst="rect">
              <a:avLst/>
            </a:prstGeom>
          </p:spPr>
        </p:pic>
        <p:sp>
          <p:nvSpPr>
            <p:cNvPr id="164" name="مربع نص 163">
              <a:extLst>
                <a:ext uri="{FF2B5EF4-FFF2-40B4-BE49-F238E27FC236}">
                  <a16:creationId xmlns:a16="http://schemas.microsoft.com/office/drawing/2014/main" id="{7D791317-6A07-4BEA-B1F6-D55E0E59C7C1}"/>
                </a:ext>
              </a:extLst>
            </p:cNvPr>
            <p:cNvSpPr txBox="1"/>
            <p:nvPr/>
          </p:nvSpPr>
          <p:spPr>
            <a:xfrm>
              <a:off x="9124900" y="382013"/>
              <a:ext cx="974938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grpSp>
        <p:nvGrpSpPr>
          <p:cNvPr id="165" name="مجموعة 164">
            <a:extLst>
              <a:ext uri="{FF2B5EF4-FFF2-40B4-BE49-F238E27FC236}">
                <a16:creationId xmlns:a16="http://schemas.microsoft.com/office/drawing/2014/main" id="{01ADA0D8-1890-4571-98AB-DBB2007BA996}"/>
              </a:ext>
            </a:extLst>
          </p:cNvPr>
          <p:cNvGrpSpPr/>
          <p:nvPr/>
        </p:nvGrpSpPr>
        <p:grpSpPr>
          <a:xfrm>
            <a:off x="2983315" y="1616129"/>
            <a:ext cx="893240" cy="919400"/>
            <a:chOff x="5563408" y="-90864"/>
            <a:chExt cx="1190987" cy="1225866"/>
          </a:xfrm>
        </p:grpSpPr>
        <p:pic>
          <p:nvPicPr>
            <p:cNvPr id="166" name="صورة 165">
              <a:extLst>
                <a:ext uri="{FF2B5EF4-FFF2-40B4-BE49-F238E27FC236}">
                  <a16:creationId xmlns:a16="http://schemas.microsoft.com/office/drawing/2014/main" id="{F746A168-01C3-481D-BD63-1F9C959CF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67" name="مربع نص 166">
              <a:extLst>
                <a:ext uri="{FF2B5EF4-FFF2-40B4-BE49-F238E27FC236}">
                  <a16:creationId xmlns:a16="http://schemas.microsoft.com/office/drawing/2014/main" id="{B6646166-2664-4179-B82A-C3CB12C10D9C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grpSp>
        <p:nvGrpSpPr>
          <p:cNvPr id="168" name="مجموعة 167">
            <a:extLst>
              <a:ext uri="{FF2B5EF4-FFF2-40B4-BE49-F238E27FC236}">
                <a16:creationId xmlns:a16="http://schemas.microsoft.com/office/drawing/2014/main" id="{A7233FB7-7EAF-4729-A8C2-93B4EC5DDAA2}"/>
              </a:ext>
            </a:extLst>
          </p:cNvPr>
          <p:cNvGrpSpPr/>
          <p:nvPr/>
        </p:nvGrpSpPr>
        <p:grpSpPr>
          <a:xfrm>
            <a:off x="1684397" y="1646333"/>
            <a:ext cx="922859" cy="985563"/>
            <a:chOff x="3893769" y="-33401"/>
            <a:chExt cx="1230478" cy="1314084"/>
          </a:xfrm>
        </p:grpSpPr>
        <p:pic>
          <p:nvPicPr>
            <p:cNvPr id="169" name="صورة 168">
              <a:extLst>
                <a:ext uri="{FF2B5EF4-FFF2-40B4-BE49-F238E27FC236}">
                  <a16:creationId xmlns:a16="http://schemas.microsoft.com/office/drawing/2014/main" id="{53E042F3-6922-4F07-9274-3182AF51C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70" name="مربع نص 169">
              <a:extLst>
                <a:ext uri="{FF2B5EF4-FFF2-40B4-BE49-F238E27FC236}">
                  <a16:creationId xmlns:a16="http://schemas.microsoft.com/office/drawing/2014/main" id="{DD44EC26-C0A7-4F35-BD6E-F176F7571429}"/>
                </a:ext>
              </a:extLst>
            </p:cNvPr>
            <p:cNvSpPr txBox="1"/>
            <p:nvPr/>
          </p:nvSpPr>
          <p:spPr>
            <a:xfrm>
              <a:off x="4143436" y="421607"/>
              <a:ext cx="79524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grpSp>
        <p:nvGrpSpPr>
          <p:cNvPr id="171" name="مجموعة 170">
            <a:extLst>
              <a:ext uri="{FF2B5EF4-FFF2-40B4-BE49-F238E27FC236}">
                <a16:creationId xmlns:a16="http://schemas.microsoft.com/office/drawing/2014/main" id="{A015070C-5255-4C85-880F-A71AA4BC18ED}"/>
              </a:ext>
            </a:extLst>
          </p:cNvPr>
          <p:cNvGrpSpPr/>
          <p:nvPr/>
        </p:nvGrpSpPr>
        <p:grpSpPr>
          <a:xfrm>
            <a:off x="4355158" y="1576501"/>
            <a:ext cx="805001" cy="947696"/>
            <a:chOff x="7425623" y="-90316"/>
            <a:chExt cx="1073334" cy="1263595"/>
          </a:xfrm>
        </p:grpSpPr>
        <p:pic>
          <p:nvPicPr>
            <p:cNvPr id="172" name="صورة 171">
              <a:extLst>
                <a:ext uri="{FF2B5EF4-FFF2-40B4-BE49-F238E27FC236}">
                  <a16:creationId xmlns:a16="http://schemas.microsoft.com/office/drawing/2014/main" id="{0CE70D0E-D212-4552-B20A-63466BF59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73" name="مربع نص 172">
              <a:extLst>
                <a:ext uri="{FF2B5EF4-FFF2-40B4-BE49-F238E27FC236}">
                  <a16:creationId xmlns:a16="http://schemas.microsoft.com/office/drawing/2014/main" id="{9731E012-3973-44B8-9647-16B8BEA3377F}"/>
                </a:ext>
              </a:extLst>
            </p:cNvPr>
            <p:cNvSpPr txBox="1"/>
            <p:nvPr/>
          </p:nvSpPr>
          <p:spPr>
            <a:xfrm>
              <a:off x="7550636" y="393268"/>
              <a:ext cx="79524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sp>
        <p:nvSpPr>
          <p:cNvPr id="174" name="مربع نص 173">
            <a:extLst>
              <a:ext uri="{FF2B5EF4-FFF2-40B4-BE49-F238E27FC236}">
                <a16:creationId xmlns:a16="http://schemas.microsoft.com/office/drawing/2014/main" id="{F7CEA3B9-553B-40C3-9D05-5C676AD780A0}"/>
              </a:ext>
            </a:extLst>
          </p:cNvPr>
          <p:cNvSpPr txBox="1"/>
          <p:nvPr/>
        </p:nvSpPr>
        <p:spPr>
          <a:xfrm>
            <a:off x="8233494" y="3832221"/>
            <a:ext cx="731204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الاسم </a:t>
            </a:r>
          </a:p>
        </p:txBody>
      </p:sp>
      <p:sp>
        <p:nvSpPr>
          <p:cNvPr id="175" name="مربع نص 174">
            <a:extLst>
              <a:ext uri="{FF2B5EF4-FFF2-40B4-BE49-F238E27FC236}">
                <a16:creationId xmlns:a16="http://schemas.microsoft.com/office/drawing/2014/main" id="{DC2A5C6A-B745-4808-995D-24589B69E01C}"/>
              </a:ext>
            </a:extLst>
          </p:cNvPr>
          <p:cNvSpPr txBox="1"/>
          <p:nvPr/>
        </p:nvSpPr>
        <p:spPr>
          <a:xfrm>
            <a:off x="6883599" y="3832221"/>
            <a:ext cx="731204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الاسم </a:t>
            </a:r>
          </a:p>
        </p:txBody>
      </p:sp>
      <p:pic>
        <p:nvPicPr>
          <p:cNvPr id="123" name="صورة 122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D31816FC-A9C1-4F17-A865-F30A47FE1D7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78" y="909292"/>
            <a:ext cx="271463" cy="271463"/>
          </a:xfrm>
          <a:prstGeom prst="rect">
            <a:avLst/>
          </a:prstGeom>
        </p:spPr>
      </p:pic>
      <p:pic>
        <p:nvPicPr>
          <p:cNvPr id="124" name="صورة 123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8F8E163E-9A4C-4D0B-983D-AE669742056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95" y="909292"/>
            <a:ext cx="271463" cy="271463"/>
          </a:xfrm>
          <a:prstGeom prst="rect">
            <a:avLst/>
          </a:prstGeom>
        </p:spPr>
      </p:pic>
      <p:pic>
        <p:nvPicPr>
          <p:cNvPr id="137" name="صورة 136">
            <a:extLst>
              <a:ext uri="{FF2B5EF4-FFF2-40B4-BE49-F238E27FC236}">
                <a16:creationId xmlns:a16="http://schemas.microsoft.com/office/drawing/2014/main" id="{D48BC60B-EBBC-4E29-BDEE-E4EF3D6CA1EC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6843324" y="1633307"/>
            <a:ext cx="922859" cy="985563"/>
          </a:xfrm>
          <a:prstGeom prst="rect">
            <a:avLst/>
          </a:prstGeom>
        </p:spPr>
      </p:pic>
      <p:grpSp>
        <p:nvGrpSpPr>
          <p:cNvPr id="141" name="مجموعة 140">
            <a:extLst>
              <a:ext uri="{FF2B5EF4-FFF2-40B4-BE49-F238E27FC236}">
                <a16:creationId xmlns:a16="http://schemas.microsoft.com/office/drawing/2014/main" id="{00BF3B84-7598-48C6-80D9-B922895CA9D2}"/>
              </a:ext>
            </a:extLst>
          </p:cNvPr>
          <p:cNvGrpSpPr/>
          <p:nvPr/>
        </p:nvGrpSpPr>
        <p:grpSpPr>
          <a:xfrm>
            <a:off x="1770293" y="3338956"/>
            <a:ext cx="893240" cy="919400"/>
            <a:chOff x="5563408" y="-90864"/>
            <a:chExt cx="1190987" cy="1225866"/>
          </a:xfrm>
        </p:grpSpPr>
        <p:pic>
          <p:nvPicPr>
            <p:cNvPr id="142" name="صورة 141">
              <a:extLst>
                <a:ext uri="{FF2B5EF4-FFF2-40B4-BE49-F238E27FC236}">
                  <a16:creationId xmlns:a16="http://schemas.microsoft.com/office/drawing/2014/main" id="{324D9893-F661-4B89-A41A-92C0611EB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44" name="مربع نص 143">
              <a:extLst>
                <a:ext uri="{FF2B5EF4-FFF2-40B4-BE49-F238E27FC236}">
                  <a16:creationId xmlns:a16="http://schemas.microsoft.com/office/drawing/2014/main" id="{C288812A-D307-4B73-8C38-C7888E72059A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grpSp>
        <p:nvGrpSpPr>
          <p:cNvPr id="176" name="مجموعة 175">
            <a:extLst>
              <a:ext uri="{FF2B5EF4-FFF2-40B4-BE49-F238E27FC236}">
                <a16:creationId xmlns:a16="http://schemas.microsoft.com/office/drawing/2014/main" id="{8BD63046-C2D8-4949-8FE1-DF9677CC6594}"/>
              </a:ext>
            </a:extLst>
          </p:cNvPr>
          <p:cNvGrpSpPr/>
          <p:nvPr/>
        </p:nvGrpSpPr>
        <p:grpSpPr>
          <a:xfrm>
            <a:off x="471376" y="3369161"/>
            <a:ext cx="922859" cy="985563"/>
            <a:chOff x="3893769" y="-33401"/>
            <a:chExt cx="1230478" cy="1314084"/>
          </a:xfrm>
        </p:grpSpPr>
        <p:pic>
          <p:nvPicPr>
            <p:cNvPr id="177" name="صورة 176">
              <a:extLst>
                <a:ext uri="{FF2B5EF4-FFF2-40B4-BE49-F238E27FC236}">
                  <a16:creationId xmlns:a16="http://schemas.microsoft.com/office/drawing/2014/main" id="{D57339A6-8EF3-4E9E-80E1-803AB8C9F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78" name="مربع نص 177">
              <a:extLst>
                <a:ext uri="{FF2B5EF4-FFF2-40B4-BE49-F238E27FC236}">
                  <a16:creationId xmlns:a16="http://schemas.microsoft.com/office/drawing/2014/main" id="{96D4E890-F1FD-438B-BF2B-C1D4C3D3D461}"/>
                </a:ext>
              </a:extLst>
            </p:cNvPr>
            <p:cNvSpPr txBox="1"/>
            <p:nvPr/>
          </p:nvSpPr>
          <p:spPr>
            <a:xfrm>
              <a:off x="4143436" y="421607"/>
              <a:ext cx="79524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grpSp>
        <p:nvGrpSpPr>
          <p:cNvPr id="179" name="مجموعة 178">
            <a:extLst>
              <a:ext uri="{FF2B5EF4-FFF2-40B4-BE49-F238E27FC236}">
                <a16:creationId xmlns:a16="http://schemas.microsoft.com/office/drawing/2014/main" id="{FAEE77FB-0E52-4BB8-8622-1A1FE8F28208}"/>
              </a:ext>
            </a:extLst>
          </p:cNvPr>
          <p:cNvGrpSpPr/>
          <p:nvPr/>
        </p:nvGrpSpPr>
        <p:grpSpPr>
          <a:xfrm>
            <a:off x="3147320" y="3297469"/>
            <a:ext cx="805001" cy="947696"/>
            <a:chOff x="7425623" y="-90316"/>
            <a:chExt cx="1073334" cy="1263595"/>
          </a:xfrm>
        </p:grpSpPr>
        <p:pic>
          <p:nvPicPr>
            <p:cNvPr id="180" name="صورة 179">
              <a:extLst>
                <a:ext uri="{FF2B5EF4-FFF2-40B4-BE49-F238E27FC236}">
                  <a16:creationId xmlns:a16="http://schemas.microsoft.com/office/drawing/2014/main" id="{09916950-3411-4A55-A0CE-96A7A5413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81" name="مربع نص 180">
              <a:extLst>
                <a:ext uri="{FF2B5EF4-FFF2-40B4-BE49-F238E27FC236}">
                  <a16:creationId xmlns:a16="http://schemas.microsoft.com/office/drawing/2014/main" id="{B1B4217F-2F69-42B2-8C2E-546AA1BE2CEC}"/>
                </a:ext>
              </a:extLst>
            </p:cNvPr>
            <p:cNvSpPr txBox="1"/>
            <p:nvPr/>
          </p:nvSpPr>
          <p:spPr>
            <a:xfrm>
              <a:off x="7550636" y="393268"/>
              <a:ext cx="795240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pic>
        <p:nvPicPr>
          <p:cNvPr id="182" name="صورة 181">
            <a:extLst>
              <a:ext uri="{FF2B5EF4-FFF2-40B4-BE49-F238E27FC236}">
                <a16:creationId xmlns:a16="http://schemas.microsoft.com/office/drawing/2014/main" id="{40F6BFB9-9E22-41E0-81DF-246EAC49F86A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5630302" y="3356135"/>
            <a:ext cx="922859" cy="985563"/>
          </a:xfrm>
          <a:prstGeom prst="rect">
            <a:avLst/>
          </a:prstGeom>
        </p:spPr>
      </p:pic>
      <p:grpSp>
        <p:nvGrpSpPr>
          <p:cNvPr id="183" name="مجموعة 182">
            <a:extLst>
              <a:ext uri="{FF2B5EF4-FFF2-40B4-BE49-F238E27FC236}">
                <a16:creationId xmlns:a16="http://schemas.microsoft.com/office/drawing/2014/main" id="{BFB31A62-DEF4-442B-A818-0B345A5DB871}"/>
              </a:ext>
            </a:extLst>
          </p:cNvPr>
          <p:cNvGrpSpPr/>
          <p:nvPr/>
        </p:nvGrpSpPr>
        <p:grpSpPr>
          <a:xfrm>
            <a:off x="4308272" y="2054152"/>
            <a:ext cx="959176" cy="2384416"/>
            <a:chOff x="8962771" y="-1807034"/>
            <a:chExt cx="1278901" cy="3179221"/>
          </a:xfrm>
        </p:grpSpPr>
        <p:pic>
          <p:nvPicPr>
            <p:cNvPr id="184" name="صورة 183">
              <a:extLst>
                <a:ext uri="{FF2B5EF4-FFF2-40B4-BE49-F238E27FC236}">
                  <a16:creationId xmlns:a16="http://schemas.microsoft.com/office/drawing/2014/main" id="{2007B533-4DBF-4041-AE7C-CC0B39F9E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8962771" y="-1807034"/>
              <a:ext cx="1278901" cy="3179221"/>
            </a:xfrm>
            <a:prstGeom prst="rect">
              <a:avLst/>
            </a:prstGeom>
          </p:spPr>
        </p:pic>
        <p:sp>
          <p:nvSpPr>
            <p:cNvPr id="185" name="مربع نص 184">
              <a:extLst>
                <a:ext uri="{FF2B5EF4-FFF2-40B4-BE49-F238E27FC236}">
                  <a16:creationId xmlns:a16="http://schemas.microsoft.com/office/drawing/2014/main" id="{9D8049A3-0DD0-4B7B-9EF2-25C492356994}"/>
                </a:ext>
              </a:extLst>
            </p:cNvPr>
            <p:cNvSpPr txBox="1"/>
            <p:nvPr/>
          </p:nvSpPr>
          <p:spPr>
            <a:xfrm>
              <a:off x="9124900" y="382014"/>
              <a:ext cx="974938" cy="33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050" b="1" dirty="0"/>
                <a:t>الاسم</a:t>
              </a:r>
            </a:p>
          </p:txBody>
        </p:sp>
      </p:grpSp>
      <p:sp>
        <p:nvSpPr>
          <p:cNvPr id="186" name="مربع نص 185">
            <a:extLst>
              <a:ext uri="{FF2B5EF4-FFF2-40B4-BE49-F238E27FC236}">
                <a16:creationId xmlns:a16="http://schemas.microsoft.com/office/drawing/2014/main" id="{E212A24E-4003-4FA4-AA99-B7A12882D2E2}"/>
              </a:ext>
            </a:extLst>
          </p:cNvPr>
          <p:cNvSpPr txBox="1"/>
          <p:nvPr/>
        </p:nvSpPr>
        <p:spPr>
          <a:xfrm>
            <a:off x="7018040" y="1932089"/>
            <a:ext cx="596429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الاسم</a:t>
            </a:r>
          </a:p>
        </p:txBody>
      </p:sp>
      <p:sp>
        <p:nvSpPr>
          <p:cNvPr id="187" name="مربع نص 186">
            <a:extLst>
              <a:ext uri="{FF2B5EF4-FFF2-40B4-BE49-F238E27FC236}">
                <a16:creationId xmlns:a16="http://schemas.microsoft.com/office/drawing/2014/main" id="{4B6E3F4B-A527-4411-BCEC-52C11FDDB139}"/>
              </a:ext>
            </a:extLst>
          </p:cNvPr>
          <p:cNvSpPr txBox="1"/>
          <p:nvPr/>
        </p:nvSpPr>
        <p:spPr>
          <a:xfrm>
            <a:off x="5699164" y="3723443"/>
            <a:ext cx="731204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b="1" dirty="0"/>
              <a:t>الاسم </a:t>
            </a:r>
          </a:p>
        </p:txBody>
      </p:sp>
      <p:pic>
        <p:nvPicPr>
          <p:cNvPr id="188" name="صورة 187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2730ED23-F0C3-4F55-AC00-C70095DDDCC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64" y="4377621"/>
            <a:ext cx="271463" cy="271463"/>
          </a:xfrm>
          <a:prstGeom prst="rect">
            <a:avLst/>
          </a:prstGeom>
        </p:spPr>
      </p:pic>
      <p:pic>
        <p:nvPicPr>
          <p:cNvPr id="189" name="صورة 188">
            <a:extLst>
              <a:ext uri="{FF2B5EF4-FFF2-40B4-BE49-F238E27FC236}">
                <a16:creationId xmlns:a16="http://schemas.microsoft.com/office/drawing/2014/main" id="{91C4402F-DF8B-43AD-AB5B-9732683F7F9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60" y="4614679"/>
            <a:ext cx="232103" cy="262715"/>
          </a:xfrm>
          <a:prstGeom prst="rect">
            <a:avLst/>
          </a:prstGeom>
        </p:spPr>
      </p:pic>
      <p:pic>
        <p:nvPicPr>
          <p:cNvPr id="190" name="صورة 189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7B288A14-5C30-4B8B-A8D5-32F20ADE4EE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16" y="4340530"/>
            <a:ext cx="271463" cy="271463"/>
          </a:xfrm>
          <a:prstGeom prst="rect">
            <a:avLst/>
          </a:prstGeom>
        </p:spPr>
      </p:pic>
      <p:pic>
        <p:nvPicPr>
          <p:cNvPr id="191" name="صورة 190">
            <a:extLst>
              <a:ext uri="{FF2B5EF4-FFF2-40B4-BE49-F238E27FC236}">
                <a16:creationId xmlns:a16="http://schemas.microsoft.com/office/drawing/2014/main" id="{30AB50CB-C358-4CD8-B370-AFD17C10C97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13" y="4577588"/>
            <a:ext cx="232103" cy="262715"/>
          </a:xfrm>
          <a:prstGeom prst="rect">
            <a:avLst/>
          </a:prstGeom>
        </p:spPr>
      </p:pic>
      <p:pic>
        <p:nvPicPr>
          <p:cNvPr id="192" name="صورة 191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B6AD3A57-C35F-4B25-8377-A16868C9C04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6" y="4337806"/>
            <a:ext cx="271463" cy="271463"/>
          </a:xfrm>
          <a:prstGeom prst="rect">
            <a:avLst/>
          </a:prstGeom>
        </p:spPr>
      </p:pic>
      <p:pic>
        <p:nvPicPr>
          <p:cNvPr id="193" name="صورة 192">
            <a:extLst>
              <a:ext uri="{FF2B5EF4-FFF2-40B4-BE49-F238E27FC236}">
                <a16:creationId xmlns:a16="http://schemas.microsoft.com/office/drawing/2014/main" id="{53A2CA87-2F37-44F2-B2AB-EBDABBAAB91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92" y="4574865"/>
            <a:ext cx="232103" cy="262715"/>
          </a:xfrm>
          <a:prstGeom prst="rect">
            <a:avLst/>
          </a:prstGeom>
        </p:spPr>
      </p:pic>
      <p:pic>
        <p:nvPicPr>
          <p:cNvPr id="194" name="صورة 193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FB95F678-D72B-4DAB-8FA1-C6235709155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08" y="4343217"/>
            <a:ext cx="271463" cy="271463"/>
          </a:xfrm>
          <a:prstGeom prst="rect">
            <a:avLst/>
          </a:prstGeom>
        </p:spPr>
      </p:pic>
      <p:pic>
        <p:nvPicPr>
          <p:cNvPr id="195" name="صورة 194">
            <a:extLst>
              <a:ext uri="{FF2B5EF4-FFF2-40B4-BE49-F238E27FC236}">
                <a16:creationId xmlns:a16="http://schemas.microsoft.com/office/drawing/2014/main" id="{7D549545-AE44-4A1C-93B4-5881EB2B37C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05" y="4580275"/>
            <a:ext cx="232103" cy="262715"/>
          </a:xfrm>
          <a:prstGeom prst="rect">
            <a:avLst/>
          </a:prstGeom>
        </p:spPr>
      </p:pic>
      <p:pic>
        <p:nvPicPr>
          <p:cNvPr id="196" name="صورة 195">
            <a:hlinkClick r:id="" action="ppaction://noaction" highlightClick="1">
              <a:snd r:embed="rId48" name="click.wav"/>
            </a:hlinkClick>
            <a:extLst>
              <a:ext uri="{FF2B5EF4-FFF2-40B4-BE49-F238E27FC236}">
                <a16:creationId xmlns:a16="http://schemas.microsoft.com/office/drawing/2014/main" id="{36DA3AEC-8E2B-4D29-B654-26A8B17BAC6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7" y="4276579"/>
            <a:ext cx="271463" cy="271463"/>
          </a:xfrm>
          <a:prstGeom prst="rect">
            <a:avLst/>
          </a:prstGeom>
        </p:spPr>
      </p:pic>
      <p:pic>
        <p:nvPicPr>
          <p:cNvPr id="197" name="صورة 196">
            <a:extLst>
              <a:ext uri="{FF2B5EF4-FFF2-40B4-BE49-F238E27FC236}">
                <a16:creationId xmlns:a16="http://schemas.microsoft.com/office/drawing/2014/main" id="{D37853B2-27F9-4D7C-AA0E-943080202AC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4" y="4513637"/>
            <a:ext cx="232103" cy="262715"/>
          </a:xfrm>
          <a:prstGeom prst="rect">
            <a:avLst/>
          </a:prstGeom>
        </p:spPr>
      </p:pic>
      <p:pic>
        <p:nvPicPr>
          <p:cNvPr id="49" name="ملف صوتي 48">
            <a:hlinkClick r:id="" action="ppaction://media"/>
            <a:extLst>
              <a:ext uri="{FF2B5EF4-FFF2-40B4-BE49-F238E27FC236}">
                <a16:creationId xmlns:a16="http://schemas.microsoft.com/office/drawing/2014/main" id="{2AE716F0-83E0-47E9-902A-E9D908ACA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9722" name="TextBox1" r:id="rId4" imgW="419040" imgH="291960"/>
        </mc:Choice>
        <mc:Fallback>
          <p:control name="TextBox1" r:id="rId4" imgW="419040" imgH="2919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2A42DBE6-6AC2-4169-B3D7-B6B568090B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377366" y="1004149"/>
                  <a:ext cx="420089" cy="28970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23" name="SpinButton1" r:id="rId5" imgW="272880" imgH="412920"/>
        </mc:Choice>
        <mc:Fallback>
          <p:control name="SpinButton1" r:id="rId5" imgW="272880" imgH="412920">
            <p:pic>
              <p:nvPicPr>
                <p:cNvPr id="8" name="SpinButton1">
                  <a:extLst>
                    <a:ext uri="{FF2B5EF4-FFF2-40B4-BE49-F238E27FC236}">
                      <a16:creationId xmlns:a16="http://schemas.microsoft.com/office/drawing/2014/main" id="{9A674EFF-8ACC-4C80-8F43-0307B8002F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105902" y="941925"/>
                  <a:ext cx="271463" cy="41251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24" name="TextBox2" r:id="rId6" imgW="406440" imgH="260280"/>
        </mc:Choice>
        <mc:Fallback>
          <p:control name="TextBox2" r:id="rId6" imgW="406440" imgH="260280">
            <p:pic>
              <p:nvPicPr>
                <p:cNvPr id="16" name="TextBox2">
                  <a:extLst>
                    <a:ext uri="{FF2B5EF4-FFF2-40B4-BE49-F238E27FC236}">
                      <a16:creationId xmlns:a16="http://schemas.microsoft.com/office/drawing/2014/main" id="{E206A9DE-CDEC-4DA4-B573-58B374DA37F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87430" y="1026773"/>
                  <a:ext cx="405330" cy="2627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25" name="SpinButton2" r:id="rId7" imgW="216000" imgH="431640"/>
        </mc:Choice>
        <mc:Fallback>
          <p:control name="SpinButton2" r:id="rId7" imgW="216000" imgH="431640">
            <p:pic>
              <p:nvPicPr>
                <p:cNvPr id="17" name="SpinButton2">
                  <a:extLst>
                    <a:ext uri="{FF2B5EF4-FFF2-40B4-BE49-F238E27FC236}">
                      <a16:creationId xmlns:a16="http://schemas.microsoft.com/office/drawing/2014/main" id="{3ED19605-66D0-426B-80CF-8F28C5EB0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89711" y="956709"/>
                  <a:ext cx="216937" cy="42846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26" name="TextBox3" r:id="rId8" imgW="444600" imgH="254160"/>
        </mc:Choice>
        <mc:Fallback>
          <p:control name="TextBox3" r:id="rId8" imgW="444600" imgH="254160">
            <p:pic>
              <p:nvPicPr>
                <p:cNvPr id="18" name="TextBox3">
                  <a:extLst>
                    <a:ext uri="{FF2B5EF4-FFF2-40B4-BE49-F238E27FC236}">
                      <a16:creationId xmlns:a16="http://schemas.microsoft.com/office/drawing/2014/main" id="{4BF69D3E-4B5E-4CCE-A2C6-025A07D86E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39952" y="1041921"/>
                  <a:ext cx="444876" cy="25193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27" name="SpinButton3" r:id="rId9" imgW="235080" imgH="412920"/>
        </mc:Choice>
        <mc:Fallback>
          <p:control name="SpinButton3" r:id="rId9" imgW="235080" imgH="412920">
            <p:pic>
              <p:nvPicPr>
                <p:cNvPr id="19" name="SpinButton3">
                  <a:extLst>
                    <a:ext uri="{FF2B5EF4-FFF2-40B4-BE49-F238E27FC236}">
                      <a16:creationId xmlns:a16="http://schemas.microsoft.com/office/drawing/2014/main" id="{7871FAF4-C988-4776-98E9-83DA703BA2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600081" y="941194"/>
                  <a:ext cx="237665" cy="41314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28" name="TextBox4" r:id="rId10" imgW="374760" imgH="254160"/>
        </mc:Choice>
        <mc:Fallback>
          <p:control name="TextBox4" r:id="rId10" imgW="374760" imgH="25416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8A96184C-1E90-43FA-A03D-1654823720E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600539" y="1034430"/>
                  <a:ext cx="372367" cy="25505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29" name="SpinButton4" r:id="rId11" imgW="209520" imgH="431640"/>
        </mc:Choice>
        <mc:Fallback>
          <p:control name="SpinButton4" r:id="rId11" imgW="209520" imgH="431640">
            <p:pic>
              <p:nvPicPr>
                <p:cNvPr id="21" name="SpinButton4">
                  <a:extLst>
                    <a:ext uri="{FF2B5EF4-FFF2-40B4-BE49-F238E27FC236}">
                      <a16:creationId xmlns:a16="http://schemas.microsoft.com/office/drawing/2014/main" id="{6372004D-74C6-41D7-A8A7-5FAF9B7AD7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417792" y="941194"/>
                  <a:ext cx="210164" cy="42846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30" name="TextBox5" r:id="rId12" imgW="431640" imgH="254160"/>
        </mc:Choice>
        <mc:Fallback>
          <p:control name="TextBox5" r:id="rId12" imgW="431640" imgH="254160">
            <p:pic>
              <p:nvPicPr>
                <p:cNvPr id="22" name="TextBox5">
                  <a:extLst>
                    <a:ext uri="{FF2B5EF4-FFF2-40B4-BE49-F238E27FC236}">
                      <a16:creationId xmlns:a16="http://schemas.microsoft.com/office/drawing/2014/main" id="{C186C5D7-A908-4F3A-BBCE-25C6D6D757F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306581" y="1034430"/>
                  <a:ext cx="434477" cy="25505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31" name="SpinButton5" r:id="rId13" imgW="209520" imgH="444600"/>
        </mc:Choice>
        <mc:Fallback>
          <p:control name="SpinButton5" r:id="rId13" imgW="209520" imgH="444600">
            <p:pic>
              <p:nvPicPr>
                <p:cNvPr id="23" name="SpinButton5">
                  <a:extLst>
                    <a:ext uri="{FF2B5EF4-FFF2-40B4-BE49-F238E27FC236}">
                      <a16:creationId xmlns:a16="http://schemas.microsoft.com/office/drawing/2014/main" id="{FF4ED7E3-2D09-48CB-A932-271ED4372A2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102673" y="925698"/>
                  <a:ext cx="210164" cy="44529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32" name="TextBox6" r:id="rId14" imgW="457200" imgH="241200"/>
        </mc:Choice>
        <mc:Fallback>
          <p:control name="TextBox6" r:id="rId14" imgW="457200" imgH="241200">
            <p:pic>
              <p:nvPicPr>
                <p:cNvPr id="24" name="TextBox6">
                  <a:extLst>
                    <a:ext uri="{FF2B5EF4-FFF2-40B4-BE49-F238E27FC236}">
                      <a16:creationId xmlns:a16="http://schemas.microsoft.com/office/drawing/2014/main" id="{EC6A9650-4163-4C6E-8AB2-B31532A450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993740" y="1048122"/>
                  <a:ext cx="456400" cy="2413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33" name="SpinButton6" r:id="rId15" imgW="209520" imgH="412920"/>
        </mc:Choice>
        <mc:Fallback>
          <p:control name="SpinButton6" r:id="rId15" imgW="209520" imgH="412920">
            <p:pic>
              <p:nvPicPr>
                <p:cNvPr id="25" name="SpinButton6">
                  <a:extLst>
                    <a:ext uri="{FF2B5EF4-FFF2-40B4-BE49-F238E27FC236}">
                      <a16:creationId xmlns:a16="http://schemas.microsoft.com/office/drawing/2014/main" id="{CE34A76D-F4F1-4474-AAA5-ED63AFDBF8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815876" y="942203"/>
                  <a:ext cx="208360" cy="41195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34" name="TextBox7" r:id="rId16" imgW="425520" imgH="241200"/>
        </mc:Choice>
        <mc:Fallback>
          <p:control name="TextBox7" r:id="rId16" imgW="425520" imgH="241200">
            <p:pic>
              <p:nvPicPr>
                <p:cNvPr id="26" name="TextBox7">
                  <a:extLst>
                    <a:ext uri="{FF2B5EF4-FFF2-40B4-BE49-F238E27FC236}">
                      <a16:creationId xmlns:a16="http://schemas.microsoft.com/office/drawing/2014/main" id="{5A4D295D-AD26-4B96-A6A3-5752B4A905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81662" y="1048122"/>
                  <a:ext cx="421481" cy="24136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35" name="SpinButton7" r:id="rId17" imgW="254160" imgH="387360"/>
        </mc:Choice>
        <mc:Fallback>
          <p:control name="SpinButton7" r:id="rId17" imgW="254160" imgH="387360">
            <p:pic>
              <p:nvPicPr>
                <p:cNvPr id="27" name="SpinButton7">
                  <a:extLst>
                    <a:ext uri="{FF2B5EF4-FFF2-40B4-BE49-F238E27FC236}">
                      <a16:creationId xmlns:a16="http://schemas.microsoft.com/office/drawing/2014/main" id="{C41B063E-2928-4FCC-8DA4-C969C59BBE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1008" y="964438"/>
                  <a:ext cx="250653" cy="38933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36" name="TextBox8" r:id="rId18" imgW="406440" imgH="272880"/>
        </mc:Choice>
        <mc:Fallback>
          <p:control name="TextBox8" r:id="rId18" imgW="406440" imgH="272880">
            <p:pic>
              <p:nvPicPr>
                <p:cNvPr id="28" name="TextBox8">
                  <a:extLst>
                    <a:ext uri="{FF2B5EF4-FFF2-40B4-BE49-F238E27FC236}">
                      <a16:creationId xmlns:a16="http://schemas.microsoft.com/office/drawing/2014/main" id="{FAA721A2-23CD-4E2C-A1DE-87E31932983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96288" y="2672552"/>
                  <a:ext cx="405330" cy="27010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37" name="SpinButton8" r:id="rId19" imgW="254160" imgH="380880"/>
        </mc:Choice>
        <mc:Fallback>
          <p:control name="SpinButton8" r:id="rId19" imgW="254160" imgH="380880">
            <p:pic>
              <p:nvPicPr>
                <p:cNvPr id="29" name="SpinButton8">
                  <a:extLst>
                    <a:ext uri="{FF2B5EF4-FFF2-40B4-BE49-F238E27FC236}">
                      <a16:creationId xmlns:a16="http://schemas.microsoft.com/office/drawing/2014/main" id="{E944B095-F433-4556-9986-36B22B6C086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139138" y="2603311"/>
                  <a:ext cx="257150" cy="38180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38" name="TextBox9" r:id="rId20" imgW="406440" imgH="260280"/>
        </mc:Choice>
        <mc:Fallback>
          <p:control name="TextBox9" r:id="rId20" imgW="406440" imgH="260280">
            <p:pic>
              <p:nvPicPr>
                <p:cNvPr id="30" name="TextBox9">
                  <a:extLst>
                    <a:ext uri="{FF2B5EF4-FFF2-40B4-BE49-F238E27FC236}">
                      <a16:creationId xmlns:a16="http://schemas.microsoft.com/office/drawing/2014/main" id="{BE72C4E8-7359-41F5-B2D5-28B831B119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87430" y="2679937"/>
                  <a:ext cx="405330" cy="2627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39" name="SpinButton9" r:id="rId21" imgW="190440" imgH="393840"/>
        </mc:Choice>
        <mc:Fallback>
          <p:control name="SpinButton9" r:id="rId21" imgW="190440" imgH="393840">
            <p:pic>
              <p:nvPicPr>
                <p:cNvPr id="31" name="SpinButton9">
                  <a:extLst>
                    <a:ext uri="{FF2B5EF4-FFF2-40B4-BE49-F238E27FC236}">
                      <a16:creationId xmlns:a16="http://schemas.microsoft.com/office/drawing/2014/main" id="{D1AAB761-3385-4F92-925D-92BCBF43DE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897291" y="2602728"/>
                  <a:ext cx="190500" cy="39647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40" name="TextBox10" r:id="rId22" imgW="406440" imgH="254160"/>
        </mc:Choice>
        <mc:Fallback>
          <p:control name="TextBox10" r:id="rId22" imgW="406440" imgH="254160">
            <p:pic>
              <p:nvPicPr>
                <p:cNvPr id="32" name="TextBox10">
                  <a:extLst>
                    <a:ext uri="{FF2B5EF4-FFF2-40B4-BE49-F238E27FC236}">
                      <a16:creationId xmlns:a16="http://schemas.microsoft.com/office/drawing/2014/main" id="{A0794624-C56A-40FA-9AFD-FE688E8A4F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859983" y="2679363"/>
                  <a:ext cx="404813" cy="2554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41" name="SpinButton10" r:id="rId23" imgW="196920" imgH="368280"/>
        </mc:Choice>
        <mc:Fallback>
          <p:control name="SpinButton10" r:id="rId23" imgW="196920" imgH="368280">
            <p:pic>
              <p:nvPicPr>
                <p:cNvPr id="33" name="SpinButton10">
                  <a:extLst>
                    <a:ext uri="{FF2B5EF4-FFF2-40B4-BE49-F238E27FC236}">
                      <a16:creationId xmlns:a16="http://schemas.microsoft.com/office/drawing/2014/main" id="{5BBA8426-E310-4A24-A1B8-7FCA9A2E2C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661422" y="2617015"/>
                  <a:ext cx="198834" cy="3679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42" name="TextBox11" r:id="rId24" imgW="406440" imgH="266760"/>
        </mc:Choice>
        <mc:Fallback>
          <p:control name="TextBox11" r:id="rId24" imgW="406440" imgH="266760">
            <p:pic>
              <p:nvPicPr>
                <p:cNvPr id="34" name="TextBox11">
                  <a:extLst>
                    <a:ext uri="{FF2B5EF4-FFF2-40B4-BE49-F238E27FC236}">
                      <a16:creationId xmlns:a16="http://schemas.microsoft.com/office/drawing/2014/main" id="{A21132F9-3007-40A9-92BF-836209702D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633997" y="2666962"/>
                  <a:ext cx="404813" cy="26801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43" name="SpinButton11" r:id="rId25" imgW="209520" imgH="368280"/>
        </mc:Choice>
        <mc:Fallback>
          <p:control name="SpinButton11" r:id="rId25" imgW="209520" imgH="368280">
            <p:pic>
              <p:nvPicPr>
                <p:cNvPr id="35" name="SpinButton11">
                  <a:extLst>
                    <a:ext uri="{FF2B5EF4-FFF2-40B4-BE49-F238E27FC236}">
                      <a16:creationId xmlns:a16="http://schemas.microsoft.com/office/drawing/2014/main" id="{510E30EE-C289-4362-8A63-2442CCB4D9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424941" y="2617015"/>
                  <a:ext cx="210164" cy="3679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44" name="TextBox12" r:id="rId26" imgW="406440" imgH="247680"/>
        </mc:Choice>
        <mc:Fallback>
          <p:control name="TextBox12" r:id="rId26" imgW="406440" imgH="247680">
            <p:pic>
              <p:nvPicPr>
                <p:cNvPr id="36" name="TextBox12">
                  <a:extLst>
                    <a:ext uri="{FF2B5EF4-FFF2-40B4-BE49-F238E27FC236}">
                      <a16:creationId xmlns:a16="http://schemas.microsoft.com/office/drawing/2014/main" id="{BBFB7775-69BB-4B08-8293-8B29F4EF37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367530" y="2672552"/>
                  <a:ext cx="404813" cy="2447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45" name="SpinButton12" r:id="rId27" imgW="209520" imgH="368280"/>
        </mc:Choice>
        <mc:Fallback>
          <p:control name="SpinButton12" r:id="rId27" imgW="209520" imgH="368280">
            <p:pic>
              <p:nvPicPr>
                <p:cNvPr id="37" name="SpinButton12">
                  <a:extLst>
                    <a:ext uri="{FF2B5EF4-FFF2-40B4-BE49-F238E27FC236}">
                      <a16:creationId xmlns:a16="http://schemas.microsoft.com/office/drawing/2014/main" id="{87E11DC9-CE3A-48D8-B680-2833AAF8EB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55156" y="2602728"/>
                  <a:ext cx="210741" cy="3679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46" name="TextBox13" r:id="rId28" imgW="406440" imgH="260280"/>
        </mc:Choice>
        <mc:Fallback>
          <p:control name="TextBox13" r:id="rId28" imgW="406440" imgH="260280">
            <p:pic>
              <p:nvPicPr>
                <p:cNvPr id="38" name="TextBox13">
                  <a:extLst>
                    <a:ext uri="{FF2B5EF4-FFF2-40B4-BE49-F238E27FC236}">
                      <a16:creationId xmlns:a16="http://schemas.microsoft.com/office/drawing/2014/main" id="{AA97C5E9-E0A8-4560-B5A6-5A8EB284FD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981592" y="2618054"/>
                  <a:ext cx="404813" cy="2627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47" name="SpinButton13" r:id="rId29" imgW="171360" imgH="355680"/>
        </mc:Choice>
        <mc:Fallback>
          <p:control name="SpinButton13" r:id="rId29" imgW="171360" imgH="355680">
            <p:pic>
              <p:nvPicPr>
                <p:cNvPr id="39" name="SpinButton13">
                  <a:extLst>
                    <a:ext uri="{FF2B5EF4-FFF2-40B4-BE49-F238E27FC236}">
                      <a16:creationId xmlns:a16="http://schemas.microsoft.com/office/drawing/2014/main" id="{237A4934-4647-4AEB-9860-DBBF53E640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836144" y="2589036"/>
                  <a:ext cx="173831" cy="35361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48" name="TextBox14" r:id="rId30" imgW="406440" imgH="254160"/>
        </mc:Choice>
        <mc:Fallback>
          <p:control name="TextBox14" r:id="rId30" imgW="406440" imgH="254160">
            <p:pic>
              <p:nvPicPr>
                <p:cNvPr id="41" name="TextBox14">
                  <a:extLst>
                    <a:ext uri="{FF2B5EF4-FFF2-40B4-BE49-F238E27FC236}">
                      <a16:creationId xmlns:a16="http://schemas.microsoft.com/office/drawing/2014/main" id="{1AE1C5EF-18A7-46A3-B00B-EA1A2E48ECF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77626" y="2649955"/>
                  <a:ext cx="408449" cy="25145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49" name="SpinButton14" r:id="rId31" imgW="171360" imgH="368280"/>
        </mc:Choice>
        <mc:Fallback>
          <p:control name="SpinButton14" r:id="rId31" imgW="171360" imgH="368280">
            <p:pic>
              <p:nvPicPr>
                <p:cNvPr id="43" name="SpinButton14">
                  <a:extLst>
                    <a:ext uri="{FF2B5EF4-FFF2-40B4-BE49-F238E27FC236}">
                      <a16:creationId xmlns:a16="http://schemas.microsoft.com/office/drawing/2014/main" id="{00B18063-549A-47C2-B8BD-58A3534C58D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03660" y="2589631"/>
                  <a:ext cx="173831" cy="3667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50" name="TextBox15" r:id="rId32" imgW="406440" imgH="228600"/>
        </mc:Choice>
        <mc:Fallback>
          <p:control name="TextBox15" r:id="rId32" imgW="406440" imgH="228600">
            <p:pic>
              <p:nvPicPr>
                <p:cNvPr id="44" name="TextBox15">
                  <a:extLst>
                    <a:ext uri="{FF2B5EF4-FFF2-40B4-BE49-F238E27FC236}">
                      <a16:creationId xmlns:a16="http://schemas.microsoft.com/office/drawing/2014/main" id="{F470F20C-7247-40D5-B360-ABF33EBB48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86011" y="4528634"/>
                  <a:ext cx="404813" cy="2292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51" name="SpinButton15" r:id="rId33" imgW="196920" imgH="380880"/>
        </mc:Choice>
        <mc:Fallback>
          <p:control name="SpinButton15" r:id="rId33" imgW="196920" imgH="380880">
            <p:pic>
              <p:nvPicPr>
                <p:cNvPr id="45" name="SpinButton15">
                  <a:extLst>
                    <a:ext uri="{FF2B5EF4-FFF2-40B4-BE49-F238E27FC236}">
                      <a16:creationId xmlns:a16="http://schemas.microsoft.com/office/drawing/2014/main" id="{8431390C-9B75-443A-9455-30CEE381A72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190748" y="4454411"/>
                  <a:ext cx="195263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52" name="TextBox16" r:id="rId34" imgW="406440" imgH="260280"/>
        </mc:Choice>
        <mc:Fallback>
          <p:control name="TextBox16" r:id="rId34" imgW="406440" imgH="260280">
            <p:pic>
              <p:nvPicPr>
                <p:cNvPr id="46" name="TextBox16">
                  <a:extLst>
                    <a:ext uri="{FF2B5EF4-FFF2-40B4-BE49-F238E27FC236}">
                      <a16:creationId xmlns:a16="http://schemas.microsoft.com/office/drawing/2014/main" id="{493A7676-7CE1-4AFB-B734-7AA9A2B015D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71104" y="4488906"/>
                  <a:ext cx="408385" cy="2627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53" name="SpinButton16" r:id="rId35" imgW="216000" imgH="412920"/>
        </mc:Choice>
        <mc:Fallback>
          <p:control name="SpinButton16" r:id="rId35" imgW="216000" imgH="412920">
            <p:pic>
              <p:nvPicPr>
                <p:cNvPr id="47" name="SpinButton16">
                  <a:extLst>
                    <a:ext uri="{FF2B5EF4-FFF2-40B4-BE49-F238E27FC236}">
                      <a16:creationId xmlns:a16="http://schemas.microsoft.com/office/drawing/2014/main" id="{6E1CC5DB-1072-448F-977D-137F252861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887014" y="4439366"/>
                  <a:ext cx="213122" cy="4115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54" name="TextBox17" r:id="rId36" imgW="399960" imgH="247680"/>
        </mc:Choice>
        <mc:Fallback>
          <p:control name="TextBox17" r:id="rId36" imgW="399960" imgH="247680">
            <p:pic>
              <p:nvPicPr>
                <p:cNvPr id="6" name="TextBox17">
                  <a:extLst>
                    <a:ext uri="{FF2B5EF4-FFF2-40B4-BE49-F238E27FC236}">
                      <a16:creationId xmlns:a16="http://schemas.microsoft.com/office/drawing/2014/main" id="{E10DB429-2304-4517-8163-9A861E1C8B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858005" y="4488906"/>
                  <a:ext cx="401240" cy="248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55" name="SpinButton17" r:id="rId37" imgW="196920" imgH="406440"/>
        </mc:Choice>
        <mc:Fallback>
          <p:control name="SpinButton17" r:id="rId37" imgW="196920" imgH="406440">
            <p:pic>
              <p:nvPicPr>
                <p:cNvPr id="9" name="SpinButton17">
                  <a:extLst>
                    <a:ext uri="{FF2B5EF4-FFF2-40B4-BE49-F238E27FC236}">
                      <a16:creationId xmlns:a16="http://schemas.microsoft.com/office/drawing/2014/main" id="{083B1EA5-2765-48D8-ADBA-0433856CF5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661422" y="4407694"/>
                  <a:ext cx="198834" cy="4048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56" name="TextBox18" r:id="rId38" imgW="368280" imgH="260280"/>
        </mc:Choice>
        <mc:Fallback>
          <p:control name="TextBox18" r:id="rId38" imgW="368280" imgH="260280">
            <p:pic>
              <p:nvPicPr>
                <p:cNvPr id="11" name="TextBox18">
                  <a:extLst>
                    <a:ext uri="{FF2B5EF4-FFF2-40B4-BE49-F238E27FC236}">
                      <a16:creationId xmlns:a16="http://schemas.microsoft.com/office/drawing/2014/main" id="{331840C2-F6BE-4D2D-992D-BE73908F6D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738978" y="4435174"/>
                  <a:ext cx="366713" cy="26312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57" name="SpinButton18" r:id="rId39" imgW="196920" imgH="368280"/>
        </mc:Choice>
        <mc:Fallback>
          <p:control name="SpinButton18" r:id="rId39" imgW="196920" imgH="368280">
            <p:pic>
              <p:nvPicPr>
                <p:cNvPr id="12" name="SpinButton18">
                  <a:extLst>
                    <a:ext uri="{FF2B5EF4-FFF2-40B4-BE49-F238E27FC236}">
                      <a16:creationId xmlns:a16="http://schemas.microsoft.com/office/drawing/2014/main" id="{2DB7394F-71CA-4CF7-8A16-5B2B04AED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552950" y="4395787"/>
                  <a:ext cx="198835" cy="3679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58" name="TextBox19" r:id="rId40" imgW="368280" imgH="260280"/>
        </mc:Choice>
        <mc:Fallback>
          <p:control name="TextBox19" r:id="rId40" imgW="368280" imgH="260280">
            <p:pic>
              <p:nvPicPr>
                <p:cNvPr id="13" name="TextBox19">
                  <a:extLst>
                    <a:ext uri="{FF2B5EF4-FFF2-40B4-BE49-F238E27FC236}">
                      <a16:creationId xmlns:a16="http://schemas.microsoft.com/office/drawing/2014/main" id="{7F549536-CCA4-4E5B-9937-0F93F7759A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308853" y="4435175"/>
                  <a:ext cx="366713" cy="26312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59" name="SpinButton19" r:id="rId41" imgW="222120" imgH="412920"/>
        </mc:Choice>
        <mc:Fallback>
          <p:control name="SpinButton19" r:id="rId41" imgW="222120" imgH="412920">
            <p:pic>
              <p:nvPicPr>
                <p:cNvPr id="14" name="SpinButton19">
                  <a:extLst>
                    <a:ext uri="{FF2B5EF4-FFF2-40B4-BE49-F238E27FC236}">
                      <a16:creationId xmlns:a16="http://schemas.microsoft.com/office/drawing/2014/main" id="{9B8BDE48-2CC5-4E06-B5D8-86C3617022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110095" y="4371380"/>
                  <a:ext cx="225143" cy="4167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60" name="TextBox20" r:id="rId42" imgW="355680" imgH="260280"/>
        </mc:Choice>
        <mc:Fallback>
          <p:control name="TextBox20" r:id="rId42" imgW="355680" imgH="260280">
            <p:pic>
              <p:nvPicPr>
                <p:cNvPr id="15" name="TextBox20">
                  <a:extLst>
                    <a:ext uri="{FF2B5EF4-FFF2-40B4-BE49-F238E27FC236}">
                      <a16:creationId xmlns:a16="http://schemas.microsoft.com/office/drawing/2014/main" id="{3FE3FAE9-3146-4D1F-9FE6-C3B0CA11C39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006000" y="4397070"/>
                  <a:ext cx="355997" cy="26312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61" name="SpinButton20" r:id="rId43" imgW="196920" imgH="444600"/>
        </mc:Choice>
        <mc:Fallback>
          <p:control name="SpinButton20" r:id="rId43" imgW="196920" imgH="444600">
            <p:pic>
              <p:nvPicPr>
                <p:cNvPr id="40" name="SpinButton20">
                  <a:extLst>
                    <a:ext uri="{FF2B5EF4-FFF2-40B4-BE49-F238E27FC236}">
                      <a16:creationId xmlns:a16="http://schemas.microsoft.com/office/drawing/2014/main" id="{09565C39-B420-41F7-9E07-0D520EAAF3A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825229" y="4321969"/>
                  <a:ext cx="198834" cy="441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62" name="TextBox21" r:id="rId44" imgW="355680" imgH="272880"/>
        </mc:Choice>
        <mc:Fallback>
          <p:control name="TextBox21" r:id="rId44" imgW="355680" imgH="272880">
            <p:pic>
              <p:nvPicPr>
                <p:cNvPr id="42" name="TextBox21">
                  <a:extLst>
                    <a:ext uri="{FF2B5EF4-FFF2-40B4-BE49-F238E27FC236}">
                      <a16:creationId xmlns:a16="http://schemas.microsoft.com/office/drawing/2014/main" id="{912981EE-956F-4F1B-A46C-94C3399A14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27999" y="4364180"/>
                  <a:ext cx="355997" cy="2714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63" name="SpinButton21" r:id="rId45" imgW="184320" imgH="406440"/>
        </mc:Choice>
        <mc:Fallback>
          <p:control name="SpinButton21" r:id="rId45" imgW="184320" imgH="406440">
            <p:pic>
              <p:nvPicPr>
                <p:cNvPr id="48" name="SpinButton21">
                  <a:extLst>
                    <a:ext uri="{FF2B5EF4-FFF2-40B4-BE49-F238E27FC236}">
                      <a16:creationId xmlns:a16="http://schemas.microsoft.com/office/drawing/2014/main" id="{A00E6665-658B-4F1A-9B07-F256AEFEB54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54844" y="4293394"/>
                  <a:ext cx="183356" cy="4048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07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"/>
    </mc:Choice>
    <mc:Fallback xmlns="">
      <p:transition spd="slow" advTm="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224102"/>
              <a:ext cx="2293620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كيف تكون حركة المادة الصلبة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p:transition spd="med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العنود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وعد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جودي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ليان 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ريم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رنا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199714" y="2124228"/>
            <a:ext cx="15557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عبير عبد المحسن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08651" y="2137762"/>
            <a:ext cx="1184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سارا سلمان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618422" y="3215458"/>
            <a:ext cx="1183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سارة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ايناس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52203" y="3083566"/>
            <a:ext cx="8931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لينا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116555" y="3099439"/>
            <a:ext cx="8931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اثير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894099" y="2667289"/>
              <a:ext cx="2991119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مادة لها شكل وحجم محدد ماهي </a:t>
              </a:r>
              <a:endPara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653432" y="2623167"/>
              <a:ext cx="3357075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ماهي على ماذا تعتمد حالة المادة </a:t>
              </a:r>
              <a:endPara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90141B9-98FF-4E55-9E08-63D4DB6D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73" y="1824652"/>
            <a:ext cx="2143125" cy="21431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11DE22C-8249-4406-B09E-5CAEE2D0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60" y="1824652"/>
            <a:ext cx="2143125" cy="214312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DB89038-33F1-4E15-8875-F50CF327E5D0}"/>
              </a:ext>
            </a:extLst>
          </p:cNvPr>
          <p:cNvSpPr txBox="1"/>
          <p:nvPr/>
        </p:nvSpPr>
        <p:spPr>
          <a:xfrm>
            <a:off x="6050527" y="1175723"/>
            <a:ext cx="27258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حسابي في </a:t>
            </a:r>
            <a:r>
              <a:rPr lang="ar-SA" sz="2800" dirty="0" err="1">
                <a:solidFill>
                  <a:schemeClr val="accent1">
                    <a:lumMod val="75000"/>
                  </a:schemeClr>
                </a:solidFill>
              </a:rPr>
              <a:t>التلجرام</a:t>
            </a:r>
            <a:endParaRPr lang="ar-S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0E9B01D-AADC-4485-8180-C7AED6411356}"/>
              </a:ext>
            </a:extLst>
          </p:cNvPr>
          <p:cNvSpPr txBox="1"/>
          <p:nvPr/>
        </p:nvSpPr>
        <p:spPr>
          <a:xfrm>
            <a:off x="1304927" y="1114168"/>
            <a:ext cx="26211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حسابي في تويتر</a:t>
            </a:r>
          </a:p>
        </p:txBody>
      </p:sp>
    </p:spTree>
    <p:extLst>
      <p:ext uri="{BB962C8B-B14F-4D97-AF65-F5344CB8AC3E}">
        <p14:creationId xmlns:p14="http://schemas.microsoft.com/office/powerpoint/2010/main" val="147687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84;p13">
            <a:extLst>
              <a:ext uri="{FF2B5EF4-FFF2-40B4-BE49-F238E27FC236}">
                <a16:creationId xmlns:a16="http://schemas.microsoft.com/office/drawing/2014/main" id="{2D3B4DF4-F7E1-4027-A192-C18E43AC1A46}"/>
              </a:ext>
            </a:extLst>
          </p:cNvPr>
          <p:cNvSpPr/>
          <p:nvPr/>
        </p:nvSpPr>
        <p:spPr>
          <a:xfrm>
            <a:off x="6787302" y="3350994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chemeClr val="accent4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31006" y="1757491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0938" y="9215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583723" y="1166082"/>
            <a:ext cx="1714953" cy="76409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387725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331006" y="-4432505"/>
            <a:ext cx="773585" cy="7220068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589912" y="2448786"/>
            <a:ext cx="5984714" cy="2574507"/>
            <a:chOff x="468492" y="2425573"/>
            <a:chExt cx="5984714" cy="2574507"/>
          </a:xfrm>
        </p:grpSpPr>
        <p:sp>
          <p:nvSpPr>
            <p:cNvPr id="74" name="Google Shape;98;p13">
              <a:extLst>
                <a:ext uri="{FF2B5EF4-FFF2-40B4-BE49-F238E27FC236}">
                  <a16:creationId xmlns:a16="http://schemas.microsoft.com/office/drawing/2014/main" id="{68A43915-0950-43C3-8172-BF5E9E819C0E}"/>
                </a:ext>
              </a:extLst>
            </p:cNvPr>
            <p:cNvSpPr txBox="1"/>
            <p:nvPr/>
          </p:nvSpPr>
          <p:spPr>
            <a:xfrm>
              <a:off x="1084713" y="4545641"/>
              <a:ext cx="5368493" cy="454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468492" y="2425573"/>
              <a:ext cx="585693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تدرك أن المادة تتألف من جسيمات تتحرك باستمرار</a:t>
              </a:r>
            </a:p>
          </p:txBody>
        </p:sp>
      </p:grpSp>
      <p:grpSp>
        <p:nvGrpSpPr>
          <p:cNvPr id="54" name="Google Shape;85;p13">
            <a:extLst>
              <a:ext uri="{FF2B5EF4-FFF2-40B4-BE49-F238E27FC236}">
                <a16:creationId xmlns:a16="http://schemas.microsoft.com/office/drawing/2014/main" id="{2D004C7A-5C32-450B-A1C5-316C00F2EF20}"/>
              </a:ext>
            </a:extLst>
          </p:cNvPr>
          <p:cNvGrpSpPr/>
          <p:nvPr/>
        </p:nvGrpSpPr>
        <p:grpSpPr>
          <a:xfrm>
            <a:off x="6779957" y="-2822353"/>
            <a:ext cx="773585" cy="7220068"/>
            <a:chOff x="822635" y="-372083"/>
            <a:chExt cx="773585" cy="6444271"/>
          </a:xfrm>
        </p:grpSpPr>
        <p:sp>
          <p:nvSpPr>
            <p:cNvPr id="55" name="Google Shape;86;p13">
              <a:extLst>
                <a:ext uri="{FF2B5EF4-FFF2-40B4-BE49-F238E27FC236}">
                  <a16:creationId xmlns:a16="http://schemas.microsoft.com/office/drawing/2014/main" id="{44F17F4C-6818-43F9-9B93-0472C9992FC8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6" name="Google Shape;87;p13">
              <a:extLst>
                <a:ext uri="{FF2B5EF4-FFF2-40B4-BE49-F238E27FC236}">
                  <a16:creationId xmlns:a16="http://schemas.microsoft.com/office/drawing/2014/main" id="{32DB82AA-B532-4252-80D9-34D737701309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864A4F82-7D5B-4BCD-80D6-A8826698D3CF}"/>
              </a:ext>
            </a:extLst>
          </p:cNvPr>
          <p:cNvGrpSpPr/>
          <p:nvPr/>
        </p:nvGrpSpPr>
        <p:grpSpPr>
          <a:xfrm>
            <a:off x="1051536" y="4064475"/>
            <a:ext cx="5901379" cy="1894143"/>
            <a:chOff x="551827" y="3105937"/>
            <a:chExt cx="5901379" cy="1894143"/>
          </a:xfrm>
        </p:grpSpPr>
        <p:sp>
          <p:nvSpPr>
            <p:cNvPr id="62" name="Google Shape;98;p13">
              <a:extLst>
                <a:ext uri="{FF2B5EF4-FFF2-40B4-BE49-F238E27FC236}">
                  <a16:creationId xmlns:a16="http://schemas.microsoft.com/office/drawing/2014/main" id="{5F586431-8114-4396-A61A-FCD06E85F8C7}"/>
                </a:ext>
              </a:extLst>
            </p:cNvPr>
            <p:cNvSpPr txBox="1"/>
            <p:nvPr/>
          </p:nvSpPr>
          <p:spPr>
            <a:xfrm>
              <a:off x="1084713" y="4545641"/>
              <a:ext cx="5368493" cy="454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2EC2F814-7E12-4CC0-970E-CA3EBC601CE3}"/>
                </a:ext>
              </a:extLst>
            </p:cNvPr>
            <p:cNvSpPr txBox="1"/>
            <p:nvPr/>
          </p:nvSpPr>
          <p:spPr>
            <a:xfrm>
              <a:off x="551827" y="3105937"/>
              <a:ext cx="585693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تربط حالات المادة الثلاث بترتيب الجسيمات في كل منها </a:t>
              </a:r>
            </a:p>
          </p:txBody>
        </p:sp>
      </p:grp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CCDEBC33-666D-4BD3-9DE0-F96638B4AFBF}"/>
              </a:ext>
            </a:extLst>
          </p:cNvPr>
          <p:cNvSpPr/>
          <p:nvPr/>
        </p:nvSpPr>
        <p:spPr>
          <a:xfrm>
            <a:off x="2058259" y="32440"/>
            <a:ext cx="3661640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7AC4A4"/>
                </a:solidFill>
              </a:rPr>
              <a:t>الدرس 1 : المادة</a:t>
            </a:r>
            <a:endParaRPr lang="ar-SA" dirty="0">
              <a:solidFill>
                <a:srgbClr val="7AC4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7251995" y="379839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4071050" y="2479366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20256" y="1059279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75449" y="1059279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-264631" y="1425961"/>
            <a:ext cx="6605134" cy="1819101"/>
            <a:chOff x="51524" y="1831387"/>
            <a:chExt cx="6605134" cy="1819101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316155" y="2460189"/>
              <a:ext cx="6020257" cy="1190299"/>
              <a:chOff x="1325553" y="4994892"/>
              <a:chExt cx="8160664" cy="1701306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629748" y="6046664"/>
                <a:ext cx="6664644" cy="6495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25553" y="4994892"/>
                <a:ext cx="8160664" cy="23279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51524" y="1831387"/>
              <a:ext cx="660513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تصنف المادة حسب تقارب ذراتها وترابطها 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594371" y="2859051"/>
            <a:ext cx="6800496" cy="2143505"/>
            <a:chOff x="-492739" y="-1184940"/>
            <a:chExt cx="6800496" cy="4373472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-431790" y="-133843"/>
              <a:ext cx="6739547" cy="3322375"/>
              <a:chOff x="311689" y="1287217"/>
              <a:chExt cx="9135685" cy="474870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689" y="1287217"/>
                <a:ext cx="838815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-492739" y="-1184940"/>
              <a:ext cx="6301730" cy="9419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السائل – اللزوجة – التوتر السطحي – الغاز 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7256292" y="-1673472"/>
            <a:ext cx="773585" cy="644427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4515459" y="3814889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مراجعة المفردات</a:t>
            </a:r>
            <a:endParaRPr lang="ar-SA" dirty="0"/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708023" y="4279657"/>
            <a:ext cx="6374055" cy="968954"/>
            <a:chOff x="-66298" y="2219583"/>
            <a:chExt cx="6374055" cy="968954"/>
          </a:xfrm>
        </p:grpSpPr>
        <p:grpSp>
          <p:nvGrpSpPr>
            <p:cNvPr id="106" name="Google Shape;96;p13">
              <a:extLst>
                <a:ext uri="{FF2B5EF4-FFF2-40B4-BE49-F238E27FC236}">
                  <a16:creationId xmlns:a16="http://schemas.microsoft.com/office/drawing/2014/main" id="{356FC269-ADAF-40DD-8C03-40A896E4BD2D}"/>
                </a:ext>
              </a:extLst>
            </p:cNvPr>
            <p:cNvGrpSpPr/>
            <p:nvPr/>
          </p:nvGrpSpPr>
          <p:grpSpPr>
            <a:xfrm>
              <a:off x="1146297" y="2635083"/>
              <a:ext cx="5161460" cy="553454"/>
              <a:chOff x="2450839" y="5244867"/>
              <a:chExt cx="6996535" cy="791057"/>
            </a:xfrm>
          </p:grpSpPr>
          <p:sp>
            <p:nvSpPr>
              <p:cNvPr id="108" name="Google Shape;98;p13">
                <a:extLst>
                  <a:ext uri="{FF2B5EF4-FFF2-40B4-BE49-F238E27FC236}">
                    <a16:creationId xmlns:a16="http://schemas.microsoft.com/office/drawing/2014/main" id="{E854E6D9-E776-48CC-810A-FE74D1345544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9" name="Google Shape;99;p13">
                <a:extLst>
                  <a:ext uri="{FF2B5EF4-FFF2-40B4-BE49-F238E27FC236}">
                    <a16:creationId xmlns:a16="http://schemas.microsoft.com/office/drawing/2014/main" id="{A78055FC-77C3-4C0F-8FB1-BFEC53ED39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450839" y="524486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-66298" y="2219583"/>
              <a:ext cx="618807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الذرة : جسيم صغير يعد وحدة البناء لأغلب أنواع المادة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C001897-763D-40C4-A771-069A250E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46" y="898512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024808A4-5F4F-42EE-9AC6-B90ABC8E3C86}"/>
              </a:ext>
            </a:extLst>
          </p:cNvPr>
          <p:cNvSpPr/>
          <p:nvPr/>
        </p:nvSpPr>
        <p:spPr>
          <a:xfrm>
            <a:off x="902459" y="335535"/>
            <a:ext cx="2305085" cy="1544766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هل يمكنك ان تذكري لي بعض المواد السائلة التي رايتها اليوم </a:t>
            </a:r>
          </a:p>
        </p:txBody>
      </p:sp>
      <p:pic>
        <p:nvPicPr>
          <p:cNvPr id="10242" name="Picture 2" descr="Liquid GIF - Liquid GIFs">
            <a:extLst>
              <a:ext uri="{FF2B5EF4-FFF2-40B4-BE49-F238E27FC236}">
                <a16:creationId xmlns:a16="http://schemas.microsoft.com/office/drawing/2014/main" id="{0C734EF6-4E8B-4AA2-BECB-E941598E63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4" y="2324243"/>
            <a:ext cx="2145506" cy="278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84D9B32D-271D-4A56-BF76-D4EBDEEDFD78}"/>
              </a:ext>
            </a:extLst>
          </p:cNvPr>
          <p:cNvSpPr/>
          <p:nvPr/>
        </p:nvSpPr>
        <p:spPr>
          <a:xfrm>
            <a:off x="1283459" y="1976437"/>
            <a:ext cx="2305085" cy="1544766"/>
          </a:xfrm>
          <a:prstGeom prst="wedgeEllipseCallout">
            <a:avLst>
              <a:gd name="adj1" fmla="val -76024"/>
              <a:gd name="adj2" fmla="val -4729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من خلال الصورة كيف يمكن ان تصفي جسيمات المادة السائلة 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07C7FF3-6A6F-4026-9B93-86C4598AA034}"/>
              </a:ext>
            </a:extLst>
          </p:cNvPr>
          <p:cNvSpPr txBox="1"/>
          <p:nvPr/>
        </p:nvSpPr>
        <p:spPr>
          <a:xfrm>
            <a:off x="2486424" y="1280136"/>
            <a:ext cx="61380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جزيئات المادة السائلة تتحرك بسرعة متوسطة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بحرية أكثر من المادة الصلبة </a:t>
            </a:r>
          </a:p>
          <a:p>
            <a:pPr algn="ctr"/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7682AC9-47CB-4D4D-B907-37487119F88A}"/>
              </a:ext>
            </a:extLst>
          </p:cNvPr>
          <p:cNvSpPr txBox="1"/>
          <p:nvPr/>
        </p:nvSpPr>
        <p:spPr>
          <a:xfrm>
            <a:off x="2055001" y="3263199"/>
            <a:ext cx="61380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حرية حركة الجسيمات جعلت صفاتها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تختلف عن المادة الصلبة </a:t>
            </a:r>
            <a:r>
              <a:rPr lang="ar-SA" sz="2400" b="1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8145B99-1CF9-4122-BDB8-5320FF20A1D2}"/>
              </a:ext>
            </a:extLst>
          </p:cNvPr>
          <p:cNvSpPr txBox="1"/>
          <p:nvPr/>
        </p:nvSpPr>
        <p:spPr>
          <a:xfrm>
            <a:off x="1925884" y="4242144"/>
            <a:ext cx="5201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ماهي هذه الصفات 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347407EE-9C53-4000-9363-3B1DC723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9" y="30539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1E1D4FFF-54B2-4C08-9A18-DFF0B239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2" y="3278980"/>
            <a:ext cx="1092250" cy="191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2271470F-0174-465F-9877-7045D3554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26" y="3174206"/>
            <a:ext cx="1969294" cy="196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5A0648-86DC-4185-AA53-9A2E9967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46" y="898512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0C120D54-9681-4BFE-9288-59680BCE07A3}"/>
              </a:ext>
            </a:extLst>
          </p:cNvPr>
          <p:cNvSpPr/>
          <p:nvPr/>
        </p:nvSpPr>
        <p:spPr>
          <a:xfrm>
            <a:off x="902459" y="335535"/>
            <a:ext cx="2376522" cy="1743296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 err="1">
                <a:solidFill>
                  <a:schemeClr val="accent4">
                    <a:lumMod val="75000"/>
                  </a:schemeClr>
                </a:solidFill>
              </a:rPr>
              <a:t>ماهو</a:t>
            </a:r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 شكل الماء ؟</a:t>
            </a:r>
          </a:p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هل هو دائري كما في الكأس الأول ام مستطيل كما في الثاني ام له شكل الابريق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4924B70-468A-47BC-96F3-5AC25BD6E5BA}"/>
              </a:ext>
            </a:extLst>
          </p:cNvPr>
          <p:cNvSpPr txBox="1"/>
          <p:nvPr/>
        </p:nvSpPr>
        <p:spPr>
          <a:xfrm>
            <a:off x="3005933" y="1044392"/>
            <a:ext cx="61380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اذا المادة السائلة ليس لها شكل محدد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بل تأخذ شكل الوعاء بسبب حرية حركة جزيئاتها </a:t>
            </a:r>
          </a:p>
          <a:p>
            <a:pPr algn="ctr"/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EF50772-6714-4FF8-BFBC-490DE3E06AA1}"/>
              </a:ext>
            </a:extLst>
          </p:cNvPr>
          <p:cNvSpPr txBox="1"/>
          <p:nvPr/>
        </p:nvSpPr>
        <p:spPr>
          <a:xfrm>
            <a:off x="-101012" y="93191"/>
            <a:ext cx="2190496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endParaRPr lang="ar-SA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BCC023B-B4DA-4D54-ABCC-E0AFF24EE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81" y="2252661"/>
            <a:ext cx="3259931" cy="27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8E277DD-7C88-4844-A3FE-6175F02D1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46" y="898512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31491A18-E594-406E-B206-AD55ACADA69A}"/>
              </a:ext>
            </a:extLst>
          </p:cNvPr>
          <p:cNvSpPr/>
          <p:nvPr/>
        </p:nvSpPr>
        <p:spPr>
          <a:xfrm>
            <a:off x="902459" y="335535"/>
            <a:ext cx="2376522" cy="1743296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هل يمكننا سكب كل الماء الذي في الكوب في الكأس ؟ </a:t>
            </a:r>
          </a:p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لماذا ؟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2D96D00-9D61-4F2E-BBC8-AFED818F03D6}"/>
              </a:ext>
            </a:extLst>
          </p:cNvPr>
          <p:cNvSpPr txBox="1"/>
          <p:nvPr/>
        </p:nvSpPr>
        <p:spPr>
          <a:xfrm>
            <a:off x="3005933" y="1247834"/>
            <a:ext cx="613806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لان المادة السائلة لها حجم محدد ولا يمكن ضغطها</a:t>
            </a:r>
          </a:p>
          <a:p>
            <a:pPr algn="ctr"/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BC7ABE8-E6FA-410B-8976-379AB6DE7C96}"/>
              </a:ext>
            </a:extLst>
          </p:cNvPr>
          <p:cNvGrpSpPr/>
          <p:nvPr/>
        </p:nvGrpSpPr>
        <p:grpSpPr>
          <a:xfrm>
            <a:off x="2465316" y="-161849"/>
            <a:ext cx="4213367" cy="1517929"/>
            <a:chOff x="1384627" y="2707681"/>
            <a:chExt cx="6238487" cy="1934296"/>
          </a:xfrm>
        </p:grpSpPr>
        <p:pic>
          <p:nvPicPr>
            <p:cNvPr id="8" name="صورة 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D97D852-032D-43C9-9238-39045FC4E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27" y="2707681"/>
              <a:ext cx="6238487" cy="1934296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1A857D4C-23CA-4AC8-AAB7-A23783187CAE}"/>
                </a:ext>
              </a:extLst>
            </p:cNvPr>
            <p:cNvSpPr txBox="1"/>
            <p:nvPr/>
          </p:nvSpPr>
          <p:spPr>
            <a:xfrm>
              <a:off x="1666840" y="3349526"/>
              <a:ext cx="5674057" cy="5098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أي السائلين ينسكب اسرع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صورة الشريحة 30">
                <a:extLst>
                  <a:ext uri="{FF2B5EF4-FFF2-40B4-BE49-F238E27FC236}">
                    <a16:creationId xmlns:a16="http://schemas.microsoft.com/office/drawing/2014/main" id="{9FE37823-3C52-476A-BDCA-14F6FF6396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0801265"/>
                  </p:ext>
                </p:extLst>
              </p:nvPr>
            </p:nvGraphicFramePr>
            <p:xfrm>
              <a:off x="64059" y="4337573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صورة الشريحة 3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9FE37823-3C52-476A-BDCA-14F6FF6396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059" y="4337573"/>
                <a:ext cx="602695" cy="516133"/>
              </a:xfrm>
              <a:prstGeom prst="rect">
                <a:avLst/>
              </a:prstGeom>
            </p:spPr>
          </p:pic>
        </mc:Fallback>
      </mc:AlternateContent>
      <p:pic>
        <p:nvPicPr>
          <p:cNvPr id="13314" name="Picture 2" descr="اللزوجة">
            <a:extLst>
              <a:ext uri="{FF2B5EF4-FFF2-40B4-BE49-F238E27FC236}">
                <a16:creationId xmlns:a16="http://schemas.microsoft.com/office/drawing/2014/main" id="{40575A7E-34E6-4567-8F60-D353CD0865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51" y="1299538"/>
            <a:ext cx="3630582" cy="280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E4C1924-A009-4344-8B3C-498F1F65F486}"/>
              </a:ext>
            </a:extLst>
          </p:cNvPr>
          <p:cNvSpPr txBox="1"/>
          <p:nvPr/>
        </p:nvSpPr>
        <p:spPr>
          <a:xfrm>
            <a:off x="-534559" y="1247807"/>
            <a:ext cx="613806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ينسكب السائل على اليسار اسرع من السائل الاخر </a:t>
            </a:r>
          </a:p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لان السائل البرتقالي يقاوم الجريان </a:t>
            </a:r>
          </a:p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وهذه الخاصية تعرف بـ </a:t>
            </a:r>
            <a:r>
              <a:rPr lang="ar-SA" sz="2400" b="1" dirty="0">
                <a:solidFill>
                  <a:schemeClr val="accent3">
                    <a:lumMod val="75000"/>
                  </a:schemeClr>
                </a:solidFill>
              </a:rPr>
              <a:t>اللزوجة </a:t>
            </a:r>
          </a:p>
          <a:p>
            <a:pPr algn="ctr"/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B5DFB6C-021E-406E-A684-68B4F50CB2C0}"/>
              </a:ext>
            </a:extLst>
          </p:cNvPr>
          <p:cNvSpPr txBox="1"/>
          <p:nvPr/>
        </p:nvSpPr>
        <p:spPr>
          <a:xfrm>
            <a:off x="-534560" y="2863383"/>
            <a:ext cx="613806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فكلما كان السائل أكثر لزوجة كانت حركته ابطأ</a:t>
            </a:r>
          </a:p>
          <a:p>
            <a:pPr algn="ctr"/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651969" y="-24424"/>
            <a:ext cx="5840057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7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Arial" panose="020B0604020202020204" pitchFamily="34" charset="0"/>
              </a:rPr>
              <a:t>اللزوجة</a:t>
            </a:r>
            <a:r>
              <a:rPr lang="ar-SA" sz="27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Arial" panose="020B0604020202020204" pitchFamily="34" charset="0"/>
              </a:rPr>
              <a:t> هي مقاومة مائع ما للجريان أو الانسياب. 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2727F34-2F83-4CC3-974F-929E86E67C74}"/>
              </a:ext>
            </a:extLst>
          </p:cNvPr>
          <p:cNvGrpSpPr/>
          <p:nvPr/>
        </p:nvGrpSpPr>
        <p:grpSpPr>
          <a:xfrm>
            <a:off x="1593035" y="1359426"/>
            <a:ext cx="5722166" cy="2424647"/>
            <a:chOff x="1593035" y="1359426"/>
            <a:chExt cx="5722166" cy="2424647"/>
          </a:xfrm>
        </p:grpSpPr>
        <p:pic>
          <p:nvPicPr>
            <p:cNvPr id="3" name="صورة 2" descr="www.ward2u.com-viscosity-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3035" y="1359426"/>
              <a:ext cx="5722166" cy="2424647"/>
            </a:xfrm>
            <a:prstGeom prst="rect">
              <a:avLst/>
            </a:prstGeom>
          </p:spPr>
        </p:pic>
        <p:sp>
          <p:nvSpPr>
            <p:cNvPr id="4" name="مستطيل 3"/>
            <p:cNvSpPr/>
            <p:nvPr/>
          </p:nvSpPr>
          <p:spPr>
            <a:xfrm>
              <a:off x="5493532" y="3104574"/>
              <a:ext cx="1821669" cy="642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5" name="مربع نص 4"/>
          <p:cNvSpPr txBox="1"/>
          <p:nvPr/>
        </p:nvSpPr>
        <p:spPr>
          <a:xfrm>
            <a:off x="4603247" y="3040160"/>
            <a:ext cx="30003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66"/>
                </a:solidFill>
                <a:latin typeface="Calibri"/>
                <a:cs typeface="Arial" panose="020B0604020202020204" pitchFamily="34" charset="0"/>
              </a:rPr>
              <a:t>ينساب ببطء (بصعو</a:t>
            </a:r>
            <a:r>
              <a:rPr lang="ar-SA" sz="2400" b="1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ب</a:t>
            </a:r>
            <a:r>
              <a:rPr lang="ar-SA" sz="2400" b="1" dirty="0">
                <a:solidFill>
                  <a:srgbClr val="FF0066"/>
                </a:solidFill>
                <a:latin typeface="Calibri"/>
                <a:cs typeface="Arial" panose="020B0604020202020204" pitchFamily="34" charset="0"/>
              </a:rPr>
              <a:t>ة) </a:t>
            </a:r>
          </a:p>
          <a:p>
            <a:pPr algn="ctr"/>
            <a:r>
              <a:rPr lang="ar-SA" sz="2400" b="1" dirty="0">
                <a:solidFill>
                  <a:srgbClr val="FF0066"/>
                </a:solidFill>
                <a:latin typeface="Calibri"/>
                <a:cs typeface="Arial" panose="020B0604020202020204" pitchFamily="34" charset="0"/>
              </a:rPr>
              <a:t>لزوجته ك</a:t>
            </a:r>
            <a:r>
              <a:rPr lang="ar-SA" sz="2400" b="1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ب</a:t>
            </a:r>
            <a:r>
              <a:rPr lang="ar-SA" sz="2400" b="1" dirty="0">
                <a:solidFill>
                  <a:srgbClr val="FF0066"/>
                </a:solidFill>
                <a:latin typeface="Calibri"/>
                <a:cs typeface="Arial" panose="020B0604020202020204" pitchFamily="34" charset="0"/>
              </a:rPr>
              <a:t>يرة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107265" y="2670828"/>
            <a:ext cx="257174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66"/>
                </a:solidFill>
                <a:latin typeface="Calibri"/>
                <a:cs typeface="Arial" panose="020B0604020202020204" pitchFamily="34" charset="0"/>
              </a:rPr>
              <a:t>ينساب بسرعة(بسهو</a:t>
            </a:r>
            <a:r>
              <a:rPr lang="ar-SA" sz="2400" b="1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ل</a:t>
            </a:r>
            <a:r>
              <a:rPr lang="ar-SA" sz="2400" b="1" dirty="0">
                <a:solidFill>
                  <a:srgbClr val="FF0066"/>
                </a:solidFill>
                <a:latin typeface="Calibri"/>
                <a:cs typeface="Arial" panose="020B0604020202020204" pitchFamily="34" charset="0"/>
              </a:rPr>
              <a:t>ة) </a:t>
            </a:r>
          </a:p>
          <a:p>
            <a:pPr algn="ctr"/>
            <a:r>
              <a:rPr lang="ar-SA" sz="2400" b="1" dirty="0">
                <a:solidFill>
                  <a:srgbClr val="FF0066"/>
                </a:solidFill>
                <a:latin typeface="Calibri"/>
                <a:cs typeface="Arial" panose="020B0604020202020204" pitchFamily="34" charset="0"/>
              </a:rPr>
              <a:t>لزوجته قلي</a:t>
            </a:r>
            <a:r>
              <a:rPr lang="ar-SA" sz="2400" b="1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ل</a:t>
            </a:r>
            <a:r>
              <a:rPr lang="ar-SA" sz="2400" b="1" dirty="0">
                <a:solidFill>
                  <a:srgbClr val="FF0066"/>
                </a:solidFill>
                <a:latin typeface="Calibri"/>
                <a:cs typeface="Arial" panose="020B0604020202020204" pitchFamily="34" charset="0"/>
              </a:rPr>
              <a:t>ة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745733" y="3958242"/>
            <a:ext cx="5652532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u="sng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2- سرعة الجريان الانسياب واللزوجة عكسية</a:t>
            </a:r>
          </a:p>
          <a:p>
            <a:pPr algn="ctr"/>
            <a:r>
              <a:rPr lang="ar-SA" sz="3000" u="sng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(كلما زادت سرعة الجريان قلت اللزوجة) </a:t>
            </a:r>
          </a:p>
          <a:p>
            <a:pPr algn="ctr"/>
            <a:r>
              <a:rPr lang="ar-SA" sz="3000" u="sng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2160966" y="320383"/>
            <a:ext cx="4822065" cy="10618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00" u="sng" dirty="0" err="1">
                <a:solidFill>
                  <a:srgbClr val="C0504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تنشاء</a:t>
            </a:r>
            <a:r>
              <a:rPr lang="ar-SA" sz="2100" u="sng" dirty="0">
                <a:solidFill>
                  <a:srgbClr val="C0504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 عن قوة التجاذب والتماسك بين جسيمات السائل</a:t>
            </a:r>
          </a:p>
          <a:p>
            <a:pPr algn="ctr"/>
            <a:r>
              <a:rPr lang="ar-SA" sz="2100" u="sng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1- قوة التماسك التجاذب واللزوجة طردية </a:t>
            </a:r>
          </a:p>
          <a:p>
            <a:pPr algn="ctr"/>
            <a:r>
              <a:rPr lang="ar-SA" sz="2100" u="sng" dirty="0">
                <a:solidFill>
                  <a:srgbClr val="00B050"/>
                </a:solidFill>
                <a:latin typeface="Calibri"/>
                <a:cs typeface="Arial" panose="020B0604020202020204" pitchFamily="34" charset="0"/>
              </a:rPr>
              <a:t>(كلما زادت قوة التماسك والتجاذب زادت اللزوجة )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5DDDCD8C-83AD-4DA5-81D7-1A3244B07E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5381475"/>
                  </p:ext>
                </p:extLst>
              </p:nvPr>
            </p:nvGraphicFramePr>
            <p:xfrm>
              <a:off x="64059" y="4354825"/>
              <a:ext cx="602695" cy="516133"/>
            </p:xfrm>
            <a:graphic>
              <a:graphicData uri="http://schemas.microsoft.com/office/powerpoint/2016/slidezoom">
                <pslz:sldZm>
                  <pslz:sldZmObj sldId="378" cId="1420708324">
                    <pslz:zmPr id="{33843EE0-398E-411C-840B-4054382F767D}" returnToParent="0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2695" cy="5161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صورة الشريحة 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DDDCD8C-83AD-4DA5-81D7-1A3244B07E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59" y="4354825"/>
                <a:ext cx="602695" cy="51613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4450</TotalTime>
  <Words>584</Words>
  <Application>Microsoft Office PowerPoint</Application>
  <PresentationFormat>عرض على الشاشة (16:9)</PresentationFormat>
  <Paragraphs>130</Paragraphs>
  <Slides>28</Slides>
  <Notes>15</Notes>
  <HiddenSlides>3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28</vt:i4>
      </vt:variant>
    </vt:vector>
  </HeadingPairs>
  <TitlesOfParts>
    <vt:vector size="38" baseType="lpstr">
      <vt:lpstr>Fredoka One</vt:lpstr>
      <vt:lpstr>Barlow SemiBold</vt:lpstr>
      <vt:lpstr>Roboto Condensed Light</vt:lpstr>
      <vt:lpstr>Akhbar MT</vt:lpstr>
      <vt:lpstr>Barlow Medium</vt:lpstr>
      <vt:lpstr>Calibri</vt:lpstr>
      <vt:lpstr>Arial</vt:lpstr>
      <vt:lpstr>Andalus</vt:lpstr>
      <vt:lpstr>Science Subject for High School - 9th Grade: Cell Biology</vt:lpstr>
      <vt:lpstr>1_Science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وديان الردادي</cp:lastModifiedBy>
  <cp:revision>76</cp:revision>
  <dcterms:modified xsi:type="dcterms:W3CDTF">2021-10-04T05:25:07Z</dcterms:modified>
</cp:coreProperties>
</file>