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30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3D1294-F8F2-4656-A2C2-18C52A8DC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B8EA864-F0F6-436D-99DF-F72B56D53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7B1756-1AF6-4E37-AE89-F7BB7B4B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10EB16-FD96-4FD4-9D5A-991CC758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F232D1-97B2-4269-ADCC-B001D1E1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688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A87659-3CD8-432B-8A3B-9908E94B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198134-75BA-4DDB-B8F6-D7D95D84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4CDB0B-783E-4525-B9F0-F13CFF783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98F946-7EE7-4D3C-9EC1-F45B8660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1CA5B2-AB1C-43E8-9F80-D11229E5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FAE16A-83CB-44D0-9C5E-BED97CF3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041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314CBE-05DB-40F5-A491-D633EBDD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A82841B-F1A1-43D8-AB26-019EC5EA4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F8457E4-C6E0-403B-BC4B-80A02FC9A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F996DB-D306-44D2-8B96-A11DF68F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3C41C3-61A7-43F8-8B71-B2B11EBE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FD4E03-D69D-4A04-A535-AAD8670B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F824DF-3761-44D5-B693-3205A351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361D1C-23A8-414D-BC4E-296EB55BB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EAEB59-DF99-4574-9787-D68E51FC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252682-A833-4B9A-96C8-4CADF3B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280130-7E9E-4288-8F22-2E341F6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07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75FD94B-BF09-4037-AB7E-1DBE63A6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980AD8-9451-4618-B722-2750A975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770CFF-0EE8-476F-BC3A-F8D33428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939E67-8E7E-4082-9162-D681013B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B543A2-CE19-4391-8E72-405CCDF2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0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03C832-44A6-41A0-8629-C3F1B071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3A088F-AFAC-4D1A-9731-49D7051D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37F0E2-5758-45D4-892E-8534BB16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CF097D-9B81-40BF-9031-DDF0ADE3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DC76E1-A03C-4911-A560-AEF1704D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307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03C832-44A6-41A0-8629-C3F1B071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3A088F-AFAC-4D1A-9731-49D7051D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37F0E2-5758-45D4-892E-8534BB16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CF097D-9B81-40BF-9031-DDF0ADE3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DC76E1-A03C-4911-A560-AEF1704D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183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03C832-44A6-41A0-8629-C3F1B071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3A088F-AFAC-4D1A-9731-49D7051D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37F0E2-5758-45D4-892E-8534BB16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CF097D-9B81-40BF-9031-DDF0ADE3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DC76E1-A03C-4911-A560-AEF1704D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00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543ABD-AF11-4172-8214-BAFF0050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37F43A-A249-4C44-BD3B-D66B5304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1ED1BA-0F45-4D94-B1F1-E7D34E95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E8A967-2D55-464D-BA31-B4A69ACD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2F9CF5-508E-4F88-84E8-FB71B396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422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131ECD-5267-4C3F-A4ED-FA1D54E1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7B5BFF-383F-478F-B4B1-BAE38D0B2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E287696-551E-4EC7-B8D5-C64F6734F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D4D364-EF98-491A-B044-DF1AE1A3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DF87FE-0E82-475B-9546-3E0C8D3E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802E10-C556-4C48-AFF9-6177A979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446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DAD80E-292D-4BDA-98BE-9C6E919C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BE46EB-A95E-4357-A815-4C51A8DC0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C9E825C-9499-4963-BD0E-3F7DF592E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F8B51B1-63DF-4DD9-B352-ACCBC5EFB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4F882C-27AF-4C3D-B09D-F53C959E6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0C306AE-B552-48D7-A507-EAD1AEE5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8BD0AE-FA1E-4AA7-8E4B-7C6F2BD0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066DDB7-120F-40F8-9CFD-F96627B1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6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7FAB63-4979-4526-AA2E-892E0951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11874B4-94BD-4F25-8660-BB30B4A5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C47BC6C-7800-49E7-9388-9C6EBA44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0F42FF6-5561-4514-88C3-B0A2C671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07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0D0F837-5B69-4F9D-8231-CB70F535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BE03ADF-4378-4687-9BAC-EEDE0971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F2901C-5591-43E0-8F40-CE522BB8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73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0075EEF-6653-4E4D-961B-1F0FA3C8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88503C-79F5-407C-AD7F-82C2C55EB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49BB8B-0CC9-466A-B73A-90EDAFB63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947A-BC90-43CD-AD33-97E89B6DFFEE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281844-21D4-40B6-88DF-862A4CE99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702F89-E158-4E9B-ACC1-91500389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D5182-D6FA-4572-BE21-57891C317E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7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E78FA0A-2A97-4A73-86BC-B3AB69E2DAF7}"/>
              </a:ext>
            </a:extLst>
          </p:cNvPr>
          <p:cNvSpPr txBox="1"/>
          <p:nvPr/>
        </p:nvSpPr>
        <p:spPr>
          <a:xfrm>
            <a:off x="2985389" y="1285700"/>
            <a:ext cx="342660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32B9E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المادة / الرياضيات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FCB4B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الصف / الرابع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F2D97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اليوم/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D9BDB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التاريخ/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EEC5439-79D1-4B18-8355-0E45CBF906D0}"/>
              </a:ext>
            </a:extLst>
          </p:cNvPr>
          <p:cNvSpPr txBox="1"/>
          <p:nvPr/>
        </p:nvSpPr>
        <p:spPr>
          <a:xfrm>
            <a:off x="2449583" y="5188366"/>
            <a:ext cx="43441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CEC8F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معلمة المادة / مباركة الزبيدي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E78FA0A-2A97-4A73-86BC-B3AB69E2DAF7}"/>
              </a:ext>
            </a:extLst>
          </p:cNvPr>
          <p:cNvSpPr txBox="1"/>
          <p:nvPr/>
        </p:nvSpPr>
        <p:spPr>
          <a:xfrm>
            <a:off x="5194437" y="604550"/>
            <a:ext cx="34266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32B9E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مراجعة ما سبق </a:t>
            </a:r>
            <a:endParaRPr kumimoji="0" lang="ar-SA" sz="5400" b="0" i="0" u="none" strike="noStrike" kern="1200" cap="none" spc="0" normalizeH="0" baseline="0" noProof="0" dirty="0">
              <a:ln>
                <a:noFill/>
              </a:ln>
              <a:solidFill>
                <a:srgbClr val="D9BDB4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2B12AD2E-C51E-4114-AADF-BB0BD3A3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61" y="1023128"/>
            <a:ext cx="3425743" cy="45154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085DA476-F91C-4BCE-A532-978225AB2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126" y="1509916"/>
            <a:ext cx="3257441" cy="143593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graphicFrame>
        <p:nvGraphicFramePr>
          <p:cNvPr id="7" name="جدول 9">
            <a:extLst>
              <a:ext uri="{FF2B5EF4-FFF2-40B4-BE49-F238E27FC236}">
                <a16:creationId xmlns:a16="http://schemas.microsoft.com/office/drawing/2014/main" id="{4A4EEC8A-0904-44D4-B7BC-5F4347BCA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88413"/>
              </p:ext>
            </p:extLst>
          </p:nvPr>
        </p:nvGraphicFramePr>
        <p:xfrm>
          <a:off x="845141" y="1981308"/>
          <a:ext cx="4327632" cy="36632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2544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2544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2544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604633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04633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604633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604633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604633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604633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7E302220-6FDB-462E-8426-2BA5C37EF45F}"/>
              </a:ext>
            </a:extLst>
          </p:cNvPr>
          <p:cNvSpPr txBox="1"/>
          <p:nvPr/>
        </p:nvSpPr>
        <p:spPr>
          <a:xfrm>
            <a:off x="2334324" y="2002118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9" name="مثلث متساوي الساقين 8">
            <a:extLst>
              <a:ext uri="{FF2B5EF4-FFF2-40B4-BE49-F238E27FC236}">
                <a16:creationId xmlns:a16="http://schemas.microsoft.com/office/drawing/2014/main" id="{F902F049-96A8-463E-907D-F8EAA3F8D5B1}"/>
              </a:ext>
            </a:extLst>
          </p:cNvPr>
          <p:cNvSpPr/>
          <p:nvPr/>
        </p:nvSpPr>
        <p:spPr>
          <a:xfrm>
            <a:off x="3888078" y="2778898"/>
            <a:ext cx="321116" cy="2691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8A7339F-1BB4-414B-B38E-D0797828CB01}"/>
              </a:ext>
            </a:extLst>
          </p:cNvPr>
          <p:cNvSpPr/>
          <p:nvPr/>
        </p:nvSpPr>
        <p:spPr>
          <a:xfrm>
            <a:off x="1003212" y="2746300"/>
            <a:ext cx="321116" cy="2691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ثلث متساوي الساقين 10">
            <a:extLst>
              <a:ext uri="{FF2B5EF4-FFF2-40B4-BE49-F238E27FC236}">
                <a16:creationId xmlns:a16="http://schemas.microsoft.com/office/drawing/2014/main" id="{138A5871-BFFD-403C-B9D8-479605479AED}"/>
              </a:ext>
            </a:extLst>
          </p:cNvPr>
          <p:cNvSpPr/>
          <p:nvPr/>
        </p:nvSpPr>
        <p:spPr>
          <a:xfrm>
            <a:off x="3134424" y="2146870"/>
            <a:ext cx="321116" cy="2691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A632CA-E7E8-4271-8F6F-A14FCA62B943}"/>
              </a:ext>
            </a:extLst>
          </p:cNvPr>
          <p:cNvSpPr txBox="1"/>
          <p:nvPr/>
        </p:nvSpPr>
        <p:spPr>
          <a:xfrm>
            <a:off x="2263554" y="2658501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13" name="مثلث متساوي الساقين 12">
            <a:extLst>
              <a:ext uri="{FF2B5EF4-FFF2-40B4-BE49-F238E27FC236}">
                <a16:creationId xmlns:a16="http://schemas.microsoft.com/office/drawing/2014/main" id="{FC56AAEE-2546-4DEA-9260-B155AB49284A}"/>
              </a:ext>
            </a:extLst>
          </p:cNvPr>
          <p:cNvSpPr/>
          <p:nvPr/>
        </p:nvSpPr>
        <p:spPr>
          <a:xfrm>
            <a:off x="3070963" y="2774331"/>
            <a:ext cx="321116" cy="2691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6BBC37F-E68B-496C-BDFB-FA335BC6F907}"/>
              </a:ext>
            </a:extLst>
          </p:cNvPr>
          <p:cNvSpPr txBox="1"/>
          <p:nvPr/>
        </p:nvSpPr>
        <p:spPr>
          <a:xfrm>
            <a:off x="4025012" y="3255786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15FB1A8-8BDC-4284-93F4-4B2CA37CC9E4}"/>
              </a:ext>
            </a:extLst>
          </p:cNvPr>
          <p:cNvSpPr txBox="1"/>
          <p:nvPr/>
        </p:nvSpPr>
        <p:spPr>
          <a:xfrm>
            <a:off x="2692701" y="3221242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77A24A7-BE71-4652-B6C3-274CD1D0510B}"/>
              </a:ext>
            </a:extLst>
          </p:cNvPr>
          <p:cNvSpPr txBox="1"/>
          <p:nvPr/>
        </p:nvSpPr>
        <p:spPr>
          <a:xfrm>
            <a:off x="2293841" y="3221243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EBFAFA5-66D1-401C-8769-3E33CEBC7957}"/>
              </a:ext>
            </a:extLst>
          </p:cNvPr>
          <p:cNvSpPr txBox="1"/>
          <p:nvPr/>
        </p:nvSpPr>
        <p:spPr>
          <a:xfrm>
            <a:off x="956268" y="3246703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3187A9C-C3B4-4DB4-AFF2-F4B1E199A5A1}"/>
              </a:ext>
            </a:extLst>
          </p:cNvPr>
          <p:cNvSpPr txBox="1"/>
          <p:nvPr/>
        </p:nvSpPr>
        <p:spPr>
          <a:xfrm>
            <a:off x="4025012" y="3914611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2AD3815-8010-488B-84F4-1889231729A4}"/>
              </a:ext>
            </a:extLst>
          </p:cNvPr>
          <p:cNvSpPr txBox="1"/>
          <p:nvPr/>
        </p:nvSpPr>
        <p:spPr>
          <a:xfrm>
            <a:off x="2689129" y="3908605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A67E79B-3B48-48D5-A6AF-6B6C297A2D3B}"/>
              </a:ext>
            </a:extLst>
          </p:cNvPr>
          <p:cNvSpPr txBox="1"/>
          <p:nvPr/>
        </p:nvSpPr>
        <p:spPr>
          <a:xfrm>
            <a:off x="2293841" y="3880068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46212-A670-4803-B3BE-CD768823A084}"/>
              </a:ext>
            </a:extLst>
          </p:cNvPr>
          <p:cNvSpPr txBox="1"/>
          <p:nvPr/>
        </p:nvSpPr>
        <p:spPr>
          <a:xfrm>
            <a:off x="966273" y="3850234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024B6A6-DCD4-4485-81FB-7105A5B3E2F7}"/>
              </a:ext>
            </a:extLst>
          </p:cNvPr>
          <p:cNvSpPr txBox="1"/>
          <p:nvPr/>
        </p:nvSpPr>
        <p:spPr>
          <a:xfrm>
            <a:off x="4072637" y="4456694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F66105-4D9B-4793-A80D-1C802ECE0473}"/>
              </a:ext>
            </a:extLst>
          </p:cNvPr>
          <p:cNvSpPr txBox="1"/>
          <p:nvPr/>
        </p:nvSpPr>
        <p:spPr>
          <a:xfrm>
            <a:off x="2849140" y="4431529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93B21CA-3F69-41FA-9721-58EAF2B36B60}"/>
              </a:ext>
            </a:extLst>
          </p:cNvPr>
          <p:cNvSpPr txBox="1"/>
          <p:nvPr/>
        </p:nvSpPr>
        <p:spPr>
          <a:xfrm>
            <a:off x="2341466" y="4422151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8E80D7D-16D0-4284-B3F1-906AD7AAA335}"/>
              </a:ext>
            </a:extLst>
          </p:cNvPr>
          <p:cNvSpPr txBox="1"/>
          <p:nvPr/>
        </p:nvSpPr>
        <p:spPr>
          <a:xfrm>
            <a:off x="975817" y="4450688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027BC1C-85C9-4002-8F0B-E516569C16AD}"/>
              </a:ext>
            </a:extLst>
          </p:cNvPr>
          <p:cNvSpPr txBox="1"/>
          <p:nvPr/>
        </p:nvSpPr>
        <p:spPr>
          <a:xfrm>
            <a:off x="4072637" y="5113077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95804B5-3466-4223-8513-81339A4724DD}"/>
              </a:ext>
            </a:extLst>
          </p:cNvPr>
          <p:cNvSpPr txBox="1"/>
          <p:nvPr/>
        </p:nvSpPr>
        <p:spPr>
          <a:xfrm>
            <a:off x="2830052" y="5078533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7E03496-4262-4121-9D97-216F2CF91132}"/>
              </a:ext>
            </a:extLst>
          </p:cNvPr>
          <p:cNvSpPr txBox="1"/>
          <p:nvPr/>
        </p:nvSpPr>
        <p:spPr>
          <a:xfrm>
            <a:off x="2341466" y="5078534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-3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B65CE36-233C-4025-A205-6FE3763AF8EB}"/>
              </a:ext>
            </a:extLst>
          </p:cNvPr>
          <p:cNvSpPr txBox="1"/>
          <p:nvPr/>
        </p:nvSpPr>
        <p:spPr>
          <a:xfrm>
            <a:off x="975817" y="5107071"/>
            <a:ext cx="7158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561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3" grpId="0" animBg="1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E78FA0A-2A97-4A73-86BC-B3AB69E2DAF7}"/>
              </a:ext>
            </a:extLst>
          </p:cNvPr>
          <p:cNvSpPr txBox="1"/>
          <p:nvPr/>
        </p:nvSpPr>
        <p:spPr>
          <a:xfrm>
            <a:off x="5379359" y="604550"/>
            <a:ext cx="34266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32B9E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درس اليوم</a:t>
            </a:r>
            <a:endParaRPr kumimoji="0" lang="ar-SA" sz="5400" b="0" i="0" u="none" strike="noStrike" kern="1200" cap="none" spc="0" normalizeH="0" baseline="0" noProof="0" dirty="0">
              <a:ln>
                <a:noFill/>
              </a:ln>
              <a:solidFill>
                <a:srgbClr val="D9BDB4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FC41BD6-2645-4E46-87DF-B0990C394070}"/>
              </a:ext>
            </a:extLst>
          </p:cNvPr>
          <p:cNvSpPr txBox="1"/>
          <p:nvPr/>
        </p:nvSpPr>
        <p:spPr>
          <a:xfrm>
            <a:off x="1587219" y="2087398"/>
            <a:ext cx="62229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استقصاء حل المسألة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AA8F2CE-D18B-4C14-8E91-30E6CC224A44}"/>
              </a:ext>
            </a:extLst>
          </p:cNvPr>
          <p:cNvSpPr txBox="1"/>
          <p:nvPr/>
        </p:nvSpPr>
        <p:spPr>
          <a:xfrm>
            <a:off x="3108490" y="3059654"/>
            <a:ext cx="3180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 /</a:t>
            </a:r>
            <a:endParaRPr lang="ar-SA" sz="80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CFF545F-AF40-4A11-91FE-BC168F8091B7}"/>
              </a:ext>
            </a:extLst>
          </p:cNvPr>
          <p:cNvSpPr txBox="1"/>
          <p:nvPr/>
        </p:nvSpPr>
        <p:spPr>
          <a:xfrm>
            <a:off x="1601317" y="4185800"/>
            <a:ext cx="57504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أختار خطة مناسبة لأحل المسألة .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FC41BD6-2645-4E46-87DF-B0990C394070}"/>
              </a:ext>
            </a:extLst>
          </p:cNvPr>
          <p:cNvSpPr txBox="1"/>
          <p:nvPr/>
        </p:nvSpPr>
        <p:spPr>
          <a:xfrm>
            <a:off x="1691994" y="915086"/>
            <a:ext cx="62229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زرع فلاح 30 بذرة طماطم في البستان ، وبعد فترة وجد أنه من بين كل 5 بذور 3 فقط أنبتت شتلات . ما عدد البذور التي أنبتت شتلات ؟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FA70C0-6385-4257-90B1-866D020ECD2A}"/>
              </a:ext>
            </a:extLst>
          </p:cNvPr>
          <p:cNvSpPr txBox="1"/>
          <p:nvPr/>
        </p:nvSpPr>
        <p:spPr>
          <a:xfrm>
            <a:off x="1805782" y="1635683"/>
            <a:ext cx="578582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معطى /</a:t>
            </a:r>
          </a:p>
          <a:p>
            <a:pPr marL="342900" indent="-342900" algn="ctr">
              <a:buFontTx/>
              <a:buChar char="-"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زرع فلاح 30 بذرة طماطم - نبتت من كل 5 بذور 3 فقط.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البذور التي أنبتت شتلات؟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CFF545F-AF40-4A11-91FE-BC168F8091B7}"/>
              </a:ext>
            </a:extLst>
          </p:cNvPr>
          <p:cNvSpPr txBox="1"/>
          <p:nvPr/>
        </p:nvSpPr>
        <p:spPr>
          <a:xfrm>
            <a:off x="7153217" y="1933508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C31441-5921-4FCE-9FAC-491B09DD4165}"/>
              </a:ext>
            </a:extLst>
          </p:cNvPr>
          <p:cNvSpPr txBox="1"/>
          <p:nvPr/>
        </p:nvSpPr>
        <p:spPr>
          <a:xfrm>
            <a:off x="938518" y="3151590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خطة ( الرسم ) لحل المسألة 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0211BF-78A0-476C-96E9-F6560DD1C2AA}"/>
              </a:ext>
            </a:extLst>
          </p:cNvPr>
          <p:cNvSpPr txBox="1"/>
          <p:nvPr/>
        </p:nvSpPr>
        <p:spPr>
          <a:xfrm>
            <a:off x="6419303" y="3091969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FFF4-398F-4DCC-9176-FB0DD2665B4A}"/>
              </a:ext>
            </a:extLst>
          </p:cNvPr>
          <p:cNvSpPr txBox="1"/>
          <p:nvPr/>
        </p:nvSpPr>
        <p:spPr>
          <a:xfrm>
            <a:off x="1307286" y="3762032"/>
            <a:ext cx="57858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F3EA88D-4AD7-4A48-82FF-1C5597D89035}"/>
              </a:ext>
            </a:extLst>
          </p:cNvPr>
          <p:cNvSpPr txBox="1"/>
          <p:nvPr/>
        </p:nvSpPr>
        <p:spPr>
          <a:xfrm>
            <a:off x="6654721" y="4059857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34E8063-95AD-4A22-9C12-C4E9F8BA8DEB}"/>
              </a:ext>
            </a:extLst>
          </p:cNvPr>
          <p:cNvSpPr txBox="1"/>
          <p:nvPr/>
        </p:nvSpPr>
        <p:spPr>
          <a:xfrm>
            <a:off x="1702172" y="5674889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6 = 18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485D68-D87A-498A-9337-2D7C1E6F1617}"/>
              </a:ext>
            </a:extLst>
          </p:cNvPr>
          <p:cNvSpPr txBox="1"/>
          <p:nvPr/>
        </p:nvSpPr>
        <p:spPr>
          <a:xfrm>
            <a:off x="7182957" y="5615268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2816B59A-C0E2-47F3-B9E3-5AB3124899DE}"/>
              </a:ext>
            </a:extLst>
          </p:cNvPr>
          <p:cNvCxnSpPr/>
          <p:nvPr/>
        </p:nvCxnSpPr>
        <p:spPr>
          <a:xfrm>
            <a:off x="6278153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8250E449-0142-46EC-B8B0-5135A32D50A4}"/>
              </a:ext>
            </a:extLst>
          </p:cNvPr>
          <p:cNvCxnSpPr/>
          <p:nvPr/>
        </p:nvCxnSpPr>
        <p:spPr>
          <a:xfrm>
            <a:off x="6194734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5607BD1F-2564-45BC-AACE-453827A5BD39}"/>
              </a:ext>
            </a:extLst>
          </p:cNvPr>
          <p:cNvCxnSpPr/>
          <p:nvPr/>
        </p:nvCxnSpPr>
        <p:spPr>
          <a:xfrm>
            <a:off x="6104898" y="3882761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8D81F340-E40A-4DF5-A69D-A24475775332}"/>
              </a:ext>
            </a:extLst>
          </p:cNvPr>
          <p:cNvCxnSpPr/>
          <p:nvPr/>
        </p:nvCxnSpPr>
        <p:spPr>
          <a:xfrm>
            <a:off x="6035918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F15E3539-0477-4721-AD5A-814CEEEAF1B8}"/>
              </a:ext>
            </a:extLst>
          </p:cNvPr>
          <p:cNvCxnSpPr/>
          <p:nvPr/>
        </p:nvCxnSpPr>
        <p:spPr>
          <a:xfrm>
            <a:off x="5952499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DE0362A7-4035-4096-A7AC-F21E1783604E}"/>
              </a:ext>
            </a:extLst>
          </p:cNvPr>
          <p:cNvCxnSpPr/>
          <p:nvPr/>
        </p:nvCxnSpPr>
        <p:spPr>
          <a:xfrm>
            <a:off x="5593155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AF0D2ED5-1C31-4736-8754-19E8879235D9}"/>
              </a:ext>
            </a:extLst>
          </p:cNvPr>
          <p:cNvCxnSpPr/>
          <p:nvPr/>
        </p:nvCxnSpPr>
        <p:spPr>
          <a:xfrm>
            <a:off x="5509736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9A6DD971-B70E-44A5-A7F4-9E9C93578CCC}"/>
              </a:ext>
            </a:extLst>
          </p:cNvPr>
          <p:cNvCxnSpPr/>
          <p:nvPr/>
        </p:nvCxnSpPr>
        <p:spPr>
          <a:xfrm>
            <a:off x="5419900" y="3882761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39ADCE4-3537-406D-8275-8FC0CD78F943}"/>
              </a:ext>
            </a:extLst>
          </p:cNvPr>
          <p:cNvCxnSpPr/>
          <p:nvPr/>
        </p:nvCxnSpPr>
        <p:spPr>
          <a:xfrm>
            <a:off x="5350920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24A3C8A8-65CD-48FC-AEF9-E834F2B7AC8D}"/>
              </a:ext>
            </a:extLst>
          </p:cNvPr>
          <p:cNvCxnSpPr/>
          <p:nvPr/>
        </p:nvCxnSpPr>
        <p:spPr>
          <a:xfrm>
            <a:off x="5267501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FF3F10DF-1925-49E0-B877-BE1A1E4A330D}"/>
              </a:ext>
            </a:extLst>
          </p:cNvPr>
          <p:cNvCxnSpPr/>
          <p:nvPr/>
        </p:nvCxnSpPr>
        <p:spPr>
          <a:xfrm>
            <a:off x="4840781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9A9DBB4B-136A-4AF1-9A32-B55C7310BA07}"/>
              </a:ext>
            </a:extLst>
          </p:cNvPr>
          <p:cNvCxnSpPr/>
          <p:nvPr/>
        </p:nvCxnSpPr>
        <p:spPr>
          <a:xfrm>
            <a:off x="4757362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BAC490EC-3B91-4181-AA30-20325B0E0C9E}"/>
              </a:ext>
            </a:extLst>
          </p:cNvPr>
          <p:cNvCxnSpPr/>
          <p:nvPr/>
        </p:nvCxnSpPr>
        <p:spPr>
          <a:xfrm>
            <a:off x="4667526" y="3882761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37862E3E-E63C-4055-8B45-764C0A414B99}"/>
              </a:ext>
            </a:extLst>
          </p:cNvPr>
          <p:cNvCxnSpPr/>
          <p:nvPr/>
        </p:nvCxnSpPr>
        <p:spPr>
          <a:xfrm>
            <a:off x="4598546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D13BAF94-C804-4BCC-8CEA-6C2994E84EE2}"/>
              </a:ext>
            </a:extLst>
          </p:cNvPr>
          <p:cNvCxnSpPr/>
          <p:nvPr/>
        </p:nvCxnSpPr>
        <p:spPr>
          <a:xfrm>
            <a:off x="4515127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CA809DBB-13E4-4C97-A6BF-825C52722204}"/>
              </a:ext>
            </a:extLst>
          </p:cNvPr>
          <p:cNvCxnSpPr/>
          <p:nvPr/>
        </p:nvCxnSpPr>
        <p:spPr>
          <a:xfrm>
            <a:off x="4157083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2C9C6DBD-6447-483E-AEA1-D611EC57E10A}"/>
              </a:ext>
            </a:extLst>
          </p:cNvPr>
          <p:cNvCxnSpPr/>
          <p:nvPr/>
        </p:nvCxnSpPr>
        <p:spPr>
          <a:xfrm>
            <a:off x="4073664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DB021B98-250C-4389-A980-E3DCE8E6E767}"/>
              </a:ext>
            </a:extLst>
          </p:cNvPr>
          <p:cNvCxnSpPr/>
          <p:nvPr/>
        </p:nvCxnSpPr>
        <p:spPr>
          <a:xfrm>
            <a:off x="3983828" y="3882761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CC579BCB-26FC-43A0-BCF4-22D27A879CB3}"/>
              </a:ext>
            </a:extLst>
          </p:cNvPr>
          <p:cNvCxnSpPr/>
          <p:nvPr/>
        </p:nvCxnSpPr>
        <p:spPr>
          <a:xfrm>
            <a:off x="3914848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A7AC6104-3850-4D9C-BCFE-F0C9EA1498F9}"/>
              </a:ext>
            </a:extLst>
          </p:cNvPr>
          <p:cNvCxnSpPr/>
          <p:nvPr/>
        </p:nvCxnSpPr>
        <p:spPr>
          <a:xfrm>
            <a:off x="3831429" y="388155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020BF053-4FCE-4646-B90D-C827A55302EC}"/>
              </a:ext>
            </a:extLst>
          </p:cNvPr>
          <p:cNvCxnSpPr/>
          <p:nvPr/>
        </p:nvCxnSpPr>
        <p:spPr>
          <a:xfrm>
            <a:off x="3385656" y="3876745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47E6A674-4373-4AC0-941B-6E4253C0CB89}"/>
              </a:ext>
            </a:extLst>
          </p:cNvPr>
          <p:cNvCxnSpPr/>
          <p:nvPr/>
        </p:nvCxnSpPr>
        <p:spPr>
          <a:xfrm>
            <a:off x="3302237" y="3876745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4C657D08-2B5F-4410-A29A-90BAC6E79F97}"/>
              </a:ext>
            </a:extLst>
          </p:cNvPr>
          <p:cNvCxnSpPr/>
          <p:nvPr/>
        </p:nvCxnSpPr>
        <p:spPr>
          <a:xfrm>
            <a:off x="3212401" y="387794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A255A738-BE39-476A-8B49-580FC4F36F90}"/>
              </a:ext>
            </a:extLst>
          </p:cNvPr>
          <p:cNvCxnSpPr/>
          <p:nvPr/>
        </p:nvCxnSpPr>
        <p:spPr>
          <a:xfrm>
            <a:off x="3143421" y="3876745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75F70A58-EC6C-4B35-8BAB-ABD9DAFDB757}"/>
              </a:ext>
            </a:extLst>
          </p:cNvPr>
          <p:cNvCxnSpPr/>
          <p:nvPr/>
        </p:nvCxnSpPr>
        <p:spPr>
          <a:xfrm>
            <a:off x="3060002" y="3876745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023BF21F-A525-4E26-B0C3-D30F04074308}"/>
              </a:ext>
            </a:extLst>
          </p:cNvPr>
          <p:cNvCxnSpPr/>
          <p:nvPr/>
        </p:nvCxnSpPr>
        <p:spPr>
          <a:xfrm>
            <a:off x="2678646" y="3876745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>
            <a:extLst>
              <a:ext uri="{FF2B5EF4-FFF2-40B4-BE49-F238E27FC236}">
                <a16:creationId xmlns:a16="http://schemas.microsoft.com/office/drawing/2014/main" id="{E5E63605-AC19-4731-B0DE-2EAAACACC049}"/>
              </a:ext>
            </a:extLst>
          </p:cNvPr>
          <p:cNvCxnSpPr/>
          <p:nvPr/>
        </p:nvCxnSpPr>
        <p:spPr>
          <a:xfrm>
            <a:off x="2595227" y="3876745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F36BBA6C-C303-41B3-8C97-11D0F23FDEEC}"/>
              </a:ext>
            </a:extLst>
          </p:cNvPr>
          <p:cNvCxnSpPr/>
          <p:nvPr/>
        </p:nvCxnSpPr>
        <p:spPr>
          <a:xfrm>
            <a:off x="2505391" y="3877948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5063248A-00E6-4FCF-88E7-6FAAF6987597}"/>
              </a:ext>
            </a:extLst>
          </p:cNvPr>
          <p:cNvCxnSpPr/>
          <p:nvPr/>
        </p:nvCxnSpPr>
        <p:spPr>
          <a:xfrm>
            <a:off x="2436411" y="3876745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BC0A6F3D-D0EA-4018-9DB0-57F1723A61BD}"/>
              </a:ext>
            </a:extLst>
          </p:cNvPr>
          <p:cNvCxnSpPr/>
          <p:nvPr/>
        </p:nvCxnSpPr>
        <p:spPr>
          <a:xfrm>
            <a:off x="2352992" y="3876745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67C7A03-3AE4-4571-A1DD-8881597F80EE}"/>
              </a:ext>
            </a:extLst>
          </p:cNvPr>
          <p:cNvSpPr txBox="1"/>
          <p:nvPr/>
        </p:nvSpPr>
        <p:spPr>
          <a:xfrm>
            <a:off x="3807048" y="4242969"/>
            <a:ext cx="25062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ثلاث من كل مجموعة أنبتت /</a:t>
            </a: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BA2C9F1F-D66D-4678-BAB2-EC03618C7886}"/>
              </a:ext>
            </a:extLst>
          </p:cNvPr>
          <p:cNvCxnSpPr/>
          <p:nvPr/>
        </p:nvCxnSpPr>
        <p:spPr>
          <a:xfrm>
            <a:off x="6291131" y="460626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1EC3C3DA-CFB7-49FF-A8A5-6B0A25A4370B}"/>
              </a:ext>
            </a:extLst>
          </p:cNvPr>
          <p:cNvCxnSpPr/>
          <p:nvPr/>
        </p:nvCxnSpPr>
        <p:spPr>
          <a:xfrm>
            <a:off x="6207712" y="460626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AFCB157A-2A99-449F-A214-CB53A56AD66E}"/>
              </a:ext>
            </a:extLst>
          </p:cNvPr>
          <p:cNvCxnSpPr/>
          <p:nvPr/>
        </p:nvCxnSpPr>
        <p:spPr>
          <a:xfrm>
            <a:off x="6117876" y="4607465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53181946-FD64-43F4-BE12-45115639CDA9}"/>
              </a:ext>
            </a:extLst>
          </p:cNvPr>
          <p:cNvCxnSpPr/>
          <p:nvPr/>
        </p:nvCxnSpPr>
        <p:spPr>
          <a:xfrm>
            <a:off x="6048896" y="4606262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150E5A9B-3D87-4B5A-89A5-02FB1F368B95}"/>
              </a:ext>
            </a:extLst>
          </p:cNvPr>
          <p:cNvCxnSpPr/>
          <p:nvPr/>
        </p:nvCxnSpPr>
        <p:spPr>
          <a:xfrm>
            <a:off x="5965477" y="4606262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1B05989C-61B3-4208-9D20-276D8249CB6B}"/>
              </a:ext>
            </a:extLst>
          </p:cNvPr>
          <p:cNvCxnSpPr/>
          <p:nvPr/>
        </p:nvCxnSpPr>
        <p:spPr>
          <a:xfrm>
            <a:off x="5606133" y="460626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9600F248-7E4B-407B-8A3F-B631BB7DC489}"/>
              </a:ext>
            </a:extLst>
          </p:cNvPr>
          <p:cNvCxnSpPr/>
          <p:nvPr/>
        </p:nvCxnSpPr>
        <p:spPr>
          <a:xfrm>
            <a:off x="5522714" y="460626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>
            <a:extLst>
              <a:ext uri="{FF2B5EF4-FFF2-40B4-BE49-F238E27FC236}">
                <a16:creationId xmlns:a16="http://schemas.microsoft.com/office/drawing/2014/main" id="{C8C5CEB8-FA71-4B08-BC05-EBFD475115CE}"/>
              </a:ext>
            </a:extLst>
          </p:cNvPr>
          <p:cNvCxnSpPr/>
          <p:nvPr/>
        </p:nvCxnSpPr>
        <p:spPr>
          <a:xfrm>
            <a:off x="5432878" y="4607465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E92D75F8-491C-4F17-AC1A-3F6A6F7559D8}"/>
              </a:ext>
            </a:extLst>
          </p:cNvPr>
          <p:cNvCxnSpPr/>
          <p:nvPr/>
        </p:nvCxnSpPr>
        <p:spPr>
          <a:xfrm>
            <a:off x="5363898" y="4606262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09A3313A-C7F0-4EE9-92A3-86B1CF57A05E}"/>
              </a:ext>
            </a:extLst>
          </p:cNvPr>
          <p:cNvCxnSpPr/>
          <p:nvPr/>
        </p:nvCxnSpPr>
        <p:spPr>
          <a:xfrm>
            <a:off x="5280479" y="4606262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E98E38AB-C2A6-420D-8ED3-2A6A9E41288C}"/>
              </a:ext>
            </a:extLst>
          </p:cNvPr>
          <p:cNvCxnSpPr/>
          <p:nvPr/>
        </p:nvCxnSpPr>
        <p:spPr>
          <a:xfrm>
            <a:off x="4853759" y="460626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>
            <a:extLst>
              <a:ext uri="{FF2B5EF4-FFF2-40B4-BE49-F238E27FC236}">
                <a16:creationId xmlns:a16="http://schemas.microsoft.com/office/drawing/2014/main" id="{353C4A27-5336-4F37-8394-680C3443C9DC}"/>
              </a:ext>
            </a:extLst>
          </p:cNvPr>
          <p:cNvCxnSpPr/>
          <p:nvPr/>
        </p:nvCxnSpPr>
        <p:spPr>
          <a:xfrm>
            <a:off x="4770340" y="460626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C46C7117-7F17-46C8-8E3D-B3150F4F6C28}"/>
              </a:ext>
            </a:extLst>
          </p:cNvPr>
          <p:cNvCxnSpPr/>
          <p:nvPr/>
        </p:nvCxnSpPr>
        <p:spPr>
          <a:xfrm>
            <a:off x="4680504" y="4607465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>
            <a:extLst>
              <a:ext uri="{FF2B5EF4-FFF2-40B4-BE49-F238E27FC236}">
                <a16:creationId xmlns:a16="http://schemas.microsoft.com/office/drawing/2014/main" id="{007CAE42-E966-4F3B-B48C-E466172CC272}"/>
              </a:ext>
            </a:extLst>
          </p:cNvPr>
          <p:cNvCxnSpPr/>
          <p:nvPr/>
        </p:nvCxnSpPr>
        <p:spPr>
          <a:xfrm>
            <a:off x="4611524" y="4606262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>
            <a:extLst>
              <a:ext uri="{FF2B5EF4-FFF2-40B4-BE49-F238E27FC236}">
                <a16:creationId xmlns:a16="http://schemas.microsoft.com/office/drawing/2014/main" id="{4B65656A-62B8-44E4-831B-962D2FD6B479}"/>
              </a:ext>
            </a:extLst>
          </p:cNvPr>
          <p:cNvCxnSpPr/>
          <p:nvPr/>
        </p:nvCxnSpPr>
        <p:spPr>
          <a:xfrm>
            <a:off x="4528105" y="4606262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EB2095DD-57F8-4BC1-A78F-DA338B24DC86}"/>
              </a:ext>
            </a:extLst>
          </p:cNvPr>
          <p:cNvCxnSpPr/>
          <p:nvPr/>
        </p:nvCxnSpPr>
        <p:spPr>
          <a:xfrm>
            <a:off x="4170061" y="460626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1F28988C-6EC9-4C7B-A963-6428EBA3F625}"/>
              </a:ext>
            </a:extLst>
          </p:cNvPr>
          <p:cNvCxnSpPr/>
          <p:nvPr/>
        </p:nvCxnSpPr>
        <p:spPr>
          <a:xfrm>
            <a:off x="4086642" y="460626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D5CB12D4-6F4C-4F0E-83F0-A26C3C115B1D}"/>
              </a:ext>
            </a:extLst>
          </p:cNvPr>
          <p:cNvCxnSpPr/>
          <p:nvPr/>
        </p:nvCxnSpPr>
        <p:spPr>
          <a:xfrm>
            <a:off x="3996806" y="4607465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>
            <a:extLst>
              <a:ext uri="{FF2B5EF4-FFF2-40B4-BE49-F238E27FC236}">
                <a16:creationId xmlns:a16="http://schemas.microsoft.com/office/drawing/2014/main" id="{9D45E6D0-031D-4845-981B-AA66CCC05682}"/>
              </a:ext>
            </a:extLst>
          </p:cNvPr>
          <p:cNvCxnSpPr/>
          <p:nvPr/>
        </p:nvCxnSpPr>
        <p:spPr>
          <a:xfrm>
            <a:off x="3927826" y="4606262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>
            <a:extLst>
              <a:ext uri="{FF2B5EF4-FFF2-40B4-BE49-F238E27FC236}">
                <a16:creationId xmlns:a16="http://schemas.microsoft.com/office/drawing/2014/main" id="{13A914C7-124A-4563-B4A1-C45BA086D691}"/>
              </a:ext>
            </a:extLst>
          </p:cNvPr>
          <p:cNvCxnSpPr/>
          <p:nvPr/>
        </p:nvCxnSpPr>
        <p:spPr>
          <a:xfrm>
            <a:off x="3844407" y="4606262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>
            <a:extLst>
              <a:ext uri="{FF2B5EF4-FFF2-40B4-BE49-F238E27FC236}">
                <a16:creationId xmlns:a16="http://schemas.microsoft.com/office/drawing/2014/main" id="{10A7D901-DA2D-48C9-BE39-A0AEC9BA7347}"/>
              </a:ext>
            </a:extLst>
          </p:cNvPr>
          <p:cNvCxnSpPr/>
          <p:nvPr/>
        </p:nvCxnSpPr>
        <p:spPr>
          <a:xfrm>
            <a:off x="3398634" y="4601449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>
            <a:extLst>
              <a:ext uri="{FF2B5EF4-FFF2-40B4-BE49-F238E27FC236}">
                <a16:creationId xmlns:a16="http://schemas.microsoft.com/office/drawing/2014/main" id="{0B5429E5-D490-4A19-A1CC-9F6BF189C5D9}"/>
              </a:ext>
            </a:extLst>
          </p:cNvPr>
          <p:cNvCxnSpPr/>
          <p:nvPr/>
        </p:nvCxnSpPr>
        <p:spPr>
          <a:xfrm>
            <a:off x="3315215" y="4601449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57E98AF9-D2E9-400E-AD16-2FD4AEA6234C}"/>
              </a:ext>
            </a:extLst>
          </p:cNvPr>
          <p:cNvCxnSpPr/>
          <p:nvPr/>
        </p:nvCxnSpPr>
        <p:spPr>
          <a:xfrm>
            <a:off x="3225379" y="460265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>
            <a:extLst>
              <a:ext uri="{FF2B5EF4-FFF2-40B4-BE49-F238E27FC236}">
                <a16:creationId xmlns:a16="http://schemas.microsoft.com/office/drawing/2014/main" id="{7E838AE0-D35B-463A-95A8-211B70470C6F}"/>
              </a:ext>
            </a:extLst>
          </p:cNvPr>
          <p:cNvCxnSpPr/>
          <p:nvPr/>
        </p:nvCxnSpPr>
        <p:spPr>
          <a:xfrm>
            <a:off x="3156399" y="4601449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3AFEE3EF-397B-4C58-8276-D76BF77D90FE}"/>
              </a:ext>
            </a:extLst>
          </p:cNvPr>
          <p:cNvCxnSpPr/>
          <p:nvPr/>
        </p:nvCxnSpPr>
        <p:spPr>
          <a:xfrm>
            <a:off x="3072980" y="4601449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>
            <a:extLst>
              <a:ext uri="{FF2B5EF4-FFF2-40B4-BE49-F238E27FC236}">
                <a16:creationId xmlns:a16="http://schemas.microsoft.com/office/drawing/2014/main" id="{B9578A77-B52A-461A-802C-72902A49006B}"/>
              </a:ext>
            </a:extLst>
          </p:cNvPr>
          <p:cNvCxnSpPr/>
          <p:nvPr/>
        </p:nvCxnSpPr>
        <p:spPr>
          <a:xfrm>
            <a:off x="2691624" y="4601449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>
            <a:extLst>
              <a:ext uri="{FF2B5EF4-FFF2-40B4-BE49-F238E27FC236}">
                <a16:creationId xmlns:a16="http://schemas.microsoft.com/office/drawing/2014/main" id="{97A2B70D-182E-41B4-8D7B-ED74B21A8459}"/>
              </a:ext>
            </a:extLst>
          </p:cNvPr>
          <p:cNvCxnSpPr/>
          <p:nvPr/>
        </p:nvCxnSpPr>
        <p:spPr>
          <a:xfrm>
            <a:off x="2608205" y="4601449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>
            <a:extLst>
              <a:ext uri="{FF2B5EF4-FFF2-40B4-BE49-F238E27FC236}">
                <a16:creationId xmlns:a16="http://schemas.microsoft.com/office/drawing/2014/main" id="{EE1BA78A-5A5C-4202-8DA9-C6B43840233F}"/>
              </a:ext>
            </a:extLst>
          </p:cNvPr>
          <p:cNvCxnSpPr/>
          <p:nvPr/>
        </p:nvCxnSpPr>
        <p:spPr>
          <a:xfrm>
            <a:off x="2518369" y="4602652"/>
            <a:ext cx="0" cy="366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B182E7C8-4E79-4D43-A0E0-6557A1048FDF}"/>
              </a:ext>
            </a:extLst>
          </p:cNvPr>
          <p:cNvCxnSpPr/>
          <p:nvPr/>
        </p:nvCxnSpPr>
        <p:spPr>
          <a:xfrm>
            <a:off x="2449389" y="4601449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>
            <a:extLst>
              <a:ext uri="{FF2B5EF4-FFF2-40B4-BE49-F238E27FC236}">
                <a16:creationId xmlns:a16="http://schemas.microsoft.com/office/drawing/2014/main" id="{FD49E298-2AD7-4A5A-AF8F-D0C3BC434536}"/>
              </a:ext>
            </a:extLst>
          </p:cNvPr>
          <p:cNvCxnSpPr/>
          <p:nvPr/>
        </p:nvCxnSpPr>
        <p:spPr>
          <a:xfrm>
            <a:off x="2365970" y="4601449"/>
            <a:ext cx="0" cy="36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C027A04-F20A-434B-8499-58005DC38869}"/>
              </a:ext>
            </a:extLst>
          </p:cNvPr>
          <p:cNvSpPr txBox="1"/>
          <p:nvPr/>
        </p:nvSpPr>
        <p:spPr>
          <a:xfrm>
            <a:off x="3225380" y="5055456"/>
            <a:ext cx="31938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+ 3 + 3 +3 + 3 +3 =18</a:t>
            </a:r>
          </a:p>
        </p:txBody>
      </p:sp>
    </p:spTree>
    <p:extLst>
      <p:ext uri="{BB962C8B-B14F-4D97-AF65-F5344CB8AC3E}">
        <p14:creationId xmlns:p14="http://schemas.microsoft.com/office/powerpoint/2010/main" val="42577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FC41BD6-2645-4E46-87DF-B0990C394070}"/>
              </a:ext>
            </a:extLst>
          </p:cNvPr>
          <p:cNvSpPr txBox="1"/>
          <p:nvPr/>
        </p:nvSpPr>
        <p:spPr>
          <a:xfrm>
            <a:off x="1645887" y="895012"/>
            <a:ext cx="62229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سارة سلة فيها 18 تفاحة ، وتريد أن تشارك فيها 3 من صديقاتها بالتساوي . فما عدد </a:t>
            </a:r>
            <a:r>
              <a:rPr lang="ar-SA" sz="2000" b="1" dirty="0" err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التفاحات</a:t>
            </a: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التي ستأخذها كل منهن ؟ وكم تفاحة ستبقى دون توزيع ؟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FA70C0-6385-4257-90B1-866D020ECD2A}"/>
              </a:ext>
            </a:extLst>
          </p:cNvPr>
          <p:cNvSpPr txBox="1"/>
          <p:nvPr/>
        </p:nvSpPr>
        <p:spPr>
          <a:xfrm>
            <a:off x="1805782" y="1635683"/>
            <a:ext cx="578582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معطى /</a:t>
            </a:r>
          </a:p>
          <a:p>
            <a:pPr marL="342900" indent="-342900" algn="ctr">
              <a:buFontTx/>
              <a:buChar char="-"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السلة 17 تفاحة – تشارك 3 من صديقاتها بالتساوي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</a:t>
            </a:r>
            <a:r>
              <a:rPr lang="ar-SA" sz="2000" b="1" dirty="0" err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التفاحات</a:t>
            </a: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التي ستأخذها كل منهن ؟ وكم تفاحة ستبقى دون توزيع ؟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CFF545F-AF40-4A11-91FE-BC168F8091B7}"/>
              </a:ext>
            </a:extLst>
          </p:cNvPr>
          <p:cNvSpPr txBox="1"/>
          <p:nvPr/>
        </p:nvSpPr>
        <p:spPr>
          <a:xfrm>
            <a:off x="7153217" y="1933508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C31441-5921-4FCE-9FAC-491B09DD4165}"/>
              </a:ext>
            </a:extLst>
          </p:cNvPr>
          <p:cNvSpPr txBox="1"/>
          <p:nvPr/>
        </p:nvSpPr>
        <p:spPr>
          <a:xfrm>
            <a:off x="938518" y="3151590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خطة ( الرسم ) لحل المسألة 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0211BF-78A0-476C-96E9-F6560DD1C2AA}"/>
              </a:ext>
            </a:extLst>
          </p:cNvPr>
          <p:cNvSpPr txBox="1"/>
          <p:nvPr/>
        </p:nvSpPr>
        <p:spPr>
          <a:xfrm>
            <a:off x="6419303" y="3091969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FFF4-398F-4DCC-9176-FB0DD2665B4A}"/>
              </a:ext>
            </a:extLst>
          </p:cNvPr>
          <p:cNvSpPr txBox="1"/>
          <p:nvPr/>
        </p:nvSpPr>
        <p:spPr>
          <a:xfrm>
            <a:off x="1307286" y="3762032"/>
            <a:ext cx="57858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F3EA88D-4AD7-4A48-82FF-1C5597D89035}"/>
              </a:ext>
            </a:extLst>
          </p:cNvPr>
          <p:cNvSpPr txBox="1"/>
          <p:nvPr/>
        </p:nvSpPr>
        <p:spPr>
          <a:xfrm>
            <a:off x="6654721" y="4059857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34E8063-95AD-4A22-9C12-C4E9F8BA8DEB}"/>
              </a:ext>
            </a:extLst>
          </p:cNvPr>
          <p:cNvSpPr txBox="1"/>
          <p:nvPr/>
        </p:nvSpPr>
        <p:spPr>
          <a:xfrm>
            <a:off x="1702172" y="5674889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+ 4 + 4 + 4 +1 =17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485D68-D87A-498A-9337-2D7C1E6F1617}"/>
              </a:ext>
            </a:extLst>
          </p:cNvPr>
          <p:cNvSpPr txBox="1"/>
          <p:nvPr/>
        </p:nvSpPr>
        <p:spPr>
          <a:xfrm>
            <a:off x="7182957" y="5615268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C027A04-F20A-434B-8499-58005DC38869}"/>
              </a:ext>
            </a:extLst>
          </p:cNvPr>
          <p:cNvSpPr txBox="1"/>
          <p:nvPr/>
        </p:nvSpPr>
        <p:spPr>
          <a:xfrm>
            <a:off x="1750179" y="5019232"/>
            <a:ext cx="47170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حصلت كل واحدة على 4 </a:t>
            </a:r>
            <a:r>
              <a:rPr lang="ar-SA" sz="20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تفاحات</a:t>
            </a: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وبقيت تفاحة واحدة  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EA46A5F-C73F-4980-BC4A-C2E5A1603F13}"/>
              </a:ext>
            </a:extLst>
          </p:cNvPr>
          <p:cNvSpPr/>
          <p:nvPr/>
        </p:nvSpPr>
        <p:spPr>
          <a:xfrm>
            <a:off x="6573328" y="3871026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4B0D001C-37BE-4137-84AE-26FD415A0AE2}"/>
              </a:ext>
            </a:extLst>
          </p:cNvPr>
          <p:cNvSpPr/>
          <p:nvPr/>
        </p:nvSpPr>
        <p:spPr>
          <a:xfrm>
            <a:off x="6297655" y="3869112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>
            <a:extLst>
              <a:ext uri="{FF2B5EF4-FFF2-40B4-BE49-F238E27FC236}">
                <a16:creationId xmlns:a16="http://schemas.microsoft.com/office/drawing/2014/main" id="{CA0B919F-A6DC-49B9-B2C9-BC6EAC18FEFD}"/>
              </a:ext>
            </a:extLst>
          </p:cNvPr>
          <p:cNvSpPr/>
          <p:nvPr/>
        </p:nvSpPr>
        <p:spPr>
          <a:xfrm>
            <a:off x="5996339" y="3871026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>
            <a:extLst>
              <a:ext uri="{FF2B5EF4-FFF2-40B4-BE49-F238E27FC236}">
                <a16:creationId xmlns:a16="http://schemas.microsoft.com/office/drawing/2014/main" id="{2F03DB5B-B4AF-4F19-B9B0-62D16F363621}"/>
              </a:ext>
            </a:extLst>
          </p:cNvPr>
          <p:cNvSpPr/>
          <p:nvPr/>
        </p:nvSpPr>
        <p:spPr>
          <a:xfrm>
            <a:off x="5657115" y="3869112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>
            <a:extLst>
              <a:ext uri="{FF2B5EF4-FFF2-40B4-BE49-F238E27FC236}">
                <a16:creationId xmlns:a16="http://schemas.microsoft.com/office/drawing/2014/main" id="{B8F12086-0FA1-42CE-9A3E-5EE90B55015B}"/>
              </a:ext>
            </a:extLst>
          </p:cNvPr>
          <p:cNvSpPr/>
          <p:nvPr/>
        </p:nvSpPr>
        <p:spPr>
          <a:xfrm>
            <a:off x="5381442" y="3877467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>
            <a:extLst>
              <a:ext uri="{FF2B5EF4-FFF2-40B4-BE49-F238E27FC236}">
                <a16:creationId xmlns:a16="http://schemas.microsoft.com/office/drawing/2014/main" id="{2BB69C6A-08E9-4389-A3A3-5D738319AD82}"/>
              </a:ext>
            </a:extLst>
          </p:cNvPr>
          <p:cNvSpPr/>
          <p:nvPr/>
        </p:nvSpPr>
        <p:spPr>
          <a:xfrm>
            <a:off x="5089195" y="3869112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شكل بيضاوي 90">
            <a:extLst>
              <a:ext uri="{FF2B5EF4-FFF2-40B4-BE49-F238E27FC236}">
                <a16:creationId xmlns:a16="http://schemas.microsoft.com/office/drawing/2014/main" id="{506E7FBE-2A44-43A4-8195-5DBD60416464}"/>
              </a:ext>
            </a:extLst>
          </p:cNvPr>
          <p:cNvSpPr/>
          <p:nvPr/>
        </p:nvSpPr>
        <p:spPr>
          <a:xfrm>
            <a:off x="4771543" y="3860741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شكل بيضاوي 91">
            <a:extLst>
              <a:ext uri="{FF2B5EF4-FFF2-40B4-BE49-F238E27FC236}">
                <a16:creationId xmlns:a16="http://schemas.microsoft.com/office/drawing/2014/main" id="{85041909-6440-44F3-89AA-DC00A45C5E52}"/>
              </a:ext>
            </a:extLst>
          </p:cNvPr>
          <p:cNvSpPr/>
          <p:nvPr/>
        </p:nvSpPr>
        <p:spPr>
          <a:xfrm>
            <a:off x="4495870" y="3869096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7B2D6264-88DC-474F-936C-1D210039586B}"/>
              </a:ext>
            </a:extLst>
          </p:cNvPr>
          <p:cNvSpPr/>
          <p:nvPr/>
        </p:nvSpPr>
        <p:spPr>
          <a:xfrm>
            <a:off x="4194554" y="3860741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7FA4FFE9-2647-4722-8B55-7EB1A81DD6F0}"/>
              </a:ext>
            </a:extLst>
          </p:cNvPr>
          <p:cNvSpPr/>
          <p:nvPr/>
        </p:nvSpPr>
        <p:spPr>
          <a:xfrm>
            <a:off x="3865615" y="3855928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شكل بيضاوي 94">
            <a:extLst>
              <a:ext uri="{FF2B5EF4-FFF2-40B4-BE49-F238E27FC236}">
                <a16:creationId xmlns:a16="http://schemas.microsoft.com/office/drawing/2014/main" id="{9970A5BB-8C58-46C2-9A53-5D20DAADC6D9}"/>
              </a:ext>
            </a:extLst>
          </p:cNvPr>
          <p:cNvSpPr/>
          <p:nvPr/>
        </p:nvSpPr>
        <p:spPr>
          <a:xfrm>
            <a:off x="3589942" y="3864283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بيضاوي 95">
            <a:extLst>
              <a:ext uri="{FF2B5EF4-FFF2-40B4-BE49-F238E27FC236}">
                <a16:creationId xmlns:a16="http://schemas.microsoft.com/office/drawing/2014/main" id="{28D32884-D91B-4918-A906-67CF9FA6837C}"/>
              </a:ext>
            </a:extLst>
          </p:cNvPr>
          <p:cNvSpPr/>
          <p:nvPr/>
        </p:nvSpPr>
        <p:spPr>
          <a:xfrm>
            <a:off x="3288626" y="3855928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AF27BFAA-70EE-4258-AFDC-361016095C5F}"/>
              </a:ext>
            </a:extLst>
          </p:cNvPr>
          <p:cNvSpPr/>
          <p:nvPr/>
        </p:nvSpPr>
        <p:spPr>
          <a:xfrm>
            <a:off x="2980043" y="3871026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612798A0-F711-4097-AEEB-1794D0E4B0FF}"/>
              </a:ext>
            </a:extLst>
          </p:cNvPr>
          <p:cNvSpPr/>
          <p:nvPr/>
        </p:nvSpPr>
        <p:spPr>
          <a:xfrm>
            <a:off x="2704370" y="3879381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71FC95B2-DD6F-4E28-8B12-B3BDB058A6DC}"/>
              </a:ext>
            </a:extLst>
          </p:cNvPr>
          <p:cNvSpPr/>
          <p:nvPr/>
        </p:nvSpPr>
        <p:spPr>
          <a:xfrm>
            <a:off x="2403054" y="3871026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شكل بيضاوي 99">
            <a:extLst>
              <a:ext uri="{FF2B5EF4-FFF2-40B4-BE49-F238E27FC236}">
                <a16:creationId xmlns:a16="http://schemas.microsoft.com/office/drawing/2014/main" id="{D5C35E7D-A1E3-421A-BE28-9B27801C99D5}"/>
              </a:ext>
            </a:extLst>
          </p:cNvPr>
          <p:cNvSpPr/>
          <p:nvPr/>
        </p:nvSpPr>
        <p:spPr>
          <a:xfrm>
            <a:off x="2088332" y="3871026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شكل بيضاوي 100">
            <a:extLst>
              <a:ext uri="{FF2B5EF4-FFF2-40B4-BE49-F238E27FC236}">
                <a16:creationId xmlns:a16="http://schemas.microsoft.com/office/drawing/2014/main" id="{9A082411-69E3-4409-AA24-64104FB6AD67}"/>
              </a:ext>
            </a:extLst>
          </p:cNvPr>
          <p:cNvSpPr/>
          <p:nvPr/>
        </p:nvSpPr>
        <p:spPr>
          <a:xfrm>
            <a:off x="1812659" y="3879381"/>
            <a:ext cx="243074" cy="258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BDBFA53-A805-4412-8110-09FEC0A6EF31}"/>
              </a:ext>
            </a:extLst>
          </p:cNvPr>
          <p:cNvSpPr/>
          <p:nvPr/>
        </p:nvSpPr>
        <p:spPr>
          <a:xfrm>
            <a:off x="5613459" y="4318365"/>
            <a:ext cx="959869" cy="563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6F2023DF-F6C8-4DC3-BB53-0959A57C5BC7}"/>
              </a:ext>
            </a:extLst>
          </p:cNvPr>
          <p:cNvSpPr/>
          <p:nvPr/>
        </p:nvSpPr>
        <p:spPr>
          <a:xfrm>
            <a:off x="4581388" y="4318365"/>
            <a:ext cx="959869" cy="563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91C46470-9F36-4879-8D6A-EF7381ED144B}"/>
              </a:ext>
            </a:extLst>
          </p:cNvPr>
          <p:cNvSpPr/>
          <p:nvPr/>
        </p:nvSpPr>
        <p:spPr>
          <a:xfrm>
            <a:off x="3549317" y="4320427"/>
            <a:ext cx="959869" cy="563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8E010502-4DD3-434F-9472-7617340A53B0}"/>
              </a:ext>
            </a:extLst>
          </p:cNvPr>
          <p:cNvSpPr/>
          <p:nvPr/>
        </p:nvSpPr>
        <p:spPr>
          <a:xfrm>
            <a:off x="2517246" y="4320591"/>
            <a:ext cx="959869" cy="563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03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2253 0.1034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8815 0.103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4791 0.1034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2069 0.103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4623 0.0988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2513 0.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07969 0.1048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13776 0.103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5599 0.0703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0987 0.0710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3672 0.0729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2357 0.0763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22304 0.0689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582 0.0675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09792 0.0701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04583 0.07431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5" grpId="0"/>
      <p:bldP spid="2" grpId="0" animBg="1"/>
      <p:bldP spid="2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5" grpId="0" animBg="1"/>
      <p:bldP spid="104" grpId="0" animBg="1"/>
      <p:bldP spid="105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FC41BD6-2645-4E46-87DF-B0990C394070}"/>
              </a:ext>
            </a:extLst>
          </p:cNvPr>
          <p:cNvSpPr txBox="1"/>
          <p:nvPr/>
        </p:nvSpPr>
        <p:spPr>
          <a:xfrm>
            <a:off x="1645887" y="895012"/>
            <a:ext cx="62229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اشتركت بنتان وأخوهما في تركة والدهم ومقدارها 8 آلاف ريال ، إذا علمت إن للذكر مثل نصيب اثنتين من الإناث . فما نصيب كل واحدة منهم من التركة ؟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FA70C0-6385-4257-90B1-866D020ECD2A}"/>
              </a:ext>
            </a:extLst>
          </p:cNvPr>
          <p:cNvSpPr txBox="1"/>
          <p:nvPr/>
        </p:nvSpPr>
        <p:spPr>
          <a:xfrm>
            <a:off x="1552354" y="1635683"/>
            <a:ext cx="603925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معطى 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بنتان و أخوهما – تركت والدهم 8 آلاف ريال – للذكر مثل نصيب اثنتين من الإناث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نصيب كل واحد منهم من التركة ؟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CFF545F-AF40-4A11-91FE-BC168F8091B7}"/>
              </a:ext>
            </a:extLst>
          </p:cNvPr>
          <p:cNvSpPr txBox="1"/>
          <p:nvPr/>
        </p:nvSpPr>
        <p:spPr>
          <a:xfrm>
            <a:off x="7153217" y="1933508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C31441-5921-4FCE-9FAC-491B09DD4165}"/>
              </a:ext>
            </a:extLst>
          </p:cNvPr>
          <p:cNvSpPr txBox="1"/>
          <p:nvPr/>
        </p:nvSpPr>
        <p:spPr>
          <a:xfrm>
            <a:off x="938518" y="3151590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نستخدم خطة تمثيل المسألة للحل ..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0211BF-78A0-476C-96E9-F6560DD1C2AA}"/>
              </a:ext>
            </a:extLst>
          </p:cNvPr>
          <p:cNvSpPr txBox="1"/>
          <p:nvPr/>
        </p:nvSpPr>
        <p:spPr>
          <a:xfrm>
            <a:off x="6419303" y="3091969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FFF4-398F-4DCC-9176-FB0DD2665B4A}"/>
              </a:ext>
            </a:extLst>
          </p:cNvPr>
          <p:cNvSpPr txBox="1"/>
          <p:nvPr/>
        </p:nvSpPr>
        <p:spPr>
          <a:xfrm>
            <a:off x="1307286" y="3762032"/>
            <a:ext cx="57858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F3EA88D-4AD7-4A48-82FF-1C5597D89035}"/>
              </a:ext>
            </a:extLst>
          </p:cNvPr>
          <p:cNvSpPr txBox="1"/>
          <p:nvPr/>
        </p:nvSpPr>
        <p:spPr>
          <a:xfrm>
            <a:off x="6654721" y="4059857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34E8063-95AD-4A22-9C12-C4E9F8BA8DEB}"/>
              </a:ext>
            </a:extLst>
          </p:cNvPr>
          <p:cNvSpPr txBox="1"/>
          <p:nvPr/>
        </p:nvSpPr>
        <p:spPr>
          <a:xfrm>
            <a:off x="1702172" y="5674889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4000+ (2000+2000) = 8000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485D68-D87A-498A-9337-2D7C1E6F1617}"/>
              </a:ext>
            </a:extLst>
          </p:cNvPr>
          <p:cNvSpPr txBox="1"/>
          <p:nvPr/>
        </p:nvSpPr>
        <p:spPr>
          <a:xfrm>
            <a:off x="7182957" y="5615268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7C4E619-F3D0-467E-938F-C3879287B581}"/>
              </a:ext>
            </a:extLst>
          </p:cNvPr>
          <p:cNvSpPr/>
          <p:nvPr/>
        </p:nvSpPr>
        <p:spPr>
          <a:xfrm>
            <a:off x="5034965" y="3912781"/>
            <a:ext cx="834207" cy="882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EF8E89BC-97B8-47D8-85F2-E1C5AEEA9A84}"/>
              </a:ext>
            </a:extLst>
          </p:cNvPr>
          <p:cNvSpPr/>
          <p:nvPr/>
        </p:nvSpPr>
        <p:spPr>
          <a:xfrm>
            <a:off x="3309267" y="3924966"/>
            <a:ext cx="1405020" cy="882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32D4C8C1-D706-46AF-A087-DAED946149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2"/>
          <a:stretch/>
        </p:blipFill>
        <p:spPr>
          <a:xfrm>
            <a:off x="3335270" y="3852260"/>
            <a:ext cx="629844" cy="882503"/>
          </a:xfrm>
          <a:prstGeom prst="rect">
            <a:avLst/>
          </a:prstGeom>
        </p:spPr>
      </p:pic>
      <p:pic>
        <p:nvPicPr>
          <p:cNvPr id="40" name="صورة 39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39A24D0C-A240-4397-9560-87F8A7E303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5"/>
          <a:stretch/>
        </p:blipFill>
        <p:spPr>
          <a:xfrm>
            <a:off x="5199159" y="3971186"/>
            <a:ext cx="544568" cy="765692"/>
          </a:xfrm>
          <a:prstGeom prst="rect">
            <a:avLst/>
          </a:prstGeom>
        </p:spPr>
      </p:pic>
      <p:pic>
        <p:nvPicPr>
          <p:cNvPr id="41" name="صورة 40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7DEC8BD8-937B-4A25-91D2-0273A7C3F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2"/>
          <a:stretch/>
        </p:blipFill>
        <p:spPr>
          <a:xfrm>
            <a:off x="4022122" y="3896114"/>
            <a:ext cx="580190" cy="81293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F55AA0A-CFE4-4040-8D57-E19AD296B91A}"/>
              </a:ext>
            </a:extLst>
          </p:cNvPr>
          <p:cNvSpPr txBox="1"/>
          <p:nvPr/>
        </p:nvSpPr>
        <p:spPr>
          <a:xfrm>
            <a:off x="5034965" y="4887590"/>
            <a:ext cx="7247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4000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C4E7D00-2C6A-4973-95AE-9C84E4E6F3FF}"/>
              </a:ext>
            </a:extLst>
          </p:cNvPr>
          <p:cNvSpPr txBox="1"/>
          <p:nvPr/>
        </p:nvSpPr>
        <p:spPr>
          <a:xfrm>
            <a:off x="3520463" y="4844858"/>
            <a:ext cx="7247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4000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9E87ED3-A254-4994-809C-FB185C8B22D6}"/>
              </a:ext>
            </a:extLst>
          </p:cNvPr>
          <p:cNvSpPr txBox="1"/>
          <p:nvPr/>
        </p:nvSpPr>
        <p:spPr>
          <a:xfrm>
            <a:off x="4685226" y="4899775"/>
            <a:ext cx="375505" cy="3754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35B29F6-C8A0-4F0C-8428-10C97E6EE20C}"/>
              </a:ext>
            </a:extLst>
          </p:cNvPr>
          <p:cNvSpPr txBox="1"/>
          <p:nvPr/>
        </p:nvSpPr>
        <p:spPr>
          <a:xfrm>
            <a:off x="2647057" y="4844858"/>
            <a:ext cx="873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8000</a:t>
            </a:r>
          </a:p>
        </p:txBody>
      </p:sp>
    </p:spTree>
    <p:extLst>
      <p:ext uri="{BB962C8B-B14F-4D97-AF65-F5344CB8AC3E}">
        <p14:creationId xmlns:p14="http://schemas.microsoft.com/office/powerpoint/2010/main" val="28706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FC41BD6-2645-4E46-87DF-B0990C394070}"/>
              </a:ext>
            </a:extLst>
          </p:cNvPr>
          <p:cNvSpPr txBox="1"/>
          <p:nvPr/>
        </p:nvSpPr>
        <p:spPr>
          <a:xfrm>
            <a:off x="963243" y="830151"/>
            <a:ext cx="67524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قوالب الجبن التي ينبغي أن تضاف إلى كفة الميزان اليمنى</a:t>
            </a:r>
          </a:p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للحصول على وزنيين متساويين ؟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FA70C0-6385-4257-90B1-866D020ECD2A}"/>
              </a:ext>
            </a:extLst>
          </p:cNvPr>
          <p:cNvSpPr txBox="1"/>
          <p:nvPr/>
        </p:nvSpPr>
        <p:spPr>
          <a:xfrm>
            <a:off x="1552354" y="1635683"/>
            <a:ext cx="603925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معطى 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وزن الجبن 2 كجم – كفة الميزان اليسرى بها 8 كجم 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قوالب الجبن للحصول على وزن متساوي 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CFF545F-AF40-4A11-91FE-BC168F8091B7}"/>
              </a:ext>
            </a:extLst>
          </p:cNvPr>
          <p:cNvSpPr txBox="1"/>
          <p:nvPr/>
        </p:nvSpPr>
        <p:spPr>
          <a:xfrm>
            <a:off x="7153217" y="1933508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C31441-5921-4FCE-9FAC-491B09DD4165}"/>
              </a:ext>
            </a:extLst>
          </p:cNvPr>
          <p:cNvSpPr txBox="1"/>
          <p:nvPr/>
        </p:nvSpPr>
        <p:spPr>
          <a:xfrm>
            <a:off x="938518" y="3151590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نستخدم خطة تمثيل المسألة للحل ..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0211BF-78A0-476C-96E9-F6560DD1C2AA}"/>
              </a:ext>
            </a:extLst>
          </p:cNvPr>
          <p:cNvSpPr txBox="1"/>
          <p:nvPr/>
        </p:nvSpPr>
        <p:spPr>
          <a:xfrm>
            <a:off x="6419303" y="3091969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FFF4-398F-4DCC-9176-FB0DD2665B4A}"/>
              </a:ext>
            </a:extLst>
          </p:cNvPr>
          <p:cNvSpPr txBox="1"/>
          <p:nvPr/>
        </p:nvSpPr>
        <p:spPr>
          <a:xfrm>
            <a:off x="1307286" y="3762032"/>
            <a:ext cx="57858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F3EA88D-4AD7-4A48-82FF-1C5597D89035}"/>
              </a:ext>
            </a:extLst>
          </p:cNvPr>
          <p:cNvSpPr txBox="1"/>
          <p:nvPr/>
        </p:nvSpPr>
        <p:spPr>
          <a:xfrm>
            <a:off x="6654721" y="4059857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34E8063-95AD-4A22-9C12-C4E9F8BA8DEB}"/>
              </a:ext>
            </a:extLst>
          </p:cNvPr>
          <p:cNvSpPr txBox="1"/>
          <p:nvPr/>
        </p:nvSpPr>
        <p:spPr>
          <a:xfrm>
            <a:off x="1702172" y="5674889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+ 2 + 2 +2 =8 كجم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485D68-D87A-498A-9337-2D7C1E6F1617}"/>
              </a:ext>
            </a:extLst>
          </p:cNvPr>
          <p:cNvSpPr txBox="1"/>
          <p:nvPr/>
        </p:nvSpPr>
        <p:spPr>
          <a:xfrm>
            <a:off x="7182957" y="5615268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35B29F6-C8A0-4F0C-8428-10C97E6EE20C}"/>
              </a:ext>
            </a:extLst>
          </p:cNvPr>
          <p:cNvSpPr txBox="1"/>
          <p:nvPr/>
        </p:nvSpPr>
        <p:spPr>
          <a:xfrm>
            <a:off x="2465224" y="4226286"/>
            <a:ext cx="873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6كجم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7AA733-4B37-497B-99CD-9018EFA9D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671" y="603890"/>
            <a:ext cx="2228741" cy="1390582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9CFE95EB-7D16-4E43-8001-D3B9D4318F5B}"/>
              </a:ext>
            </a:extLst>
          </p:cNvPr>
          <p:cNvSpPr/>
          <p:nvPr/>
        </p:nvSpPr>
        <p:spPr>
          <a:xfrm>
            <a:off x="2260228" y="1132779"/>
            <a:ext cx="1013102" cy="74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2 كجم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8C8D200-A6A5-4664-BC3F-C2492DEBF496}"/>
              </a:ext>
            </a:extLst>
          </p:cNvPr>
          <p:cNvSpPr/>
          <p:nvPr/>
        </p:nvSpPr>
        <p:spPr>
          <a:xfrm>
            <a:off x="649985" y="1597658"/>
            <a:ext cx="1013102" cy="74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8 كجم</a:t>
            </a:r>
          </a:p>
        </p:txBody>
      </p:sp>
      <p:pic>
        <p:nvPicPr>
          <p:cNvPr id="29" name="صورة 28" descr="صورة تحتوي على طعام, جبن, زبدة&#10;&#10;تم إنشاء الوصف تلقائياً">
            <a:extLst>
              <a:ext uri="{FF2B5EF4-FFF2-40B4-BE49-F238E27FC236}">
                <a16:creationId xmlns:a16="http://schemas.microsoft.com/office/drawing/2014/main" id="{6FE51894-CC4E-45A6-ADEF-F5EE882FA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87" y="3768697"/>
            <a:ext cx="645412" cy="645412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724604A-B841-4124-BB41-30587009B30B}"/>
              </a:ext>
            </a:extLst>
          </p:cNvPr>
          <p:cNvSpPr txBox="1"/>
          <p:nvPr/>
        </p:nvSpPr>
        <p:spPr>
          <a:xfrm>
            <a:off x="5098935" y="4236108"/>
            <a:ext cx="7247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كجم</a:t>
            </a:r>
          </a:p>
        </p:txBody>
      </p:sp>
      <p:pic>
        <p:nvPicPr>
          <p:cNvPr id="31" name="صورة 30" descr="صورة تحتوي على طعام, جبن, زبدة&#10;&#10;تم إنشاء الوصف تلقائياً">
            <a:extLst>
              <a:ext uri="{FF2B5EF4-FFF2-40B4-BE49-F238E27FC236}">
                <a16:creationId xmlns:a16="http://schemas.microsoft.com/office/drawing/2014/main" id="{883381F8-9F09-4F86-93AB-B2AF2661D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10" y="3764039"/>
            <a:ext cx="645412" cy="645412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0E74B45-7EA1-481C-8C2B-A7DAF25F7D63}"/>
              </a:ext>
            </a:extLst>
          </p:cNvPr>
          <p:cNvSpPr txBox="1"/>
          <p:nvPr/>
        </p:nvSpPr>
        <p:spPr>
          <a:xfrm>
            <a:off x="4239834" y="4256757"/>
            <a:ext cx="7247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كجم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9804A0B-3D29-4D1E-8C25-1D6C0E20A833}"/>
              </a:ext>
            </a:extLst>
          </p:cNvPr>
          <p:cNvSpPr txBox="1"/>
          <p:nvPr/>
        </p:nvSpPr>
        <p:spPr>
          <a:xfrm>
            <a:off x="4831140" y="4243985"/>
            <a:ext cx="375505" cy="3754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pic>
        <p:nvPicPr>
          <p:cNvPr id="34" name="صورة 33" descr="صورة تحتوي على طعام, جبن, زبدة&#10;&#10;تم إنشاء الوصف تلقائياً">
            <a:extLst>
              <a:ext uri="{FF2B5EF4-FFF2-40B4-BE49-F238E27FC236}">
                <a16:creationId xmlns:a16="http://schemas.microsoft.com/office/drawing/2014/main" id="{7B16E629-7A72-4337-A820-7440C9D29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11" y="3738887"/>
            <a:ext cx="645412" cy="645412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D835CA3-FDC6-4AAB-9F41-E16920BA78ED}"/>
              </a:ext>
            </a:extLst>
          </p:cNvPr>
          <p:cNvSpPr txBox="1"/>
          <p:nvPr/>
        </p:nvSpPr>
        <p:spPr>
          <a:xfrm>
            <a:off x="3293059" y="4229443"/>
            <a:ext cx="7247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كجم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4A4AC7A-D7D2-42AF-9661-2FDE2D7867AC}"/>
              </a:ext>
            </a:extLst>
          </p:cNvPr>
          <p:cNvSpPr txBox="1"/>
          <p:nvPr/>
        </p:nvSpPr>
        <p:spPr>
          <a:xfrm>
            <a:off x="3983935" y="4275833"/>
            <a:ext cx="375505" cy="3754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C616DBC5-16F0-4BCA-8334-B05479F5D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9" t="16363" r="16122" b="38758"/>
          <a:stretch/>
        </p:blipFill>
        <p:spPr>
          <a:xfrm>
            <a:off x="6122385" y="4505173"/>
            <a:ext cx="443066" cy="624071"/>
          </a:xfrm>
          <a:prstGeom prst="rect">
            <a:avLst/>
          </a:prstGeom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263C9B9-46C7-4832-A776-A63B493CE0BF}"/>
              </a:ext>
            </a:extLst>
          </p:cNvPr>
          <p:cNvSpPr txBox="1"/>
          <p:nvPr/>
        </p:nvSpPr>
        <p:spPr>
          <a:xfrm>
            <a:off x="6135301" y="5093852"/>
            <a:ext cx="7247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كجم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A02A973-9D3B-4B1A-8FC5-BC5D9DA5C597}"/>
              </a:ext>
            </a:extLst>
          </p:cNvPr>
          <p:cNvSpPr txBox="1"/>
          <p:nvPr/>
        </p:nvSpPr>
        <p:spPr>
          <a:xfrm>
            <a:off x="5718633" y="4807569"/>
            <a:ext cx="375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  <a:endParaRPr lang="ar-SA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36F76F1-BD18-4D61-80C6-2B2DE7459925}"/>
              </a:ext>
            </a:extLst>
          </p:cNvPr>
          <p:cNvSpPr txBox="1"/>
          <p:nvPr/>
        </p:nvSpPr>
        <p:spPr>
          <a:xfrm>
            <a:off x="3498209" y="4885993"/>
            <a:ext cx="873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8 كجم  </a:t>
            </a:r>
          </a:p>
        </p:txBody>
      </p:sp>
      <p:pic>
        <p:nvPicPr>
          <p:cNvPr id="56" name="صورة 55" descr="صورة تحتوي على طعام, جبن, زبدة&#10;&#10;تم إنشاء الوصف تلقائياً">
            <a:extLst>
              <a:ext uri="{FF2B5EF4-FFF2-40B4-BE49-F238E27FC236}">
                <a16:creationId xmlns:a16="http://schemas.microsoft.com/office/drawing/2014/main" id="{EB678994-B898-4AA3-9996-C441F8E66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52" y="4547078"/>
            <a:ext cx="645412" cy="645412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47B5109-DF14-4F17-8ABC-7E53BBBDE640}"/>
              </a:ext>
            </a:extLst>
          </p:cNvPr>
          <p:cNvSpPr txBox="1"/>
          <p:nvPr/>
        </p:nvSpPr>
        <p:spPr>
          <a:xfrm>
            <a:off x="4960432" y="5093952"/>
            <a:ext cx="7247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كجم </a:t>
            </a:r>
          </a:p>
        </p:txBody>
      </p:sp>
      <p:pic>
        <p:nvPicPr>
          <p:cNvPr id="58" name="صورة 57" descr="صورة تحتوي على طعام, جبن, زبدة&#10;&#10;تم إنشاء الوصف تلقائياً">
            <a:extLst>
              <a:ext uri="{FF2B5EF4-FFF2-40B4-BE49-F238E27FC236}">
                <a16:creationId xmlns:a16="http://schemas.microsoft.com/office/drawing/2014/main" id="{9ACD6C15-11C2-41E1-BE18-02A58FB67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98" y="4563287"/>
            <a:ext cx="645412" cy="645412"/>
          </a:xfrm>
          <a:prstGeom prst="rect">
            <a:avLst/>
          </a:prstGeom>
        </p:spPr>
      </p:pic>
      <p:pic>
        <p:nvPicPr>
          <p:cNvPr id="61" name="صورة 60" descr="صورة تحتوي على طعام, جبن, زبدة&#10;&#10;تم إنشاء الوصف تلقائياً">
            <a:extLst>
              <a:ext uri="{FF2B5EF4-FFF2-40B4-BE49-F238E27FC236}">
                <a16:creationId xmlns:a16="http://schemas.microsoft.com/office/drawing/2014/main" id="{9649CB3D-FB74-4EF4-AEF6-10E82F648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85" y="4533252"/>
            <a:ext cx="645412" cy="6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5" grpId="0"/>
      <p:bldP spid="30" grpId="0"/>
      <p:bldP spid="32" grpId="0"/>
      <p:bldP spid="33" grpId="0"/>
      <p:bldP spid="35" grpId="0"/>
      <p:bldP spid="36" grpId="0"/>
      <p:bldP spid="42" grpId="0"/>
      <p:bldP spid="46" grpId="0"/>
      <p:bldP spid="5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FC41BD6-2645-4E46-87DF-B0990C394070}"/>
              </a:ext>
            </a:extLst>
          </p:cNvPr>
          <p:cNvSpPr txBox="1"/>
          <p:nvPr/>
        </p:nvSpPr>
        <p:spPr>
          <a:xfrm>
            <a:off x="1195771" y="887258"/>
            <a:ext cx="67524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منى 3 ملفات : أحمر ، وأخضر ، و أزرق . بكم طريقة يمكنها ترتيب هذه الملفات .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FA70C0-6385-4257-90B1-866D020ECD2A}"/>
              </a:ext>
            </a:extLst>
          </p:cNvPr>
          <p:cNvSpPr txBox="1"/>
          <p:nvPr/>
        </p:nvSpPr>
        <p:spPr>
          <a:xfrm>
            <a:off x="1571985" y="1469854"/>
            <a:ext cx="603925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معطى 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منى 3 ملفات أحمر و أخضر و أزرق 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بكم طريقة يمكن ترتيبها ..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CFF545F-AF40-4A11-91FE-BC168F8091B7}"/>
              </a:ext>
            </a:extLst>
          </p:cNvPr>
          <p:cNvSpPr txBox="1"/>
          <p:nvPr/>
        </p:nvSpPr>
        <p:spPr>
          <a:xfrm>
            <a:off x="7172848" y="1767679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C31441-5921-4FCE-9FAC-491B09DD4165}"/>
              </a:ext>
            </a:extLst>
          </p:cNvPr>
          <p:cNvSpPr txBox="1"/>
          <p:nvPr/>
        </p:nvSpPr>
        <p:spPr>
          <a:xfrm>
            <a:off x="958149" y="2985761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نستخدم خطة تمثيل المسألة للحل ..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0211BF-78A0-476C-96E9-F6560DD1C2AA}"/>
              </a:ext>
            </a:extLst>
          </p:cNvPr>
          <p:cNvSpPr txBox="1"/>
          <p:nvPr/>
        </p:nvSpPr>
        <p:spPr>
          <a:xfrm>
            <a:off x="6438934" y="2926140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AFDFFF4-398F-4DCC-9176-FB0DD2665B4A}"/>
              </a:ext>
            </a:extLst>
          </p:cNvPr>
          <p:cNvSpPr txBox="1"/>
          <p:nvPr/>
        </p:nvSpPr>
        <p:spPr>
          <a:xfrm>
            <a:off x="1326917" y="3596203"/>
            <a:ext cx="57858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F3EA88D-4AD7-4A48-82FF-1C5597D89035}"/>
              </a:ext>
            </a:extLst>
          </p:cNvPr>
          <p:cNvSpPr txBox="1"/>
          <p:nvPr/>
        </p:nvSpPr>
        <p:spPr>
          <a:xfrm>
            <a:off x="6674352" y="3894028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34E8063-95AD-4A22-9C12-C4E9F8BA8DEB}"/>
              </a:ext>
            </a:extLst>
          </p:cNvPr>
          <p:cNvSpPr txBox="1"/>
          <p:nvPr/>
        </p:nvSpPr>
        <p:spPr>
          <a:xfrm>
            <a:off x="1721803" y="5509060"/>
            <a:ext cx="57858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24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485D68-D87A-498A-9337-2D7C1E6F1617}"/>
              </a:ext>
            </a:extLst>
          </p:cNvPr>
          <p:cNvSpPr txBox="1"/>
          <p:nvPr/>
        </p:nvSpPr>
        <p:spPr>
          <a:xfrm>
            <a:off x="7202588" y="5449439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1B3408-AA0F-42C8-B6EE-3F08609857CC}"/>
              </a:ext>
            </a:extLst>
          </p:cNvPr>
          <p:cNvSpPr/>
          <p:nvPr/>
        </p:nvSpPr>
        <p:spPr>
          <a:xfrm>
            <a:off x="5712698" y="3799843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41E72760-7715-4C72-89F7-534450FD0DD1}"/>
              </a:ext>
            </a:extLst>
          </p:cNvPr>
          <p:cNvSpPr/>
          <p:nvPr/>
        </p:nvSpPr>
        <p:spPr>
          <a:xfrm>
            <a:off x="5479832" y="3799843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F8D7C667-3BAE-4C87-9B78-8B1754C7E150}"/>
              </a:ext>
            </a:extLst>
          </p:cNvPr>
          <p:cNvSpPr/>
          <p:nvPr/>
        </p:nvSpPr>
        <p:spPr>
          <a:xfrm>
            <a:off x="5228624" y="3799843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CDD30268-FF8A-4316-AECD-AB74923BB008}"/>
              </a:ext>
            </a:extLst>
          </p:cNvPr>
          <p:cNvSpPr/>
          <p:nvPr/>
        </p:nvSpPr>
        <p:spPr>
          <a:xfrm>
            <a:off x="5708907" y="4280730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65BC861B-FE39-458E-A7D1-AA39DECA704E}"/>
              </a:ext>
            </a:extLst>
          </p:cNvPr>
          <p:cNvSpPr/>
          <p:nvPr/>
        </p:nvSpPr>
        <p:spPr>
          <a:xfrm>
            <a:off x="5462944" y="4277178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E5E978A5-4EAA-4D05-89D2-12DACAFB478D}"/>
              </a:ext>
            </a:extLst>
          </p:cNvPr>
          <p:cNvSpPr/>
          <p:nvPr/>
        </p:nvSpPr>
        <p:spPr>
          <a:xfrm>
            <a:off x="5228623" y="4273631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20B55AE3-3CC7-4B35-B2A0-2016264A67E2}"/>
              </a:ext>
            </a:extLst>
          </p:cNvPr>
          <p:cNvSpPr/>
          <p:nvPr/>
        </p:nvSpPr>
        <p:spPr>
          <a:xfrm>
            <a:off x="4255241" y="3803235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9B860E6F-DBDD-492F-A9EC-8BE5F0AF751A}"/>
              </a:ext>
            </a:extLst>
          </p:cNvPr>
          <p:cNvSpPr/>
          <p:nvPr/>
        </p:nvSpPr>
        <p:spPr>
          <a:xfrm>
            <a:off x="4489307" y="3799843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92E8960-D379-496F-BB62-1450620258FA}"/>
              </a:ext>
            </a:extLst>
          </p:cNvPr>
          <p:cNvSpPr/>
          <p:nvPr/>
        </p:nvSpPr>
        <p:spPr>
          <a:xfrm>
            <a:off x="4022375" y="3801056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DCE7D5C-08F9-49A3-9842-8E4777B47430}"/>
              </a:ext>
            </a:extLst>
          </p:cNvPr>
          <p:cNvSpPr/>
          <p:nvPr/>
        </p:nvSpPr>
        <p:spPr>
          <a:xfrm>
            <a:off x="4010732" y="4280939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7E132B7-6038-41B7-A81E-FD9D6804BD7E}"/>
              </a:ext>
            </a:extLst>
          </p:cNvPr>
          <p:cNvSpPr/>
          <p:nvPr/>
        </p:nvSpPr>
        <p:spPr>
          <a:xfrm>
            <a:off x="4256695" y="4278391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DE80D2F9-30AA-40B3-9934-8243C4F8A8EC}"/>
              </a:ext>
            </a:extLst>
          </p:cNvPr>
          <p:cNvSpPr/>
          <p:nvPr/>
        </p:nvSpPr>
        <p:spPr>
          <a:xfrm>
            <a:off x="4510343" y="4280730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E43C6B5E-5F04-493E-8736-9C53396B0938}"/>
              </a:ext>
            </a:extLst>
          </p:cNvPr>
          <p:cNvSpPr/>
          <p:nvPr/>
        </p:nvSpPr>
        <p:spPr>
          <a:xfrm>
            <a:off x="2839653" y="3809234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E9CB6273-19FC-4C39-9AAE-605F51FA596F}"/>
              </a:ext>
            </a:extLst>
          </p:cNvPr>
          <p:cNvSpPr/>
          <p:nvPr/>
        </p:nvSpPr>
        <p:spPr>
          <a:xfrm>
            <a:off x="3091000" y="3809234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8AE7F570-163B-4CFB-8408-EC3813A97FDE}"/>
              </a:ext>
            </a:extLst>
          </p:cNvPr>
          <p:cNvSpPr/>
          <p:nvPr/>
        </p:nvSpPr>
        <p:spPr>
          <a:xfrm>
            <a:off x="3319790" y="3809234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B4864899-F27A-4D07-B993-007B5D43FA50}"/>
              </a:ext>
            </a:extLst>
          </p:cNvPr>
          <p:cNvSpPr/>
          <p:nvPr/>
        </p:nvSpPr>
        <p:spPr>
          <a:xfrm>
            <a:off x="3087339" y="4273631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343EECEF-9325-4BBC-AFD5-08D8CB23589E}"/>
              </a:ext>
            </a:extLst>
          </p:cNvPr>
          <p:cNvSpPr/>
          <p:nvPr/>
        </p:nvSpPr>
        <p:spPr>
          <a:xfrm>
            <a:off x="3309345" y="4273631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A47957BF-1C47-45EC-B61A-925CFCC29DD8}"/>
              </a:ext>
            </a:extLst>
          </p:cNvPr>
          <p:cNvSpPr/>
          <p:nvPr/>
        </p:nvSpPr>
        <p:spPr>
          <a:xfrm>
            <a:off x="2839791" y="4283022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85C88BA9-83F1-4DB8-B4DE-D2D4D68BAF41}"/>
              </a:ext>
            </a:extLst>
          </p:cNvPr>
          <p:cNvSpPr/>
          <p:nvPr/>
        </p:nvSpPr>
        <p:spPr>
          <a:xfrm>
            <a:off x="5252285" y="3876030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3B0B9C0B-B95F-4267-920B-1542CBF0AE3F}"/>
              </a:ext>
            </a:extLst>
          </p:cNvPr>
          <p:cNvSpPr/>
          <p:nvPr/>
        </p:nvSpPr>
        <p:spPr>
          <a:xfrm>
            <a:off x="5258047" y="4372467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91A2363D-9239-483C-862C-A8BA668B0132}"/>
              </a:ext>
            </a:extLst>
          </p:cNvPr>
          <p:cNvSpPr/>
          <p:nvPr/>
        </p:nvSpPr>
        <p:spPr>
          <a:xfrm>
            <a:off x="4080991" y="3893375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E818E6AF-E7BD-4E7D-B952-59DA0A78EFB6}"/>
              </a:ext>
            </a:extLst>
          </p:cNvPr>
          <p:cNvSpPr/>
          <p:nvPr/>
        </p:nvSpPr>
        <p:spPr>
          <a:xfrm>
            <a:off x="4085310" y="4380511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E0C9D5BE-54F3-4FD3-BB51-8E5F1045C78F}"/>
              </a:ext>
            </a:extLst>
          </p:cNvPr>
          <p:cNvSpPr/>
          <p:nvPr/>
        </p:nvSpPr>
        <p:spPr>
          <a:xfrm>
            <a:off x="2906796" y="3914379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0B40246D-80B2-47BE-9E2E-6183E850CED7}"/>
              </a:ext>
            </a:extLst>
          </p:cNvPr>
          <p:cNvSpPr/>
          <p:nvPr/>
        </p:nvSpPr>
        <p:spPr>
          <a:xfrm>
            <a:off x="2908067" y="4379149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12608C9-5106-4176-9175-80721C69B672}"/>
              </a:ext>
            </a:extLst>
          </p:cNvPr>
          <p:cNvSpPr txBox="1"/>
          <p:nvPr/>
        </p:nvSpPr>
        <p:spPr>
          <a:xfrm>
            <a:off x="3149600" y="4871283"/>
            <a:ext cx="226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منى 6 طرق مختلفة للترتيب .</a:t>
            </a:r>
          </a:p>
        </p:txBody>
      </p:sp>
    </p:spTree>
    <p:extLst>
      <p:ext uri="{BB962C8B-B14F-4D97-AF65-F5344CB8AC3E}">
        <p14:creationId xmlns:p14="http://schemas.microsoft.com/office/powerpoint/2010/main" val="36048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" grpId="0" animBg="1"/>
      <p:bldP spid="40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9" grpId="0" animBg="1"/>
      <p:bldP spid="60" grpId="0" animBg="1"/>
      <p:bldP spid="62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1FC2A4C1-F364-4B85-82A7-354185DCBB6B}"/>
              </a:ext>
            </a:extLst>
          </p:cNvPr>
          <p:cNvSpPr/>
          <p:nvPr/>
        </p:nvSpPr>
        <p:spPr>
          <a:xfrm>
            <a:off x="550844" y="604550"/>
            <a:ext cx="8295701" cy="5648899"/>
          </a:xfrm>
          <a:custGeom>
            <a:avLst/>
            <a:gdLst>
              <a:gd name="connsiteX0" fmla="*/ 1406406 w 8295701"/>
              <a:gd name="connsiteY0" fmla="*/ 0 h 5648899"/>
              <a:gd name="connsiteX1" fmla="*/ 6935785 w 8295701"/>
              <a:gd name="connsiteY1" fmla="*/ 0 h 5648899"/>
              <a:gd name="connsiteX2" fmla="*/ 8295701 w 8295701"/>
              <a:gd name="connsiteY2" fmla="*/ 1359916 h 5648899"/>
              <a:gd name="connsiteX3" fmla="*/ 8295701 w 8295701"/>
              <a:gd name="connsiteY3" fmla="*/ 4242493 h 5648899"/>
              <a:gd name="connsiteX4" fmla="*/ 6889295 w 8295701"/>
              <a:gd name="connsiteY4" fmla="*/ 5648899 h 5648899"/>
              <a:gd name="connsiteX5" fmla="*/ 1359916 w 8295701"/>
              <a:gd name="connsiteY5" fmla="*/ 5648899 h 5648899"/>
              <a:gd name="connsiteX6" fmla="*/ 0 w 8295701"/>
              <a:gd name="connsiteY6" fmla="*/ 4288983 h 5648899"/>
              <a:gd name="connsiteX7" fmla="*/ 0 w 8295701"/>
              <a:gd name="connsiteY7" fmla="*/ 1406406 h 5648899"/>
              <a:gd name="connsiteX8" fmla="*/ 1406406 w 8295701"/>
              <a:gd name="connsiteY8" fmla="*/ 0 h 56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5701" h="5648899" fill="none" extrusionOk="0">
                <a:moveTo>
                  <a:pt x="1406406" y="0"/>
                </a:moveTo>
                <a:cubicBezTo>
                  <a:pt x="2266220" y="140758"/>
                  <a:pt x="5779367" y="71230"/>
                  <a:pt x="6935785" y="0"/>
                </a:cubicBezTo>
                <a:cubicBezTo>
                  <a:pt x="7701400" y="87537"/>
                  <a:pt x="8309261" y="685771"/>
                  <a:pt x="8295701" y="1359916"/>
                </a:cubicBezTo>
                <a:cubicBezTo>
                  <a:pt x="8218885" y="2147284"/>
                  <a:pt x="8342675" y="3629555"/>
                  <a:pt x="8295701" y="4242493"/>
                </a:cubicBezTo>
                <a:cubicBezTo>
                  <a:pt x="8203655" y="4933987"/>
                  <a:pt x="7725610" y="5558167"/>
                  <a:pt x="6889295" y="5648899"/>
                </a:cubicBezTo>
                <a:cubicBezTo>
                  <a:pt x="5289204" y="5776859"/>
                  <a:pt x="2616659" y="5729185"/>
                  <a:pt x="1359916" y="5648899"/>
                </a:cubicBezTo>
                <a:cubicBezTo>
                  <a:pt x="747442" y="5677129"/>
                  <a:pt x="15725" y="5069984"/>
                  <a:pt x="0" y="4288983"/>
                </a:cubicBezTo>
                <a:cubicBezTo>
                  <a:pt x="70272" y="3519310"/>
                  <a:pt x="-8089" y="2178304"/>
                  <a:pt x="0" y="1406406"/>
                </a:cubicBezTo>
                <a:cubicBezTo>
                  <a:pt x="-4414" y="500711"/>
                  <a:pt x="676058" y="-109360"/>
                  <a:pt x="1406406" y="0"/>
                </a:cubicBezTo>
                <a:close/>
              </a:path>
              <a:path w="8295701" h="5648899" stroke="0" extrusionOk="0">
                <a:moveTo>
                  <a:pt x="1406406" y="0"/>
                </a:moveTo>
                <a:cubicBezTo>
                  <a:pt x="3491401" y="57387"/>
                  <a:pt x="5454494" y="-133898"/>
                  <a:pt x="6935785" y="0"/>
                </a:cubicBezTo>
                <a:cubicBezTo>
                  <a:pt x="7774412" y="-91177"/>
                  <a:pt x="8354238" y="633140"/>
                  <a:pt x="8295701" y="1359916"/>
                </a:cubicBezTo>
                <a:cubicBezTo>
                  <a:pt x="8433244" y="2023797"/>
                  <a:pt x="8348703" y="3581179"/>
                  <a:pt x="8295701" y="4242493"/>
                </a:cubicBezTo>
                <a:cubicBezTo>
                  <a:pt x="8385391" y="5137843"/>
                  <a:pt x="7678388" y="5600731"/>
                  <a:pt x="6889295" y="5648899"/>
                </a:cubicBezTo>
                <a:cubicBezTo>
                  <a:pt x="4448330" y="5635578"/>
                  <a:pt x="1980948" y="5546264"/>
                  <a:pt x="1359916" y="5648899"/>
                </a:cubicBezTo>
                <a:cubicBezTo>
                  <a:pt x="596042" y="5691932"/>
                  <a:pt x="-61477" y="5052587"/>
                  <a:pt x="0" y="4288983"/>
                </a:cubicBezTo>
                <a:cubicBezTo>
                  <a:pt x="69899" y="3856599"/>
                  <a:pt x="121813" y="2153903"/>
                  <a:pt x="0" y="1406406"/>
                </a:cubicBezTo>
                <a:cubicBezTo>
                  <a:pt x="-25987" y="751540"/>
                  <a:pt x="519666" y="101293"/>
                  <a:pt x="14064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201511">
                  <a:prstGeom prst="round2DiagRect">
                    <a:avLst>
                      <a:gd name="adj1" fmla="val 24897"/>
                      <a:gd name="adj2" fmla="val 240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181AD28-262C-4EF9-BBF6-0BE0569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321" y="683046"/>
            <a:ext cx="4621679" cy="50030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5A72DFA-B327-4470-B26E-8EC2D42B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3">
            <a:off x="8796137" y="2419170"/>
            <a:ext cx="1913486" cy="1530789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8ACC048B-A319-4BB9-8E5E-DCD29E84C8AD}"/>
              </a:ext>
            </a:extLst>
          </p:cNvPr>
          <p:cNvSpPr txBox="1"/>
          <p:nvPr/>
        </p:nvSpPr>
        <p:spPr>
          <a:xfrm>
            <a:off x="2123124" y="1434634"/>
            <a:ext cx="485713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199E9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الواجب /</a:t>
            </a:r>
          </a:p>
          <a:p>
            <a:pPr algn="ctr"/>
            <a:r>
              <a:rPr lang="ar-SA" sz="4400" b="1" dirty="0">
                <a:solidFill>
                  <a:schemeClr val="bg1">
                    <a:lumMod val="6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رقم 5 -6 صفحة 132</a:t>
            </a:r>
          </a:p>
        </p:txBody>
      </p:sp>
      <p:pic>
        <p:nvPicPr>
          <p:cNvPr id="42" name="صورة 4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E799D4B-4B75-4969-AC27-126B4DDE3C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b="23243"/>
          <a:stretch/>
        </p:blipFill>
        <p:spPr>
          <a:xfrm>
            <a:off x="3054620" y="3338280"/>
            <a:ext cx="3732245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2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5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469</Words>
  <Application>Microsoft Office PowerPoint</Application>
  <PresentationFormat>شاشة عريضة</PresentationFormat>
  <Paragraphs>119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(A) Arslan Wessam B</vt:lpstr>
      <vt:lpstr>Aldhabi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13</cp:revision>
  <dcterms:created xsi:type="dcterms:W3CDTF">2021-11-08T10:08:33Z</dcterms:created>
  <dcterms:modified xsi:type="dcterms:W3CDTF">2022-10-22T20:10:21Z</dcterms:modified>
</cp:coreProperties>
</file>