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9" r:id="rId3"/>
    <p:sldId id="257" r:id="rId4"/>
    <p:sldId id="322" r:id="rId5"/>
    <p:sldId id="340" r:id="rId6"/>
    <p:sldId id="324" r:id="rId7"/>
    <p:sldId id="325" r:id="rId8"/>
    <p:sldId id="326" r:id="rId9"/>
    <p:sldId id="327" r:id="rId10"/>
    <p:sldId id="328" r:id="rId11"/>
    <p:sldId id="260" r:id="rId12"/>
    <p:sldId id="329" r:id="rId13"/>
    <p:sldId id="332" r:id="rId14"/>
    <p:sldId id="330" r:id="rId15"/>
    <p:sldId id="331" r:id="rId16"/>
    <p:sldId id="337" r:id="rId17"/>
    <p:sldId id="333" r:id="rId18"/>
    <p:sldId id="334" r:id="rId19"/>
    <p:sldId id="335" r:id="rId20"/>
    <p:sldId id="279" r:id="rId21"/>
  </p:sldIdLst>
  <p:sldSz cx="9144000" cy="5143500" type="screen16x9"/>
  <p:notesSz cx="6858000" cy="9144000"/>
  <p:embeddedFontLst>
    <p:embeddedFont>
      <p:font typeface="Catamaran" panose="020B0604020202020204" charset="0"/>
      <p:regular r:id="rId23"/>
      <p:bold r:id="rId24"/>
    </p:embeddedFont>
    <p:embeddedFont>
      <p:font typeface="Comfortaa" panose="020B0604020202020204" charset="0"/>
      <p:regular r:id="rId25"/>
      <p:bold r:id="rId26"/>
    </p:embeddedFont>
    <p:embeddedFont>
      <p:font typeface="Delius Unicase" panose="020B0604020202020204" charset="0"/>
      <p:regular r:id="rId27"/>
      <p:bold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Roboto Slab Regular" panose="020B0604020202020204" charset="0"/>
      <p:regular r:id="rId33"/>
      <p:bold r:id="rId34"/>
    </p:embeddedFont>
    <p:embeddedFont>
      <p:font typeface="Vibur" panose="020B0604020202020204" charset="0"/>
      <p:regular r:id="rId35"/>
    </p:embeddedFont>
    <p:embeddedFont>
      <p:font typeface="Work Sans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86B98A"/>
    <a:srgbClr val="CE1143"/>
    <a:srgbClr val="E95B9A"/>
    <a:srgbClr val="F6DC64"/>
    <a:srgbClr val="BCDBF1"/>
    <a:srgbClr val="F8F8F0"/>
    <a:srgbClr val="F9F9F1"/>
    <a:srgbClr val="A4C7A7"/>
    <a:srgbClr val="F8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6BD58-6BCB-4337-AEE5-830651342BEA}">
  <a:tblStyle styleId="{3E56BD58-6BCB-4337-AEE5-830651342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59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11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73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71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152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36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82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935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1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00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81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 dirty="0"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0" r:id="rId7"/>
    <p:sldLayoutId id="2147483674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7"/>
          <p:cNvSpPr txBox="1">
            <a:spLocks noGrp="1"/>
          </p:cNvSpPr>
          <p:nvPr>
            <p:ph type="subTitle" idx="1"/>
          </p:nvPr>
        </p:nvSpPr>
        <p:spPr>
          <a:xfrm>
            <a:off x="2321999" y="1815866"/>
            <a:ext cx="4500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00B050"/>
                </a:solidFill>
                <a:cs typeface="+mj-cs"/>
              </a:rPr>
              <a:t>النباتات تنمو و تتغير</a:t>
            </a:r>
            <a:endParaRPr sz="3600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49" y="1141215"/>
            <a:ext cx="5582700" cy="943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/>
              <a:t>الفصل الثاني</a:t>
            </a:r>
            <a:endParaRPr sz="54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6"/>
          <a:stretch/>
        </p:blipFill>
        <p:spPr>
          <a:xfrm>
            <a:off x="2436110" y="2258366"/>
            <a:ext cx="4271779" cy="2885134"/>
          </a:xfrm>
          <a:prstGeom prst="rect">
            <a:avLst/>
          </a:prstGeom>
        </p:spPr>
      </p:pic>
      <p:sp>
        <p:nvSpPr>
          <p:cNvPr id="5" name="Google Shape;1616;p37"/>
          <p:cNvSpPr txBox="1">
            <a:spLocks/>
          </p:cNvSpPr>
          <p:nvPr/>
        </p:nvSpPr>
        <p:spPr>
          <a:xfrm>
            <a:off x="4437260" y="313636"/>
            <a:ext cx="5582700" cy="94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6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ar-S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الوحدة الأولى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9;p33"/>
          <p:cNvSpPr txBox="1">
            <a:spLocks/>
          </p:cNvSpPr>
          <p:nvPr/>
        </p:nvSpPr>
        <p:spPr>
          <a:xfrm>
            <a:off x="5612889" y="157657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5400" b="1" dirty="0">
                <a:solidFill>
                  <a:srgbClr val="00B050"/>
                </a:solidFill>
              </a:rPr>
              <a:t>أستكشف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8040" t="25370" r="29163" b="58621"/>
          <a:stretch/>
        </p:blipFill>
        <p:spPr>
          <a:xfrm>
            <a:off x="1903742" y="930441"/>
            <a:ext cx="6839206" cy="187692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23185" t="42146" r="54376" b="22766"/>
          <a:stretch/>
        </p:blipFill>
        <p:spPr>
          <a:xfrm>
            <a:off x="545277" y="2577034"/>
            <a:ext cx="2919356" cy="25664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5" y="157657"/>
            <a:ext cx="2021921" cy="243857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882316" y="2564151"/>
            <a:ext cx="1037468" cy="21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8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4964882" y="101732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+mj-cs"/>
              </a:rPr>
              <a:t>أقرأ وأتعلم</a:t>
            </a:r>
            <a:endParaRPr sz="6000" dirty="0"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8"/>
          <a:stretch/>
        </p:blipFill>
        <p:spPr>
          <a:xfrm>
            <a:off x="0" y="0"/>
            <a:ext cx="4235116" cy="5104867"/>
          </a:xfrm>
          <a:prstGeom prst="rect">
            <a:avLst/>
          </a:prstGeom>
        </p:spPr>
      </p:pic>
      <p:sp>
        <p:nvSpPr>
          <p:cNvPr id="52" name="Google Shape;708;p33"/>
          <p:cNvSpPr txBox="1">
            <a:spLocks/>
          </p:cNvSpPr>
          <p:nvPr/>
        </p:nvSpPr>
        <p:spPr>
          <a:xfrm>
            <a:off x="3971735" y="2257155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rgbClr val="CE1143"/>
                </a:solidFill>
                <a:cs typeface="+mj-cs"/>
              </a:rPr>
              <a:t>الزهرة</a:t>
            </a:r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: جزء من أجزاء النبات </a:t>
            </a:r>
          </a:p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يكون البذور</a:t>
            </a:r>
          </a:p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توجد البذور، داخل ثمار بعض النباتات </a:t>
            </a:r>
          </a:p>
        </p:txBody>
      </p:sp>
      <p:sp>
        <p:nvSpPr>
          <p:cNvPr id="53" name="Google Shape;709;p33"/>
          <p:cNvSpPr txBox="1">
            <a:spLocks/>
          </p:cNvSpPr>
          <p:nvPr/>
        </p:nvSpPr>
        <p:spPr>
          <a:xfrm>
            <a:off x="2899005" y="1060313"/>
            <a:ext cx="6596804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E1143"/>
                </a:solidFill>
                <a:cs typeface="+mj-cs"/>
              </a:rPr>
              <a:t>ما أهمية الزهرة ؟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3669631" y="1659263"/>
            <a:ext cx="2129591" cy="0"/>
          </a:xfrm>
          <a:prstGeom prst="straightConnector1">
            <a:avLst/>
          </a:prstGeom>
          <a:ln w="57150">
            <a:solidFill>
              <a:srgbClr val="E95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8485501" y="348916"/>
            <a:ext cx="225362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1" y="-120080"/>
            <a:ext cx="2702761" cy="2702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708;p33"/>
          <p:cNvSpPr txBox="1">
            <a:spLocks/>
          </p:cNvSpPr>
          <p:nvPr/>
        </p:nvSpPr>
        <p:spPr>
          <a:xfrm>
            <a:off x="4172908" y="3100893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تنمو أزهار الخوخ</a:t>
            </a:r>
          </a:p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فتصير ثمارًا</a:t>
            </a:r>
          </a:p>
        </p:txBody>
      </p:sp>
      <p:sp>
        <p:nvSpPr>
          <p:cNvPr id="53" name="Google Shape;709;p33"/>
          <p:cNvSpPr txBox="1">
            <a:spLocks/>
          </p:cNvSpPr>
          <p:nvPr/>
        </p:nvSpPr>
        <p:spPr>
          <a:xfrm>
            <a:off x="3315743" y="372103"/>
            <a:ext cx="6596804" cy="66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E1143"/>
                </a:solidFill>
                <a:cs typeface="+mj-cs"/>
              </a:rPr>
              <a:t>هيا نشاهد</a:t>
            </a:r>
          </a:p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E1143"/>
                </a:solidFill>
                <a:cs typeface="+mj-cs"/>
              </a:rPr>
              <a:t> أزهار الخوخ 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8485501" y="348916"/>
            <a:ext cx="225362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1" y="-120080"/>
            <a:ext cx="2702761" cy="270276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20" t="28440" r="32985" b="14763"/>
          <a:stretch/>
        </p:blipFill>
        <p:spPr>
          <a:xfrm>
            <a:off x="-325507" y="33400"/>
            <a:ext cx="5977260" cy="5230100"/>
          </a:xfrm>
          <a:prstGeom prst="rect">
            <a:avLst/>
          </a:prstGeom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5572859" y="2456704"/>
            <a:ext cx="2129591" cy="0"/>
          </a:xfrm>
          <a:prstGeom prst="straightConnector1">
            <a:avLst/>
          </a:prstGeom>
          <a:ln w="57150">
            <a:solidFill>
              <a:srgbClr val="E95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3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708;p33"/>
          <p:cNvSpPr txBox="1">
            <a:spLocks/>
          </p:cNvSpPr>
          <p:nvPr/>
        </p:nvSpPr>
        <p:spPr>
          <a:xfrm>
            <a:off x="4172908" y="3100893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تختفي الأزهار</a:t>
            </a:r>
          </a:p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وتظهر ثمار </a:t>
            </a:r>
          </a:p>
          <a:p>
            <a:pPr algn="ctr"/>
            <a:r>
              <a:rPr lang="ar-SA" sz="3200" b="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الخوخ على الشجرة </a:t>
            </a:r>
          </a:p>
        </p:txBody>
      </p:sp>
      <p:sp>
        <p:nvSpPr>
          <p:cNvPr id="53" name="Google Shape;709;p33"/>
          <p:cNvSpPr txBox="1">
            <a:spLocks/>
          </p:cNvSpPr>
          <p:nvPr/>
        </p:nvSpPr>
        <p:spPr>
          <a:xfrm>
            <a:off x="3315743" y="372103"/>
            <a:ext cx="6596804" cy="66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E1143"/>
                </a:solidFill>
                <a:cs typeface="+mj-cs"/>
              </a:rPr>
              <a:t>هيا نشاهد</a:t>
            </a:r>
          </a:p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E1143"/>
                </a:solidFill>
                <a:cs typeface="+mj-cs"/>
              </a:rPr>
              <a:t> ثمرة الخوخ 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8485501" y="348916"/>
            <a:ext cx="225362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1" y="-120080"/>
            <a:ext cx="2702761" cy="2702761"/>
          </a:xfrm>
          <a:prstGeom prst="rect">
            <a:avLst/>
          </a:prstGeom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5572859" y="2456704"/>
            <a:ext cx="2129591" cy="0"/>
          </a:xfrm>
          <a:prstGeom prst="straightConnector1">
            <a:avLst/>
          </a:prstGeom>
          <a:ln w="57150">
            <a:solidFill>
              <a:srgbClr val="E95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72" t="26247" r="31259" b="17393"/>
          <a:stretch/>
        </p:blipFill>
        <p:spPr>
          <a:xfrm>
            <a:off x="8023" y="-1"/>
            <a:ext cx="5456813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4964882" y="101732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+mj-cs"/>
              </a:rPr>
              <a:t>أقرأ وأتعلم</a:t>
            </a:r>
            <a:endParaRPr sz="6000" dirty="0"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8"/>
          <a:stretch/>
        </p:blipFill>
        <p:spPr>
          <a:xfrm>
            <a:off x="0" y="0"/>
            <a:ext cx="4235116" cy="5104867"/>
          </a:xfrm>
          <a:prstGeom prst="rect">
            <a:avLst/>
          </a:prstGeom>
        </p:spPr>
      </p:pic>
      <p:sp>
        <p:nvSpPr>
          <p:cNvPr id="52" name="Google Shape;708;p33"/>
          <p:cNvSpPr txBox="1">
            <a:spLocks/>
          </p:cNvSpPr>
          <p:nvPr/>
        </p:nvSpPr>
        <p:spPr>
          <a:xfrm>
            <a:off x="3971735" y="2257155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البذرة</a:t>
            </a:r>
            <a:r>
              <a:rPr lang="ar-SA" sz="3200" b="0" dirty="0">
                <a:solidFill>
                  <a:srgbClr val="CE1143"/>
                </a:solidFill>
                <a:cs typeface="+mj-cs"/>
              </a:rPr>
              <a:t> : </a:t>
            </a:r>
            <a:r>
              <a:rPr lang="ar-SA" sz="3200" b="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جزء النباتات الذي ينبت </a:t>
            </a:r>
          </a:p>
          <a:p>
            <a:pPr algn="ctr"/>
            <a:r>
              <a:rPr lang="ar-SA" sz="3200" b="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ثم ينمو ليصير نباتًا جديدًا </a:t>
            </a:r>
          </a:p>
        </p:txBody>
      </p:sp>
      <p:sp>
        <p:nvSpPr>
          <p:cNvPr id="53" name="Google Shape;709;p33"/>
          <p:cNvSpPr txBox="1">
            <a:spLocks/>
          </p:cNvSpPr>
          <p:nvPr/>
        </p:nvSpPr>
        <p:spPr>
          <a:xfrm>
            <a:off x="2899005" y="1060313"/>
            <a:ext cx="6596804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البذور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2456121" y="1659263"/>
            <a:ext cx="3343102" cy="1870746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8485501" y="348916"/>
            <a:ext cx="225362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1" y="-120080"/>
            <a:ext cx="2702761" cy="2702761"/>
          </a:xfrm>
          <a:prstGeom prst="rect">
            <a:avLst/>
          </a:prstGeom>
        </p:spPr>
      </p:pic>
      <p:pic>
        <p:nvPicPr>
          <p:cNvPr id="11" name="Picture 2" descr="المشتركة عباد الشمس, البذور, عباد الشمس صورة بابوا نيو غينيا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" b="90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4001" b="19181"/>
          <a:stretch/>
        </p:blipFill>
        <p:spPr bwMode="auto">
          <a:xfrm>
            <a:off x="95692" y="3165845"/>
            <a:ext cx="2498651" cy="15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0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4964882" y="101732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+mj-cs"/>
              </a:rPr>
              <a:t>أقرأ وأتعلم</a:t>
            </a:r>
            <a:endParaRPr sz="6000" dirty="0">
              <a:cs typeface="+mj-cs"/>
            </a:endParaRPr>
          </a:p>
        </p:txBody>
      </p:sp>
      <p:sp>
        <p:nvSpPr>
          <p:cNvPr id="52" name="Google Shape;708;p33"/>
          <p:cNvSpPr txBox="1">
            <a:spLocks/>
          </p:cNvSpPr>
          <p:nvPr/>
        </p:nvSpPr>
        <p:spPr>
          <a:xfrm>
            <a:off x="4501124" y="2358285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rgbClr val="C00000"/>
                </a:solidFill>
                <a:cs typeface="+mj-cs"/>
              </a:rPr>
              <a:t>الثمرة</a:t>
            </a:r>
            <a:r>
              <a:rPr lang="ar-SA" sz="3200" b="0" dirty="0">
                <a:solidFill>
                  <a:srgbClr val="CE1143"/>
                </a:solidFill>
                <a:cs typeface="+mj-cs"/>
              </a:rPr>
              <a:t> : </a:t>
            </a:r>
            <a:r>
              <a:rPr lang="ar-SA" sz="3200" b="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جزء النباتات الذي </a:t>
            </a:r>
          </a:p>
          <a:p>
            <a:pPr algn="ctr"/>
            <a:r>
              <a:rPr lang="ar-SA" sz="3200" b="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يحمي البذور</a:t>
            </a:r>
          </a:p>
        </p:txBody>
      </p:sp>
      <p:sp>
        <p:nvSpPr>
          <p:cNvPr id="53" name="Google Shape;709;p33"/>
          <p:cNvSpPr txBox="1">
            <a:spLocks/>
          </p:cNvSpPr>
          <p:nvPr/>
        </p:nvSpPr>
        <p:spPr>
          <a:xfrm>
            <a:off x="4831127" y="1059255"/>
            <a:ext cx="3696586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200" b="1" dirty="0">
                <a:solidFill>
                  <a:srgbClr val="C00000"/>
                </a:solidFill>
                <a:cs typeface="+mj-cs"/>
              </a:rPr>
              <a:t>الثمرة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8485501" y="348916"/>
            <a:ext cx="225362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1" y="-120080"/>
            <a:ext cx="2702761" cy="270276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72" t="26247" r="31259" b="17393"/>
          <a:stretch/>
        </p:blipFill>
        <p:spPr>
          <a:xfrm>
            <a:off x="8023" y="-1"/>
            <a:ext cx="5456813" cy="4973053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flipH="1">
            <a:off x="3978442" y="1451862"/>
            <a:ext cx="1941096" cy="289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709;p33"/>
          <p:cNvSpPr txBox="1">
            <a:spLocks/>
          </p:cNvSpPr>
          <p:nvPr/>
        </p:nvSpPr>
        <p:spPr>
          <a:xfrm>
            <a:off x="5712787" y="3853439"/>
            <a:ext cx="3696586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2800" b="1" dirty="0">
                <a:solidFill>
                  <a:srgbClr val="C00000"/>
                </a:solidFill>
                <a:cs typeface="+mj-cs"/>
              </a:rPr>
              <a:t>الثمرة تحمي البذور داخلها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5334192" y="4452389"/>
            <a:ext cx="206121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7" name="Google Shape;2077;p48"/>
          <p:cNvSpPr/>
          <p:nvPr/>
        </p:nvSpPr>
        <p:spPr>
          <a:xfrm>
            <a:off x="4153919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شكل بيضاوي 3"/>
          <p:cNvSpPr/>
          <p:nvPr/>
        </p:nvSpPr>
        <p:spPr>
          <a:xfrm>
            <a:off x="5510641" y="1573620"/>
            <a:ext cx="934086" cy="871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6"/>
          <a:stretch/>
        </p:blipFill>
        <p:spPr>
          <a:xfrm>
            <a:off x="4772230" y="857636"/>
            <a:ext cx="2410908" cy="3428202"/>
          </a:xfrm>
          <a:prstGeom prst="rect">
            <a:avLst/>
          </a:prstGeom>
        </p:spPr>
      </p:pic>
      <p:sp>
        <p:nvSpPr>
          <p:cNvPr id="12" name="Google Shape;2274;p53"/>
          <p:cNvSpPr txBox="1">
            <a:spLocks noGrp="1"/>
          </p:cNvSpPr>
          <p:nvPr>
            <p:ph type="title"/>
          </p:nvPr>
        </p:nvSpPr>
        <p:spPr>
          <a:xfrm>
            <a:off x="1260186" y="157362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cs typeface="+mj-cs"/>
              </a:rPr>
              <a:t>أقرأ الشكل</a:t>
            </a:r>
            <a:endParaRPr sz="6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92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4381500" y="493297"/>
            <a:ext cx="4762500" cy="4584032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2743200" y="138224"/>
            <a:ext cx="303027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74" y="2572548"/>
            <a:ext cx="2442316" cy="2859854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31896" y="1393160"/>
            <a:ext cx="248092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956441" y="658930"/>
            <a:ext cx="5211819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كيف تنمو النباتات من البذور</a:t>
            </a:r>
            <a:endParaRPr sz="66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89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6022692" y="-81234"/>
            <a:ext cx="2190307" cy="2108228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3137981" y="138224"/>
            <a:ext cx="303027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31896" y="1283431"/>
            <a:ext cx="2480929" cy="1779041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1370712" y="445267"/>
            <a:ext cx="5211819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كيف تنمو النباتات من البذور؟</a:t>
            </a:r>
            <a:endParaRPr sz="40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30248" y="3371060"/>
            <a:ext cx="248092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>
          <a:xfrm>
            <a:off x="96575" y="2530549"/>
            <a:ext cx="5503867" cy="2457778"/>
          </a:xfrm>
          <a:prstGeom prst="rect">
            <a:avLst/>
          </a:prstGeom>
        </p:spPr>
      </p:pic>
      <p:sp>
        <p:nvSpPr>
          <p:cNvPr id="10" name="Google Shape;708;p33"/>
          <p:cNvSpPr txBox="1">
            <a:spLocks/>
          </p:cNvSpPr>
          <p:nvPr/>
        </p:nvSpPr>
        <p:spPr>
          <a:xfrm>
            <a:off x="438729" y="1346125"/>
            <a:ext cx="572953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rgbClr val="C00000"/>
                </a:solidFill>
                <a:cs typeface="+mj-cs"/>
              </a:rPr>
              <a:t>تبدأ دورة حياة بعض النباتات من البذرة </a:t>
            </a:r>
          </a:p>
        </p:txBody>
      </p:sp>
      <p:sp>
        <p:nvSpPr>
          <p:cNvPr id="11" name="Google Shape;708;p33"/>
          <p:cNvSpPr txBox="1">
            <a:spLocks/>
          </p:cNvSpPr>
          <p:nvPr/>
        </p:nvSpPr>
        <p:spPr>
          <a:xfrm>
            <a:off x="4956789" y="2439133"/>
            <a:ext cx="432211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دورة الحياة </a:t>
            </a:r>
          </a:p>
          <a:p>
            <a:pPr algn="ctr"/>
            <a:r>
              <a:rPr lang="ar-SA" sz="32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تعني نمو المخلوقات الحية وعيشها ثم موتها </a:t>
            </a:r>
          </a:p>
        </p:txBody>
      </p:sp>
    </p:spTree>
    <p:extLst>
      <p:ext uri="{BB962C8B-B14F-4D97-AF65-F5344CB8AC3E}">
        <p14:creationId xmlns:p14="http://schemas.microsoft.com/office/powerpoint/2010/main" val="200094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6022692" y="-81234"/>
            <a:ext cx="2190307" cy="2108228"/>
          </a:xfrm>
          <a:prstGeom prst="rect">
            <a:avLst/>
          </a:prstGeom>
        </p:spPr>
      </p:pic>
      <p:sp>
        <p:nvSpPr>
          <p:cNvPr id="2" name="شكل بيضاوي 1"/>
          <p:cNvSpPr/>
          <p:nvPr/>
        </p:nvSpPr>
        <p:spPr>
          <a:xfrm>
            <a:off x="3137981" y="138224"/>
            <a:ext cx="303027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/>
          <p:cNvSpPr/>
          <p:nvPr/>
        </p:nvSpPr>
        <p:spPr>
          <a:xfrm>
            <a:off x="31896" y="1283431"/>
            <a:ext cx="2480929" cy="1779041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1370712" y="445267"/>
            <a:ext cx="5211819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كيف تنمو النباتات من البذور؟</a:t>
            </a:r>
            <a:endParaRPr sz="40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30248" y="3371060"/>
            <a:ext cx="2480929" cy="1669312"/>
          </a:xfrm>
          <a:prstGeom prst="ellipse">
            <a:avLst/>
          </a:prstGeom>
          <a:solidFill>
            <a:srgbClr val="F9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>
          <a:xfrm>
            <a:off x="96575" y="2530549"/>
            <a:ext cx="5503867" cy="2457778"/>
          </a:xfrm>
          <a:prstGeom prst="rect">
            <a:avLst/>
          </a:prstGeom>
        </p:spPr>
      </p:pic>
      <p:sp>
        <p:nvSpPr>
          <p:cNvPr id="10" name="Google Shape;708;p33"/>
          <p:cNvSpPr txBox="1">
            <a:spLocks/>
          </p:cNvSpPr>
          <p:nvPr/>
        </p:nvSpPr>
        <p:spPr>
          <a:xfrm>
            <a:off x="438729" y="1346125"/>
            <a:ext cx="572953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3200" b="0" dirty="0">
                <a:solidFill>
                  <a:srgbClr val="C00000"/>
                </a:solidFill>
                <a:cs typeface="+mj-cs"/>
              </a:rPr>
              <a:t>تبدأ دورة حياة بعض النباتات من البذرة </a:t>
            </a:r>
          </a:p>
        </p:txBody>
      </p:sp>
      <p:sp>
        <p:nvSpPr>
          <p:cNvPr id="11" name="Google Shape;708;p33"/>
          <p:cNvSpPr txBox="1">
            <a:spLocks/>
          </p:cNvSpPr>
          <p:nvPr/>
        </p:nvSpPr>
        <p:spPr>
          <a:xfrm>
            <a:off x="4956789" y="2556372"/>
            <a:ext cx="4322111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elius Unicase"/>
              <a:buNone/>
              <a:defRPr sz="3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تنبت البذرة ثم تنمو و تكون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cs typeface="+mj-cs"/>
              </a:rPr>
              <a:t>الباردة</a:t>
            </a:r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</a:t>
            </a:r>
          </a:p>
          <a:p>
            <a:pPr algn="ctr"/>
            <a:r>
              <a:rPr lang="ar-SA" sz="2800" b="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تنمو الباردة وتصير نباتًا جديدًا ويكون النبات الجديد بذورَا</a:t>
            </a:r>
          </a:p>
        </p:txBody>
      </p:sp>
    </p:spTree>
    <p:extLst>
      <p:ext uri="{BB962C8B-B14F-4D97-AF65-F5344CB8AC3E}">
        <p14:creationId xmlns:p14="http://schemas.microsoft.com/office/powerpoint/2010/main" val="265837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8;p33"/>
          <p:cNvSpPr txBox="1">
            <a:spLocks/>
          </p:cNvSpPr>
          <p:nvPr/>
        </p:nvSpPr>
        <p:spPr>
          <a:xfrm>
            <a:off x="2309256" y="2156918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elius Unicase"/>
              <a:buNone/>
              <a:defRPr sz="4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ar-SA" sz="3600" dirty="0">
                <a:solidFill>
                  <a:srgbClr val="00B050"/>
                </a:solidFill>
                <a:cs typeface="+mj-cs"/>
              </a:rPr>
              <a:t>كيف تتغير النباتات </a:t>
            </a:r>
          </a:p>
        </p:txBody>
      </p:sp>
      <p:sp>
        <p:nvSpPr>
          <p:cNvPr id="7" name="Google Shape;709;p33"/>
          <p:cNvSpPr txBox="1">
            <a:spLocks/>
          </p:cNvSpPr>
          <p:nvPr/>
        </p:nvSpPr>
        <p:spPr>
          <a:xfrm>
            <a:off x="2657017" y="1256296"/>
            <a:ext cx="37557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ar-SA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هيا لنفكر يا أصدقائي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7" y="117312"/>
            <a:ext cx="3932959" cy="393295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/>
        </p:blipFill>
        <p:spPr>
          <a:xfrm>
            <a:off x="5471099" y="1465118"/>
            <a:ext cx="2574389" cy="367838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585363" y="3096491"/>
            <a:ext cx="1153391" cy="2088573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2022443" y="1906590"/>
            <a:ext cx="6206700" cy="29310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871787" y="2058374"/>
            <a:ext cx="6206700" cy="29310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90" y="243109"/>
            <a:ext cx="4482665" cy="3630529"/>
          </a:xfrm>
          <a:prstGeom prst="rect">
            <a:avLst/>
          </a:prstGeom>
        </p:spPr>
      </p:pic>
      <p:sp>
        <p:nvSpPr>
          <p:cNvPr id="8" name="Google Shape;2274;p53"/>
          <p:cNvSpPr txBox="1">
            <a:spLocks noGrp="1"/>
          </p:cNvSpPr>
          <p:nvPr>
            <p:ph type="title"/>
          </p:nvPr>
        </p:nvSpPr>
        <p:spPr>
          <a:xfrm>
            <a:off x="1871787" y="4469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rgbClr val="C00000"/>
                </a:solidFill>
                <a:cs typeface="+mj-cs"/>
              </a:rPr>
              <a:t>أفكر</a:t>
            </a:r>
            <a:br>
              <a:rPr lang="ar-SA" sz="4000" dirty="0">
                <a:solidFill>
                  <a:srgbClr val="C00000"/>
                </a:solidFill>
                <a:cs typeface="+mj-cs"/>
              </a:rPr>
            </a:br>
            <a:r>
              <a:rPr lang="ar-SA" sz="4000" dirty="0">
                <a:solidFill>
                  <a:srgbClr val="C00000"/>
                </a:solidFill>
                <a:cs typeface="+mj-cs"/>
              </a:rPr>
              <a:t>وأتحدث</a:t>
            </a:r>
            <a:endParaRPr sz="4000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8053" t="24712" r="16957" b="27261"/>
          <a:stretch/>
        </p:blipFill>
        <p:spPr>
          <a:xfrm>
            <a:off x="2446761" y="2206613"/>
            <a:ext cx="5358063" cy="2630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08;p33"/>
          <p:cNvSpPr txBox="1">
            <a:spLocks/>
          </p:cNvSpPr>
          <p:nvPr/>
        </p:nvSpPr>
        <p:spPr>
          <a:xfrm>
            <a:off x="4413219" y="21666"/>
            <a:ext cx="4882473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Delius Unicase"/>
              <a:buNone/>
              <a:defRPr sz="40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ar-SA" sz="3600" dirty="0">
                <a:solidFill>
                  <a:srgbClr val="EEA74E"/>
                </a:solidFill>
                <a:cs typeface="+mj-cs"/>
              </a:rPr>
              <a:t>مفردات الفصل الأول </a:t>
            </a:r>
          </a:p>
        </p:txBody>
      </p:sp>
      <p:sp>
        <p:nvSpPr>
          <p:cNvPr id="8" name="Google Shape;773;p34"/>
          <p:cNvSpPr txBox="1">
            <a:spLocks/>
          </p:cNvSpPr>
          <p:nvPr/>
        </p:nvSpPr>
        <p:spPr>
          <a:xfrm>
            <a:off x="3536041" y="616025"/>
            <a:ext cx="52431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2800" dirty="0"/>
              <a:t>هيا لنتعرف يا أصدقائي على المفردات 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2" y="21666"/>
            <a:ext cx="1360602" cy="136060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1888" t="26784" r="37623" b="21537"/>
          <a:stretch/>
        </p:blipFill>
        <p:spPr>
          <a:xfrm>
            <a:off x="4459704" y="1573619"/>
            <a:ext cx="4684295" cy="34765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1026" t="21642" r="37917" b="22218"/>
          <a:stretch/>
        </p:blipFill>
        <p:spPr>
          <a:xfrm>
            <a:off x="0" y="1573619"/>
            <a:ext cx="4459705" cy="356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4153919" y="1014067"/>
            <a:ext cx="3973061" cy="3115340"/>
          </a:xfrm>
          <a:prstGeom prst="rect">
            <a:avLst/>
          </a:prstGeom>
        </p:spPr>
      </p:pic>
      <p:sp>
        <p:nvSpPr>
          <p:cNvPr id="2074" name="Google Shape;2074;p48"/>
          <p:cNvSpPr txBox="1">
            <a:spLocks noGrp="1"/>
          </p:cNvSpPr>
          <p:nvPr>
            <p:ph type="title"/>
          </p:nvPr>
        </p:nvSpPr>
        <p:spPr>
          <a:xfrm>
            <a:off x="530362" y="1914111"/>
            <a:ext cx="3623557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+mj-cs"/>
              </a:rPr>
              <a:t>الدرس الأول </a:t>
            </a:r>
            <a:endParaRPr sz="6000" dirty="0">
              <a:cs typeface="+mj-cs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4302780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مستطيل 6"/>
          <p:cNvSpPr/>
          <p:nvPr/>
        </p:nvSpPr>
        <p:spPr>
          <a:xfrm>
            <a:off x="116958" y="3636335"/>
            <a:ext cx="3931901" cy="1507165"/>
          </a:xfrm>
          <a:prstGeom prst="rect">
            <a:avLst/>
          </a:prstGeom>
          <a:solidFill>
            <a:srgbClr val="F8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53" y="2707204"/>
            <a:ext cx="2050754" cy="20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8"/>
          <p:cNvSpPr/>
          <p:nvPr/>
        </p:nvSpPr>
        <p:spPr>
          <a:xfrm>
            <a:off x="4483651" y="684390"/>
            <a:ext cx="3703550" cy="374877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74" name="Google Shape;2074;p48"/>
          <p:cNvSpPr txBox="1">
            <a:spLocks noGrp="1"/>
          </p:cNvSpPr>
          <p:nvPr>
            <p:ph type="title"/>
          </p:nvPr>
        </p:nvSpPr>
        <p:spPr>
          <a:xfrm>
            <a:off x="1460879" y="1472804"/>
            <a:ext cx="3623557" cy="5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cs typeface="+mj-cs"/>
              </a:rPr>
              <a:t>الدرس الأول </a:t>
            </a:r>
            <a:endParaRPr sz="4800" dirty="0">
              <a:cs typeface="+mj-cs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4302780" y="814975"/>
            <a:ext cx="3630500" cy="3513525"/>
          </a:xfrm>
          <a:custGeom>
            <a:avLst/>
            <a:gdLst/>
            <a:ahLst/>
            <a:cxnLst/>
            <a:rect l="l" t="t" r="r" b="b"/>
            <a:pathLst>
              <a:path w="145220" h="140541" extrusionOk="0">
                <a:moveTo>
                  <a:pt x="31568" y="8951"/>
                </a:moveTo>
                <a:cubicBezTo>
                  <a:pt x="14941" y="18725"/>
                  <a:pt x="2001" y="43307"/>
                  <a:pt x="204" y="63270"/>
                </a:cubicBezTo>
                <a:cubicBezTo>
                  <a:pt x="-1593" y="83234"/>
                  <a:pt x="8730" y="115867"/>
                  <a:pt x="20787" y="128732"/>
                </a:cubicBezTo>
                <a:cubicBezTo>
                  <a:pt x="32844" y="141597"/>
                  <a:pt x="57708" y="139896"/>
                  <a:pt x="72548" y="140462"/>
                </a:cubicBezTo>
                <a:cubicBezTo>
                  <a:pt x="87388" y="141028"/>
                  <a:pt x="98582" y="138559"/>
                  <a:pt x="109827" y="132128"/>
                </a:cubicBezTo>
                <a:cubicBezTo>
                  <a:pt x="121072" y="125697"/>
                  <a:pt x="134783" y="114688"/>
                  <a:pt x="140020" y="101876"/>
                </a:cubicBezTo>
                <a:cubicBezTo>
                  <a:pt x="145258" y="89064"/>
                  <a:pt x="147928" y="71465"/>
                  <a:pt x="141252" y="55257"/>
                </a:cubicBezTo>
                <a:cubicBezTo>
                  <a:pt x="134576" y="39049"/>
                  <a:pt x="118246" y="12346"/>
                  <a:pt x="99965" y="4628"/>
                </a:cubicBezTo>
                <a:cubicBezTo>
                  <a:pt x="81684" y="-3090"/>
                  <a:pt x="48195" y="-823"/>
                  <a:pt x="31568" y="895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مستطيل 6"/>
          <p:cNvSpPr/>
          <p:nvPr/>
        </p:nvSpPr>
        <p:spPr>
          <a:xfrm>
            <a:off x="116958" y="3636335"/>
            <a:ext cx="3931901" cy="1507165"/>
          </a:xfrm>
          <a:prstGeom prst="rect">
            <a:avLst/>
          </a:prstGeom>
          <a:solidFill>
            <a:srgbClr val="F8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12610" r="9242" b="25581"/>
          <a:stretch/>
        </p:blipFill>
        <p:spPr>
          <a:xfrm>
            <a:off x="4048859" y="579180"/>
            <a:ext cx="4382919" cy="3959193"/>
          </a:xfrm>
          <a:prstGeom prst="rect">
            <a:avLst/>
          </a:prstGeom>
        </p:spPr>
      </p:pic>
      <p:sp>
        <p:nvSpPr>
          <p:cNvPr id="9" name="Google Shape;2074;p48"/>
          <p:cNvSpPr txBox="1">
            <a:spLocks/>
          </p:cNvSpPr>
          <p:nvPr/>
        </p:nvSpPr>
        <p:spPr>
          <a:xfrm>
            <a:off x="1460879" y="2645352"/>
            <a:ext cx="3623557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ibur"/>
              <a:buNone/>
              <a:defRPr sz="22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ctr"/>
            <a:r>
              <a:rPr lang="ar-SA" sz="72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نمو</a:t>
            </a:r>
          </a:p>
          <a:p>
            <a:pPr algn="ctr"/>
            <a:r>
              <a:rPr lang="ar-SA" sz="72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 النباتات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/>
        </p:blipFill>
        <p:spPr>
          <a:xfrm>
            <a:off x="-28008" y="1983404"/>
            <a:ext cx="2016621" cy="28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9903" t="23396" r="31382" b="15639"/>
          <a:stretch/>
        </p:blipFill>
        <p:spPr>
          <a:xfrm>
            <a:off x="3577390" y="507332"/>
            <a:ext cx="5037221" cy="4459705"/>
          </a:xfrm>
          <a:prstGeom prst="rect">
            <a:avLst/>
          </a:prstGeom>
        </p:spPr>
      </p:pic>
      <p:sp>
        <p:nvSpPr>
          <p:cNvPr id="3" name="Google Shape;709;p33"/>
          <p:cNvSpPr txBox="1">
            <a:spLocks/>
          </p:cNvSpPr>
          <p:nvPr/>
        </p:nvSpPr>
        <p:spPr>
          <a:xfrm>
            <a:off x="167046" y="326725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4800" b="1" dirty="0">
                <a:cs typeface="+mj-cs"/>
              </a:rPr>
              <a:t>أنظر و أتساءل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6" y="1120564"/>
            <a:ext cx="3651584" cy="3651584"/>
          </a:xfrm>
          <a:prstGeom prst="rect">
            <a:avLst/>
          </a:prstGeom>
        </p:spPr>
      </p:pic>
      <p:sp>
        <p:nvSpPr>
          <p:cNvPr id="5" name="Google Shape;773;p34"/>
          <p:cNvSpPr txBox="1">
            <a:spLocks/>
          </p:cNvSpPr>
          <p:nvPr/>
        </p:nvSpPr>
        <p:spPr>
          <a:xfrm>
            <a:off x="4008474" y="3583174"/>
            <a:ext cx="4606137" cy="1298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Lato"/>
              <a:buChar char="●"/>
              <a:defRPr sz="16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Lato"/>
              <a:buNone/>
            </a:pPr>
            <a:r>
              <a:rPr lang="ar-SA" sz="2400" b="1" dirty="0">
                <a:solidFill>
                  <a:srgbClr val="C00000"/>
                </a:solidFill>
              </a:rPr>
              <a:t>أرى في الصورة أزهار نبات الرمان وثماره.</a:t>
            </a:r>
          </a:p>
          <a:p>
            <a:pPr marL="0" indent="0" algn="ctr">
              <a:spcAft>
                <a:spcPts val="1600"/>
              </a:spcAft>
              <a:buFont typeface="Lato"/>
              <a:buNone/>
            </a:pPr>
            <a:r>
              <a:rPr lang="ar-SA" sz="2400" b="1" dirty="0">
                <a:solidFill>
                  <a:srgbClr val="C00000"/>
                </a:solidFill>
              </a:rPr>
              <a:t>أتوقع أين توجد بذوره؟</a:t>
            </a:r>
          </a:p>
        </p:txBody>
      </p:sp>
    </p:spTree>
    <p:extLst>
      <p:ext uri="{BB962C8B-B14F-4D97-AF65-F5344CB8AC3E}">
        <p14:creationId xmlns:p14="http://schemas.microsoft.com/office/powerpoint/2010/main" val="339022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2144849" y="2157413"/>
            <a:ext cx="3352183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أستكشف</a:t>
            </a:r>
            <a:endParaRPr sz="8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4381500" y="493297"/>
            <a:ext cx="4762500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مشتركة عباد الشمس, البذور, عباد الشمس صورة بابوا نيو غينيا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" b="90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4001" b="19181"/>
          <a:stretch/>
        </p:blipFill>
        <p:spPr bwMode="auto">
          <a:xfrm>
            <a:off x="1318437" y="1294515"/>
            <a:ext cx="6241311" cy="38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FD8E74FA-FCB6-4092-924B-38DC40858BDF}"/>
              </a:ext>
            </a:extLst>
          </p:cNvPr>
          <p:cNvSpPr/>
          <p:nvPr/>
        </p:nvSpPr>
        <p:spPr>
          <a:xfrm>
            <a:off x="5721738" y="81379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D5BF987-B2A8-4793-9AE7-278E6A37AAA6}"/>
              </a:ext>
            </a:extLst>
          </p:cNvPr>
          <p:cNvSpPr/>
          <p:nvPr/>
        </p:nvSpPr>
        <p:spPr>
          <a:xfrm>
            <a:off x="3371885" y="809103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4298ACD-0C58-486D-B4ED-916DE0B870DA}"/>
              </a:ext>
            </a:extLst>
          </p:cNvPr>
          <p:cNvSpPr/>
          <p:nvPr/>
        </p:nvSpPr>
        <p:spPr>
          <a:xfrm>
            <a:off x="1009914" y="814086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D438708-F65B-4A5A-B678-16461AB735A2}"/>
              </a:ext>
            </a:extLst>
          </p:cNvPr>
          <p:cNvSpPr/>
          <p:nvPr/>
        </p:nvSpPr>
        <p:spPr>
          <a:xfrm>
            <a:off x="1009914" y="2253037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43006B9-D38B-4DD1-B696-0D0115386541}"/>
              </a:ext>
            </a:extLst>
          </p:cNvPr>
          <p:cNvSpPr/>
          <p:nvPr/>
        </p:nvSpPr>
        <p:spPr>
          <a:xfrm>
            <a:off x="1009913" y="370058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D2F4406-E75E-45D3-971C-741B1B4D9396}"/>
              </a:ext>
            </a:extLst>
          </p:cNvPr>
          <p:cNvSpPr/>
          <p:nvPr/>
        </p:nvSpPr>
        <p:spPr>
          <a:xfrm>
            <a:off x="3373884" y="3690906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721BEB2-E72E-40CE-A5E7-B8E5E10D5990}"/>
              </a:ext>
            </a:extLst>
          </p:cNvPr>
          <p:cNvSpPr/>
          <p:nvPr/>
        </p:nvSpPr>
        <p:spPr>
          <a:xfrm>
            <a:off x="3385871" y="2285621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A4C7A7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DEFB3CB-3F21-4899-A5E2-733B31F1051E}"/>
              </a:ext>
            </a:extLst>
          </p:cNvPr>
          <p:cNvSpPr/>
          <p:nvPr/>
        </p:nvSpPr>
        <p:spPr>
          <a:xfrm>
            <a:off x="5735855" y="3700582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F2C2B97D-E8F5-469F-898F-26CFE262E8A0}"/>
              </a:ext>
            </a:extLst>
          </p:cNvPr>
          <p:cNvSpPr/>
          <p:nvPr/>
        </p:nvSpPr>
        <p:spPr>
          <a:xfrm>
            <a:off x="5735724" y="2243365"/>
            <a:ext cx="2349853" cy="143748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A4C7A7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45CE4D3-E734-433B-9C06-111134FC8D8E}"/>
              </a:ext>
            </a:extLst>
          </p:cNvPr>
          <p:cNvSpPr txBox="1"/>
          <p:nvPr/>
        </p:nvSpPr>
        <p:spPr>
          <a:xfrm>
            <a:off x="-180479" y="128525"/>
            <a:ext cx="923914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ماذا تتوقعون خلف المربعات</a:t>
            </a:r>
            <a:r>
              <a:rPr lang="ar-SA" sz="40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؟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873535" y="-22722"/>
            <a:ext cx="1569852" cy="22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6085" t="21398" r="29336" b="16686"/>
          <a:stretch/>
        </p:blipFill>
        <p:spPr>
          <a:xfrm>
            <a:off x="859809" y="0"/>
            <a:ext cx="6586780" cy="514349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83391" y="3352817"/>
            <a:ext cx="5431809" cy="1790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09;p33"/>
          <p:cNvSpPr txBox="1">
            <a:spLocks/>
          </p:cNvSpPr>
          <p:nvPr/>
        </p:nvSpPr>
        <p:spPr>
          <a:xfrm>
            <a:off x="3559500" y="3649207"/>
            <a:ext cx="37557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ar-SA" sz="5400" b="1" dirty="0">
                <a:solidFill>
                  <a:srgbClr val="00B050"/>
                </a:solidFill>
              </a:rPr>
              <a:t>أستكشف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0" y="2801679"/>
            <a:ext cx="2021921" cy="24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188</Words>
  <Application>Microsoft Office PowerPoint</Application>
  <PresentationFormat>عرض على الشاشة (16:9)</PresentationFormat>
  <Paragraphs>53</Paragraphs>
  <Slides>20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Times New Roman</vt:lpstr>
      <vt:lpstr>Arial</vt:lpstr>
      <vt:lpstr>Delius Unicase</vt:lpstr>
      <vt:lpstr>Vibur</vt:lpstr>
      <vt:lpstr>Catamaran</vt:lpstr>
      <vt:lpstr>Lato</vt:lpstr>
      <vt:lpstr>Work Sans</vt:lpstr>
      <vt:lpstr>Comfortaa</vt:lpstr>
      <vt:lpstr>Roboto Slab Regular</vt:lpstr>
      <vt:lpstr>Learning the Days of the Week by Slidesgo </vt:lpstr>
      <vt:lpstr>الفصل الثاني</vt:lpstr>
      <vt:lpstr>عرض تقديمي في PowerPoint</vt:lpstr>
      <vt:lpstr>عرض تقديمي في PowerPoint</vt:lpstr>
      <vt:lpstr>الدرس الأول </vt:lpstr>
      <vt:lpstr>الدرس الأول </vt:lpstr>
      <vt:lpstr>عرض تقديمي في PowerPoint</vt:lpstr>
      <vt:lpstr>أستكشف</vt:lpstr>
      <vt:lpstr>عرض تقديمي في PowerPoint</vt:lpstr>
      <vt:lpstr>عرض تقديمي في PowerPoint</vt:lpstr>
      <vt:lpstr>عرض تقديمي في PowerPoint</vt:lpstr>
      <vt:lpstr>أقرأ وأتعلم</vt:lpstr>
      <vt:lpstr>عرض تقديمي في PowerPoint</vt:lpstr>
      <vt:lpstr>عرض تقديمي في PowerPoint</vt:lpstr>
      <vt:lpstr>أقرأ وأتعلم</vt:lpstr>
      <vt:lpstr>أقرأ وأتعلم</vt:lpstr>
      <vt:lpstr>أقرأ الشكل</vt:lpstr>
      <vt:lpstr>كيف تنمو النباتات من البذور</vt:lpstr>
      <vt:lpstr>كيف تنمو النباتات من البذور؟</vt:lpstr>
      <vt:lpstr>كيف تنمو النباتات من البذور؟</vt:lpstr>
      <vt:lpstr>أفكر وأتحدث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الثاني</dc:title>
  <dc:creator>rawan</dc:creator>
  <cp:lastModifiedBy>عهود الاحمدي</cp:lastModifiedBy>
  <cp:revision>43</cp:revision>
  <dcterms:modified xsi:type="dcterms:W3CDTF">2022-09-14T13:46:58Z</dcterms:modified>
</cp:coreProperties>
</file>