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77" r:id="rId4"/>
    <p:sldId id="278" r:id="rId5"/>
    <p:sldId id="279" r:id="rId6"/>
    <p:sldId id="261" r:id="rId7"/>
    <p:sldId id="264" r:id="rId8"/>
    <p:sldId id="280" r:id="rId9"/>
    <p:sldId id="281" r:id="rId10"/>
    <p:sldId id="282" r:id="rId11"/>
    <p:sldId id="283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53"/>
    <a:srgbClr val="FFC5B7"/>
    <a:srgbClr val="E1F0F7"/>
    <a:srgbClr val="D4E9F4"/>
    <a:srgbClr val="FFFEF8"/>
    <a:srgbClr val="FFB5A3"/>
    <a:srgbClr val="FF3300"/>
    <a:srgbClr val="DAEFC3"/>
    <a:srgbClr val="B563AB"/>
    <a:srgbClr val="DFB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G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audio" Target="../media/audio3.wav"/><Relationship Id="rId5" Type="http://schemas.openxmlformats.org/officeDocument/2006/relationships/image" Target="../media/image2.png"/><Relationship Id="rId10" Type="http://schemas.microsoft.com/office/2007/relationships/hdphoto" Target="../media/hdphoto9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مهارة </a:t>
            </a:r>
            <a:r>
              <a:rPr lang="ar-SA" b="1" smtClean="0">
                <a:solidFill>
                  <a:schemeClr val="bg1"/>
                </a:solidFill>
              </a:rPr>
              <a:t>حل المسألة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568881" y="2039417"/>
            <a:ext cx="5214174" cy="16105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2730107" y="2332454"/>
            <a:ext cx="489172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فكرة درسنا يا أصدقائي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أقرر إذا كانت إجابة المسألة معقولة أم لا </a:t>
            </a:r>
            <a:endParaRPr lang="ar-S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5056159" y="4725863"/>
            <a:ext cx="4918046" cy="15172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/>
          <p:cNvSpPr txBox="1"/>
          <p:nvPr/>
        </p:nvSpPr>
        <p:spPr>
          <a:xfrm>
            <a:off x="5129175" y="4797140"/>
            <a:ext cx="470922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والخطوات الأربع لحل المسألة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أفهم ، أخطط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أحـل ، أتحقق </a:t>
            </a:r>
            <a:endParaRPr lang="ar-S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3" b="93930" l="3674" r="940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03" y="1257627"/>
            <a:ext cx="3208016" cy="320801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94" b="100000" l="6709" r="96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6"/>
          <a:stretch/>
        </p:blipFill>
        <p:spPr>
          <a:xfrm>
            <a:off x="2891246" y="3867048"/>
            <a:ext cx="2097523" cy="28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 مستدير الزوايا 64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مهارة </a:t>
            </a:r>
            <a:r>
              <a:rPr lang="ar-SA" b="1" smtClean="0">
                <a:solidFill>
                  <a:schemeClr val="bg1"/>
                </a:solidFill>
              </a:rPr>
              <a:t>حل المسألة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ربع نص 80"/>
          <p:cNvSpPr txBox="1"/>
          <p:nvPr/>
        </p:nvSpPr>
        <p:spPr>
          <a:xfrm>
            <a:off x="5303520" y="1154431"/>
            <a:ext cx="25064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أحل كلًا من المسائل الآتية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66" name="صورة 6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8" t="2331" b="72492"/>
          <a:stretch/>
        </p:blipFill>
        <p:spPr>
          <a:xfrm>
            <a:off x="8211235" y="1021421"/>
            <a:ext cx="2734483" cy="644990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2492"/>
          <a:stretch/>
        </p:blipFill>
        <p:spPr>
          <a:xfrm>
            <a:off x="7812880" y="1021421"/>
            <a:ext cx="400594" cy="64499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1771"/>
          <a:stretch/>
        </p:blipFill>
        <p:spPr>
          <a:xfrm>
            <a:off x="5870986" y="1720993"/>
            <a:ext cx="5079583" cy="2347385"/>
          </a:xfrm>
          <a:prstGeom prst="rect">
            <a:avLst/>
          </a:prstGeom>
        </p:spPr>
      </p:pic>
      <p:cxnSp>
        <p:nvCxnSpPr>
          <p:cNvPr id="25" name="رابط مستقيم 24"/>
          <p:cNvCxnSpPr/>
          <p:nvPr/>
        </p:nvCxnSpPr>
        <p:spPr>
          <a:xfrm flipH="1">
            <a:off x="6717202" y="2237923"/>
            <a:ext cx="3495690" cy="175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ستطيل 26"/>
          <p:cNvSpPr/>
          <p:nvPr/>
        </p:nvSpPr>
        <p:spPr>
          <a:xfrm>
            <a:off x="6212348" y="3180533"/>
            <a:ext cx="4248251" cy="8965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t="28333" b="45695"/>
          <a:stretch/>
        </p:blipFill>
        <p:spPr>
          <a:xfrm>
            <a:off x="6221058" y="4315210"/>
            <a:ext cx="4487978" cy="2159725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2110339" y="1889229"/>
            <a:ext cx="31931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طلاب الصف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2071121" y="2501466"/>
            <a:ext cx="31931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نصف عدد الطلاب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783731" y="3325791"/>
            <a:ext cx="53042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الطلاب الذين صوتوا لحصولهم على مجموعة من الكتب الثقافية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سهم إلى اليمين 5"/>
          <p:cNvSpPr/>
          <p:nvPr/>
        </p:nvSpPr>
        <p:spPr>
          <a:xfrm>
            <a:off x="5561920" y="6112750"/>
            <a:ext cx="727703" cy="259317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35"/>
          <p:cNvSpPr txBox="1"/>
          <p:nvPr/>
        </p:nvSpPr>
        <p:spPr>
          <a:xfrm>
            <a:off x="1080984" y="4349064"/>
            <a:ext cx="468904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نعم معقول </a:t>
            </a:r>
            <a:endParaRPr lang="ar-SA" sz="2800" b="1" dirty="0">
              <a:solidFill>
                <a:srgbClr val="C00000"/>
              </a:solidFill>
            </a:endParaRPr>
          </a:p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لأن العدد </a:t>
            </a:r>
            <a:r>
              <a:rPr lang="ku-Arab-IQ" sz="2800" b="1" dirty="0" smtClean="0">
                <a:solidFill>
                  <a:srgbClr val="C00000"/>
                </a:solidFill>
              </a:rPr>
              <a:t>١٥ </a:t>
            </a:r>
            <a:r>
              <a:rPr lang="ar-SA" sz="2800" b="1" dirty="0" smtClean="0">
                <a:solidFill>
                  <a:srgbClr val="C00000"/>
                </a:solidFill>
              </a:rPr>
              <a:t>قريب جدًا من العدد </a:t>
            </a:r>
            <a:r>
              <a:rPr lang="ku-Arab-IQ" sz="2800" b="1" dirty="0" smtClean="0">
                <a:solidFill>
                  <a:srgbClr val="C00000"/>
                </a:solidFill>
              </a:rPr>
              <a:t>١٦ </a:t>
            </a:r>
            <a:endParaRPr lang="ar-SA" sz="2800" b="1" dirty="0" smtClean="0">
              <a:solidFill>
                <a:srgbClr val="C00000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50" b="84688" l="625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2" y="1530837"/>
            <a:ext cx="1941257" cy="19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0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2" grpId="0"/>
      <p:bldP spid="34" grpId="0"/>
      <p:bldP spid="6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1650" r="6879"/>
          <a:stretch/>
        </p:blipFill>
        <p:spPr>
          <a:xfrm>
            <a:off x="5085722" y="4296423"/>
            <a:ext cx="1726554" cy="2444637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1" b="286"/>
          <a:stretch/>
        </p:blipFill>
        <p:spPr>
          <a:xfrm>
            <a:off x="375504" y="1991441"/>
            <a:ext cx="5576890" cy="121183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5" b="13761"/>
          <a:stretch/>
        </p:blipFill>
        <p:spPr>
          <a:xfrm>
            <a:off x="5943485" y="1737841"/>
            <a:ext cx="5406473" cy="2224559"/>
          </a:xfrm>
          <a:prstGeom prst="rect">
            <a:avLst/>
          </a:prstGeom>
        </p:spPr>
      </p:pic>
      <p:sp>
        <p:nvSpPr>
          <p:cNvPr id="65" name="مستطيل مستدير الزوايا 64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مهارة </a:t>
            </a:r>
            <a:r>
              <a:rPr lang="ar-SA" b="1" smtClean="0">
                <a:solidFill>
                  <a:schemeClr val="bg1"/>
                </a:solidFill>
              </a:rPr>
              <a:t>حل المسألة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ربع نص 80"/>
          <p:cNvSpPr txBox="1"/>
          <p:nvPr/>
        </p:nvSpPr>
        <p:spPr>
          <a:xfrm>
            <a:off x="5303520" y="1154431"/>
            <a:ext cx="25064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أحل كلًا من المسائل الآتية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66" name="صورة 6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8" t="2331" b="72492"/>
          <a:stretch/>
        </p:blipFill>
        <p:spPr>
          <a:xfrm>
            <a:off x="8211235" y="1021421"/>
            <a:ext cx="2734483" cy="644990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2492"/>
          <a:stretch/>
        </p:blipFill>
        <p:spPr>
          <a:xfrm>
            <a:off x="7812880" y="1021421"/>
            <a:ext cx="400594" cy="644990"/>
          </a:xfrm>
          <a:prstGeom prst="rect">
            <a:avLst/>
          </a:prstGeom>
        </p:spPr>
      </p:pic>
      <p:cxnSp>
        <p:nvCxnSpPr>
          <p:cNvPr id="25" name="رابط مستقيم 24"/>
          <p:cNvCxnSpPr/>
          <p:nvPr/>
        </p:nvCxnSpPr>
        <p:spPr>
          <a:xfrm flipH="1">
            <a:off x="6213078" y="2397228"/>
            <a:ext cx="3495690" cy="175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ستطيل 25"/>
          <p:cNvSpPr/>
          <p:nvPr/>
        </p:nvSpPr>
        <p:spPr>
          <a:xfrm>
            <a:off x="6435635" y="2447145"/>
            <a:ext cx="2079045" cy="50729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مستقيم 26"/>
          <p:cNvCxnSpPr/>
          <p:nvPr/>
        </p:nvCxnSpPr>
        <p:spPr>
          <a:xfrm flipH="1">
            <a:off x="6213078" y="3406816"/>
            <a:ext cx="4510586" cy="428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flipH="1" flipV="1">
            <a:off x="10040983" y="3946432"/>
            <a:ext cx="714676" cy="57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/>
          <p:cNvSpPr txBox="1"/>
          <p:nvPr/>
        </p:nvSpPr>
        <p:spPr>
          <a:xfrm>
            <a:off x="6859253" y="4187366"/>
            <a:ext cx="35836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٦٧ + ٤٢ = ١٠٩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شخص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7351310" y="4954392"/>
            <a:ext cx="27517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لا التقدير غير معقول </a:t>
            </a:r>
          </a:p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لأن </a:t>
            </a:r>
            <a:r>
              <a:rPr lang="ku-Arab-IQ" sz="2800" b="1" dirty="0" smtClean="0">
                <a:solidFill>
                  <a:srgbClr val="C00000"/>
                </a:solidFill>
              </a:rPr>
              <a:t>١٠٩ </a:t>
            </a:r>
            <a:r>
              <a:rPr lang="ar-SA" sz="2800" b="1" dirty="0" smtClean="0">
                <a:solidFill>
                  <a:srgbClr val="C00000"/>
                </a:solidFill>
              </a:rPr>
              <a:t>&gt; </a:t>
            </a:r>
            <a:r>
              <a:rPr lang="ku-Arab-IQ" sz="2800" b="1" dirty="0" smtClean="0">
                <a:solidFill>
                  <a:srgbClr val="C00000"/>
                </a:solidFill>
              </a:rPr>
              <a:t>١٠٠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1033049" y="3136868"/>
            <a:ext cx="402311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إذا كان عدد طلاب الصف الثالث في إحدى المدارس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طالبًا ، وكان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طالبًا منهم عيونهم زرقاء ، فهل من المعقول القول إن عدد ذوي العيون غير الزرقاء حوالي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طالبًا ؟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7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مستدير الزوايا 27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مهارة </a:t>
            </a:r>
            <a:r>
              <a:rPr lang="ar-SA" b="1" smtClean="0">
                <a:solidFill>
                  <a:schemeClr val="bg1"/>
                </a:solidFill>
              </a:rPr>
              <a:t>حل المسألة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98" y="1193795"/>
            <a:ext cx="2614816" cy="2989636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/>
          <p:cNvSpPr txBox="1"/>
          <p:nvPr/>
        </p:nvSpPr>
        <p:spPr>
          <a:xfrm>
            <a:off x="3706184" y="1350145"/>
            <a:ext cx="736335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اشترى أحمد علبة أقلام تلوين ، فيها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٨٤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قلمًا ، وعند تفريغها وجد أن ألوان الأقلام ثلاثة (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الأزرق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و</a:t>
            </a:r>
            <a:r>
              <a:rPr lang="ar-SA" sz="2800" b="1" dirty="0" smtClean="0">
                <a:solidFill>
                  <a:srgbClr val="FF0000"/>
                </a:solidFill>
              </a:rPr>
              <a:t>الأحمر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و</a:t>
            </a:r>
            <a:r>
              <a:rPr lang="ar-SA" sz="2800" b="1" dirty="0" smtClean="0">
                <a:solidFill>
                  <a:srgbClr val="00B050"/>
                </a:solidFill>
              </a:rPr>
              <a:t>الأخضر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) ، فعدّ الأقلام الزرقاء والخضراء فوجدها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٥٣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قلمًا ، فخمن أن عدد الأقلام الحمراء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٣٠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قلمًا ، فهل تخمينه معقول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 flipH="1">
            <a:off x="4630727" y="2248101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 flipV="1">
            <a:off x="5837079" y="2650557"/>
            <a:ext cx="4085536" cy="2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40"/>
          <p:cNvSpPr/>
          <p:nvPr/>
        </p:nvSpPr>
        <p:spPr>
          <a:xfrm>
            <a:off x="4612893" y="2685970"/>
            <a:ext cx="5470990" cy="4477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/>
          <p:cNvSpPr txBox="1"/>
          <p:nvPr/>
        </p:nvSpPr>
        <p:spPr>
          <a:xfrm>
            <a:off x="7192797" y="3396174"/>
            <a:ext cx="2810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ماذا اعرف من المسألة ؟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7053680" y="3961646"/>
            <a:ext cx="29854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اشترى أحمد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قلمًا ملونًا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7288374" y="4452527"/>
            <a:ext cx="27584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هناك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ألوان للأقلام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8019869" y="5469907"/>
            <a:ext cx="20269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ما المطلوب مني ؟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47" name="صورة 4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27" y="3541716"/>
            <a:ext cx="2012088" cy="1510408"/>
          </a:xfrm>
          <a:prstGeom prst="rect">
            <a:avLst/>
          </a:prstGeom>
        </p:spPr>
      </p:pic>
      <p:sp>
        <p:nvSpPr>
          <p:cNvPr id="48" name="مربع نص 47"/>
          <p:cNvSpPr txBox="1"/>
          <p:nvPr/>
        </p:nvSpPr>
        <p:spPr>
          <a:xfrm>
            <a:off x="10316272" y="3133719"/>
            <a:ext cx="912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أفـهم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833742" y="4946609"/>
            <a:ext cx="52501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الأقلام الزرقاء والخضراء معًا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قلمًا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3846504" y="6047310"/>
            <a:ext cx="62733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أقرر ما إذا كان عدد الأقلام الحمراء وهو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معقولًا أم لا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5658210" y="1789945"/>
            <a:ext cx="160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0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/>
      <p:bldP spid="44" grpId="0"/>
      <p:bldP spid="46" grpId="0"/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مستدير الزوايا 27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مهارة </a:t>
            </a:r>
            <a:r>
              <a:rPr lang="ar-SA" b="1" smtClean="0">
                <a:solidFill>
                  <a:schemeClr val="bg1"/>
                </a:solidFill>
              </a:rPr>
              <a:t>حل المسألة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98" y="1193795"/>
            <a:ext cx="2614816" cy="2989636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/>
          <p:cNvSpPr txBox="1"/>
          <p:nvPr/>
        </p:nvSpPr>
        <p:spPr>
          <a:xfrm>
            <a:off x="3706184" y="1350145"/>
            <a:ext cx="736335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اشترى أحمد علبة أقلام تلوين ، فيها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٨٤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قلمًا ، وعند تفريغها وجد أن ألوان الأقلام ثلاثة (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الأزرق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و</a:t>
            </a:r>
            <a:r>
              <a:rPr lang="ar-SA" sz="2800" b="1" dirty="0" smtClean="0">
                <a:solidFill>
                  <a:srgbClr val="FF0000"/>
                </a:solidFill>
              </a:rPr>
              <a:t>الأحمر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و</a:t>
            </a:r>
            <a:r>
              <a:rPr lang="ar-SA" sz="2800" b="1" dirty="0" smtClean="0">
                <a:solidFill>
                  <a:srgbClr val="00B050"/>
                </a:solidFill>
              </a:rPr>
              <a:t>الأخضر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) ، فعدّ الأقلام الزرقاء والخضراء فوجدها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٥٣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قلمًا ، فخمن أن عدد الأقلام الحمراء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٣٠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قلمًا ، فهل تخمينه معقول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 flipH="1">
            <a:off x="4630727" y="2248101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 flipV="1">
            <a:off x="5837079" y="2650557"/>
            <a:ext cx="4085536" cy="2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40"/>
          <p:cNvSpPr/>
          <p:nvPr/>
        </p:nvSpPr>
        <p:spPr>
          <a:xfrm>
            <a:off x="4612893" y="2685970"/>
            <a:ext cx="5470990" cy="4477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/>
          <p:cNvSpPr txBox="1"/>
          <p:nvPr/>
        </p:nvSpPr>
        <p:spPr>
          <a:xfrm>
            <a:off x="3145522" y="4550246"/>
            <a:ext cx="639778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أستعمل الطرح لأجد عدد الأقلام الحمراء ، ثم أقارن الإجابة بـ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0316272" y="3133719"/>
            <a:ext cx="912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أخطط</a:t>
            </a:r>
            <a:r>
              <a:rPr lang="ar-SA" sz="2800" b="1" dirty="0" smtClean="0">
                <a:solidFill>
                  <a:srgbClr val="00B050"/>
                </a:solidFill>
              </a:rPr>
              <a:t> 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endParaRPr lang="ar-SA" dirty="0">
              <a:solidFill>
                <a:srgbClr val="00B050"/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5658210" y="1789945"/>
            <a:ext cx="160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38" b="99370" l="6462" r="93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05" y="3590349"/>
            <a:ext cx="1908376" cy="23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4" t="4952" r="16350" b="16444"/>
          <a:stretch/>
        </p:blipFill>
        <p:spPr>
          <a:xfrm>
            <a:off x="9922615" y="3656939"/>
            <a:ext cx="1843503" cy="2228766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مهارة </a:t>
            </a:r>
            <a:r>
              <a:rPr lang="ar-SA" b="1" smtClean="0">
                <a:solidFill>
                  <a:schemeClr val="bg1"/>
                </a:solidFill>
              </a:rPr>
              <a:t>حل المسألة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98" y="1193795"/>
            <a:ext cx="2614816" cy="2989636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/>
          <p:cNvSpPr txBox="1"/>
          <p:nvPr/>
        </p:nvSpPr>
        <p:spPr>
          <a:xfrm>
            <a:off x="3706184" y="1350145"/>
            <a:ext cx="736335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اشترى أحمد علبة أقلام تلوين ، فيها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٨٤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قلمًا ، وعند تفريغها وجد أن ألوان الأقلام ثلاثة (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الأزرق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و</a:t>
            </a:r>
            <a:r>
              <a:rPr lang="ar-SA" sz="2800" b="1" dirty="0" smtClean="0">
                <a:solidFill>
                  <a:srgbClr val="FF0000"/>
                </a:solidFill>
              </a:rPr>
              <a:t>الأحمر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و</a:t>
            </a:r>
            <a:r>
              <a:rPr lang="ar-SA" sz="2800" b="1" dirty="0" smtClean="0">
                <a:solidFill>
                  <a:srgbClr val="00B050"/>
                </a:solidFill>
              </a:rPr>
              <a:t>الأخضر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) ، فعدّ الأقلام الزرقاء والخضراء فوجدها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٥٣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قلمًا ، فخمن أن عدد الأقلام الحمراء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٣٠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قلمًا ، فهل تخمينه معقول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 flipH="1">
            <a:off x="4630727" y="2248101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 flipV="1">
            <a:off x="5837079" y="2650557"/>
            <a:ext cx="4085536" cy="2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40"/>
          <p:cNvSpPr/>
          <p:nvPr/>
        </p:nvSpPr>
        <p:spPr>
          <a:xfrm>
            <a:off x="4612893" y="2685970"/>
            <a:ext cx="5470990" cy="4477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/>
          <p:cNvSpPr txBox="1"/>
          <p:nvPr/>
        </p:nvSpPr>
        <p:spPr>
          <a:xfrm>
            <a:off x="3831322" y="3405920"/>
            <a:ext cx="63977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أ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طرح عدد الأقلام الزرقاء والخضراء من عدد الأقلام كلها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0316272" y="3133719"/>
            <a:ext cx="912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أحل </a:t>
            </a:r>
            <a:r>
              <a:rPr lang="ar-SA" sz="2800" b="1" dirty="0" smtClean="0">
                <a:solidFill>
                  <a:srgbClr val="00B050"/>
                </a:solidFill>
              </a:rPr>
              <a:t> 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endParaRPr lang="ar-SA" dirty="0">
              <a:solidFill>
                <a:srgbClr val="00B050"/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5658210" y="1789945"/>
            <a:ext cx="160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44"/>
          <a:stretch/>
        </p:blipFill>
        <p:spPr>
          <a:xfrm>
            <a:off x="6135993" y="4183431"/>
            <a:ext cx="1538164" cy="1017493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95" b="10312"/>
          <a:stretch/>
        </p:blipFill>
        <p:spPr>
          <a:xfrm>
            <a:off x="6179281" y="5232056"/>
            <a:ext cx="1538164" cy="374469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2462127" y="5767116"/>
            <a:ext cx="74343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بما أن العدد </a:t>
            </a:r>
            <a:r>
              <a:rPr lang="ku-Arab-IQ" sz="2400" b="1" dirty="0" smtClean="0">
                <a:solidFill>
                  <a:srgbClr val="C00000"/>
                </a:solidFill>
              </a:rPr>
              <a:t>٣١ </a:t>
            </a:r>
            <a:r>
              <a:rPr lang="ar-SA" sz="2400" b="1" dirty="0" smtClean="0">
                <a:solidFill>
                  <a:srgbClr val="C00000"/>
                </a:solidFill>
              </a:rPr>
              <a:t>قريب من العدد </a:t>
            </a:r>
            <a:r>
              <a:rPr lang="ku-Arab-IQ" sz="2400" b="1" dirty="0" smtClean="0">
                <a:solidFill>
                  <a:srgbClr val="C00000"/>
                </a:solidFill>
              </a:rPr>
              <a:t>٣٠ </a:t>
            </a:r>
            <a:r>
              <a:rPr lang="ar-SA" sz="2400" b="1" dirty="0" smtClean="0">
                <a:solidFill>
                  <a:srgbClr val="C00000"/>
                </a:solidFill>
              </a:rPr>
              <a:t>، فإنه من المعقول القول بأن </a:t>
            </a:r>
            <a:r>
              <a:rPr lang="ku-Arab-IQ" sz="2400" b="1" dirty="0" smtClean="0">
                <a:solidFill>
                  <a:srgbClr val="C00000"/>
                </a:solidFill>
              </a:rPr>
              <a:t>٣٠ </a:t>
            </a:r>
            <a:r>
              <a:rPr lang="ar-SA" sz="2400" b="1" dirty="0" smtClean="0">
                <a:solidFill>
                  <a:srgbClr val="C00000"/>
                </a:solidFill>
              </a:rPr>
              <a:t>قلمًا لونها أحمر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45801" r="64181" b="36006"/>
          <a:stretch/>
        </p:blipFill>
        <p:spPr>
          <a:xfrm>
            <a:off x="5845300" y="5323943"/>
            <a:ext cx="1227908" cy="531223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مهارة </a:t>
            </a:r>
            <a:r>
              <a:rPr lang="ar-SA" b="1" smtClean="0">
                <a:solidFill>
                  <a:schemeClr val="bg1"/>
                </a:solidFill>
              </a:rPr>
              <a:t>حل المسألة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98" y="1193795"/>
            <a:ext cx="2614816" cy="2989636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/>
          <p:cNvSpPr txBox="1"/>
          <p:nvPr/>
        </p:nvSpPr>
        <p:spPr>
          <a:xfrm>
            <a:off x="3706184" y="1350145"/>
            <a:ext cx="736335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اشترى أحمد علبة أقلام تلوين ، فيها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٨٤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قلمًا ، وعند تفريغها وجد أن ألوان الأقلام ثلاثة (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الأزرق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و</a:t>
            </a:r>
            <a:r>
              <a:rPr lang="ar-SA" sz="2800" b="1" dirty="0" smtClean="0">
                <a:solidFill>
                  <a:srgbClr val="FF0000"/>
                </a:solidFill>
              </a:rPr>
              <a:t>الأحمر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و</a:t>
            </a:r>
            <a:r>
              <a:rPr lang="ar-SA" sz="2800" b="1" dirty="0" smtClean="0">
                <a:solidFill>
                  <a:srgbClr val="00B050"/>
                </a:solidFill>
              </a:rPr>
              <a:t>الأخضر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) ، فعدّ الأقلام الزرقاء والخضراء فوجدها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٥٣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قلمًا ، فخمن أن عدد الأقلام الحمراء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٣٠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قلمًا ، فهل تخمينه معقول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 flipH="1">
            <a:off x="4630727" y="2248101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 flipV="1">
            <a:off x="5837079" y="2650557"/>
            <a:ext cx="4085536" cy="2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40"/>
          <p:cNvSpPr/>
          <p:nvPr/>
        </p:nvSpPr>
        <p:spPr>
          <a:xfrm>
            <a:off x="4612893" y="2685970"/>
            <a:ext cx="5470990" cy="4477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/>
          <p:cNvSpPr txBox="1"/>
          <p:nvPr/>
        </p:nvSpPr>
        <p:spPr>
          <a:xfrm>
            <a:off x="4707879" y="3389649"/>
            <a:ext cx="53772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أرجع إلى المسألة ، وأقدر مستعملًا التقريب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0567809" y="3060767"/>
            <a:ext cx="912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أتحقق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ar-SA" sz="2800" b="1" dirty="0" smtClean="0">
                <a:solidFill>
                  <a:srgbClr val="00B050"/>
                </a:solidFill>
              </a:rPr>
              <a:t> 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endParaRPr lang="ar-SA" dirty="0">
              <a:solidFill>
                <a:srgbClr val="00B050"/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5658210" y="1789945"/>
            <a:ext cx="160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/>
          <p:cNvSpPr txBox="1"/>
          <p:nvPr/>
        </p:nvSpPr>
        <p:spPr>
          <a:xfrm>
            <a:off x="4866055" y="6043912"/>
            <a:ext cx="51668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إذن الجواب معقول بالنسبة إلى المسألة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00" b="99200" l="10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2" r="16984"/>
          <a:stretch/>
        </p:blipFill>
        <p:spPr>
          <a:xfrm flipH="1">
            <a:off x="9782629" y="3483787"/>
            <a:ext cx="1704067" cy="298297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6" b="58656"/>
          <a:stretch/>
        </p:blipFill>
        <p:spPr>
          <a:xfrm>
            <a:off x="7260298" y="4074936"/>
            <a:ext cx="2304405" cy="1207181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r="64181" b="79102"/>
          <a:stretch/>
        </p:blipFill>
        <p:spPr>
          <a:xfrm>
            <a:off x="5814464" y="4120093"/>
            <a:ext cx="1227908" cy="610216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21935" r="64181" b="58970"/>
          <a:stretch/>
        </p:blipFill>
        <p:spPr>
          <a:xfrm>
            <a:off x="5814464" y="4741121"/>
            <a:ext cx="1227908" cy="5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مستطيل مستدير الزوايا 71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مهارة </a:t>
            </a:r>
            <a:r>
              <a:rPr lang="ar-SA" b="1" smtClean="0">
                <a:solidFill>
                  <a:schemeClr val="bg1"/>
                </a:solidFill>
              </a:rPr>
              <a:t>حل المسألة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/>
          <p:cNvSpPr txBox="1"/>
          <p:nvPr/>
        </p:nvSpPr>
        <p:spPr>
          <a:xfrm>
            <a:off x="2100140" y="1274213"/>
            <a:ext cx="61116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بالرجوع إلى المسألة في الصفحة السابقة أجيب عن السؤالين </a:t>
            </a:r>
            <a:r>
              <a:rPr lang="ku-Arab-IQ" sz="2000" b="1" dirty="0" smtClean="0"/>
              <a:t>١ </a:t>
            </a:r>
            <a:r>
              <a:rPr lang="ar-SA" sz="2000" b="1" dirty="0" smtClean="0"/>
              <a:t>، </a:t>
            </a:r>
            <a:r>
              <a:rPr lang="ku-Arab-IQ" sz="2000" b="1" dirty="0" smtClean="0"/>
              <a:t>٢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73" name="صورة 7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0" b="90000" l="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03" r="93633" b="72833"/>
          <a:stretch/>
        </p:blipFill>
        <p:spPr>
          <a:xfrm>
            <a:off x="8143042" y="1072907"/>
            <a:ext cx="505097" cy="717548"/>
          </a:xfrm>
          <a:prstGeom prst="rect">
            <a:avLst/>
          </a:prstGeom>
        </p:spPr>
      </p:pic>
      <p:pic>
        <p:nvPicPr>
          <p:cNvPr id="74" name="صورة 7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0" b="90000" l="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32" b="72833"/>
          <a:stretch/>
        </p:blipFill>
        <p:spPr>
          <a:xfrm>
            <a:off x="8596189" y="1072907"/>
            <a:ext cx="2387060" cy="717548"/>
          </a:xfrm>
          <a:prstGeom prst="rect">
            <a:avLst/>
          </a:prstGeom>
        </p:spPr>
      </p:pic>
      <p:sp>
        <p:nvSpPr>
          <p:cNvPr id="75" name="مربع نص 74"/>
          <p:cNvSpPr txBox="1"/>
          <p:nvPr/>
        </p:nvSpPr>
        <p:spPr>
          <a:xfrm>
            <a:off x="5129532" y="2104880"/>
            <a:ext cx="59506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١ </a:t>
            </a:r>
            <a:r>
              <a:rPr lang="ar-SA" sz="2400" b="1" dirty="0" smtClean="0">
                <a:solidFill>
                  <a:srgbClr val="00B050"/>
                </a:solidFill>
              </a:rPr>
              <a:t>– </a:t>
            </a:r>
            <a:r>
              <a:rPr lang="ar-SA" sz="2400" b="1" dirty="0" smtClean="0">
                <a:solidFill>
                  <a:srgbClr val="00B050"/>
                </a:solidFill>
              </a:rPr>
              <a:t>كيف أعرف ما إذا كان جواب المسألة معقولًا أم لا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4151262" y="2786286"/>
            <a:ext cx="66322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إذا كان جواب المطلوب في المسألة قريبًا من الجواب التقديري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1000415" y="3570002"/>
            <a:ext cx="101752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rgbClr val="00B050"/>
                </a:solidFill>
              </a:rPr>
              <a:t>٢ </a:t>
            </a:r>
            <a:r>
              <a:rPr lang="ar-SA" sz="2400" b="1" dirty="0" smtClean="0">
                <a:solidFill>
                  <a:srgbClr val="00B050"/>
                </a:solidFill>
              </a:rPr>
              <a:t>– </a:t>
            </a:r>
            <a:r>
              <a:rPr lang="ar-SA" sz="2400" b="1" dirty="0" smtClean="0">
                <a:solidFill>
                  <a:srgbClr val="00B050"/>
                </a:solidFill>
              </a:rPr>
              <a:t>إذا كان في العلبة أقلام زرقاء وخضراء فقط ، وكان عدد الأقلام الزرقاء </a:t>
            </a:r>
            <a:r>
              <a:rPr lang="ku-Arab-IQ" sz="2400" b="1" dirty="0" smtClean="0">
                <a:solidFill>
                  <a:srgbClr val="00B050"/>
                </a:solidFill>
              </a:rPr>
              <a:t>٥٧ </a:t>
            </a:r>
            <a:r>
              <a:rPr lang="ar-SA" sz="2400" b="1" dirty="0" smtClean="0">
                <a:solidFill>
                  <a:srgbClr val="00B050"/>
                </a:solidFill>
              </a:rPr>
              <a:t>قلمًا ، فما عدد الأقلام الخضراء تقريبًا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5021726" y="4727184"/>
            <a:ext cx="206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قلمًا تقريبًا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 مستدير الزوايا 64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مهارة </a:t>
            </a:r>
            <a:r>
              <a:rPr lang="ar-SA" b="1" smtClean="0">
                <a:solidFill>
                  <a:schemeClr val="bg1"/>
                </a:solidFill>
              </a:rPr>
              <a:t>حل المسألة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ربع نص 80"/>
          <p:cNvSpPr txBox="1"/>
          <p:nvPr/>
        </p:nvSpPr>
        <p:spPr>
          <a:xfrm>
            <a:off x="5303520" y="1154431"/>
            <a:ext cx="25064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أحل كلًا من المسائل الآتية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66" name="صورة 6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8" t="2331" b="72492"/>
          <a:stretch/>
        </p:blipFill>
        <p:spPr>
          <a:xfrm>
            <a:off x="8211235" y="1021421"/>
            <a:ext cx="2734483" cy="644990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2492"/>
          <a:stretch/>
        </p:blipFill>
        <p:spPr>
          <a:xfrm>
            <a:off x="7812880" y="1021421"/>
            <a:ext cx="400594" cy="64499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b="62921"/>
          <a:stretch/>
        </p:blipFill>
        <p:spPr>
          <a:xfrm>
            <a:off x="6239725" y="1884689"/>
            <a:ext cx="5098113" cy="4142006"/>
          </a:xfrm>
          <a:prstGeom prst="rect">
            <a:avLst/>
          </a:prstGeom>
        </p:spPr>
      </p:pic>
      <p:cxnSp>
        <p:nvCxnSpPr>
          <p:cNvPr id="68" name="رابط مستقيم 67"/>
          <p:cNvCxnSpPr/>
          <p:nvPr/>
        </p:nvCxnSpPr>
        <p:spPr>
          <a:xfrm flipH="1">
            <a:off x="6666952" y="3040581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مستطيل 68"/>
          <p:cNvSpPr/>
          <p:nvPr/>
        </p:nvSpPr>
        <p:spPr>
          <a:xfrm>
            <a:off x="7960922" y="3143795"/>
            <a:ext cx="2630157" cy="5044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0" name="رابط كسهم مستقيم 69"/>
          <p:cNvCxnSpPr/>
          <p:nvPr/>
        </p:nvCxnSpPr>
        <p:spPr>
          <a:xfrm flipH="1" flipV="1">
            <a:off x="5613913" y="4395425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ربع نص 70"/>
          <p:cNvSpPr txBox="1"/>
          <p:nvPr/>
        </p:nvSpPr>
        <p:spPr>
          <a:xfrm>
            <a:off x="4957399" y="4133815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2810149" y="2705436"/>
            <a:ext cx="33599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أقدر مستعملًا الأعداد المتناغمة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3" name="رابط كسهم مستقيم 72"/>
          <p:cNvCxnSpPr/>
          <p:nvPr/>
        </p:nvCxnSpPr>
        <p:spPr>
          <a:xfrm flipH="1" flipV="1">
            <a:off x="5611013" y="4805258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مربع نص 73"/>
          <p:cNvSpPr txBox="1"/>
          <p:nvPr/>
        </p:nvSpPr>
        <p:spPr>
          <a:xfrm>
            <a:off x="4954499" y="4543648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5" name="رابط كسهم مستقيم 74"/>
          <p:cNvCxnSpPr/>
          <p:nvPr/>
        </p:nvCxnSpPr>
        <p:spPr>
          <a:xfrm flipH="1" flipV="1">
            <a:off x="5608113" y="5233079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مربع نص 75"/>
          <p:cNvSpPr txBox="1"/>
          <p:nvPr/>
        </p:nvSpPr>
        <p:spPr>
          <a:xfrm>
            <a:off x="4951599" y="4971469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7" name="رابط كسهم مستقيم 76"/>
          <p:cNvCxnSpPr/>
          <p:nvPr/>
        </p:nvCxnSpPr>
        <p:spPr>
          <a:xfrm flipH="1" flipV="1">
            <a:off x="5608113" y="5661144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ربع نص 77"/>
          <p:cNvSpPr txBox="1"/>
          <p:nvPr/>
        </p:nvSpPr>
        <p:spPr>
          <a:xfrm>
            <a:off x="4951599" y="5399534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9" name="رابط مستقيم 78"/>
          <p:cNvCxnSpPr/>
          <p:nvPr/>
        </p:nvCxnSpPr>
        <p:spPr>
          <a:xfrm flipH="1">
            <a:off x="5004445" y="5852517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مربع نص 82"/>
          <p:cNvSpPr txBox="1"/>
          <p:nvPr/>
        </p:nvSpPr>
        <p:spPr>
          <a:xfrm>
            <a:off x="4976713" y="5843919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مربع نص 84"/>
          <p:cNvSpPr txBox="1"/>
          <p:nvPr/>
        </p:nvSpPr>
        <p:spPr>
          <a:xfrm>
            <a:off x="5664692" y="4343854"/>
            <a:ext cx="5072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مربع نص 85"/>
          <p:cNvSpPr txBox="1"/>
          <p:nvPr/>
        </p:nvSpPr>
        <p:spPr>
          <a:xfrm>
            <a:off x="5655992" y="4770671"/>
            <a:ext cx="5072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" name="مربع نص 86"/>
          <p:cNvSpPr txBox="1"/>
          <p:nvPr/>
        </p:nvSpPr>
        <p:spPr>
          <a:xfrm>
            <a:off x="5659788" y="5201440"/>
            <a:ext cx="5072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315" l="4286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5" y="1635814"/>
            <a:ext cx="2092338" cy="3228178"/>
          </a:xfrm>
          <a:prstGeom prst="rect">
            <a:avLst/>
          </a:prstGeom>
        </p:spPr>
      </p:pic>
      <p:sp>
        <p:nvSpPr>
          <p:cNvPr id="88" name="مربع نص 87"/>
          <p:cNvSpPr txBox="1"/>
          <p:nvPr/>
        </p:nvSpPr>
        <p:spPr>
          <a:xfrm>
            <a:off x="2116435" y="4852549"/>
            <a:ext cx="27517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نعم التقدير معقول </a:t>
            </a:r>
          </a:p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لأن </a:t>
            </a:r>
            <a:r>
              <a:rPr lang="ku-Arab-IQ" sz="2800" b="1" dirty="0" smtClean="0">
                <a:solidFill>
                  <a:srgbClr val="C00000"/>
                </a:solidFill>
              </a:rPr>
              <a:t>٦٥ </a:t>
            </a:r>
            <a:r>
              <a:rPr lang="ar-SA" sz="2800" b="1" dirty="0" smtClean="0">
                <a:solidFill>
                  <a:srgbClr val="C00000"/>
                </a:solidFill>
              </a:rPr>
              <a:t>&gt; </a:t>
            </a:r>
            <a:r>
              <a:rPr lang="ku-Arab-IQ" sz="2800" b="1" dirty="0" smtClean="0">
                <a:solidFill>
                  <a:srgbClr val="C00000"/>
                </a:solidFill>
              </a:rPr>
              <a:t>٥٠ 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1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1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  <p:bldP spid="72" grpId="0"/>
      <p:bldP spid="74" grpId="0"/>
      <p:bldP spid="76" grpId="0"/>
      <p:bldP spid="78" grpId="0"/>
      <p:bldP spid="83" grpId="0"/>
      <p:bldP spid="85" grpId="0"/>
      <p:bldP spid="86" grpId="0"/>
      <p:bldP spid="87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79" y="1284695"/>
            <a:ext cx="2974389" cy="4366555"/>
          </a:xfrm>
          <a:prstGeom prst="rect">
            <a:avLst/>
          </a:prstGeom>
        </p:spPr>
      </p:pic>
      <p:sp>
        <p:nvSpPr>
          <p:cNvPr id="65" name="مستطيل مستدير الزوايا 64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مهارة </a:t>
            </a:r>
            <a:r>
              <a:rPr lang="ar-SA" b="1" smtClean="0">
                <a:solidFill>
                  <a:schemeClr val="bg1"/>
                </a:solidFill>
              </a:rPr>
              <a:t>حل المسألة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ربع نص 80"/>
          <p:cNvSpPr txBox="1"/>
          <p:nvPr/>
        </p:nvSpPr>
        <p:spPr>
          <a:xfrm>
            <a:off x="5303520" y="1154431"/>
            <a:ext cx="25064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أحل كلًا من المسائل الآتية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66" name="صورة 6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8" t="2331" b="72492"/>
          <a:stretch/>
        </p:blipFill>
        <p:spPr>
          <a:xfrm>
            <a:off x="8211235" y="1021421"/>
            <a:ext cx="2734483" cy="644990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2492"/>
          <a:stretch/>
        </p:blipFill>
        <p:spPr>
          <a:xfrm>
            <a:off x="7812880" y="1021421"/>
            <a:ext cx="400594" cy="64499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44093" b="33293"/>
          <a:stretch/>
        </p:blipFill>
        <p:spPr>
          <a:xfrm>
            <a:off x="5874012" y="1955767"/>
            <a:ext cx="5463826" cy="2526127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7091979" y="4461503"/>
            <a:ext cx="33599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أقدر مستعملًا التقريب 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455954" y="3786533"/>
            <a:ext cx="25733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نعم التقدير معقول </a:t>
            </a:r>
          </a:p>
        </p:txBody>
      </p:sp>
      <p:cxnSp>
        <p:nvCxnSpPr>
          <p:cNvPr id="40" name="رابط مستقيم 39"/>
          <p:cNvCxnSpPr/>
          <p:nvPr/>
        </p:nvCxnSpPr>
        <p:spPr>
          <a:xfrm flipH="1">
            <a:off x="5992265" y="2534246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 flipH="1">
            <a:off x="7152360" y="3068028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41"/>
          <p:cNvSpPr/>
          <p:nvPr/>
        </p:nvSpPr>
        <p:spPr>
          <a:xfrm>
            <a:off x="5874012" y="3143795"/>
            <a:ext cx="4717067" cy="5044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/>
          <p:cNvSpPr/>
          <p:nvPr/>
        </p:nvSpPr>
        <p:spPr>
          <a:xfrm>
            <a:off x="6970210" y="3749292"/>
            <a:ext cx="3603451" cy="53228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ربع نص 43"/>
          <p:cNvSpPr txBox="1"/>
          <p:nvPr/>
        </p:nvSpPr>
        <p:spPr>
          <a:xfrm>
            <a:off x="8942994" y="5013954"/>
            <a:ext cx="10321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٨٣٤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6" name="رابط كسهم مستقيم 45"/>
          <p:cNvCxnSpPr/>
          <p:nvPr/>
        </p:nvCxnSpPr>
        <p:spPr>
          <a:xfrm flipH="1" flipV="1">
            <a:off x="8333610" y="5275564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/>
          <p:cNvSpPr txBox="1"/>
          <p:nvPr/>
        </p:nvSpPr>
        <p:spPr>
          <a:xfrm>
            <a:off x="7200399" y="5013954"/>
            <a:ext cx="10321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9167967" y="5424715"/>
            <a:ext cx="10321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- ٣٩٥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9" name="رابط كسهم مستقيم 48"/>
          <p:cNvCxnSpPr/>
          <p:nvPr/>
        </p:nvCxnSpPr>
        <p:spPr>
          <a:xfrm flipH="1" flipV="1">
            <a:off x="8333610" y="5686325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7323821" y="5424715"/>
            <a:ext cx="10321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-٤٠٠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7421249" y="5862728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7200399" y="5835476"/>
            <a:ext cx="10321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4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42" grpId="0" animBg="1"/>
      <p:bldP spid="43" grpId="0" animBg="1"/>
      <p:bldP spid="44" grpId="0"/>
      <p:bldP spid="47" grpId="0"/>
      <p:bldP spid="48" grpId="0"/>
      <p:bldP spid="50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 مستدير الزوايا 64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مهارة </a:t>
            </a:r>
            <a:r>
              <a:rPr lang="ar-SA" b="1" smtClean="0">
                <a:solidFill>
                  <a:schemeClr val="bg1"/>
                </a:solidFill>
              </a:rPr>
              <a:t>حل المسألة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ربع نص 80"/>
          <p:cNvSpPr txBox="1"/>
          <p:nvPr/>
        </p:nvSpPr>
        <p:spPr>
          <a:xfrm>
            <a:off x="5303520" y="1154431"/>
            <a:ext cx="25064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أحل كلًا من المسائل الآتية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66" name="صورة 6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8" t="2331" b="72492"/>
          <a:stretch/>
        </p:blipFill>
        <p:spPr>
          <a:xfrm>
            <a:off x="8211235" y="1021421"/>
            <a:ext cx="2734483" cy="644990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2492"/>
          <a:stretch/>
        </p:blipFill>
        <p:spPr>
          <a:xfrm>
            <a:off x="7812880" y="1021421"/>
            <a:ext cx="400594" cy="64499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66834" b="112"/>
          <a:stretch/>
        </p:blipFill>
        <p:spPr>
          <a:xfrm>
            <a:off x="5764962" y="1854003"/>
            <a:ext cx="5463826" cy="3692434"/>
          </a:xfrm>
          <a:prstGeom prst="rect">
            <a:avLst/>
          </a:prstGeom>
        </p:spPr>
      </p:pic>
      <p:cxnSp>
        <p:nvCxnSpPr>
          <p:cNvPr id="24" name="رابط مستقيم 23"/>
          <p:cNvCxnSpPr/>
          <p:nvPr/>
        </p:nvCxnSpPr>
        <p:spPr>
          <a:xfrm flipH="1">
            <a:off x="6088020" y="2432482"/>
            <a:ext cx="4262426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flipH="1">
            <a:off x="6411655" y="3012987"/>
            <a:ext cx="2922945" cy="2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flipH="1">
            <a:off x="9543304" y="3610037"/>
            <a:ext cx="869497" cy="12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ستطيل 30"/>
          <p:cNvSpPr/>
          <p:nvPr/>
        </p:nvSpPr>
        <p:spPr>
          <a:xfrm>
            <a:off x="6009402" y="3680944"/>
            <a:ext cx="4459908" cy="17073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778476" y="2067340"/>
            <a:ext cx="49864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مجموع ما جراه خالد في الأسبوعين هو : </a:t>
            </a:r>
          </a:p>
          <a:p>
            <a:pPr algn="ctr"/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٢٨ + ٢٤ = ٥٢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كيلومترًا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930490" y="3424054"/>
            <a:ext cx="48379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فهو يحتاج إلى أسبوعين آخرين مثلهما تقريبًا ليكون المجموع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كيلومتر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1903495" y="4472142"/>
            <a:ext cx="25733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نعم التقدير معقول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55" b="97570" l="1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97" y="5089311"/>
            <a:ext cx="2322347" cy="165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4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1766</TotalTime>
  <Words>656</Words>
  <Application>Microsoft Office PowerPoint</Application>
  <PresentationFormat>شاشة عريضة</PresentationFormat>
  <Paragraphs>121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245</cp:revision>
  <dcterms:created xsi:type="dcterms:W3CDTF">2022-12-02T21:48:32Z</dcterms:created>
  <dcterms:modified xsi:type="dcterms:W3CDTF">2023-08-07T07:46:04Z</dcterms:modified>
</cp:coreProperties>
</file>