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8"/>
  </p:notesMasterIdLst>
  <p:sldIdLst>
    <p:sldId id="280" r:id="rId2"/>
    <p:sldId id="256" r:id="rId3"/>
    <p:sldId id="289" r:id="rId4"/>
    <p:sldId id="287" r:id="rId5"/>
    <p:sldId id="282" r:id="rId6"/>
    <p:sldId id="290" r:id="rId7"/>
    <p:sldId id="275" r:id="rId8"/>
    <p:sldId id="269" r:id="rId9"/>
    <p:sldId id="291" r:id="rId10"/>
    <p:sldId id="292" r:id="rId11"/>
    <p:sldId id="293" r:id="rId12"/>
    <p:sldId id="277" r:id="rId13"/>
    <p:sldId id="302" r:id="rId14"/>
    <p:sldId id="294" r:id="rId15"/>
    <p:sldId id="264" r:id="rId16"/>
    <p:sldId id="296" r:id="rId17"/>
    <p:sldId id="295" r:id="rId18"/>
    <p:sldId id="297" r:id="rId19"/>
    <p:sldId id="299" r:id="rId20"/>
    <p:sldId id="298" r:id="rId21"/>
    <p:sldId id="257" r:id="rId22"/>
    <p:sldId id="262" r:id="rId23"/>
    <p:sldId id="304" r:id="rId24"/>
    <p:sldId id="300" r:id="rId25"/>
    <p:sldId id="308" r:id="rId26"/>
    <p:sldId id="306" r:id="rId27"/>
    <p:sldId id="307" r:id="rId28"/>
    <p:sldId id="266" r:id="rId29"/>
    <p:sldId id="265" r:id="rId30"/>
    <p:sldId id="310" r:id="rId31"/>
    <p:sldId id="267" r:id="rId32"/>
    <p:sldId id="311" r:id="rId33"/>
    <p:sldId id="314" r:id="rId34"/>
    <p:sldId id="313" r:id="rId35"/>
    <p:sldId id="312" r:id="rId36"/>
    <p:sldId id="315" r:id="rId3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3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007" autoAdjust="0"/>
    <p:restoredTop sz="94660" autoAdjust="0"/>
  </p:normalViewPr>
  <p:slideViewPr>
    <p:cSldViewPr snapToGrid="0">
      <p:cViewPr>
        <p:scale>
          <a:sx n="50" d="100"/>
          <a:sy n="50" d="100"/>
        </p:scale>
        <p:origin x="618" y="4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5" d="100"/>
          <a:sy n="55" d="100"/>
        </p:scale>
        <p:origin x="286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D9D4769-9FE2-47B7-B3EE-E5A976F9D902}" type="datetimeFigureOut">
              <a:rPr lang="ar-SA" smtClean="0"/>
              <a:t>08/02/44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F2943BBC-C957-4D86-B2A1-606941AEE1C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02615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1"/>
            <a:fld id="{73F689E5-7F3D-48C0-860B-266C9787AF4A}" type="slidenum">
              <a:rPr lang="ar-SA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1</a:t>
            </a:fld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019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dirty="0"/>
              <a:t>توزيع الأدوار و المهام على المجموعة </a:t>
            </a:r>
          </a:p>
          <a:p>
            <a:endParaRPr lang="ar-SA" dirty="0"/>
          </a:p>
          <a:p>
            <a:r>
              <a:rPr lang="ar-SA" dirty="0"/>
              <a:t>•القائد : ودوره شرح المهمة، وقيادة الحوار، والتأكد من مشاركة الجميع.‬ ‫</a:t>
            </a:r>
          </a:p>
          <a:p>
            <a:r>
              <a:rPr lang="ar-SA" dirty="0"/>
              <a:t>•القارئ: وهو الذي يقرأ المطلوب من النشاط التعاوني، أو أية تعليمات إضافية تساعد على النجاز أمام‬ ‫الجميع.‬</a:t>
            </a:r>
          </a:p>
          <a:p>
            <a:r>
              <a:rPr lang="ar-SA" dirty="0"/>
              <a:t> ‫•الكاتب: وهو الذي يقوم بتسجيل الملاحظات، وتدوين كل ما تتوصل إليه المجموعة من نتائج، وكتابة‬ ‫التقرير النهائي.‬ </a:t>
            </a:r>
          </a:p>
          <a:p>
            <a:r>
              <a:rPr lang="ar-SA" dirty="0"/>
              <a:t>‫•المقرر: وهو الذي يتحدث باسم المجموعة ويعرض النتائج التي توصلت إليها مجموعته أمام المعلم‬ ‫والمتعلمين في الصف‬</a:t>
            </a:r>
          </a:p>
          <a:p>
            <a:r>
              <a:rPr lang="ar-SA" dirty="0"/>
              <a:t> ‫•المشجع: وهو الذي يقوم بتقديم الثناء على الأعضاء بعد كل عمل يتم انجازه، وهو بمثابة التعزيز.‬</a:t>
            </a:r>
          </a:p>
          <a:p>
            <a:r>
              <a:rPr lang="ar-SA" dirty="0"/>
              <a:t> ‫•المؤقت: وهو الذي يتولى ضبط الوقت، وتذكير المجموعة بالوقت المتبقي بشكل مستمر.‬ ‫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8F6D0-5E7E-4B74-AEDB-95E88E914CC4}" type="slidenum">
              <a:rPr lang="ar-SA" smtClean="0"/>
              <a:t>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57249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8F6D0-5E7E-4B74-AEDB-95E88E914CC4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7102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8F6D0-5E7E-4B74-AEDB-95E88E914CC4}" type="slidenum">
              <a:rPr lang="ar-SA" smtClean="0"/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67924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8F6D0-5E7E-4B74-AEDB-95E88E914CC4}" type="slidenum">
              <a:rPr lang="ar-SA" smtClean="0"/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27454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8F6D0-5E7E-4B74-AEDB-95E88E914CC4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986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dirty="0"/>
              <a:t>طريقة : يتم عرض مقطع فديو للدرس والطلبة يقمون بتدوين الاشياء المهمة من وجهة نظرهم .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5740DC-DA0F-469A-BC16-51115EA2D5DE}" type="slidenum">
              <a:rPr lang="ar-SA" smtClean="0"/>
              <a:t>20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4074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5740DC-DA0F-469A-BC16-51115EA2D5DE}" type="slidenum">
              <a:rPr lang="ar-SA" smtClean="0"/>
              <a:t>21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38313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0ACBFDA-97FD-8F89-4F53-46AAFF08FD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76E6D51F-CBF5-D063-8D37-853E2BFA4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3B1EDBD-62F5-BACB-4428-C07019D5A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D8295-5107-4D0F-AACF-F5668B733A7C}" type="datetimeFigureOut">
              <a:rPr lang="ar-SA" smtClean="0"/>
              <a:t>08/02/44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BAECFFF-85D3-9FF1-61C1-275BAFB91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D3AA429-D809-D98C-3613-F8D74D6FD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739E-D4A4-4DD6-B0A9-C959D61025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22492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4EF3239-544D-B592-F806-F377C4E7D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3CDBD79-65B7-CFBC-12A4-DDD1C29D73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7471775-D5E4-C2FE-18BE-CE97B7D11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D8295-5107-4D0F-AACF-F5668B733A7C}" type="datetimeFigureOut">
              <a:rPr lang="ar-SA" smtClean="0"/>
              <a:t>08/02/44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63DFAF6-4C95-2CA8-01A7-8202C2A93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4CBA22E-288B-21F4-4286-71A48CBEB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739E-D4A4-4DD6-B0A9-C959D61025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87698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3CABE4B-2F8E-134F-D88F-ECE8484C99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036EDA9-A3A7-AA8F-466C-6460EB362F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3D780C2-CA57-DAC5-A85F-9A3DCDA0E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D8295-5107-4D0F-AACF-F5668B733A7C}" type="datetimeFigureOut">
              <a:rPr lang="ar-SA" smtClean="0"/>
              <a:t>08/02/44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BD1FE91-4DA6-0BB5-0B51-94345C039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763806C-2B6B-E938-1931-D02D2695D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739E-D4A4-4DD6-B0A9-C959D61025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44820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شريحة العنوان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الصورة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 flipH="1">
            <a:off x="0" y="1624993"/>
            <a:ext cx="6868342" cy="5092739"/>
          </a:xfrm>
          <a:prstGeom prst="rect">
            <a:avLst/>
          </a:prstGeom>
        </p:spPr>
      </p:pic>
      <p:sp>
        <p:nvSpPr>
          <p:cNvPr id="2" name="العنوان 1">
            <a:extLst>
              <a:ext uri="{FF2B5EF4-FFF2-40B4-BE49-F238E27FC236}">
                <a16:creationId xmlns:a16="http://schemas.microsoft.com/office/drawing/2014/main" id="{6178311B-5B6E-4A15-A918-BC333AA6F0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flipH="1">
            <a:off x="838200" y="365125"/>
            <a:ext cx="10515600" cy="1325563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2557539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F603743-4F64-3C85-68DA-0CEB52882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BAEE70E-0E5C-1B25-003A-E182586B3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DBA7A02-D2CB-E424-01A6-18FE3EBD0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D8295-5107-4D0F-AACF-F5668B733A7C}" type="datetimeFigureOut">
              <a:rPr lang="ar-SA" smtClean="0"/>
              <a:t>08/02/44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C415BBF-3B36-BF77-1BAF-4F0341553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3F00CE5-8040-C493-BDE0-2AD96A60E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739E-D4A4-4DD6-B0A9-C959D61025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9693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70CF651-1EE8-24E5-0939-4FE12E084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C2CED8C-57EE-F211-A153-797529D96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8468906-79E1-DF21-B58A-6EAFF6B45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D8295-5107-4D0F-AACF-F5668B733A7C}" type="datetimeFigureOut">
              <a:rPr lang="ar-SA" smtClean="0"/>
              <a:t>08/02/44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914CA33-880C-5B0E-EFD4-2200A0F05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D72E59E-49D7-4161-9177-C8597E6EB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739E-D4A4-4DD6-B0A9-C959D61025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01974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511F6EA-7DA9-7588-7A5A-D2F9DA6F9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48DDE25-DE10-6D51-CF8F-70F7E60631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B02252B-061B-BE8C-26A4-D868ED8E9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471CF21-E69B-FD86-E9FA-124880BC4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D8295-5107-4D0F-AACF-F5668B733A7C}" type="datetimeFigureOut">
              <a:rPr lang="ar-SA" smtClean="0"/>
              <a:t>08/02/44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6D8F9EC-23A4-E63D-80D7-C36A0AA5E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0241129-B56B-6E74-93CE-12A876297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739E-D4A4-4DD6-B0A9-C959D61025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04190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772FB57-AEEF-A2C2-A3C4-41D20C40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D632CE9-84C6-BB7C-411E-0E08AA13C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8BD6D1A-B69E-4BF2-244F-0BE83CA2F1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93211B97-1B71-A9B6-9959-F220767E0C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F06D59DE-5E9E-BB8B-44FC-F7F6F2666E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18FF41E7-0ABA-1D5E-FD5C-D262A805E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D8295-5107-4D0F-AACF-F5668B733A7C}" type="datetimeFigureOut">
              <a:rPr lang="ar-SA" smtClean="0"/>
              <a:t>08/02/44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540E93FF-B76B-6E13-ECFF-8B7322B88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B7847097-8AAD-1E5A-1C63-2E2A7D980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739E-D4A4-4DD6-B0A9-C959D61025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00307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1CEED19-7E49-D9D7-FC9F-C701D7F25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6301A723-AB04-E821-5D5F-5D73C753C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D8295-5107-4D0F-AACF-F5668B733A7C}" type="datetimeFigureOut">
              <a:rPr lang="ar-SA" smtClean="0"/>
              <a:t>08/02/44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4F71D1FD-52DA-177F-D891-0D69160B0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3DFFA85-1F6D-D403-B02E-111486934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739E-D4A4-4DD6-B0A9-C959D61025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75972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4501FAE-763B-5E62-39C8-0DA58B5C6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D8295-5107-4D0F-AACF-F5668B733A7C}" type="datetimeFigureOut">
              <a:rPr lang="ar-SA" smtClean="0"/>
              <a:t>08/02/44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BA9E276B-2152-2E62-FDFD-31BA159FC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F839368C-444D-17E8-15F3-2D9CFFE0B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739E-D4A4-4DD6-B0A9-C959D61025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70068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3CFBD71-75EB-4368-EEB8-A25A19A9B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194A596-778C-45A1-3776-230D40100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0ACE3D6-5123-D124-4645-086DA9E792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EDBCD38-A62F-9BB4-10F6-B7697DCEA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D8295-5107-4D0F-AACF-F5668B733A7C}" type="datetimeFigureOut">
              <a:rPr lang="ar-SA" smtClean="0"/>
              <a:t>08/02/44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C64E667-9475-DCB1-F0B5-D2FFFF5F9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7B18406-DA6F-AB54-F129-F6E668B85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739E-D4A4-4DD6-B0A9-C959D61025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27431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6872CC1-4F01-A389-D115-DCE5DB028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E9C2D4C2-D2F4-FE39-66BA-D736B58632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8B4044A-C1CF-BBE2-3A1E-E50AEA0E56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985C5D9-AB1C-273C-E4B5-92D0D49CD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D8295-5107-4D0F-AACF-F5668B733A7C}" type="datetimeFigureOut">
              <a:rPr lang="ar-SA" smtClean="0"/>
              <a:t>08/02/44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0A1520B-74BA-92D2-C6AB-3F7EECFEB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D0D4237-F161-3B95-1571-E6C66FCA8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739E-D4A4-4DD6-B0A9-C959D61025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18045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1D85D0FA-760C-4F21-5D56-5943523C5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49D52C8-953D-A0C3-ACE8-5D87F2B25F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1F5D3EF-DC60-2DB3-FE1B-C84E60E6FF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D8295-5107-4D0F-AACF-F5668B733A7C}" type="datetimeFigureOut">
              <a:rPr lang="ar-SA" smtClean="0"/>
              <a:t>08/02/44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A88C61F-4951-C305-FF0F-FDAA03170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BF20CC7-F7A0-0164-1689-8D3B321A74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5739E-D4A4-4DD6-B0A9-C959D61025F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78998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svg"/><Relationship Id="rId4" Type="http://schemas.openxmlformats.org/officeDocument/2006/relationships/image" Target="../media/image46.svg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45.png"/><Relationship Id="rId7" Type="http://schemas.openxmlformats.org/officeDocument/2006/relationships/image" Target="../media/image54.png"/><Relationship Id="rId12" Type="http://schemas.openxmlformats.org/officeDocument/2006/relationships/image" Target="../media/image52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11" Type="http://schemas.openxmlformats.org/officeDocument/2006/relationships/image" Target="../media/image51.png"/><Relationship Id="rId5" Type="http://schemas.openxmlformats.org/officeDocument/2006/relationships/image" Target="../media/image47.png"/><Relationship Id="rId10" Type="http://schemas.openxmlformats.org/officeDocument/2006/relationships/image" Target="../media/image50.svg"/><Relationship Id="rId4" Type="http://schemas.openxmlformats.org/officeDocument/2006/relationships/image" Target="../media/image46.sv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7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svg"/><Relationship Id="rId18" Type="http://schemas.openxmlformats.org/officeDocument/2006/relationships/image" Target="../media/image87.png"/><Relationship Id="rId26" Type="http://schemas.openxmlformats.org/officeDocument/2006/relationships/image" Target="../media/image95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90.svg"/><Relationship Id="rId34" Type="http://schemas.openxmlformats.org/officeDocument/2006/relationships/image" Target="../media/image103.png"/><Relationship Id="rId7" Type="http://schemas.openxmlformats.org/officeDocument/2006/relationships/image" Target="../media/image76.svg"/><Relationship Id="rId12" Type="http://schemas.openxmlformats.org/officeDocument/2006/relationships/image" Target="../media/image81.png"/><Relationship Id="rId17" Type="http://schemas.openxmlformats.org/officeDocument/2006/relationships/image" Target="../media/image86.svg"/><Relationship Id="rId25" Type="http://schemas.openxmlformats.org/officeDocument/2006/relationships/image" Target="../media/image94.svg"/><Relationship Id="rId33" Type="http://schemas.openxmlformats.org/officeDocument/2006/relationships/image" Target="../media/image102.svg"/><Relationship Id="rId2" Type="http://schemas.microsoft.com/office/2007/relationships/media" Target="../media/media1.mp4"/><Relationship Id="rId16" Type="http://schemas.openxmlformats.org/officeDocument/2006/relationships/image" Target="../media/image85.png"/><Relationship Id="rId20" Type="http://schemas.openxmlformats.org/officeDocument/2006/relationships/image" Target="../media/image89.png"/><Relationship Id="rId29" Type="http://schemas.openxmlformats.org/officeDocument/2006/relationships/image" Target="../media/image98.svg"/><Relationship Id="rId1" Type="http://schemas.openxmlformats.org/officeDocument/2006/relationships/video" Target="NULL" TargetMode="External"/><Relationship Id="rId6" Type="http://schemas.openxmlformats.org/officeDocument/2006/relationships/image" Target="../media/image75.png"/><Relationship Id="rId11" Type="http://schemas.openxmlformats.org/officeDocument/2006/relationships/image" Target="../media/image80.svg"/><Relationship Id="rId24" Type="http://schemas.openxmlformats.org/officeDocument/2006/relationships/image" Target="../media/image93.png"/><Relationship Id="rId32" Type="http://schemas.openxmlformats.org/officeDocument/2006/relationships/image" Target="../media/image101.png"/><Relationship Id="rId5" Type="http://schemas.openxmlformats.org/officeDocument/2006/relationships/image" Target="../media/image74.svg"/><Relationship Id="rId15" Type="http://schemas.openxmlformats.org/officeDocument/2006/relationships/image" Target="../media/image84.svg"/><Relationship Id="rId23" Type="http://schemas.openxmlformats.org/officeDocument/2006/relationships/image" Target="../media/image92.svg"/><Relationship Id="rId28" Type="http://schemas.openxmlformats.org/officeDocument/2006/relationships/image" Target="../media/image97.png"/><Relationship Id="rId36" Type="http://schemas.openxmlformats.org/officeDocument/2006/relationships/image" Target="../media/image105.png"/><Relationship Id="rId10" Type="http://schemas.openxmlformats.org/officeDocument/2006/relationships/image" Target="../media/image79.png"/><Relationship Id="rId19" Type="http://schemas.openxmlformats.org/officeDocument/2006/relationships/image" Target="../media/image88.svg"/><Relationship Id="rId31" Type="http://schemas.openxmlformats.org/officeDocument/2006/relationships/image" Target="../media/image100.svg"/><Relationship Id="rId4" Type="http://schemas.openxmlformats.org/officeDocument/2006/relationships/image" Target="../media/image73.png"/><Relationship Id="rId9" Type="http://schemas.openxmlformats.org/officeDocument/2006/relationships/image" Target="../media/image78.svg"/><Relationship Id="rId14" Type="http://schemas.openxmlformats.org/officeDocument/2006/relationships/image" Target="../media/image83.png"/><Relationship Id="rId22" Type="http://schemas.openxmlformats.org/officeDocument/2006/relationships/image" Target="../media/image91.png"/><Relationship Id="rId27" Type="http://schemas.openxmlformats.org/officeDocument/2006/relationships/image" Target="../media/image96.svg"/><Relationship Id="rId30" Type="http://schemas.openxmlformats.org/officeDocument/2006/relationships/image" Target="../media/image99.png"/><Relationship Id="rId35" Type="http://schemas.openxmlformats.org/officeDocument/2006/relationships/image" Target="../media/image10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svg"/><Relationship Id="rId18" Type="http://schemas.openxmlformats.org/officeDocument/2006/relationships/image" Target="../media/image93.png"/><Relationship Id="rId26" Type="http://schemas.openxmlformats.org/officeDocument/2006/relationships/image" Target="../media/image103.png"/><Relationship Id="rId3" Type="http://schemas.openxmlformats.org/officeDocument/2006/relationships/image" Target="../media/image74.svg"/><Relationship Id="rId21" Type="http://schemas.openxmlformats.org/officeDocument/2006/relationships/image" Target="../media/image98.svg"/><Relationship Id="rId7" Type="http://schemas.openxmlformats.org/officeDocument/2006/relationships/image" Target="../media/image80.svg"/><Relationship Id="rId12" Type="http://schemas.openxmlformats.org/officeDocument/2006/relationships/image" Target="../media/image85.png"/><Relationship Id="rId17" Type="http://schemas.openxmlformats.org/officeDocument/2006/relationships/image" Target="../media/image90.svg"/><Relationship Id="rId25" Type="http://schemas.openxmlformats.org/officeDocument/2006/relationships/image" Target="../media/image102.svg"/><Relationship Id="rId2" Type="http://schemas.openxmlformats.org/officeDocument/2006/relationships/image" Target="../media/image73.png"/><Relationship Id="rId16" Type="http://schemas.openxmlformats.org/officeDocument/2006/relationships/image" Target="../media/image89.png"/><Relationship Id="rId20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4.svg"/><Relationship Id="rId24" Type="http://schemas.openxmlformats.org/officeDocument/2006/relationships/image" Target="../media/image101.png"/><Relationship Id="rId5" Type="http://schemas.openxmlformats.org/officeDocument/2006/relationships/image" Target="../media/image76.svg"/><Relationship Id="rId15" Type="http://schemas.openxmlformats.org/officeDocument/2006/relationships/image" Target="../media/image88.svg"/><Relationship Id="rId23" Type="http://schemas.openxmlformats.org/officeDocument/2006/relationships/image" Target="../media/image100.svg"/><Relationship Id="rId10" Type="http://schemas.openxmlformats.org/officeDocument/2006/relationships/image" Target="../media/image83.png"/><Relationship Id="rId19" Type="http://schemas.openxmlformats.org/officeDocument/2006/relationships/image" Target="../media/image94.svg"/><Relationship Id="rId4" Type="http://schemas.openxmlformats.org/officeDocument/2006/relationships/image" Target="../media/image75.png"/><Relationship Id="rId9" Type="http://schemas.openxmlformats.org/officeDocument/2006/relationships/image" Target="../media/image82.svg"/><Relationship Id="rId14" Type="http://schemas.openxmlformats.org/officeDocument/2006/relationships/image" Target="../media/image87.png"/><Relationship Id="rId22" Type="http://schemas.openxmlformats.org/officeDocument/2006/relationships/image" Target="../media/image99.png"/><Relationship Id="rId27" Type="http://schemas.openxmlformats.org/officeDocument/2006/relationships/image" Target="../media/image104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svg"/><Relationship Id="rId18" Type="http://schemas.openxmlformats.org/officeDocument/2006/relationships/image" Target="../media/image93.png"/><Relationship Id="rId26" Type="http://schemas.openxmlformats.org/officeDocument/2006/relationships/image" Target="../media/image103.png"/><Relationship Id="rId3" Type="http://schemas.openxmlformats.org/officeDocument/2006/relationships/image" Target="../media/image74.svg"/><Relationship Id="rId21" Type="http://schemas.openxmlformats.org/officeDocument/2006/relationships/image" Target="../media/image98.svg"/><Relationship Id="rId7" Type="http://schemas.openxmlformats.org/officeDocument/2006/relationships/image" Target="../media/image80.svg"/><Relationship Id="rId12" Type="http://schemas.openxmlformats.org/officeDocument/2006/relationships/image" Target="../media/image85.png"/><Relationship Id="rId17" Type="http://schemas.openxmlformats.org/officeDocument/2006/relationships/image" Target="../media/image90.svg"/><Relationship Id="rId25" Type="http://schemas.openxmlformats.org/officeDocument/2006/relationships/image" Target="../media/image102.svg"/><Relationship Id="rId2" Type="http://schemas.openxmlformats.org/officeDocument/2006/relationships/image" Target="../media/image73.png"/><Relationship Id="rId16" Type="http://schemas.openxmlformats.org/officeDocument/2006/relationships/image" Target="../media/image89.png"/><Relationship Id="rId20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4.svg"/><Relationship Id="rId24" Type="http://schemas.openxmlformats.org/officeDocument/2006/relationships/image" Target="../media/image101.png"/><Relationship Id="rId5" Type="http://schemas.openxmlformats.org/officeDocument/2006/relationships/image" Target="../media/image76.svg"/><Relationship Id="rId15" Type="http://schemas.openxmlformats.org/officeDocument/2006/relationships/image" Target="../media/image88.svg"/><Relationship Id="rId23" Type="http://schemas.openxmlformats.org/officeDocument/2006/relationships/image" Target="../media/image100.svg"/><Relationship Id="rId10" Type="http://schemas.openxmlformats.org/officeDocument/2006/relationships/image" Target="../media/image83.png"/><Relationship Id="rId19" Type="http://schemas.openxmlformats.org/officeDocument/2006/relationships/image" Target="../media/image94.svg"/><Relationship Id="rId4" Type="http://schemas.openxmlformats.org/officeDocument/2006/relationships/image" Target="../media/image75.png"/><Relationship Id="rId9" Type="http://schemas.openxmlformats.org/officeDocument/2006/relationships/image" Target="../media/image82.svg"/><Relationship Id="rId14" Type="http://schemas.openxmlformats.org/officeDocument/2006/relationships/image" Target="../media/image87.png"/><Relationship Id="rId22" Type="http://schemas.openxmlformats.org/officeDocument/2006/relationships/image" Target="../media/image99.png"/><Relationship Id="rId27" Type="http://schemas.openxmlformats.org/officeDocument/2006/relationships/image" Target="../media/image104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gif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gif"/><Relationship Id="rId2" Type="http://schemas.openxmlformats.org/officeDocument/2006/relationships/image" Target="../media/image108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gif"/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gif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gif"/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24" Type="http://schemas.microsoft.com/office/2007/relationships/hdphoto" Target="../media/hdphoto1.wdp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svg"/><Relationship Id="rId19" Type="http://schemas.openxmlformats.org/officeDocument/2006/relationships/image" Target="../media/image20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Relationship Id="rId22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gif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مربع نص 26">
            <a:extLst>
              <a:ext uri="{FF2B5EF4-FFF2-40B4-BE49-F238E27FC236}">
                <a16:creationId xmlns:a16="http://schemas.microsoft.com/office/drawing/2014/main" id="{C81F7623-547B-4F1C-9848-0AFBE55E686D}"/>
              </a:ext>
            </a:extLst>
          </p:cNvPr>
          <p:cNvSpPr txBox="1"/>
          <p:nvPr/>
        </p:nvSpPr>
        <p:spPr>
          <a:xfrm flipH="1">
            <a:off x="6794323" y="879827"/>
            <a:ext cx="560396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b="1" dirty="0">
                <a:solidFill>
                  <a:schemeClr val="bg1"/>
                </a:solidFill>
                <a:latin typeface="A Jannat LT" panose="01000000000000000000" pitchFamily="2" charset="-78"/>
                <a:ea typeface="Tahoma" panose="020B0604030504040204" pitchFamily="34" charset="0"/>
                <a:cs typeface="A Jannat LT" panose="01000000000000000000" pitchFamily="2" charset="-78"/>
              </a:rPr>
              <a:t>شرح مختصر لدرس علوم باستخدام الاستراتيجيات </a:t>
            </a:r>
          </a:p>
        </p:txBody>
      </p:sp>
      <p:sp>
        <p:nvSpPr>
          <p:cNvPr id="11" name="العنوان 10" hidden="1">
            <a:extLst>
              <a:ext uri="{FF2B5EF4-FFF2-40B4-BE49-F238E27FC236}">
                <a16:creationId xmlns:a16="http://schemas.microsoft.com/office/drawing/2014/main" id="{361FE34F-0603-4263-9E87-21C311F4C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-266322" y="365125"/>
            <a:ext cx="10515600" cy="1325563"/>
          </a:xfrm>
        </p:spPr>
        <p:txBody>
          <a:bodyPr rtlCol="1"/>
          <a:lstStyle/>
          <a:p>
            <a:pPr algn="r" rtl="1"/>
            <a:r>
              <a:rPr lang="ar-SA" dirty="0"/>
              <a:t>الشريحة 1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6D6AFF5D-1D88-0780-B451-860914C7AC6F}"/>
              </a:ext>
            </a:extLst>
          </p:cNvPr>
          <p:cNvSpPr txBox="1"/>
          <p:nvPr/>
        </p:nvSpPr>
        <p:spPr>
          <a:xfrm flipH="1">
            <a:off x="7254787" y="399864"/>
            <a:ext cx="493721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2000" b="1" dirty="0">
                <a:solidFill>
                  <a:schemeClr val="bg1"/>
                </a:solidFill>
                <a:latin typeface="A Jannat LT" panose="01000000000000000000" pitchFamily="2" charset="-78"/>
                <a:ea typeface="Tahoma" panose="020B0604030504040204" pitchFamily="34" charset="0"/>
                <a:cs typeface="A Jannat LT" panose="01000000000000000000" pitchFamily="2" charset="-78"/>
              </a:rPr>
              <a:t>السلام عليكم ورحمة الله وبركاته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146849E4-3E46-CC58-C2CF-30B70F142445}"/>
              </a:ext>
            </a:extLst>
          </p:cNvPr>
          <p:cNvSpPr txBox="1"/>
          <p:nvPr/>
        </p:nvSpPr>
        <p:spPr>
          <a:xfrm flipH="1">
            <a:off x="4570347" y="1249159"/>
            <a:ext cx="1005191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2000" b="1" dirty="0">
                <a:solidFill>
                  <a:schemeClr val="bg1"/>
                </a:solidFill>
                <a:latin typeface="A Jannat LT" panose="01000000000000000000" pitchFamily="2" charset="-78"/>
                <a:ea typeface="Tahoma" panose="020B0604030504040204" pitchFamily="34" charset="0"/>
                <a:cs typeface="A Jannat LT" panose="01000000000000000000" pitchFamily="2" charset="-78"/>
              </a:rPr>
              <a:t>اتمنى أن أكون وفقت في توضيح الطريقة 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30FC6106-B8D0-0C8D-FBB7-A48D1267D06D}"/>
              </a:ext>
            </a:extLst>
          </p:cNvPr>
          <p:cNvSpPr txBox="1"/>
          <p:nvPr/>
        </p:nvSpPr>
        <p:spPr>
          <a:xfrm flipH="1">
            <a:off x="6241874" y="1698478"/>
            <a:ext cx="710891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2000" b="1" dirty="0">
                <a:solidFill>
                  <a:schemeClr val="bg1"/>
                </a:solidFill>
                <a:latin typeface="A Jannat LT" panose="01000000000000000000" pitchFamily="2" charset="-78"/>
                <a:ea typeface="Tahoma" panose="020B0604030504040204" pitchFamily="34" charset="0"/>
                <a:cs typeface="A Jannat LT" panose="01000000000000000000" pitchFamily="2" charset="-78"/>
              </a:rPr>
              <a:t>لا يخلو العمل من النقص أو الخطأ 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217E2884-593C-3BC6-E7B0-E9B97FAC542D}"/>
              </a:ext>
            </a:extLst>
          </p:cNvPr>
          <p:cNvSpPr txBox="1"/>
          <p:nvPr/>
        </p:nvSpPr>
        <p:spPr>
          <a:xfrm flipH="1">
            <a:off x="6467473" y="2420733"/>
            <a:ext cx="598031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2000" b="1" dirty="0">
                <a:solidFill>
                  <a:schemeClr val="bg1"/>
                </a:solidFill>
                <a:latin typeface="A Jannat LT" panose="01000000000000000000" pitchFamily="2" charset="-78"/>
                <a:ea typeface="Tahoma" panose="020B0604030504040204" pitchFamily="34" charset="0"/>
                <a:cs typeface="A Jannat LT" panose="01000000000000000000" pitchFamily="2" charset="-78"/>
              </a:rPr>
              <a:t>إن وجد خطأ ما ارجوا منكم التماس العذر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7C2284E-AB12-4BC9-621E-8186DE893126}"/>
              </a:ext>
            </a:extLst>
          </p:cNvPr>
          <p:cNvSpPr txBox="1"/>
          <p:nvPr/>
        </p:nvSpPr>
        <p:spPr>
          <a:xfrm flipH="1">
            <a:off x="7162799" y="3075057"/>
            <a:ext cx="458966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2000" b="1" dirty="0">
                <a:solidFill>
                  <a:schemeClr val="bg1"/>
                </a:solidFill>
                <a:latin typeface="A Jannat LT" panose="01000000000000000000" pitchFamily="2" charset="-78"/>
                <a:ea typeface="Tahoma" panose="020B0604030504040204" pitchFamily="34" charset="0"/>
                <a:cs typeface="A Jannat LT" panose="01000000000000000000" pitchFamily="2" charset="-78"/>
              </a:rPr>
              <a:t>وأتقدم بالعذر الشديد للتأخر في ارسال العرض لبعض الظروف الخارجة عن ارادتنا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FB7A9E6E-EAAC-30CE-DC22-E857E98F9B40}"/>
              </a:ext>
            </a:extLst>
          </p:cNvPr>
          <p:cNvSpPr txBox="1"/>
          <p:nvPr/>
        </p:nvSpPr>
        <p:spPr>
          <a:xfrm flipH="1">
            <a:off x="7301472" y="4092864"/>
            <a:ext cx="458966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2000" b="1" dirty="0">
                <a:solidFill>
                  <a:schemeClr val="bg1"/>
                </a:solidFill>
                <a:latin typeface="A Jannat LT" panose="01000000000000000000" pitchFamily="2" charset="-78"/>
                <a:ea typeface="Tahoma" panose="020B0604030504040204" pitchFamily="34" charset="0"/>
                <a:cs typeface="A Jannat LT" panose="01000000000000000000" pitchFamily="2" charset="-78"/>
              </a:rPr>
              <a:t>اهداء  متواضع لجميع المعلمين بشكل عام </a:t>
            </a:r>
          </a:p>
          <a:p>
            <a:pPr algn="ctr" rtl="1"/>
            <a:r>
              <a:rPr lang="ar-SA" sz="2000" b="1" dirty="0">
                <a:solidFill>
                  <a:schemeClr val="bg1"/>
                </a:solidFill>
                <a:latin typeface="A Jannat LT" panose="01000000000000000000" pitchFamily="2" charset="-78"/>
                <a:ea typeface="Tahoma" panose="020B0604030504040204" pitchFamily="34" charset="0"/>
                <a:cs typeface="A Jannat LT" panose="01000000000000000000" pitchFamily="2" charset="-78"/>
              </a:rPr>
              <a:t>و المعلم الجديد و الغير متخصص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DFAF1ED-F1D4-F39D-E294-B9E69DB966D3}"/>
              </a:ext>
            </a:extLst>
          </p:cNvPr>
          <p:cNvSpPr txBox="1"/>
          <p:nvPr/>
        </p:nvSpPr>
        <p:spPr>
          <a:xfrm flipH="1">
            <a:off x="6241874" y="5608841"/>
            <a:ext cx="458966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2000" b="1" dirty="0">
                <a:solidFill>
                  <a:schemeClr val="bg1"/>
                </a:solidFill>
                <a:latin typeface="A Jannat LT" panose="01000000000000000000" pitchFamily="2" charset="-78"/>
                <a:ea typeface="Tahoma" panose="020B0604030504040204" pitchFamily="34" charset="0"/>
                <a:cs typeface="A Jannat LT" panose="01000000000000000000" pitchFamily="2" charset="-78"/>
              </a:rPr>
              <a:t>أخوكم / يوسف سليمان البلوي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0158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41E7EA9D-9423-41D4-85FD-3CCBE5E85BAC}"/>
              </a:ext>
            </a:extLst>
          </p:cNvPr>
          <p:cNvGrpSpPr/>
          <p:nvPr/>
        </p:nvGrpSpPr>
        <p:grpSpPr>
          <a:xfrm>
            <a:off x="8174268" y="1613218"/>
            <a:ext cx="3093018" cy="4835685"/>
            <a:chOff x="9792606" y="250181"/>
            <a:chExt cx="2041072" cy="4701921"/>
          </a:xfrm>
        </p:grpSpPr>
        <p:sp>
          <p:nvSpPr>
            <p:cNvPr id="10" name="AutoShape 17">
              <a:extLst>
                <a:ext uri="{FF2B5EF4-FFF2-40B4-BE49-F238E27FC236}">
                  <a16:creationId xmlns:a16="http://schemas.microsoft.com/office/drawing/2014/main" id="{A37494F3-18F9-4D2D-92EC-7E5845180320}"/>
                </a:ext>
              </a:extLst>
            </p:cNvPr>
            <p:cNvSpPr/>
            <p:nvPr/>
          </p:nvSpPr>
          <p:spPr>
            <a:xfrm>
              <a:off x="9792607" y="667657"/>
              <a:ext cx="2041071" cy="409121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</p:sp>
        <p:sp>
          <p:nvSpPr>
            <p:cNvPr id="11" name="AutoShape 24">
              <a:extLst>
                <a:ext uri="{FF2B5EF4-FFF2-40B4-BE49-F238E27FC236}">
                  <a16:creationId xmlns:a16="http://schemas.microsoft.com/office/drawing/2014/main" id="{240CDFFE-A733-42CF-96A8-17F017E4F947}"/>
                </a:ext>
              </a:extLst>
            </p:cNvPr>
            <p:cNvSpPr/>
            <p:nvPr/>
          </p:nvSpPr>
          <p:spPr>
            <a:xfrm>
              <a:off x="9792606" y="4478135"/>
              <a:ext cx="2041071" cy="47396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ar-SA" dirty="0"/>
            </a:p>
          </p:txBody>
        </p:sp>
        <p:sp>
          <p:nvSpPr>
            <p:cNvPr id="12" name="مستطيل: زوايا علوية مستديرة 11">
              <a:extLst>
                <a:ext uri="{FF2B5EF4-FFF2-40B4-BE49-F238E27FC236}">
                  <a16:creationId xmlns:a16="http://schemas.microsoft.com/office/drawing/2014/main" id="{80F28662-D982-444F-8EB5-649487937629}"/>
                </a:ext>
              </a:extLst>
            </p:cNvPr>
            <p:cNvSpPr/>
            <p:nvPr/>
          </p:nvSpPr>
          <p:spPr>
            <a:xfrm>
              <a:off x="9792606" y="250181"/>
              <a:ext cx="2041071" cy="1172222"/>
            </a:xfrm>
            <a:prstGeom prst="round2Same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667" b="1" dirty="0">
                  <a:solidFill>
                    <a:schemeClr val="tx1"/>
                  </a:solidFill>
                  <a:latin typeface="A Jannat LT" panose="01000000000000000000" pitchFamily="2" charset="-78"/>
                  <a:cs typeface="A Jannat LT" panose="01000000000000000000" pitchFamily="2" charset="-78"/>
                </a:rPr>
                <a:t>ماذا اعرف ؟</a:t>
              </a:r>
            </a:p>
            <a:p>
              <a:pPr algn="ctr"/>
              <a:endParaRPr lang="ar-SA" dirty="0"/>
            </a:p>
          </p:txBody>
        </p:sp>
      </p:grpSp>
      <p:grpSp>
        <p:nvGrpSpPr>
          <p:cNvPr id="37" name="مجموعة 36">
            <a:extLst>
              <a:ext uri="{FF2B5EF4-FFF2-40B4-BE49-F238E27FC236}">
                <a16:creationId xmlns:a16="http://schemas.microsoft.com/office/drawing/2014/main" id="{EE326A58-5EA7-4B71-9E64-84CCC59B63CC}"/>
              </a:ext>
            </a:extLst>
          </p:cNvPr>
          <p:cNvGrpSpPr/>
          <p:nvPr/>
        </p:nvGrpSpPr>
        <p:grpSpPr>
          <a:xfrm>
            <a:off x="4415568" y="1599540"/>
            <a:ext cx="3244635" cy="4835685"/>
            <a:chOff x="9792606" y="250179"/>
            <a:chExt cx="2041072" cy="4701923"/>
          </a:xfrm>
        </p:grpSpPr>
        <p:sp>
          <p:nvSpPr>
            <p:cNvPr id="38" name="AutoShape 17">
              <a:extLst>
                <a:ext uri="{FF2B5EF4-FFF2-40B4-BE49-F238E27FC236}">
                  <a16:creationId xmlns:a16="http://schemas.microsoft.com/office/drawing/2014/main" id="{D216A220-60C3-4B17-9A89-D2E10B780263}"/>
                </a:ext>
              </a:extLst>
            </p:cNvPr>
            <p:cNvSpPr/>
            <p:nvPr/>
          </p:nvSpPr>
          <p:spPr>
            <a:xfrm>
              <a:off x="9792607" y="667657"/>
              <a:ext cx="2041071" cy="409121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</p:sp>
        <p:sp>
          <p:nvSpPr>
            <p:cNvPr id="39" name="AutoShape 24">
              <a:extLst>
                <a:ext uri="{FF2B5EF4-FFF2-40B4-BE49-F238E27FC236}">
                  <a16:creationId xmlns:a16="http://schemas.microsoft.com/office/drawing/2014/main" id="{93EFDC3A-CD89-400E-B95C-59CDA0B6CF64}"/>
                </a:ext>
              </a:extLst>
            </p:cNvPr>
            <p:cNvSpPr/>
            <p:nvPr/>
          </p:nvSpPr>
          <p:spPr>
            <a:xfrm>
              <a:off x="9792606" y="4478135"/>
              <a:ext cx="2041071" cy="47396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ar-SA" dirty="0"/>
            </a:p>
          </p:txBody>
        </p:sp>
        <p:sp>
          <p:nvSpPr>
            <p:cNvPr id="40" name="مستطيل: زوايا علوية مستديرة 39">
              <a:extLst>
                <a:ext uri="{FF2B5EF4-FFF2-40B4-BE49-F238E27FC236}">
                  <a16:creationId xmlns:a16="http://schemas.microsoft.com/office/drawing/2014/main" id="{485A0D44-BCA1-4167-BF15-97EAE6C796F3}"/>
                </a:ext>
              </a:extLst>
            </p:cNvPr>
            <p:cNvSpPr/>
            <p:nvPr/>
          </p:nvSpPr>
          <p:spPr>
            <a:xfrm>
              <a:off x="9792606" y="250179"/>
              <a:ext cx="2041071" cy="1172223"/>
            </a:xfrm>
            <a:prstGeom prst="round2Same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667" b="1" dirty="0">
                  <a:solidFill>
                    <a:schemeClr val="tx1"/>
                  </a:solidFill>
                  <a:latin typeface="A Jannat LT" panose="01000000000000000000" pitchFamily="2" charset="-78"/>
                  <a:cs typeface="A Jannat LT" panose="01000000000000000000" pitchFamily="2" charset="-78"/>
                </a:rPr>
                <a:t>ماذا اريد أن اعرف ؟</a:t>
              </a:r>
            </a:p>
            <a:p>
              <a:pPr algn="ctr"/>
              <a:endParaRPr lang="ar-SA" dirty="0"/>
            </a:p>
          </p:txBody>
        </p:sp>
      </p:grpSp>
      <p:grpSp>
        <p:nvGrpSpPr>
          <p:cNvPr id="41" name="مجموعة 40">
            <a:extLst>
              <a:ext uri="{FF2B5EF4-FFF2-40B4-BE49-F238E27FC236}">
                <a16:creationId xmlns:a16="http://schemas.microsoft.com/office/drawing/2014/main" id="{3F468106-F415-46D0-A519-113E20DC2A44}"/>
              </a:ext>
            </a:extLst>
          </p:cNvPr>
          <p:cNvGrpSpPr/>
          <p:nvPr/>
        </p:nvGrpSpPr>
        <p:grpSpPr>
          <a:xfrm>
            <a:off x="656869" y="1613218"/>
            <a:ext cx="3244633" cy="4835685"/>
            <a:chOff x="9792606" y="566059"/>
            <a:chExt cx="2041072" cy="4386043"/>
          </a:xfrm>
        </p:grpSpPr>
        <p:sp>
          <p:nvSpPr>
            <p:cNvPr id="42" name="AutoShape 17">
              <a:extLst>
                <a:ext uri="{FF2B5EF4-FFF2-40B4-BE49-F238E27FC236}">
                  <a16:creationId xmlns:a16="http://schemas.microsoft.com/office/drawing/2014/main" id="{7E0F202A-AFE7-467D-A5C4-9BF5279FDA71}"/>
                </a:ext>
              </a:extLst>
            </p:cNvPr>
            <p:cNvSpPr/>
            <p:nvPr/>
          </p:nvSpPr>
          <p:spPr>
            <a:xfrm>
              <a:off x="9792607" y="667657"/>
              <a:ext cx="2041071" cy="409121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</p:sp>
        <p:sp>
          <p:nvSpPr>
            <p:cNvPr id="43" name="AutoShape 24">
              <a:extLst>
                <a:ext uri="{FF2B5EF4-FFF2-40B4-BE49-F238E27FC236}">
                  <a16:creationId xmlns:a16="http://schemas.microsoft.com/office/drawing/2014/main" id="{CC8935FD-3400-46B4-96C8-8211B9186F71}"/>
                </a:ext>
              </a:extLst>
            </p:cNvPr>
            <p:cNvSpPr/>
            <p:nvPr/>
          </p:nvSpPr>
          <p:spPr>
            <a:xfrm>
              <a:off x="9792606" y="4495508"/>
              <a:ext cx="2041071" cy="45659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ar-SA" dirty="0"/>
            </a:p>
          </p:txBody>
        </p:sp>
        <p:sp>
          <p:nvSpPr>
            <p:cNvPr id="44" name="مستطيل: زوايا علوية مستديرة 43">
              <a:extLst>
                <a:ext uri="{FF2B5EF4-FFF2-40B4-BE49-F238E27FC236}">
                  <a16:creationId xmlns:a16="http://schemas.microsoft.com/office/drawing/2014/main" id="{38C2D9BB-C7DD-42FB-A3D0-8C2BCDD75C31}"/>
                </a:ext>
              </a:extLst>
            </p:cNvPr>
            <p:cNvSpPr/>
            <p:nvPr/>
          </p:nvSpPr>
          <p:spPr>
            <a:xfrm>
              <a:off x="9792606" y="566059"/>
              <a:ext cx="2041071" cy="1084434"/>
            </a:xfrm>
            <a:prstGeom prst="round2Same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667" b="1" dirty="0">
                  <a:solidFill>
                    <a:schemeClr val="tx1"/>
                  </a:solidFill>
                  <a:latin typeface="A Jannat LT" panose="01000000000000000000" pitchFamily="2" charset="-78"/>
                  <a:cs typeface="A Jannat LT" panose="01000000000000000000" pitchFamily="2" charset="-78"/>
                </a:rPr>
                <a:t>ماذا تعلمت ؟</a:t>
              </a:r>
            </a:p>
            <a:p>
              <a:pPr algn="ctr"/>
              <a:endParaRPr lang="ar-SA" dirty="0"/>
            </a:p>
          </p:txBody>
        </p:sp>
      </p:grpSp>
      <p:pic>
        <p:nvPicPr>
          <p:cNvPr id="4" name="رسم 3" descr="فصل دراسي مع تعبئة خالصة">
            <a:extLst>
              <a:ext uri="{FF2B5EF4-FFF2-40B4-BE49-F238E27FC236}">
                <a16:creationId xmlns:a16="http://schemas.microsoft.com/office/drawing/2014/main" id="{63ED6408-5A67-49D3-8896-E69E85C59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57806" y="2221700"/>
            <a:ext cx="525938" cy="525938"/>
          </a:xfrm>
          <a:prstGeom prst="rect">
            <a:avLst/>
          </a:prstGeom>
        </p:spPr>
      </p:pic>
      <p:pic>
        <p:nvPicPr>
          <p:cNvPr id="65" name="رسم 64" descr="كتاب مفتوح خطوط عريضة">
            <a:extLst>
              <a:ext uri="{FF2B5EF4-FFF2-40B4-BE49-F238E27FC236}">
                <a16:creationId xmlns:a16="http://schemas.microsoft.com/office/drawing/2014/main" id="{1180A46E-04E3-4CC4-9F5F-AE9AC9013C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94570" y="2178913"/>
            <a:ext cx="715892" cy="715892"/>
          </a:xfrm>
          <a:prstGeom prst="rect">
            <a:avLst/>
          </a:prstGeom>
        </p:spPr>
      </p:pic>
      <p:pic>
        <p:nvPicPr>
          <p:cNvPr id="67" name="رسم 66" descr="سبورة سوداء خطوط عريضة">
            <a:extLst>
              <a:ext uri="{FF2B5EF4-FFF2-40B4-BE49-F238E27FC236}">
                <a16:creationId xmlns:a16="http://schemas.microsoft.com/office/drawing/2014/main" id="{547B00D0-1B60-4C6F-8BAE-7879500FF8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13483" y="2176297"/>
            <a:ext cx="715892" cy="715892"/>
          </a:xfrm>
          <a:prstGeom prst="rect">
            <a:avLst/>
          </a:prstGeom>
        </p:spPr>
      </p:pic>
      <p:sp>
        <p:nvSpPr>
          <p:cNvPr id="68" name="عنوان 1">
            <a:extLst>
              <a:ext uri="{FF2B5EF4-FFF2-40B4-BE49-F238E27FC236}">
                <a16:creationId xmlns:a16="http://schemas.microsoft.com/office/drawing/2014/main" id="{21374604-D2D1-41F2-AD2F-C85928C843E0}"/>
              </a:ext>
            </a:extLst>
          </p:cNvPr>
          <p:cNvSpPr txBox="1">
            <a:spLocks/>
          </p:cNvSpPr>
          <p:nvPr/>
        </p:nvSpPr>
        <p:spPr>
          <a:xfrm>
            <a:off x="3581010" y="157108"/>
            <a:ext cx="4394590" cy="499571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2933" b="1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استراتيجية جدول التعلم</a:t>
            </a:r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68FF15BB-1775-BEFD-541C-B26DDAE3462F}"/>
              </a:ext>
            </a:extLst>
          </p:cNvPr>
          <p:cNvSpPr txBox="1">
            <a:spLocks/>
          </p:cNvSpPr>
          <p:nvPr/>
        </p:nvSpPr>
        <p:spPr>
          <a:xfrm>
            <a:off x="10922000" y="157108"/>
            <a:ext cx="1262185" cy="22389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1200" b="1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نسخة للطلاب </a:t>
            </a:r>
          </a:p>
        </p:txBody>
      </p:sp>
      <p:sp>
        <p:nvSpPr>
          <p:cNvPr id="3" name="عنوان 1">
            <a:extLst>
              <a:ext uri="{FF2B5EF4-FFF2-40B4-BE49-F238E27FC236}">
                <a16:creationId xmlns:a16="http://schemas.microsoft.com/office/drawing/2014/main" id="{61327C75-0D9F-0897-24CD-C67E571CFAF0}"/>
              </a:ext>
            </a:extLst>
          </p:cNvPr>
          <p:cNvSpPr txBox="1">
            <a:spLocks/>
          </p:cNvSpPr>
          <p:nvPr/>
        </p:nvSpPr>
        <p:spPr>
          <a:xfrm>
            <a:off x="10299270" y="626766"/>
            <a:ext cx="1884915" cy="390013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1867" b="1" dirty="0">
                <a:solidFill>
                  <a:schemeClr val="accent1">
                    <a:lumMod val="75000"/>
                  </a:schemeClr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اسم المجموعة : </a:t>
            </a:r>
          </a:p>
        </p:txBody>
      </p:sp>
      <p:sp>
        <p:nvSpPr>
          <p:cNvPr id="5" name="عنوان 1">
            <a:extLst>
              <a:ext uri="{FF2B5EF4-FFF2-40B4-BE49-F238E27FC236}">
                <a16:creationId xmlns:a16="http://schemas.microsoft.com/office/drawing/2014/main" id="{9B0B9634-0DC9-0133-0EDA-33A57A2FE29C}"/>
              </a:ext>
            </a:extLst>
          </p:cNvPr>
          <p:cNvSpPr txBox="1">
            <a:spLocks/>
          </p:cNvSpPr>
          <p:nvPr/>
        </p:nvSpPr>
        <p:spPr>
          <a:xfrm>
            <a:off x="3774134" y="1108183"/>
            <a:ext cx="4394590" cy="499571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2933" b="1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المخلوقات الحية </a:t>
            </a:r>
          </a:p>
        </p:txBody>
      </p:sp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D944264C-C25C-75F1-3BE1-7DA72B7E7DBA}"/>
              </a:ext>
            </a:extLst>
          </p:cNvPr>
          <p:cNvCxnSpPr/>
          <p:nvPr/>
        </p:nvCxnSpPr>
        <p:spPr>
          <a:xfrm flipH="1">
            <a:off x="0" y="101677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7237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41E7EA9D-9423-41D4-85FD-3CCBE5E85BAC}"/>
              </a:ext>
            </a:extLst>
          </p:cNvPr>
          <p:cNvGrpSpPr/>
          <p:nvPr/>
        </p:nvGrpSpPr>
        <p:grpSpPr>
          <a:xfrm>
            <a:off x="8054780" y="1379313"/>
            <a:ext cx="3962399" cy="4996087"/>
            <a:chOff x="9792606" y="250181"/>
            <a:chExt cx="2041072" cy="4701921"/>
          </a:xfrm>
        </p:grpSpPr>
        <p:sp>
          <p:nvSpPr>
            <p:cNvPr id="10" name="AutoShape 17">
              <a:extLst>
                <a:ext uri="{FF2B5EF4-FFF2-40B4-BE49-F238E27FC236}">
                  <a16:creationId xmlns:a16="http://schemas.microsoft.com/office/drawing/2014/main" id="{A37494F3-18F9-4D2D-92EC-7E5845180320}"/>
                </a:ext>
              </a:extLst>
            </p:cNvPr>
            <p:cNvSpPr/>
            <p:nvPr/>
          </p:nvSpPr>
          <p:spPr>
            <a:xfrm>
              <a:off x="9792607" y="667657"/>
              <a:ext cx="2041071" cy="409121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</p:sp>
        <p:sp>
          <p:nvSpPr>
            <p:cNvPr id="11" name="AutoShape 24">
              <a:extLst>
                <a:ext uri="{FF2B5EF4-FFF2-40B4-BE49-F238E27FC236}">
                  <a16:creationId xmlns:a16="http://schemas.microsoft.com/office/drawing/2014/main" id="{240CDFFE-A733-42CF-96A8-17F017E4F947}"/>
                </a:ext>
              </a:extLst>
            </p:cNvPr>
            <p:cNvSpPr/>
            <p:nvPr/>
          </p:nvSpPr>
          <p:spPr>
            <a:xfrm>
              <a:off x="9792606" y="4478135"/>
              <a:ext cx="2041071" cy="473967"/>
            </a:xfrm>
            <a:prstGeom prst="rect">
              <a:avLst/>
            </a:prstGeom>
            <a:solidFill>
              <a:srgbClr val="FDFDFD"/>
            </a:solidFill>
          </p:spPr>
          <p:txBody>
            <a:bodyPr/>
            <a:lstStyle/>
            <a:p>
              <a:endParaRPr lang="ar-SA" dirty="0"/>
            </a:p>
          </p:txBody>
        </p:sp>
        <p:sp>
          <p:nvSpPr>
            <p:cNvPr id="12" name="مستطيل: زوايا علوية مستديرة 11">
              <a:extLst>
                <a:ext uri="{FF2B5EF4-FFF2-40B4-BE49-F238E27FC236}">
                  <a16:creationId xmlns:a16="http://schemas.microsoft.com/office/drawing/2014/main" id="{80F28662-D982-444F-8EB5-649487937629}"/>
                </a:ext>
              </a:extLst>
            </p:cNvPr>
            <p:cNvSpPr/>
            <p:nvPr/>
          </p:nvSpPr>
          <p:spPr>
            <a:xfrm>
              <a:off x="9792606" y="250181"/>
              <a:ext cx="2041071" cy="1172222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667" b="1" dirty="0">
                  <a:solidFill>
                    <a:schemeClr val="tx1"/>
                  </a:solidFill>
                  <a:latin typeface="A Jannat LT" panose="01000000000000000000" pitchFamily="2" charset="-78"/>
                  <a:cs typeface="A Jannat LT" panose="01000000000000000000" pitchFamily="2" charset="-78"/>
                </a:rPr>
                <a:t>ماذا اعرف ؟</a:t>
              </a:r>
            </a:p>
            <a:p>
              <a:pPr algn="ctr"/>
              <a:endParaRPr lang="ar-SA" dirty="0"/>
            </a:p>
          </p:txBody>
        </p:sp>
      </p:grpSp>
      <p:grpSp>
        <p:nvGrpSpPr>
          <p:cNvPr id="37" name="مجموعة 36">
            <a:extLst>
              <a:ext uri="{FF2B5EF4-FFF2-40B4-BE49-F238E27FC236}">
                <a16:creationId xmlns:a16="http://schemas.microsoft.com/office/drawing/2014/main" id="{EE326A58-5EA7-4B71-9E64-84CCC59B63CC}"/>
              </a:ext>
            </a:extLst>
          </p:cNvPr>
          <p:cNvGrpSpPr/>
          <p:nvPr/>
        </p:nvGrpSpPr>
        <p:grpSpPr>
          <a:xfrm>
            <a:off x="3900395" y="1365636"/>
            <a:ext cx="3962397" cy="5009764"/>
            <a:chOff x="9792606" y="250179"/>
            <a:chExt cx="2041072" cy="4701923"/>
          </a:xfrm>
        </p:grpSpPr>
        <p:sp>
          <p:nvSpPr>
            <p:cNvPr id="38" name="AutoShape 17">
              <a:extLst>
                <a:ext uri="{FF2B5EF4-FFF2-40B4-BE49-F238E27FC236}">
                  <a16:creationId xmlns:a16="http://schemas.microsoft.com/office/drawing/2014/main" id="{D216A220-60C3-4B17-9A89-D2E10B780263}"/>
                </a:ext>
              </a:extLst>
            </p:cNvPr>
            <p:cNvSpPr/>
            <p:nvPr/>
          </p:nvSpPr>
          <p:spPr>
            <a:xfrm>
              <a:off x="9792607" y="667657"/>
              <a:ext cx="2041071" cy="409121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</p:sp>
        <p:sp>
          <p:nvSpPr>
            <p:cNvPr id="39" name="AutoShape 24">
              <a:extLst>
                <a:ext uri="{FF2B5EF4-FFF2-40B4-BE49-F238E27FC236}">
                  <a16:creationId xmlns:a16="http://schemas.microsoft.com/office/drawing/2014/main" id="{93EFDC3A-CD89-400E-B95C-59CDA0B6CF64}"/>
                </a:ext>
              </a:extLst>
            </p:cNvPr>
            <p:cNvSpPr/>
            <p:nvPr/>
          </p:nvSpPr>
          <p:spPr>
            <a:xfrm>
              <a:off x="9792606" y="4478135"/>
              <a:ext cx="2041071" cy="473967"/>
            </a:xfrm>
            <a:prstGeom prst="rect">
              <a:avLst/>
            </a:prstGeom>
            <a:solidFill>
              <a:srgbClr val="FDFDFD"/>
            </a:solidFill>
          </p:spPr>
          <p:txBody>
            <a:bodyPr/>
            <a:lstStyle/>
            <a:p>
              <a:endParaRPr lang="ar-SA" dirty="0"/>
            </a:p>
          </p:txBody>
        </p:sp>
        <p:sp>
          <p:nvSpPr>
            <p:cNvPr id="40" name="مستطيل: زوايا علوية مستديرة 39">
              <a:extLst>
                <a:ext uri="{FF2B5EF4-FFF2-40B4-BE49-F238E27FC236}">
                  <a16:creationId xmlns:a16="http://schemas.microsoft.com/office/drawing/2014/main" id="{485A0D44-BCA1-4167-BF15-97EAE6C796F3}"/>
                </a:ext>
              </a:extLst>
            </p:cNvPr>
            <p:cNvSpPr/>
            <p:nvPr/>
          </p:nvSpPr>
          <p:spPr>
            <a:xfrm>
              <a:off x="9792606" y="250179"/>
              <a:ext cx="2041071" cy="1172223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667" b="1" dirty="0">
                  <a:solidFill>
                    <a:schemeClr val="tx1"/>
                  </a:solidFill>
                  <a:latin typeface="A Jannat LT" panose="01000000000000000000" pitchFamily="2" charset="-78"/>
                  <a:cs typeface="A Jannat LT" panose="01000000000000000000" pitchFamily="2" charset="-78"/>
                </a:rPr>
                <a:t>ماذا اريد أن اعرف ؟</a:t>
              </a:r>
            </a:p>
            <a:p>
              <a:pPr algn="ctr"/>
              <a:endParaRPr lang="ar-SA" dirty="0"/>
            </a:p>
          </p:txBody>
        </p:sp>
      </p:grpSp>
      <p:grpSp>
        <p:nvGrpSpPr>
          <p:cNvPr id="41" name="مجموعة 40">
            <a:extLst>
              <a:ext uri="{FF2B5EF4-FFF2-40B4-BE49-F238E27FC236}">
                <a16:creationId xmlns:a16="http://schemas.microsoft.com/office/drawing/2014/main" id="{3F468106-F415-46D0-A519-113E20DC2A44}"/>
              </a:ext>
            </a:extLst>
          </p:cNvPr>
          <p:cNvGrpSpPr/>
          <p:nvPr/>
        </p:nvGrpSpPr>
        <p:grpSpPr>
          <a:xfrm>
            <a:off x="128971" y="1379313"/>
            <a:ext cx="3416436" cy="4996087"/>
            <a:chOff x="9792606" y="566059"/>
            <a:chExt cx="2041072" cy="4386043"/>
          </a:xfrm>
        </p:grpSpPr>
        <p:sp>
          <p:nvSpPr>
            <p:cNvPr id="42" name="AutoShape 17">
              <a:extLst>
                <a:ext uri="{FF2B5EF4-FFF2-40B4-BE49-F238E27FC236}">
                  <a16:creationId xmlns:a16="http://schemas.microsoft.com/office/drawing/2014/main" id="{7E0F202A-AFE7-467D-A5C4-9BF5279FDA71}"/>
                </a:ext>
              </a:extLst>
            </p:cNvPr>
            <p:cNvSpPr/>
            <p:nvPr/>
          </p:nvSpPr>
          <p:spPr>
            <a:xfrm>
              <a:off x="9792607" y="667657"/>
              <a:ext cx="2041071" cy="409121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</p:sp>
        <p:sp>
          <p:nvSpPr>
            <p:cNvPr id="43" name="AutoShape 24">
              <a:extLst>
                <a:ext uri="{FF2B5EF4-FFF2-40B4-BE49-F238E27FC236}">
                  <a16:creationId xmlns:a16="http://schemas.microsoft.com/office/drawing/2014/main" id="{CC8935FD-3400-46B4-96C8-8211B9186F71}"/>
                </a:ext>
              </a:extLst>
            </p:cNvPr>
            <p:cNvSpPr/>
            <p:nvPr/>
          </p:nvSpPr>
          <p:spPr>
            <a:xfrm>
              <a:off x="9792606" y="4495508"/>
              <a:ext cx="2041071" cy="456594"/>
            </a:xfrm>
            <a:prstGeom prst="rect">
              <a:avLst/>
            </a:prstGeom>
            <a:solidFill>
              <a:srgbClr val="FDFDFD"/>
            </a:solidFill>
          </p:spPr>
          <p:txBody>
            <a:bodyPr/>
            <a:lstStyle/>
            <a:p>
              <a:endParaRPr lang="ar-SA" dirty="0"/>
            </a:p>
          </p:txBody>
        </p:sp>
        <p:sp>
          <p:nvSpPr>
            <p:cNvPr id="44" name="مستطيل: زوايا علوية مستديرة 43">
              <a:extLst>
                <a:ext uri="{FF2B5EF4-FFF2-40B4-BE49-F238E27FC236}">
                  <a16:creationId xmlns:a16="http://schemas.microsoft.com/office/drawing/2014/main" id="{38C2D9BB-C7DD-42FB-A3D0-8C2BCDD75C31}"/>
                </a:ext>
              </a:extLst>
            </p:cNvPr>
            <p:cNvSpPr/>
            <p:nvPr/>
          </p:nvSpPr>
          <p:spPr>
            <a:xfrm>
              <a:off x="9792606" y="566059"/>
              <a:ext cx="2041071" cy="1084434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667" b="1" dirty="0">
                  <a:solidFill>
                    <a:schemeClr val="tx1"/>
                  </a:solidFill>
                  <a:latin typeface="A Jannat LT" panose="01000000000000000000" pitchFamily="2" charset="-78"/>
                  <a:cs typeface="A Jannat LT" panose="01000000000000000000" pitchFamily="2" charset="-78"/>
                </a:rPr>
                <a:t>ماذا تعلمت ؟</a:t>
              </a:r>
            </a:p>
            <a:p>
              <a:pPr algn="ctr"/>
              <a:endParaRPr lang="ar-SA" dirty="0"/>
            </a:p>
          </p:txBody>
        </p:sp>
      </p:grpSp>
      <p:pic>
        <p:nvPicPr>
          <p:cNvPr id="4" name="رسم 3" descr="فصل دراسي مع تعبئة خالصة">
            <a:extLst>
              <a:ext uri="{FF2B5EF4-FFF2-40B4-BE49-F238E27FC236}">
                <a16:creationId xmlns:a16="http://schemas.microsoft.com/office/drawing/2014/main" id="{63ED6408-5A67-49D3-8896-E69E85C59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06000" y="2002093"/>
            <a:ext cx="525938" cy="525938"/>
          </a:xfrm>
          <a:prstGeom prst="rect">
            <a:avLst/>
          </a:prstGeom>
        </p:spPr>
      </p:pic>
      <p:pic>
        <p:nvPicPr>
          <p:cNvPr id="65" name="رسم 64" descr="كتاب مفتوح خطوط عريضة">
            <a:extLst>
              <a:ext uri="{FF2B5EF4-FFF2-40B4-BE49-F238E27FC236}">
                <a16:creationId xmlns:a16="http://schemas.microsoft.com/office/drawing/2014/main" id="{1180A46E-04E3-4CC4-9F5F-AE9AC9013C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67522" y="1965549"/>
            <a:ext cx="715892" cy="715892"/>
          </a:xfrm>
          <a:prstGeom prst="rect">
            <a:avLst/>
          </a:prstGeom>
        </p:spPr>
      </p:pic>
      <p:pic>
        <p:nvPicPr>
          <p:cNvPr id="67" name="رسم 66" descr="سبورة سوداء خطوط عريضة">
            <a:extLst>
              <a:ext uri="{FF2B5EF4-FFF2-40B4-BE49-F238E27FC236}">
                <a16:creationId xmlns:a16="http://schemas.microsoft.com/office/drawing/2014/main" id="{547B00D0-1B60-4C6F-8BAE-7879500FF8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62683" y="1942393"/>
            <a:ext cx="715892" cy="715892"/>
          </a:xfrm>
          <a:prstGeom prst="rect">
            <a:avLst/>
          </a:prstGeom>
        </p:spPr>
      </p:pic>
      <p:sp>
        <p:nvSpPr>
          <p:cNvPr id="68" name="عنوان 1">
            <a:extLst>
              <a:ext uri="{FF2B5EF4-FFF2-40B4-BE49-F238E27FC236}">
                <a16:creationId xmlns:a16="http://schemas.microsoft.com/office/drawing/2014/main" id="{21374604-D2D1-41F2-AD2F-C85928C843E0}"/>
              </a:ext>
            </a:extLst>
          </p:cNvPr>
          <p:cNvSpPr txBox="1">
            <a:spLocks/>
          </p:cNvSpPr>
          <p:nvPr/>
        </p:nvSpPr>
        <p:spPr>
          <a:xfrm>
            <a:off x="3581010" y="157108"/>
            <a:ext cx="4394590" cy="499571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2933" b="1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استراتيجية جدول التعلم</a:t>
            </a:r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68FF15BB-1775-BEFD-541C-B26DDAE3462F}"/>
              </a:ext>
            </a:extLst>
          </p:cNvPr>
          <p:cNvSpPr txBox="1">
            <a:spLocks/>
          </p:cNvSpPr>
          <p:nvPr/>
        </p:nvSpPr>
        <p:spPr>
          <a:xfrm>
            <a:off x="10210800" y="157108"/>
            <a:ext cx="1973385" cy="325493"/>
          </a:xfrm>
          <a:prstGeom prst="rect">
            <a:avLst/>
          </a:prstGeom>
          <a:solidFill>
            <a:srgbClr val="C00000"/>
          </a:solidFill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1867" b="1" dirty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الاجابات الصحيحة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A7BCA6D-E4A6-C9CF-90A8-22764C6D4B1E}"/>
              </a:ext>
            </a:extLst>
          </p:cNvPr>
          <p:cNvSpPr txBox="1"/>
          <p:nvPr/>
        </p:nvSpPr>
        <p:spPr>
          <a:xfrm>
            <a:off x="8107887" y="2658285"/>
            <a:ext cx="3813530" cy="30464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/>
            <a:r>
              <a:rPr lang="ar-SA" sz="2133" b="1" dirty="0">
                <a:solidFill>
                  <a:srgbClr val="C00000"/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المخلوقات الحية تحتاج إلى الماء والغذاء.</a:t>
            </a:r>
            <a:endParaRPr lang="ar-SA" sz="2133" dirty="0">
              <a:solidFill>
                <a:srgbClr val="C00000"/>
              </a:solidFill>
              <a:latin typeface="Tajawal ExtraBold" panose="00000800000000000000" pitchFamily="2" charset="-78"/>
              <a:cs typeface="Tajawal ExtraBold" panose="00000800000000000000" pitchFamily="2" charset="-78"/>
            </a:endParaRPr>
          </a:p>
          <a:p>
            <a:pPr algn="ctr" rtl="1" fontAlgn="t"/>
            <a:endParaRPr lang="ar-SA" sz="2133" b="1" dirty="0">
              <a:solidFill>
                <a:srgbClr val="C00000"/>
              </a:solidFill>
              <a:latin typeface="Tajawal ExtraBold" panose="00000800000000000000" pitchFamily="2" charset="-78"/>
              <a:cs typeface="Tajawal ExtraBold" panose="00000800000000000000" pitchFamily="2" charset="-78"/>
            </a:endParaRPr>
          </a:p>
          <a:p>
            <a:pPr algn="ctr" rtl="1" fontAlgn="t"/>
            <a:endParaRPr lang="ar-SA" sz="2133" b="1" dirty="0">
              <a:solidFill>
                <a:srgbClr val="C00000"/>
              </a:solidFill>
              <a:latin typeface="Tajawal ExtraBold" panose="00000800000000000000" pitchFamily="2" charset="-78"/>
              <a:cs typeface="Tajawal ExtraBold" panose="00000800000000000000" pitchFamily="2" charset="-78"/>
            </a:endParaRPr>
          </a:p>
          <a:p>
            <a:pPr algn="ctr" rtl="1" fontAlgn="t"/>
            <a:r>
              <a:rPr lang="ar-SA" sz="2133" b="1" dirty="0">
                <a:solidFill>
                  <a:srgbClr val="C00000"/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المخلوقات الحية تنمو</a:t>
            </a:r>
            <a:r>
              <a:rPr lang="ar-SA" sz="2133" dirty="0">
                <a:solidFill>
                  <a:srgbClr val="C00000"/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 </a:t>
            </a:r>
            <a:r>
              <a:rPr lang="ar-SA" sz="2133" b="1" dirty="0">
                <a:solidFill>
                  <a:srgbClr val="C00000"/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وتتكاثر.</a:t>
            </a:r>
            <a:endParaRPr lang="ar-SA" sz="2133" dirty="0">
              <a:solidFill>
                <a:srgbClr val="C00000"/>
              </a:solidFill>
              <a:latin typeface="Tajawal ExtraBold" panose="00000800000000000000" pitchFamily="2" charset="-78"/>
              <a:cs typeface="Tajawal ExtraBold" panose="00000800000000000000" pitchFamily="2" charset="-78"/>
            </a:endParaRPr>
          </a:p>
          <a:p>
            <a:pPr algn="ctr" rtl="1" fontAlgn="t"/>
            <a:endParaRPr lang="ar-SA" sz="2133" b="1" dirty="0">
              <a:solidFill>
                <a:srgbClr val="C00000"/>
              </a:solidFill>
              <a:latin typeface="Tajawal ExtraBold" panose="00000800000000000000" pitchFamily="2" charset="-78"/>
              <a:cs typeface="Tajawal ExtraBold" panose="00000800000000000000" pitchFamily="2" charset="-78"/>
            </a:endParaRPr>
          </a:p>
          <a:p>
            <a:pPr algn="ctr" rtl="1" fontAlgn="t"/>
            <a:endParaRPr lang="ar-SA" sz="2133" b="1" dirty="0">
              <a:solidFill>
                <a:srgbClr val="C00000"/>
              </a:solidFill>
              <a:latin typeface="Tajawal ExtraBold" panose="00000800000000000000" pitchFamily="2" charset="-78"/>
              <a:cs typeface="Tajawal ExtraBold" panose="00000800000000000000" pitchFamily="2" charset="-78"/>
            </a:endParaRPr>
          </a:p>
          <a:p>
            <a:pPr algn="ctr" rtl="1" fontAlgn="t"/>
            <a:r>
              <a:rPr lang="ar-SA" sz="2133" b="1" dirty="0">
                <a:solidFill>
                  <a:srgbClr val="C00000"/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النباتات والحيوانات</a:t>
            </a:r>
            <a:r>
              <a:rPr lang="ar-SA" sz="2133" dirty="0">
                <a:solidFill>
                  <a:srgbClr val="C00000"/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 </a:t>
            </a:r>
            <a:r>
              <a:rPr lang="ar-SA" sz="2133" b="1" dirty="0">
                <a:solidFill>
                  <a:srgbClr val="C00000"/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مجموعتان من</a:t>
            </a:r>
            <a:r>
              <a:rPr lang="ar-SA" sz="2133" dirty="0">
                <a:solidFill>
                  <a:srgbClr val="C00000"/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 </a:t>
            </a:r>
            <a:r>
              <a:rPr lang="ar-SA" sz="2133" b="1" dirty="0">
                <a:solidFill>
                  <a:srgbClr val="C00000"/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المخلوقات الحية</a:t>
            </a:r>
            <a:endParaRPr lang="ar-SA" sz="2133" dirty="0">
              <a:solidFill>
                <a:srgbClr val="C00000"/>
              </a:solidFill>
              <a:latin typeface="Tajawal ExtraBold" panose="00000800000000000000" pitchFamily="2" charset="-78"/>
              <a:cs typeface="Tajawal ExtraBold" panose="00000800000000000000" pitchFamily="2" charset="-78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7C06C46-9A4D-CFDD-718C-EAAF9636393F}"/>
              </a:ext>
            </a:extLst>
          </p:cNvPr>
          <p:cNvSpPr txBox="1"/>
          <p:nvPr/>
        </p:nvSpPr>
        <p:spPr>
          <a:xfrm>
            <a:off x="3858764" y="2746553"/>
            <a:ext cx="381203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/>
            <a:r>
              <a:rPr lang="ar-SA" sz="2400" b="1" dirty="0">
                <a:solidFill>
                  <a:schemeClr val="tx2">
                    <a:lumMod val="75000"/>
                  </a:schemeClr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ماذا تحتاج المخلوقات الحية أيضا؟</a:t>
            </a:r>
          </a:p>
          <a:p>
            <a:pPr algn="ctr" rtl="1" fontAlgn="t"/>
            <a:endParaRPr lang="ar-SA" sz="2400" b="1" dirty="0">
              <a:solidFill>
                <a:schemeClr val="tx2">
                  <a:lumMod val="75000"/>
                </a:schemeClr>
              </a:solidFill>
              <a:latin typeface="Tajawal ExtraBold" panose="00000800000000000000" pitchFamily="2" charset="-78"/>
              <a:cs typeface="Tajawal ExtraBold" panose="00000800000000000000" pitchFamily="2" charset="-78"/>
            </a:endParaRPr>
          </a:p>
          <a:p>
            <a:pPr algn="ctr" rtl="1" fontAlgn="t"/>
            <a:r>
              <a:rPr lang="ar-SA" sz="2400" b="1" dirty="0">
                <a:solidFill>
                  <a:schemeClr val="tx2">
                    <a:lumMod val="75000"/>
                  </a:schemeClr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ماذا تفعل المخلوقات</a:t>
            </a:r>
          </a:p>
          <a:p>
            <a:pPr algn="ctr" fontAlgn="t"/>
            <a:endParaRPr lang="ar-SA" sz="2400" dirty="0">
              <a:solidFill>
                <a:schemeClr val="tx2">
                  <a:lumMod val="75000"/>
                </a:schemeClr>
              </a:solidFill>
              <a:latin typeface="Tajawal ExtraBold" panose="00000800000000000000" pitchFamily="2" charset="-78"/>
              <a:cs typeface="Tajawal ExtraBold" panose="00000800000000000000" pitchFamily="2" charset="-78"/>
            </a:endParaRPr>
          </a:p>
          <a:p>
            <a:pPr algn="ctr" fontAlgn="t"/>
            <a:r>
              <a:rPr lang="ar-SA" sz="2400" dirty="0">
                <a:solidFill>
                  <a:schemeClr val="tx2">
                    <a:lumMod val="75000"/>
                  </a:schemeClr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مجموعات اخرى من المخلوقات الحية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EF7926C-69BD-3B7E-C821-897D8796C83E}"/>
              </a:ext>
            </a:extLst>
          </p:cNvPr>
          <p:cNvSpPr txBox="1"/>
          <p:nvPr/>
        </p:nvSpPr>
        <p:spPr>
          <a:xfrm>
            <a:off x="467896" y="4067637"/>
            <a:ext cx="25792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/>
            <a:r>
              <a:rPr lang="ar-SA" sz="2400" b="1" dirty="0">
                <a:solidFill>
                  <a:schemeClr val="tx2">
                    <a:lumMod val="75000"/>
                  </a:schemeClr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نهاية الدرس </a:t>
            </a:r>
            <a:endParaRPr lang="ar-SA" sz="2400" dirty="0">
              <a:solidFill>
                <a:schemeClr val="tx2">
                  <a:lumMod val="75000"/>
                </a:schemeClr>
              </a:solidFill>
              <a:latin typeface="Tajawal ExtraBold" panose="00000800000000000000" pitchFamily="2" charset="-78"/>
              <a:cs typeface="Tajawal ExtraBold" panose="00000800000000000000" pitchFamily="2" charset="-78"/>
            </a:endParaRPr>
          </a:p>
        </p:txBody>
      </p:sp>
      <p:sp>
        <p:nvSpPr>
          <p:cNvPr id="5" name="عنوان 1">
            <a:extLst>
              <a:ext uri="{FF2B5EF4-FFF2-40B4-BE49-F238E27FC236}">
                <a16:creationId xmlns:a16="http://schemas.microsoft.com/office/drawing/2014/main" id="{50875956-D713-91DE-5522-1DEFEAD1ACE0}"/>
              </a:ext>
            </a:extLst>
          </p:cNvPr>
          <p:cNvSpPr txBox="1">
            <a:spLocks/>
          </p:cNvSpPr>
          <p:nvPr/>
        </p:nvSpPr>
        <p:spPr>
          <a:xfrm>
            <a:off x="3581010" y="918055"/>
            <a:ext cx="4394590" cy="499571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2933" b="1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المخلوقات الحية </a:t>
            </a:r>
          </a:p>
        </p:txBody>
      </p:sp>
    </p:spTree>
    <p:extLst>
      <p:ext uri="{BB962C8B-B14F-4D97-AF65-F5344CB8AC3E}">
        <p14:creationId xmlns:p14="http://schemas.microsoft.com/office/powerpoint/2010/main" val="3634097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730319" y="800226"/>
            <a:ext cx="2243347" cy="340519"/>
          </a:xfrm>
          <a:prstGeom prst="roundRect">
            <a:avLst/>
          </a:prstGeom>
          <a:solidFill>
            <a:schemeClr val="accent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ar-SA" sz="2000" dirty="0">
                <a:solidFill>
                  <a:schemeClr val="bg1"/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أقرأ و أتعلم 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645827" y="5976398"/>
            <a:ext cx="885466" cy="7626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225654" y="4821105"/>
            <a:ext cx="2222802" cy="203689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889050" y="6045494"/>
            <a:ext cx="842011" cy="69351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706485" y="5228601"/>
            <a:ext cx="731915" cy="557587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46436806-0F41-134C-08EE-2A659620B10F}"/>
              </a:ext>
            </a:extLst>
          </p:cNvPr>
          <p:cNvSpPr txBox="1"/>
          <p:nvPr/>
        </p:nvSpPr>
        <p:spPr>
          <a:xfrm>
            <a:off x="5573296" y="1854226"/>
            <a:ext cx="6193363" cy="46166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chemeClr val="bg1"/>
                </a:solidFill>
              </a:rPr>
              <a:t>المطلوب منكم قراءة مفردات الدرس 26  ثم اغلاق الكتاب 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4053D66E-8602-A0FA-ABE7-E6FDC4D8B89D}"/>
              </a:ext>
            </a:extLst>
          </p:cNvPr>
          <p:cNvSpPr txBox="1"/>
          <p:nvPr/>
        </p:nvSpPr>
        <p:spPr>
          <a:xfrm>
            <a:off x="7216328" y="4184738"/>
            <a:ext cx="4347119" cy="46166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أصغر وحدة في المخلوق الحي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09C7E544-0EBD-ECDD-DDDC-82F4C7B7D740}"/>
              </a:ext>
            </a:extLst>
          </p:cNvPr>
          <p:cNvSpPr txBox="1"/>
          <p:nvPr/>
        </p:nvSpPr>
        <p:spPr>
          <a:xfrm>
            <a:off x="5353265" y="4795053"/>
            <a:ext cx="6400370" cy="46166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ar-EG" sz="2400" b="1" dirty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مجموعة من الأنسجة تقوم معا بأداء وظيفة معينة.</a:t>
            </a:r>
            <a:endParaRPr lang="ar-SA" sz="2400" dirty="0">
              <a:solidFill>
                <a:schemeClr val="bg1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6A3AE377-FB2D-D61D-B4CB-8717589D7139}"/>
              </a:ext>
            </a:extLst>
          </p:cNvPr>
          <p:cNvSpPr txBox="1"/>
          <p:nvPr/>
        </p:nvSpPr>
        <p:spPr>
          <a:xfrm>
            <a:off x="5899784" y="3558726"/>
            <a:ext cx="5665966" cy="46166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مجموعة من الخلايا المتماثلة.</a:t>
            </a:r>
            <a:endParaRPr lang="ar-SA" sz="2400" dirty="0">
              <a:solidFill>
                <a:schemeClr val="bg1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B2D404D0-C557-2BA3-4004-7E06E5AD3E27}"/>
              </a:ext>
            </a:extLst>
          </p:cNvPr>
          <p:cNvSpPr txBox="1"/>
          <p:nvPr/>
        </p:nvSpPr>
        <p:spPr>
          <a:xfrm>
            <a:off x="8553450" y="119482"/>
            <a:ext cx="3562447" cy="287323"/>
          </a:xfrm>
          <a:prstGeom prst="rect">
            <a:avLst/>
          </a:prstGeom>
          <a:solidFill>
            <a:srgbClr val="C00000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ar-SA" sz="1867" dirty="0">
                <a:solidFill>
                  <a:schemeClr val="bg1"/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استراتيجية الكلمات المتقاطعة </a:t>
            </a:r>
          </a:p>
        </p:txBody>
      </p:sp>
      <p:sp>
        <p:nvSpPr>
          <p:cNvPr id="44" name="TextBox 2">
            <a:extLst>
              <a:ext uri="{FF2B5EF4-FFF2-40B4-BE49-F238E27FC236}">
                <a16:creationId xmlns:a16="http://schemas.microsoft.com/office/drawing/2014/main" id="{CC4BCDF5-04E1-7F3B-97D6-8C475FDFB71D}"/>
              </a:ext>
            </a:extLst>
          </p:cNvPr>
          <p:cNvSpPr txBox="1"/>
          <p:nvPr/>
        </p:nvSpPr>
        <p:spPr>
          <a:xfrm>
            <a:off x="4972981" y="293303"/>
            <a:ext cx="2243347" cy="492443"/>
          </a:xfrm>
          <a:prstGeom prst="rect">
            <a:avLst/>
          </a:prstGeom>
          <a:solidFill>
            <a:srgbClr val="C00000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ar-SA" sz="3200" dirty="0">
                <a:solidFill>
                  <a:schemeClr val="bg1"/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المفردات </a:t>
            </a:r>
          </a:p>
        </p:txBody>
      </p:sp>
      <p:sp>
        <p:nvSpPr>
          <p:cNvPr id="45" name="TextBox 2">
            <a:extLst>
              <a:ext uri="{FF2B5EF4-FFF2-40B4-BE49-F238E27FC236}">
                <a16:creationId xmlns:a16="http://schemas.microsoft.com/office/drawing/2014/main" id="{146850F4-1019-557C-4710-77DE98F4E165}"/>
              </a:ext>
            </a:extLst>
          </p:cNvPr>
          <p:cNvSpPr txBox="1"/>
          <p:nvPr/>
        </p:nvSpPr>
        <p:spPr>
          <a:xfrm>
            <a:off x="4927727" y="1256080"/>
            <a:ext cx="6838932" cy="287323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ar-SA" sz="1867" dirty="0">
                <a:solidFill>
                  <a:schemeClr val="bg1"/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سأقوم بتوزيع مربع الكلمات المتقاطعة على كل مجموعة </a:t>
            </a:r>
          </a:p>
        </p:txBody>
      </p:sp>
      <p:sp>
        <p:nvSpPr>
          <p:cNvPr id="48" name="مربع نص 47">
            <a:extLst>
              <a:ext uri="{FF2B5EF4-FFF2-40B4-BE49-F238E27FC236}">
                <a16:creationId xmlns:a16="http://schemas.microsoft.com/office/drawing/2014/main" id="{0845CDA9-5C7A-5E75-62EE-44F92B0400EC}"/>
              </a:ext>
            </a:extLst>
          </p:cNvPr>
          <p:cNvSpPr txBox="1"/>
          <p:nvPr/>
        </p:nvSpPr>
        <p:spPr>
          <a:xfrm>
            <a:off x="5897482" y="2680205"/>
            <a:ext cx="5665966" cy="74879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ar-SA" sz="2133" b="1" dirty="0">
                <a:solidFill>
                  <a:schemeClr val="bg1"/>
                </a:solidFill>
                <a:latin typeface="Tajawal Black" panose="00000500000000000000" pitchFamily="2" charset="-78"/>
                <a:cs typeface="Tajawal Black" panose="00000500000000000000" pitchFamily="2" charset="-78"/>
              </a:rPr>
              <a:t>بالتعاون بين افراد المجموعة </a:t>
            </a:r>
          </a:p>
          <a:p>
            <a:pPr algn="ctr"/>
            <a:r>
              <a:rPr lang="ar-SA" sz="2133" b="1" dirty="0">
                <a:solidFill>
                  <a:schemeClr val="bg1"/>
                </a:solidFill>
                <a:latin typeface="Tajawal Black" panose="00000500000000000000" pitchFamily="2" charset="-78"/>
                <a:cs typeface="Tajawal Black" panose="00000500000000000000" pitchFamily="2" charset="-78"/>
              </a:rPr>
              <a:t>ضع المصلح المناسب في المربعات التالية  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AEB485F6-F86A-7BB3-2AB2-6491863451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5747" y="713598"/>
            <a:ext cx="4473653" cy="4169822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E35B5E09-0073-A298-617A-B2B4D00BF4CB}"/>
              </a:ext>
            </a:extLst>
          </p:cNvPr>
          <p:cNvSpPr txBox="1"/>
          <p:nvPr/>
        </p:nvSpPr>
        <p:spPr>
          <a:xfrm>
            <a:off x="2645827" y="5371717"/>
            <a:ext cx="9141001" cy="46166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مجموعة من الأعضاء غي الجسم تتآزر معا للقيام بوظائف الحياة الأساسية </a:t>
            </a:r>
            <a:endParaRPr lang="ar-SA" sz="2400" dirty="0">
              <a:solidFill>
                <a:schemeClr val="bg1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19" grpId="0" animBg="1"/>
      <p:bldP spid="21" grpId="0" animBg="1"/>
      <p:bldP spid="23" grpId="0"/>
      <p:bldP spid="44" grpId="0" animBg="1"/>
      <p:bldP spid="45" grpId="0" animBg="1"/>
      <p:bldP spid="48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عنوان 1">
            <a:extLst>
              <a:ext uri="{FF2B5EF4-FFF2-40B4-BE49-F238E27FC236}">
                <a16:creationId xmlns:a16="http://schemas.microsoft.com/office/drawing/2014/main" id="{21374604-D2D1-41F2-AD2F-C85928C843E0}"/>
              </a:ext>
            </a:extLst>
          </p:cNvPr>
          <p:cNvSpPr txBox="1">
            <a:spLocks/>
          </p:cNvSpPr>
          <p:nvPr/>
        </p:nvSpPr>
        <p:spPr>
          <a:xfrm>
            <a:off x="3581010" y="157108"/>
            <a:ext cx="4394590" cy="499571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2933" b="1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استراتيجية جدول التعلم</a:t>
            </a:r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68FF15BB-1775-BEFD-541C-B26DDAE3462F}"/>
              </a:ext>
            </a:extLst>
          </p:cNvPr>
          <p:cNvSpPr txBox="1">
            <a:spLocks/>
          </p:cNvSpPr>
          <p:nvPr/>
        </p:nvSpPr>
        <p:spPr>
          <a:xfrm>
            <a:off x="10922000" y="157108"/>
            <a:ext cx="1262185" cy="22389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1200" b="1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نسخة للطلاب </a:t>
            </a:r>
          </a:p>
        </p:txBody>
      </p:sp>
      <p:sp>
        <p:nvSpPr>
          <p:cNvPr id="3" name="عنوان 1">
            <a:extLst>
              <a:ext uri="{FF2B5EF4-FFF2-40B4-BE49-F238E27FC236}">
                <a16:creationId xmlns:a16="http://schemas.microsoft.com/office/drawing/2014/main" id="{61327C75-0D9F-0897-24CD-C67E571CFAF0}"/>
              </a:ext>
            </a:extLst>
          </p:cNvPr>
          <p:cNvSpPr txBox="1">
            <a:spLocks/>
          </p:cNvSpPr>
          <p:nvPr/>
        </p:nvSpPr>
        <p:spPr>
          <a:xfrm>
            <a:off x="10261601" y="444962"/>
            <a:ext cx="1884915" cy="390013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1867" b="1" dirty="0">
                <a:solidFill>
                  <a:schemeClr val="accent1">
                    <a:lumMod val="75000"/>
                  </a:schemeClr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اسم المجموعة : </a:t>
            </a:r>
          </a:p>
        </p:txBody>
      </p:sp>
      <p:sp>
        <p:nvSpPr>
          <p:cNvPr id="5" name="عنوان 1">
            <a:extLst>
              <a:ext uri="{FF2B5EF4-FFF2-40B4-BE49-F238E27FC236}">
                <a16:creationId xmlns:a16="http://schemas.microsoft.com/office/drawing/2014/main" id="{9B0B9634-0DC9-0133-0EDA-33A57A2FE29C}"/>
              </a:ext>
            </a:extLst>
          </p:cNvPr>
          <p:cNvSpPr txBox="1">
            <a:spLocks/>
          </p:cNvSpPr>
          <p:nvPr/>
        </p:nvSpPr>
        <p:spPr>
          <a:xfrm>
            <a:off x="4488213" y="1200170"/>
            <a:ext cx="4394590" cy="499571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2933" b="1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المخلوقات الحية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BB61EB17-DABD-DB4A-6044-D8500B452569}"/>
              </a:ext>
            </a:extLst>
          </p:cNvPr>
          <p:cNvSpPr txBox="1"/>
          <p:nvPr/>
        </p:nvSpPr>
        <p:spPr>
          <a:xfrm>
            <a:off x="7115012" y="3577994"/>
            <a:ext cx="43471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 dirty="0">
                <a:solidFill>
                  <a:srgbClr val="FF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أصغر وحدة في المخلوق الحي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F7E4A49-E407-C1E8-A064-DF810A7795B9}"/>
              </a:ext>
            </a:extLst>
          </p:cNvPr>
          <p:cNvSpPr txBox="1"/>
          <p:nvPr/>
        </p:nvSpPr>
        <p:spPr>
          <a:xfrm>
            <a:off x="5551287" y="3978104"/>
            <a:ext cx="64003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EG" sz="2000" b="1" dirty="0">
                <a:solidFill>
                  <a:srgbClr val="FF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مجموعة من الأنسجة تقوم معا بأداء وظيفة معينة.</a:t>
            </a:r>
            <a:endParaRPr lang="ar-SA" sz="2000" dirty="0">
              <a:solidFill>
                <a:srgbClr val="FF0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888E3D9-C0A3-B094-B8E5-5DACBFD0072A}"/>
              </a:ext>
            </a:extLst>
          </p:cNvPr>
          <p:cNvSpPr txBox="1"/>
          <p:nvPr/>
        </p:nvSpPr>
        <p:spPr>
          <a:xfrm>
            <a:off x="5796165" y="3078120"/>
            <a:ext cx="56659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 dirty="0">
                <a:solidFill>
                  <a:srgbClr val="FF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مجموعة من الخلايا المتماثلة.</a:t>
            </a:r>
            <a:endParaRPr lang="ar-SA" sz="2000" dirty="0">
              <a:solidFill>
                <a:srgbClr val="FF0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2CD837E9-3767-2400-BB50-1323881240BF}"/>
              </a:ext>
            </a:extLst>
          </p:cNvPr>
          <p:cNvSpPr txBox="1"/>
          <p:nvPr/>
        </p:nvSpPr>
        <p:spPr>
          <a:xfrm>
            <a:off x="7799397" y="1942994"/>
            <a:ext cx="4347119" cy="74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133" b="1" dirty="0">
                <a:solidFill>
                  <a:schemeClr val="accent1">
                    <a:lumMod val="75000"/>
                  </a:schemeClr>
                </a:solidFill>
              </a:rPr>
              <a:t>بالتعاون بين افراد المجموعة </a:t>
            </a:r>
          </a:p>
          <a:p>
            <a:pPr algn="ctr"/>
            <a:r>
              <a:rPr lang="ar-SA" sz="2133" b="1" dirty="0">
                <a:solidFill>
                  <a:schemeClr val="accent1">
                    <a:lumMod val="75000"/>
                  </a:schemeClr>
                </a:solidFill>
              </a:rPr>
              <a:t>ضع المصلح المناسب في المربعات التالية  </a:t>
            </a:r>
          </a:p>
        </p:txBody>
      </p:sp>
      <p:sp>
        <p:nvSpPr>
          <p:cNvPr id="48" name="مستطيل 47">
            <a:extLst>
              <a:ext uri="{FF2B5EF4-FFF2-40B4-BE49-F238E27FC236}">
                <a16:creationId xmlns:a16="http://schemas.microsoft.com/office/drawing/2014/main" id="{1EBE39DB-8D29-6823-F034-B43F694B018D}"/>
              </a:ext>
            </a:extLst>
          </p:cNvPr>
          <p:cNvSpPr/>
          <p:nvPr/>
        </p:nvSpPr>
        <p:spPr>
          <a:xfrm>
            <a:off x="7020442" y="4554922"/>
            <a:ext cx="5138188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b="1" dirty="0">
                <a:solidFill>
                  <a:srgbClr val="FF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مجموعة من الأعضاء في الجسم تتآزر معا للقيام بوظائف الحياة الأساسية.</a:t>
            </a:r>
            <a:endParaRPr lang="ar-SA" b="1" dirty="0">
              <a:solidFill>
                <a:srgbClr val="FF0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cxnSp>
        <p:nvCxnSpPr>
          <p:cNvPr id="52" name="رابط مستقيم 51">
            <a:extLst>
              <a:ext uri="{FF2B5EF4-FFF2-40B4-BE49-F238E27FC236}">
                <a16:creationId xmlns:a16="http://schemas.microsoft.com/office/drawing/2014/main" id="{2A152D18-CD55-98A7-2699-A3856093DC64}"/>
              </a:ext>
            </a:extLst>
          </p:cNvPr>
          <p:cNvCxnSpPr/>
          <p:nvPr/>
        </p:nvCxnSpPr>
        <p:spPr>
          <a:xfrm flipH="1">
            <a:off x="0" y="834975"/>
            <a:ext cx="121586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صورة 52">
            <a:extLst>
              <a:ext uri="{FF2B5EF4-FFF2-40B4-BE49-F238E27FC236}">
                <a16:creationId xmlns:a16="http://schemas.microsoft.com/office/drawing/2014/main" id="{B951B297-54F6-D6AA-9617-4B3C983E9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707" y="1106382"/>
            <a:ext cx="5752606" cy="499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688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هاز الحيو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719958" y="296111"/>
            <a:ext cx="224334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ar-SA" sz="3200" dirty="0">
                <a:latin typeface="Tajawal ExtraBold" panose="00000800000000000000" pitchFamily="2" charset="-78"/>
                <a:cs typeface="Tajawal ExtraBold" panose="00000800000000000000" pitchFamily="2" charset="-78"/>
              </a:rPr>
              <a:t>المفردات 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25430" y="5133261"/>
            <a:ext cx="1513569" cy="13035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606952" y="1926286"/>
            <a:ext cx="3456806" cy="316769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17543" y="4531371"/>
            <a:ext cx="326778" cy="39939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04801" y="2153204"/>
            <a:ext cx="326778" cy="3993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87990" y="3981526"/>
            <a:ext cx="408475" cy="4992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6180" y="5045102"/>
            <a:ext cx="2092947" cy="172382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84408" y="4307671"/>
            <a:ext cx="967987" cy="737431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B2D404D0-C557-2BA3-4004-7E06E5AD3E27}"/>
              </a:ext>
            </a:extLst>
          </p:cNvPr>
          <p:cNvSpPr txBox="1"/>
          <p:nvPr/>
        </p:nvSpPr>
        <p:spPr>
          <a:xfrm>
            <a:off x="10000280" y="244473"/>
            <a:ext cx="2243347" cy="184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ar-SA" sz="1200" dirty="0">
                <a:solidFill>
                  <a:srgbClr val="C00000"/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الاجابة الصحيحة </a:t>
            </a:r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9057D9FC-F0A9-85CF-0956-19AFDFE52C31}"/>
              </a:ext>
            </a:extLst>
          </p:cNvPr>
          <p:cNvGrpSpPr/>
          <p:nvPr/>
        </p:nvGrpSpPr>
        <p:grpSpPr>
          <a:xfrm>
            <a:off x="5958320" y="1245779"/>
            <a:ext cx="5928879" cy="4226005"/>
            <a:chOff x="4071401" y="1069896"/>
            <a:chExt cx="3554610" cy="3725436"/>
          </a:xfrm>
        </p:grpSpPr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05FDAE74-4602-A9DD-F8A2-8A3404434B41}"/>
                </a:ext>
              </a:extLst>
            </p:cNvPr>
            <p:cNvSpPr txBox="1"/>
            <p:nvPr/>
          </p:nvSpPr>
          <p:spPr>
            <a:xfrm>
              <a:off x="6455348" y="1717000"/>
              <a:ext cx="584470" cy="54367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933" dirty="0"/>
                <a:t>ا</a:t>
              </a:r>
            </a:p>
          </p:txBody>
        </p:sp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3B24EA55-7F03-F3D5-3C91-1D3983D6C39F}"/>
                </a:ext>
              </a:extLst>
            </p:cNvPr>
            <p:cNvSpPr txBox="1"/>
            <p:nvPr/>
          </p:nvSpPr>
          <p:spPr>
            <a:xfrm>
              <a:off x="6451600" y="2717800"/>
              <a:ext cx="584470" cy="54367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933" dirty="0"/>
                <a:t>خ</a:t>
              </a:r>
            </a:p>
          </p:txBody>
        </p:sp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881327D4-337A-4352-D471-1774434CCB29}"/>
                </a:ext>
              </a:extLst>
            </p:cNvPr>
            <p:cNvSpPr txBox="1"/>
            <p:nvPr/>
          </p:nvSpPr>
          <p:spPr>
            <a:xfrm>
              <a:off x="6455348" y="2215069"/>
              <a:ext cx="584470" cy="54367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933" dirty="0"/>
                <a:t>ل</a:t>
              </a:r>
            </a:p>
          </p:txBody>
        </p: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C454D197-FBB6-EDFA-2282-017537A2CE64}"/>
                </a:ext>
              </a:extLst>
            </p:cNvPr>
            <p:cNvSpPr txBox="1"/>
            <p:nvPr/>
          </p:nvSpPr>
          <p:spPr>
            <a:xfrm>
              <a:off x="6455390" y="3209757"/>
              <a:ext cx="584470" cy="54367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933" dirty="0"/>
                <a:t>ل</a:t>
              </a:r>
            </a:p>
          </p:txBody>
        </p:sp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73E32D94-ECCE-3FCF-F118-2F0A79486A5D}"/>
                </a:ext>
              </a:extLst>
            </p:cNvPr>
            <p:cNvSpPr txBox="1"/>
            <p:nvPr/>
          </p:nvSpPr>
          <p:spPr>
            <a:xfrm>
              <a:off x="6451643" y="4210557"/>
              <a:ext cx="584470" cy="58477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3200" dirty="0"/>
                <a:t>ة</a:t>
              </a:r>
            </a:p>
          </p:txBody>
        </p:sp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1BB1518C-D991-D369-E9D4-48E2BE9254B6}"/>
                </a:ext>
              </a:extLst>
            </p:cNvPr>
            <p:cNvSpPr txBox="1"/>
            <p:nvPr/>
          </p:nvSpPr>
          <p:spPr>
            <a:xfrm>
              <a:off x="6455390" y="3707826"/>
              <a:ext cx="584470" cy="54367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933" dirty="0"/>
                <a:t>ي</a:t>
              </a:r>
            </a:p>
          </p:txBody>
        </p:sp>
        <p:sp>
          <p:nvSpPr>
            <p:cNvPr id="30" name="مربع نص 29">
              <a:extLst>
                <a:ext uri="{FF2B5EF4-FFF2-40B4-BE49-F238E27FC236}">
                  <a16:creationId xmlns:a16="http://schemas.microsoft.com/office/drawing/2014/main" id="{4E336A97-0086-B180-613C-404E21E75972}"/>
                </a:ext>
              </a:extLst>
            </p:cNvPr>
            <p:cNvSpPr txBox="1"/>
            <p:nvPr/>
          </p:nvSpPr>
          <p:spPr>
            <a:xfrm>
              <a:off x="5877014" y="2198908"/>
              <a:ext cx="584470" cy="5847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3200" dirty="0"/>
                <a:t>ن</a:t>
              </a:r>
            </a:p>
          </p:txBody>
        </p:sp>
        <p:sp>
          <p:nvSpPr>
            <p:cNvPr id="31" name="مربع نص 30">
              <a:extLst>
                <a:ext uri="{FF2B5EF4-FFF2-40B4-BE49-F238E27FC236}">
                  <a16:creationId xmlns:a16="http://schemas.microsoft.com/office/drawing/2014/main" id="{590AE2E6-99CE-D793-0F81-4A0DB573CA81}"/>
                </a:ext>
              </a:extLst>
            </p:cNvPr>
            <p:cNvSpPr txBox="1"/>
            <p:nvPr/>
          </p:nvSpPr>
          <p:spPr>
            <a:xfrm>
              <a:off x="7022628" y="2208997"/>
              <a:ext cx="584470" cy="5847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3200" dirty="0"/>
                <a:t>ا</a:t>
              </a:r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id="{F3E9199A-A0EA-5544-023A-76465A9C3809}"/>
                </a:ext>
              </a:extLst>
            </p:cNvPr>
            <p:cNvSpPr txBox="1"/>
            <p:nvPr/>
          </p:nvSpPr>
          <p:spPr>
            <a:xfrm>
              <a:off x="5275820" y="2198972"/>
              <a:ext cx="584470" cy="56977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3600" dirty="0"/>
                <a:t>س</a:t>
              </a:r>
            </a:p>
          </p:txBody>
        </p:sp>
        <p:sp>
          <p:nvSpPr>
            <p:cNvPr id="33" name="مربع نص 32">
              <a:extLst>
                <a:ext uri="{FF2B5EF4-FFF2-40B4-BE49-F238E27FC236}">
                  <a16:creationId xmlns:a16="http://schemas.microsoft.com/office/drawing/2014/main" id="{FDA20063-27C6-D72D-AD29-23F846ABF9B2}"/>
                </a:ext>
              </a:extLst>
            </p:cNvPr>
            <p:cNvSpPr txBox="1"/>
            <p:nvPr/>
          </p:nvSpPr>
          <p:spPr>
            <a:xfrm>
              <a:off x="4662900" y="2205347"/>
              <a:ext cx="611046" cy="5847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3200" dirty="0"/>
                <a:t>ي</a:t>
              </a:r>
            </a:p>
          </p:txBody>
        </p:sp>
        <p:sp>
          <p:nvSpPr>
            <p:cNvPr id="34" name="مربع نص 33">
              <a:extLst>
                <a:ext uri="{FF2B5EF4-FFF2-40B4-BE49-F238E27FC236}">
                  <a16:creationId xmlns:a16="http://schemas.microsoft.com/office/drawing/2014/main" id="{FF543775-1AB4-ADBD-F248-F57B876E054A}"/>
                </a:ext>
              </a:extLst>
            </p:cNvPr>
            <p:cNvSpPr txBox="1"/>
            <p:nvPr/>
          </p:nvSpPr>
          <p:spPr>
            <a:xfrm>
              <a:off x="4071401" y="2213011"/>
              <a:ext cx="584470" cy="5847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3200" dirty="0"/>
                <a:t>ج</a:t>
              </a:r>
            </a:p>
          </p:txBody>
        </p:sp>
        <p:sp>
          <p:nvSpPr>
            <p:cNvPr id="35" name="مربع نص 34">
              <a:extLst>
                <a:ext uri="{FF2B5EF4-FFF2-40B4-BE49-F238E27FC236}">
                  <a16:creationId xmlns:a16="http://schemas.microsoft.com/office/drawing/2014/main" id="{441F279E-F8BB-BBAE-BE78-49CD2DECEDF7}"/>
                </a:ext>
              </a:extLst>
            </p:cNvPr>
            <p:cNvSpPr txBox="1"/>
            <p:nvPr/>
          </p:nvSpPr>
          <p:spPr>
            <a:xfrm>
              <a:off x="4081244" y="1641484"/>
              <a:ext cx="584470" cy="5847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3200" dirty="0"/>
                <a:t>ل</a:t>
              </a:r>
            </a:p>
          </p:txBody>
        </p:sp>
        <p:sp>
          <p:nvSpPr>
            <p:cNvPr id="36" name="مربع نص 35">
              <a:extLst>
                <a:ext uri="{FF2B5EF4-FFF2-40B4-BE49-F238E27FC236}">
                  <a16:creationId xmlns:a16="http://schemas.microsoft.com/office/drawing/2014/main" id="{0C0D3FA9-2531-2E4E-E7E2-A21C874E9E60}"/>
                </a:ext>
              </a:extLst>
            </p:cNvPr>
            <p:cNvSpPr txBox="1"/>
            <p:nvPr/>
          </p:nvSpPr>
          <p:spPr>
            <a:xfrm>
              <a:off x="4078431" y="1069896"/>
              <a:ext cx="584470" cy="5847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3200" dirty="0"/>
                <a:t>ا</a:t>
              </a:r>
            </a:p>
          </p:txBody>
        </p:sp>
        <p:sp>
          <p:nvSpPr>
            <p:cNvPr id="37" name="مربع نص 36">
              <a:extLst>
                <a:ext uri="{FF2B5EF4-FFF2-40B4-BE49-F238E27FC236}">
                  <a16:creationId xmlns:a16="http://schemas.microsoft.com/office/drawing/2014/main" id="{797A903C-27A3-E26E-B1BF-71C74EB205F6}"/>
                </a:ext>
              </a:extLst>
            </p:cNvPr>
            <p:cNvSpPr txBox="1"/>
            <p:nvPr/>
          </p:nvSpPr>
          <p:spPr>
            <a:xfrm>
              <a:off x="4078430" y="2757303"/>
              <a:ext cx="584470" cy="5847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3200" dirty="0"/>
                <a:t>ه</a:t>
              </a:r>
            </a:p>
          </p:txBody>
        </p:sp>
        <p:sp>
          <p:nvSpPr>
            <p:cNvPr id="38" name="مربع نص 37">
              <a:extLst>
                <a:ext uri="{FF2B5EF4-FFF2-40B4-BE49-F238E27FC236}">
                  <a16:creationId xmlns:a16="http://schemas.microsoft.com/office/drawing/2014/main" id="{41D3DE97-0435-B595-30E9-A5D9E28E33CF}"/>
                </a:ext>
              </a:extLst>
            </p:cNvPr>
            <p:cNvSpPr txBox="1"/>
            <p:nvPr/>
          </p:nvSpPr>
          <p:spPr>
            <a:xfrm>
              <a:off x="4085459" y="3276499"/>
              <a:ext cx="584470" cy="5847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3200" dirty="0"/>
                <a:t>ا</a:t>
              </a:r>
            </a:p>
          </p:txBody>
        </p:sp>
        <p:sp>
          <p:nvSpPr>
            <p:cNvPr id="39" name="مربع نص 38">
              <a:extLst>
                <a:ext uri="{FF2B5EF4-FFF2-40B4-BE49-F238E27FC236}">
                  <a16:creationId xmlns:a16="http://schemas.microsoft.com/office/drawing/2014/main" id="{A75B4EC3-1BA0-CC5F-A8A7-C68D1F3EC8AF}"/>
                </a:ext>
              </a:extLst>
            </p:cNvPr>
            <p:cNvSpPr txBox="1"/>
            <p:nvPr/>
          </p:nvSpPr>
          <p:spPr>
            <a:xfrm>
              <a:off x="4078430" y="3834416"/>
              <a:ext cx="584470" cy="5847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3200" dirty="0"/>
                <a:t>ز</a:t>
              </a:r>
            </a:p>
          </p:txBody>
        </p:sp>
        <p:sp>
          <p:nvSpPr>
            <p:cNvPr id="40" name="مربع نص 39">
              <a:extLst>
                <a:ext uri="{FF2B5EF4-FFF2-40B4-BE49-F238E27FC236}">
                  <a16:creationId xmlns:a16="http://schemas.microsoft.com/office/drawing/2014/main" id="{08B1A5BD-F952-CC76-5EC5-0AB74805FA9A}"/>
                </a:ext>
              </a:extLst>
            </p:cNvPr>
            <p:cNvSpPr txBox="1"/>
            <p:nvPr/>
          </p:nvSpPr>
          <p:spPr>
            <a:xfrm>
              <a:off x="5328529" y="3201942"/>
              <a:ext cx="584470" cy="5436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933" dirty="0"/>
                <a:t>ض</a:t>
              </a:r>
            </a:p>
          </p:txBody>
        </p:sp>
        <p:sp>
          <p:nvSpPr>
            <p:cNvPr id="41" name="مربع نص 40">
              <a:extLst>
                <a:ext uri="{FF2B5EF4-FFF2-40B4-BE49-F238E27FC236}">
                  <a16:creationId xmlns:a16="http://schemas.microsoft.com/office/drawing/2014/main" id="{7AEE73B0-5760-FE79-348E-6211274BAA4B}"/>
                </a:ext>
              </a:extLst>
            </p:cNvPr>
            <p:cNvSpPr txBox="1"/>
            <p:nvPr/>
          </p:nvSpPr>
          <p:spPr>
            <a:xfrm>
              <a:off x="5892800" y="3205209"/>
              <a:ext cx="584470" cy="5436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933" dirty="0"/>
                <a:t>ع</a:t>
              </a:r>
            </a:p>
          </p:txBody>
        </p:sp>
        <p:sp>
          <p:nvSpPr>
            <p:cNvPr id="42" name="مربع نص 41">
              <a:extLst>
                <a:ext uri="{FF2B5EF4-FFF2-40B4-BE49-F238E27FC236}">
                  <a16:creationId xmlns:a16="http://schemas.microsoft.com/office/drawing/2014/main" id="{4C2FBD49-6AD2-7969-2F90-641F5FA9A0ED}"/>
                </a:ext>
              </a:extLst>
            </p:cNvPr>
            <p:cNvSpPr txBox="1"/>
            <p:nvPr/>
          </p:nvSpPr>
          <p:spPr>
            <a:xfrm>
              <a:off x="7041541" y="3201942"/>
              <a:ext cx="584470" cy="5436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933" dirty="0"/>
                <a:t>ا</a:t>
              </a:r>
            </a:p>
          </p:txBody>
        </p:sp>
        <p:sp>
          <p:nvSpPr>
            <p:cNvPr id="43" name="مربع نص 42">
              <a:extLst>
                <a:ext uri="{FF2B5EF4-FFF2-40B4-BE49-F238E27FC236}">
                  <a16:creationId xmlns:a16="http://schemas.microsoft.com/office/drawing/2014/main" id="{D60D9E47-A496-86B8-1819-C95268C2A819}"/>
                </a:ext>
              </a:extLst>
            </p:cNvPr>
            <p:cNvSpPr txBox="1"/>
            <p:nvPr/>
          </p:nvSpPr>
          <p:spPr>
            <a:xfrm>
              <a:off x="4745977" y="3201942"/>
              <a:ext cx="584470" cy="5436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933" dirty="0"/>
                <a:t>و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67169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صورة 37">
            <a:extLst>
              <a:ext uri="{FF2B5EF4-FFF2-40B4-BE49-F238E27FC236}">
                <a16:creationId xmlns:a16="http://schemas.microsoft.com/office/drawing/2014/main" id="{511AE95C-9D79-E64C-EBDE-74D1BD3114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grpSp>
        <p:nvGrpSpPr>
          <p:cNvPr id="43" name="Group 43"/>
          <p:cNvGrpSpPr/>
          <p:nvPr/>
        </p:nvGrpSpPr>
        <p:grpSpPr>
          <a:xfrm>
            <a:off x="11069222" y="3401107"/>
            <a:ext cx="77350" cy="31403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27729"/>
            </a:solidFill>
          </p:spPr>
        </p:sp>
      </p:grpSp>
      <p:sp>
        <p:nvSpPr>
          <p:cNvPr id="15" name="Rectangle: Rounded Corners 5">
            <a:extLst>
              <a:ext uri="{FF2B5EF4-FFF2-40B4-BE49-F238E27FC236}">
                <a16:creationId xmlns:a16="http://schemas.microsoft.com/office/drawing/2014/main" id="{B2D7DA8D-FB91-452D-E404-AEDFEA3CCD9B}"/>
              </a:ext>
            </a:extLst>
          </p:cNvPr>
          <p:cNvSpPr/>
          <p:nvPr/>
        </p:nvSpPr>
        <p:spPr>
          <a:xfrm>
            <a:off x="8369957" y="125637"/>
            <a:ext cx="3055099" cy="739112"/>
          </a:xfrm>
          <a:prstGeom prst="roundRect">
            <a:avLst/>
          </a:prstGeom>
          <a:solidFill>
            <a:schemeClr val="accent5">
              <a:lumMod val="40000"/>
              <a:lumOff val="60000"/>
              <a:alpha val="80000"/>
            </a:schemeClr>
          </a:solidFill>
          <a:ln>
            <a:noFill/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1" algn="ctr" rtl="1"/>
            <a:r>
              <a:rPr lang="ar-SA" sz="2800" b="1" dirty="0">
                <a:solidFill>
                  <a:srgbClr val="FF0000"/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الخلايا</a:t>
            </a:r>
            <a:r>
              <a:rPr lang="ar-SA" sz="2800" b="1" dirty="0">
                <a:solidFill>
                  <a:schemeClr val="tx2">
                    <a:lumMod val="50000"/>
                  </a:schemeClr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 </a:t>
            </a:r>
            <a:endParaRPr lang="ar-MA" sz="4800" b="1" dirty="0">
              <a:solidFill>
                <a:schemeClr val="tx2">
                  <a:lumMod val="50000"/>
                </a:schemeClr>
              </a:solidFill>
              <a:latin typeface="Tajawal ExtraBold" panose="00000800000000000000" pitchFamily="2" charset="-78"/>
              <a:cs typeface="Tajawal ExtraBold" panose="00000800000000000000" pitchFamily="2" charset="-78"/>
            </a:endParaRPr>
          </a:p>
        </p:txBody>
      </p:sp>
      <p:sp>
        <p:nvSpPr>
          <p:cNvPr id="19" name="1">
            <a:extLst>
              <a:ext uri="{FF2B5EF4-FFF2-40B4-BE49-F238E27FC236}">
                <a16:creationId xmlns:a16="http://schemas.microsoft.com/office/drawing/2014/main" id="{72B21ED9-EF6E-F74E-701D-182C2C7303A6}"/>
              </a:ext>
            </a:extLst>
          </p:cNvPr>
          <p:cNvSpPr/>
          <p:nvPr/>
        </p:nvSpPr>
        <p:spPr>
          <a:xfrm>
            <a:off x="10545220" y="125637"/>
            <a:ext cx="1646779" cy="726919"/>
          </a:xfrm>
          <a:prstGeom prst="flowChartTermina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sz="2400" b="1" dirty="0">
                <a:latin typeface="Tajawal ExtraBold" panose="00000800000000000000" pitchFamily="2" charset="-78"/>
                <a:cs typeface="Tajawal ExtraBold" panose="00000800000000000000" pitchFamily="2" charset="-78"/>
              </a:rPr>
              <a:t>درس </a:t>
            </a:r>
          </a:p>
        </p:txBody>
      </p:sp>
      <p:sp>
        <p:nvSpPr>
          <p:cNvPr id="23" name="Rectangle: Rounded Corners 6">
            <a:extLst>
              <a:ext uri="{FF2B5EF4-FFF2-40B4-BE49-F238E27FC236}">
                <a16:creationId xmlns:a16="http://schemas.microsoft.com/office/drawing/2014/main" id="{46C34CBB-4F37-82E4-23C4-F167E2D8703D}"/>
              </a:ext>
            </a:extLst>
          </p:cNvPr>
          <p:cNvSpPr/>
          <p:nvPr/>
        </p:nvSpPr>
        <p:spPr>
          <a:xfrm>
            <a:off x="3400537" y="978193"/>
            <a:ext cx="8024520" cy="739112"/>
          </a:xfrm>
          <a:prstGeom prst="roundRect">
            <a:avLst>
              <a:gd name="adj" fmla="val 16680"/>
            </a:avLst>
          </a:prstGeom>
          <a:solidFill>
            <a:schemeClr val="accent5">
              <a:lumMod val="40000"/>
              <a:lumOff val="60000"/>
              <a:alpha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SA" sz="2400" b="1" dirty="0">
                <a:solidFill>
                  <a:srgbClr val="002060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تلخيص الوظائف الخمس الأساسية للمخلوقات الحية .</a:t>
            </a:r>
          </a:p>
        </p:txBody>
      </p:sp>
      <p:sp>
        <p:nvSpPr>
          <p:cNvPr id="24" name="1">
            <a:extLst>
              <a:ext uri="{FF2B5EF4-FFF2-40B4-BE49-F238E27FC236}">
                <a16:creationId xmlns:a16="http://schemas.microsoft.com/office/drawing/2014/main" id="{67108D16-AA8D-22ED-9708-A4B3AE24ABB7}"/>
              </a:ext>
            </a:extLst>
          </p:cNvPr>
          <p:cNvSpPr/>
          <p:nvPr/>
        </p:nvSpPr>
        <p:spPr>
          <a:xfrm>
            <a:off x="10545220" y="978193"/>
            <a:ext cx="1646779" cy="767537"/>
          </a:xfrm>
          <a:prstGeom prst="flowChartTermina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sz="2400" b="1" dirty="0">
                <a:latin typeface="Tajawal ExtraBold" panose="00000800000000000000" pitchFamily="2" charset="-78"/>
                <a:cs typeface="Tajawal ExtraBold" panose="00000800000000000000" pitchFamily="2" charset="-78"/>
              </a:rPr>
              <a:t>الهدف </a:t>
            </a:r>
            <a:endParaRPr lang="ar-MA" sz="5867" b="1" dirty="0">
              <a:latin typeface="Tajawal ExtraBold" panose="00000800000000000000" pitchFamily="2" charset="-78"/>
              <a:cs typeface="Tajawal ExtraBold" panose="00000800000000000000" pitchFamily="2" charset="-78"/>
            </a:endParaRPr>
          </a:p>
        </p:txBody>
      </p:sp>
      <p:sp>
        <p:nvSpPr>
          <p:cNvPr id="29" name="Rectangle: Rounded Corners 9">
            <a:extLst>
              <a:ext uri="{FF2B5EF4-FFF2-40B4-BE49-F238E27FC236}">
                <a16:creationId xmlns:a16="http://schemas.microsoft.com/office/drawing/2014/main" id="{59CEB6F4-922F-A8E7-AC4F-264FD0482C62}"/>
              </a:ext>
            </a:extLst>
          </p:cNvPr>
          <p:cNvSpPr/>
          <p:nvPr/>
        </p:nvSpPr>
        <p:spPr>
          <a:xfrm>
            <a:off x="4604155" y="1915769"/>
            <a:ext cx="6820901" cy="779729"/>
          </a:xfrm>
          <a:prstGeom prst="roundRect">
            <a:avLst>
              <a:gd name="adj" fmla="val 11127"/>
            </a:avLst>
          </a:prstGeom>
          <a:solidFill>
            <a:schemeClr val="accent5">
              <a:lumMod val="40000"/>
              <a:lumOff val="60000"/>
              <a:alpha val="79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SA" sz="2400" b="1">
                <a:solidFill>
                  <a:srgbClr val="002060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المقارنة بين الخلايا النباتية والخلايا الحيوانية .</a:t>
            </a:r>
            <a:endParaRPr lang="ar-SA" sz="2400" dirty="0">
              <a:latin typeface="Tajawal Medium" panose="00000600000000000000" pitchFamily="2" charset="-78"/>
              <a:cs typeface="Tajawal Medium" panose="00000600000000000000" pitchFamily="2" charset="-78"/>
            </a:endParaRPr>
          </a:p>
        </p:txBody>
      </p:sp>
      <p:sp>
        <p:nvSpPr>
          <p:cNvPr id="30" name="1">
            <a:extLst>
              <a:ext uri="{FF2B5EF4-FFF2-40B4-BE49-F238E27FC236}">
                <a16:creationId xmlns:a16="http://schemas.microsoft.com/office/drawing/2014/main" id="{1663F551-5B25-3893-9B95-F1213B0BAD12}"/>
              </a:ext>
            </a:extLst>
          </p:cNvPr>
          <p:cNvSpPr/>
          <p:nvPr/>
        </p:nvSpPr>
        <p:spPr>
          <a:xfrm>
            <a:off x="10545219" y="1915769"/>
            <a:ext cx="1646780" cy="767537"/>
          </a:xfrm>
          <a:prstGeom prst="flowChartTermina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sz="2133" b="1" dirty="0">
                <a:latin typeface="Tajawal ExtraBold" panose="00000800000000000000" pitchFamily="2" charset="-78"/>
                <a:cs typeface="Tajawal ExtraBold" panose="00000800000000000000" pitchFamily="2" charset="-78"/>
              </a:rPr>
              <a:t>الهدف </a:t>
            </a:r>
            <a:endParaRPr lang="ar-MA" sz="2133" b="1" dirty="0">
              <a:latin typeface="Tajawal ExtraBold" panose="00000800000000000000" pitchFamily="2" charset="-78"/>
              <a:cs typeface="Tajawal ExtraBold" panose="000008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3" grpId="0" animBg="1"/>
      <p:bldP spid="24" grpId="0" animBg="1"/>
      <p:bldP spid="29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78375" y="4553993"/>
            <a:ext cx="1112895" cy="12229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997713" y="5807777"/>
            <a:ext cx="770611" cy="94990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964262">
            <a:off x="2733920" y="5312184"/>
            <a:ext cx="847016" cy="1197581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344911" y="3440903"/>
            <a:ext cx="215503" cy="215503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64518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763353" y="5592274"/>
            <a:ext cx="215503" cy="215503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</p:grpSp>
      <p:grpSp>
        <p:nvGrpSpPr>
          <p:cNvPr id="45" name="Group 45"/>
          <p:cNvGrpSpPr/>
          <p:nvPr/>
        </p:nvGrpSpPr>
        <p:grpSpPr>
          <a:xfrm>
            <a:off x="1090834" y="4322734"/>
            <a:ext cx="74436" cy="74436"/>
            <a:chOff x="0" y="0"/>
            <a:chExt cx="6350000" cy="6350000"/>
          </a:xfrm>
        </p:grpSpPr>
        <p:sp>
          <p:nvSpPr>
            <p:cNvPr id="46" name="Freeform 4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E8DD1"/>
            </a:solidFill>
          </p:spPr>
        </p:sp>
      </p:grp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B7383A2-DC4D-4F5E-F0D0-464A46AB16D4}"/>
              </a:ext>
            </a:extLst>
          </p:cNvPr>
          <p:cNvSpPr txBox="1"/>
          <p:nvPr/>
        </p:nvSpPr>
        <p:spPr>
          <a:xfrm>
            <a:off x="4592505" y="44618"/>
            <a:ext cx="22050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6400" b="1" dirty="0">
                <a:solidFill>
                  <a:schemeClr val="bg1"/>
                </a:solidFill>
                <a:latin typeface="TimesNewRomanPS-BoldMT"/>
              </a:rPr>
              <a:t>الخلايا</a:t>
            </a:r>
            <a:endParaRPr lang="ar-SA" sz="6400" dirty="0">
              <a:solidFill>
                <a:schemeClr val="bg1"/>
              </a:solidFill>
            </a:endParaRPr>
          </a:p>
        </p:txBody>
      </p:sp>
      <p:sp>
        <p:nvSpPr>
          <p:cNvPr id="13" name="مستطيل: زوايا مستديرة 1">
            <a:extLst>
              <a:ext uri="{FF2B5EF4-FFF2-40B4-BE49-F238E27FC236}">
                <a16:creationId xmlns:a16="http://schemas.microsoft.com/office/drawing/2014/main" id="{2905866D-58C4-9D61-F703-909C930ACD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2505" y="2083266"/>
            <a:ext cx="1989192" cy="624417"/>
          </a:xfrm>
          <a:prstGeom prst="roundRect">
            <a:avLst>
              <a:gd name="adj" fmla="val 16667"/>
            </a:avLst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</a:bodyPr>
          <a:lstStyle/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altLang="ar-SA" sz="2133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المخلوقات الحية</a:t>
            </a:r>
            <a:endParaRPr lang="ar-SA" altLang="ar-SA" sz="16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مستطيل 2">
            <a:extLst>
              <a:ext uri="{FF2B5EF4-FFF2-40B4-BE49-F238E27FC236}">
                <a16:creationId xmlns:a16="http://schemas.microsoft.com/office/drawing/2014/main" id="{86151126-309F-06E1-5CBF-6F652DE94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5569" y="2115376"/>
            <a:ext cx="2553323" cy="833997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</a:bodyPr>
          <a:lstStyle/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altLang="ar-SA" sz="933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.................</a:t>
            </a:r>
            <a:endParaRPr lang="ar-SA" altLang="ar-SA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مستطيل 3">
            <a:extLst>
              <a:ext uri="{FF2B5EF4-FFF2-40B4-BE49-F238E27FC236}">
                <a16:creationId xmlns:a16="http://schemas.microsoft.com/office/drawing/2014/main" id="{626FE99C-A47B-1E1C-8EB4-28437E2780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2913" y="3947606"/>
            <a:ext cx="3812329" cy="1446253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</a:bodyPr>
          <a:lstStyle/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altLang="ar-SA" sz="933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................................</a:t>
            </a:r>
            <a:endParaRPr lang="en-US" altLang="ar-SA" sz="1333" dirty="0"/>
          </a:p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altLang="ar-SA" sz="933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................................</a:t>
            </a:r>
            <a:endParaRPr lang="ar-SA" altLang="ar-S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مستطيل 5">
            <a:extLst>
              <a:ext uri="{FF2B5EF4-FFF2-40B4-BE49-F238E27FC236}">
                <a16:creationId xmlns:a16="http://schemas.microsoft.com/office/drawing/2014/main" id="{A0BE7A7F-EC2D-58CF-6739-6F4EF10CBB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029" y="2695213"/>
            <a:ext cx="3268223" cy="1706881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</a:bodyPr>
          <a:lstStyle/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altLang="ar-SA" sz="933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................................</a:t>
            </a:r>
            <a:endParaRPr lang="en-US" altLang="ar-SA" sz="1333" dirty="0"/>
          </a:p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altLang="ar-SA" sz="933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................................</a:t>
            </a:r>
            <a:endParaRPr lang="en-US" altLang="ar-SA" sz="1333" dirty="0"/>
          </a:p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altLang="ar-SA" sz="933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................................</a:t>
            </a:r>
            <a:endParaRPr lang="en-US" altLang="ar-SA" sz="1333" dirty="0"/>
          </a:p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altLang="ar-SA" sz="933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................................</a:t>
            </a:r>
            <a:endParaRPr lang="ar-SA" altLang="ar-S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رابط مستقيم 23">
            <a:extLst>
              <a:ext uri="{FF2B5EF4-FFF2-40B4-BE49-F238E27FC236}">
                <a16:creationId xmlns:a16="http://schemas.microsoft.com/office/drawing/2014/main" id="{ABFA37B5-B2D3-A41E-9B1B-B40DED13F59D}"/>
              </a:ext>
            </a:extLst>
          </p:cNvPr>
          <p:cNvCxnSpPr>
            <a:cxnSpLocks/>
            <a:stCxn id="13" idx="3"/>
            <a:endCxn id="29" idx="3"/>
          </p:cNvCxnSpPr>
          <p:nvPr/>
        </p:nvCxnSpPr>
        <p:spPr>
          <a:xfrm>
            <a:off x="6581697" y="2395475"/>
            <a:ext cx="735240" cy="7525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مربع نص 2">
            <a:extLst>
              <a:ext uri="{FF2B5EF4-FFF2-40B4-BE49-F238E27FC236}">
                <a16:creationId xmlns:a16="http://schemas.microsoft.com/office/drawing/2014/main" id="{B1646932-9798-743E-19F4-12216D53491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7316937" y="2316845"/>
            <a:ext cx="773641" cy="307777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altLang="ar-S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تتكون من</a:t>
            </a:r>
            <a:endParaRPr lang="ar-SA" altLang="ar-SA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رابط مستقيم 29">
            <a:extLst>
              <a:ext uri="{FF2B5EF4-FFF2-40B4-BE49-F238E27FC236}">
                <a16:creationId xmlns:a16="http://schemas.microsoft.com/office/drawing/2014/main" id="{C2DCC7F9-1DC5-94DA-BB9B-5656ABB033E1}"/>
              </a:ext>
            </a:extLst>
          </p:cNvPr>
          <p:cNvCxnSpPr>
            <a:cxnSpLocks/>
          </p:cNvCxnSpPr>
          <p:nvPr/>
        </p:nvCxnSpPr>
        <p:spPr>
          <a:xfrm>
            <a:off x="6064312" y="2949374"/>
            <a:ext cx="517385" cy="624417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5" name="Text Box 5">
            <a:extLst>
              <a:ext uri="{FF2B5EF4-FFF2-40B4-BE49-F238E27FC236}">
                <a16:creationId xmlns:a16="http://schemas.microsoft.com/office/drawing/2014/main" id="{DF945DEB-30E7-0FE7-FDD0-30DDD2F388D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095998" y="3606700"/>
            <a:ext cx="1172227" cy="340906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altLang="ar-SA" sz="20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تقوم ب</a:t>
            </a:r>
            <a:endParaRPr lang="ar-SA" altLang="ar-S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رابط مستقيم 37">
            <a:extLst>
              <a:ext uri="{FF2B5EF4-FFF2-40B4-BE49-F238E27FC236}">
                <a16:creationId xmlns:a16="http://schemas.microsoft.com/office/drawing/2014/main" id="{F4AA27F2-59CA-7498-40E9-9F212B017E2A}"/>
              </a:ext>
            </a:extLst>
          </p:cNvPr>
          <p:cNvCxnSpPr>
            <a:cxnSpLocks/>
          </p:cNvCxnSpPr>
          <p:nvPr/>
        </p:nvCxnSpPr>
        <p:spPr>
          <a:xfrm flipH="1">
            <a:off x="4300945" y="2732749"/>
            <a:ext cx="805183" cy="457655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1" name="Text Box 10">
            <a:extLst>
              <a:ext uri="{FF2B5EF4-FFF2-40B4-BE49-F238E27FC236}">
                <a16:creationId xmlns:a16="http://schemas.microsoft.com/office/drawing/2014/main" id="{5C102A26-2A75-2E32-AD42-F5AA82022A20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997713" y="3163913"/>
            <a:ext cx="837228" cy="307777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altLang="ar-SA" sz="16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تحتاج إلى</a:t>
            </a:r>
            <a:endParaRPr lang="ar-SA" altLang="ar-S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14">
            <a:extLst>
              <a:ext uri="{FF2B5EF4-FFF2-40B4-BE49-F238E27FC236}">
                <a16:creationId xmlns:a16="http://schemas.microsoft.com/office/drawing/2014/main" id="{D8F620ED-310D-8156-48C3-B50CA03AD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4171" y="1280492"/>
            <a:ext cx="3563615" cy="476726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altLang="ar-SA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خريطة المفاهيم للدرس  الأول</a:t>
            </a:r>
            <a:endParaRPr lang="en-US" altLang="ar-SA" sz="2800" dirty="0">
              <a:solidFill>
                <a:schemeClr val="bg1"/>
              </a:solidFill>
            </a:endParaRPr>
          </a:p>
        </p:txBody>
      </p:sp>
      <p:sp>
        <p:nvSpPr>
          <p:cNvPr id="47" name="Rectangle 16">
            <a:extLst>
              <a:ext uri="{FF2B5EF4-FFF2-40B4-BE49-F238E27FC236}">
                <a16:creationId xmlns:a16="http://schemas.microsoft.com/office/drawing/2014/main" id="{D9AFB0B0-0067-295C-8D95-0E088B0A1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57368" y="1983993"/>
            <a:ext cx="123175" cy="779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ar-SA" sz="1067"/>
          </a:p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 altLang="ar-SA" sz="1200">
                <a:latin typeface="Arial" panose="020B0604020202020204" pitchFamily="34" charset="0"/>
              </a:rPr>
            </a:br>
            <a:endParaRPr lang="en-US" altLang="ar-SA" sz="1200">
              <a:latin typeface="Arial" panose="020B0604020202020204" pitchFamily="34" charset="0"/>
            </a:endParaRPr>
          </a:p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ar-SA" sz="1200">
              <a:latin typeface="Arial" panose="020B0604020202020204" pitchFamily="34" charset="0"/>
            </a:endParaRPr>
          </a:p>
        </p:txBody>
      </p:sp>
      <p:sp>
        <p:nvSpPr>
          <p:cNvPr id="48" name="Rectangle 19">
            <a:extLst>
              <a:ext uri="{FF2B5EF4-FFF2-40B4-BE49-F238E27FC236}">
                <a16:creationId xmlns:a16="http://schemas.microsoft.com/office/drawing/2014/main" id="{4B0B2317-BF99-C176-18CA-719A5CAAA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57368" y="2168659"/>
            <a:ext cx="123175" cy="410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ar-SA" sz="1067"/>
          </a:p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ar-SA" sz="1200">
              <a:latin typeface="Arial" panose="020B0604020202020204" pitchFamily="34" charset="0"/>
            </a:endParaRPr>
          </a:p>
        </p:txBody>
      </p:sp>
      <p:sp>
        <p:nvSpPr>
          <p:cNvPr id="49" name="Rectangle 22">
            <a:extLst>
              <a:ext uri="{FF2B5EF4-FFF2-40B4-BE49-F238E27FC236}">
                <a16:creationId xmlns:a16="http://schemas.microsoft.com/office/drawing/2014/main" id="{AAC232B7-F367-DB82-25C6-4EC33A1C18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57368" y="1983993"/>
            <a:ext cx="123175" cy="779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ar-SA" sz="1067"/>
          </a:p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 altLang="ar-SA" sz="1200">
                <a:latin typeface="Arial" panose="020B0604020202020204" pitchFamily="34" charset="0"/>
              </a:rPr>
            </a:br>
            <a:endParaRPr lang="en-US" altLang="ar-SA" sz="1200">
              <a:latin typeface="Arial" panose="020B0604020202020204" pitchFamily="34" charset="0"/>
            </a:endParaRPr>
          </a:p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ar-SA" sz="1200">
              <a:latin typeface="Arial" panose="020B0604020202020204" pitchFamily="34" charset="0"/>
            </a:endParaRPr>
          </a:p>
        </p:txBody>
      </p:sp>
      <p:sp>
        <p:nvSpPr>
          <p:cNvPr id="50" name="Rectangle 27">
            <a:extLst>
              <a:ext uri="{FF2B5EF4-FFF2-40B4-BE49-F238E27FC236}">
                <a16:creationId xmlns:a16="http://schemas.microsoft.com/office/drawing/2014/main" id="{6B1EEBCF-552D-6EEE-DD9A-B84636352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57368" y="2168659"/>
            <a:ext cx="123175" cy="410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ar-SA" sz="1067"/>
          </a:p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ar-SA" sz="1200">
              <a:latin typeface="Arial" panose="020B0604020202020204" pitchFamily="34" charset="0"/>
            </a:endParaRPr>
          </a:p>
        </p:txBody>
      </p:sp>
      <p:sp>
        <p:nvSpPr>
          <p:cNvPr id="19" name="1">
            <a:extLst>
              <a:ext uri="{FF2B5EF4-FFF2-40B4-BE49-F238E27FC236}">
                <a16:creationId xmlns:a16="http://schemas.microsoft.com/office/drawing/2014/main" id="{D07ABF36-65CC-84D2-5C71-4140E3C05D3E}"/>
              </a:ext>
            </a:extLst>
          </p:cNvPr>
          <p:cNvSpPr/>
          <p:nvPr/>
        </p:nvSpPr>
        <p:spPr>
          <a:xfrm>
            <a:off x="8566485" y="266135"/>
            <a:ext cx="3501202" cy="634183"/>
          </a:xfrm>
          <a:prstGeom prst="roundRect">
            <a:avLst>
              <a:gd name="adj" fmla="val 19645"/>
            </a:avLst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altLang="ar-SA" sz="2000" b="1" dirty="0">
                <a:latin typeface="Calibri" panose="020F0502020204030204" pitchFamily="34" charset="0"/>
                <a:ea typeface="Calibri" panose="020F0502020204030204" pitchFamily="34" charset="0"/>
              </a:rPr>
              <a:t>في نهاية الدرس سنكون قادرين على </a:t>
            </a:r>
            <a:endParaRPr lang="en-US" altLang="ar-SA" sz="2400" dirty="0"/>
          </a:p>
        </p:txBody>
      </p:sp>
    </p:spTree>
    <p:extLst>
      <p:ext uri="{BB962C8B-B14F-4D97-AF65-F5344CB8AC3E}">
        <p14:creationId xmlns:p14="http://schemas.microsoft.com/office/powerpoint/2010/main" val="3445980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3" grpId="0" animBg="1"/>
      <p:bldP spid="29" grpId="0" animBg="1"/>
      <p:bldP spid="35" grpId="0" animBg="1"/>
      <p:bldP spid="41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3"/>
          <p:cNvGrpSpPr/>
          <p:nvPr/>
        </p:nvGrpSpPr>
        <p:grpSpPr>
          <a:xfrm>
            <a:off x="11069222" y="3401107"/>
            <a:ext cx="77350" cy="31403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27729"/>
            </a:solidFill>
          </p:spPr>
        </p:sp>
      </p:grpSp>
      <p:grpSp>
        <p:nvGrpSpPr>
          <p:cNvPr id="45" name="Group 45"/>
          <p:cNvGrpSpPr/>
          <p:nvPr/>
        </p:nvGrpSpPr>
        <p:grpSpPr>
          <a:xfrm>
            <a:off x="1090834" y="4357664"/>
            <a:ext cx="50112" cy="39506"/>
            <a:chOff x="0" y="0"/>
            <a:chExt cx="6350000" cy="6350000"/>
          </a:xfrm>
        </p:grpSpPr>
        <p:sp>
          <p:nvSpPr>
            <p:cNvPr id="46" name="Freeform 4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E8DD1"/>
            </a:solidFill>
          </p:spPr>
        </p:sp>
      </p:grp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899D646-D622-2136-1ACE-7ED83D78E78B}"/>
              </a:ext>
            </a:extLst>
          </p:cNvPr>
          <p:cNvSpPr txBox="1"/>
          <p:nvPr/>
        </p:nvSpPr>
        <p:spPr>
          <a:xfrm>
            <a:off x="9839305" y="162353"/>
            <a:ext cx="2338691" cy="442674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ar-SA" sz="2000" b="1" dirty="0">
                <a:latin typeface="TimesNewRomanPS-BoldMT"/>
              </a:rPr>
              <a:t>استراتيجية قراءة الصور </a:t>
            </a:r>
            <a:endParaRPr lang="ar-SA" sz="2000" dirty="0"/>
          </a:p>
        </p:txBody>
      </p:sp>
      <p:pic>
        <p:nvPicPr>
          <p:cNvPr id="1026" name="Picture 2" descr="الذري للبحث عن ملجأ الرسمية طبقه من الخلايا تشكل الغطص - 3mien.net">
            <a:extLst>
              <a:ext uri="{FF2B5EF4-FFF2-40B4-BE49-F238E27FC236}">
                <a16:creationId xmlns:a16="http://schemas.microsoft.com/office/drawing/2014/main" id="{85E80DA5-791C-1995-482D-78E234652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580" y="1447800"/>
            <a:ext cx="5034490" cy="3821694"/>
          </a:xfrm>
          <a:prstGeom prst="roundRect">
            <a:avLst>
              <a:gd name="adj" fmla="val 1205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427017AC-97EB-CF43-78A0-287CB1E2611C}"/>
              </a:ext>
            </a:extLst>
          </p:cNvPr>
          <p:cNvSpPr txBox="1"/>
          <p:nvPr/>
        </p:nvSpPr>
        <p:spPr>
          <a:xfrm>
            <a:off x="6620816" y="2817759"/>
            <a:ext cx="4610426" cy="2451735"/>
          </a:xfrm>
          <a:prstGeom prst="round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ar-SA" sz="2400" b="1" dirty="0">
                <a:solidFill>
                  <a:srgbClr val="C00000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ماذا ترى في الصورة ؟ </a:t>
            </a:r>
          </a:p>
          <a:p>
            <a:pPr>
              <a:lnSpc>
                <a:spcPct val="200000"/>
              </a:lnSpc>
            </a:pPr>
            <a:r>
              <a:rPr lang="ar-SA" sz="2400" b="1" dirty="0">
                <a:solidFill>
                  <a:srgbClr val="C00000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كيف يمكن مشاهدتها </a:t>
            </a:r>
          </a:p>
          <a:p>
            <a:pPr>
              <a:lnSpc>
                <a:spcPct val="200000"/>
              </a:lnSpc>
            </a:pPr>
            <a:r>
              <a:rPr lang="ar-SA" sz="2400" b="1" dirty="0">
                <a:solidFill>
                  <a:srgbClr val="C00000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كيف عرفت أنها حية ؟</a:t>
            </a:r>
            <a:endParaRPr lang="ar-SA" sz="2400" dirty="0">
              <a:solidFill>
                <a:srgbClr val="C00000"/>
              </a:solidFill>
              <a:latin typeface="Tajawal Medium" panose="00000600000000000000" pitchFamily="2" charset="-78"/>
              <a:cs typeface="Tajawal Medium" panose="00000600000000000000" pitchFamily="2" charset="-78"/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FFBBAD4A-ABD2-A4B7-54F7-29CDCE695CBC}"/>
              </a:ext>
            </a:extLst>
          </p:cNvPr>
          <p:cNvSpPr txBox="1"/>
          <p:nvPr/>
        </p:nvSpPr>
        <p:spPr>
          <a:xfrm>
            <a:off x="9940225" y="1918477"/>
            <a:ext cx="2136850" cy="510778"/>
          </a:xfrm>
          <a:prstGeom prst="round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TimesNewRomanPS-BoldMT"/>
              </a:rPr>
              <a:t>أنظر وأتساءل</a:t>
            </a:r>
            <a:endParaRPr lang="ar-SA" sz="2400" dirty="0">
              <a:solidFill>
                <a:schemeClr val="bg1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D1DA0F78-42DF-D788-3F9C-4C70394DD4C9}"/>
              </a:ext>
            </a:extLst>
          </p:cNvPr>
          <p:cNvSpPr txBox="1"/>
          <p:nvPr/>
        </p:nvSpPr>
        <p:spPr>
          <a:xfrm>
            <a:off x="7331242" y="1214057"/>
            <a:ext cx="2887579" cy="46166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ar-SA" sz="2400" b="1" dirty="0">
                <a:solidFill>
                  <a:schemeClr val="bg1"/>
                </a:solidFill>
                <a:latin typeface="TimesNewRomanPS-BoldMT"/>
              </a:rPr>
              <a:t>افتح صفحة الكتاب رقم 26 </a:t>
            </a:r>
            <a:endParaRPr lang="ar-S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680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0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41E7EA9D-9423-41D4-85FD-3CCBE5E85BAC}"/>
              </a:ext>
            </a:extLst>
          </p:cNvPr>
          <p:cNvGrpSpPr/>
          <p:nvPr/>
        </p:nvGrpSpPr>
        <p:grpSpPr>
          <a:xfrm>
            <a:off x="982767" y="1362615"/>
            <a:ext cx="10233720" cy="5338277"/>
            <a:chOff x="9754898" y="235427"/>
            <a:chExt cx="2078780" cy="4716675"/>
          </a:xfrm>
        </p:grpSpPr>
        <p:sp>
          <p:nvSpPr>
            <p:cNvPr id="10" name="AutoShape 17">
              <a:extLst>
                <a:ext uri="{FF2B5EF4-FFF2-40B4-BE49-F238E27FC236}">
                  <a16:creationId xmlns:a16="http://schemas.microsoft.com/office/drawing/2014/main" id="{A37494F3-18F9-4D2D-92EC-7E5845180320}"/>
                </a:ext>
              </a:extLst>
            </p:cNvPr>
            <p:cNvSpPr/>
            <p:nvPr/>
          </p:nvSpPr>
          <p:spPr>
            <a:xfrm>
              <a:off x="9792607" y="667657"/>
              <a:ext cx="2041071" cy="409121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</p:sp>
        <p:sp>
          <p:nvSpPr>
            <p:cNvPr id="11" name="AutoShape 24">
              <a:extLst>
                <a:ext uri="{FF2B5EF4-FFF2-40B4-BE49-F238E27FC236}">
                  <a16:creationId xmlns:a16="http://schemas.microsoft.com/office/drawing/2014/main" id="{240CDFFE-A733-42CF-96A8-17F017E4F947}"/>
                </a:ext>
              </a:extLst>
            </p:cNvPr>
            <p:cNvSpPr/>
            <p:nvPr/>
          </p:nvSpPr>
          <p:spPr>
            <a:xfrm>
              <a:off x="9792606" y="4758871"/>
              <a:ext cx="2041071" cy="193231"/>
            </a:xfrm>
            <a:prstGeom prst="rect">
              <a:avLst/>
            </a:prstGeom>
            <a:solidFill>
              <a:srgbClr val="FDFDFD"/>
            </a:solidFill>
          </p:spPr>
          <p:txBody>
            <a:bodyPr/>
            <a:lstStyle/>
            <a:p>
              <a:endParaRPr lang="ar-SA" dirty="0"/>
            </a:p>
          </p:txBody>
        </p:sp>
        <p:sp>
          <p:nvSpPr>
            <p:cNvPr id="12" name="مستطيل: زوايا علوية مستديرة 11">
              <a:extLst>
                <a:ext uri="{FF2B5EF4-FFF2-40B4-BE49-F238E27FC236}">
                  <a16:creationId xmlns:a16="http://schemas.microsoft.com/office/drawing/2014/main" id="{80F28662-D982-444F-8EB5-649487937629}"/>
                </a:ext>
              </a:extLst>
            </p:cNvPr>
            <p:cNvSpPr/>
            <p:nvPr/>
          </p:nvSpPr>
          <p:spPr>
            <a:xfrm>
              <a:off x="9754898" y="235427"/>
              <a:ext cx="2041071" cy="290975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667" b="1" dirty="0">
                  <a:solidFill>
                    <a:schemeClr val="tx1"/>
                  </a:solidFill>
                  <a:latin typeface="A Jannat LT" panose="01000000000000000000" pitchFamily="2" charset="-78"/>
                  <a:cs typeface="A Jannat LT" panose="01000000000000000000" pitchFamily="2" charset="-78"/>
                </a:rPr>
                <a:t>سجل معلوماتك </a:t>
              </a:r>
            </a:p>
            <a:p>
              <a:pPr algn="ctr"/>
              <a:endParaRPr lang="ar-SA" dirty="0"/>
            </a:p>
          </p:txBody>
        </p:sp>
      </p:grpSp>
      <p:pic>
        <p:nvPicPr>
          <p:cNvPr id="4" name="رسم 3" descr="فصل دراسي مع تعبئة خالصة">
            <a:extLst>
              <a:ext uri="{FF2B5EF4-FFF2-40B4-BE49-F238E27FC236}">
                <a16:creationId xmlns:a16="http://schemas.microsoft.com/office/drawing/2014/main" id="{63ED6408-5A67-49D3-8896-E69E85C59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9981" y="1119489"/>
            <a:ext cx="992144" cy="992144"/>
          </a:xfrm>
          <a:prstGeom prst="rect">
            <a:avLst/>
          </a:prstGeom>
        </p:spPr>
      </p:pic>
      <p:sp>
        <p:nvSpPr>
          <p:cNvPr id="68" name="عنوان 1">
            <a:extLst>
              <a:ext uri="{FF2B5EF4-FFF2-40B4-BE49-F238E27FC236}">
                <a16:creationId xmlns:a16="http://schemas.microsoft.com/office/drawing/2014/main" id="{21374604-D2D1-41F2-AD2F-C85928C843E0}"/>
              </a:ext>
            </a:extLst>
          </p:cNvPr>
          <p:cNvSpPr txBox="1">
            <a:spLocks/>
          </p:cNvSpPr>
          <p:nvPr/>
        </p:nvSpPr>
        <p:spPr>
          <a:xfrm>
            <a:off x="3581010" y="157108"/>
            <a:ext cx="4394590" cy="499571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2933" b="1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استراتيجية قراءة الصور </a:t>
            </a:r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68FF15BB-1775-BEFD-541C-B26DDAE3462F}"/>
              </a:ext>
            </a:extLst>
          </p:cNvPr>
          <p:cNvSpPr txBox="1">
            <a:spLocks/>
          </p:cNvSpPr>
          <p:nvPr/>
        </p:nvSpPr>
        <p:spPr>
          <a:xfrm>
            <a:off x="10922000" y="157108"/>
            <a:ext cx="1262185" cy="22389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1200" b="1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نسخة للطلاب </a:t>
            </a:r>
          </a:p>
        </p:txBody>
      </p:sp>
      <p:sp>
        <p:nvSpPr>
          <p:cNvPr id="3" name="عنوان 1">
            <a:extLst>
              <a:ext uri="{FF2B5EF4-FFF2-40B4-BE49-F238E27FC236}">
                <a16:creationId xmlns:a16="http://schemas.microsoft.com/office/drawing/2014/main" id="{61327C75-0D9F-0897-24CD-C67E571CFAF0}"/>
              </a:ext>
            </a:extLst>
          </p:cNvPr>
          <p:cNvSpPr txBox="1">
            <a:spLocks/>
          </p:cNvSpPr>
          <p:nvPr/>
        </p:nvSpPr>
        <p:spPr>
          <a:xfrm>
            <a:off x="10261601" y="841462"/>
            <a:ext cx="1884915" cy="390013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1867" b="1" dirty="0">
                <a:solidFill>
                  <a:schemeClr val="accent1">
                    <a:lumMod val="75000"/>
                  </a:schemeClr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اسم المجموعة : </a:t>
            </a:r>
          </a:p>
        </p:txBody>
      </p:sp>
      <p:sp>
        <p:nvSpPr>
          <p:cNvPr id="5" name="عنوان 1">
            <a:extLst>
              <a:ext uri="{FF2B5EF4-FFF2-40B4-BE49-F238E27FC236}">
                <a16:creationId xmlns:a16="http://schemas.microsoft.com/office/drawing/2014/main" id="{9B0B9634-0DC9-0133-0EDA-33A57A2FE29C}"/>
              </a:ext>
            </a:extLst>
          </p:cNvPr>
          <p:cNvSpPr txBox="1">
            <a:spLocks/>
          </p:cNvSpPr>
          <p:nvPr/>
        </p:nvSpPr>
        <p:spPr>
          <a:xfrm>
            <a:off x="3443519" y="614863"/>
            <a:ext cx="4394590" cy="499571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2933" b="1" dirty="0">
                <a:solidFill>
                  <a:schemeClr val="accent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أنظر و أتساءل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E80E5A7-7ABC-FB6F-BE15-EB4438DB5CDB}"/>
              </a:ext>
            </a:extLst>
          </p:cNvPr>
          <p:cNvSpPr txBox="1"/>
          <p:nvPr/>
        </p:nvSpPr>
        <p:spPr>
          <a:xfrm>
            <a:off x="1168402" y="2010109"/>
            <a:ext cx="9499598" cy="4052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ar-SA" sz="2133" b="1" dirty="0">
                <a:solidFill>
                  <a:srgbClr val="C00000"/>
                </a:solidFill>
                <a:latin typeface="TimesNewRomanPS-BoldMT"/>
              </a:rPr>
              <a:t>ماذا ترى في الصورة ؟                  </a:t>
            </a:r>
            <a:r>
              <a:rPr lang="ar-SA" sz="1200" b="1" dirty="0">
                <a:latin typeface="TimesNewRomanPS-BoldMT"/>
              </a:rPr>
              <a:t>...................................................................................................................................</a:t>
            </a:r>
            <a:endParaRPr lang="ar-SA" sz="2133" b="1" dirty="0">
              <a:solidFill>
                <a:srgbClr val="C00000"/>
              </a:solidFill>
              <a:latin typeface="TimesNewRomanPS-BoldMT"/>
            </a:endParaRPr>
          </a:p>
          <a:p>
            <a:pPr>
              <a:lnSpc>
                <a:spcPct val="250000"/>
              </a:lnSpc>
            </a:pPr>
            <a:r>
              <a:rPr lang="ar-SA" sz="2133" b="1" dirty="0">
                <a:solidFill>
                  <a:srgbClr val="1F497D"/>
                </a:solidFill>
                <a:latin typeface="TimesNewRomanPS-BoldMT"/>
              </a:rPr>
              <a:t>هل سبق أن شاهدته من قبل ؟      </a:t>
            </a:r>
            <a:r>
              <a:rPr lang="ar-SA" sz="1333" b="1" dirty="0">
                <a:solidFill>
                  <a:srgbClr val="1F497D"/>
                </a:solidFill>
                <a:latin typeface="TimesNewRomanPS-BoldMT"/>
              </a:rPr>
              <a:t>.     .......................................................................................................................</a:t>
            </a:r>
            <a:endParaRPr lang="ar-SA" sz="2133" b="1" dirty="0">
              <a:solidFill>
                <a:srgbClr val="1F497D"/>
              </a:solidFill>
              <a:latin typeface="TimesNewRomanPS-BoldMT"/>
            </a:endParaRPr>
          </a:p>
          <a:p>
            <a:pPr>
              <a:lnSpc>
                <a:spcPct val="250000"/>
              </a:lnSpc>
            </a:pPr>
            <a:r>
              <a:rPr lang="ar-SA" sz="2133" b="1" dirty="0">
                <a:solidFill>
                  <a:srgbClr val="C00000"/>
                </a:solidFill>
                <a:latin typeface="TimesNewRomanPS-BoldMT"/>
              </a:rPr>
              <a:t>كيف يمكن مشاهدتها                     </a:t>
            </a:r>
            <a:r>
              <a:rPr lang="ar-SA" sz="1200" b="1" dirty="0">
                <a:latin typeface="TimesNewRomanPS-BoldMT"/>
              </a:rPr>
              <a:t>...................................................................................................................................</a:t>
            </a:r>
            <a:endParaRPr lang="ar-SA" sz="2133" b="1" dirty="0">
              <a:solidFill>
                <a:srgbClr val="C00000"/>
              </a:solidFill>
              <a:latin typeface="TimesNewRomanPS-BoldMT"/>
            </a:endParaRPr>
          </a:p>
          <a:p>
            <a:pPr>
              <a:lnSpc>
                <a:spcPct val="250000"/>
              </a:lnSpc>
            </a:pPr>
            <a:r>
              <a:rPr lang="ar-SA" sz="2133" b="1" dirty="0">
                <a:solidFill>
                  <a:srgbClr val="1F497D"/>
                </a:solidFill>
                <a:latin typeface="TimesNewRomanPS-BoldMT"/>
              </a:rPr>
              <a:t>سمي لنا  بعض المخلوقات الحية؟      </a:t>
            </a:r>
            <a:r>
              <a:rPr lang="ar-SA" sz="1200" b="1" dirty="0">
                <a:latin typeface="TimesNewRomanPS-BoldMT"/>
              </a:rPr>
              <a:t>...................................................................................................................................</a:t>
            </a:r>
            <a:endParaRPr lang="ar-SA" sz="2133" b="1" dirty="0">
              <a:solidFill>
                <a:srgbClr val="1F497D"/>
              </a:solidFill>
              <a:latin typeface="TimesNewRomanPS-BoldMT"/>
            </a:endParaRPr>
          </a:p>
          <a:p>
            <a:pPr>
              <a:lnSpc>
                <a:spcPct val="250000"/>
              </a:lnSpc>
            </a:pPr>
            <a:r>
              <a:rPr lang="ar-SA" sz="2133" b="1" dirty="0">
                <a:solidFill>
                  <a:srgbClr val="C00000"/>
                </a:solidFill>
                <a:latin typeface="TimesNewRomanPS-BoldMT"/>
              </a:rPr>
              <a:t>كيف عرفت أنها حية ؟                  </a:t>
            </a:r>
            <a:r>
              <a:rPr lang="ar-SA" sz="1200" b="1" dirty="0">
                <a:latin typeface="TimesNewRomanPS-BoldMT"/>
              </a:rPr>
              <a:t>...................................................................................................................................</a:t>
            </a:r>
            <a:endParaRPr lang="ar-SA" sz="2133" dirty="0"/>
          </a:p>
        </p:txBody>
      </p:sp>
    </p:spTree>
    <p:extLst>
      <p:ext uri="{BB962C8B-B14F-4D97-AF65-F5344CB8AC3E}">
        <p14:creationId xmlns:p14="http://schemas.microsoft.com/office/powerpoint/2010/main" val="4255006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41E7EA9D-9423-41D4-85FD-3CCBE5E85BAC}"/>
              </a:ext>
            </a:extLst>
          </p:cNvPr>
          <p:cNvGrpSpPr/>
          <p:nvPr/>
        </p:nvGrpSpPr>
        <p:grpSpPr>
          <a:xfrm>
            <a:off x="982767" y="1362615"/>
            <a:ext cx="10233720" cy="5338277"/>
            <a:chOff x="9754898" y="235427"/>
            <a:chExt cx="2078780" cy="4716675"/>
          </a:xfrm>
        </p:grpSpPr>
        <p:sp>
          <p:nvSpPr>
            <p:cNvPr id="10" name="AutoShape 17">
              <a:extLst>
                <a:ext uri="{FF2B5EF4-FFF2-40B4-BE49-F238E27FC236}">
                  <a16:creationId xmlns:a16="http://schemas.microsoft.com/office/drawing/2014/main" id="{A37494F3-18F9-4D2D-92EC-7E5845180320}"/>
                </a:ext>
              </a:extLst>
            </p:cNvPr>
            <p:cNvSpPr/>
            <p:nvPr/>
          </p:nvSpPr>
          <p:spPr>
            <a:xfrm>
              <a:off x="9792607" y="667657"/>
              <a:ext cx="2041071" cy="409121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</p:sp>
        <p:sp>
          <p:nvSpPr>
            <p:cNvPr id="11" name="AutoShape 24">
              <a:extLst>
                <a:ext uri="{FF2B5EF4-FFF2-40B4-BE49-F238E27FC236}">
                  <a16:creationId xmlns:a16="http://schemas.microsoft.com/office/drawing/2014/main" id="{240CDFFE-A733-42CF-96A8-17F017E4F947}"/>
                </a:ext>
              </a:extLst>
            </p:cNvPr>
            <p:cNvSpPr/>
            <p:nvPr/>
          </p:nvSpPr>
          <p:spPr>
            <a:xfrm>
              <a:off x="9792606" y="4758871"/>
              <a:ext cx="2041071" cy="193231"/>
            </a:xfrm>
            <a:prstGeom prst="rect">
              <a:avLst/>
            </a:prstGeom>
            <a:solidFill>
              <a:srgbClr val="FDFDFD"/>
            </a:solidFill>
          </p:spPr>
          <p:txBody>
            <a:bodyPr/>
            <a:lstStyle/>
            <a:p>
              <a:endParaRPr lang="ar-SA" dirty="0"/>
            </a:p>
          </p:txBody>
        </p:sp>
        <p:sp>
          <p:nvSpPr>
            <p:cNvPr id="12" name="مستطيل: زوايا علوية مستديرة 11">
              <a:extLst>
                <a:ext uri="{FF2B5EF4-FFF2-40B4-BE49-F238E27FC236}">
                  <a16:creationId xmlns:a16="http://schemas.microsoft.com/office/drawing/2014/main" id="{80F28662-D982-444F-8EB5-649487937629}"/>
                </a:ext>
              </a:extLst>
            </p:cNvPr>
            <p:cNvSpPr/>
            <p:nvPr/>
          </p:nvSpPr>
          <p:spPr>
            <a:xfrm>
              <a:off x="9754898" y="235427"/>
              <a:ext cx="2041071" cy="290975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667" b="1" dirty="0">
                  <a:solidFill>
                    <a:schemeClr val="tx1"/>
                  </a:solidFill>
                  <a:latin typeface="A Jannat LT" panose="01000000000000000000" pitchFamily="2" charset="-78"/>
                  <a:cs typeface="A Jannat LT" panose="01000000000000000000" pitchFamily="2" charset="-78"/>
                </a:rPr>
                <a:t>سجل معلوماتك </a:t>
              </a:r>
            </a:p>
            <a:p>
              <a:pPr algn="ctr"/>
              <a:endParaRPr lang="ar-SA" dirty="0"/>
            </a:p>
          </p:txBody>
        </p:sp>
      </p:grpSp>
      <p:pic>
        <p:nvPicPr>
          <p:cNvPr id="4" name="رسم 3" descr="فصل دراسي مع تعبئة خالصة">
            <a:extLst>
              <a:ext uri="{FF2B5EF4-FFF2-40B4-BE49-F238E27FC236}">
                <a16:creationId xmlns:a16="http://schemas.microsoft.com/office/drawing/2014/main" id="{63ED6408-5A67-49D3-8896-E69E85C59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9981" y="1119489"/>
            <a:ext cx="992144" cy="992144"/>
          </a:xfrm>
          <a:prstGeom prst="rect">
            <a:avLst/>
          </a:prstGeom>
        </p:spPr>
      </p:pic>
      <p:sp>
        <p:nvSpPr>
          <p:cNvPr id="68" name="عنوان 1">
            <a:extLst>
              <a:ext uri="{FF2B5EF4-FFF2-40B4-BE49-F238E27FC236}">
                <a16:creationId xmlns:a16="http://schemas.microsoft.com/office/drawing/2014/main" id="{21374604-D2D1-41F2-AD2F-C85928C843E0}"/>
              </a:ext>
            </a:extLst>
          </p:cNvPr>
          <p:cNvSpPr txBox="1">
            <a:spLocks/>
          </p:cNvSpPr>
          <p:nvPr/>
        </p:nvSpPr>
        <p:spPr>
          <a:xfrm>
            <a:off x="3581010" y="157108"/>
            <a:ext cx="4394590" cy="499571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2933" b="1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استراتيجية قراءة الصور </a:t>
            </a:r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68FF15BB-1775-BEFD-541C-B26DDAE3462F}"/>
              </a:ext>
            </a:extLst>
          </p:cNvPr>
          <p:cNvSpPr txBox="1">
            <a:spLocks/>
          </p:cNvSpPr>
          <p:nvPr/>
        </p:nvSpPr>
        <p:spPr>
          <a:xfrm>
            <a:off x="10922000" y="157108"/>
            <a:ext cx="1262185" cy="22389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1200" b="1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الاجابات </a:t>
            </a:r>
          </a:p>
        </p:txBody>
      </p:sp>
      <p:sp>
        <p:nvSpPr>
          <p:cNvPr id="3" name="عنوان 1">
            <a:extLst>
              <a:ext uri="{FF2B5EF4-FFF2-40B4-BE49-F238E27FC236}">
                <a16:creationId xmlns:a16="http://schemas.microsoft.com/office/drawing/2014/main" id="{61327C75-0D9F-0897-24CD-C67E571CFAF0}"/>
              </a:ext>
            </a:extLst>
          </p:cNvPr>
          <p:cNvSpPr txBox="1">
            <a:spLocks/>
          </p:cNvSpPr>
          <p:nvPr/>
        </p:nvSpPr>
        <p:spPr>
          <a:xfrm>
            <a:off x="10261601" y="841462"/>
            <a:ext cx="1884915" cy="390013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1867" b="1" dirty="0">
                <a:solidFill>
                  <a:schemeClr val="accent1">
                    <a:lumMod val="75000"/>
                  </a:schemeClr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اسم المجموعة : </a:t>
            </a:r>
          </a:p>
        </p:txBody>
      </p:sp>
      <p:sp>
        <p:nvSpPr>
          <p:cNvPr id="5" name="عنوان 1">
            <a:extLst>
              <a:ext uri="{FF2B5EF4-FFF2-40B4-BE49-F238E27FC236}">
                <a16:creationId xmlns:a16="http://schemas.microsoft.com/office/drawing/2014/main" id="{9B0B9634-0DC9-0133-0EDA-33A57A2FE29C}"/>
              </a:ext>
            </a:extLst>
          </p:cNvPr>
          <p:cNvSpPr txBox="1">
            <a:spLocks/>
          </p:cNvSpPr>
          <p:nvPr/>
        </p:nvSpPr>
        <p:spPr>
          <a:xfrm>
            <a:off x="3443519" y="614863"/>
            <a:ext cx="4394590" cy="499571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2933" b="1" dirty="0">
                <a:solidFill>
                  <a:schemeClr val="accent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أنظر و أتساءل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E80E5A7-7ABC-FB6F-BE15-EB4438DB5CDB}"/>
              </a:ext>
            </a:extLst>
          </p:cNvPr>
          <p:cNvSpPr txBox="1"/>
          <p:nvPr/>
        </p:nvSpPr>
        <p:spPr>
          <a:xfrm>
            <a:off x="1168402" y="2010110"/>
            <a:ext cx="9499598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ar-SA" sz="2133" b="1" dirty="0">
                <a:solidFill>
                  <a:srgbClr val="C00000"/>
                </a:solidFill>
                <a:latin typeface="TimesNewRomanPS-BoldMT"/>
              </a:rPr>
              <a:t>ماذا ترى في الصورة ؟                                                         </a:t>
            </a:r>
            <a:r>
              <a:rPr lang="ar-SA" sz="2400" b="1" dirty="0">
                <a:solidFill>
                  <a:srgbClr val="0070C0"/>
                </a:solidFill>
                <a:latin typeface="Lotus-Light"/>
              </a:rPr>
              <a:t>خلايا نباتية مكبرة</a:t>
            </a:r>
            <a:endParaRPr lang="ar-SA" sz="1200" b="1" dirty="0">
              <a:solidFill>
                <a:srgbClr val="0070C0"/>
              </a:solidFill>
              <a:latin typeface="Lotus-Light"/>
            </a:endParaRPr>
          </a:p>
          <a:p>
            <a:pPr>
              <a:lnSpc>
                <a:spcPct val="200000"/>
              </a:lnSpc>
            </a:pPr>
            <a:r>
              <a:rPr lang="ar-SA" sz="2133" b="1" dirty="0">
                <a:solidFill>
                  <a:srgbClr val="1F497D"/>
                </a:solidFill>
                <a:latin typeface="TimesNewRomanPS-BoldMT"/>
              </a:rPr>
              <a:t>هل سبق أن شاهدته من قبل ؟                                                    نعم  /  لا </a:t>
            </a:r>
            <a:endParaRPr lang="ar-SA" sz="2933" b="1" dirty="0">
              <a:solidFill>
                <a:srgbClr val="1F497D"/>
              </a:solidFill>
              <a:latin typeface="TimesNewRomanPS-BoldMT"/>
            </a:endParaRPr>
          </a:p>
          <a:p>
            <a:pPr>
              <a:lnSpc>
                <a:spcPct val="200000"/>
              </a:lnSpc>
            </a:pPr>
            <a:r>
              <a:rPr lang="ar-SA" sz="2133" b="1" dirty="0">
                <a:solidFill>
                  <a:srgbClr val="C00000"/>
                </a:solidFill>
                <a:latin typeface="TimesNewRomanPS-BoldMT"/>
              </a:rPr>
              <a:t>كيف يمكن مشاهدتها                                                                </a:t>
            </a:r>
            <a:r>
              <a:rPr lang="ar-SA" sz="2400" b="1" dirty="0">
                <a:solidFill>
                  <a:srgbClr val="0070C0"/>
                </a:solidFill>
                <a:latin typeface="TimesNewRomanPS-BoldMT"/>
              </a:rPr>
              <a:t>بالمجهر</a:t>
            </a:r>
            <a:r>
              <a:rPr lang="ar-SA" sz="1200" b="1" dirty="0">
                <a:latin typeface="TimesNewRomanPS-BoldMT"/>
              </a:rPr>
              <a:t> </a:t>
            </a:r>
            <a:endParaRPr lang="ar-SA" sz="2133" b="1" dirty="0">
              <a:solidFill>
                <a:srgbClr val="C00000"/>
              </a:solidFill>
              <a:latin typeface="TimesNewRomanPS-BoldMT"/>
            </a:endParaRPr>
          </a:p>
          <a:p>
            <a:pPr>
              <a:lnSpc>
                <a:spcPct val="200000"/>
              </a:lnSpc>
            </a:pPr>
            <a:r>
              <a:rPr lang="ar-SA" sz="2133" b="1" dirty="0">
                <a:solidFill>
                  <a:srgbClr val="1F497D"/>
                </a:solidFill>
                <a:latin typeface="TimesNewRomanPS-BoldMT"/>
              </a:rPr>
              <a:t>سمي لنا  بعض المخلوقات الحية؟                                     </a:t>
            </a:r>
            <a:r>
              <a:rPr lang="ar-SA" sz="2667" b="1" dirty="0">
                <a:solidFill>
                  <a:srgbClr val="0070C0"/>
                </a:solidFill>
                <a:latin typeface="Lotus-Light"/>
              </a:rPr>
              <a:t>حيوانات أو نباتات</a:t>
            </a:r>
            <a:endParaRPr lang="ar-SA" sz="4000" b="1" dirty="0">
              <a:solidFill>
                <a:srgbClr val="0070C0"/>
              </a:solidFill>
              <a:latin typeface="TimesNewRomanPS-BoldMT"/>
            </a:endParaRPr>
          </a:p>
          <a:p>
            <a:r>
              <a:rPr lang="ar-SA" sz="2133" b="1" dirty="0">
                <a:solidFill>
                  <a:srgbClr val="C00000"/>
                </a:solidFill>
                <a:latin typeface="TimesNewRomanPS-BoldMT"/>
              </a:rPr>
              <a:t>كيف عرفت أنها حية ؟                                              </a:t>
            </a:r>
            <a:r>
              <a:rPr lang="ar-SA" sz="2400" b="1" dirty="0">
                <a:solidFill>
                  <a:srgbClr val="0070C0"/>
                </a:solidFill>
                <a:latin typeface="Lotus-Light"/>
              </a:rPr>
              <a:t>تتحرك، وتنمو، وتتنفس، وتأكل.</a:t>
            </a:r>
            <a:endParaRPr lang="ar-SA" sz="3600" b="1" dirty="0">
              <a:solidFill>
                <a:srgbClr val="0070C0"/>
              </a:solidFill>
            </a:endParaRPr>
          </a:p>
          <a:p>
            <a:endParaRPr lang="ar-SA" sz="1200" dirty="0">
              <a:solidFill>
                <a:srgbClr val="00FFFF"/>
              </a:solidFill>
              <a:latin typeface="Lotus-Light"/>
            </a:endParaRPr>
          </a:p>
        </p:txBody>
      </p:sp>
    </p:spTree>
    <p:extLst>
      <p:ext uri="{BB962C8B-B14F-4D97-AF65-F5344CB8AC3E}">
        <p14:creationId xmlns:p14="http://schemas.microsoft.com/office/powerpoint/2010/main" val="809675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921E73A-D8AB-521B-C227-097C6A8A9619}"/>
              </a:ext>
            </a:extLst>
          </p:cNvPr>
          <p:cNvSpPr txBox="1"/>
          <p:nvPr/>
        </p:nvSpPr>
        <p:spPr>
          <a:xfrm>
            <a:off x="3298288" y="7946461"/>
            <a:ext cx="559542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6600" b="1" i="0" u="none" strike="noStrike" baseline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 Jannat LT" panose="01000000000000000000" pitchFamily="2" charset="-78"/>
                <a:cs typeface="A Jannat LT" panose="01000000000000000000" pitchFamily="2" charset="-78"/>
              </a:rPr>
              <a:t>المخلوقاتُ الحيَّةُ</a:t>
            </a:r>
            <a:endParaRPr lang="ar-SA" sz="6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6AC904B1-FA50-AEDF-FF11-E49783D1F5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033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3">
            <a:extLst>
              <a:ext uri="{FF2B5EF4-FFF2-40B4-BE49-F238E27FC236}">
                <a16:creationId xmlns:a16="http://schemas.microsoft.com/office/drawing/2014/main" id="{F5D8F7DF-5196-4628-98A0-36F9D1598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548" y="475419"/>
            <a:ext cx="10515600" cy="649516"/>
          </a:xfrm>
        </p:spPr>
        <p:txBody>
          <a:bodyPr>
            <a:normAutofit fontScale="90000"/>
          </a:bodyPr>
          <a:lstStyle/>
          <a:p>
            <a:pPr algn="ctr"/>
            <a:r>
              <a:rPr lang="ar-SA" b="1" dirty="0">
                <a:latin typeface="A Jannat LT" panose="01000000000000000000" pitchFamily="2" charset="-78"/>
                <a:cs typeface="A Jannat LT" panose="01000000000000000000" pitchFamily="2" charset="-78"/>
              </a:rPr>
              <a:t>استراتيجية شاهد و دون</a:t>
            </a:r>
            <a:br>
              <a:rPr lang="ar-SA" b="1" dirty="0">
                <a:latin typeface="A Jannat LT" panose="01000000000000000000" pitchFamily="2" charset="-78"/>
                <a:cs typeface="A Jannat LT" panose="01000000000000000000" pitchFamily="2" charset="-78"/>
              </a:rPr>
            </a:br>
            <a:endParaRPr lang="ar-SA" b="1" dirty="0">
              <a:solidFill>
                <a:srgbClr val="D6B24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98F5AAF-DC1F-4AF0-9505-510C391EC26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04" y="93741"/>
            <a:ext cx="1155883" cy="1155883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56DB20BB-0474-41DA-AD7C-9142959554ED}"/>
              </a:ext>
            </a:extLst>
          </p:cNvPr>
          <p:cNvSpPr/>
          <p:nvPr/>
        </p:nvSpPr>
        <p:spPr>
          <a:xfrm>
            <a:off x="11722308" y="0"/>
            <a:ext cx="469692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D31CCE6B-0A2C-B609-8FFA-BB5052930547}"/>
              </a:ext>
            </a:extLst>
          </p:cNvPr>
          <p:cNvSpPr txBox="1"/>
          <p:nvPr/>
        </p:nvSpPr>
        <p:spPr>
          <a:xfrm>
            <a:off x="7024048" y="3244334"/>
            <a:ext cx="40033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latin typeface="A Jannat LT" panose="01000000000000000000" pitchFamily="2" charset="-78"/>
                <a:cs typeface="A Jannat LT" panose="01000000000000000000" pitchFamily="2" charset="-78"/>
              </a:rPr>
              <a:t>الفيديو في الصفحة التالية 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5949488D-F963-C221-8311-8EB3C7179AF4}"/>
              </a:ext>
            </a:extLst>
          </p:cNvPr>
          <p:cNvSpPr txBox="1"/>
          <p:nvPr/>
        </p:nvSpPr>
        <p:spPr>
          <a:xfrm>
            <a:off x="1253994" y="1257668"/>
            <a:ext cx="9241531" cy="1077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133" b="1" dirty="0">
                <a:latin typeface="A Jannat LT" panose="01000000000000000000" pitchFamily="2" charset="-78"/>
                <a:cs typeface="A Jannat LT" panose="01000000000000000000" pitchFamily="2" charset="-78"/>
              </a:rPr>
              <a:t>شاهد الفيديو التالي و قم بتدوين الاشياء المهمة من وجهة نظرك</a:t>
            </a:r>
          </a:p>
          <a:p>
            <a:pPr algn="ctr"/>
            <a:endParaRPr lang="ar-SA" sz="2133" b="1" dirty="0"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ctr"/>
            <a:r>
              <a:rPr lang="ar-SA" sz="2133" b="1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بعد نهاية تدوين الملاحظات يقرأ طالب من كل مجموعة الأشياء التي دونها زملائه  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58F32DD5-B7C9-0B81-F258-B2A69A8D3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098" y="2634017"/>
            <a:ext cx="6627950" cy="346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07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3">
            <a:extLst>
              <a:ext uri="{FF2B5EF4-FFF2-40B4-BE49-F238E27FC236}">
                <a16:creationId xmlns:a16="http://schemas.microsoft.com/office/drawing/2014/main" id="{F5D8F7DF-5196-4628-98A0-36F9D1598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3600" y="-3629"/>
            <a:ext cx="5384800" cy="638629"/>
          </a:xfrm>
        </p:spPr>
        <p:txBody>
          <a:bodyPr>
            <a:normAutofit/>
          </a:bodyPr>
          <a:lstStyle/>
          <a:p>
            <a:pPr algn="ctr"/>
            <a:r>
              <a:rPr lang="ar-SA" sz="2933" b="1" dirty="0">
                <a:latin typeface="A Jannat LT" panose="01000000000000000000" pitchFamily="2" charset="-78"/>
                <a:cs typeface="A Jannat LT" panose="01000000000000000000" pitchFamily="2" charset="-78"/>
              </a:rPr>
              <a:t>استراتيجية شاهد و دون</a:t>
            </a:r>
          </a:p>
        </p:txBody>
      </p:sp>
      <p:graphicFrame>
        <p:nvGraphicFramePr>
          <p:cNvPr id="7" name="جدول 7">
            <a:extLst>
              <a:ext uri="{FF2B5EF4-FFF2-40B4-BE49-F238E27FC236}">
                <a16:creationId xmlns:a16="http://schemas.microsoft.com/office/drawing/2014/main" id="{06E8D5E3-B97C-4E8A-B08A-BEE844823D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1795019"/>
              </p:ext>
            </p:extLst>
          </p:nvPr>
        </p:nvGraphicFramePr>
        <p:xfrm>
          <a:off x="1613506" y="2445085"/>
          <a:ext cx="9487282" cy="4003841"/>
        </p:xfrm>
        <a:graphic>
          <a:graphicData uri="http://schemas.openxmlformats.org/drawingml/2006/table">
            <a:tbl>
              <a:tblPr rtl="1" firstRow="1" bandRow="1">
                <a:tableStyleId>{16D9F66E-5EB9-4882-86FB-DCBF35E3C3E4}</a:tableStyleId>
              </a:tblPr>
              <a:tblGrid>
                <a:gridCol w="4743641">
                  <a:extLst>
                    <a:ext uri="{9D8B030D-6E8A-4147-A177-3AD203B41FA5}">
                      <a16:colId xmlns:a16="http://schemas.microsoft.com/office/drawing/2014/main" val="3876195691"/>
                    </a:ext>
                  </a:extLst>
                </a:gridCol>
                <a:gridCol w="4743641">
                  <a:extLst>
                    <a:ext uri="{9D8B030D-6E8A-4147-A177-3AD203B41FA5}">
                      <a16:colId xmlns:a16="http://schemas.microsoft.com/office/drawing/2014/main" val="3240564782"/>
                    </a:ext>
                  </a:extLst>
                </a:gridCol>
              </a:tblGrid>
              <a:tr h="998948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/>
                        <a:t>الموضوع</a:t>
                      </a:r>
                      <a:endParaRPr lang="ar-SA" sz="2800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/>
                        <a:t>دون </a:t>
                      </a:r>
                      <a:endParaRPr lang="ar-SA" sz="2800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3928369"/>
                  </a:ext>
                </a:extLst>
              </a:tr>
              <a:tr h="3004893">
                <a:tc>
                  <a:txBody>
                    <a:bodyPr/>
                    <a:lstStyle/>
                    <a:p>
                      <a:pPr rtl="1"/>
                      <a:endParaRPr lang="ar-SA" sz="2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2318975"/>
                  </a:ext>
                </a:extLst>
              </a:tr>
            </a:tbl>
          </a:graphicData>
        </a:graphic>
      </p:graphicFrame>
      <p:pic>
        <p:nvPicPr>
          <p:cNvPr id="9" name="رسم 8" descr="مسرح خطوط عريضة">
            <a:extLst>
              <a:ext uri="{FF2B5EF4-FFF2-40B4-BE49-F238E27FC236}">
                <a16:creationId xmlns:a16="http://schemas.microsoft.com/office/drawing/2014/main" id="{991680DF-DD85-498B-9EAC-185337186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22894" y="2463874"/>
            <a:ext cx="914400" cy="914400"/>
          </a:xfrm>
          <a:prstGeom prst="rect">
            <a:avLst/>
          </a:prstGeom>
        </p:spPr>
      </p:pic>
      <p:pic>
        <p:nvPicPr>
          <p:cNvPr id="11" name="رسم 10" descr="توقيع خطوط عريضة">
            <a:extLst>
              <a:ext uri="{FF2B5EF4-FFF2-40B4-BE49-F238E27FC236}">
                <a16:creationId xmlns:a16="http://schemas.microsoft.com/office/drawing/2014/main" id="{4CC66291-D56C-47C6-AD99-EBAB9F240E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77539" y="2445085"/>
            <a:ext cx="914400" cy="91440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6DE23BB4-A901-4DBB-82C2-117E3C315BCB}"/>
              </a:ext>
            </a:extLst>
          </p:cNvPr>
          <p:cNvSpPr/>
          <p:nvPr/>
        </p:nvSpPr>
        <p:spPr>
          <a:xfrm>
            <a:off x="11722308" y="0"/>
            <a:ext cx="469692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672C20A5-5101-A107-0887-91712472413A}"/>
              </a:ext>
            </a:extLst>
          </p:cNvPr>
          <p:cNvSpPr txBox="1">
            <a:spLocks/>
          </p:cNvSpPr>
          <p:nvPr/>
        </p:nvSpPr>
        <p:spPr>
          <a:xfrm>
            <a:off x="9513438" y="1013076"/>
            <a:ext cx="1884915" cy="390013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1867" b="1" dirty="0">
                <a:solidFill>
                  <a:schemeClr val="accent1">
                    <a:lumMod val="75000"/>
                  </a:schemeClr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اسم المجموعة : </a:t>
            </a:r>
          </a:p>
        </p:txBody>
      </p:sp>
      <p:sp>
        <p:nvSpPr>
          <p:cNvPr id="3" name="عنوان 1">
            <a:extLst>
              <a:ext uri="{FF2B5EF4-FFF2-40B4-BE49-F238E27FC236}">
                <a16:creationId xmlns:a16="http://schemas.microsoft.com/office/drawing/2014/main" id="{40EA1BFD-7488-B528-F610-B4F9A34A9B21}"/>
              </a:ext>
            </a:extLst>
          </p:cNvPr>
          <p:cNvSpPr txBox="1">
            <a:spLocks/>
          </p:cNvSpPr>
          <p:nvPr/>
        </p:nvSpPr>
        <p:spPr>
          <a:xfrm>
            <a:off x="9956800" y="523053"/>
            <a:ext cx="1597905" cy="251647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1600" b="1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نسخة للطلاب </a:t>
            </a:r>
          </a:p>
        </p:txBody>
      </p:sp>
      <p:cxnSp>
        <p:nvCxnSpPr>
          <p:cNvPr id="8" name="رابط مستقيم 7">
            <a:extLst>
              <a:ext uri="{FF2B5EF4-FFF2-40B4-BE49-F238E27FC236}">
                <a16:creationId xmlns:a16="http://schemas.microsoft.com/office/drawing/2014/main" id="{6FE65B38-B62F-533D-E532-67F268B8450E}"/>
              </a:ext>
            </a:extLst>
          </p:cNvPr>
          <p:cNvCxnSpPr/>
          <p:nvPr/>
        </p:nvCxnSpPr>
        <p:spPr>
          <a:xfrm flipH="1">
            <a:off x="0" y="1540042"/>
            <a:ext cx="117223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25217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49457">
            <a:off x="1220853" y="4740633"/>
            <a:ext cx="1100603" cy="11006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65495">
            <a:off x="-307615" y="4309249"/>
            <a:ext cx="1688332" cy="13675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86639">
            <a:off x="-236928" y="4756331"/>
            <a:ext cx="1423542" cy="18081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529461">
            <a:off x="11441843" y="6142143"/>
            <a:ext cx="589863" cy="5898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68002" y="4699218"/>
            <a:ext cx="1584066" cy="147714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602542" y="5618575"/>
            <a:ext cx="456289" cy="6013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627702">
            <a:off x="10897101" y="5080617"/>
            <a:ext cx="609335" cy="7565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306450">
            <a:off x="11521590" y="4926433"/>
            <a:ext cx="618191" cy="64144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263797">
            <a:off x="1101432" y="5127857"/>
            <a:ext cx="1043934" cy="80252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10251668">
            <a:off x="-347911" y="5656702"/>
            <a:ext cx="1553703" cy="89143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1210580" y="5839535"/>
            <a:ext cx="573200" cy="5732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351246" y="5346116"/>
            <a:ext cx="1247084" cy="125340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flipH="1">
            <a:off x="10366823" y="5792537"/>
            <a:ext cx="506560" cy="50592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10962737" y="5809081"/>
            <a:ext cx="495687" cy="49568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10874227" y="6328676"/>
            <a:ext cx="420524" cy="40948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 rot="-5079684">
            <a:off x="939557" y="5381427"/>
            <a:ext cx="1080507" cy="1489419"/>
          </a:xfrm>
          <a:prstGeom prst="rect">
            <a:avLst/>
          </a:prstGeom>
        </p:spPr>
      </p:pic>
      <p:sp>
        <p:nvSpPr>
          <p:cNvPr id="3" name="عنوان 3">
            <a:extLst>
              <a:ext uri="{FF2B5EF4-FFF2-40B4-BE49-F238E27FC236}">
                <a16:creationId xmlns:a16="http://schemas.microsoft.com/office/drawing/2014/main" id="{EB98DC14-BFCE-9359-018E-54D33DE7A4A2}"/>
              </a:ext>
            </a:extLst>
          </p:cNvPr>
          <p:cNvSpPr txBox="1">
            <a:spLocks/>
          </p:cNvSpPr>
          <p:nvPr/>
        </p:nvSpPr>
        <p:spPr>
          <a:xfrm>
            <a:off x="3403600" y="279400"/>
            <a:ext cx="5384800" cy="638629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13716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2933" b="1" dirty="0">
                <a:latin typeface="A Jannat LT" panose="01000000000000000000" pitchFamily="2" charset="-78"/>
                <a:cs typeface="A Jannat LT" panose="01000000000000000000" pitchFamily="2" charset="-78"/>
              </a:rPr>
              <a:t>استراتيجية شاهد و دون</a:t>
            </a:r>
          </a:p>
        </p:txBody>
      </p:sp>
      <p:pic>
        <p:nvPicPr>
          <p:cNvPr id="2" name="الخلية هي وحدة بناء الأجسام">
            <a:hlinkClick r:id="" action="ppaction://media"/>
            <a:extLst>
              <a:ext uri="{FF2B5EF4-FFF2-40B4-BE49-F238E27FC236}">
                <a16:creationId xmlns:a16="http://schemas.microsoft.com/office/drawing/2014/main" id="{9B77F83B-372C-0E08-7DAF-5E349ED6C81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263"/>
                </p14:media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2419964" y="1092119"/>
            <a:ext cx="7905520" cy="54864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9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549457">
            <a:off x="1306286" y="4211723"/>
            <a:ext cx="940195" cy="94019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65495">
            <a:off x="257924" y="4663461"/>
            <a:ext cx="1442266" cy="11682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29461">
            <a:off x="1398944" y="5544203"/>
            <a:ext cx="756840" cy="75684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04316" y="5533422"/>
            <a:ext cx="1353196" cy="12618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666504" y="5579260"/>
            <a:ext cx="585453" cy="7716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27702">
            <a:off x="3040428" y="5030850"/>
            <a:ext cx="781823" cy="97066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306450">
            <a:off x="3519332" y="4962051"/>
            <a:ext cx="793184" cy="82302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263797">
            <a:off x="1811766" y="4855904"/>
            <a:ext cx="891786" cy="6855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3300134" y="5794052"/>
            <a:ext cx="735459" cy="73545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flipH="1">
            <a:off x="2441789" y="5732328"/>
            <a:ext cx="649955" cy="64914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3035324" y="5746631"/>
            <a:ext cx="636004" cy="63600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2930359" y="6247356"/>
            <a:ext cx="539564" cy="5254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rot="-5079684">
            <a:off x="677456" y="4359946"/>
            <a:ext cx="923028" cy="1272343"/>
          </a:xfrm>
          <a:prstGeom prst="rect">
            <a:avLst/>
          </a:prstGeom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9153B74B-BAD1-B197-5BB5-CF695C37265F}"/>
              </a:ext>
            </a:extLst>
          </p:cNvPr>
          <p:cNvSpPr txBox="1"/>
          <p:nvPr/>
        </p:nvSpPr>
        <p:spPr>
          <a:xfrm>
            <a:off x="456098" y="2074318"/>
            <a:ext cx="11449805" cy="4208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ar-SA" sz="2000" b="1" i="0" u="none" strike="noStrike" baseline="0" dirty="0">
                <a:solidFill>
                  <a:srgbClr val="0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١. الناس، و </a:t>
            </a:r>
            <a:r>
              <a:rPr lang="ar-SA" sz="2000" b="1" i="0" u="none" strike="noStrike" baseline="0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...................</a:t>
            </a:r>
            <a:r>
              <a:rPr lang="ar-SA" sz="2000" b="1" i="0" u="none" strike="noStrike" baseline="0" dirty="0">
                <a:solidFill>
                  <a:srgbClr val="666666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  <a:r>
              <a:rPr lang="ar-SA" sz="2000" b="1" i="0" u="none" strike="noStrike" baseline="0" dirty="0">
                <a:solidFill>
                  <a:srgbClr val="0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، و </a:t>
            </a:r>
            <a:r>
              <a:rPr lang="ar-SA" sz="2000" b="1" i="0" u="none" strike="noStrike" baseline="0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.......................</a:t>
            </a:r>
            <a:r>
              <a:rPr lang="ar-SA" sz="2000" b="1" i="0" u="none" strike="noStrike" baseline="0" dirty="0">
                <a:solidFill>
                  <a:srgbClr val="666666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  <a:r>
              <a:rPr lang="ar-SA" sz="2000" b="1" i="0" u="none" strike="noStrike" baseline="0" dirty="0">
                <a:solidFill>
                  <a:srgbClr val="0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من المخلوقات الحية.</a:t>
            </a:r>
          </a:p>
          <a:p>
            <a:pPr>
              <a:lnSpc>
                <a:spcPct val="150000"/>
              </a:lnSpc>
            </a:pPr>
            <a:r>
              <a:rPr lang="ar-SA" sz="2000" b="1" i="0" u="none" strike="noStrike" baseline="0" dirty="0">
                <a:solidFill>
                  <a:srgbClr val="0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٢. تحتاج المخلوقات الحية إلى الماء والغذاء ومكان لتعيش فيه، كما  أنها تحتاج</a:t>
            </a:r>
            <a:r>
              <a:rPr lang="ar-SA" sz="2000" b="1" dirty="0">
                <a:solidFill>
                  <a:srgbClr val="0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  <a:r>
              <a:rPr lang="ar-SA" sz="2000" b="1" i="0" u="none" strike="noStrike" baseline="0" dirty="0">
                <a:solidFill>
                  <a:srgbClr val="0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إلى </a:t>
            </a:r>
            <a:r>
              <a:rPr lang="ar-SA" sz="2000" b="1" i="0" u="none" strike="noStrike" baseline="0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....................</a:t>
            </a:r>
            <a:r>
              <a:rPr lang="ar-SA" sz="2000" b="1" i="0" u="none" strike="noStrike" baseline="0" dirty="0">
                <a:solidFill>
                  <a:srgbClr val="666666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  <a:r>
              <a:rPr lang="ar-SA" sz="2000" b="1" i="0" u="none" strike="noStrike" baseline="0" dirty="0">
                <a:solidFill>
                  <a:srgbClr val="0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من أجل البقاء.</a:t>
            </a:r>
          </a:p>
          <a:p>
            <a:pPr>
              <a:lnSpc>
                <a:spcPct val="150000"/>
              </a:lnSpc>
            </a:pPr>
            <a:r>
              <a:rPr lang="ar-SA" sz="2000" b="1" i="0" u="none" strike="noStrike" baseline="0" dirty="0">
                <a:solidFill>
                  <a:srgbClr val="0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٣. تقوم المخلوقات الحية جميعها </a:t>
            </a:r>
            <a:r>
              <a:rPr lang="ar-SA" sz="2000" b="1" i="0" u="none" strike="noStrike" baseline="0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.....................</a:t>
            </a:r>
            <a:r>
              <a:rPr lang="ar-SA" sz="2000" b="1" i="0" u="none" strike="noStrike" baseline="0" dirty="0">
                <a:solidFill>
                  <a:srgbClr val="0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وظائف أساسية للحياة.</a:t>
            </a:r>
          </a:p>
          <a:p>
            <a:pPr>
              <a:lnSpc>
                <a:spcPct val="150000"/>
              </a:lnSpc>
            </a:pPr>
            <a:r>
              <a:rPr lang="ar-SA" sz="2000" b="1" i="0" u="none" strike="noStrike" baseline="0" dirty="0">
                <a:solidFill>
                  <a:srgbClr val="0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أ. تستخدم </a:t>
            </a:r>
            <a:r>
              <a:rPr lang="ar-SA" sz="2000" b="1" i="0" u="none" strike="noStrike" baseline="0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.......................</a:t>
            </a:r>
            <a:r>
              <a:rPr lang="ar-SA" sz="2000" b="1" i="0" u="none" strike="noStrike" baseline="0" dirty="0">
                <a:solidFill>
                  <a:srgbClr val="666666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  <a:r>
              <a:rPr lang="ar-SA" sz="2000" b="1" i="0" u="none" strike="noStrike" baseline="0" dirty="0">
                <a:solidFill>
                  <a:srgbClr val="0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من أجل الحصول على الطاقة.</a:t>
            </a:r>
          </a:p>
          <a:p>
            <a:pPr>
              <a:lnSpc>
                <a:spcPct val="150000"/>
              </a:lnSpc>
            </a:pPr>
            <a:r>
              <a:rPr lang="ar-SA" sz="2000" b="1" i="0" u="none" strike="noStrike" baseline="0" dirty="0">
                <a:solidFill>
                  <a:srgbClr val="0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ب. هي </a:t>
            </a:r>
            <a:r>
              <a:rPr lang="ar-SA" sz="2000" b="1" i="0" u="none" strike="noStrike" baseline="0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.....................</a:t>
            </a:r>
            <a:r>
              <a:rPr lang="ar-SA" sz="2000" b="1" i="0" u="none" strike="noStrike" baseline="0" dirty="0">
                <a:solidFill>
                  <a:srgbClr val="666666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  <a:r>
              <a:rPr lang="ar-SA" sz="2000" b="1" i="0" u="none" strike="noStrike" baseline="0" dirty="0">
                <a:solidFill>
                  <a:srgbClr val="0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وتكبر.</a:t>
            </a:r>
          </a:p>
          <a:p>
            <a:pPr>
              <a:lnSpc>
                <a:spcPct val="150000"/>
              </a:lnSpc>
            </a:pPr>
            <a:r>
              <a:rPr lang="ar-SA" sz="2000" b="1" i="0" u="none" strike="noStrike" baseline="0" dirty="0">
                <a:solidFill>
                  <a:srgbClr val="0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ج. هي </a:t>
            </a:r>
            <a:r>
              <a:rPr lang="ar-SA" sz="2000" b="1" i="0" u="none" strike="noStrike" baseline="0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..................</a:t>
            </a:r>
            <a:r>
              <a:rPr lang="ar-SA" sz="2000" b="1" i="0" u="none" strike="noStrike" baseline="0" dirty="0">
                <a:solidFill>
                  <a:srgbClr val="666666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  <a:r>
              <a:rPr lang="ar-SA" sz="2000" b="1" i="0" u="none" strike="noStrike" baseline="0" dirty="0">
                <a:solidFill>
                  <a:srgbClr val="0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لِتنتج المزيد ِ من أفراد َ نوعها.</a:t>
            </a:r>
          </a:p>
          <a:p>
            <a:pPr>
              <a:lnSpc>
                <a:spcPct val="150000"/>
              </a:lnSpc>
            </a:pPr>
            <a:r>
              <a:rPr lang="ar-SA" sz="2000" b="1" i="0" u="none" strike="noStrike" baseline="0" dirty="0">
                <a:solidFill>
                  <a:srgbClr val="0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د. هي </a:t>
            </a:r>
            <a:r>
              <a:rPr lang="ar-SA" sz="2000" b="1" i="0" u="none" strike="noStrike" baseline="0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.....................</a:t>
            </a:r>
            <a:r>
              <a:rPr lang="ar-SA" sz="2000" b="1" i="0" u="none" strike="noStrike" baseline="0" dirty="0">
                <a:solidFill>
                  <a:srgbClr val="666666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  <a:r>
              <a:rPr lang="ar-SA" sz="2000" b="1" i="0" u="none" strike="noStrike" baseline="0" dirty="0">
                <a:solidFill>
                  <a:srgbClr val="0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للظروف البيئية  من حولِها.</a:t>
            </a:r>
          </a:p>
          <a:p>
            <a:pPr>
              <a:lnSpc>
                <a:spcPct val="150000"/>
              </a:lnSpc>
            </a:pPr>
            <a:r>
              <a:rPr lang="ar-SA" sz="2000" b="1" i="0" u="none" strike="noStrike" baseline="0" dirty="0">
                <a:solidFill>
                  <a:srgbClr val="0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ه. هي </a:t>
            </a:r>
            <a:r>
              <a:rPr lang="ar-SA" sz="2000" b="1" i="0" u="none" strike="noStrike" baseline="0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......................</a:t>
            </a:r>
            <a:r>
              <a:rPr lang="ar-SA" sz="2000" b="1" i="0" u="none" strike="noStrike" baseline="0" dirty="0">
                <a:solidFill>
                  <a:srgbClr val="666666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  <a:r>
              <a:rPr lang="ar-SA" sz="2000" b="1" i="0" u="none" strike="noStrike" baseline="0" dirty="0">
                <a:solidFill>
                  <a:srgbClr val="0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من الفضلات.</a:t>
            </a:r>
          </a:p>
          <a:p>
            <a:pPr>
              <a:lnSpc>
                <a:spcPct val="150000"/>
              </a:lnSpc>
            </a:pPr>
            <a:r>
              <a:rPr lang="ar-SA" sz="2000" b="1" i="0" u="none" strike="noStrike" baseline="0" dirty="0">
                <a:solidFill>
                  <a:srgbClr val="0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٤. تتكون المخلوقات الحية جميعها من </a:t>
            </a:r>
            <a:r>
              <a:rPr lang="ar-SA" sz="2000" b="1" i="0" u="none" strike="noStrike" baseline="0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...................................</a:t>
            </a:r>
            <a:r>
              <a:rPr lang="ar-SA" sz="2000" b="1" i="0" u="none" strike="noStrike" baseline="0" dirty="0">
                <a:solidFill>
                  <a:srgbClr val="666666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  <a:r>
              <a:rPr lang="ar-SA" sz="2000" b="1" i="0" u="none" strike="noStrike" baseline="0" dirty="0">
                <a:solidFill>
                  <a:srgbClr val="0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.</a:t>
            </a:r>
            <a:endParaRPr lang="ar-SA" sz="2000" b="1" dirty="0"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1D6FEF00-9D10-40AE-86B7-3EF791AB4DAB}"/>
              </a:ext>
            </a:extLst>
          </p:cNvPr>
          <p:cNvSpPr txBox="1"/>
          <p:nvPr/>
        </p:nvSpPr>
        <p:spPr>
          <a:xfrm>
            <a:off x="3219549" y="1562203"/>
            <a:ext cx="78741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i="0" u="none" strike="noStrike" baseline="0" dirty="0">
                <a:solidFill>
                  <a:srgbClr val="C00000"/>
                </a:solidFill>
                <a:latin typeface="Lotus-Bold"/>
              </a:rPr>
              <a:t>بالتعاون مع مجموعتك أستعين بكتابك المدرسي ليساعدك على ملء الفراغات: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D131F57E-4AC8-F664-7BB7-44011088332E}"/>
              </a:ext>
            </a:extLst>
          </p:cNvPr>
          <p:cNvSpPr txBox="1"/>
          <p:nvPr/>
        </p:nvSpPr>
        <p:spPr>
          <a:xfrm>
            <a:off x="9948747" y="433909"/>
            <a:ext cx="2149642" cy="390011"/>
          </a:xfrm>
          <a:prstGeom prst="round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ar-SA" sz="1600" b="1" i="0" u="none" strike="noStrike" baseline="0" dirty="0">
                <a:solidFill>
                  <a:schemeClr val="bg1"/>
                </a:solidFill>
                <a:latin typeface="Lotus-Bold"/>
              </a:rPr>
              <a:t>استراتيجية أقرأ و أكتب 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77B75760-1FA6-E4E5-E514-403F82E99057}"/>
              </a:ext>
            </a:extLst>
          </p:cNvPr>
          <p:cNvSpPr txBox="1"/>
          <p:nvPr/>
        </p:nvSpPr>
        <p:spPr>
          <a:xfrm>
            <a:off x="3691450" y="61277"/>
            <a:ext cx="43415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i="0" u="none" strike="noStrike" baseline="0" dirty="0">
                <a:solidFill>
                  <a:srgbClr val="0070C0"/>
                </a:solidFill>
                <a:latin typeface="Lotus-Bold"/>
              </a:rPr>
              <a:t>افتح الكتاب على الصفحة 28 اقرأ الدرس  </a:t>
            </a:r>
          </a:p>
        </p:txBody>
      </p:sp>
      <p:sp>
        <p:nvSpPr>
          <p:cNvPr id="3" name="عنوان 1">
            <a:extLst>
              <a:ext uri="{FF2B5EF4-FFF2-40B4-BE49-F238E27FC236}">
                <a16:creationId xmlns:a16="http://schemas.microsoft.com/office/drawing/2014/main" id="{256203AF-F865-1B0F-C9E3-FB5002C7E8F3}"/>
              </a:ext>
            </a:extLst>
          </p:cNvPr>
          <p:cNvSpPr txBox="1">
            <a:spLocks/>
          </p:cNvSpPr>
          <p:nvPr/>
        </p:nvSpPr>
        <p:spPr>
          <a:xfrm>
            <a:off x="10884331" y="105877"/>
            <a:ext cx="1262185" cy="22389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1200" b="1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نسخة للطلاب </a:t>
            </a:r>
          </a:p>
        </p:txBody>
      </p:sp>
      <p:sp>
        <p:nvSpPr>
          <p:cNvPr id="4" name="عنوان 1">
            <a:extLst>
              <a:ext uri="{FF2B5EF4-FFF2-40B4-BE49-F238E27FC236}">
                <a16:creationId xmlns:a16="http://schemas.microsoft.com/office/drawing/2014/main" id="{7C261C42-5852-1F86-6829-D7FFE19353E5}"/>
              </a:ext>
            </a:extLst>
          </p:cNvPr>
          <p:cNvSpPr txBox="1">
            <a:spLocks/>
          </p:cNvSpPr>
          <p:nvPr/>
        </p:nvSpPr>
        <p:spPr>
          <a:xfrm>
            <a:off x="8063832" y="984382"/>
            <a:ext cx="1884915" cy="390013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1867" b="1" dirty="0">
                <a:solidFill>
                  <a:schemeClr val="accent1">
                    <a:lumMod val="75000"/>
                  </a:schemeClr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اسم المجموعة : </a:t>
            </a:r>
          </a:p>
        </p:txBody>
      </p:sp>
      <p:cxnSp>
        <p:nvCxnSpPr>
          <p:cNvPr id="8" name="رابط مستقيم 7">
            <a:extLst>
              <a:ext uri="{FF2B5EF4-FFF2-40B4-BE49-F238E27FC236}">
                <a16:creationId xmlns:a16="http://schemas.microsoft.com/office/drawing/2014/main" id="{E7DBD9FE-5F59-8BE4-C1A6-13A852C7680A}"/>
              </a:ext>
            </a:extLst>
          </p:cNvPr>
          <p:cNvCxnSpPr/>
          <p:nvPr/>
        </p:nvCxnSpPr>
        <p:spPr>
          <a:xfrm flipH="1">
            <a:off x="0" y="1424845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9698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549457">
            <a:off x="1306286" y="4211723"/>
            <a:ext cx="940195" cy="94019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65495">
            <a:off x="257924" y="4663461"/>
            <a:ext cx="1442266" cy="11682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29461">
            <a:off x="1398944" y="5544203"/>
            <a:ext cx="756840" cy="75684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04316" y="5533422"/>
            <a:ext cx="1353196" cy="12618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666504" y="5579260"/>
            <a:ext cx="585453" cy="7716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27702">
            <a:off x="3040428" y="5030850"/>
            <a:ext cx="781823" cy="97066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306450">
            <a:off x="3519332" y="4962051"/>
            <a:ext cx="793184" cy="82302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263797">
            <a:off x="1811766" y="4855904"/>
            <a:ext cx="891786" cy="6855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3300134" y="5794052"/>
            <a:ext cx="735459" cy="73545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flipH="1">
            <a:off x="2441789" y="5732328"/>
            <a:ext cx="649955" cy="64914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3035324" y="5746631"/>
            <a:ext cx="636004" cy="63600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2930359" y="6247356"/>
            <a:ext cx="539564" cy="5254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rot="-5079684">
            <a:off x="677456" y="4359946"/>
            <a:ext cx="923028" cy="1272343"/>
          </a:xfrm>
          <a:prstGeom prst="rect">
            <a:avLst/>
          </a:prstGeom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9153B74B-BAD1-B197-5BB5-CF695C37265F}"/>
              </a:ext>
            </a:extLst>
          </p:cNvPr>
          <p:cNvSpPr txBox="1"/>
          <p:nvPr/>
        </p:nvSpPr>
        <p:spPr>
          <a:xfrm>
            <a:off x="428687" y="1324578"/>
            <a:ext cx="11449805" cy="4208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ar-SA" sz="2000" b="1" i="0" u="none" strike="noStrike" baseline="0" dirty="0">
                <a:solidFill>
                  <a:srgbClr val="0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١. الناس، و </a:t>
            </a:r>
            <a:r>
              <a:rPr lang="ar-SA" sz="2000" b="1" i="0" u="none" strike="noStrike" baseline="0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النباتات</a:t>
            </a:r>
            <a:r>
              <a:rPr lang="ar-SA" sz="2000" b="1" i="0" u="none" strike="noStrike" baseline="0" dirty="0">
                <a:solidFill>
                  <a:srgbClr val="666666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  <a:r>
              <a:rPr lang="ar-SA" sz="2000" b="1" i="0" u="none" strike="noStrike" baseline="0" dirty="0">
                <a:solidFill>
                  <a:srgbClr val="0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، و </a:t>
            </a:r>
            <a:r>
              <a:rPr lang="ar-SA" sz="2000" b="1" i="0" u="none" strike="noStrike" baseline="0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الحيوانات</a:t>
            </a:r>
            <a:r>
              <a:rPr lang="ar-SA" sz="2000" b="1" i="0" u="none" strike="noStrike" baseline="0" dirty="0">
                <a:solidFill>
                  <a:srgbClr val="666666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  <a:r>
              <a:rPr lang="ar-SA" sz="2000" b="1" i="0" u="none" strike="noStrike" baseline="0" dirty="0">
                <a:solidFill>
                  <a:srgbClr val="0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من المخلوقات الحية.</a:t>
            </a:r>
          </a:p>
          <a:p>
            <a:pPr>
              <a:lnSpc>
                <a:spcPct val="150000"/>
              </a:lnSpc>
            </a:pPr>
            <a:r>
              <a:rPr lang="ar-SA" sz="2000" b="1" i="0" u="none" strike="noStrike" baseline="0" dirty="0">
                <a:solidFill>
                  <a:srgbClr val="0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٢. تحتاج المخلوقات الحية إلى الماء والغذاء ومكان لتعيش فيه، كما  أنها تحتاج</a:t>
            </a:r>
            <a:r>
              <a:rPr lang="ar-SA" sz="2000" b="1" dirty="0">
                <a:solidFill>
                  <a:srgbClr val="0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  <a:r>
              <a:rPr lang="ar-SA" sz="2000" b="1" i="0" u="none" strike="noStrike" baseline="0" dirty="0">
                <a:solidFill>
                  <a:srgbClr val="0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إلى </a:t>
            </a:r>
            <a:r>
              <a:rPr lang="ar-SA" sz="2000" b="1" i="0" u="none" strike="noStrike" baseline="0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الأكسجين</a:t>
            </a:r>
            <a:r>
              <a:rPr lang="ar-SA" sz="2000" b="1" i="0" u="none" strike="noStrike" baseline="0" dirty="0">
                <a:solidFill>
                  <a:srgbClr val="666666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  <a:r>
              <a:rPr lang="ar-SA" sz="2000" b="1" i="0" u="none" strike="noStrike" baseline="0" dirty="0">
                <a:solidFill>
                  <a:srgbClr val="0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من أجل البقاء.</a:t>
            </a:r>
          </a:p>
          <a:p>
            <a:pPr>
              <a:lnSpc>
                <a:spcPct val="150000"/>
              </a:lnSpc>
            </a:pPr>
            <a:r>
              <a:rPr lang="ar-SA" sz="2000" b="1" i="0" u="none" strike="noStrike" baseline="0" dirty="0">
                <a:solidFill>
                  <a:srgbClr val="0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٣. تقوم المخلوقات الحية جميعها </a:t>
            </a:r>
            <a:r>
              <a:rPr lang="ar-SA" sz="2000" b="1" i="0" u="none" strike="noStrike" baseline="0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بخمس</a:t>
            </a:r>
            <a:r>
              <a:rPr lang="ar-SA" sz="2000" b="1" i="0" u="none" strike="noStrike" baseline="0" dirty="0">
                <a:solidFill>
                  <a:srgbClr val="0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وظائف أساسية للحياة.</a:t>
            </a:r>
          </a:p>
          <a:p>
            <a:pPr>
              <a:lnSpc>
                <a:spcPct val="150000"/>
              </a:lnSpc>
            </a:pPr>
            <a:r>
              <a:rPr lang="ar-SA" sz="2000" b="1" i="0" u="none" strike="noStrike" baseline="0" dirty="0">
                <a:solidFill>
                  <a:srgbClr val="0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أ. تستخدم </a:t>
            </a:r>
            <a:r>
              <a:rPr lang="ar-SA" sz="2000" b="1" i="0" u="none" strike="noStrike" baseline="0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الغذاء</a:t>
            </a:r>
            <a:r>
              <a:rPr lang="ar-SA" sz="2000" b="1" i="0" u="none" strike="noStrike" baseline="0" dirty="0">
                <a:solidFill>
                  <a:srgbClr val="666666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  <a:r>
              <a:rPr lang="ar-SA" sz="2000" b="1" i="0" u="none" strike="noStrike" baseline="0" dirty="0">
                <a:solidFill>
                  <a:srgbClr val="0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من أجل الحصول على الطاقة.</a:t>
            </a:r>
          </a:p>
          <a:p>
            <a:pPr>
              <a:lnSpc>
                <a:spcPct val="150000"/>
              </a:lnSpc>
            </a:pPr>
            <a:r>
              <a:rPr lang="ar-SA" sz="2000" b="1" i="0" u="none" strike="noStrike" baseline="0" dirty="0">
                <a:solidFill>
                  <a:srgbClr val="0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ب. هي </a:t>
            </a:r>
            <a:r>
              <a:rPr lang="ar-SA" sz="2000" b="1" i="0" u="none" strike="noStrike" baseline="0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تنمو</a:t>
            </a:r>
            <a:r>
              <a:rPr lang="ar-SA" sz="2000" b="1" i="0" u="none" strike="noStrike" baseline="0" dirty="0">
                <a:solidFill>
                  <a:srgbClr val="666666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  <a:r>
              <a:rPr lang="ar-SA" sz="2000" b="1" i="0" u="none" strike="noStrike" baseline="0" dirty="0">
                <a:solidFill>
                  <a:srgbClr val="0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وتكبر.</a:t>
            </a:r>
          </a:p>
          <a:p>
            <a:pPr>
              <a:lnSpc>
                <a:spcPct val="150000"/>
              </a:lnSpc>
            </a:pPr>
            <a:r>
              <a:rPr lang="ar-SA" sz="2000" b="1" i="0" u="none" strike="noStrike" baseline="0" dirty="0">
                <a:solidFill>
                  <a:srgbClr val="0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ج. هي </a:t>
            </a:r>
            <a:r>
              <a:rPr lang="ar-SA" sz="2000" b="1" i="0" u="none" strike="noStrike" baseline="0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تتكاثر</a:t>
            </a:r>
            <a:r>
              <a:rPr lang="ar-SA" sz="2000" b="1" i="0" u="none" strike="noStrike" baseline="0" dirty="0">
                <a:solidFill>
                  <a:srgbClr val="666666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  <a:r>
              <a:rPr lang="ar-SA" sz="2000" b="1" i="0" u="none" strike="noStrike" baseline="0" dirty="0">
                <a:solidFill>
                  <a:srgbClr val="0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لِتنتج المزيد ِ من أفراد َ نوعها.</a:t>
            </a:r>
          </a:p>
          <a:p>
            <a:pPr>
              <a:lnSpc>
                <a:spcPct val="150000"/>
              </a:lnSpc>
            </a:pPr>
            <a:r>
              <a:rPr lang="ar-SA" sz="2000" b="1" i="0" u="none" strike="noStrike" baseline="0" dirty="0">
                <a:solidFill>
                  <a:srgbClr val="0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د. هي </a:t>
            </a:r>
            <a:r>
              <a:rPr lang="ar-SA" sz="2000" b="1" i="0" u="none" strike="noStrike" baseline="0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تستجيب</a:t>
            </a:r>
            <a:r>
              <a:rPr lang="ar-SA" sz="2000" b="1" i="0" u="none" strike="noStrike" baseline="0" dirty="0">
                <a:solidFill>
                  <a:srgbClr val="666666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  <a:r>
              <a:rPr lang="ar-SA" sz="2000" b="1" i="0" u="none" strike="noStrike" baseline="0" dirty="0">
                <a:solidFill>
                  <a:srgbClr val="0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للظروف البيئية  من حولِها.</a:t>
            </a:r>
          </a:p>
          <a:p>
            <a:pPr>
              <a:lnSpc>
                <a:spcPct val="150000"/>
              </a:lnSpc>
            </a:pPr>
            <a:r>
              <a:rPr lang="ar-SA" sz="2000" b="1" i="0" u="none" strike="noStrike" baseline="0" dirty="0">
                <a:solidFill>
                  <a:srgbClr val="0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ه. هي </a:t>
            </a:r>
            <a:r>
              <a:rPr lang="ar-SA" sz="2000" b="1" i="0" u="none" strike="noStrike" baseline="0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تتخلص</a:t>
            </a:r>
            <a:r>
              <a:rPr lang="ar-SA" sz="2000" b="1" i="0" u="none" strike="noStrike" baseline="0" dirty="0">
                <a:solidFill>
                  <a:srgbClr val="666666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  <a:r>
              <a:rPr lang="ar-SA" sz="2000" b="1" i="0" u="none" strike="noStrike" baseline="0" dirty="0">
                <a:solidFill>
                  <a:srgbClr val="0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من الفضلات.</a:t>
            </a:r>
          </a:p>
          <a:p>
            <a:pPr>
              <a:lnSpc>
                <a:spcPct val="150000"/>
              </a:lnSpc>
            </a:pPr>
            <a:r>
              <a:rPr lang="ar-SA" sz="2000" b="1" i="0" u="none" strike="noStrike" baseline="0" dirty="0">
                <a:solidFill>
                  <a:srgbClr val="0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٤. تتكون المخلوقات الحية جميعها من </a:t>
            </a:r>
            <a:r>
              <a:rPr lang="ar-SA" sz="2000" b="1" i="0" u="none" strike="noStrike" baseline="0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خلايا</a:t>
            </a:r>
            <a:r>
              <a:rPr lang="ar-SA" sz="2000" b="1" i="0" u="none" strike="noStrike" baseline="0" dirty="0">
                <a:solidFill>
                  <a:srgbClr val="666666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  <a:r>
              <a:rPr lang="ar-SA" sz="2000" b="1" i="0" u="none" strike="noStrike" baseline="0" dirty="0">
                <a:solidFill>
                  <a:srgbClr val="0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.</a:t>
            </a:r>
            <a:endParaRPr lang="ar-SA" sz="2000" b="1" dirty="0"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1D6FEF00-9D10-40AE-86B7-3EF791AB4DAB}"/>
              </a:ext>
            </a:extLst>
          </p:cNvPr>
          <p:cNvSpPr txBox="1"/>
          <p:nvPr/>
        </p:nvSpPr>
        <p:spPr>
          <a:xfrm>
            <a:off x="3225239" y="693432"/>
            <a:ext cx="65012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b="1" i="0" u="none" strike="noStrike" baseline="0" dirty="0">
                <a:solidFill>
                  <a:srgbClr val="C00000"/>
                </a:solidFill>
                <a:latin typeface="Lotus-Bold"/>
              </a:rPr>
              <a:t>أستعين بكتابك المدرسي ليساعدك على ملء الفراغات: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D131F57E-4AC8-F664-7BB7-44011088332E}"/>
              </a:ext>
            </a:extLst>
          </p:cNvPr>
          <p:cNvSpPr txBox="1"/>
          <p:nvPr/>
        </p:nvSpPr>
        <p:spPr>
          <a:xfrm>
            <a:off x="10590663" y="64274"/>
            <a:ext cx="1558752" cy="408623"/>
          </a:xfrm>
          <a:prstGeom prst="round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ar-SA" b="1" i="0" u="none" strike="noStrike" baseline="0" dirty="0">
                <a:solidFill>
                  <a:schemeClr val="bg1"/>
                </a:solidFill>
                <a:latin typeface="Lotus-Bold"/>
              </a:rPr>
              <a:t>الاجابة الصحيحة </a:t>
            </a:r>
          </a:p>
        </p:txBody>
      </p:sp>
      <p:sp>
        <p:nvSpPr>
          <p:cNvPr id="30" name="عنوان 1">
            <a:extLst>
              <a:ext uri="{FF2B5EF4-FFF2-40B4-BE49-F238E27FC236}">
                <a16:creationId xmlns:a16="http://schemas.microsoft.com/office/drawing/2014/main" id="{D84DE07C-5007-B10E-D652-3E585F9A97E1}"/>
              </a:ext>
            </a:extLst>
          </p:cNvPr>
          <p:cNvSpPr txBox="1">
            <a:spLocks/>
          </p:cNvSpPr>
          <p:nvPr/>
        </p:nvSpPr>
        <p:spPr>
          <a:xfrm>
            <a:off x="10738946" y="545653"/>
            <a:ext cx="1262185" cy="22389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1200" b="1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نسخة المعلم  </a:t>
            </a:r>
          </a:p>
        </p:txBody>
      </p:sp>
    </p:spTree>
    <p:extLst>
      <p:ext uri="{BB962C8B-B14F-4D97-AF65-F5344CB8AC3E}">
        <p14:creationId xmlns:p14="http://schemas.microsoft.com/office/powerpoint/2010/main" val="1590242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C64F4BBF-BABA-28EA-7739-9B1705FAF9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62B5CF21-D93E-F696-CD5B-7D7B83222D63}"/>
              </a:ext>
            </a:extLst>
          </p:cNvPr>
          <p:cNvSpPr txBox="1"/>
          <p:nvPr/>
        </p:nvSpPr>
        <p:spPr>
          <a:xfrm>
            <a:off x="10331116" y="243419"/>
            <a:ext cx="1721967" cy="374571"/>
          </a:xfrm>
          <a:prstGeom prst="round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ar-SA" sz="1600" b="1" i="0" u="none" strike="noStrike" baseline="0" dirty="0">
                <a:solidFill>
                  <a:schemeClr val="bg1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الشرح و التفسير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CECA69-2C5F-F7C2-0732-2D2B3A113713}"/>
              </a:ext>
            </a:extLst>
          </p:cNvPr>
          <p:cNvSpPr/>
          <p:nvPr/>
        </p:nvSpPr>
        <p:spPr>
          <a:xfrm>
            <a:off x="7495068" y="928784"/>
            <a:ext cx="3697031" cy="658713"/>
          </a:xfrm>
          <a:prstGeom prst="roundRect">
            <a:avLst/>
          </a:prstGeom>
          <a:solidFill>
            <a:schemeClr val="accent5">
              <a:lumMod val="40000"/>
              <a:lumOff val="60000"/>
              <a:alpha val="80000"/>
            </a:schemeClr>
          </a:solidFill>
          <a:ln>
            <a:noFill/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1" algn="ctr" rtl="1"/>
            <a:r>
              <a:rPr lang="ar-SA" sz="2400" b="1" dirty="0">
                <a:solidFill>
                  <a:schemeClr val="tx2">
                    <a:lumMod val="50000"/>
                  </a:schemeClr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ما المخلوقات الحية</a:t>
            </a:r>
            <a:endParaRPr lang="ar-MA" sz="4400" b="1" dirty="0">
              <a:solidFill>
                <a:schemeClr val="tx2">
                  <a:lumMod val="50000"/>
                </a:schemeClr>
              </a:solidFill>
              <a:latin typeface="Tajawal ExtraBold" panose="00000800000000000000" pitchFamily="2" charset="-78"/>
              <a:cs typeface="Tajawal ExtraBold" panose="00000800000000000000" pitchFamily="2" charset="-78"/>
            </a:endParaRPr>
          </a:p>
        </p:txBody>
      </p:sp>
      <p:sp>
        <p:nvSpPr>
          <p:cNvPr id="7" name="1">
            <a:extLst>
              <a:ext uri="{FF2B5EF4-FFF2-40B4-BE49-F238E27FC236}">
                <a16:creationId xmlns:a16="http://schemas.microsoft.com/office/drawing/2014/main" id="{5258F0FB-7680-4ACD-E059-CE25E3AA29BD}"/>
              </a:ext>
            </a:extLst>
          </p:cNvPr>
          <p:cNvSpPr/>
          <p:nvPr/>
        </p:nvSpPr>
        <p:spPr>
          <a:xfrm>
            <a:off x="10782299" y="928785"/>
            <a:ext cx="1425331" cy="617990"/>
          </a:xfrm>
          <a:prstGeom prst="flowChartTermina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b="1" dirty="0">
                <a:latin typeface="Tajawal ExtraBold" panose="00000800000000000000" pitchFamily="2" charset="-78"/>
                <a:cs typeface="Tajawal ExtraBold" panose="00000800000000000000" pitchFamily="2" charset="-78"/>
              </a:rPr>
              <a:t>درس </a:t>
            </a: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7E95356B-4A6C-C9D5-249B-90FD0F557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2906" y="243419"/>
            <a:ext cx="4152201" cy="345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1784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206 0.47708 L -1.37357 -0.15162 " pathEditMode="relative" rAng="0" ptsTypes="AA">
                                      <p:cBhvr>
                                        <p:cTn id="13" dur="8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781" y="-3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FAC36060-6383-3F1B-6BF5-C634C1081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01"/>
            <a:ext cx="12192000" cy="6769241"/>
          </a:xfrm>
          <a:prstGeom prst="rect">
            <a:avLst/>
          </a:prstGeom>
        </p:spPr>
      </p:pic>
      <p:sp>
        <p:nvSpPr>
          <p:cNvPr id="14" name="Rectangle: Rounded Corners 9">
            <a:extLst>
              <a:ext uri="{FF2B5EF4-FFF2-40B4-BE49-F238E27FC236}">
                <a16:creationId xmlns:a16="http://schemas.microsoft.com/office/drawing/2014/main" id="{5E224F4F-D3EF-E595-E0F7-F9F6A53BD0FF}"/>
              </a:ext>
            </a:extLst>
          </p:cNvPr>
          <p:cNvSpPr/>
          <p:nvPr/>
        </p:nvSpPr>
        <p:spPr>
          <a:xfrm>
            <a:off x="5675889" y="2307222"/>
            <a:ext cx="5202961" cy="623972"/>
          </a:xfrm>
          <a:prstGeom prst="roundRect">
            <a:avLst>
              <a:gd name="adj" fmla="val 1112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1F497D"/>
                </a:solidFill>
                <a:latin typeface="Tajawal Medium" panose="00000600000000000000" pitchFamily="2" charset="-78"/>
                <a:ea typeface="Calibri" panose="020F0502020204030204" pitchFamily="34" charset="0"/>
                <a:cs typeface="Tajawal Medium" panose="00000600000000000000" pitchFamily="2" charset="-78"/>
              </a:rPr>
              <a:t>أصغر وحدة في بناء المخلوقات الحيّة.</a:t>
            </a:r>
            <a:endParaRPr lang="ar-SA" sz="2400" dirty="0">
              <a:latin typeface="Tajawal Medium" panose="00000600000000000000" pitchFamily="2" charset="-78"/>
              <a:cs typeface="Tajawal Medium" panose="00000600000000000000" pitchFamily="2" charset="-78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4456BC8-B70A-90A7-4230-DC8225BF1BD0}"/>
              </a:ext>
            </a:extLst>
          </p:cNvPr>
          <p:cNvSpPr/>
          <p:nvPr/>
        </p:nvSpPr>
        <p:spPr>
          <a:xfrm>
            <a:off x="7594832" y="304757"/>
            <a:ext cx="3055099" cy="73911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400" b="1" dirty="0">
                <a:solidFill>
                  <a:srgbClr val="7030A0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المخلوقات الحية</a:t>
            </a:r>
          </a:p>
        </p:txBody>
      </p:sp>
      <p:sp>
        <p:nvSpPr>
          <p:cNvPr id="8" name="1">
            <a:extLst>
              <a:ext uri="{FF2B5EF4-FFF2-40B4-BE49-F238E27FC236}">
                <a16:creationId xmlns:a16="http://schemas.microsoft.com/office/drawing/2014/main" id="{CEA47079-AEBE-6145-5310-CE5C61B8ED9F}"/>
              </a:ext>
            </a:extLst>
          </p:cNvPr>
          <p:cNvSpPr/>
          <p:nvPr/>
        </p:nvSpPr>
        <p:spPr>
          <a:xfrm>
            <a:off x="10304590" y="316950"/>
            <a:ext cx="1646779" cy="726919"/>
          </a:xfrm>
          <a:prstGeom prst="flowChartTermina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sz="2400" b="1" dirty="0">
                <a:latin typeface="Tajawal ExtraBold" panose="00000800000000000000" pitchFamily="2" charset="-78"/>
                <a:cs typeface="Tajawal ExtraBold" panose="00000800000000000000" pitchFamily="2" charset="-78"/>
              </a:rPr>
              <a:t>درس </a:t>
            </a:r>
          </a:p>
        </p:txBody>
      </p:sp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id="{6285018E-CA7D-D0FA-B703-EC014777D810}"/>
              </a:ext>
            </a:extLst>
          </p:cNvPr>
          <p:cNvSpPr/>
          <p:nvPr/>
        </p:nvSpPr>
        <p:spPr>
          <a:xfrm>
            <a:off x="3481137" y="1076733"/>
            <a:ext cx="8499582" cy="623972"/>
          </a:xfrm>
          <a:prstGeom prst="roundRect">
            <a:avLst>
              <a:gd name="adj" fmla="val 1668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accent1">
                    <a:lumMod val="50000"/>
                  </a:schemeClr>
                </a:solidFill>
                <a:latin typeface="Tajawal Medium" panose="00000600000000000000" pitchFamily="2" charset="-78"/>
                <a:ea typeface="Calibri" panose="020F0502020204030204" pitchFamily="34" charset="0"/>
                <a:cs typeface="Tajawal Medium" panose="00000600000000000000" pitchFamily="2" charset="-78"/>
              </a:rPr>
              <a:t>النباتات و الحيوانات مخلوقات حيّة خلقها الله</a:t>
            </a:r>
            <a:r>
              <a:rPr lang="ar-SA" sz="1600" dirty="0">
                <a:solidFill>
                  <a:schemeClr val="accent1">
                    <a:lumMod val="50000"/>
                  </a:schemeClr>
                </a:solidFill>
                <a:latin typeface="Tajawal Medium" panose="00000600000000000000" pitchFamily="2" charset="-78"/>
                <a:ea typeface="Calibri" panose="020F0502020204030204" pitchFamily="34" charset="0"/>
                <a:cs typeface="Tajawal Medium" panose="00000600000000000000" pitchFamily="2" charset="-78"/>
              </a:rPr>
              <a:t> </a:t>
            </a:r>
            <a:r>
              <a:rPr lang="ar-SA" sz="2000" b="1" dirty="0">
                <a:solidFill>
                  <a:schemeClr val="accent1">
                    <a:lumMod val="50000"/>
                  </a:schemeClr>
                </a:solidFill>
                <a:latin typeface="Tajawal Medium" panose="00000600000000000000" pitchFamily="2" charset="-78"/>
                <a:ea typeface="Calibri" panose="020F0502020204030204" pitchFamily="34" charset="0"/>
                <a:cs typeface="Tajawal Medium" panose="00000600000000000000" pitchFamily="2" charset="-78"/>
              </a:rPr>
              <a:t>من وحدات صغيرة تُسمى الخلية.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Tajawal Medium" panose="00000600000000000000" pitchFamily="2" charset="-78"/>
              <a:ea typeface="Calibri" panose="020F0502020204030204" pitchFamily="34" charset="0"/>
              <a:cs typeface="Tajawal Medium" panose="00000600000000000000" pitchFamily="2" charset="-78"/>
            </a:endParaRPr>
          </a:p>
        </p:txBody>
      </p:sp>
      <p:sp>
        <p:nvSpPr>
          <p:cNvPr id="13" name="1">
            <a:extLst>
              <a:ext uri="{FF2B5EF4-FFF2-40B4-BE49-F238E27FC236}">
                <a16:creationId xmlns:a16="http://schemas.microsoft.com/office/drawing/2014/main" id="{2EE8CAF7-19F1-3440-6FD8-37BB8414B549}"/>
              </a:ext>
            </a:extLst>
          </p:cNvPr>
          <p:cNvSpPr/>
          <p:nvPr/>
        </p:nvSpPr>
        <p:spPr>
          <a:xfrm>
            <a:off x="10649931" y="2311795"/>
            <a:ext cx="1330788" cy="623972"/>
          </a:xfrm>
          <a:prstGeom prst="flowChartTermina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الخلية</a:t>
            </a:r>
            <a:endParaRPr lang="ar-MA" sz="5867" b="1" dirty="0">
              <a:solidFill>
                <a:schemeClr val="bg1"/>
              </a:solidFill>
              <a:latin typeface="Tajawal ExtraBold" panose="00000800000000000000" pitchFamily="2" charset="-78"/>
              <a:cs typeface="Tajawal ExtraBold" panose="00000800000000000000" pitchFamily="2" charset="-78"/>
            </a:endParaRPr>
          </a:p>
        </p:txBody>
      </p:sp>
      <p:sp>
        <p:nvSpPr>
          <p:cNvPr id="16" name="Rectangle: Rounded Corners 9">
            <a:extLst>
              <a:ext uri="{FF2B5EF4-FFF2-40B4-BE49-F238E27FC236}">
                <a16:creationId xmlns:a16="http://schemas.microsoft.com/office/drawing/2014/main" id="{9D68DDF9-E76C-B7EB-4C1D-1477D543192B}"/>
              </a:ext>
            </a:extLst>
          </p:cNvPr>
          <p:cNvSpPr/>
          <p:nvPr/>
        </p:nvSpPr>
        <p:spPr>
          <a:xfrm>
            <a:off x="4074695" y="3117014"/>
            <a:ext cx="7876674" cy="623972"/>
          </a:xfrm>
          <a:prstGeom prst="roundRect">
            <a:avLst>
              <a:gd name="adj" fmla="val 1112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1F497D"/>
                </a:solidFill>
                <a:latin typeface="Tajawal Medium" panose="00000600000000000000" pitchFamily="2" charset="-78"/>
                <a:ea typeface="Calibri" panose="020F0502020204030204" pitchFamily="34" charset="0"/>
                <a:cs typeface="Tajawal Medium" panose="00000600000000000000" pitchFamily="2" charset="-78"/>
              </a:rPr>
              <a:t>يتكون جسم المخلوق الحيّ من خلية واحدة، أو ملايين الخلايا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D7136EDE-99BA-CC38-410E-BCA72EACC7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9" r="14217"/>
          <a:stretch/>
        </p:blipFill>
        <p:spPr>
          <a:xfrm>
            <a:off x="688580" y="1388719"/>
            <a:ext cx="2918071" cy="33232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953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 animBg="1"/>
      <p:bldP spid="8" grpId="0" animBg="1"/>
      <p:bldP spid="11" grpId="0" animBg="1"/>
      <p:bldP spid="13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صورة 35">
            <a:extLst>
              <a:ext uri="{FF2B5EF4-FFF2-40B4-BE49-F238E27FC236}">
                <a16:creationId xmlns:a16="http://schemas.microsoft.com/office/drawing/2014/main" id="{B06C05AA-0C7F-3A76-F73D-99290A726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3423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71B311A-F4EF-052F-750B-4FEA2FC86F01}"/>
              </a:ext>
            </a:extLst>
          </p:cNvPr>
          <p:cNvSpPr/>
          <p:nvPr/>
        </p:nvSpPr>
        <p:spPr>
          <a:xfrm>
            <a:off x="7956884" y="201416"/>
            <a:ext cx="4022262" cy="610761"/>
          </a:xfrm>
          <a:prstGeom prst="roundRect">
            <a:avLst>
              <a:gd name="adj" fmla="val 11127"/>
            </a:avLst>
          </a:prstGeom>
          <a:solidFill>
            <a:srgbClr val="C00000">
              <a:alpha val="7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89535" indent="635" algn="ctr">
              <a:lnSpc>
                <a:spcPct val="115000"/>
              </a:lnSpc>
              <a:spcAft>
                <a:spcPts val="1000"/>
              </a:spcAft>
            </a:pPr>
            <a:r>
              <a:rPr lang="ar-SA" sz="2400" b="1" dirty="0">
                <a:solidFill>
                  <a:schemeClr val="bg1"/>
                </a:solidFill>
                <a:latin typeface="Tajawal Black" panose="00000500000000000000" pitchFamily="2" charset="-78"/>
                <a:ea typeface="Arial Unicode MS" panose="020B0604020202020204" pitchFamily="34" charset="-128"/>
                <a:cs typeface="Tajawal Black" panose="00000500000000000000" pitchFamily="2" charset="-78"/>
              </a:rPr>
              <a:t>حاجات المخلوقات الحيّة</a:t>
            </a:r>
            <a:endParaRPr lang="en-US" sz="1400" dirty="0">
              <a:solidFill>
                <a:schemeClr val="bg1"/>
              </a:solidFill>
              <a:latin typeface="Tajawal Black" panose="00000500000000000000" pitchFamily="2" charset="-78"/>
              <a:ea typeface="Calibri" panose="020F0502020204030204" pitchFamily="34" charset="0"/>
              <a:cs typeface="Tajawal Black" panose="00000500000000000000" pitchFamily="2" charset="-78"/>
            </a:endParaRPr>
          </a:p>
        </p:txBody>
      </p:sp>
      <p:sp>
        <p:nvSpPr>
          <p:cNvPr id="19" name="Rectangle: Rounded Corners 9">
            <a:extLst>
              <a:ext uri="{FF2B5EF4-FFF2-40B4-BE49-F238E27FC236}">
                <a16:creationId xmlns:a16="http://schemas.microsoft.com/office/drawing/2014/main" id="{1C75C37E-F1E0-5954-5358-5777DF765EC4}"/>
              </a:ext>
            </a:extLst>
          </p:cNvPr>
          <p:cNvSpPr/>
          <p:nvPr/>
        </p:nvSpPr>
        <p:spPr>
          <a:xfrm>
            <a:off x="7283116" y="912173"/>
            <a:ext cx="4603409" cy="638054"/>
          </a:xfrm>
          <a:prstGeom prst="roundRect">
            <a:avLst>
              <a:gd name="adj" fmla="val 11127"/>
            </a:avLst>
          </a:prstGeom>
          <a:solidFill>
            <a:schemeClr val="accent6">
              <a:lumMod val="20000"/>
              <a:lumOff val="80000"/>
              <a:alpha val="79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89535" indent="635" algn="ctr">
              <a:lnSpc>
                <a:spcPct val="115000"/>
              </a:lnSpc>
              <a:spcAft>
                <a:spcPts val="1000"/>
              </a:spcAft>
            </a:pPr>
            <a:r>
              <a:rPr lang="ar-SA" sz="2400" b="1" dirty="0">
                <a:solidFill>
                  <a:srgbClr val="C00000"/>
                </a:solidFill>
                <a:latin typeface="Tajawal Black" panose="00000500000000000000" pitchFamily="2" charset="-78"/>
                <a:ea typeface="Arial Unicode MS" panose="020B0604020202020204" pitchFamily="34" charset="-128"/>
                <a:cs typeface="Tajawal Black" panose="00000500000000000000" pitchFamily="2" charset="-78"/>
              </a:rPr>
              <a:t>تحتاج المخلوقات الحية الى </a:t>
            </a:r>
            <a:endParaRPr lang="en-US" sz="1400" dirty="0">
              <a:latin typeface="Tajawal Black" panose="00000500000000000000" pitchFamily="2" charset="-78"/>
              <a:ea typeface="Calibri" panose="020F0502020204030204" pitchFamily="34" charset="0"/>
              <a:cs typeface="Tajawal Black" panose="00000500000000000000" pitchFamily="2" charset="-78"/>
            </a:endParaRPr>
          </a:p>
        </p:txBody>
      </p:sp>
      <p:sp>
        <p:nvSpPr>
          <p:cNvPr id="20" name="Rectangle: Rounded Corners 9">
            <a:extLst>
              <a:ext uri="{FF2B5EF4-FFF2-40B4-BE49-F238E27FC236}">
                <a16:creationId xmlns:a16="http://schemas.microsoft.com/office/drawing/2014/main" id="{FDFE399D-BC1E-34EA-5946-7641DA811F81}"/>
              </a:ext>
            </a:extLst>
          </p:cNvPr>
          <p:cNvSpPr/>
          <p:nvPr/>
        </p:nvSpPr>
        <p:spPr>
          <a:xfrm>
            <a:off x="6015790" y="931841"/>
            <a:ext cx="1122272" cy="598717"/>
          </a:xfrm>
          <a:prstGeom prst="roundRect">
            <a:avLst>
              <a:gd name="adj" fmla="val 11127"/>
            </a:avLst>
          </a:prstGeom>
          <a:solidFill>
            <a:schemeClr val="accent6">
              <a:lumMod val="20000"/>
              <a:lumOff val="80000"/>
              <a:alpha val="79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89535" indent="635" algn="ctr">
              <a:lnSpc>
                <a:spcPct val="115000"/>
              </a:lnSpc>
              <a:spcAft>
                <a:spcPts val="1000"/>
              </a:spcAft>
            </a:pPr>
            <a:r>
              <a:rPr lang="ar-SA" sz="2400" b="1" dirty="0">
                <a:solidFill>
                  <a:srgbClr val="C00000"/>
                </a:solidFill>
                <a:latin typeface="Tajawal Black" panose="00000500000000000000" pitchFamily="2" charset="-78"/>
                <a:ea typeface="Arial Unicode MS" panose="020B0604020202020204" pitchFamily="34" charset="-128"/>
                <a:cs typeface="Tajawal Black" panose="00000500000000000000" pitchFamily="2" charset="-78"/>
              </a:rPr>
              <a:t>الماء </a:t>
            </a:r>
            <a:endParaRPr lang="en-US" sz="1400" dirty="0">
              <a:latin typeface="Tajawal Black" panose="00000500000000000000" pitchFamily="2" charset="-78"/>
              <a:ea typeface="Calibri" panose="020F0502020204030204" pitchFamily="34" charset="0"/>
              <a:cs typeface="Tajawal Black" panose="00000500000000000000" pitchFamily="2" charset="-78"/>
            </a:endParaRPr>
          </a:p>
        </p:txBody>
      </p:sp>
      <p:sp>
        <p:nvSpPr>
          <p:cNvPr id="21" name="Rectangle: Rounded Corners 9">
            <a:extLst>
              <a:ext uri="{FF2B5EF4-FFF2-40B4-BE49-F238E27FC236}">
                <a16:creationId xmlns:a16="http://schemas.microsoft.com/office/drawing/2014/main" id="{4A0B22B9-FA1E-0747-6C0D-236ACCDCBF13}"/>
              </a:ext>
            </a:extLst>
          </p:cNvPr>
          <p:cNvSpPr/>
          <p:nvPr/>
        </p:nvSpPr>
        <p:spPr>
          <a:xfrm>
            <a:off x="4738008" y="938400"/>
            <a:ext cx="1277782" cy="598718"/>
          </a:xfrm>
          <a:prstGeom prst="roundRect">
            <a:avLst>
              <a:gd name="adj" fmla="val 11127"/>
            </a:avLst>
          </a:prstGeom>
          <a:solidFill>
            <a:schemeClr val="accent6">
              <a:lumMod val="20000"/>
              <a:lumOff val="80000"/>
              <a:alpha val="79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89535" indent="635" algn="ctr">
              <a:lnSpc>
                <a:spcPct val="115000"/>
              </a:lnSpc>
              <a:spcAft>
                <a:spcPts val="1000"/>
              </a:spcAft>
            </a:pPr>
            <a:r>
              <a:rPr lang="ar-SA" sz="2400" b="1" dirty="0">
                <a:solidFill>
                  <a:srgbClr val="C00000"/>
                </a:solidFill>
                <a:latin typeface="Tajawal Black" panose="00000500000000000000" pitchFamily="2" charset="-78"/>
                <a:ea typeface="Arial Unicode MS" panose="020B0604020202020204" pitchFamily="34" charset="-128"/>
                <a:cs typeface="Tajawal Black" panose="00000500000000000000" pitchFamily="2" charset="-78"/>
              </a:rPr>
              <a:t>الغذاء</a:t>
            </a:r>
            <a:endParaRPr lang="en-US" sz="1400" dirty="0">
              <a:latin typeface="Tajawal Black" panose="00000500000000000000" pitchFamily="2" charset="-78"/>
              <a:ea typeface="Calibri" panose="020F0502020204030204" pitchFamily="34" charset="0"/>
              <a:cs typeface="Tajawal Black" panose="00000500000000000000" pitchFamily="2" charset="-78"/>
            </a:endParaRPr>
          </a:p>
        </p:txBody>
      </p:sp>
      <p:sp>
        <p:nvSpPr>
          <p:cNvPr id="22" name="Rectangle: Rounded Corners 9">
            <a:extLst>
              <a:ext uri="{FF2B5EF4-FFF2-40B4-BE49-F238E27FC236}">
                <a16:creationId xmlns:a16="http://schemas.microsoft.com/office/drawing/2014/main" id="{4923EECC-F1D3-8F43-B3B8-2C47A44D166C}"/>
              </a:ext>
            </a:extLst>
          </p:cNvPr>
          <p:cNvSpPr/>
          <p:nvPr/>
        </p:nvSpPr>
        <p:spPr>
          <a:xfrm>
            <a:off x="1937067" y="932378"/>
            <a:ext cx="2820974" cy="610761"/>
          </a:xfrm>
          <a:prstGeom prst="roundRect">
            <a:avLst>
              <a:gd name="adj" fmla="val 11127"/>
            </a:avLst>
          </a:prstGeom>
          <a:solidFill>
            <a:schemeClr val="accent6">
              <a:lumMod val="20000"/>
              <a:lumOff val="80000"/>
              <a:alpha val="79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>
              <a:lnSpc>
                <a:spcPct val="115000"/>
              </a:lnSpc>
              <a:spcAft>
                <a:spcPts val="1000"/>
              </a:spcAft>
            </a:pPr>
            <a:r>
              <a:rPr lang="ar-SA" sz="2400" b="1" dirty="0">
                <a:solidFill>
                  <a:srgbClr val="C00000"/>
                </a:solidFill>
                <a:latin typeface="Tajawal Black" panose="00000500000000000000" pitchFamily="2" charset="-78"/>
                <a:ea typeface="Arial Unicode MS" panose="020B0604020202020204" pitchFamily="34" charset="-128"/>
                <a:cs typeface="Tajawal Black" panose="00000500000000000000" pitchFamily="2" charset="-78"/>
              </a:rPr>
              <a:t>مكان تعيش فيه.</a:t>
            </a:r>
            <a:endParaRPr lang="en-US" sz="1600" dirty="0">
              <a:solidFill>
                <a:srgbClr val="C00000"/>
              </a:solidFill>
              <a:latin typeface="Tajawal Black" panose="00000500000000000000" pitchFamily="2" charset="-78"/>
              <a:ea typeface="Calibri" panose="020F0502020204030204" pitchFamily="34" charset="0"/>
              <a:cs typeface="Tajawal Black" panose="00000500000000000000" pitchFamily="2" charset="-78"/>
            </a:endParaRPr>
          </a:p>
        </p:txBody>
      </p:sp>
      <p:sp>
        <p:nvSpPr>
          <p:cNvPr id="24" name="Rectangle: Rounded Corners 9">
            <a:extLst>
              <a:ext uri="{FF2B5EF4-FFF2-40B4-BE49-F238E27FC236}">
                <a16:creationId xmlns:a16="http://schemas.microsoft.com/office/drawing/2014/main" id="{F8E3DB40-3BF7-74E1-F09C-EDE8CE72351D}"/>
              </a:ext>
            </a:extLst>
          </p:cNvPr>
          <p:cNvSpPr/>
          <p:nvPr/>
        </p:nvSpPr>
        <p:spPr>
          <a:xfrm>
            <a:off x="5085347" y="1551532"/>
            <a:ext cx="5257480" cy="610761"/>
          </a:xfrm>
          <a:prstGeom prst="roundRect">
            <a:avLst>
              <a:gd name="adj" fmla="val 11127"/>
            </a:avLst>
          </a:prstGeom>
          <a:solidFill>
            <a:schemeClr val="accent6">
              <a:lumMod val="20000"/>
              <a:lumOff val="80000"/>
              <a:alpha val="79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>
              <a:lnSpc>
                <a:spcPct val="115000"/>
              </a:lnSpc>
              <a:spcAft>
                <a:spcPts val="1000"/>
              </a:spcAft>
            </a:pPr>
            <a:r>
              <a:rPr lang="ar-SA" sz="2400" b="1" dirty="0">
                <a:solidFill>
                  <a:srgbClr val="C00000"/>
                </a:solidFill>
                <a:latin typeface="Tajawal Black" panose="00000500000000000000" pitchFamily="2" charset="-78"/>
                <a:ea typeface="Arial Unicode MS" panose="020B0604020202020204" pitchFamily="34" charset="-128"/>
                <a:cs typeface="Tajawal Black" panose="00000500000000000000" pitchFamily="2" charset="-78"/>
              </a:rPr>
              <a:t>وهو الغاز الموجود في الهواء و الماء</a:t>
            </a:r>
            <a:endParaRPr lang="en-US" dirty="0">
              <a:solidFill>
                <a:srgbClr val="C00000"/>
              </a:solidFill>
              <a:latin typeface="Tajawal Black" panose="00000500000000000000" pitchFamily="2" charset="-78"/>
              <a:ea typeface="Calibri" panose="020F0502020204030204" pitchFamily="34" charset="0"/>
              <a:cs typeface="Tajawal Black" panose="00000500000000000000" pitchFamily="2" charset="-78"/>
            </a:endParaRPr>
          </a:p>
        </p:txBody>
      </p:sp>
      <p:sp>
        <p:nvSpPr>
          <p:cNvPr id="23" name="Rectangle: Rounded Corners 9">
            <a:extLst>
              <a:ext uri="{FF2B5EF4-FFF2-40B4-BE49-F238E27FC236}">
                <a16:creationId xmlns:a16="http://schemas.microsoft.com/office/drawing/2014/main" id="{90391FEA-78AB-D99B-3390-F38E3C95402D}"/>
              </a:ext>
            </a:extLst>
          </p:cNvPr>
          <p:cNvSpPr/>
          <p:nvPr/>
        </p:nvSpPr>
        <p:spPr>
          <a:xfrm>
            <a:off x="10316274" y="1550227"/>
            <a:ext cx="1559796" cy="610761"/>
          </a:xfrm>
          <a:prstGeom prst="roundRect">
            <a:avLst>
              <a:gd name="adj" fmla="val 11127"/>
            </a:avLst>
          </a:prstGeom>
          <a:solidFill>
            <a:schemeClr val="accent5">
              <a:lumMod val="40000"/>
              <a:lumOff val="60000"/>
              <a:alpha val="79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0">
              <a:lnSpc>
                <a:spcPct val="115000"/>
              </a:lnSpc>
              <a:spcAft>
                <a:spcPts val="1000"/>
              </a:spcAft>
            </a:pPr>
            <a:r>
              <a:rPr lang="ar-SA" sz="2400" b="1" dirty="0">
                <a:solidFill>
                  <a:srgbClr val="C00000"/>
                </a:solidFill>
                <a:latin typeface="Tajawal Black" panose="00000500000000000000" pitchFamily="2" charset="-78"/>
                <a:ea typeface="Arial Unicode MS" panose="020B0604020202020204" pitchFamily="34" charset="-128"/>
                <a:cs typeface="Tajawal Black" panose="00000500000000000000" pitchFamily="2" charset="-78"/>
              </a:rPr>
              <a:t>أكسجين </a:t>
            </a:r>
            <a:endParaRPr lang="en-US" dirty="0">
              <a:solidFill>
                <a:srgbClr val="C00000"/>
              </a:solidFill>
              <a:latin typeface="Tajawal Black" panose="00000500000000000000" pitchFamily="2" charset="-78"/>
              <a:ea typeface="Calibri" panose="020F0502020204030204" pitchFamily="34" charset="0"/>
              <a:cs typeface="Tajawal Black" panose="00000500000000000000" pitchFamily="2" charset="-78"/>
            </a:endParaRP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0D833029-3F9E-7EAB-8880-3495B10DF54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08" y="1732288"/>
            <a:ext cx="4831691" cy="4885964"/>
          </a:xfrm>
          <a:prstGeom prst="rect">
            <a:avLst/>
          </a:prstGeom>
        </p:spPr>
      </p:pic>
      <p:pic>
        <p:nvPicPr>
          <p:cNvPr id="28" name="Picture 4" descr="Top 30 Drink Water GIFs | Find the best GIF on Gfycat">
            <a:extLst>
              <a:ext uri="{FF2B5EF4-FFF2-40B4-BE49-F238E27FC236}">
                <a16:creationId xmlns:a16="http://schemas.microsoft.com/office/drawing/2014/main" id="{E6B67156-8891-8EA1-3B54-E805449C7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393939"/>
              </a:clrFrom>
              <a:clrTo>
                <a:srgbClr val="39393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274" y="4200348"/>
            <a:ext cx="4172710" cy="291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156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صورة 20">
            <a:extLst>
              <a:ext uri="{FF2B5EF4-FFF2-40B4-BE49-F238E27FC236}">
                <a16:creationId xmlns:a16="http://schemas.microsoft.com/office/drawing/2014/main" id="{731C457C-1F94-6677-FC7D-025658120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5405"/>
          </a:xfrm>
          <a:prstGeom prst="rect">
            <a:avLst/>
          </a:prstGeom>
        </p:spPr>
      </p:pic>
      <p:pic>
        <p:nvPicPr>
          <p:cNvPr id="2" name="Picture 2" descr="El patito feo (corto animado) on Make a GIF">
            <a:extLst>
              <a:ext uri="{FF2B5EF4-FFF2-40B4-BE49-F238E27FC236}">
                <a16:creationId xmlns:a16="http://schemas.microsoft.com/office/drawing/2014/main" id="{FC0FC12E-66A5-8B78-5224-AF108B57B8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A7D8E5"/>
              </a:clrFrom>
              <a:clrTo>
                <a:srgbClr val="A7D8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5" t="-1176" r="-745" b="12176"/>
          <a:stretch/>
        </p:blipFill>
        <p:spPr bwMode="auto">
          <a:xfrm flipH="1">
            <a:off x="6380805" y="4228118"/>
            <a:ext cx="5674775" cy="26658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72019227-93DA-2612-2D16-BA73DC9D1346}"/>
              </a:ext>
            </a:extLst>
          </p:cNvPr>
          <p:cNvSpPr/>
          <p:nvPr/>
        </p:nvSpPr>
        <p:spPr>
          <a:xfrm>
            <a:off x="5752604" y="1690067"/>
            <a:ext cx="5311988" cy="609560"/>
          </a:xfrm>
          <a:prstGeom prst="roundRect">
            <a:avLst>
              <a:gd name="adj" fmla="val 1112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rgbClr val="17365D"/>
                </a:solidFill>
                <a:latin typeface="Tajawal Medium" panose="00000600000000000000" pitchFamily="2" charset="-78"/>
                <a:ea typeface="Arial Unicode MS" panose="020B0604020202020204" pitchFamily="34" charset="-128"/>
                <a:cs typeface="Tajawal Medium" panose="00000600000000000000" pitchFamily="2" charset="-78"/>
              </a:rPr>
              <a:t>إنتاج مخلوقات حيّة جديدة من النوع نفسه.</a:t>
            </a:r>
            <a:endParaRPr lang="en-US" sz="2000" b="1" dirty="0">
              <a:latin typeface="Tajawal Medium" panose="00000600000000000000" pitchFamily="2" charset="-78"/>
              <a:ea typeface="Calibri" panose="020F0502020204030204" pitchFamily="34" charset="0"/>
              <a:cs typeface="Tajawal Medium" panose="00000600000000000000" pitchFamily="2" charset="-78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40D8EE7-7DE3-0C10-C7CB-6244A2015EC9}"/>
              </a:ext>
            </a:extLst>
          </p:cNvPr>
          <p:cNvSpPr/>
          <p:nvPr/>
        </p:nvSpPr>
        <p:spPr>
          <a:xfrm>
            <a:off x="8408091" y="304757"/>
            <a:ext cx="3543278" cy="623972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000" b="1" dirty="0">
                <a:solidFill>
                  <a:schemeClr val="bg1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المخلوقات الحية تتكاثر </a:t>
            </a:r>
            <a:endParaRPr lang="ar-EG" sz="2000" b="1" dirty="0">
              <a:solidFill>
                <a:schemeClr val="bg1"/>
              </a:solidFill>
              <a:latin typeface="Tajawal Medium" panose="00000600000000000000" pitchFamily="2" charset="-78"/>
              <a:cs typeface="Tajawal Medium" panose="00000600000000000000" pitchFamily="2" charset="-78"/>
            </a:endParaRPr>
          </a:p>
        </p:txBody>
      </p:sp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76441D0F-2383-0982-6574-2E6B9932C612}"/>
              </a:ext>
            </a:extLst>
          </p:cNvPr>
          <p:cNvSpPr/>
          <p:nvPr/>
        </p:nvSpPr>
        <p:spPr>
          <a:xfrm>
            <a:off x="6271323" y="924336"/>
            <a:ext cx="5729673" cy="623972"/>
          </a:xfrm>
          <a:prstGeom prst="roundRect">
            <a:avLst>
              <a:gd name="adj" fmla="val 1668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accent1">
                    <a:lumMod val="50000"/>
                  </a:schemeClr>
                </a:solidFill>
                <a:latin typeface="Tajawal Medium" panose="00000600000000000000" pitchFamily="2" charset="-78"/>
                <a:ea typeface="Calibri" panose="020F0502020204030204" pitchFamily="34" charset="0"/>
                <a:cs typeface="Tajawal Medium" panose="00000600000000000000" pitchFamily="2" charset="-78"/>
              </a:rPr>
              <a:t>يقوم المخلوق الحي بخمس وظائف اساسية 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Tajawal Medium" panose="00000600000000000000" pitchFamily="2" charset="-78"/>
              <a:ea typeface="Calibri" panose="020F0502020204030204" pitchFamily="34" charset="0"/>
              <a:cs typeface="Tajawal Medium" panose="00000600000000000000" pitchFamily="2" charset="-78"/>
            </a:endParaRPr>
          </a:p>
        </p:txBody>
      </p:sp>
      <p:sp>
        <p:nvSpPr>
          <p:cNvPr id="9" name="1">
            <a:extLst>
              <a:ext uri="{FF2B5EF4-FFF2-40B4-BE49-F238E27FC236}">
                <a16:creationId xmlns:a16="http://schemas.microsoft.com/office/drawing/2014/main" id="{DEB3F935-88DE-2C7F-5DF8-0AD243CD5F44}"/>
              </a:ext>
            </a:extLst>
          </p:cNvPr>
          <p:cNvSpPr/>
          <p:nvPr/>
        </p:nvSpPr>
        <p:spPr>
          <a:xfrm>
            <a:off x="10827556" y="1679647"/>
            <a:ext cx="1330788" cy="623972"/>
          </a:xfrm>
          <a:prstGeom prst="flowChartTermina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Tajawal Medium" panose="00000600000000000000" pitchFamily="2" charset="-78"/>
                <a:ea typeface="Calibri" panose="020F0502020204030204" pitchFamily="34" charset="0"/>
                <a:cs typeface="Tajawal Medium" panose="00000600000000000000" pitchFamily="2" charset="-78"/>
              </a:rPr>
              <a:t>التكاثر </a:t>
            </a:r>
            <a:endParaRPr lang="ar-MA" sz="2000" b="1" dirty="0">
              <a:solidFill>
                <a:schemeClr val="bg1"/>
              </a:solidFill>
              <a:latin typeface="Tajawal Medium" panose="00000600000000000000" pitchFamily="2" charset="-78"/>
              <a:cs typeface="Tajawal Medium" panose="00000600000000000000" pitchFamily="2" charset="-78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38DC67F-C63B-BA34-68E1-62FD111F4A64}"/>
              </a:ext>
            </a:extLst>
          </p:cNvPr>
          <p:cNvSpPr/>
          <p:nvPr/>
        </p:nvSpPr>
        <p:spPr>
          <a:xfrm>
            <a:off x="6882063" y="2365684"/>
            <a:ext cx="5173517" cy="599675"/>
          </a:xfrm>
          <a:prstGeom prst="roundRect">
            <a:avLst>
              <a:gd name="adj" fmla="val 1112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000" b="1" dirty="0">
                <a:solidFill>
                  <a:srgbClr val="002060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ويقوم به أب واحد أو يشترك فيه أبوان معا. </a:t>
            </a:r>
            <a:endParaRPr lang="ar-SA" sz="2000" b="1" dirty="0">
              <a:solidFill>
                <a:srgbClr val="002060"/>
              </a:solidFill>
              <a:latin typeface="Tajawal Medium" panose="00000600000000000000" pitchFamily="2" charset="-78"/>
              <a:ea typeface="Calibri" panose="020F0502020204030204" pitchFamily="34" charset="0"/>
              <a:cs typeface="Tajawal Medium" panose="00000600000000000000" pitchFamily="2" charset="-78"/>
            </a:endParaRPr>
          </a:p>
        </p:txBody>
      </p:sp>
      <p:sp>
        <p:nvSpPr>
          <p:cNvPr id="11" name="Rectangle: Rounded Corners 9">
            <a:extLst>
              <a:ext uri="{FF2B5EF4-FFF2-40B4-BE49-F238E27FC236}">
                <a16:creationId xmlns:a16="http://schemas.microsoft.com/office/drawing/2014/main" id="{B97460CF-4CD1-C86C-A7C7-BD1AE2FE14E0}"/>
              </a:ext>
            </a:extLst>
          </p:cNvPr>
          <p:cNvSpPr/>
          <p:nvPr/>
        </p:nvSpPr>
        <p:spPr>
          <a:xfrm>
            <a:off x="5801608" y="2973279"/>
            <a:ext cx="6305589" cy="599675"/>
          </a:xfrm>
          <a:prstGeom prst="roundRect">
            <a:avLst>
              <a:gd name="adj" fmla="val 1112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000" b="1" dirty="0">
                <a:solidFill>
                  <a:srgbClr val="002060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الطيور الصغيرة بين الطائرين في الصورة هي من نسلهما</a:t>
            </a:r>
            <a:endParaRPr lang="ar-SA" sz="2000" b="1" dirty="0">
              <a:solidFill>
                <a:srgbClr val="002060"/>
              </a:solidFill>
              <a:latin typeface="Tajawal Medium" panose="00000600000000000000" pitchFamily="2" charset="-78"/>
              <a:ea typeface="Calibri" panose="020F0502020204030204" pitchFamily="34" charset="0"/>
              <a:cs typeface="Tajawal Medium" panose="00000600000000000000" pitchFamily="2" charset="-78"/>
            </a:endParaRPr>
          </a:p>
        </p:txBody>
      </p:sp>
      <p:sp>
        <p:nvSpPr>
          <p:cNvPr id="12" name="Rectangle: Rounded Corners 9">
            <a:extLst>
              <a:ext uri="{FF2B5EF4-FFF2-40B4-BE49-F238E27FC236}">
                <a16:creationId xmlns:a16="http://schemas.microsoft.com/office/drawing/2014/main" id="{249AC14B-15F1-9028-9B07-4C0EB90F1FDE}"/>
              </a:ext>
            </a:extLst>
          </p:cNvPr>
          <p:cNvSpPr/>
          <p:nvPr/>
        </p:nvSpPr>
        <p:spPr>
          <a:xfrm>
            <a:off x="4842357" y="3724598"/>
            <a:ext cx="6773496" cy="599675"/>
          </a:xfrm>
          <a:prstGeom prst="roundRect">
            <a:avLst>
              <a:gd name="adj" fmla="val 1112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EG" sz="2000" b="1" dirty="0">
                <a:solidFill>
                  <a:srgbClr val="002060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تعني الأفراد الجديدة التي تنتج عن تكاثر المخلوقات الحية.</a:t>
            </a:r>
            <a:endParaRPr lang="ar-SA" sz="2000" b="1" dirty="0">
              <a:solidFill>
                <a:srgbClr val="002060"/>
              </a:solidFill>
              <a:latin typeface="Tajawal Medium" panose="00000600000000000000" pitchFamily="2" charset="-78"/>
              <a:ea typeface="Calibri" panose="020F0502020204030204" pitchFamily="34" charset="0"/>
              <a:cs typeface="Tajawal Medium" panose="00000600000000000000" pitchFamily="2" charset="-78"/>
            </a:endParaRPr>
          </a:p>
        </p:txBody>
      </p:sp>
      <p:sp>
        <p:nvSpPr>
          <p:cNvPr id="13" name="1">
            <a:extLst>
              <a:ext uri="{FF2B5EF4-FFF2-40B4-BE49-F238E27FC236}">
                <a16:creationId xmlns:a16="http://schemas.microsoft.com/office/drawing/2014/main" id="{C8852ECB-D7BB-42BE-6C36-CA51D9A00D81}"/>
              </a:ext>
            </a:extLst>
          </p:cNvPr>
          <p:cNvSpPr/>
          <p:nvPr/>
        </p:nvSpPr>
        <p:spPr>
          <a:xfrm>
            <a:off x="10861212" y="3731729"/>
            <a:ext cx="1330788" cy="623972"/>
          </a:xfrm>
          <a:prstGeom prst="flowChartTermina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Tajawal Medium" panose="00000600000000000000" pitchFamily="2" charset="-78"/>
                <a:ea typeface="Calibri" panose="020F0502020204030204" pitchFamily="34" charset="0"/>
                <a:cs typeface="Tajawal Medium" panose="00000600000000000000" pitchFamily="2" charset="-78"/>
              </a:rPr>
              <a:t>النسل </a:t>
            </a:r>
            <a:endParaRPr lang="ar-MA" sz="2000" b="1" dirty="0">
              <a:solidFill>
                <a:schemeClr val="bg1"/>
              </a:solidFill>
              <a:latin typeface="Tajawal Medium" panose="00000600000000000000" pitchFamily="2" charset="-78"/>
              <a:cs typeface="Tajawal Medium" panose="000006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1841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صورة 28">
            <a:extLst>
              <a:ext uri="{FF2B5EF4-FFF2-40B4-BE49-F238E27FC236}">
                <a16:creationId xmlns:a16="http://schemas.microsoft.com/office/drawing/2014/main" id="{78AA88DE-E232-8D12-EC2F-308DBF0A9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" y="0"/>
            <a:ext cx="12181640" cy="6858000"/>
          </a:xfrm>
          <a:prstGeom prst="rect">
            <a:avLst/>
          </a:prstGeom>
        </p:spPr>
      </p:pic>
      <p:sp>
        <p:nvSpPr>
          <p:cNvPr id="17" name="Rectangle: Rounded Corners 9">
            <a:extLst>
              <a:ext uri="{FF2B5EF4-FFF2-40B4-BE49-F238E27FC236}">
                <a16:creationId xmlns:a16="http://schemas.microsoft.com/office/drawing/2014/main" id="{4C8D4705-B61E-9B49-8872-0E5592CECA0E}"/>
              </a:ext>
            </a:extLst>
          </p:cNvPr>
          <p:cNvSpPr/>
          <p:nvPr/>
        </p:nvSpPr>
        <p:spPr>
          <a:xfrm>
            <a:off x="4201046" y="1366514"/>
            <a:ext cx="6867848" cy="597411"/>
          </a:xfrm>
          <a:prstGeom prst="roundRect">
            <a:avLst>
              <a:gd name="adj" fmla="val 1112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400" b="1" dirty="0">
                <a:solidFill>
                  <a:srgbClr val="002060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التي تعني انتقال الصفات الوراثية من الآباء إلى الأبناء</a:t>
            </a:r>
            <a:endParaRPr lang="ar-SA" sz="2400" dirty="0">
              <a:solidFill>
                <a:srgbClr val="002060"/>
              </a:solidFill>
              <a:latin typeface="Tajawal Medium" panose="00000600000000000000" pitchFamily="2" charset="-78"/>
              <a:cs typeface="Tajawal Medium" panose="00000600000000000000" pitchFamily="2" charset="-78"/>
            </a:endParaRPr>
          </a:p>
        </p:txBody>
      </p:sp>
      <p:sp>
        <p:nvSpPr>
          <p:cNvPr id="20" name="1">
            <a:extLst>
              <a:ext uri="{FF2B5EF4-FFF2-40B4-BE49-F238E27FC236}">
                <a16:creationId xmlns:a16="http://schemas.microsoft.com/office/drawing/2014/main" id="{1B8E950B-DD7B-136A-662A-851C145A9BBD}"/>
              </a:ext>
            </a:extLst>
          </p:cNvPr>
          <p:cNvSpPr/>
          <p:nvPr/>
        </p:nvSpPr>
        <p:spPr>
          <a:xfrm>
            <a:off x="10850852" y="1339953"/>
            <a:ext cx="1330788" cy="623972"/>
          </a:xfrm>
          <a:prstGeom prst="flowChartTermina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Tajawal Medium" panose="00000600000000000000" pitchFamily="2" charset="-78"/>
                <a:ea typeface="Calibri" panose="020F0502020204030204" pitchFamily="34" charset="0"/>
                <a:cs typeface="Tajawal Medium" panose="00000600000000000000" pitchFamily="2" charset="-78"/>
              </a:rPr>
              <a:t>الوراثة </a:t>
            </a:r>
            <a:endParaRPr lang="ar-MA" sz="2000" b="1" dirty="0">
              <a:solidFill>
                <a:schemeClr val="bg1"/>
              </a:solidFill>
              <a:latin typeface="Tajawal Medium" panose="00000600000000000000" pitchFamily="2" charset="-78"/>
              <a:cs typeface="Tajawal Medium" panose="00000600000000000000" pitchFamily="2" charset="-78"/>
            </a:endParaRPr>
          </a:p>
        </p:txBody>
      </p:sp>
      <p:sp>
        <p:nvSpPr>
          <p:cNvPr id="23" name="Rectangle: Rounded Corners 9">
            <a:extLst>
              <a:ext uri="{FF2B5EF4-FFF2-40B4-BE49-F238E27FC236}">
                <a16:creationId xmlns:a16="http://schemas.microsoft.com/office/drawing/2014/main" id="{1661F862-3857-B629-F0AB-4E817173E119}"/>
              </a:ext>
            </a:extLst>
          </p:cNvPr>
          <p:cNvSpPr/>
          <p:nvPr/>
        </p:nvSpPr>
        <p:spPr>
          <a:xfrm>
            <a:off x="3829050" y="3161844"/>
            <a:ext cx="7687196" cy="599675"/>
          </a:xfrm>
          <a:prstGeom prst="roundRect">
            <a:avLst>
              <a:gd name="adj" fmla="val 1112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EG" sz="2400" b="1" dirty="0">
                <a:solidFill>
                  <a:srgbClr val="002060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كلون الجلد ولون الشعر ونوعه وألوان أو شكل العيون</a:t>
            </a:r>
            <a:endParaRPr lang="ar-SA" sz="2400" dirty="0">
              <a:solidFill>
                <a:srgbClr val="002060"/>
              </a:solidFill>
              <a:latin typeface="Tajawal Medium" panose="00000600000000000000" pitchFamily="2" charset="-78"/>
              <a:cs typeface="Tajawal Medium" panose="00000600000000000000" pitchFamily="2" charset="-78"/>
            </a:endParaRPr>
          </a:p>
        </p:txBody>
      </p:sp>
      <p:sp>
        <p:nvSpPr>
          <p:cNvPr id="24" name="1">
            <a:extLst>
              <a:ext uri="{FF2B5EF4-FFF2-40B4-BE49-F238E27FC236}">
                <a16:creationId xmlns:a16="http://schemas.microsoft.com/office/drawing/2014/main" id="{2C399EDE-28E9-51B4-EF93-76995A49A9A5}"/>
              </a:ext>
            </a:extLst>
          </p:cNvPr>
          <p:cNvSpPr/>
          <p:nvPr/>
        </p:nvSpPr>
        <p:spPr>
          <a:xfrm>
            <a:off x="10718911" y="3161844"/>
            <a:ext cx="1330788" cy="623972"/>
          </a:xfrm>
          <a:prstGeom prst="flowChartTermina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Tajawal Medium" panose="00000600000000000000" pitchFamily="2" charset="-78"/>
                <a:ea typeface="Calibri" panose="020F0502020204030204" pitchFamily="34" charset="0"/>
                <a:cs typeface="Tajawal Medium" panose="00000600000000000000" pitchFamily="2" charset="-78"/>
              </a:rPr>
              <a:t>مثل </a:t>
            </a:r>
            <a:endParaRPr lang="ar-MA" sz="2400" b="1" dirty="0">
              <a:solidFill>
                <a:schemeClr val="bg1"/>
              </a:solidFill>
              <a:latin typeface="Tajawal Medium" panose="00000600000000000000" pitchFamily="2" charset="-78"/>
              <a:cs typeface="Tajawal Medium" panose="00000600000000000000" pitchFamily="2" charset="-78"/>
            </a:endParaRPr>
          </a:p>
        </p:txBody>
      </p:sp>
      <p:sp>
        <p:nvSpPr>
          <p:cNvPr id="25" name="Rectangle: Rounded Corners 6">
            <a:extLst>
              <a:ext uri="{FF2B5EF4-FFF2-40B4-BE49-F238E27FC236}">
                <a16:creationId xmlns:a16="http://schemas.microsoft.com/office/drawing/2014/main" id="{4FB80220-4824-BC3C-B574-DF20AD73A704}"/>
              </a:ext>
            </a:extLst>
          </p:cNvPr>
          <p:cNvSpPr/>
          <p:nvPr/>
        </p:nvSpPr>
        <p:spPr>
          <a:xfrm>
            <a:off x="6320026" y="632815"/>
            <a:ext cx="5729673" cy="623972"/>
          </a:xfrm>
          <a:prstGeom prst="roundRect">
            <a:avLst>
              <a:gd name="adj" fmla="val 1668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400" b="1" dirty="0">
                <a:solidFill>
                  <a:schemeClr val="accent1">
                    <a:lumMod val="50000"/>
                  </a:schemeClr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يحمل النسل الجديد صفاتا تنتقل بالوراثة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Tajawal Medium" panose="00000600000000000000" pitchFamily="2" charset="-78"/>
              <a:ea typeface="Calibri" panose="020F0502020204030204" pitchFamily="34" charset="0"/>
              <a:cs typeface="Tajawal Medium" panose="00000600000000000000" pitchFamily="2" charset="-78"/>
            </a:endParaRPr>
          </a:p>
        </p:txBody>
      </p:sp>
      <p:sp>
        <p:nvSpPr>
          <p:cNvPr id="26" name="Rectangle: Rounded Corners 9">
            <a:extLst>
              <a:ext uri="{FF2B5EF4-FFF2-40B4-BE49-F238E27FC236}">
                <a16:creationId xmlns:a16="http://schemas.microsoft.com/office/drawing/2014/main" id="{18EECFFE-3255-82B9-74A4-DAF0F164EE75}"/>
              </a:ext>
            </a:extLst>
          </p:cNvPr>
          <p:cNvSpPr/>
          <p:nvPr/>
        </p:nvSpPr>
        <p:spPr>
          <a:xfrm>
            <a:off x="5038402" y="4047617"/>
            <a:ext cx="6867848" cy="599675"/>
          </a:xfrm>
          <a:prstGeom prst="roundRect">
            <a:avLst>
              <a:gd name="adj" fmla="val 1112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400" b="1" dirty="0">
                <a:solidFill>
                  <a:srgbClr val="002060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وشكل الأنف وملامح الوجه وحتى الغازات عند الإنسان</a:t>
            </a:r>
            <a:endParaRPr lang="ar-SA" sz="2400" dirty="0">
              <a:solidFill>
                <a:srgbClr val="002060"/>
              </a:solidFill>
              <a:latin typeface="Tajawal Medium" panose="00000600000000000000" pitchFamily="2" charset="-78"/>
              <a:cs typeface="Tajawal Medium" panose="00000600000000000000" pitchFamily="2" charset="-78"/>
            </a:endParaRPr>
          </a:p>
        </p:txBody>
      </p:sp>
      <p:sp>
        <p:nvSpPr>
          <p:cNvPr id="27" name="Rectangle: Rounded Corners 9">
            <a:extLst>
              <a:ext uri="{FF2B5EF4-FFF2-40B4-BE49-F238E27FC236}">
                <a16:creationId xmlns:a16="http://schemas.microsoft.com/office/drawing/2014/main" id="{E7105430-334E-F268-3DA5-BAAFF1D6A1A4}"/>
              </a:ext>
            </a:extLst>
          </p:cNvPr>
          <p:cNvSpPr/>
          <p:nvPr/>
        </p:nvSpPr>
        <p:spPr>
          <a:xfrm>
            <a:off x="5181852" y="4957688"/>
            <a:ext cx="6867847" cy="966862"/>
          </a:xfrm>
          <a:prstGeom prst="roundRect">
            <a:avLst>
              <a:gd name="adj" fmla="val 1112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400" b="1" dirty="0">
                <a:solidFill>
                  <a:srgbClr val="002060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وعدد البتلات و لون البتلات عند النبات وغيرها من الصفات التي يطلق عليها اسم الصفات الوراثية</a:t>
            </a:r>
            <a:endParaRPr lang="ar-SA" sz="2400" dirty="0">
              <a:solidFill>
                <a:srgbClr val="002060"/>
              </a:solidFill>
              <a:latin typeface="Tajawal Medium" panose="00000600000000000000" pitchFamily="2" charset="-78"/>
              <a:cs typeface="Tajawal Medium" panose="000006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1044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EF68DA8B-2492-3D24-AE27-2F93B748D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6230391" y="423963"/>
            <a:ext cx="5119038" cy="698897"/>
          </a:xfrm>
          <a:prstGeom prst="roundRect">
            <a:avLst>
              <a:gd name="adj" fmla="val 21137"/>
            </a:avLst>
          </a:prstGeom>
          <a:solidFill>
            <a:schemeClr val="accent5">
              <a:lumMod val="20000"/>
              <a:lumOff val="80000"/>
              <a:alpha val="74000"/>
            </a:schemeClr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SA" sz="4000" spc="-23" dirty="0">
                <a:solidFill>
                  <a:schemeClr val="accent1">
                    <a:lumMod val="50000"/>
                  </a:schemeClr>
                </a:solidFill>
                <a:latin typeface="Tajawal Black" panose="00000500000000000000" pitchFamily="2" charset="-78"/>
                <a:cs typeface="Tajawal Black" panose="00000500000000000000" pitchFamily="2" charset="-78"/>
              </a:rPr>
              <a:t>علوم الصف الرابع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DE04443-2E6B-AEB6-8168-0416197DA39A}"/>
              </a:ext>
            </a:extLst>
          </p:cNvPr>
          <p:cNvSpPr txBox="1"/>
          <p:nvPr/>
        </p:nvSpPr>
        <p:spPr>
          <a:xfrm>
            <a:off x="6230390" y="1257382"/>
            <a:ext cx="5119039" cy="578882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r-SA" sz="2800" spc="-23" dirty="0">
                <a:solidFill>
                  <a:schemeClr val="bg1"/>
                </a:solidFill>
                <a:latin typeface="Tajawal Black" panose="00000500000000000000" pitchFamily="2" charset="-78"/>
                <a:cs typeface="Tajawal Black" panose="00000500000000000000" pitchFamily="2" charset="-78"/>
              </a:rPr>
              <a:t>الفصل الدراسي الأول 1444 هـــ</a:t>
            </a:r>
            <a:endParaRPr lang="en-US" sz="2800" spc="-23" dirty="0">
              <a:solidFill>
                <a:schemeClr val="bg1"/>
              </a:solidFill>
              <a:latin typeface="Tajawal Black" panose="00000500000000000000" pitchFamily="2" charset="-78"/>
              <a:cs typeface="Tajawal Black" panose="000005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1C647241-9A00-2232-22BF-1C64AF2530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: Rounded Corners 9">
            <a:extLst>
              <a:ext uri="{FF2B5EF4-FFF2-40B4-BE49-F238E27FC236}">
                <a16:creationId xmlns:a16="http://schemas.microsoft.com/office/drawing/2014/main" id="{4C8D4705-B61E-9B49-8872-0E5592CECA0E}"/>
              </a:ext>
            </a:extLst>
          </p:cNvPr>
          <p:cNvSpPr/>
          <p:nvPr/>
        </p:nvSpPr>
        <p:spPr>
          <a:xfrm>
            <a:off x="1688746" y="272862"/>
            <a:ext cx="9074504" cy="599676"/>
          </a:xfrm>
          <a:prstGeom prst="roundRect">
            <a:avLst>
              <a:gd name="adj" fmla="val 1112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EG" sz="2000" b="1" dirty="0">
                <a:solidFill>
                  <a:schemeClr val="accent1">
                    <a:lumMod val="50000"/>
                  </a:schemeClr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هي الصفات التي تنتقل من الآباء إلى الأبناء و يتحكم في ظهورها جين واحد أو أكثر </a:t>
            </a:r>
            <a:endParaRPr lang="ar-SA" sz="2000" dirty="0">
              <a:solidFill>
                <a:schemeClr val="accent1">
                  <a:lumMod val="50000"/>
                </a:schemeClr>
              </a:solidFill>
              <a:latin typeface="Tajawal Medium" panose="00000600000000000000" pitchFamily="2" charset="-78"/>
              <a:cs typeface="Tajawal Medium" panose="00000600000000000000" pitchFamily="2" charset="-78"/>
            </a:endParaRPr>
          </a:p>
        </p:txBody>
      </p:sp>
      <p:sp>
        <p:nvSpPr>
          <p:cNvPr id="20" name="1">
            <a:extLst>
              <a:ext uri="{FF2B5EF4-FFF2-40B4-BE49-F238E27FC236}">
                <a16:creationId xmlns:a16="http://schemas.microsoft.com/office/drawing/2014/main" id="{1B8E950B-DD7B-136A-662A-851C145A9BBD}"/>
              </a:ext>
            </a:extLst>
          </p:cNvPr>
          <p:cNvSpPr/>
          <p:nvPr/>
        </p:nvSpPr>
        <p:spPr>
          <a:xfrm>
            <a:off x="10229850" y="246769"/>
            <a:ext cx="1962150" cy="599675"/>
          </a:xfrm>
          <a:prstGeom prst="flowChartTermina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Tajawal Medium" panose="00000600000000000000" pitchFamily="2" charset="-78"/>
                <a:ea typeface="Calibri" panose="020F0502020204030204" pitchFamily="34" charset="0"/>
                <a:cs typeface="Tajawal Medium" panose="00000600000000000000" pitchFamily="2" charset="-78"/>
              </a:rPr>
              <a:t>الصفات الوراثة </a:t>
            </a:r>
            <a:endParaRPr lang="ar-MA" sz="2000" b="1" dirty="0">
              <a:solidFill>
                <a:schemeClr val="bg1"/>
              </a:solidFill>
              <a:latin typeface="Tajawal Medium" panose="00000600000000000000" pitchFamily="2" charset="-78"/>
              <a:cs typeface="Tajawal Medium" panose="00000600000000000000" pitchFamily="2" charset="-78"/>
            </a:endParaRPr>
          </a:p>
        </p:txBody>
      </p:sp>
      <p:sp>
        <p:nvSpPr>
          <p:cNvPr id="23" name="Rectangle: Rounded Corners 9">
            <a:extLst>
              <a:ext uri="{FF2B5EF4-FFF2-40B4-BE49-F238E27FC236}">
                <a16:creationId xmlns:a16="http://schemas.microsoft.com/office/drawing/2014/main" id="{1661F862-3857-B629-F0AB-4E817173E119}"/>
              </a:ext>
            </a:extLst>
          </p:cNvPr>
          <p:cNvSpPr/>
          <p:nvPr/>
        </p:nvSpPr>
        <p:spPr>
          <a:xfrm>
            <a:off x="3381948" y="1004947"/>
            <a:ext cx="7848548" cy="599675"/>
          </a:xfrm>
          <a:prstGeom prst="roundRect">
            <a:avLst>
              <a:gd name="adj" fmla="val 1112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ar-EG" sz="2000" b="1" dirty="0">
                <a:solidFill>
                  <a:schemeClr val="accent6">
                    <a:lumMod val="50000"/>
                  </a:schemeClr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وهو المادة المسؤولة عن نقل الصفات الوراثية من الآباء إلى الأبناء</a:t>
            </a:r>
            <a:endParaRPr lang="ar-SA" sz="2000" dirty="0">
              <a:latin typeface="Tajawal Medium" panose="00000600000000000000" pitchFamily="2" charset="-78"/>
              <a:cs typeface="Tajawal Medium" panose="00000600000000000000" pitchFamily="2" charset="-78"/>
            </a:endParaRPr>
          </a:p>
        </p:txBody>
      </p:sp>
      <p:sp>
        <p:nvSpPr>
          <p:cNvPr id="24" name="1">
            <a:extLst>
              <a:ext uri="{FF2B5EF4-FFF2-40B4-BE49-F238E27FC236}">
                <a16:creationId xmlns:a16="http://schemas.microsoft.com/office/drawing/2014/main" id="{2C399EDE-28E9-51B4-EF93-76995A49A9A5}"/>
              </a:ext>
            </a:extLst>
          </p:cNvPr>
          <p:cNvSpPr/>
          <p:nvPr/>
        </p:nvSpPr>
        <p:spPr>
          <a:xfrm>
            <a:off x="10620948" y="1004947"/>
            <a:ext cx="1428750" cy="599675"/>
          </a:xfrm>
          <a:prstGeom prst="flowChartTermina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Tajawal Medium" panose="00000600000000000000" pitchFamily="2" charset="-78"/>
                <a:ea typeface="Calibri" panose="020F0502020204030204" pitchFamily="34" charset="0"/>
                <a:cs typeface="Tajawal Medium" panose="00000600000000000000" pitchFamily="2" charset="-78"/>
              </a:rPr>
              <a:t>الجين  </a:t>
            </a:r>
            <a:endParaRPr lang="ar-MA" sz="2000" b="1" dirty="0">
              <a:solidFill>
                <a:schemeClr val="bg1"/>
              </a:solidFill>
              <a:latin typeface="Tajawal Medium" panose="00000600000000000000" pitchFamily="2" charset="-78"/>
              <a:cs typeface="Tajawal Medium" panose="00000600000000000000" pitchFamily="2" charset="-78"/>
            </a:endParaRPr>
          </a:p>
        </p:txBody>
      </p:sp>
      <p:sp>
        <p:nvSpPr>
          <p:cNvPr id="26" name="Rectangle: Rounded Corners 9">
            <a:extLst>
              <a:ext uri="{FF2B5EF4-FFF2-40B4-BE49-F238E27FC236}">
                <a16:creationId xmlns:a16="http://schemas.microsoft.com/office/drawing/2014/main" id="{18EECFFE-3255-82B9-74A4-DAF0F164EE75}"/>
              </a:ext>
            </a:extLst>
          </p:cNvPr>
          <p:cNvSpPr/>
          <p:nvPr/>
        </p:nvSpPr>
        <p:spPr>
          <a:xfrm>
            <a:off x="2533650" y="4817650"/>
            <a:ext cx="9516048" cy="941913"/>
          </a:xfrm>
          <a:prstGeom prst="roundRect">
            <a:avLst>
              <a:gd name="adj" fmla="val 1112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000" b="1" dirty="0">
                <a:solidFill>
                  <a:schemeClr val="accent1">
                    <a:lumMod val="50000"/>
                  </a:schemeClr>
                </a:solidFill>
                <a:latin typeface="Tajawal Black" panose="00000500000000000000" pitchFamily="2" charset="-78"/>
                <a:cs typeface="Tajawal Black" panose="00000500000000000000" pitchFamily="2" charset="-78"/>
              </a:rPr>
              <a:t>كما أن الأبناء في بعض أنواع الكائنات الحية قد يحملون صفاتًا جديدة قابلة للتوارث لا يأخذونها من آبائهم تجعلهم يتكيفون بشكل أفضل مع تغيرات البيئة،</a:t>
            </a:r>
            <a:endParaRPr lang="ar-SA" sz="2000" dirty="0">
              <a:solidFill>
                <a:schemeClr val="accent1">
                  <a:lumMod val="50000"/>
                </a:schemeClr>
              </a:solidFill>
              <a:latin typeface="Tajawal Black" panose="00000500000000000000" pitchFamily="2" charset="-78"/>
              <a:cs typeface="Tajawal Black" panose="00000500000000000000" pitchFamily="2" charset="-78"/>
            </a:endParaRPr>
          </a:p>
        </p:txBody>
      </p:sp>
      <p:sp>
        <p:nvSpPr>
          <p:cNvPr id="27" name="Rectangle: Rounded Corners 9">
            <a:extLst>
              <a:ext uri="{FF2B5EF4-FFF2-40B4-BE49-F238E27FC236}">
                <a16:creationId xmlns:a16="http://schemas.microsoft.com/office/drawing/2014/main" id="{E7105430-334E-F268-3DA5-BAAFF1D6A1A4}"/>
              </a:ext>
            </a:extLst>
          </p:cNvPr>
          <p:cNvSpPr/>
          <p:nvPr/>
        </p:nvSpPr>
        <p:spPr>
          <a:xfrm>
            <a:off x="685800" y="6030826"/>
            <a:ext cx="11506200" cy="599675"/>
          </a:xfrm>
          <a:prstGeom prst="roundRect">
            <a:avLst>
              <a:gd name="adj" fmla="val 1112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000" b="1" dirty="0">
                <a:solidFill>
                  <a:schemeClr val="accent1">
                    <a:lumMod val="50000"/>
                  </a:schemeClr>
                </a:solidFill>
                <a:latin typeface="Tajawal Black" panose="00000500000000000000" pitchFamily="2" charset="-78"/>
                <a:cs typeface="Tajawal Black" panose="00000500000000000000" pitchFamily="2" charset="-78"/>
              </a:rPr>
              <a:t>مثل قدرة بعض الحشرات على البقاء حية بشكل طبيعي بعد المعاملة بجرعة عالية من المبيدات.</a:t>
            </a:r>
            <a:endParaRPr lang="ar-SA" sz="2000" dirty="0">
              <a:solidFill>
                <a:schemeClr val="accent1">
                  <a:lumMod val="50000"/>
                </a:schemeClr>
              </a:solidFill>
              <a:latin typeface="Tajawal Black" panose="00000500000000000000" pitchFamily="2" charset="-78"/>
              <a:cs typeface="Tajawal Black" panose="00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4647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3" grpId="0" animBg="1"/>
      <p:bldP spid="24" grpId="0" animBg="1"/>
      <p:bldP spid="26" grpId="0" animBg="1"/>
      <p:bldP spid="2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3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F647B10A-2BE7-1559-B322-D13864F1C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3423"/>
          </a:xfrm>
          <a:prstGeom prst="rect">
            <a:avLst/>
          </a:prstGeom>
        </p:spPr>
      </p:pic>
      <p:pic>
        <p:nvPicPr>
          <p:cNvPr id="2" name="Picture 2" descr="Like: sergle | Motion design animation, Drawing cartoon faces, Cute gif">
            <a:extLst>
              <a:ext uri="{FF2B5EF4-FFF2-40B4-BE49-F238E27FC236}">
                <a16:creationId xmlns:a16="http://schemas.microsoft.com/office/drawing/2014/main" id="{88BD8FFE-57C7-C439-0CCE-FCBBBE6132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7EF"/>
              </a:clrFrom>
              <a:clrTo>
                <a:srgbClr val="FFF7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5" r="15214" b="9974"/>
          <a:stretch/>
        </p:blipFill>
        <p:spPr bwMode="auto">
          <a:xfrm>
            <a:off x="0" y="2190750"/>
            <a:ext cx="3088140" cy="409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9">
            <a:extLst>
              <a:ext uri="{FF2B5EF4-FFF2-40B4-BE49-F238E27FC236}">
                <a16:creationId xmlns:a16="http://schemas.microsoft.com/office/drawing/2014/main" id="{A8644C50-27BE-FF51-23F1-AA1CBA6150B2}"/>
              </a:ext>
            </a:extLst>
          </p:cNvPr>
          <p:cNvSpPr/>
          <p:nvPr/>
        </p:nvSpPr>
        <p:spPr>
          <a:xfrm>
            <a:off x="3181350" y="894891"/>
            <a:ext cx="8373048" cy="747210"/>
          </a:xfrm>
          <a:prstGeom prst="roundRect">
            <a:avLst>
              <a:gd name="adj" fmla="val 1112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89535" indent="635" algn="l">
              <a:lnSpc>
                <a:spcPct val="115000"/>
              </a:lnSpc>
              <a:spcAft>
                <a:spcPts val="1000"/>
              </a:spcAft>
            </a:pPr>
            <a:r>
              <a:rPr lang="ar-SA" sz="2000" b="1" dirty="0">
                <a:solidFill>
                  <a:srgbClr val="17365D"/>
                </a:solidFill>
                <a:latin typeface="Tajawal Black" panose="00000500000000000000" pitchFamily="2" charset="-78"/>
                <a:ea typeface="Arial Unicode MS" panose="020B0604020202020204" pitchFamily="34" charset="-128"/>
                <a:cs typeface="Tajawal Black" panose="00000500000000000000" pitchFamily="2" charset="-78"/>
              </a:rPr>
              <a:t>لكي ينمو المخلوق الحي يحتاج إلى طاقة، ويحصل عليه من الغذاء. </a:t>
            </a:r>
          </a:p>
        </p:txBody>
      </p:sp>
      <p:sp>
        <p:nvSpPr>
          <p:cNvPr id="6" name="1">
            <a:extLst>
              <a:ext uri="{FF2B5EF4-FFF2-40B4-BE49-F238E27FC236}">
                <a16:creationId xmlns:a16="http://schemas.microsoft.com/office/drawing/2014/main" id="{BAC63710-5137-9216-B7DC-4D9985DB836C}"/>
              </a:ext>
            </a:extLst>
          </p:cNvPr>
          <p:cNvSpPr/>
          <p:nvPr/>
        </p:nvSpPr>
        <p:spPr>
          <a:xfrm>
            <a:off x="10763250" y="878690"/>
            <a:ext cx="1428750" cy="747209"/>
          </a:xfrm>
          <a:prstGeom prst="flowChartTermina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SA" sz="2000" b="1" dirty="0">
                <a:latin typeface="Tajawal Black" panose="00000500000000000000" pitchFamily="2" charset="-78"/>
                <a:ea typeface="Arial Unicode MS" panose="020B0604020202020204" pitchFamily="34" charset="-128"/>
                <a:cs typeface="Tajawal Black" panose="00000500000000000000" pitchFamily="2" charset="-78"/>
              </a:rPr>
              <a:t>التغذية</a:t>
            </a:r>
            <a:endParaRPr lang="en-US" sz="1600" dirty="0">
              <a:latin typeface="Tajawal Black" panose="00000500000000000000" pitchFamily="2" charset="-78"/>
              <a:ea typeface="Calibri" panose="020F0502020204030204" pitchFamily="34" charset="0"/>
              <a:cs typeface="Tajawal Black" panose="00000500000000000000" pitchFamily="2" charset="-78"/>
            </a:endParaRPr>
          </a:p>
        </p:txBody>
      </p:sp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6C07F8D8-D525-3874-6EB8-6DDFE55C1EDE}"/>
              </a:ext>
            </a:extLst>
          </p:cNvPr>
          <p:cNvSpPr/>
          <p:nvPr/>
        </p:nvSpPr>
        <p:spPr>
          <a:xfrm>
            <a:off x="2403121" y="3490716"/>
            <a:ext cx="8546909" cy="648805"/>
          </a:xfrm>
          <a:prstGeom prst="roundRect">
            <a:avLst>
              <a:gd name="adj" fmla="val 1112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89535" indent="635" algn="ctr">
              <a:lnSpc>
                <a:spcPct val="115000"/>
              </a:lnSpc>
              <a:spcAft>
                <a:spcPts val="1000"/>
              </a:spcAft>
            </a:pPr>
            <a:r>
              <a:rPr lang="ar-EG" sz="2000" b="1" dirty="0">
                <a:solidFill>
                  <a:schemeClr val="accent5">
                    <a:lumMod val="50000"/>
                  </a:schemeClr>
                </a:solidFill>
                <a:latin typeface="Tajawal Black" panose="00000500000000000000" pitchFamily="2" charset="-78"/>
                <a:cs typeface="Tajawal Black" panose="00000500000000000000" pitchFamily="2" charset="-78"/>
              </a:rPr>
              <a:t>وبعد أن يتناول المخلوق الحي غذاءه لابد أن يتخلص من الفضلات</a:t>
            </a:r>
            <a:endParaRPr lang="ar-SA" sz="2000" b="1" dirty="0">
              <a:solidFill>
                <a:srgbClr val="17365D"/>
              </a:solidFill>
              <a:latin typeface="Tajawal Black" panose="00000500000000000000" pitchFamily="2" charset="-78"/>
              <a:ea typeface="Arial Unicode MS" panose="020B0604020202020204" pitchFamily="34" charset="-128"/>
              <a:cs typeface="Tajawal Black" panose="00000500000000000000" pitchFamily="2" charset="-78"/>
            </a:endParaRPr>
          </a:p>
        </p:txBody>
      </p:sp>
      <p:sp>
        <p:nvSpPr>
          <p:cNvPr id="8" name="1">
            <a:extLst>
              <a:ext uri="{FF2B5EF4-FFF2-40B4-BE49-F238E27FC236}">
                <a16:creationId xmlns:a16="http://schemas.microsoft.com/office/drawing/2014/main" id="{F44D78B7-49DB-202F-E9C2-8714B2F2752D}"/>
              </a:ext>
            </a:extLst>
          </p:cNvPr>
          <p:cNvSpPr/>
          <p:nvPr/>
        </p:nvSpPr>
        <p:spPr>
          <a:xfrm>
            <a:off x="10344150" y="3474864"/>
            <a:ext cx="1847850" cy="665193"/>
          </a:xfrm>
          <a:prstGeom prst="flowChartTermina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marL="89535" indent="635">
              <a:lnSpc>
                <a:spcPct val="115000"/>
              </a:lnSpc>
              <a:spcAft>
                <a:spcPts val="1000"/>
              </a:spcAft>
            </a:pPr>
            <a:r>
              <a:rPr lang="ar-SA" sz="2000" b="1" dirty="0"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إخراج الفضلات</a:t>
            </a:r>
          </a:p>
        </p:txBody>
      </p:sp>
      <p:sp>
        <p:nvSpPr>
          <p:cNvPr id="9" name="Rectangle: Rounded Corners 9">
            <a:extLst>
              <a:ext uri="{FF2B5EF4-FFF2-40B4-BE49-F238E27FC236}">
                <a16:creationId xmlns:a16="http://schemas.microsoft.com/office/drawing/2014/main" id="{7C73B1DC-4C68-650E-2EAC-30F5934B9852}"/>
              </a:ext>
            </a:extLst>
          </p:cNvPr>
          <p:cNvSpPr/>
          <p:nvPr/>
        </p:nvSpPr>
        <p:spPr>
          <a:xfrm>
            <a:off x="3194306" y="4312812"/>
            <a:ext cx="8824592" cy="545570"/>
          </a:xfrm>
          <a:prstGeom prst="roundRect">
            <a:avLst>
              <a:gd name="adj" fmla="val 1112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89535" indent="635" algn="ctr">
              <a:lnSpc>
                <a:spcPct val="115000"/>
              </a:lnSpc>
              <a:spcAft>
                <a:spcPts val="1000"/>
              </a:spcAft>
            </a:pPr>
            <a:r>
              <a:rPr lang="ar-SA" sz="2000" b="1" dirty="0">
                <a:solidFill>
                  <a:srgbClr val="17365D"/>
                </a:solidFill>
                <a:latin typeface="Tajawal Black" panose="00000500000000000000" pitchFamily="2" charset="-78"/>
                <a:ea typeface="Arial Unicode MS" panose="020B0604020202020204" pitchFamily="34" charset="-128"/>
                <a:cs typeface="Tajawal Black" panose="00000500000000000000" pitchFamily="2" charset="-78"/>
              </a:rPr>
              <a:t>ويمكن تعرف الغذاء الذي يتناوله المخلوق الحي من الفضلات التي يطرحها.</a:t>
            </a:r>
          </a:p>
        </p:txBody>
      </p:sp>
      <p:sp>
        <p:nvSpPr>
          <p:cNvPr id="12" name="Rectangle: Rounded Corners 9">
            <a:extLst>
              <a:ext uri="{FF2B5EF4-FFF2-40B4-BE49-F238E27FC236}">
                <a16:creationId xmlns:a16="http://schemas.microsoft.com/office/drawing/2014/main" id="{3A376C4A-E626-1D6B-EE95-5166BF19566E}"/>
              </a:ext>
            </a:extLst>
          </p:cNvPr>
          <p:cNvSpPr/>
          <p:nvPr/>
        </p:nvSpPr>
        <p:spPr>
          <a:xfrm>
            <a:off x="3540941" y="1847614"/>
            <a:ext cx="7222309" cy="599675"/>
          </a:xfrm>
          <a:prstGeom prst="roundRect">
            <a:avLst>
              <a:gd name="adj" fmla="val 1112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89535" indent="635" algn="ctr">
              <a:lnSpc>
                <a:spcPct val="115000"/>
              </a:lnSpc>
              <a:spcAft>
                <a:spcPts val="1000"/>
              </a:spcAft>
            </a:pPr>
            <a:r>
              <a:rPr lang="ar-SA" sz="2000" b="1" dirty="0">
                <a:solidFill>
                  <a:srgbClr val="17365D"/>
                </a:solidFill>
                <a:latin typeface="Tajawal Black" panose="00000500000000000000" pitchFamily="2" charset="-78"/>
                <a:ea typeface="Arial Unicode MS" panose="020B0604020202020204" pitchFamily="34" charset="-128"/>
                <a:cs typeface="Tajawal Black" panose="00000500000000000000" pitchFamily="2" charset="-78"/>
              </a:rPr>
              <a:t>تصنع النباتات غذائها </a:t>
            </a:r>
            <a:r>
              <a:rPr lang="ar-SA" sz="2000" b="1" dirty="0" err="1">
                <a:solidFill>
                  <a:srgbClr val="17365D"/>
                </a:solidFill>
                <a:latin typeface="Tajawal Black" panose="00000500000000000000" pitchFamily="2" charset="-78"/>
                <a:ea typeface="Arial Unicode MS" panose="020B0604020202020204" pitchFamily="34" charset="-128"/>
                <a:cs typeface="Tajawal Black" panose="00000500000000000000" pitchFamily="2" charset="-78"/>
              </a:rPr>
              <a:t>بنفسها.و</a:t>
            </a:r>
            <a:r>
              <a:rPr lang="ar-SA" sz="2000" b="1" dirty="0">
                <a:solidFill>
                  <a:srgbClr val="17365D"/>
                </a:solidFill>
                <a:latin typeface="Tajawal Black" panose="00000500000000000000" pitchFamily="2" charset="-78"/>
                <a:ea typeface="Arial Unicode MS" panose="020B0604020202020204" pitchFamily="34" charset="-128"/>
                <a:cs typeface="Tajawal Black" panose="00000500000000000000" pitchFamily="2" charset="-78"/>
              </a:rPr>
              <a:t> تتغذى الماعز على النباتات </a:t>
            </a:r>
            <a:endParaRPr lang="en-US" sz="2000" dirty="0">
              <a:latin typeface="Tajawal Black" panose="00000500000000000000" pitchFamily="2" charset="-78"/>
              <a:ea typeface="Calibri" panose="020F0502020204030204" pitchFamily="34" charset="0"/>
              <a:cs typeface="Tajawal Black" panose="00000500000000000000" pitchFamily="2" charset="-78"/>
            </a:endParaRPr>
          </a:p>
        </p:txBody>
      </p:sp>
      <p:sp>
        <p:nvSpPr>
          <p:cNvPr id="13" name="Rectangle: Rounded Corners 9">
            <a:extLst>
              <a:ext uri="{FF2B5EF4-FFF2-40B4-BE49-F238E27FC236}">
                <a16:creationId xmlns:a16="http://schemas.microsoft.com/office/drawing/2014/main" id="{02078AD9-0625-371E-AF53-8C64E8FC116E}"/>
              </a:ext>
            </a:extLst>
          </p:cNvPr>
          <p:cNvSpPr/>
          <p:nvPr/>
        </p:nvSpPr>
        <p:spPr>
          <a:xfrm>
            <a:off x="9507602" y="105628"/>
            <a:ext cx="2511296" cy="610761"/>
          </a:xfrm>
          <a:prstGeom prst="roundRect">
            <a:avLst>
              <a:gd name="adj" fmla="val 11127"/>
            </a:avLst>
          </a:prstGeom>
          <a:solidFill>
            <a:srgbClr val="C00000">
              <a:alpha val="7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b="1" dirty="0">
                <a:solidFill>
                  <a:schemeClr val="bg1"/>
                </a:solidFill>
                <a:latin typeface="Tajawal Black" panose="00000500000000000000" pitchFamily="2" charset="-78"/>
                <a:cs typeface="Tajawal Black" panose="00000500000000000000" pitchFamily="2" charset="-78"/>
              </a:rPr>
              <a:t>وظائف أُخ</a:t>
            </a:r>
            <a:r>
              <a:rPr lang="ar-SA" sz="2400" b="1" dirty="0">
                <a:solidFill>
                  <a:schemeClr val="bg1"/>
                </a:solidFill>
                <a:latin typeface="Tajawal Black" panose="00000500000000000000" pitchFamily="2" charset="-78"/>
                <a:cs typeface="Tajawal Black" panose="00000500000000000000" pitchFamily="2" charset="-78"/>
              </a:rPr>
              <a:t>ر</a:t>
            </a:r>
            <a:r>
              <a:rPr lang="ar-EG" sz="2400" b="1" dirty="0">
                <a:solidFill>
                  <a:schemeClr val="bg1"/>
                </a:solidFill>
                <a:latin typeface="Tajawal Black" panose="00000500000000000000" pitchFamily="2" charset="-78"/>
                <a:cs typeface="Tajawal Black" panose="00000500000000000000" pitchFamily="2" charset="-78"/>
              </a:rPr>
              <a:t>ى</a:t>
            </a:r>
          </a:p>
        </p:txBody>
      </p:sp>
    </p:spTree>
    <p:extLst>
      <p:ext uri="{BB962C8B-B14F-4D97-AF65-F5344CB8AC3E}">
        <p14:creationId xmlns:p14="http://schemas.microsoft.com/office/powerpoint/2010/main" val="178540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2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3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F647B10A-2BE7-1559-B322-D13864F1C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3423"/>
          </a:xfrm>
          <a:prstGeom prst="rect">
            <a:avLst/>
          </a:prstGeom>
        </p:spPr>
      </p:pic>
      <p:sp>
        <p:nvSpPr>
          <p:cNvPr id="5" name="Rectangle: Rounded Corners 9">
            <a:extLst>
              <a:ext uri="{FF2B5EF4-FFF2-40B4-BE49-F238E27FC236}">
                <a16:creationId xmlns:a16="http://schemas.microsoft.com/office/drawing/2014/main" id="{A8644C50-27BE-FF51-23F1-AA1CBA6150B2}"/>
              </a:ext>
            </a:extLst>
          </p:cNvPr>
          <p:cNvSpPr/>
          <p:nvPr/>
        </p:nvSpPr>
        <p:spPr>
          <a:xfrm>
            <a:off x="4633384" y="867699"/>
            <a:ext cx="6410898" cy="747210"/>
          </a:xfrm>
          <a:prstGeom prst="roundRect">
            <a:avLst>
              <a:gd name="adj" fmla="val 1112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89535" indent="635" algn="ctr">
              <a:lnSpc>
                <a:spcPct val="115000"/>
              </a:lnSpc>
              <a:spcAft>
                <a:spcPts val="1000"/>
              </a:spcAft>
            </a:pPr>
            <a:r>
              <a:rPr lang="ar-SA" sz="2000" b="1" dirty="0">
                <a:solidFill>
                  <a:srgbClr val="17365D"/>
                </a:solidFill>
                <a:latin typeface="Tajawal Black" panose="00000500000000000000" pitchFamily="2" charset="-78"/>
                <a:ea typeface="Arial Unicode MS" panose="020B0604020202020204" pitchFamily="34" charset="-128"/>
                <a:cs typeface="Tajawal Black" panose="00000500000000000000" pitchFamily="2" charset="-78"/>
              </a:rPr>
              <a:t>تستجيب المخلوقات الحية لتغيرات البيئة،</a:t>
            </a:r>
            <a:endParaRPr lang="en-US" dirty="0">
              <a:latin typeface="Tajawal Black" panose="00000500000000000000" pitchFamily="2" charset="-78"/>
              <a:ea typeface="Calibri" panose="020F0502020204030204" pitchFamily="34" charset="0"/>
              <a:cs typeface="Tajawal Black" panose="00000500000000000000" pitchFamily="2" charset="-78"/>
            </a:endParaRPr>
          </a:p>
        </p:txBody>
      </p:sp>
      <p:sp>
        <p:nvSpPr>
          <p:cNvPr id="6" name="1">
            <a:extLst>
              <a:ext uri="{FF2B5EF4-FFF2-40B4-BE49-F238E27FC236}">
                <a16:creationId xmlns:a16="http://schemas.microsoft.com/office/drawing/2014/main" id="{BAC63710-5137-9216-B7DC-4D9985DB836C}"/>
              </a:ext>
            </a:extLst>
          </p:cNvPr>
          <p:cNvSpPr/>
          <p:nvPr/>
        </p:nvSpPr>
        <p:spPr>
          <a:xfrm>
            <a:off x="10515600" y="878690"/>
            <a:ext cx="1676400" cy="747209"/>
          </a:xfrm>
          <a:prstGeom prst="flowChartTermina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marL="89535" indent="635">
              <a:lnSpc>
                <a:spcPct val="115000"/>
              </a:lnSpc>
              <a:spcAft>
                <a:spcPts val="1000"/>
              </a:spcAft>
            </a:pPr>
            <a:r>
              <a:rPr lang="ar-SA" sz="2000" b="1" dirty="0">
                <a:latin typeface="Tajawal Black" panose="00000500000000000000" pitchFamily="2" charset="-78"/>
                <a:ea typeface="Arial Unicode MS" panose="020B0604020202020204" pitchFamily="34" charset="-128"/>
                <a:cs typeface="Tajawal Black" panose="00000500000000000000" pitchFamily="2" charset="-78"/>
              </a:rPr>
              <a:t>الاستجابة</a:t>
            </a:r>
            <a:endParaRPr lang="en-US" dirty="0">
              <a:latin typeface="Tajawal Black" panose="00000500000000000000" pitchFamily="2" charset="-78"/>
              <a:ea typeface="Calibri" panose="020F0502020204030204" pitchFamily="34" charset="0"/>
              <a:cs typeface="Tajawal Black" panose="00000500000000000000" pitchFamily="2" charset="-78"/>
            </a:endParaRPr>
          </a:p>
        </p:txBody>
      </p:sp>
      <p:sp>
        <p:nvSpPr>
          <p:cNvPr id="12" name="Rectangle: Rounded Corners 9">
            <a:extLst>
              <a:ext uri="{FF2B5EF4-FFF2-40B4-BE49-F238E27FC236}">
                <a16:creationId xmlns:a16="http://schemas.microsoft.com/office/drawing/2014/main" id="{3A376C4A-E626-1D6B-EE95-5166BF19566E}"/>
              </a:ext>
            </a:extLst>
          </p:cNvPr>
          <p:cNvSpPr/>
          <p:nvPr/>
        </p:nvSpPr>
        <p:spPr>
          <a:xfrm>
            <a:off x="3471989" y="1788200"/>
            <a:ext cx="8546909" cy="599675"/>
          </a:xfrm>
          <a:prstGeom prst="roundRect">
            <a:avLst>
              <a:gd name="adj" fmla="val 1112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89535" indent="635">
              <a:lnSpc>
                <a:spcPct val="115000"/>
              </a:lnSpc>
              <a:spcAft>
                <a:spcPts val="1000"/>
              </a:spcAft>
            </a:pPr>
            <a:r>
              <a:rPr lang="ar-SA" sz="2000" b="1" dirty="0">
                <a:solidFill>
                  <a:srgbClr val="17365D"/>
                </a:solidFill>
                <a:latin typeface="Tajawal Black" panose="00000500000000000000" pitchFamily="2" charset="-78"/>
                <a:ea typeface="Arial Unicode MS" panose="020B0604020202020204" pitchFamily="34" charset="-128"/>
                <a:cs typeface="Tajawal Black" panose="00000500000000000000" pitchFamily="2" charset="-78"/>
              </a:rPr>
              <a:t> فالنباتات تتجه ناحية ضوء الشمس، وهذا ما يُعرف بالانتحاء الضوئي.</a:t>
            </a:r>
            <a:endParaRPr lang="en-US" dirty="0">
              <a:latin typeface="Tajawal Black" panose="00000500000000000000" pitchFamily="2" charset="-78"/>
              <a:ea typeface="Calibri" panose="020F0502020204030204" pitchFamily="34" charset="0"/>
              <a:cs typeface="Tajawal Black" panose="00000500000000000000" pitchFamily="2" charset="-78"/>
            </a:endParaRPr>
          </a:p>
        </p:txBody>
      </p:sp>
      <p:sp>
        <p:nvSpPr>
          <p:cNvPr id="13" name="Rectangle: Rounded Corners 9">
            <a:extLst>
              <a:ext uri="{FF2B5EF4-FFF2-40B4-BE49-F238E27FC236}">
                <a16:creationId xmlns:a16="http://schemas.microsoft.com/office/drawing/2014/main" id="{02078AD9-0625-371E-AF53-8C64E8FC116E}"/>
              </a:ext>
            </a:extLst>
          </p:cNvPr>
          <p:cNvSpPr/>
          <p:nvPr/>
        </p:nvSpPr>
        <p:spPr>
          <a:xfrm>
            <a:off x="9507602" y="105628"/>
            <a:ext cx="2511296" cy="610761"/>
          </a:xfrm>
          <a:prstGeom prst="roundRect">
            <a:avLst>
              <a:gd name="adj" fmla="val 11127"/>
            </a:avLst>
          </a:prstGeom>
          <a:solidFill>
            <a:srgbClr val="C00000">
              <a:alpha val="7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b="1" dirty="0">
                <a:solidFill>
                  <a:schemeClr val="bg1"/>
                </a:solidFill>
                <a:latin typeface="Tajawal Black" panose="00000500000000000000" pitchFamily="2" charset="-78"/>
                <a:cs typeface="Tajawal Black" panose="00000500000000000000" pitchFamily="2" charset="-78"/>
              </a:rPr>
              <a:t>وظائف أُخ</a:t>
            </a:r>
            <a:r>
              <a:rPr lang="ar-SA" sz="2400" b="1" dirty="0">
                <a:solidFill>
                  <a:schemeClr val="bg1"/>
                </a:solidFill>
                <a:latin typeface="Tajawal Black" panose="00000500000000000000" pitchFamily="2" charset="-78"/>
                <a:cs typeface="Tajawal Black" panose="00000500000000000000" pitchFamily="2" charset="-78"/>
              </a:rPr>
              <a:t>ر</a:t>
            </a:r>
            <a:r>
              <a:rPr lang="ar-EG" sz="2400" b="1" dirty="0">
                <a:solidFill>
                  <a:schemeClr val="bg1"/>
                </a:solidFill>
                <a:latin typeface="Tajawal Black" panose="00000500000000000000" pitchFamily="2" charset="-78"/>
                <a:cs typeface="Tajawal Black" panose="00000500000000000000" pitchFamily="2" charset="-78"/>
              </a:rPr>
              <a:t>ى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FAB6B8B-FCEF-357B-0514-67B86C9E3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700" y="2209860"/>
            <a:ext cx="4520531" cy="452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4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AB402DB2-B27C-A2A6-41EF-97CB9A585B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69"/>
          <a:stretch/>
        </p:blipFill>
        <p:spPr>
          <a:xfrm>
            <a:off x="2057399" y="522088"/>
            <a:ext cx="6567013" cy="5745361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ACCE37ED-C30B-59DB-5A1F-5AD972901984}"/>
              </a:ext>
            </a:extLst>
          </p:cNvPr>
          <p:cNvSpPr txBox="1"/>
          <p:nvPr/>
        </p:nvSpPr>
        <p:spPr>
          <a:xfrm>
            <a:off x="7697322" y="522088"/>
            <a:ext cx="4132728" cy="510778"/>
          </a:xfrm>
          <a:prstGeom prst="roundRect">
            <a:avLst/>
          </a:prstGeom>
          <a:solidFill>
            <a:srgbClr val="C000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solidFill>
                  <a:schemeClr val="bg1"/>
                </a:solidFill>
                <a:latin typeface="Tajawal Black" panose="00000500000000000000" pitchFamily="2" charset="-78"/>
                <a:cs typeface="Tajawal Black" panose="00000500000000000000" pitchFamily="2" charset="-78"/>
              </a:rPr>
              <a:t>استراتيجية اغلاق  الدرس</a:t>
            </a:r>
          </a:p>
        </p:txBody>
      </p:sp>
    </p:spTree>
    <p:extLst>
      <p:ext uri="{BB962C8B-B14F-4D97-AF65-F5344CB8AC3E}">
        <p14:creationId xmlns:p14="http://schemas.microsoft.com/office/powerpoint/2010/main" val="7870012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>
            <a:extLst>
              <a:ext uri="{FF2B5EF4-FFF2-40B4-BE49-F238E27FC236}">
                <a16:creationId xmlns:a16="http://schemas.microsoft.com/office/drawing/2014/main" id="{EBBBC9C1-CCB6-45B5-867D-F9E64D33D263}"/>
              </a:ext>
            </a:extLst>
          </p:cNvPr>
          <p:cNvSpPr txBox="1"/>
          <p:nvPr/>
        </p:nvSpPr>
        <p:spPr>
          <a:xfrm>
            <a:off x="7088656" y="1006364"/>
            <a:ext cx="38141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dirty="0">
                <a:latin typeface="Economica" panose="02000506040000020004" pitchFamily="2" charset="0"/>
                <a:cs typeface="Rajdhani" panose="02000000000000000000" pitchFamily="2" charset="0"/>
              </a:rPr>
              <a:t>ماذا تعلمت من الدرس ؟</a:t>
            </a:r>
            <a:endParaRPr lang="en-US" sz="3200" dirty="0">
              <a:latin typeface="Economica" panose="02000506040000020004" pitchFamily="2" charset="0"/>
              <a:cs typeface="Rajdhani" panose="02000000000000000000" pitchFamily="2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8507516-16F2-43C4-8628-E78D4B2A76A8}"/>
              </a:ext>
            </a:extLst>
          </p:cNvPr>
          <p:cNvSpPr txBox="1"/>
          <p:nvPr/>
        </p:nvSpPr>
        <p:spPr>
          <a:xfrm>
            <a:off x="7012363" y="3794296"/>
            <a:ext cx="39666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dirty="0">
                <a:latin typeface="Rajdhani bold" panose="02000000000000000000" pitchFamily="2" charset="0"/>
                <a:cs typeface="Rajdhani bold" panose="02000000000000000000" pitchFamily="2" charset="0"/>
              </a:rPr>
              <a:t>وجهة نظرك فيما تعلمته </a:t>
            </a:r>
            <a:endParaRPr lang="en-US" sz="3200" dirty="0">
              <a:latin typeface="Economica" panose="02000506040000020004" pitchFamily="2" charset="0"/>
              <a:cs typeface="Rajdhani" panose="02000000000000000000" pitchFamily="2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CF3C26F-DB1B-422B-B26D-D64233A32971}"/>
              </a:ext>
            </a:extLst>
          </p:cNvPr>
          <p:cNvSpPr txBox="1"/>
          <p:nvPr/>
        </p:nvSpPr>
        <p:spPr>
          <a:xfrm>
            <a:off x="1229470" y="2397672"/>
            <a:ext cx="36370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dirty="0">
                <a:latin typeface="Rajdhani bold" panose="02000000000000000000" pitchFamily="2" charset="0"/>
                <a:cs typeface="Rajdhani bold" panose="02000000000000000000" pitchFamily="2" charset="0"/>
              </a:rPr>
              <a:t>تساؤل لم تتم الإجابة عليه!!</a:t>
            </a:r>
            <a:endParaRPr lang="en-US" sz="2800" dirty="0">
              <a:latin typeface="Economica" panose="02000506040000020004" pitchFamily="2" charset="0"/>
              <a:cs typeface="Rajdhani" panose="02000000000000000000" pitchFamily="2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7E9BA23-55AE-495C-BBE6-F8806A8D6060}"/>
              </a:ext>
            </a:extLst>
          </p:cNvPr>
          <p:cNvSpPr txBox="1"/>
          <p:nvPr/>
        </p:nvSpPr>
        <p:spPr>
          <a:xfrm>
            <a:off x="1136649" y="5201300"/>
            <a:ext cx="3289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dirty="0">
                <a:latin typeface="Rajdhani bold" panose="02000000000000000000" pitchFamily="2" charset="0"/>
                <a:cs typeface="Rajdhani bold" panose="02000000000000000000" pitchFamily="2" charset="0"/>
              </a:rPr>
              <a:t>أحتاج للتدرب أكثر على !!</a:t>
            </a:r>
            <a:endParaRPr lang="en-US" sz="2800" dirty="0">
              <a:latin typeface="Economica" panose="02000506040000020004" pitchFamily="2" charset="0"/>
              <a:cs typeface="Rajdhani" panose="02000000000000000000" pitchFamily="2" charset="0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777484C7-9D8A-4359-B31B-3E39C935A74C}"/>
              </a:ext>
            </a:extLst>
          </p:cNvPr>
          <p:cNvSpPr/>
          <p:nvPr/>
        </p:nvSpPr>
        <p:spPr>
          <a:xfrm>
            <a:off x="47914" y="17465"/>
            <a:ext cx="12191999" cy="6858000"/>
          </a:xfrm>
          <a:custGeom>
            <a:avLst/>
            <a:gdLst>
              <a:gd name="connsiteX0" fmla="*/ 0 w 12191999"/>
              <a:gd name="connsiteY0" fmla="*/ 0 h 6858000"/>
              <a:gd name="connsiteX1" fmla="*/ 12191999 w 12191999"/>
              <a:gd name="connsiteY1" fmla="*/ 0 h 6858000"/>
              <a:gd name="connsiteX2" fmla="*/ 12191999 w 12191999"/>
              <a:gd name="connsiteY2" fmla="*/ 869949 h 6858000"/>
              <a:gd name="connsiteX3" fmla="*/ 6095999 w 12191999"/>
              <a:gd name="connsiteY3" fmla="*/ 869949 h 6858000"/>
              <a:gd name="connsiteX4" fmla="*/ 6095999 w 12191999"/>
              <a:gd name="connsiteY4" fmla="*/ 1873252 h 6858000"/>
              <a:gd name="connsiteX5" fmla="*/ 12191999 w 12191999"/>
              <a:gd name="connsiteY5" fmla="*/ 1873252 h 6858000"/>
              <a:gd name="connsiteX6" fmla="*/ 12191999 w 12191999"/>
              <a:gd name="connsiteY6" fmla="*/ 3613147 h 6858000"/>
              <a:gd name="connsiteX7" fmla="*/ 6095999 w 12191999"/>
              <a:gd name="connsiteY7" fmla="*/ 3613147 h 6858000"/>
              <a:gd name="connsiteX8" fmla="*/ 6095999 w 12191999"/>
              <a:gd name="connsiteY8" fmla="*/ 4616449 h 6858000"/>
              <a:gd name="connsiteX9" fmla="*/ 12191999 w 12191999"/>
              <a:gd name="connsiteY9" fmla="*/ 4616449 h 6858000"/>
              <a:gd name="connsiteX10" fmla="*/ 12191999 w 12191999"/>
              <a:gd name="connsiteY10" fmla="*/ 6858000 h 6858000"/>
              <a:gd name="connsiteX11" fmla="*/ 0 w 12191999"/>
              <a:gd name="connsiteY11" fmla="*/ 6858000 h 6858000"/>
              <a:gd name="connsiteX12" fmla="*/ 0 w 12191999"/>
              <a:gd name="connsiteY12" fmla="*/ 5988048 h 6858000"/>
              <a:gd name="connsiteX13" fmla="*/ 6095999 w 12191999"/>
              <a:gd name="connsiteY13" fmla="*/ 5988048 h 6858000"/>
              <a:gd name="connsiteX14" fmla="*/ 6095999 w 12191999"/>
              <a:gd name="connsiteY14" fmla="*/ 4984746 h 6858000"/>
              <a:gd name="connsiteX15" fmla="*/ 0 w 12191999"/>
              <a:gd name="connsiteY15" fmla="*/ 4984746 h 6858000"/>
              <a:gd name="connsiteX16" fmla="*/ 0 w 12191999"/>
              <a:gd name="connsiteY16" fmla="*/ 3244851 h 6858000"/>
              <a:gd name="connsiteX17" fmla="*/ 6095999 w 12191999"/>
              <a:gd name="connsiteY17" fmla="*/ 3244851 h 6858000"/>
              <a:gd name="connsiteX18" fmla="*/ 6095999 w 12191999"/>
              <a:gd name="connsiteY18" fmla="*/ 2241548 h 6858000"/>
              <a:gd name="connsiteX19" fmla="*/ 0 w 12191999"/>
              <a:gd name="connsiteY19" fmla="*/ 224154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91999" h="6858000">
                <a:moveTo>
                  <a:pt x="0" y="0"/>
                </a:moveTo>
                <a:lnTo>
                  <a:pt x="12191999" y="0"/>
                </a:lnTo>
                <a:lnTo>
                  <a:pt x="12191999" y="869949"/>
                </a:lnTo>
                <a:lnTo>
                  <a:pt x="6095999" y="869949"/>
                </a:lnTo>
                <a:lnTo>
                  <a:pt x="6095999" y="1873252"/>
                </a:lnTo>
                <a:lnTo>
                  <a:pt x="12191999" y="1873252"/>
                </a:lnTo>
                <a:lnTo>
                  <a:pt x="12191999" y="3613147"/>
                </a:lnTo>
                <a:lnTo>
                  <a:pt x="6095999" y="3613147"/>
                </a:lnTo>
                <a:lnTo>
                  <a:pt x="6095999" y="4616449"/>
                </a:lnTo>
                <a:lnTo>
                  <a:pt x="12191999" y="4616449"/>
                </a:lnTo>
                <a:lnTo>
                  <a:pt x="12191999" y="6858000"/>
                </a:lnTo>
                <a:lnTo>
                  <a:pt x="0" y="6858000"/>
                </a:lnTo>
                <a:lnTo>
                  <a:pt x="0" y="5988048"/>
                </a:lnTo>
                <a:lnTo>
                  <a:pt x="6095999" y="5988048"/>
                </a:lnTo>
                <a:lnTo>
                  <a:pt x="6095999" y="4984746"/>
                </a:lnTo>
                <a:lnTo>
                  <a:pt x="0" y="4984746"/>
                </a:lnTo>
                <a:lnTo>
                  <a:pt x="0" y="3244851"/>
                </a:lnTo>
                <a:lnTo>
                  <a:pt x="6095999" y="3244851"/>
                </a:lnTo>
                <a:lnTo>
                  <a:pt x="6095999" y="2241548"/>
                </a:lnTo>
                <a:lnTo>
                  <a:pt x="0" y="22415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EA8FFAB-2A6C-4360-BD74-E45145420D0B}"/>
              </a:ext>
            </a:extLst>
          </p:cNvPr>
          <p:cNvGrpSpPr/>
          <p:nvPr/>
        </p:nvGrpSpPr>
        <p:grpSpPr>
          <a:xfrm>
            <a:off x="6083403" y="804215"/>
            <a:ext cx="6614319" cy="1149318"/>
            <a:chOff x="6146004" y="803275"/>
            <a:chExt cx="6614319" cy="114931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21C32BE-6557-4C26-8F03-182DEA4ED591}"/>
                </a:ext>
              </a:extLst>
            </p:cNvPr>
            <p:cNvSpPr/>
            <p:nvPr/>
          </p:nvSpPr>
          <p:spPr>
            <a:xfrm>
              <a:off x="6146004" y="819113"/>
              <a:ext cx="6096000" cy="113348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0B8A089-582D-44DB-AF7D-5BEBEDA10BB2}"/>
                </a:ext>
              </a:extLst>
            </p:cNvPr>
            <p:cNvSpPr/>
            <p:nvPr/>
          </p:nvSpPr>
          <p:spPr>
            <a:xfrm>
              <a:off x="11623673" y="803275"/>
              <a:ext cx="1136650" cy="113665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8EF1293-D0B5-468F-929D-950C510E1482}"/>
              </a:ext>
            </a:extLst>
          </p:cNvPr>
          <p:cNvGrpSpPr/>
          <p:nvPr/>
        </p:nvGrpSpPr>
        <p:grpSpPr>
          <a:xfrm>
            <a:off x="-550864" y="2214102"/>
            <a:ext cx="6664325" cy="1144597"/>
            <a:chOff x="-568325" y="2165342"/>
            <a:chExt cx="6664325" cy="1144597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C8C9CCB-101B-45C6-9B6E-8F92FCB8C50E}"/>
                </a:ext>
              </a:extLst>
            </p:cNvPr>
            <p:cNvSpPr/>
            <p:nvPr/>
          </p:nvSpPr>
          <p:spPr>
            <a:xfrm>
              <a:off x="0" y="2176459"/>
              <a:ext cx="6096000" cy="113348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B7BF8AC-7913-4E47-8FC5-644A4E84AB1B}"/>
                </a:ext>
              </a:extLst>
            </p:cNvPr>
            <p:cNvSpPr/>
            <p:nvPr/>
          </p:nvSpPr>
          <p:spPr>
            <a:xfrm>
              <a:off x="-568325" y="2165342"/>
              <a:ext cx="1136650" cy="113665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74B1528-4345-4E63-8CC1-4B082C28E366}"/>
              </a:ext>
            </a:extLst>
          </p:cNvPr>
          <p:cNvGrpSpPr/>
          <p:nvPr/>
        </p:nvGrpSpPr>
        <p:grpSpPr>
          <a:xfrm>
            <a:off x="6033399" y="3636955"/>
            <a:ext cx="6664323" cy="1143012"/>
            <a:chOff x="6096000" y="3548058"/>
            <a:chExt cx="6664323" cy="114301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8A3D0B3-B61B-460A-9177-185D1B0674FB}"/>
                </a:ext>
              </a:extLst>
            </p:cNvPr>
            <p:cNvSpPr/>
            <p:nvPr/>
          </p:nvSpPr>
          <p:spPr>
            <a:xfrm>
              <a:off x="6096000" y="3548058"/>
              <a:ext cx="6096000" cy="113348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24E6BE6-AC9E-41A3-ADEF-1652D94338EE}"/>
                </a:ext>
              </a:extLst>
            </p:cNvPr>
            <p:cNvSpPr/>
            <p:nvPr/>
          </p:nvSpPr>
          <p:spPr>
            <a:xfrm>
              <a:off x="11623673" y="3554420"/>
              <a:ext cx="1136650" cy="11366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DD8607B-EDDF-448A-86CD-FDD3A4ECB06E}"/>
              </a:ext>
            </a:extLst>
          </p:cNvPr>
          <p:cNvGrpSpPr/>
          <p:nvPr/>
        </p:nvGrpSpPr>
        <p:grpSpPr>
          <a:xfrm>
            <a:off x="-284165" y="4918075"/>
            <a:ext cx="6664325" cy="1136650"/>
            <a:chOff x="-568325" y="4916487"/>
            <a:chExt cx="6664325" cy="113665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97732E8-CD1E-4A11-ADCA-6763E6F49C8D}"/>
                </a:ext>
              </a:extLst>
            </p:cNvPr>
            <p:cNvSpPr/>
            <p:nvPr/>
          </p:nvSpPr>
          <p:spPr>
            <a:xfrm>
              <a:off x="0" y="4919657"/>
              <a:ext cx="6096000" cy="113348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7323307-D238-41C2-B968-FB7AEC73E758}"/>
                </a:ext>
              </a:extLst>
            </p:cNvPr>
            <p:cNvSpPr/>
            <p:nvPr/>
          </p:nvSpPr>
          <p:spPr>
            <a:xfrm>
              <a:off x="-568325" y="4916487"/>
              <a:ext cx="1136650" cy="113665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6B706C7D-7930-491C-8481-113B52987648}"/>
              </a:ext>
            </a:extLst>
          </p:cNvPr>
          <p:cNvSpPr/>
          <p:nvPr/>
        </p:nvSpPr>
        <p:spPr>
          <a:xfrm>
            <a:off x="5427665" y="703265"/>
            <a:ext cx="1336670" cy="1336670"/>
          </a:xfrm>
          <a:prstGeom prst="ellipse">
            <a:avLst/>
          </a:prstGeom>
          <a:noFill/>
          <a:ln w="15875">
            <a:gradFill>
              <a:gsLst>
                <a:gs pos="28000">
                  <a:schemeClr val="tx1"/>
                </a:gs>
                <a:gs pos="15000">
                  <a:schemeClr val="bg1"/>
                </a:gs>
                <a:gs pos="0">
                  <a:schemeClr val="bg1"/>
                </a:gs>
                <a:gs pos="68000">
                  <a:schemeClr val="bg1"/>
                </a:gs>
                <a:gs pos="89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16583BE-5BE7-4699-8044-1A0D2C4E5429}"/>
              </a:ext>
            </a:extLst>
          </p:cNvPr>
          <p:cNvSpPr/>
          <p:nvPr/>
        </p:nvSpPr>
        <p:spPr>
          <a:xfrm>
            <a:off x="5427665" y="2081215"/>
            <a:ext cx="1336670" cy="1336670"/>
          </a:xfrm>
          <a:prstGeom prst="ellipse">
            <a:avLst/>
          </a:prstGeom>
          <a:noFill/>
          <a:ln w="15875">
            <a:gradFill>
              <a:gsLst>
                <a:gs pos="28000">
                  <a:schemeClr val="tx1"/>
                </a:gs>
                <a:gs pos="15000">
                  <a:schemeClr val="bg1"/>
                </a:gs>
                <a:gs pos="0">
                  <a:schemeClr val="bg1"/>
                </a:gs>
                <a:gs pos="68000">
                  <a:schemeClr val="bg1"/>
                </a:gs>
                <a:gs pos="89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9AF518B-28F0-4689-8D28-B74C0E5E4205}"/>
              </a:ext>
            </a:extLst>
          </p:cNvPr>
          <p:cNvSpPr/>
          <p:nvPr/>
        </p:nvSpPr>
        <p:spPr>
          <a:xfrm>
            <a:off x="5427665" y="3446465"/>
            <a:ext cx="1336670" cy="1336670"/>
          </a:xfrm>
          <a:prstGeom prst="ellipse">
            <a:avLst/>
          </a:prstGeom>
          <a:noFill/>
          <a:ln w="15875">
            <a:gradFill>
              <a:gsLst>
                <a:gs pos="28000">
                  <a:schemeClr val="tx1"/>
                </a:gs>
                <a:gs pos="15000">
                  <a:schemeClr val="bg1"/>
                </a:gs>
                <a:gs pos="0">
                  <a:schemeClr val="bg1"/>
                </a:gs>
                <a:gs pos="68000">
                  <a:schemeClr val="bg1"/>
                </a:gs>
                <a:gs pos="89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BE6F68E-49F7-4966-962E-0B1FB2AE6C10}"/>
              </a:ext>
            </a:extLst>
          </p:cNvPr>
          <p:cNvSpPr/>
          <p:nvPr/>
        </p:nvSpPr>
        <p:spPr>
          <a:xfrm>
            <a:off x="5427665" y="4821237"/>
            <a:ext cx="1336670" cy="1336670"/>
          </a:xfrm>
          <a:prstGeom prst="ellipse">
            <a:avLst/>
          </a:prstGeom>
          <a:noFill/>
          <a:ln w="15875">
            <a:gradFill>
              <a:gsLst>
                <a:gs pos="28000">
                  <a:schemeClr val="tx1"/>
                </a:gs>
                <a:gs pos="15000">
                  <a:schemeClr val="bg1"/>
                </a:gs>
                <a:gs pos="0">
                  <a:schemeClr val="bg1"/>
                </a:gs>
                <a:gs pos="68000">
                  <a:schemeClr val="bg1"/>
                </a:gs>
                <a:gs pos="89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FD83058-B11C-4643-91D4-5640E09D4C45}"/>
              </a:ext>
            </a:extLst>
          </p:cNvPr>
          <p:cNvSpPr txBox="1"/>
          <p:nvPr/>
        </p:nvSpPr>
        <p:spPr>
          <a:xfrm>
            <a:off x="5689599" y="1062977"/>
            <a:ext cx="812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4000" dirty="0">
                <a:latin typeface="Casanova Scotia" panose="02000500000000000000" pitchFamily="2" charset="0"/>
              </a:rPr>
              <a:t>01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309361A-98E7-4C9B-A3CB-156369D54995}"/>
              </a:ext>
            </a:extLst>
          </p:cNvPr>
          <p:cNvSpPr txBox="1"/>
          <p:nvPr/>
        </p:nvSpPr>
        <p:spPr>
          <a:xfrm>
            <a:off x="5557106" y="2384129"/>
            <a:ext cx="10777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4000" dirty="0">
                <a:latin typeface="Casanova Scotia" panose="02000500000000000000" pitchFamily="2" charset="0"/>
              </a:rPr>
              <a:t>02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C4FE4EC-E544-4E65-9331-BF19BB00206B}"/>
              </a:ext>
            </a:extLst>
          </p:cNvPr>
          <p:cNvSpPr txBox="1"/>
          <p:nvPr/>
        </p:nvSpPr>
        <p:spPr>
          <a:xfrm>
            <a:off x="5557106" y="3769651"/>
            <a:ext cx="10777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4000" dirty="0">
                <a:latin typeface="Casanova Scotia" panose="02000500000000000000" pitchFamily="2" charset="0"/>
              </a:rPr>
              <a:t>03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65DBC6C-1CAF-44FE-90A6-70818F73ACAD}"/>
              </a:ext>
            </a:extLst>
          </p:cNvPr>
          <p:cNvSpPr txBox="1"/>
          <p:nvPr/>
        </p:nvSpPr>
        <p:spPr>
          <a:xfrm>
            <a:off x="5557106" y="5132457"/>
            <a:ext cx="10777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4000" dirty="0">
                <a:latin typeface="Casanova Scotia" panose="02000500000000000000" pitchFamily="2" charset="0"/>
              </a:rPr>
              <a:t>04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94A67237-8E8D-E4BF-264E-189D882DF500}"/>
              </a:ext>
            </a:extLst>
          </p:cNvPr>
          <p:cNvSpPr txBox="1"/>
          <p:nvPr/>
        </p:nvSpPr>
        <p:spPr>
          <a:xfrm>
            <a:off x="8059272" y="97103"/>
            <a:ext cx="4132728" cy="510778"/>
          </a:xfrm>
          <a:prstGeom prst="roundRect">
            <a:avLst/>
          </a:prstGeom>
          <a:solidFill>
            <a:srgbClr val="C000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solidFill>
                  <a:schemeClr val="bg1"/>
                </a:solidFill>
                <a:latin typeface="Tajawal Black" panose="00000500000000000000" pitchFamily="2" charset="-78"/>
                <a:cs typeface="Tajawal Black" panose="00000500000000000000" pitchFamily="2" charset="-78"/>
              </a:rPr>
              <a:t>استراتيجية اغلاق  الدرس</a:t>
            </a:r>
          </a:p>
        </p:txBody>
      </p:sp>
    </p:spTree>
    <p:extLst>
      <p:ext uri="{BB962C8B-B14F-4D97-AF65-F5344CB8AC3E}">
        <p14:creationId xmlns:p14="http://schemas.microsoft.com/office/powerpoint/2010/main" val="152732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2.59259E-6 L -0.5 0.00139 " pathEditMode="relative" rAng="0" ptsTypes="AA" p14:bounceEnd="40000">
                                          <p:cBhvr>
                                            <p:cTn id="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000" y="6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42" presetClass="path" presetSubtype="0" accel="5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0 L 0.50001 0.00093 " pathEditMode="relative" rAng="0" ptsTypes="AA" p14:bounceEnd="40000">
                                          <p:cBhvr>
                                            <p:cTn id="24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00" y="4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42" presetClass="path" presetSubtype="0" accel="5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59259E-6 L -0.5 0.00139 " pathEditMode="relative" rAng="0" ptsTypes="AA" p14:bounceEnd="40000">
                                          <p:cBhvr>
                                            <p:cTn id="42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000" y="6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1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path" presetSubtype="0" accel="5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.5 0.00093 " pathEditMode="relative" rAng="0" ptsTypes="AA" p14:bounceEnd="40000">
                                          <p:cBhvr>
                                            <p:cTn id="6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00" y="4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8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1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65" grpId="0"/>
          <p:bldP spid="66" grpId="0"/>
          <p:bldP spid="67" grpId="0"/>
          <p:bldP spid="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2.59259E-6 L -0.5 0.00139 " pathEditMode="relative" rAng="0" ptsTypes="AA">
                                          <p:cBhvr>
                                            <p:cTn id="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000" y="6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0 L 0.50001 0.00093 " pathEditMode="relative" rAng="0" ptsTypes="AA">
                                          <p:cBhvr>
                                            <p:cTn id="24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00" y="4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59259E-6 L -0.5 0.00139 " pathEditMode="relative" rAng="0" ptsTypes="AA">
                                          <p:cBhvr>
                                            <p:cTn id="42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000" y="6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1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.5 0.00093 " pathEditMode="relative" rAng="0" ptsTypes="AA">
                                          <p:cBhvr>
                                            <p:cTn id="6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00" y="4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8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1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65" grpId="0"/>
          <p:bldP spid="66" grpId="0"/>
          <p:bldP spid="67" grpId="0"/>
          <p:bldP spid="68" grpId="0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ACCE37ED-C30B-59DB-5A1F-5AD972901984}"/>
              </a:ext>
            </a:extLst>
          </p:cNvPr>
          <p:cNvSpPr txBox="1"/>
          <p:nvPr/>
        </p:nvSpPr>
        <p:spPr>
          <a:xfrm>
            <a:off x="10642364" y="87796"/>
            <a:ext cx="1549635" cy="340519"/>
          </a:xfrm>
          <a:prstGeom prst="roundRect">
            <a:avLst/>
          </a:prstGeom>
          <a:solidFill>
            <a:srgbClr val="C000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1400" dirty="0">
                <a:solidFill>
                  <a:schemeClr val="bg1"/>
                </a:solidFill>
                <a:latin typeface="Tajawal Black" panose="00000500000000000000" pitchFamily="2" charset="-78"/>
                <a:cs typeface="Tajawal Black" panose="00000500000000000000" pitchFamily="2" charset="-78"/>
              </a:rPr>
              <a:t>نسخة الطالب </a:t>
            </a:r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4222A7F6-16B5-9261-D317-D545AAB265B2}"/>
              </a:ext>
            </a:extLst>
          </p:cNvPr>
          <p:cNvGrpSpPr/>
          <p:nvPr/>
        </p:nvGrpSpPr>
        <p:grpSpPr>
          <a:xfrm>
            <a:off x="1336104" y="1186503"/>
            <a:ext cx="9946489" cy="1199348"/>
            <a:chOff x="9792605" y="667657"/>
            <a:chExt cx="2041072" cy="4284445"/>
          </a:xfrm>
        </p:grpSpPr>
        <p:sp>
          <p:nvSpPr>
            <p:cNvPr id="7" name="AutoShape 17">
              <a:extLst>
                <a:ext uri="{FF2B5EF4-FFF2-40B4-BE49-F238E27FC236}">
                  <a16:creationId xmlns:a16="http://schemas.microsoft.com/office/drawing/2014/main" id="{D4E9AE43-A9B8-6373-96B1-4F7DB97CAF15}"/>
                </a:ext>
              </a:extLst>
            </p:cNvPr>
            <p:cNvSpPr/>
            <p:nvPr/>
          </p:nvSpPr>
          <p:spPr>
            <a:xfrm>
              <a:off x="9792606" y="667657"/>
              <a:ext cx="2041071" cy="409121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</p:sp>
        <p:sp>
          <p:nvSpPr>
            <p:cNvPr id="8" name="AutoShape 24">
              <a:extLst>
                <a:ext uri="{FF2B5EF4-FFF2-40B4-BE49-F238E27FC236}">
                  <a16:creationId xmlns:a16="http://schemas.microsoft.com/office/drawing/2014/main" id="{B2BE806F-B24A-3114-5FB3-603EAE775FA7}"/>
                </a:ext>
              </a:extLst>
            </p:cNvPr>
            <p:cNvSpPr/>
            <p:nvPr/>
          </p:nvSpPr>
          <p:spPr>
            <a:xfrm>
              <a:off x="9792606" y="4478135"/>
              <a:ext cx="2041071" cy="47396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ar-SA" dirty="0"/>
            </a:p>
          </p:txBody>
        </p:sp>
        <p:sp>
          <p:nvSpPr>
            <p:cNvPr id="9" name="مستطيل: زوايا علوية مستديرة 8">
              <a:extLst>
                <a:ext uri="{FF2B5EF4-FFF2-40B4-BE49-F238E27FC236}">
                  <a16:creationId xmlns:a16="http://schemas.microsoft.com/office/drawing/2014/main" id="{FF9376C9-6FF1-8FC6-E756-B4DDF0ADADC1}"/>
                </a:ext>
              </a:extLst>
            </p:cNvPr>
            <p:cNvSpPr/>
            <p:nvPr/>
          </p:nvSpPr>
          <p:spPr>
            <a:xfrm>
              <a:off x="9792605" y="703112"/>
              <a:ext cx="2041070" cy="830655"/>
            </a:xfrm>
            <a:prstGeom prst="round2Same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1600" b="1" dirty="0">
                  <a:solidFill>
                    <a:schemeClr val="tx1"/>
                  </a:solidFill>
                  <a:latin typeface="A Jannat LT" panose="01000000000000000000" pitchFamily="2" charset="-78"/>
                  <a:cs typeface="A Jannat LT" panose="01000000000000000000" pitchFamily="2" charset="-78"/>
                </a:rPr>
                <a:t>ماذا تعلمت من الدرس  ؟</a:t>
              </a:r>
            </a:p>
          </p:txBody>
        </p:sp>
      </p:grp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AAA614E4-867D-F508-F1C4-312B35840848}"/>
              </a:ext>
            </a:extLst>
          </p:cNvPr>
          <p:cNvGrpSpPr/>
          <p:nvPr/>
        </p:nvGrpSpPr>
        <p:grpSpPr>
          <a:xfrm>
            <a:off x="1336104" y="2441141"/>
            <a:ext cx="9912360" cy="1167466"/>
            <a:chOff x="9792606" y="250179"/>
            <a:chExt cx="2041072" cy="4701923"/>
          </a:xfrm>
        </p:grpSpPr>
        <p:sp>
          <p:nvSpPr>
            <p:cNvPr id="11" name="AutoShape 17">
              <a:extLst>
                <a:ext uri="{FF2B5EF4-FFF2-40B4-BE49-F238E27FC236}">
                  <a16:creationId xmlns:a16="http://schemas.microsoft.com/office/drawing/2014/main" id="{CF7E72F1-7D3C-D2DF-5621-18C0C1CD8242}"/>
                </a:ext>
              </a:extLst>
            </p:cNvPr>
            <p:cNvSpPr/>
            <p:nvPr/>
          </p:nvSpPr>
          <p:spPr>
            <a:xfrm>
              <a:off x="9792607" y="667657"/>
              <a:ext cx="2041071" cy="409121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</p:sp>
        <p:sp>
          <p:nvSpPr>
            <p:cNvPr id="12" name="AutoShape 24">
              <a:extLst>
                <a:ext uri="{FF2B5EF4-FFF2-40B4-BE49-F238E27FC236}">
                  <a16:creationId xmlns:a16="http://schemas.microsoft.com/office/drawing/2014/main" id="{1BA74DB9-C123-F159-1962-02BAB4FC6AAF}"/>
                </a:ext>
              </a:extLst>
            </p:cNvPr>
            <p:cNvSpPr/>
            <p:nvPr/>
          </p:nvSpPr>
          <p:spPr>
            <a:xfrm>
              <a:off x="9792606" y="4478135"/>
              <a:ext cx="2041071" cy="47396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ar-SA" dirty="0"/>
            </a:p>
          </p:txBody>
        </p:sp>
        <p:sp>
          <p:nvSpPr>
            <p:cNvPr id="13" name="مستطيل: زوايا علوية مستديرة 12">
              <a:extLst>
                <a:ext uri="{FF2B5EF4-FFF2-40B4-BE49-F238E27FC236}">
                  <a16:creationId xmlns:a16="http://schemas.microsoft.com/office/drawing/2014/main" id="{271F86AC-2C4C-A676-A59E-506C014F8B30}"/>
                </a:ext>
              </a:extLst>
            </p:cNvPr>
            <p:cNvSpPr/>
            <p:nvPr/>
          </p:nvSpPr>
          <p:spPr>
            <a:xfrm>
              <a:off x="9792606" y="250179"/>
              <a:ext cx="2041071" cy="1172223"/>
            </a:xfrm>
            <a:prstGeom prst="round2Same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1600" b="1" dirty="0">
                  <a:solidFill>
                    <a:schemeClr val="tx1"/>
                  </a:solidFill>
                  <a:latin typeface="A Jannat LT" panose="01000000000000000000" pitchFamily="2" charset="-78"/>
                  <a:cs typeface="A Jannat LT" panose="01000000000000000000" pitchFamily="2" charset="-78"/>
                </a:rPr>
                <a:t>تساؤلاتي </a:t>
              </a:r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43D9ABA3-2E69-B436-8CA7-7CA1AF0ADF22}"/>
              </a:ext>
            </a:extLst>
          </p:cNvPr>
          <p:cNvGrpSpPr/>
          <p:nvPr/>
        </p:nvGrpSpPr>
        <p:grpSpPr>
          <a:xfrm>
            <a:off x="1336104" y="3731475"/>
            <a:ext cx="9961797" cy="1346667"/>
            <a:chOff x="9792606" y="566059"/>
            <a:chExt cx="2041072" cy="4386043"/>
          </a:xfrm>
        </p:grpSpPr>
        <p:sp>
          <p:nvSpPr>
            <p:cNvPr id="15" name="AutoShape 17">
              <a:extLst>
                <a:ext uri="{FF2B5EF4-FFF2-40B4-BE49-F238E27FC236}">
                  <a16:creationId xmlns:a16="http://schemas.microsoft.com/office/drawing/2014/main" id="{8C8A9370-53D7-A7C8-50AF-9532AB0A3757}"/>
                </a:ext>
              </a:extLst>
            </p:cNvPr>
            <p:cNvSpPr/>
            <p:nvPr/>
          </p:nvSpPr>
          <p:spPr>
            <a:xfrm>
              <a:off x="9792607" y="667657"/>
              <a:ext cx="2041071" cy="409121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</p:sp>
        <p:sp>
          <p:nvSpPr>
            <p:cNvPr id="16" name="AutoShape 24">
              <a:extLst>
                <a:ext uri="{FF2B5EF4-FFF2-40B4-BE49-F238E27FC236}">
                  <a16:creationId xmlns:a16="http://schemas.microsoft.com/office/drawing/2014/main" id="{9303B37A-8AAD-A1CA-980C-A0F35845CEE6}"/>
                </a:ext>
              </a:extLst>
            </p:cNvPr>
            <p:cNvSpPr/>
            <p:nvPr/>
          </p:nvSpPr>
          <p:spPr>
            <a:xfrm>
              <a:off x="9792606" y="4495508"/>
              <a:ext cx="2041071" cy="45659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ar-SA" dirty="0"/>
            </a:p>
          </p:txBody>
        </p:sp>
        <p:sp>
          <p:nvSpPr>
            <p:cNvPr id="17" name="مستطيل: زوايا علوية مستديرة 16">
              <a:extLst>
                <a:ext uri="{FF2B5EF4-FFF2-40B4-BE49-F238E27FC236}">
                  <a16:creationId xmlns:a16="http://schemas.microsoft.com/office/drawing/2014/main" id="{87E1BEB2-B6AE-BCAF-7EC3-82C4855F9757}"/>
                </a:ext>
              </a:extLst>
            </p:cNvPr>
            <p:cNvSpPr/>
            <p:nvPr/>
          </p:nvSpPr>
          <p:spPr>
            <a:xfrm>
              <a:off x="9792606" y="566059"/>
              <a:ext cx="2041071" cy="1084434"/>
            </a:xfrm>
            <a:prstGeom prst="round2Same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1600" b="1" dirty="0">
                  <a:solidFill>
                    <a:schemeClr val="tx1"/>
                  </a:solidFill>
                  <a:latin typeface="A Jannat LT" panose="01000000000000000000" pitchFamily="2" charset="-78"/>
                  <a:cs typeface="A Jannat LT" panose="01000000000000000000" pitchFamily="2" charset="-78"/>
                </a:rPr>
                <a:t>وجهة نظرك فيما تعلمته </a:t>
              </a:r>
            </a:p>
          </p:txBody>
        </p:sp>
      </p:grpSp>
      <p:pic>
        <p:nvPicPr>
          <p:cNvPr id="18" name="رسم 17" descr="فصل دراسي مع تعبئة خالصة">
            <a:extLst>
              <a:ext uri="{FF2B5EF4-FFF2-40B4-BE49-F238E27FC236}">
                <a16:creationId xmlns:a16="http://schemas.microsoft.com/office/drawing/2014/main" id="{99749BBC-ABB9-5CA9-C5DA-A6215EF29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8226" y="1738073"/>
            <a:ext cx="525938" cy="525938"/>
          </a:xfrm>
          <a:prstGeom prst="rect">
            <a:avLst/>
          </a:prstGeom>
        </p:spPr>
      </p:pic>
      <p:pic>
        <p:nvPicPr>
          <p:cNvPr id="19" name="رسم 18" descr="كتاب مفتوح خطوط عريضة">
            <a:extLst>
              <a:ext uri="{FF2B5EF4-FFF2-40B4-BE49-F238E27FC236}">
                <a16:creationId xmlns:a16="http://schemas.microsoft.com/office/drawing/2014/main" id="{E32D7C2C-F566-0870-43BC-77A9905907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13249" y="4194934"/>
            <a:ext cx="715892" cy="715892"/>
          </a:xfrm>
          <a:prstGeom prst="rect">
            <a:avLst/>
          </a:prstGeom>
        </p:spPr>
      </p:pic>
      <p:pic>
        <p:nvPicPr>
          <p:cNvPr id="20" name="رسم 19" descr="سبورة سوداء خطوط عريضة">
            <a:extLst>
              <a:ext uri="{FF2B5EF4-FFF2-40B4-BE49-F238E27FC236}">
                <a16:creationId xmlns:a16="http://schemas.microsoft.com/office/drawing/2014/main" id="{C1EEE068-AB0B-B5C4-6EEF-A3EFE2DFC3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47388" y="2700717"/>
            <a:ext cx="715892" cy="715892"/>
          </a:xfrm>
          <a:prstGeom prst="rect">
            <a:avLst/>
          </a:prstGeom>
        </p:spPr>
      </p:pic>
      <p:sp>
        <p:nvSpPr>
          <p:cNvPr id="21" name="عنوان 1">
            <a:extLst>
              <a:ext uri="{FF2B5EF4-FFF2-40B4-BE49-F238E27FC236}">
                <a16:creationId xmlns:a16="http://schemas.microsoft.com/office/drawing/2014/main" id="{FC114BE2-F522-ED9E-95C0-2B3DCBA2FB68}"/>
              </a:ext>
            </a:extLst>
          </p:cNvPr>
          <p:cNvSpPr txBox="1">
            <a:spLocks/>
          </p:cNvSpPr>
          <p:nvPr/>
        </p:nvSpPr>
        <p:spPr>
          <a:xfrm>
            <a:off x="3678884" y="98467"/>
            <a:ext cx="4394590" cy="499571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2933" b="1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المخلوقات الحية </a:t>
            </a:r>
          </a:p>
        </p:txBody>
      </p:sp>
      <p:cxnSp>
        <p:nvCxnSpPr>
          <p:cNvPr id="22" name="رابط مستقيم 21">
            <a:extLst>
              <a:ext uri="{FF2B5EF4-FFF2-40B4-BE49-F238E27FC236}">
                <a16:creationId xmlns:a16="http://schemas.microsoft.com/office/drawing/2014/main" id="{5E7FE962-225A-4D94-110A-4800E36D63F6}"/>
              </a:ext>
            </a:extLst>
          </p:cNvPr>
          <p:cNvCxnSpPr/>
          <p:nvPr/>
        </p:nvCxnSpPr>
        <p:spPr>
          <a:xfrm flipH="1">
            <a:off x="0" y="101677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87DFBB3-8464-2EF0-8419-2A72FA5775EA}"/>
              </a:ext>
            </a:extLst>
          </p:cNvPr>
          <p:cNvGrpSpPr/>
          <p:nvPr/>
        </p:nvGrpSpPr>
        <p:grpSpPr>
          <a:xfrm>
            <a:off x="1336104" y="5133603"/>
            <a:ext cx="9961797" cy="1346667"/>
            <a:chOff x="9792606" y="566059"/>
            <a:chExt cx="2041072" cy="4386043"/>
          </a:xfrm>
        </p:grpSpPr>
        <p:sp>
          <p:nvSpPr>
            <p:cNvPr id="24" name="AutoShape 17">
              <a:extLst>
                <a:ext uri="{FF2B5EF4-FFF2-40B4-BE49-F238E27FC236}">
                  <a16:creationId xmlns:a16="http://schemas.microsoft.com/office/drawing/2014/main" id="{B56CD4B9-2CB6-2979-5908-37C8DF8C620D}"/>
                </a:ext>
              </a:extLst>
            </p:cNvPr>
            <p:cNvSpPr/>
            <p:nvPr/>
          </p:nvSpPr>
          <p:spPr>
            <a:xfrm>
              <a:off x="9792607" y="667657"/>
              <a:ext cx="2041071" cy="409121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</p:sp>
        <p:sp>
          <p:nvSpPr>
            <p:cNvPr id="25" name="AutoShape 24">
              <a:extLst>
                <a:ext uri="{FF2B5EF4-FFF2-40B4-BE49-F238E27FC236}">
                  <a16:creationId xmlns:a16="http://schemas.microsoft.com/office/drawing/2014/main" id="{32CC7AE6-9B48-1723-BC9F-08617EF098A1}"/>
                </a:ext>
              </a:extLst>
            </p:cNvPr>
            <p:cNvSpPr/>
            <p:nvPr/>
          </p:nvSpPr>
          <p:spPr>
            <a:xfrm>
              <a:off x="9792606" y="4495508"/>
              <a:ext cx="2041071" cy="45659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ar-SA" dirty="0"/>
            </a:p>
          </p:txBody>
        </p:sp>
        <p:sp>
          <p:nvSpPr>
            <p:cNvPr id="26" name="مستطيل: زوايا علوية مستديرة 25">
              <a:extLst>
                <a:ext uri="{FF2B5EF4-FFF2-40B4-BE49-F238E27FC236}">
                  <a16:creationId xmlns:a16="http://schemas.microsoft.com/office/drawing/2014/main" id="{88A17E9F-AB54-405C-61E1-4CEDECFD71F1}"/>
                </a:ext>
              </a:extLst>
            </p:cNvPr>
            <p:cNvSpPr/>
            <p:nvPr/>
          </p:nvSpPr>
          <p:spPr>
            <a:xfrm>
              <a:off x="9792606" y="566059"/>
              <a:ext cx="2041071" cy="1084434"/>
            </a:xfrm>
            <a:prstGeom prst="round2Same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1600" b="1" dirty="0">
                  <a:solidFill>
                    <a:schemeClr val="tx1"/>
                  </a:solidFill>
                  <a:latin typeface="A Jannat LT" panose="01000000000000000000" pitchFamily="2" charset="-78"/>
                  <a:cs typeface="A Jannat LT" panose="01000000000000000000" pitchFamily="2" charset="-78"/>
                </a:rPr>
                <a:t>هل تحتاج الى تدريب </a:t>
              </a:r>
            </a:p>
          </p:txBody>
        </p:sp>
      </p:grpSp>
      <p:pic>
        <p:nvPicPr>
          <p:cNvPr id="27" name="رسم 26" descr="فصل دراسي مع تعبئة خالصة">
            <a:extLst>
              <a:ext uri="{FF2B5EF4-FFF2-40B4-BE49-F238E27FC236}">
                <a16:creationId xmlns:a16="http://schemas.microsoft.com/office/drawing/2014/main" id="{406E3277-8611-B4D8-4F85-62051DB28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2365" y="5600181"/>
            <a:ext cx="525938" cy="52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056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DC0C661-D643-9832-F6CD-8AE436EDD6B2}"/>
              </a:ext>
            </a:extLst>
          </p:cNvPr>
          <p:cNvSpPr txBox="1">
            <a:spLocks/>
          </p:cNvSpPr>
          <p:nvPr/>
        </p:nvSpPr>
        <p:spPr>
          <a:xfrm>
            <a:off x="3716984" y="2632117"/>
            <a:ext cx="5427016" cy="499571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2933" b="1" dirty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مع أطيب تمنياتي لكم بالتوفيق </a:t>
            </a:r>
          </a:p>
        </p:txBody>
      </p:sp>
      <p:sp>
        <p:nvSpPr>
          <p:cNvPr id="3" name="عنوان 1">
            <a:extLst>
              <a:ext uri="{FF2B5EF4-FFF2-40B4-BE49-F238E27FC236}">
                <a16:creationId xmlns:a16="http://schemas.microsoft.com/office/drawing/2014/main" id="{0FDD05E5-609B-1075-E351-0B69ABF63C31}"/>
              </a:ext>
            </a:extLst>
          </p:cNvPr>
          <p:cNvSpPr txBox="1">
            <a:spLocks/>
          </p:cNvSpPr>
          <p:nvPr/>
        </p:nvSpPr>
        <p:spPr>
          <a:xfrm>
            <a:off x="3716984" y="3927517"/>
            <a:ext cx="5427016" cy="499571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2933" b="1" dirty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المعلم  أ . يوسف سليمان البلوي </a:t>
            </a:r>
          </a:p>
        </p:txBody>
      </p:sp>
    </p:spTree>
    <p:extLst>
      <p:ext uri="{BB962C8B-B14F-4D97-AF65-F5344CB8AC3E}">
        <p14:creationId xmlns:p14="http://schemas.microsoft.com/office/powerpoint/2010/main" val="4207119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>
            <a:extLst>
              <a:ext uri="{FF2B5EF4-FFF2-40B4-BE49-F238E27FC236}">
                <a16:creationId xmlns:a16="http://schemas.microsoft.com/office/drawing/2014/main" id="{E2626391-F9AE-3856-A25A-3C80B1C5B8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4487868" y="198652"/>
            <a:ext cx="7472324" cy="1225868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6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ar-SA" sz="2400" b="1" dirty="0">
                <a:solidFill>
                  <a:schemeClr val="tx2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السلام عليكم ورحمة الله </a:t>
            </a:r>
          </a:p>
          <a:p>
            <a:pPr algn="ctr"/>
            <a:r>
              <a:rPr lang="ar-SA" sz="2400" b="1" dirty="0">
                <a:solidFill>
                  <a:schemeClr val="tx2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ابنائي الطلاب أنا معلمكم  لمادة العلوم</a:t>
            </a:r>
          </a:p>
          <a:p>
            <a:pPr algn="ctr"/>
            <a:r>
              <a:rPr lang="ar-SA" sz="2400" b="1" dirty="0">
                <a:solidFill>
                  <a:schemeClr val="tx2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 يسعدني التعرف بكم</a:t>
            </a:r>
            <a:endParaRPr lang="en-US" sz="2400" b="1" dirty="0">
              <a:solidFill>
                <a:schemeClr val="tx2"/>
              </a:solidFill>
              <a:latin typeface="Tajawal Medium" panose="00000600000000000000" pitchFamily="2" charset="-78"/>
              <a:cs typeface="Tajawal Medium" panose="00000600000000000000" pitchFamily="2" charset="-78"/>
            </a:endParaRPr>
          </a:p>
        </p:txBody>
      </p:sp>
      <p:sp>
        <p:nvSpPr>
          <p:cNvPr id="21" name="TextBox 19">
            <a:extLst>
              <a:ext uri="{FF2B5EF4-FFF2-40B4-BE49-F238E27FC236}">
                <a16:creationId xmlns:a16="http://schemas.microsoft.com/office/drawing/2014/main" id="{9C2B3851-5F05-4F0F-9C64-2F478A633CA4}"/>
              </a:ext>
            </a:extLst>
          </p:cNvPr>
          <p:cNvSpPr txBox="1"/>
          <p:nvPr/>
        </p:nvSpPr>
        <p:spPr>
          <a:xfrm>
            <a:off x="4416528" y="1633598"/>
            <a:ext cx="7472325" cy="430887"/>
          </a:xfrm>
          <a:prstGeom prst="rect">
            <a:avLst/>
          </a:prstGeom>
          <a:solidFill>
            <a:schemeClr val="accent5">
              <a:lumMod val="20000"/>
              <a:lumOff val="80000"/>
              <a:alpha val="5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ar-SA" sz="2800" dirty="0">
                <a:solidFill>
                  <a:schemeClr val="tx2"/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كل عام و انتم بخير  و عودا حميدا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7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214357" y="1296410"/>
            <a:ext cx="1350192" cy="13906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7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729574" y="2769967"/>
            <a:ext cx="2166930" cy="223185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0355" t="10312" r="31567" b="8986"/>
          <a:stretch>
            <a:fillRect/>
          </a:stretch>
        </p:blipFill>
        <p:spPr>
          <a:xfrm rot="-5400000">
            <a:off x="4166982" y="-3333103"/>
            <a:ext cx="3702173" cy="108958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749400" y="-70035"/>
            <a:ext cx="647319" cy="12079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83080" flipH="1">
            <a:off x="10436569" y="207478"/>
            <a:ext cx="1145711" cy="9375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729605">
            <a:off x="194912" y="609556"/>
            <a:ext cx="1090249" cy="8087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386044" y="2752484"/>
            <a:ext cx="592403" cy="90506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557113" y="2132341"/>
            <a:ext cx="362717" cy="47050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353891" y="1932039"/>
            <a:ext cx="281859" cy="24444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9433839" y="328394"/>
            <a:ext cx="281859" cy="244449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149637" y="1241735"/>
            <a:ext cx="9921361" cy="6040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74"/>
              </a:lnSpc>
            </a:pPr>
            <a:r>
              <a:rPr lang="ar-SA" sz="3200" b="1" dirty="0">
                <a:latin typeface="Tajawal Medium" panose="00000600000000000000" pitchFamily="2" charset="-78"/>
                <a:cs typeface="Tajawal Medium" panose="00000600000000000000" pitchFamily="2" charset="-78"/>
              </a:rPr>
              <a:t>في البداية سنقوم بتشكيل مجموعات التعلم</a:t>
            </a:r>
            <a:endParaRPr lang="en-US" sz="3200" b="1" dirty="0">
              <a:latin typeface="Tajawal Medium" panose="00000600000000000000" pitchFamily="2" charset="-78"/>
              <a:cs typeface="Tajawal Medium" panose="00000600000000000000" pitchFamily="2" charset="-78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72954" y="2183386"/>
            <a:ext cx="10090229" cy="9605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03"/>
              </a:lnSpc>
            </a:pPr>
            <a:r>
              <a:rPr lang="ar-SA" sz="2800" b="1" dirty="0">
                <a:latin typeface="Tajawal Medium" panose="00000600000000000000" pitchFamily="2" charset="-78"/>
                <a:cs typeface="Tajawal Medium" panose="00000600000000000000" pitchFamily="2" charset="-78"/>
              </a:rPr>
              <a:t>سنكون مجموعات من 6 أعضاء و تختار كل مجموعة اسم يناسبها</a:t>
            </a:r>
          </a:p>
          <a:p>
            <a:pPr algn="ctr">
              <a:lnSpc>
                <a:spcPts val="3803"/>
              </a:lnSpc>
            </a:pPr>
            <a:r>
              <a:rPr lang="ar-SA" sz="2800" b="1" dirty="0">
                <a:latin typeface="Tajawal Medium" panose="00000600000000000000" pitchFamily="2" charset="-78"/>
                <a:cs typeface="Tajawal Medium" panose="00000600000000000000" pitchFamily="2" charset="-78"/>
              </a:rPr>
              <a:t> و توزيع الأدوار و المهام على المجموعة 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57690" y="3114693"/>
            <a:ext cx="678778" cy="912782"/>
          </a:xfrm>
          <a:prstGeom prst="rect">
            <a:avLst/>
          </a:prstGeom>
        </p:spPr>
      </p:pic>
      <p:pic>
        <p:nvPicPr>
          <p:cNvPr id="1026" name="Picture 2" descr="بحث عن العمل ضمن فريق … بحث عن مهارات اجتماعية العمل ضمن فريق | مملكة">
            <a:extLst>
              <a:ext uri="{FF2B5EF4-FFF2-40B4-BE49-F238E27FC236}">
                <a16:creationId xmlns:a16="http://schemas.microsoft.com/office/drawing/2014/main" id="{35EF8BCF-67AD-9EFD-3F2D-1ED701945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77" b="90947" l="9500" r="91167">
                        <a14:foregroundMark x1="44833" y1="24691" x2="41000" y2="53704"/>
                        <a14:foregroundMark x1="41000" y1="53704" x2="41000" y2="53704"/>
                        <a14:foregroundMark x1="41000" y1="53704" x2="24667" y2="47531"/>
                        <a14:foregroundMark x1="16000" y1="30864" x2="33667" y2="72840"/>
                        <a14:foregroundMark x1="34500" y1="69753" x2="61167" y2="52058"/>
                        <a14:foregroundMark x1="61167" y1="52058" x2="62833" y2="50000"/>
                        <a14:foregroundMark x1="59167" y1="47531" x2="59167" y2="47531"/>
                        <a14:foregroundMark x1="57500" y1="46091" x2="39500" y2="61317"/>
                        <a14:foregroundMark x1="33667" y1="77366" x2="33667" y2="77366"/>
                        <a14:foregroundMark x1="30333" y1="77366" x2="30333" y2="77366"/>
                        <a14:foregroundMark x1="30333" y1="77366" x2="27167" y2="75514"/>
                        <a14:foregroundMark x1="30333" y1="72840" x2="25000" y2="70782"/>
                        <a14:foregroundMark x1="71000" y1="72428" x2="64833" y2="72428"/>
                        <a14:foregroundMark x1="71500" y1="74486" x2="67667" y2="79012"/>
                        <a14:foregroundMark x1="70167" y1="79012" x2="70667" y2="82922"/>
                        <a14:foregroundMark x1="70667" y1="82922" x2="71833" y2="86626"/>
                        <a14:foregroundMark x1="63167" y1="82922" x2="63167" y2="91152"/>
                        <a14:foregroundMark x1="60833" y1="42593" x2="48000" y2="38477"/>
                        <a14:foregroundMark x1="27500" y1="18724" x2="33333" y2="41564"/>
                        <a14:foregroundMark x1="57000" y1="45473" x2="44833" y2="48148"/>
                        <a14:foregroundMark x1="38167" y1="45473" x2="44000" y2="52675"/>
                        <a14:foregroundMark x1="51000" y1="65226" x2="42667" y2="63786"/>
                        <a14:foregroundMark x1="91167" y1="31893" x2="91167" y2="31893"/>
                        <a14:foregroundMark x1="91167" y1="31893" x2="91167" y2="31893"/>
                        <a14:foregroundMark x1="91167" y1="31893" x2="85000" y2="30864"/>
                        <a14:foregroundMark x1="85000" y1="30864" x2="82500" y2="47119"/>
                        <a14:foregroundMark x1="82500" y1="47119" x2="82500" y2="47119"/>
                        <a14:foregroundMark x1="82500" y1="47119" x2="78000" y2="60288"/>
                        <a14:foregroundMark x1="78000" y1="60288" x2="78000" y2="60288"/>
                        <a14:foregroundMark x1="78000" y1="60288" x2="65667" y2="62757"/>
                        <a14:foregroundMark x1="65667" y1="62757" x2="65333" y2="37449"/>
                        <a14:foregroundMark x1="66500" y1="34979" x2="74333" y2="19753"/>
                        <a14:foregroundMark x1="74333" y1="18724" x2="72667" y2="36831"/>
                        <a14:foregroundMark x1="72667" y1="36831" x2="71500" y2="53086"/>
                        <a14:foregroundMark x1="58333" y1="14609" x2="59500" y2="28395"/>
                        <a14:foregroundMark x1="9500" y1="30864" x2="9500" y2="30864"/>
                        <a14:foregroundMark x1="65667" y1="80453" x2="65667" y2="80453"/>
                        <a14:foregroundMark x1="30000" y1="69753" x2="30000" y2="69753"/>
                        <a14:foregroundMark x1="29167" y1="69753" x2="29167" y2="69753"/>
                        <a14:foregroundMark x1="29167" y1="69753" x2="29167" y2="69753"/>
                        <a14:foregroundMark x1="27167" y1="70370" x2="27167" y2="70370"/>
                        <a14:foregroundMark x1="27167" y1="70370" x2="31667" y2="68930"/>
                        <a14:foregroundMark x1="39833" y1="81070" x2="39833" y2="81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693" y="4002163"/>
            <a:ext cx="2060292" cy="166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بحث عن العمل ضمن فريق … بحث عن مهارات اجتماعية العمل ضمن فريق | مملكة">
            <a:extLst>
              <a:ext uri="{FF2B5EF4-FFF2-40B4-BE49-F238E27FC236}">
                <a16:creationId xmlns:a16="http://schemas.microsoft.com/office/drawing/2014/main" id="{EB360349-AB5B-18FC-162E-162082C74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77" b="90947" l="9500" r="91167">
                        <a14:foregroundMark x1="44833" y1="24691" x2="41000" y2="53704"/>
                        <a14:foregroundMark x1="41000" y1="53704" x2="41000" y2="53704"/>
                        <a14:foregroundMark x1="41000" y1="53704" x2="24667" y2="47531"/>
                        <a14:foregroundMark x1="16000" y1="30864" x2="33667" y2="72840"/>
                        <a14:foregroundMark x1="34500" y1="69753" x2="61167" y2="52058"/>
                        <a14:foregroundMark x1="61167" y1="52058" x2="62833" y2="50000"/>
                        <a14:foregroundMark x1="59167" y1="47531" x2="59167" y2="47531"/>
                        <a14:foregroundMark x1="57500" y1="46091" x2="39500" y2="61317"/>
                        <a14:foregroundMark x1="33667" y1="77366" x2="33667" y2="77366"/>
                        <a14:foregroundMark x1="30333" y1="77366" x2="30333" y2="77366"/>
                        <a14:foregroundMark x1="30333" y1="77366" x2="27167" y2="75514"/>
                        <a14:foregroundMark x1="30333" y1="72840" x2="25000" y2="70782"/>
                        <a14:foregroundMark x1="71000" y1="72428" x2="64833" y2="72428"/>
                        <a14:foregroundMark x1="71500" y1="74486" x2="67667" y2="79012"/>
                        <a14:foregroundMark x1="70167" y1="79012" x2="70667" y2="82922"/>
                        <a14:foregroundMark x1="70667" y1="82922" x2="71833" y2="86626"/>
                        <a14:foregroundMark x1="63167" y1="82922" x2="63167" y2="91152"/>
                        <a14:foregroundMark x1="60833" y1="42593" x2="48000" y2="38477"/>
                        <a14:foregroundMark x1="27500" y1="18724" x2="33333" y2="41564"/>
                        <a14:foregroundMark x1="57000" y1="45473" x2="44833" y2="48148"/>
                        <a14:foregroundMark x1="38167" y1="45473" x2="44000" y2="52675"/>
                        <a14:foregroundMark x1="51000" y1="65226" x2="42667" y2="63786"/>
                        <a14:foregroundMark x1="91167" y1="31893" x2="91167" y2="31893"/>
                        <a14:foregroundMark x1="91167" y1="31893" x2="91167" y2="31893"/>
                        <a14:foregroundMark x1="91167" y1="31893" x2="85000" y2="30864"/>
                        <a14:foregroundMark x1="85000" y1="30864" x2="82500" y2="47119"/>
                        <a14:foregroundMark x1="82500" y1="47119" x2="82500" y2="47119"/>
                        <a14:foregroundMark x1="82500" y1="47119" x2="78000" y2="60288"/>
                        <a14:foregroundMark x1="78000" y1="60288" x2="78000" y2="60288"/>
                        <a14:foregroundMark x1="78000" y1="60288" x2="65667" y2="62757"/>
                        <a14:foregroundMark x1="65667" y1="62757" x2="65333" y2="37449"/>
                        <a14:foregroundMark x1="66500" y1="34979" x2="74333" y2="19753"/>
                        <a14:foregroundMark x1="74333" y1="18724" x2="72667" y2="36831"/>
                        <a14:foregroundMark x1="72667" y1="36831" x2="71500" y2="53086"/>
                        <a14:foregroundMark x1="58333" y1="14609" x2="59500" y2="28395"/>
                        <a14:foregroundMark x1="9500" y1="30864" x2="9500" y2="30864"/>
                        <a14:foregroundMark x1="65667" y1="80453" x2="65667" y2="80453"/>
                        <a14:foregroundMark x1="30000" y1="69753" x2="30000" y2="69753"/>
                        <a14:foregroundMark x1="29167" y1="69753" x2="29167" y2="69753"/>
                        <a14:foregroundMark x1="29167" y1="69753" x2="29167" y2="69753"/>
                        <a14:foregroundMark x1="27167" y1="70370" x2="27167" y2="70370"/>
                        <a14:foregroundMark x1="27167" y1="70370" x2="31667" y2="68930"/>
                        <a14:foregroundMark x1="39833" y1="81070" x2="39833" y2="81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388" y="3914380"/>
            <a:ext cx="2213424" cy="179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بحث عن العمل ضمن فريق … بحث عن مهارات اجتماعية العمل ضمن فريق | مملكة">
            <a:extLst>
              <a:ext uri="{FF2B5EF4-FFF2-40B4-BE49-F238E27FC236}">
                <a16:creationId xmlns:a16="http://schemas.microsoft.com/office/drawing/2014/main" id="{18FDE108-7E52-F71E-57EF-F3D819199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77" b="90947" l="9500" r="91167">
                        <a14:foregroundMark x1="44833" y1="24691" x2="41000" y2="53704"/>
                        <a14:foregroundMark x1="41000" y1="53704" x2="41000" y2="53704"/>
                        <a14:foregroundMark x1="41000" y1="53704" x2="24667" y2="47531"/>
                        <a14:foregroundMark x1="16000" y1="30864" x2="33667" y2="72840"/>
                        <a14:foregroundMark x1="34500" y1="69753" x2="61167" y2="52058"/>
                        <a14:foregroundMark x1="61167" y1="52058" x2="62833" y2="50000"/>
                        <a14:foregroundMark x1="59167" y1="47531" x2="59167" y2="47531"/>
                        <a14:foregroundMark x1="57500" y1="46091" x2="39500" y2="61317"/>
                        <a14:foregroundMark x1="33667" y1="77366" x2="33667" y2="77366"/>
                        <a14:foregroundMark x1="30333" y1="77366" x2="30333" y2="77366"/>
                        <a14:foregroundMark x1="30333" y1="77366" x2="27167" y2="75514"/>
                        <a14:foregroundMark x1="30333" y1="72840" x2="25000" y2="70782"/>
                        <a14:foregroundMark x1="71000" y1="72428" x2="64833" y2="72428"/>
                        <a14:foregroundMark x1="71500" y1="74486" x2="67667" y2="79012"/>
                        <a14:foregroundMark x1="70167" y1="79012" x2="70667" y2="82922"/>
                        <a14:foregroundMark x1="70667" y1="82922" x2="71833" y2="86626"/>
                        <a14:foregroundMark x1="63167" y1="82922" x2="63167" y2="91152"/>
                        <a14:foregroundMark x1="60833" y1="42593" x2="48000" y2="38477"/>
                        <a14:foregroundMark x1="27500" y1="18724" x2="33333" y2="41564"/>
                        <a14:foregroundMark x1="57000" y1="45473" x2="44833" y2="48148"/>
                        <a14:foregroundMark x1="38167" y1="45473" x2="44000" y2="52675"/>
                        <a14:foregroundMark x1="51000" y1="65226" x2="42667" y2="63786"/>
                        <a14:foregroundMark x1="91167" y1="31893" x2="91167" y2="31893"/>
                        <a14:foregroundMark x1="91167" y1="31893" x2="91167" y2="31893"/>
                        <a14:foregroundMark x1="91167" y1="31893" x2="85000" y2="30864"/>
                        <a14:foregroundMark x1="85000" y1="30864" x2="82500" y2="47119"/>
                        <a14:foregroundMark x1="82500" y1="47119" x2="82500" y2="47119"/>
                        <a14:foregroundMark x1="82500" y1="47119" x2="78000" y2="60288"/>
                        <a14:foregroundMark x1="78000" y1="60288" x2="78000" y2="60288"/>
                        <a14:foregroundMark x1="78000" y1="60288" x2="65667" y2="62757"/>
                        <a14:foregroundMark x1="65667" y1="62757" x2="65333" y2="37449"/>
                        <a14:foregroundMark x1="66500" y1="34979" x2="74333" y2="19753"/>
                        <a14:foregroundMark x1="74333" y1="18724" x2="72667" y2="36831"/>
                        <a14:foregroundMark x1="72667" y1="36831" x2="71500" y2="53086"/>
                        <a14:foregroundMark x1="58333" y1="14609" x2="59500" y2="28395"/>
                        <a14:foregroundMark x1="9500" y1="30864" x2="9500" y2="30864"/>
                        <a14:foregroundMark x1="65667" y1="80453" x2="65667" y2="80453"/>
                        <a14:foregroundMark x1="30000" y1="69753" x2="30000" y2="69753"/>
                        <a14:foregroundMark x1="29167" y1="69753" x2="29167" y2="69753"/>
                        <a14:foregroundMark x1="29167" y1="69753" x2="29167" y2="69753"/>
                        <a14:foregroundMark x1="27167" y1="70370" x2="27167" y2="70370"/>
                        <a14:foregroundMark x1="27167" y1="70370" x2="31667" y2="68930"/>
                        <a14:foregroundMark x1="39833" y1="81070" x2="39833" y2="81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71" y="3849094"/>
            <a:ext cx="2343091" cy="189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33EA9A70-61D7-A498-1930-FE54300BC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179"/>
            <a:ext cx="12192000" cy="6859179"/>
          </a:xfrm>
          <a:prstGeom prst="rect">
            <a:avLst/>
          </a:prstGeom>
        </p:spPr>
      </p:pic>
      <p:sp>
        <p:nvSpPr>
          <p:cNvPr id="19" name="Rectangle: Rounded Corners 5">
            <a:extLst>
              <a:ext uri="{FF2B5EF4-FFF2-40B4-BE49-F238E27FC236}">
                <a16:creationId xmlns:a16="http://schemas.microsoft.com/office/drawing/2014/main" id="{85F0D47E-8B63-A8CE-B008-6C2A26B99E77}"/>
              </a:ext>
            </a:extLst>
          </p:cNvPr>
          <p:cNvSpPr/>
          <p:nvPr/>
        </p:nvSpPr>
        <p:spPr>
          <a:xfrm>
            <a:off x="6295666" y="907053"/>
            <a:ext cx="4363640" cy="1093940"/>
          </a:xfrm>
          <a:prstGeom prst="roundRect">
            <a:avLst/>
          </a:prstGeom>
          <a:solidFill>
            <a:schemeClr val="accent5">
              <a:lumMod val="40000"/>
              <a:lumOff val="60000"/>
              <a:alpha val="80000"/>
            </a:schemeClr>
          </a:solidFill>
          <a:ln>
            <a:noFill/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1" algn="ctr" rtl="1"/>
            <a:r>
              <a:rPr lang="ar-SA" sz="2933" b="1" dirty="0">
                <a:solidFill>
                  <a:schemeClr val="tx2">
                    <a:lumMod val="50000"/>
                  </a:schemeClr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المخلوقات الحية</a:t>
            </a:r>
            <a:endParaRPr lang="ar-MA" sz="5334" b="1" dirty="0">
              <a:solidFill>
                <a:schemeClr val="tx2">
                  <a:lumMod val="50000"/>
                </a:schemeClr>
              </a:solidFill>
              <a:latin typeface="Tajawal ExtraBold" panose="00000800000000000000" pitchFamily="2" charset="-78"/>
              <a:cs typeface="Tajawal ExtraBold" panose="00000800000000000000" pitchFamily="2" charset="-78"/>
            </a:endParaRPr>
          </a:p>
        </p:txBody>
      </p:sp>
      <p:sp>
        <p:nvSpPr>
          <p:cNvPr id="20" name="1">
            <a:extLst>
              <a:ext uri="{FF2B5EF4-FFF2-40B4-BE49-F238E27FC236}">
                <a16:creationId xmlns:a16="http://schemas.microsoft.com/office/drawing/2014/main" id="{23AA6367-CFC7-65AB-E556-7436D1E5E666}"/>
              </a:ext>
            </a:extLst>
          </p:cNvPr>
          <p:cNvSpPr/>
          <p:nvPr/>
        </p:nvSpPr>
        <p:spPr>
          <a:xfrm>
            <a:off x="10106915" y="928784"/>
            <a:ext cx="2100716" cy="1033614"/>
          </a:xfrm>
          <a:prstGeom prst="flowChartTermina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sz="2400" b="1" dirty="0">
                <a:latin typeface="Tajawal ExtraBold" panose="00000800000000000000" pitchFamily="2" charset="-78"/>
                <a:cs typeface="Tajawal ExtraBold" panose="00000800000000000000" pitchFamily="2" charset="-78"/>
              </a:rPr>
              <a:t>الوحدة الأولى</a:t>
            </a:r>
          </a:p>
        </p:txBody>
      </p:sp>
      <p:sp>
        <p:nvSpPr>
          <p:cNvPr id="21" name="Rectangle: Rounded Corners 6">
            <a:extLst>
              <a:ext uri="{FF2B5EF4-FFF2-40B4-BE49-F238E27FC236}">
                <a16:creationId xmlns:a16="http://schemas.microsoft.com/office/drawing/2014/main" id="{4C51A3AF-B2A3-3D63-0186-715B295EC974}"/>
              </a:ext>
            </a:extLst>
          </p:cNvPr>
          <p:cNvSpPr/>
          <p:nvPr/>
        </p:nvSpPr>
        <p:spPr>
          <a:xfrm>
            <a:off x="4661941" y="2267249"/>
            <a:ext cx="6054786" cy="1093940"/>
          </a:xfrm>
          <a:prstGeom prst="roundRect">
            <a:avLst>
              <a:gd name="adj" fmla="val 16680"/>
            </a:avLst>
          </a:prstGeom>
          <a:solidFill>
            <a:schemeClr val="accent5">
              <a:lumMod val="40000"/>
              <a:lumOff val="60000"/>
              <a:alpha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2" algn="ctr" rtl="1"/>
            <a:r>
              <a:rPr lang="ar-SA" sz="2933" b="1" dirty="0">
                <a:solidFill>
                  <a:schemeClr val="tx2">
                    <a:lumMod val="50000"/>
                  </a:schemeClr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ممالك المخلوقات الحية</a:t>
            </a:r>
            <a:endParaRPr lang="ar-MA" sz="5334" b="1" dirty="0">
              <a:solidFill>
                <a:schemeClr val="tx2">
                  <a:lumMod val="50000"/>
                </a:schemeClr>
              </a:solidFill>
              <a:latin typeface="Tajawal ExtraBold" panose="00000800000000000000" pitchFamily="2" charset="-78"/>
              <a:cs typeface="Tajawal ExtraBold" panose="00000800000000000000" pitchFamily="2" charset="-78"/>
            </a:endParaRPr>
          </a:p>
        </p:txBody>
      </p:sp>
      <p:sp>
        <p:nvSpPr>
          <p:cNvPr id="22" name="1">
            <a:extLst>
              <a:ext uri="{FF2B5EF4-FFF2-40B4-BE49-F238E27FC236}">
                <a16:creationId xmlns:a16="http://schemas.microsoft.com/office/drawing/2014/main" id="{B8140B4C-8513-C183-FE32-C280CC4BE994}"/>
              </a:ext>
            </a:extLst>
          </p:cNvPr>
          <p:cNvSpPr/>
          <p:nvPr/>
        </p:nvSpPr>
        <p:spPr>
          <a:xfrm>
            <a:off x="10131153" y="2277524"/>
            <a:ext cx="2079547" cy="1093940"/>
          </a:xfrm>
          <a:prstGeom prst="flowChartTermina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sz="2400" b="1" dirty="0">
                <a:latin typeface="Tajawal ExtraBold" panose="00000800000000000000" pitchFamily="2" charset="-78"/>
                <a:cs typeface="Tajawal ExtraBold" panose="00000800000000000000" pitchFamily="2" charset="-78"/>
              </a:rPr>
              <a:t>الفصل الأول</a:t>
            </a:r>
            <a:endParaRPr lang="ar-MA" sz="5867" b="1" dirty="0">
              <a:latin typeface="Tajawal ExtraBold" panose="00000800000000000000" pitchFamily="2" charset="-78"/>
              <a:cs typeface="Tajawal ExtraBold" panose="00000800000000000000" pitchFamily="2" charset="-78"/>
            </a:endParaRPr>
          </a:p>
        </p:txBody>
      </p:sp>
      <p:sp>
        <p:nvSpPr>
          <p:cNvPr id="23" name="Rectangle: Rounded Corners 9">
            <a:extLst>
              <a:ext uri="{FF2B5EF4-FFF2-40B4-BE49-F238E27FC236}">
                <a16:creationId xmlns:a16="http://schemas.microsoft.com/office/drawing/2014/main" id="{D1A5856F-B9E6-2E45-2A91-8C4F2B97A64C}"/>
              </a:ext>
            </a:extLst>
          </p:cNvPr>
          <p:cNvSpPr/>
          <p:nvPr/>
        </p:nvSpPr>
        <p:spPr>
          <a:xfrm>
            <a:off x="3252866" y="3627444"/>
            <a:ext cx="7357118" cy="1147096"/>
          </a:xfrm>
          <a:prstGeom prst="roundRect">
            <a:avLst>
              <a:gd name="adj" fmla="val 11127"/>
            </a:avLst>
          </a:prstGeom>
          <a:solidFill>
            <a:schemeClr val="accent5">
              <a:lumMod val="40000"/>
              <a:lumOff val="60000"/>
              <a:alpha val="79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1" algn="ctr" rtl="1"/>
            <a:r>
              <a:rPr lang="ar-SA" sz="2667" b="1" dirty="0">
                <a:solidFill>
                  <a:schemeClr val="tx2">
                    <a:lumMod val="50000"/>
                  </a:schemeClr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   ما المخلوقات الحية؟ وكيف تصنّف؟ </a:t>
            </a:r>
            <a:endParaRPr lang="ar-MA" sz="6400" dirty="0">
              <a:solidFill>
                <a:schemeClr val="tx2">
                  <a:lumMod val="50000"/>
                </a:schemeClr>
              </a:solidFill>
              <a:latin typeface="Tajawal ExtraBold" panose="00000800000000000000" pitchFamily="2" charset="-78"/>
              <a:cs typeface="Tajawal ExtraBold" panose="00000800000000000000" pitchFamily="2" charset="-78"/>
            </a:endParaRPr>
          </a:p>
        </p:txBody>
      </p:sp>
      <p:sp>
        <p:nvSpPr>
          <p:cNvPr id="24" name="1">
            <a:extLst>
              <a:ext uri="{FF2B5EF4-FFF2-40B4-BE49-F238E27FC236}">
                <a16:creationId xmlns:a16="http://schemas.microsoft.com/office/drawing/2014/main" id="{C1448D6C-3145-90C5-C874-54F899C02CDC}"/>
              </a:ext>
            </a:extLst>
          </p:cNvPr>
          <p:cNvSpPr/>
          <p:nvPr/>
        </p:nvSpPr>
        <p:spPr>
          <a:xfrm>
            <a:off x="10185638" y="3618978"/>
            <a:ext cx="2025062" cy="1147094"/>
          </a:xfrm>
          <a:prstGeom prst="flowChartTermina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sz="2133" b="1" dirty="0">
                <a:latin typeface="Tajawal ExtraBold" panose="00000800000000000000" pitchFamily="2" charset="-78"/>
                <a:cs typeface="Tajawal ExtraBold" panose="00000800000000000000" pitchFamily="2" charset="-78"/>
              </a:rPr>
              <a:t>الفكرة العامة </a:t>
            </a:r>
            <a:endParaRPr lang="ar-MA" sz="2133" b="1" dirty="0">
              <a:latin typeface="Tajawal ExtraBold" panose="00000800000000000000" pitchFamily="2" charset="-78"/>
              <a:cs typeface="Tajawal ExtraBold" panose="00000800000000000000" pitchFamily="2" charset="-78"/>
            </a:endParaRPr>
          </a:p>
        </p:txBody>
      </p:sp>
      <p:sp>
        <p:nvSpPr>
          <p:cNvPr id="27" name="Rectangle 10">
            <a:extLst>
              <a:ext uri="{FF2B5EF4-FFF2-40B4-BE49-F238E27FC236}">
                <a16:creationId xmlns:a16="http://schemas.microsoft.com/office/drawing/2014/main" id="{0DFA8938-14D0-3FBF-1A29-1FF51231CD27}"/>
              </a:ext>
            </a:extLst>
          </p:cNvPr>
          <p:cNvSpPr/>
          <p:nvPr/>
        </p:nvSpPr>
        <p:spPr>
          <a:xfrm>
            <a:off x="10853311" y="0"/>
            <a:ext cx="1338689" cy="553998"/>
          </a:xfrm>
          <a:prstGeom prst="rect">
            <a:avLst/>
          </a:prstGeom>
          <a:solidFill>
            <a:srgbClr val="96CF8F">
              <a:alpha val="31000"/>
            </a:srgbClr>
          </a:solidFill>
          <a:ln>
            <a:noFill/>
          </a:ln>
          <a:effectLst/>
          <a:sp3d>
            <a:bevelT w="139700" h="139700"/>
          </a:sp3d>
        </p:spPr>
        <p:txBody>
          <a:bodyPr wrap="square" lIns="60960" tIns="30480" rIns="60960" bIns="30480">
            <a:spAutoFit/>
            <a:scene3d>
              <a:camera prst="obliqueBottomLeft"/>
              <a:lightRig rig="threePt" dir="t"/>
            </a:scene3d>
          </a:bodyPr>
          <a:lstStyle/>
          <a:p>
            <a:pPr algn="ctr"/>
            <a:r>
              <a:rPr lang="ar-SA" sz="3200" b="1" spc="33" dirty="0">
                <a:ln w="0">
                  <a:noFill/>
                </a:ln>
                <a:solidFill>
                  <a:srgbClr val="002060"/>
                </a:solidFill>
                <a:effectLst>
                  <a:glow rad="571500">
                    <a:schemeClr val="accent1">
                      <a:satMod val="175000"/>
                      <a:alpha val="1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eIN Normal " panose="02000000000000000000" pitchFamily="2" charset="-78"/>
                <a:cs typeface="beIN Normal " panose="02000000000000000000" pitchFamily="2" charset="-78"/>
              </a:rPr>
              <a:t>مقدمة </a:t>
            </a:r>
            <a:endParaRPr lang="en-US" sz="3200" b="1" spc="33" dirty="0">
              <a:ln w="0">
                <a:noFill/>
              </a:ln>
              <a:solidFill>
                <a:srgbClr val="002060"/>
              </a:solidFill>
              <a:effectLst>
                <a:glow rad="571500">
                  <a:schemeClr val="accent1">
                    <a:satMod val="175000"/>
                    <a:alpha val="1000"/>
                  </a:schemeClr>
                </a:glow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beIN Normal " panose="02000000000000000000" pitchFamily="2" charset="-78"/>
              <a:cs typeface="beIN Normal " panose="020000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4A911D3-0993-2B2C-D15E-02230EFB9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3079"/>
          </a:xfrm>
          <a:prstGeom prst="rect">
            <a:avLst/>
          </a:prstGeom>
        </p:spPr>
      </p:pic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id="{BB713F2B-1CA2-4C2C-DE52-28F7586B1B84}"/>
              </a:ext>
            </a:extLst>
          </p:cNvPr>
          <p:cNvSpPr/>
          <p:nvPr/>
        </p:nvSpPr>
        <p:spPr>
          <a:xfrm>
            <a:off x="3860800" y="253494"/>
            <a:ext cx="4470400" cy="555633"/>
          </a:xfrm>
          <a:prstGeom prst="roundRect">
            <a:avLst>
              <a:gd name="adj" fmla="val 12018"/>
            </a:avLst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 rtl="1"/>
            <a:r>
              <a:rPr lang="ar-SA" sz="2933" b="1" dirty="0">
                <a:solidFill>
                  <a:schemeClr val="bg1"/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ممالكُ المخلوقاتِ الحيةِ</a:t>
            </a:r>
          </a:p>
        </p:txBody>
      </p:sp>
      <p:sp>
        <p:nvSpPr>
          <p:cNvPr id="11" name="Rectangle: Rounded Corners 9">
            <a:extLst>
              <a:ext uri="{FF2B5EF4-FFF2-40B4-BE49-F238E27FC236}">
                <a16:creationId xmlns:a16="http://schemas.microsoft.com/office/drawing/2014/main" id="{412A2260-0FCA-DCB7-C9C9-D01695D1ADED}"/>
              </a:ext>
            </a:extLst>
          </p:cNvPr>
          <p:cNvSpPr/>
          <p:nvPr/>
        </p:nvSpPr>
        <p:spPr>
          <a:xfrm>
            <a:off x="5276537" y="1062621"/>
            <a:ext cx="6403085" cy="813816"/>
          </a:xfrm>
          <a:prstGeom prst="roundRect">
            <a:avLst>
              <a:gd name="adj" fmla="val 11127"/>
            </a:avLst>
          </a:prstGeom>
          <a:solidFill>
            <a:schemeClr val="accent5">
              <a:lumMod val="40000"/>
              <a:lumOff val="60000"/>
              <a:alpha val="79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1" algn="ctr" rtl="1"/>
            <a:r>
              <a:rPr lang="ar-SA" sz="2800" b="1" dirty="0">
                <a:solidFill>
                  <a:schemeClr val="tx2">
                    <a:lumMod val="50000"/>
                  </a:schemeClr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  ما المخلوقات الحية؟ وكيف تصنّف؟ </a:t>
            </a:r>
            <a:endParaRPr lang="ar-MA" sz="8800" dirty="0">
              <a:solidFill>
                <a:schemeClr val="tx2">
                  <a:lumMod val="50000"/>
                </a:schemeClr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12" name="1">
            <a:extLst>
              <a:ext uri="{FF2B5EF4-FFF2-40B4-BE49-F238E27FC236}">
                <a16:creationId xmlns:a16="http://schemas.microsoft.com/office/drawing/2014/main" id="{1514B2B1-3FC3-EC47-F43C-082B68D673A6}"/>
              </a:ext>
            </a:extLst>
          </p:cNvPr>
          <p:cNvSpPr/>
          <p:nvPr/>
        </p:nvSpPr>
        <p:spPr>
          <a:xfrm>
            <a:off x="10628026" y="1031405"/>
            <a:ext cx="1563974" cy="906698"/>
          </a:xfrm>
          <a:custGeom>
            <a:avLst/>
            <a:gdLst>
              <a:gd name="connsiteX0" fmla="*/ 470452 w 1298713"/>
              <a:gd name="connsiteY0" fmla="*/ 0 h 940904"/>
              <a:gd name="connsiteX1" fmla="*/ 1298713 w 1298713"/>
              <a:gd name="connsiteY1" fmla="*/ 0 h 940904"/>
              <a:gd name="connsiteX2" fmla="*/ 1298713 w 1298713"/>
              <a:gd name="connsiteY2" fmla="*/ 940904 h 940904"/>
              <a:gd name="connsiteX3" fmla="*/ 470452 w 1298713"/>
              <a:gd name="connsiteY3" fmla="*/ 940904 h 940904"/>
              <a:gd name="connsiteX4" fmla="*/ 0 w 1298713"/>
              <a:gd name="connsiteY4" fmla="*/ 470452 h 940904"/>
              <a:gd name="connsiteX5" fmla="*/ 470452 w 1298713"/>
              <a:gd name="connsiteY5" fmla="*/ 0 h 940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8713" h="940904">
                <a:moveTo>
                  <a:pt x="470452" y="0"/>
                </a:moveTo>
                <a:lnTo>
                  <a:pt x="1298713" y="0"/>
                </a:lnTo>
                <a:lnTo>
                  <a:pt x="1298713" y="940904"/>
                </a:lnTo>
                <a:lnTo>
                  <a:pt x="470452" y="940904"/>
                </a:lnTo>
                <a:cubicBezTo>
                  <a:pt x="210629" y="940904"/>
                  <a:pt x="0" y="730275"/>
                  <a:pt x="0" y="470452"/>
                </a:cubicBezTo>
                <a:cubicBezTo>
                  <a:pt x="0" y="210629"/>
                  <a:pt x="210629" y="0"/>
                  <a:pt x="470452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sz="2667" dirty="0">
                <a:solidFill>
                  <a:schemeClr val="bg1"/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الفكرة العامة </a:t>
            </a:r>
          </a:p>
        </p:txBody>
      </p:sp>
      <p:sp>
        <p:nvSpPr>
          <p:cNvPr id="13" name="Rectangle: Rounded Corners 5">
            <a:extLst>
              <a:ext uri="{FF2B5EF4-FFF2-40B4-BE49-F238E27FC236}">
                <a16:creationId xmlns:a16="http://schemas.microsoft.com/office/drawing/2014/main" id="{279D2781-685A-BF08-3A81-FBF9FB756FCD}"/>
              </a:ext>
            </a:extLst>
          </p:cNvPr>
          <p:cNvSpPr/>
          <p:nvPr/>
        </p:nvSpPr>
        <p:spPr>
          <a:xfrm>
            <a:off x="2185019" y="2029709"/>
            <a:ext cx="9794407" cy="906698"/>
          </a:xfrm>
          <a:prstGeom prst="roundRect">
            <a:avLst>
              <a:gd name="adj" fmla="val 12018"/>
            </a:avLst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400" dirty="0">
                <a:latin typeface="Tajawal ExtraBold" panose="00000800000000000000" pitchFamily="2" charset="-78"/>
                <a:cs typeface="Tajawal ExtraBold" panose="00000800000000000000" pitchFamily="2" charset="-78"/>
              </a:rPr>
              <a:t>أبنائي  الطلاب دعونا ننظر  إلى الأسئلة الأساسية في الصفحة </a:t>
            </a:r>
            <a:r>
              <a:rPr lang="ar-SA" sz="3200" dirty="0">
                <a:latin typeface="Tajawal ExtraBold" panose="00000800000000000000" pitchFamily="2" charset="-78"/>
                <a:cs typeface="Tajawal ExtraBold" panose="00000800000000000000" pitchFamily="2" charset="-78"/>
              </a:rPr>
              <a:t>24</a:t>
            </a:r>
            <a:r>
              <a:rPr lang="ar-SA" sz="2400" dirty="0">
                <a:latin typeface="Tajawal ExtraBold" panose="00000800000000000000" pitchFamily="2" charset="-78"/>
                <a:cs typeface="Tajawal ExtraBold" panose="00000800000000000000" pitchFamily="2" charset="-78"/>
              </a:rPr>
              <a:t> </a:t>
            </a:r>
          </a:p>
        </p:txBody>
      </p:sp>
      <p:sp>
        <p:nvSpPr>
          <p:cNvPr id="14" name="Rectangle: Rounded Corners 5">
            <a:extLst>
              <a:ext uri="{FF2B5EF4-FFF2-40B4-BE49-F238E27FC236}">
                <a16:creationId xmlns:a16="http://schemas.microsoft.com/office/drawing/2014/main" id="{947B4A8A-3C0A-3D5E-BAF3-E5F7AA41D71A}"/>
              </a:ext>
            </a:extLst>
          </p:cNvPr>
          <p:cNvSpPr/>
          <p:nvPr/>
        </p:nvSpPr>
        <p:spPr>
          <a:xfrm>
            <a:off x="6096000" y="3020410"/>
            <a:ext cx="5305678" cy="670875"/>
          </a:xfrm>
          <a:prstGeom prst="roundRect">
            <a:avLst>
              <a:gd name="adj" fmla="val 12018"/>
            </a:avLst>
          </a:prstGeom>
          <a:gradFill flip="none" rotWithShape="1">
            <a:gsLst>
              <a:gs pos="0">
                <a:srgbClr val="13AB7C">
                  <a:shade val="67500"/>
                  <a:satMod val="115000"/>
                </a:srgbClr>
              </a:gs>
              <a:gs pos="100000">
                <a:srgbClr val="13AB7C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667" b="1" dirty="0">
                <a:latin typeface="Tajawal ExtraBold" panose="00000800000000000000" pitchFamily="2" charset="-78"/>
                <a:cs typeface="Tajawal ExtraBold" panose="00000800000000000000" pitchFamily="2" charset="-78"/>
              </a:rPr>
              <a:t>كيف تنظّم المخلوقات الحية؟</a:t>
            </a:r>
          </a:p>
        </p:txBody>
      </p:sp>
      <p:sp>
        <p:nvSpPr>
          <p:cNvPr id="15" name="Rectangle: Rounded Corners 5">
            <a:extLst>
              <a:ext uri="{FF2B5EF4-FFF2-40B4-BE49-F238E27FC236}">
                <a16:creationId xmlns:a16="http://schemas.microsoft.com/office/drawing/2014/main" id="{A9DCE870-07B1-510C-33A8-E974AD7B0CE2}"/>
              </a:ext>
            </a:extLst>
          </p:cNvPr>
          <p:cNvSpPr/>
          <p:nvPr/>
        </p:nvSpPr>
        <p:spPr>
          <a:xfrm>
            <a:off x="6096000" y="3874403"/>
            <a:ext cx="5305678" cy="670875"/>
          </a:xfrm>
          <a:prstGeom prst="roundRect">
            <a:avLst>
              <a:gd name="adj" fmla="val 12018"/>
            </a:avLst>
          </a:prstGeom>
          <a:gradFill flip="none" rotWithShape="1">
            <a:gsLst>
              <a:gs pos="0">
                <a:srgbClr val="13AB7C">
                  <a:shade val="67500"/>
                  <a:satMod val="115000"/>
                </a:srgbClr>
              </a:gs>
              <a:gs pos="100000">
                <a:srgbClr val="13AB7C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400" dirty="0">
                <a:latin typeface="Tajawal ExtraBold" panose="00000800000000000000" pitchFamily="2" charset="-78"/>
                <a:cs typeface="Tajawal ExtraBold" panose="00000800000000000000" pitchFamily="2" charset="-78"/>
              </a:rPr>
              <a:t>كيف تصنّف المخلوقات الحية؟ </a:t>
            </a:r>
            <a:endParaRPr lang="ar-SA" sz="2667" b="1" dirty="0">
              <a:latin typeface="Tajawal ExtraBold" panose="00000800000000000000" pitchFamily="2" charset="-78"/>
              <a:cs typeface="Tajawal ExtraBold" panose="000008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>
            <a:extLst>
              <a:ext uri="{FF2B5EF4-FFF2-40B4-BE49-F238E27FC236}">
                <a16:creationId xmlns:a16="http://schemas.microsoft.com/office/drawing/2014/main" id="{A89E0D8B-9DE6-0C96-05CC-EE396180C1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254"/>
          <a:stretch/>
        </p:blipFill>
        <p:spPr>
          <a:xfrm>
            <a:off x="0" y="0"/>
            <a:ext cx="12192000" cy="7007308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E7C5D4E7-D454-FC7D-8600-E4329E36A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107" y="3726167"/>
            <a:ext cx="4294191" cy="2904435"/>
          </a:xfrm>
          <a:prstGeom prst="rect">
            <a:avLst/>
          </a:prstGeom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C72BFC8E-375D-414B-B30F-F18905C286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97" y="325248"/>
            <a:ext cx="4114883" cy="4114883"/>
          </a:xfrm>
          <a:prstGeom prst="rect">
            <a:avLst/>
          </a:prstGeom>
        </p:spPr>
      </p:pic>
      <p:pic>
        <p:nvPicPr>
          <p:cNvPr id="6" name="Picture 15">
            <a:extLst>
              <a:ext uri="{FF2B5EF4-FFF2-40B4-BE49-F238E27FC236}">
                <a16:creationId xmlns:a16="http://schemas.microsoft.com/office/drawing/2014/main" id="{97FB9992-B578-641D-DAFB-11CC8C3334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901" y="1778988"/>
            <a:ext cx="2661143" cy="2661143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E5FFC27-85C1-23D2-AE41-EB33E5658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75" y="5362318"/>
            <a:ext cx="1442010" cy="1442010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B5B2E93-6B22-B1D6-7CD6-1211A288DC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1389">
            <a:off x="8950901" y="4986337"/>
            <a:ext cx="1940517" cy="1940517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58132015-374D-258F-8743-C2EBBA35D8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642" y="4774819"/>
            <a:ext cx="2133189" cy="2133189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BCB5CAB3-8152-582A-1967-EC7054423A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933" y="5050200"/>
            <a:ext cx="1289758" cy="1289758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563FF575-C2D2-D1AA-6A7C-92A640A1CC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6888" y="4387246"/>
            <a:ext cx="1710403" cy="1710403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46CE5BFF-C330-A7F0-9DE2-643CE116C4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61" y="5456062"/>
            <a:ext cx="770701" cy="770701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71B311A-F4EF-052F-750B-4FEA2FC86F01}"/>
              </a:ext>
            </a:extLst>
          </p:cNvPr>
          <p:cNvSpPr/>
          <p:nvPr/>
        </p:nvSpPr>
        <p:spPr>
          <a:xfrm>
            <a:off x="7301831" y="325734"/>
            <a:ext cx="4127548" cy="727258"/>
          </a:xfrm>
          <a:prstGeom prst="roundRect">
            <a:avLst>
              <a:gd name="adj" fmla="val 11127"/>
            </a:avLst>
          </a:prstGeom>
          <a:solidFill>
            <a:schemeClr val="accent5">
              <a:lumMod val="40000"/>
              <a:lumOff val="60000"/>
              <a:alpha val="79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1" algn="ctr" rtl="1"/>
            <a:r>
              <a:rPr lang="ar-SA" sz="2400" b="1" dirty="0">
                <a:solidFill>
                  <a:schemeClr val="tx2">
                    <a:lumMod val="50000"/>
                  </a:schemeClr>
                </a:solidFill>
                <a:latin typeface="Tajawal Medium" panose="00000600000000000000" pitchFamily="2" charset="-78"/>
                <a:cs typeface="Tajawal Medium" panose="00000600000000000000" pitchFamily="2" charset="-78"/>
              </a:rPr>
              <a:t>من يتلو هذه الآية الكريمة</a:t>
            </a:r>
            <a:endParaRPr lang="ar-MA" sz="6000" dirty="0">
              <a:solidFill>
                <a:schemeClr val="tx2">
                  <a:lumMod val="50000"/>
                </a:schemeClr>
              </a:solidFill>
              <a:latin typeface="Tajawal Medium" panose="00000600000000000000" pitchFamily="2" charset="-78"/>
              <a:cs typeface="Tajawal Medium" panose="00000600000000000000" pitchFamily="2" charset="-78"/>
            </a:endParaRPr>
          </a:p>
        </p:txBody>
      </p:sp>
      <p:sp>
        <p:nvSpPr>
          <p:cNvPr id="11" name="1">
            <a:extLst>
              <a:ext uri="{FF2B5EF4-FFF2-40B4-BE49-F238E27FC236}">
                <a16:creationId xmlns:a16="http://schemas.microsoft.com/office/drawing/2014/main" id="{7E75F449-7688-840B-F3ED-3327534E3423}"/>
              </a:ext>
            </a:extLst>
          </p:cNvPr>
          <p:cNvSpPr/>
          <p:nvPr/>
        </p:nvSpPr>
        <p:spPr>
          <a:xfrm>
            <a:off x="10822675" y="340215"/>
            <a:ext cx="1364121" cy="745785"/>
          </a:xfrm>
          <a:custGeom>
            <a:avLst/>
            <a:gdLst>
              <a:gd name="connsiteX0" fmla="*/ 470452 w 1298713"/>
              <a:gd name="connsiteY0" fmla="*/ 0 h 940904"/>
              <a:gd name="connsiteX1" fmla="*/ 1298713 w 1298713"/>
              <a:gd name="connsiteY1" fmla="*/ 0 h 940904"/>
              <a:gd name="connsiteX2" fmla="*/ 1298713 w 1298713"/>
              <a:gd name="connsiteY2" fmla="*/ 940904 h 940904"/>
              <a:gd name="connsiteX3" fmla="*/ 470452 w 1298713"/>
              <a:gd name="connsiteY3" fmla="*/ 940904 h 940904"/>
              <a:gd name="connsiteX4" fmla="*/ 0 w 1298713"/>
              <a:gd name="connsiteY4" fmla="*/ 470452 h 940904"/>
              <a:gd name="connsiteX5" fmla="*/ 470452 w 1298713"/>
              <a:gd name="connsiteY5" fmla="*/ 0 h 940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8713" h="940904">
                <a:moveTo>
                  <a:pt x="470452" y="0"/>
                </a:moveTo>
                <a:lnTo>
                  <a:pt x="1298713" y="0"/>
                </a:lnTo>
                <a:lnTo>
                  <a:pt x="1298713" y="940904"/>
                </a:lnTo>
                <a:lnTo>
                  <a:pt x="470452" y="940904"/>
                </a:lnTo>
                <a:cubicBezTo>
                  <a:pt x="210629" y="940904"/>
                  <a:pt x="0" y="730275"/>
                  <a:pt x="0" y="470452"/>
                </a:cubicBezTo>
                <a:cubicBezTo>
                  <a:pt x="0" y="210629"/>
                  <a:pt x="210629" y="0"/>
                  <a:pt x="470452" y="0"/>
                </a:cubicBezTo>
                <a:close/>
              </a:path>
            </a:pathLst>
          </a:custGeom>
          <a:gradFill flip="none" rotWithShape="1"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81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 rtl="1"/>
            <a:r>
              <a:rPr lang="ar-SA" sz="2133">
                <a:latin typeface="Tajawal ExtraBold" panose="00000800000000000000" pitchFamily="2" charset="-78"/>
                <a:cs typeface="Tajawal ExtraBold" panose="00000800000000000000" pitchFamily="2" charset="-78"/>
              </a:rPr>
              <a:t>التمهيد</a:t>
            </a:r>
            <a:endParaRPr lang="ar-SA" sz="2133" dirty="0">
              <a:latin typeface="Tajawal ExtraBold" panose="00000800000000000000" pitchFamily="2" charset="-78"/>
              <a:cs typeface="Tajawal ExtraBold" panose="00000800000000000000" pitchFamily="2" charset="-78"/>
            </a:endParaRPr>
          </a:p>
        </p:txBody>
      </p:sp>
      <p:sp>
        <p:nvSpPr>
          <p:cNvPr id="12" name="Rectangle: Rounded Corners 5">
            <a:extLst>
              <a:ext uri="{FF2B5EF4-FFF2-40B4-BE49-F238E27FC236}">
                <a16:creationId xmlns:a16="http://schemas.microsoft.com/office/drawing/2014/main" id="{C4A07660-4803-06B0-658D-6AAEB8EEB7AC}"/>
              </a:ext>
            </a:extLst>
          </p:cNvPr>
          <p:cNvSpPr/>
          <p:nvPr/>
        </p:nvSpPr>
        <p:spPr>
          <a:xfrm>
            <a:off x="3166281" y="1283811"/>
            <a:ext cx="8907690" cy="1470454"/>
          </a:xfrm>
          <a:prstGeom prst="roundRect">
            <a:avLst>
              <a:gd name="adj" fmla="val 12018"/>
            </a:avLst>
          </a:prstGeom>
          <a:solidFill>
            <a:srgbClr val="7030A0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 rtl="1">
              <a:lnSpc>
                <a:spcPct val="150000"/>
              </a:lnSpc>
            </a:pPr>
            <a:r>
              <a:rPr lang="ar-SA" sz="2800" b="1" dirty="0">
                <a:latin typeface="Tajawal" panose="00000500000000000000" pitchFamily="2" charset="-78"/>
                <a:cs typeface="+mj-cs"/>
              </a:rPr>
              <a:t>قال الله تعالى: (وَمَا مِن دَآبَّةٍ فِي الأَرْضِ وَلاَ طَائِرٍ يَطِيرُ بِجَنَاحَيْهِ إِلاَّ أُمَمٌ أَمْثَالُكُم مَّا فَرَّطْنَا فِي الكِتَابِ مِن شَيْءٍ ثُمَّ إِلَى رَبِّهِمْ يُحْشَرُون) [الأنعام: 38].</a:t>
            </a:r>
          </a:p>
          <a:p>
            <a:pPr algn="ctr" rtl="1">
              <a:lnSpc>
                <a:spcPct val="250000"/>
              </a:lnSpc>
            </a:pPr>
            <a:br>
              <a:rPr lang="ar-SA" sz="2400" b="1" dirty="0">
                <a:latin typeface="Tajawal" panose="00000500000000000000" pitchFamily="2" charset="-78"/>
                <a:cs typeface="+mj-cs"/>
              </a:rPr>
            </a:br>
            <a:endParaRPr lang="ar-SA" sz="2800" b="1" dirty="0">
              <a:latin typeface="Tajawal" panose="00000500000000000000" pitchFamily="2" charset="-78"/>
              <a:cs typeface="+mj-cs"/>
            </a:endParaRPr>
          </a:p>
        </p:txBody>
      </p:sp>
      <p:sp>
        <p:nvSpPr>
          <p:cNvPr id="14" name="Rectangle: Rounded Corners 5">
            <a:extLst>
              <a:ext uri="{FF2B5EF4-FFF2-40B4-BE49-F238E27FC236}">
                <a16:creationId xmlns:a16="http://schemas.microsoft.com/office/drawing/2014/main" id="{2D7814B0-791A-E323-DB91-C3031CB72B9F}"/>
              </a:ext>
            </a:extLst>
          </p:cNvPr>
          <p:cNvSpPr/>
          <p:nvPr/>
        </p:nvSpPr>
        <p:spPr>
          <a:xfrm>
            <a:off x="5635903" y="3570503"/>
            <a:ext cx="6438069" cy="926909"/>
          </a:xfrm>
          <a:prstGeom prst="roundRect">
            <a:avLst>
              <a:gd name="adj" fmla="val 12018"/>
            </a:avLst>
          </a:prstGeom>
          <a:solidFill>
            <a:schemeClr val="tx2">
              <a:alpha val="57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 rtl="1"/>
            <a:r>
              <a:rPr lang="ar-SA" sz="2133" dirty="0">
                <a:solidFill>
                  <a:schemeClr val="bg1"/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جميع الحيوانات على الأرض والطيور، كلها أصناف مصنفة و لها أسماء تعرف بها .</a:t>
            </a:r>
            <a:endParaRPr lang="ar-SA" sz="2400" b="1" dirty="0">
              <a:solidFill>
                <a:schemeClr val="bg1"/>
              </a:solidFill>
              <a:latin typeface="Tajawal ExtraBold" panose="00000800000000000000" pitchFamily="2" charset="-78"/>
              <a:cs typeface="Tajawal ExtraBold" panose="00000800000000000000" pitchFamily="2" charset="-78"/>
            </a:endParaRPr>
          </a:p>
        </p:txBody>
      </p:sp>
      <p:pic>
        <p:nvPicPr>
          <p:cNvPr id="27" name="Picture 20">
            <a:extLst>
              <a:ext uri="{FF2B5EF4-FFF2-40B4-BE49-F238E27FC236}">
                <a16:creationId xmlns:a16="http://schemas.microsoft.com/office/drawing/2014/main" id="{A0E29DAB-7318-1B99-4C8D-143B192092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865710">
            <a:off x="6555111" y="5650411"/>
            <a:ext cx="226379" cy="22850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639033" y="2994841"/>
            <a:ext cx="3316669" cy="3135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15"/>
              </a:lnSpc>
              <a:spcBef>
                <a:spcPct val="0"/>
              </a:spcBef>
            </a:pPr>
            <a:r>
              <a:rPr lang="ar-SA" sz="1867" dirty="0">
                <a:latin typeface="Tajawal Black" panose="00000500000000000000" pitchFamily="2" charset="-78"/>
                <a:cs typeface="Tajawal Black" panose="00000500000000000000" pitchFamily="2" charset="-78"/>
              </a:rPr>
              <a:t>يشرح المعلم الآية الكريمة </a:t>
            </a:r>
            <a:endParaRPr lang="en-US" sz="1867" dirty="0">
              <a:latin typeface="Tajawal Black" panose="00000500000000000000" pitchFamily="2" charset="-78"/>
              <a:cs typeface="Tajawal Black" panose="000005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255406">
            <a:off x="2750500" y="4363932"/>
            <a:ext cx="1678006" cy="140647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270066" flipH="1">
            <a:off x="4668835" y="4645865"/>
            <a:ext cx="625651" cy="625651"/>
          </a:xfrm>
          <a:prstGeom prst="rect">
            <a:avLst/>
          </a:prstGeom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54F2CD38-9E41-325F-0659-0359F3951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2776" y="106814"/>
            <a:ext cx="24057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altLang="ar-SA" sz="1600" b="1" dirty="0">
                <a:solidFill>
                  <a:srgbClr val="C00000"/>
                </a:solidFill>
                <a:latin typeface="Tajawal ExtraBold" panose="00000800000000000000" pitchFamily="2" charset="-78"/>
                <a:ea typeface="Calibri" panose="020F0502020204030204" pitchFamily="34" charset="0"/>
                <a:cs typeface="Tajawal ExtraBold" panose="00000800000000000000" pitchFamily="2" charset="-78"/>
              </a:rPr>
              <a:t>تقويم المعرفة السابقة : </a:t>
            </a:r>
          </a:p>
        </p:txBody>
      </p:sp>
      <p:sp>
        <p:nvSpPr>
          <p:cNvPr id="2048" name="1">
            <a:extLst>
              <a:ext uri="{FF2B5EF4-FFF2-40B4-BE49-F238E27FC236}">
                <a16:creationId xmlns:a16="http://schemas.microsoft.com/office/drawing/2014/main" id="{7E00D1AD-B06A-766C-126F-DBF3F0C6E8B3}"/>
              </a:ext>
            </a:extLst>
          </p:cNvPr>
          <p:cNvSpPr/>
          <p:nvPr/>
        </p:nvSpPr>
        <p:spPr>
          <a:xfrm>
            <a:off x="8557846" y="520237"/>
            <a:ext cx="2906273" cy="550545"/>
          </a:xfrm>
          <a:prstGeom prst="roundRect">
            <a:avLst>
              <a:gd name="adj" fmla="val 31320"/>
            </a:avLst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sz="1867" b="1" dirty="0">
                <a:latin typeface="Tajawal ExtraBold" panose="00000800000000000000" pitchFamily="2" charset="-78"/>
                <a:cs typeface="Tajawal ExtraBold" panose="00000800000000000000" pitchFamily="2" charset="-78"/>
              </a:rPr>
              <a:t>استراتيجية جدول التعلم </a:t>
            </a:r>
          </a:p>
        </p:txBody>
      </p:sp>
      <p:sp>
        <p:nvSpPr>
          <p:cNvPr id="2049" name="مربع نص 2048">
            <a:extLst>
              <a:ext uri="{FF2B5EF4-FFF2-40B4-BE49-F238E27FC236}">
                <a16:creationId xmlns:a16="http://schemas.microsoft.com/office/drawing/2014/main" id="{ABBD8973-FC9C-B1C5-B842-7674FBA5303E}"/>
              </a:ext>
            </a:extLst>
          </p:cNvPr>
          <p:cNvSpPr txBox="1"/>
          <p:nvPr/>
        </p:nvSpPr>
        <p:spPr>
          <a:xfrm>
            <a:off x="6678148" y="1685967"/>
            <a:ext cx="54157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b="1" dirty="0">
                <a:solidFill>
                  <a:srgbClr val="C00000"/>
                </a:solidFill>
                <a:latin typeface="Tajawal ExtraBold" panose="00000800000000000000" pitchFamily="2" charset="-78"/>
                <a:ea typeface="Calibri" panose="020F0502020204030204" pitchFamily="34" charset="0"/>
                <a:cs typeface="Tajawal ExtraBold" panose="00000800000000000000" pitchFamily="2" charset="-78"/>
              </a:rPr>
              <a:t>شارك مجموعتك في معلوماتك عن المخلوقات الحية </a:t>
            </a:r>
            <a:r>
              <a:rPr lang="ar-SA" b="1" dirty="0">
                <a:solidFill>
                  <a:srgbClr val="C0000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ثم أجب عن الاسئلة التالية </a:t>
            </a:r>
            <a:r>
              <a:rPr lang="ar-SA" b="1" dirty="0">
                <a:solidFill>
                  <a:srgbClr val="C00000"/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و ضعها في جدول التعلم </a:t>
            </a:r>
            <a:endParaRPr lang="ar-SA" b="1" dirty="0">
              <a:solidFill>
                <a:srgbClr val="C00000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2051" name="مربع نص 2050">
            <a:extLst>
              <a:ext uri="{FF2B5EF4-FFF2-40B4-BE49-F238E27FC236}">
                <a16:creationId xmlns:a16="http://schemas.microsoft.com/office/drawing/2014/main" id="{EB26E26D-2C34-7E97-406B-1F478CB9C179}"/>
              </a:ext>
            </a:extLst>
          </p:cNvPr>
          <p:cNvSpPr txBox="1"/>
          <p:nvPr/>
        </p:nvSpPr>
        <p:spPr>
          <a:xfrm>
            <a:off x="7791157" y="1114438"/>
            <a:ext cx="4035101" cy="475120"/>
          </a:xfrm>
          <a:prstGeom prst="roundRect">
            <a:avLst>
              <a:gd name="adj" fmla="val 34629"/>
            </a:avLst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r-SA" sz="1867" b="1" dirty="0">
                <a:solidFill>
                  <a:schemeClr val="bg1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امامك جدول يحتوى على ثلاثة خانات ، </a:t>
            </a:r>
          </a:p>
        </p:txBody>
      </p:sp>
      <p:sp>
        <p:nvSpPr>
          <p:cNvPr id="2054" name="مربع نص 2053">
            <a:extLst>
              <a:ext uri="{FF2B5EF4-FFF2-40B4-BE49-F238E27FC236}">
                <a16:creationId xmlns:a16="http://schemas.microsoft.com/office/drawing/2014/main" id="{03791B9B-5D1E-CD39-B478-F1929C0C27D1}"/>
              </a:ext>
            </a:extLst>
          </p:cNvPr>
          <p:cNvSpPr txBox="1"/>
          <p:nvPr/>
        </p:nvSpPr>
        <p:spPr>
          <a:xfrm>
            <a:off x="7408636" y="3609218"/>
            <a:ext cx="4393526" cy="1349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1867" b="1" dirty="0">
                <a:solidFill>
                  <a:srgbClr val="C00000"/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ما الحاجات الأساسية للمخلوقات الحية؟</a:t>
            </a:r>
          </a:p>
          <a:p>
            <a:pPr algn="r" rtl="1">
              <a:lnSpc>
                <a:spcPct val="150000"/>
              </a:lnSpc>
            </a:pPr>
            <a:r>
              <a:rPr lang="ar-SA" sz="1867" b="1" dirty="0">
                <a:solidFill>
                  <a:srgbClr val="C00000"/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ما خصائص المخلوقات الحية؟</a:t>
            </a:r>
          </a:p>
          <a:p>
            <a:pPr algn="r" rtl="1">
              <a:lnSpc>
                <a:spcPct val="150000"/>
              </a:lnSpc>
            </a:pPr>
            <a:r>
              <a:rPr lang="ar-SA" sz="1867" b="1" dirty="0">
                <a:solidFill>
                  <a:srgbClr val="C00000"/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كيف تصنف المخلوقات الحية؟</a:t>
            </a:r>
            <a:endParaRPr lang="ar-SA" sz="1867" dirty="0">
              <a:solidFill>
                <a:srgbClr val="C00000"/>
              </a:solidFill>
              <a:latin typeface="Tajawal ExtraBold" panose="00000800000000000000" pitchFamily="2" charset="-78"/>
              <a:cs typeface="Tajawal ExtraBold" panose="00000800000000000000" pitchFamily="2" charset="-78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5B095A64-4941-3D1B-0792-4DFA17D7EB10}"/>
              </a:ext>
            </a:extLst>
          </p:cNvPr>
          <p:cNvSpPr txBox="1"/>
          <p:nvPr/>
        </p:nvSpPr>
        <p:spPr>
          <a:xfrm>
            <a:off x="7791157" y="3131494"/>
            <a:ext cx="3831033" cy="442075"/>
          </a:xfrm>
          <a:prstGeom prst="roundRect">
            <a:avLst>
              <a:gd name="adj" fmla="val 24317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sz="1867" b="1" dirty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ما المخلوقات الحية؟ وكيف تصنّف؟ </a:t>
            </a:r>
          </a:p>
        </p:txBody>
      </p:sp>
      <p:pic>
        <p:nvPicPr>
          <p:cNvPr id="2079" name="صورة 2078">
            <a:extLst>
              <a:ext uri="{FF2B5EF4-FFF2-40B4-BE49-F238E27FC236}">
                <a16:creationId xmlns:a16="http://schemas.microsoft.com/office/drawing/2014/main" id="{EEB628D6-5C47-1FE9-6A22-6E86D924ED4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758"/>
          <a:stretch/>
        </p:blipFill>
        <p:spPr>
          <a:xfrm>
            <a:off x="315529" y="215996"/>
            <a:ext cx="6362619" cy="3877211"/>
          </a:xfrm>
          <a:prstGeom prst="rect">
            <a:avLst/>
          </a:prstGeom>
        </p:spPr>
      </p:pic>
      <p:sp>
        <p:nvSpPr>
          <p:cNvPr id="2083" name="مربع نص 2082">
            <a:extLst>
              <a:ext uri="{FF2B5EF4-FFF2-40B4-BE49-F238E27FC236}">
                <a16:creationId xmlns:a16="http://schemas.microsoft.com/office/drawing/2014/main" id="{6A95AC85-BAB6-C49F-64F6-3619215C62BC}"/>
              </a:ext>
            </a:extLst>
          </p:cNvPr>
          <p:cNvSpPr txBox="1"/>
          <p:nvPr/>
        </p:nvSpPr>
        <p:spPr>
          <a:xfrm>
            <a:off x="4761595" y="5986376"/>
            <a:ext cx="3569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b="1" dirty="0">
                <a:solidFill>
                  <a:srgbClr val="003300"/>
                </a:solidFill>
                <a:latin typeface="Tajawal ExtraBold" panose="00000800000000000000" pitchFamily="2" charset="-78"/>
                <a:ea typeface="Calibri" panose="020F0502020204030204" pitchFamily="34" charset="0"/>
                <a:cs typeface="Tajawal ExtraBold" panose="00000800000000000000" pitchFamily="2" charset="-78"/>
              </a:rPr>
              <a:t>لنستمع الى اجابات كل مجموعة </a:t>
            </a:r>
            <a:endParaRPr lang="ar-SA" dirty="0">
              <a:latin typeface="Tajawal ExtraBold" panose="00000800000000000000" pitchFamily="2" charset="-78"/>
              <a:cs typeface="Tajawal ExtraBold" panose="00000800000000000000" pitchFamily="2" charset="-78"/>
            </a:endParaRPr>
          </a:p>
        </p:txBody>
      </p:sp>
      <p:sp>
        <p:nvSpPr>
          <p:cNvPr id="2085" name="مربع نص 2084">
            <a:extLst>
              <a:ext uri="{FF2B5EF4-FFF2-40B4-BE49-F238E27FC236}">
                <a16:creationId xmlns:a16="http://schemas.microsoft.com/office/drawing/2014/main" id="{C5DEEFD3-4AE6-A719-39D8-76D9F8C306BC}"/>
              </a:ext>
            </a:extLst>
          </p:cNvPr>
          <p:cNvSpPr txBox="1"/>
          <p:nvPr/>
        </p:nvSpPr>
        <p:spPr>
          <a:xfrm>
            <a:off x="5486401" y="5490225"/>
            <a:ext cx="2395317" cy="379656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sz="1867" b="1" dirty="0">
                <a:latin typeface="A Jannat LT" panose="01000000000000000000" pitchFamily="2" charset="-78"/>
                <a:cs typeface="A Jannat LT" panose="01000000000000000000" pitchFamily="2" charset="-78"/>
              </a:rPr>
              <a:t>انتهى الوقت المحدد 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A4EE0019-8F71-6148-2D52-93476E2343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719" y="6444490"/>
            <a:ext cx="2102819" cy="22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altLang="ar-SA" sz="1050" b="1" dirty="0">
                <a:solidFill>
                  <a:srgbClr val="C00000"/>
                </a:solidFill>
                <a:latin typeface="Tajawal ExtraBold" panose="00000800000000000000" pitchFamily="2" charset="-78"/>
                <a:ea typeface="Calibri" panose="020F0502020204030204" pitchFamily="34" charset="0"/>
                <a:cs typeface="Tajawal ExtraBold" panose="00000800000000000000" pitchFamily="2" charset="-78"/>
              </a:rPr>
              <a:t>نسخة الطالب في الصفحة التالية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48" grpId="0" animBg="1"/>
      <p:bldP spid="2049" grpId="0"/>
      <p:bldP spid="2051" grpId="0" animBg="1"/>
      <p:bldP spid="2054" grpId="0"/>
      <p:bldP spid="6" grpId="0" animBg="1"/>
      <p:bldP spid="2083" grpId="0"/>
      <p:bldP spid="208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</TotalTime>
  <Words>1498</Words>
  <Application>Microsoft Office PowerPoint</Application>
  <PresentationFormat>شاشة عريضة</PresentationFormat>
  <Paragraphs>289</Paragraphs>
  <Slides>36</Slides>
  <Notes>8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17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36</vt:i4>
      </vt:variant>
    </vt:vector>
  </HeadingPairs>
  <TitlesOfParts>
    <vt:vector size="54" baseType="lpstr">
      <vt:lpstr>A Jannat LT</vt:lpstr>
      <vt:lpstr>Arial</vt:lpstr>
      <vt:lpstr>beIN Normal </vt:lpstr>
      <vt:lpstr>Calibri</vt:lpstr>
      <vt:lpstr>Calibri Light</vt:lpstr>
      <vt:lpstr>Casanova Scotia</vt:lpstr>
      <vt:lpstr>Dubai</vt:lpstr>
      <vt:lpstr>Economica</vt:lpstr>
      <vt:lpstr>Lotus-Bold</vt:lpstr>
      <vt:lpstr>Lotus-Light</vt:lpstr>
      <vt:lpstr>Rajdhani bold</vt:lpstr>
      <vt:lpstr>Tahoma</vt:lpstr>
      <vt:lpstr>Tajawal</vt:lpstr>
      <vt:lpstr>Tajawal Black</vt:lpstr>
      <vt:lpstr>Tajawal ExtraBold</vt:lpstr>
      <vt:lpstr>Tajawal Medium</vt:lpstr>
      <vt:lpstr>TimesNewRomanPS-BoldMT</vt:lpstr>
      <vt:lpstr>نسق Office</vt:lpstr>
      <vt:lpstr>الشريحة 1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استراتيجية شاهد و دون </vt:lpstr>
      <vt:lpstr>استراتيجية شاهد و دون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أ. يوسف سليمان البلوي</dc:creator>
  <cp:lastModifiedBy>يوسف البلوي</cp:lastModifiedBy>
  <cp:revision>4</cp:revision>
  <dcterms:created xsi:type="dcterms:W3CDTF">2022-08-07T02:51:10Z</dcterms:created>
  <dcterms:modified xsi:type="dcterms:W3CDTF">2022-09-04T20:16:14Z</dcterms:modified>
</cp:coreProperties>
</file>