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4" r:id="rId13"/>
    <p:sldId id="265" r:id="rId14"/>
    <p:sldId id="266" r:id="rId15"/>
    <p:sldId id="273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8A263F-B549-4294-AC57-56F31AE55EDF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99E3CC-7D3C-4C86-AF7E-F5E27FD3B50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E3CC-7D3C-4C86-AF7E-F5E27FD3B508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EDCC-484E-44F0-BC70-1DEC649E0B28}" type="datetimeFigureOut">
              <a:rPr lang="ar-SA" smtClean="0"/>
              <a:pPr/>
              <a:t>12/01/45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5587-562D-4CAC-8CA3-900D3B5AF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image" Target="../media/image65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00108"/>
            <a:ext cx="200026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7929618" cy="16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l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4786346" cy="2000265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4643438" y="6000768"/>
            <a:ext cx="3843358" cy="62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إعداد المعلمة : هند العديني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08720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3016"/>
            <a:ext cx="20478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5 دقائق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57852" y="12176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44016"/>
            <a:ext cx="2376264" cy="1340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5500694" y="1071546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1426</a:t>
            </a:r>
            <a:endParaRPr lang="ar-SA" sz="2400" dirty="0"/>
          </a:p>
        </p:txBody>
      </p:sp>
      <p:sp>
        <p:nvSpPr>
          <p:cNvPr id="4" name="سهم منحني إلى الأسفل 3"/>
          <p:cNvSpPr/>
          <p:nvPr/>
        </p:nvSpPr>
        <p:spPr>
          <a:xfrm>
            <a:off x="6143636" y="642918"/>
            <a:ext cx="1785950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358082" y="1142984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1430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286380" y="571480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X=0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786710" y="500042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X=4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3200000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215206" y="1500174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/>
              <a:t>420000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928794" y="785794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=a </a:t>
            </a:r>
            <a:r>
              <a:rPr lang="en-US" sz="2400" dirty="0" err="1"/>
              <a:t>b</a:t>
            </a:r>
            <a:r>
              <a:rPr lang="en-US" sz="2400" baseline="30000" dirty="0" err="1"/>
              <a:t>x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000100" y="1285860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3200000 =a b</a:t>
            </a:r>
            <a:r>
              <a:rPr lang="en-US" sz="2400" baseline="30000" dirty="0"/>
              <a:t>0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071538" y="1785926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3200000 =a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214678" y="1285860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b</a:t>
            </a:r>
            <a:r>
              <a:rPr lang="en-US" sz="2400" baseline="30000" dirty="0"/>
              <a:t>0  </a:t>
            </a:r>
            <a:r>
              <a:rPr lang="en-US" sz="2400" dirty="0"/>
              <a:t>= 1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643042" y="3143248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=a </a:t>
            </a:r>
            <a:r>
              <a:rPr lang="en-US" sz="2400" dirty="0" err="1"/>
              <a:t>b</a:t>
            </a:r>
            <a:r>
              <a:rPr lang="en-US" sz="2400" baseline="30000" dirty="0" err="1"/>
              <a:t>x</a:t>
            </a:r>
            <a:endParaRPr lang="ar-SA" sz="2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14348" y="3500438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420000 =3200000 b</a:t>
            </a:r>
            <a:r>
              <a:rPr lang="en-US" sz="2400" baseline="30000" dirty="0"/>
              <a:t>4</a:t>
            </a:r>
            <a:endParaRPr lang="ar-SA" sz="2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142976" y="4143380"/>
            <a:ext cx="22145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u="sng" dirty="0"/>
              <a:t>  420000   </a:t>
            </a:r>
            <a:r>
              <a:rPr lang="en-US" sz="2400" dirty="0"/>
              <a:t>= b</a:t>
            </a:r>
            <a:r>
              <a:rPr lang="en-US" sz="2400" baseline="30000" dirty="0"/>
              <a:t>4</a:t>
            </a:r>
          </a:p>
          <a:p>
            <a:pPr algn="l"/>
            <a:r>
              <a:rPr lang="en-US" sz="2400" dirty="0"/>
              <a:t>3200000</a:t>
            </a:r>
            <a:endParaRPr lang="ar-SA" sz="2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214414" y="5072074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o.6 =b</a:t>
            </a:r>
            <a:endParaRPr lang="ar-SA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142976" y="5643578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=3200000 (0.6)</a:t>
            </a:r>
            <a:r>
              <a:rPr lang="en-US" sz="2400" baseline="30000" dirty="0"/>
              <a:t>x</a:t>
            </a:r>
            <a:endParaRPr lang="ar-SA" sz="2400" dirty="0"/>
          </a:p>
        </p:txBody>
      </p:sp>
      <p:sp>
        <p:nvSpPr>
          <p:cNvPr id="21" name="مستطيل 20"/>
          <p:cNvSpPr/>
          <p:nvPr/>
        </p:nvSpPr>
        <p:spPr>
          <a:xfrm>
            <a:off x="214282" y="142852"/>
            <a:ext cx="185738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لإيجاد  قيمة 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2844" y="2500306"/>
            <a:ext cx="185738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لإيجاد  قيمة 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endParaRPr lang="ar-SA" sz="2400" dirty="0">
              <a:solidFill>
                <a:srgbClr val="C0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2106595" y="4393413"/>
            <a:ext cx="43577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5143504" y="3181649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1426</a:t>
            </a:r>
            <a:endParaRPr lang="ar-SA" sz="2400" dirty="0"/>
          </a:p>
        </p:txBody>
      </p:sp>
      <p:sp>
        <p:nvSpPr>
          <p:cNvPr id="28" name="سهم منحني إلى الأسفل 27"/>
          <p:cNvSpPr/>
          <p:nvPr/>
        </p:nvSpPr>
        <p:spPr>
          <a:xfrm>
            <a:off x="5786446" y="2753021"/>
            <a:ext cx="1785950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000892" y="3253087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1471</a:t>
            </a:r>
            <a:endParaRPr lang="ar-SA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929190" y="2681583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X=0</a:t>
            </a:r>
            <a:endParaRPr lang="ar-SA" sz="24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7429520" y="261014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X=45</a:t>
            </a:r>
            <a:endParaRPr lang="ar-SA" sz="2400" dirty="0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4357686" y="2214554"/>
            <a:ext cx="464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5357818" y="4071942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=3200000 (0.6)</a:t>
            </a:r>
            <a:r>
              <a:rPr lang="en-US" sz="2400" baseline="30000" dirty="0"/>
              <a:t>x</a:t>
            </a:r>
            <a:endParaRPr lang="ar-SA" sz="24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357818" y="4786322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=3200000 (0.6)</a:t>
            </a:r>
            <a:r>
              <a:rPr lang="en-US" sz="2400" baseline="30000" dirty="0"/>
              <a:t>45</a:t>
            </a:r>
            <a:endParaRPr lang="ar-SA" sz="24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857752" y="5286388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Y =3.326 (10)</a:t>
            </a:r>
            <a:r>
              <a:rPr lang="en-US" sz="2400" baseline="30000" dirty="0"/>
              <a:t>-4</a:t>
            </a:r>
            <a:endParaRPr lang="ar-SA" sz="2400" dirty="0"/>
          </a:p>
        </p:txBody>
      </p:sp>
      <p:sp>
        <p:nvSpPr>
          <p:cNvPr id="38" name="مستطيل 37"/>
          <p:cNvSpPr/>
          <p:nvPr/>
        </p:nvSpPr>
        <p:spPr>
          <a:xfrm>
            <a:off x="5286380" y="5857892"/>
            <a:ext cx="185738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>
                <a:solidFill>
                  <a:srgbClr val="C00000"/>
                </a:solidFill>
              </a:rPr>
              <a:t>لايوجد</a:t>
            </a:r>
            <a:r>
              <a:rPr lang="ar-SA" sz="2400" dirty="0">
                <a:solidFill>
                  <a:srgbClr val="C00000"/>
                </a:solidFill>
              </a:rPr>
              <a:t> عبوات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6786578" y="5286388"/>
            <a:ext cx="9191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&lt;  1</a:t>
            </a:r>
            <a:endParaRPr lang="ar-SA" sz="2400" dirty="0"/>
          </a:p>
        </p:txBody>
      </p:sp>
      <p:sp>
        <p:nvSpPr>
          <p:cNvPr id="40" name="مستطيل 39"/>
          <p:cNvSpPr/>
          <p:nvPr/>
        </p:nvSpPr>
        <p:spPr>
          <a:xfrm>
            <a:off x="142844" y="928670"/>
            <a:ext cx="57150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4429124" y="2285992"/>
            <a:ext cx="57150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B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 animBg="1"/>
      <p:bldP spid="22" grpId="0" animBg="1"/>
      <p:bldP spid="27" grpId="0"/>
      <p:bldP spid="28" grpId="0" animBg="1"/>
      <p:bldP spid="29" grpId="0"/>
      <p:bldP spid="30" grpId="0"/>
      <p:bldP spid="31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pic>
        <p:nvPicPr>
          <p:cNvPr id="2" name="صورة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574797"/>
            <a:ext cx="3443315" cy="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060848"/>
            <a:ext cx="2995622" cy="4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860285"/>
            <a:ext cx="17002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574797"/>
            <a:ext cx="3086117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3573016"/>
            <a:ext cx="7541244" cy="121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941168"/>
            <a:ext cx="3790528" cy="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كل بيضاوي 8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10 دقائق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067944" y="404664"/>
            <a:ext cx="1882500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b="1" dirty="0"/>
          </a:p>
          <a:p>
            <a:pPr algn="ctr"/>
            <a:r>
              <a:rPr lang="ar-SA" sz="3200" b="1" dirty="0"/>
              <a:t>فردي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7" y="928670"/>
            <a:ext cx="87868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32" cy="18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71678"/>
            <a:ext cx="605790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6278" y="2928934"/>
            <a:ext cx="37604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7623" y="3683271"/>
            <a:ext cx="6263467" cy="74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9424" y="4429132"/>
            <a:ext cx="3518666" cy="54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5082"/>
            <a:ext cx="885828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4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4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3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9"/>
            <a:ext cx="7572428" cy="125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14451"/>
            <a:ext cx="4248159" cy="7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813" y="2173480"/>
            <a:ext cx="4507693" cy="77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070" y="3097709"/>
            <a:ext cx="4412075" cy="6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486" y="3852273"/>
            <a:ext cx="5231656" cy="5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0005" y="4513074"/>
            <a:ext cx="4589651" cy="6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9536" y="5392655"/>
            <a:ext cx="4808206" cy="8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67056"/>
            <a:ext cx="7358114" cy="17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500826" y="3667254"/>
            <a:ext cx="19288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2x-1 </a:t>
            </a:r>
            <a:r>
              <a:rPr lang="en-US" sz="2400" dirty="0"/>
              <a:t>   </a:t>
            </a:r>
            <a:r>
              <a:rPr lang="en-US" sz="2400" dirty="0">
                <a:latin typeface="Cambria Math"/>
                <a:ea typeface="Cambria Math"/>
              </a:rPr>
              <a:t>≥</a:t>
            </a:r>
            <a:r>
              <a:rPr lang="en-US" sz="2400" dirty="0"/>
              <a:t>    3 </a:t>
            </a:r>
            <a:r>
              <a:rPr lang="en-US" sz="2400" baseline="30000" dirty="0"/>
              <a:t>-5</a:t>
            </a:r>
            <a:r>
              <a:rPr lang="en-US" sz="2400" dirty="0"/>
              <a:t>  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572264" y="4381634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2x-1   </a:t>
            </a:r>
            <a:r>
              <a:rPr lang="en-US" sz="2400" dirty="0">
                <a:latin typeface="Cambria Math"/>
                <a:ea typeface="Cambria Math"/>
              </a:rPr>
              <a:t>≥</a:t>
            </a:r>
            <a:r>
              <a:rPr lang="en-US" sz="2400" dirty="0"/>
              <a:t>  - 5  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572264" y="4920101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2x    </a:t>
            </a:r>
            <a:r>
              <a:rPr lang="en-US" sz="2400" dirty="0">
                <a:latin typeface="Cambria Math"/>
                <a:ea typeface="Cambria Math"/>
              </a:rPr>
              <a:t>≥</a:t>
            </a:r>
            <a:r>
              <a:rPr lang="en-US" sz="2400" dirty="0"/>
              <a:t> -5 + 1 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357950" y="5524642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2x   </a:t>
            </a:r>
            <a:r>
              <a:rPr lang="en-US" sz="2400" dirty="0">
                <a:latin typeface="Cambria Math"/>
                <a:ea typeface="Cambria Math"/>
              </a:rPr>
              <a:t>≥  </a:t>
            </a:r>
            <a:r>
              <a:rPr lang="en-US" sz="2400" dirty="0"/>
              <a:t> - 4  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429388" y="5991671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x    </a:t>
            </a:r>
            <a:r>
              <a:rPr lang="en-US" sz="2400" dirty="0">
                <a:latin typeface="Cambria Math"/>
                <a:ea typeface="Cambria Math"/>
              </a:rPr>
              <a:t>≥ </a:t>
            </a:r>
            <a:r>
              <a:rPr lang="en-US" sz="2400" dirty="0"/>
              <a:t> - 2  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357290" y="4310196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x +2   &gt;  - 5  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28728" y="5072501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x    &gt;   -5 -2 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14414" y="5677042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x    &gt;  -7  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85786" y="3634217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x+2 </a:t>
            </a:r>
            <a:r>
              <a:rPr lang="en-US" sz="2400" dirty="0"/>
              <a:t>   &gt;  2 </a:t>
            </a:r>
            <a:r>
              <a:rPr lang="en-US" sz="2400" baseline="30000" dirty="0"/>
              <a:t>-5</a:t>
            </a:r>
            <a:endParaRPr lang="ar-SA" sz="2400" dirty="0"/>
          </a:p>
        </p:txBody>
      </p:sp>
      <p:pic>
        <p:nvPicPr>
          <p:cNvPr id="12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71414"/>
            <a:ext cx="1763688" cy="1428750"/>
          </a:xfrm>
          <a:prstGeom prst="rect">
            <a:avLst/>
          </a:prstGeom>
          <a:noFill/>
        </p:spPr>
      </p:pic>
      <p:pic>
        <p:nvPicPr>
          <p:cNvPr id="14" name="صورة 1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15" name="شكل بيضاوي 1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4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4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1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0"/>
            <a:ext cx="3443315" cy="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857232"/>
            <a:ext cx="29956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85728"/>
            <a:ext cx="17002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3534" y="3781060"/>
            <a:ext cx="7053281" cy="7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780928"/>
            <a:ext cx="29670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2000240"/>
            <a:ext cx="3086117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869160"/>
            <a:ext cx="77768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10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qxg7hc5jl3xwqygqhod.gif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مربع نص 2"/>
          <p:cNvSpPr txBox="1"/>
          <p:nvPr/>
        </p:nvSpPr>
        <p:spPr>
          <a:xfrm>
            <a:off x="4143372" y="5715016"/>
            <a:ext cx="11430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أنت </a:t>
            </a:r>
          </a:p>
        </p:txBody>
      </p:sp>
      <p:cxnSp>
        <p:nvCxnSpPr>
          <p:cNvPr id="4" name="رابط كسهم مستقيم 3"/>
          <p:cNvCxnSpPr>
            <a:stCxn id="3" idx="0"/>
          </p:cNvCxnSpPr>
          <p:nvPr/>
        </p:nvCxnSpPr>
        <p:spPr>
          <a:xfrm rot="16200000" flipV="1">
            <a:off x="3821901" y="4822041"/>
            <a:ext cx="428628" cy="1357322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>
            <a:stCxn id="3" idx="0"/>
          </p:cNvCxnSpPr>
          <p:nvPr/>
        </p:nvCxnSpPr>
        <p:spPr>
          <a:xfrm rot="5400000" flipH="1" flipV="1">
            <a:off x="5107785" y="4750603"/>
            <a:ext cx="571504" cy="1357322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000760" y="4643446"/>
            <a:ext cx="92869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أم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357422" y="4786322"/>
            <a:ext cx="10001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072330" y="3571876"/>
            <a:ext cx="8572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أم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214942" y="3571876"/>
            <a:ext cx="78581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أب</a:t>
            </a:r>
          </a:p>
        </p:txBody>
      </p:sp>
      <p:cxnSp>
        <p:nvCxnSpPr>
          <p:cNvPr id="18" name="رابط كسهم مستقيم 17"/>
          <p:cNvCxnSpPr>
            <a:endCxn id="21" idx="2"/>
          </p:cNvCxnSpPr>
          <p:nvPr/>
        </p:nvCxnSpPr>
        <p:spPr>
          <a:xfrm rot="10800000">
            <a:off x="2071670" y="4237972"/>
            <a:ext cx="571504" cy="548350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 flipH="1" flipV="1">
            <a:off x="2714612" y="4214818"/>
            <a:ext cx="571504" cy="571504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3071802" y="3691598"/>
            <a:ext cx="8572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أم 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714480" y="3714752"/>
            <a:ext cx="7143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 أب</a:t>
            </a:r>
          </a:p>
        </p:txBody>
      </p:sp>
      <p:cxnSp>
        <p:nvCxnSpPr>
          <p:cNvPr id="28" name="رابط كسهم مستقيم 27"/>
          <p:cNvCxnSpPr/>
          <p:nvPr/>
        </p:nvCxnSpPr>
        <p:spPr>
          <a:xfrm rot="10800000">
            <a:off x="5715008" y="4095096"/>
            <a:ext cx="714380" cy="548350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V="1">
            <a:off x="6429388" y="4071942"/>
            <a:ext cx="642942" cy="571504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وسيلة شرح على شكل سحابة 29"/>
          <p:cNvSpPr/>
          <p:nvPr/>
        </p:nvSpPr>
        <p:spPr>
          <a:xfrm>
            <a:off x="3571868" y="714356"/>
            <a:ext cx="5357850" cy="1571636"/>
          </a:xfrm>
          <a:prstGeom prst="cloudCallout">
            <a:avLst/>
          </a:prstGeom>
          <a:gradFill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SA" sz="2400" dirty="0">
                <a:solidFill>
                  <a:schemeClr val="tx1"/>
                </a:solidFill>
              </a:rPr>
              <a:t>إذا أردتي أن تعرفي عدد الأسلاف السابقة التي يكون فيها عدد أسلافك 1024 فماذا تفعلين ؟</a:t>
            </a:r>
          </a:p>
        </p:txBody>
      </p:sp>
      <p:sp>
        <p:nvSpPr>
          <p:cNvPr id="31" name="مجسم مشطوف الحواف 30"/>
          <p:cNvSpPr/>
          <p:nvPr/>
        </p:nvSpPr>
        <p:spPr>
          <a:xfrm>
            <a:off x="214282" y="4643446"/>
            <a:ext cx="1928794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CC0099"/>
              </a:solidFill>
            </a:endParaRPr>
          </a:p>
          <a:p>
            <a:pPr algn="ctr"/>
            <a:endParaRPr lang="ar-SA" b="1" dirty="0">
              <a:solidFill>
                <a:srgbClr val="CC0099"/>
              </a:solidFill>
            </a:endParaRPr>
          </a:p>
          <a:p>
            <a:pPr algn="ctr"/>
            <a:r>
              <a:rPr lang="ar-SA" b="1" dirty="0">
                <a:solidFill>
                  <a:srgbClr val="CC0099"/>
                </a:solidFill>
              </a:rPr>
              <a:t>في السلف الأول </a:t>
            </a:r>
          </a:p>
          <a:p>
            <a:pPr algn="ctr"/>
            <a:r>
              <a:rPr lang="ar-SA" b="1" dirty="0" err="1">
                <a:solidFill>
                  <a:srgbClr val="CC0099"/>
                </a:solidFill>
              </a:rPr>
              <a:t>لك</a:t>
            </a:r>
            <a:r>
              <a:rPr lang="ar-SA" b="1" dirty="0">
                <a:solidFill>
                  <a:srgbClr val="CC0099"/>
                </a:solidFill>
              </a:rPr>
              <a:t> والدان</a:t>
            </a:r>
          </a:p>
          <a:p>
            <a:pPr algn="ctr"/>
            <a:endParaRPr lang="ar-SA" b="1" dirty="0">
              <a:solidFill>
                <a:srgbClr val="CC0099"/>
              </a:solidFill>
            </a:endParaRPr>
          </a:p>
          <a:p>
            <a:pPr algn="ctr"/>
            <a:endParaRPr lang="ar-SA" b="1" dirty="0">
              <a:solidFill>
                <a:srgbClr val="CC0099"/>
              </a:solidFill>
            </a:endParaRPr>
          </a:p>
        </p:txBody>
      </p:sp>
      <p:sp>
        <p:nvSpPr>
          <p:cNvPr id="32" name="مجسم مشطوف الحواف 31"/>
          <p:cNvSpPr/>
          <p:nvPr/>
        </p:nvSpPr>
        <p:spPr>
          <a:xfrm>
            <a:off x="214282" y="3571876"/>
            <a:ext cx="1428792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solidFill>
                <a:srgbClr val="CC0099"/>
              </a:solidFill>
            </a:endParaRPr>
          </a:p>
          <a:p>
            <a:endParaRPr lang="ar-SA" b="1" dirty="0">
              <a:solidFill>
                <a:srgbClr val="CC0099"/>
              </a:solidFill>
            </a:endParaRPr>
          </a:p>
          <a:p>
            <a:r>
              <a:rPr lang="ar-SA" b="1" dirty="0">
                <a:solidFill>
                  <a:srgbClr val="CC0099"/>
                </a:solidFill>
              </a:rPr>
              <a:t>في السلف 2</a:t>
            </a:r>
          </a:p>
          <a:p>
            <a:r>
              <a:rPr lang="ar-SA" b="1" dirty="0" err="1">
                <a:solidFill>
                  <a:srgbClr val="CC0099"/>
                </a:solidFill>
              </a:rPr>
              <a:t>لك</a:t>
            </a:r>
            <a:r>
              <a:rPr lang="ar-SA" b="1" dirty="0">
                <a:solidFill>
                  <a:srgbClr val="CC0099"/>
                </a:solidFill>
              </a:rPr>
              <a:t> 4 أسلاف</a:t>
            </a:r>
          </a:p>
          <a:p>
            <a:endParaRPr lang="ar-SA" b="1" dirty="0">
              <a:solidFill>
                <a:srgbClr val="CC0099"/>
              </a:solidFill>
            </a:endParaRPr>
          </a:p>
          <a:p>
            <a:endParaRPr lang="ar-SA" b="1" dirty="0">
              <a:solidFill>
                <a:srgbClr val="CC0099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 rot="16200000" flipV="1">
            <a:off x="7173205" y="3279841"/>
            <a:ext cx="476912" cy="250034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5400000" flipH="1" flipV="1">
            <a:off x="7500958" y="3143248"/>
            <a:ext cx="571504" cy="428628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7858148" y="2548590"/>
            <a:ext cx="57150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 أم 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7072330" y="2571744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أب</a:t>
            </a:r>
          </a:p>
        </p:txBody>
      </p:sp>
      <p:cxnSp>
        <p:nvCxnSpPr>
          <p:cNvPr id="37" name="رابط كسهم مستقيم 36"/>
          <p:cNvCxnSpPr/>
          <p:nvPr/>
        </p:nvCxnSpPr>
        <p:spPr>
          <a:xfrm rot="16200000" flipV="1">
            <a:off x="5214942" y="3143248"/>
            <a:ext cx="428628" cy="428628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5400000" flipH="1" flipV="1">
            <a:off x="5643570" y="3143248"/>
            <a:ext cx="500066" cy="357190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6000760" y="2620028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أم 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5072066" y="2620028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أب</a:t>
            </a:r>
          </a:p>
        </p:txBody>
      </p:sp>
      <p:cxnSp>
        <p:nvCxnSpPr>
          <p:cNvPr id="55" name="رابط كسهم مستقيم 54"/>
          <p:cNvCxnSpPr/>
          <p:nvPr/>
        </p:nvCxnSpPr>
        <p:spPr>
          <a:xfrm rot="16200000" flipV="1">
            <a:off x="3143240" y="3237840"/>
            <a:ext cx="428628" cy="428628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rot="5400000" flipH="1" flipV="1">
            <a:off x="3571868" y="3237840"/>
            <a:ext cx="500066" cy="357190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3786182" y="2714620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أم 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3000364" y="2714620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أب</a:t>
            </a:r>
          </a:p>
        </p:txBody>
      </p:sp>
      <p:cxnSp>
        <p:nvCxnSpPr>
          <p:cNvPr id="59" name="رابط كسهم مستقيم 58"/>
          <p:cNvCxnSpPr/>
          <p:nvPr/>
        </p:nvCxnSpPr>
        <p:spPr>
          <a:xfrm rot="16200000" flipV="1">
            <a:off x="1500166" y="3286124"/>
            <a:ext cx="428628" cy="428628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rot="5400000" flipH="1" flipV="1">
            <a:off x="1928794" y="3286124"/>
            <a:ext cx="500066" cy="357190"/>
          </a:xfrm>
          <a:prstGeom prst="straightConnector1">
            <a:avLst/>
          </a:prstGeom>
          <a:ln w="317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2428860" y="2762904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أم 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1357290" y="2762904"/>
            <a:ext cx="5000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أب</a:t>
            </a:r>
          </a:p>
        </p:txBody>
      </p:sp>
      <p:sp>
        <p:nvSpPr>
          <p:cNvPr id="66" name="مجسم مشطوف الحواف 65"/>
          <p:cNvSpPr/>
          <p:nvPr/>
        </p:nvSpPr>
        <p:spPr>
          <a:xfrm>
            <a:off x="-71438" y="2000240"/>
            <a:ext cx="1571604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solidFill>
                <a:srgbClr val="CC0099"/>
              </a:solidFill>
            </a:endParaRPr>
          </a:p>
          <a:p>
            <a:endParaRPr lang="ar-SA" b="1" dirty="0">
              <a:solidFill>
                <a:srgbClr val="CC0099"/>
              </a:solidFill>
            </a:endParaRPr>
          </a:p>
          <a:p>
            <a:r>
              <a:rPr lang="ar-SA" b="1" dirty="0">
                <a:solidFill>
                  <a:srgbClr val="CC0099"/>
                </a:solidFill>
              </a:rPr>
              <a:t>في السلف 3</a:t>
            </a:r>
          </a:p>
          <a:p>
            <a:r>
              <a:rPr lang="ar-SA" b="1" dirty="0">
                <a:solidFill>
                  <a:srgbClr val="CC0099"/>
                </a:solidFill>
              </a:rPr>
              <a:t> </a:t>
            </a:r>
            <a:r>
              <a:rPr lang="ar-SA" b="1" dirty="0" err="1">
                <a:solidFill>
                  <a:srgbClr val="CC0099"/>
                </a:solidFill>
              </a:rPr>
              <a:t>لك</a:t>
            </a:r>
            <a:r>
              <a:rPr lang="ar-SA" b="1" dirty="0">
                <a:solidFill>
                  <a:srgbClr val="CC0099"/>
                </a:solidFill>
              </a:rPr>
              <a:t> 8 أسلاف</a:t>
            </a:r>
          </a:p>
          <a:p>
            <a:endParaRPr lang="ar-SA" b="1" dirty="0">
              <a:solidFill>
                <a:srgbClr val="CC0099"/>
              </a:solidFill>
            </a:endParaRPr>
          </a:p>
          <a:p>
            <a:endParaRPr lang="ar-SA" b="1" dirty="0">
              <a:solidFill>
                <a:srgbClr val="CC0099"/>
              </a:solidFill>
            </a:endParaRPr>
          </a:p>
        </p:txBody>
      </p:sp>
      <p:sp>
        <p:nvSpPr>
          <p:cNvPr id="67" name="مجسم مشطوف الحواف 66"/>
          <p:cNvSpPr/>
          <p:nvPr/>
        </p:nvSpPr>
        <p:spPr>
          <a:xfrm>
            <a:off x="2143108" y="71414"/>
            <a:ext cx="4357718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C0099"/>
                </a:solidFill>
              </a:rPr>
              <a:t>المعادلات </a:t>
            </a:r>
            <a:r>
              <a:rPr lang="ar-SA" sz="2800" b="1" dirty="0" err="1">
                <a:solidFill>
                  <a:srgbClr val="CC0099"/>
                </a:solidFill>
              </a:rPr>
              <a:t>الأسية</a:t>
            </a:r>
            <a:r>
              <a:rPr lang="ar-SA" sz="2800" b="1" dirty="0">
                <a:solidFill>
                  <a:srgbClr val="CC0099"/>
                </a:solidFill>
              </a:rPr>
              <a:t> في حياتنا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9" grpId="0" animBg="1"/>
      <p:bldP spid="40" grpId="0" animBg="1"/>
      <p:bldP spid="57" grpId="0" animBg="1"/>
      <p:bldP spid="58" grpId="0" animBg="1"/>
      <p:bldP spid="61" grpId="0" animBg="1"/>
      <p:bldP spid="62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360523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3686195" cy="16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3176604" cy="412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357290" y="428604"/>
            <a:ext cx="2928958" cy="125559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كيف يتم تمثيل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الدالة </a:t>
            </a:r>
            <a:r>
              <a:rPr lang="ar-SA" sz="2800" b="1" dirty="0" err="1">
                <a:solidFill>
                  <a:srgbClr val="C00000"/>
                </a:solidFill>
              </a:rPr>
              <a:t>الأسية</a:t>
            </a:r>
            <a:r>
              <a:rPr lang="ar-SA" sz="2800" b="1" dirty="0">
                <a:solidFill>
                  <a:srgbClr val="C00000"/>
                </a:solidFill>
              </a:rPr>
              <a:t> ؟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786314" y="4143380"/>
            <a:ext cx="3857652" cy="16127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الفرق بين المعادلة والمتباينة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171459"/>
            <a:ext cx="8286776" cy="47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786314" y="4673740"/>
            <a:ext cx="3857652" cy="16127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</a:t>
            </a:r>
            <a:r>
              <a:rPr lang="ar-SA" sz="2800" b="1" dirty="0" err="1">
                <a:solidFill>
                  <a:srgbClr val="C00000"/>
                </a:solidFill>
              </a:rPr>
              <a:t>فيمة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>
                <a:solidFill>
                  <a:srgbClr val="C00000"/>
                </a:solidFill>
                <a:latin typeface="Cambria Math"/>
                <a:ea typeface="Cambria Math"/>
              </a:rPr>
              <a:t>𝑥</a:t>
            </a:r>
            <a:r>
              <a:rPr lang="ar-SA" sz="2800" b="1" dirty="0">
                <a:solidFill>
                  <a:srgbClr val="C00000"/>
                </a:solidFill>
              </a:rPr>
              <a:t> التي تمثل عام </a:t>
            </a:r>
            <a:r>
              <a:rPr lang="en-US" sz="2800" b="1" dirty="0">
                <a:solidFill>
                  <a:srgbClr val="C00000"/>
                </a:solidFill>
              </a:rPr>
              <a:t>1430</a:t>
            </a:r>
            <a:r>
              <a:rPr lang="ar-SA" sz="2800" b="1" dirty="0">
                <a:solidFill>
                  <a:srgbClr val="C00000"/>
                </a:solidFill>
              </a:rPr>
              <a:t>؟</a:t>
            </a: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857224" y="4714884"/>
            <a:ext cx="3857652" cy="161278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كم سيكون عدد المشتركين عام </a:t>
            </a:r>
            <a:r>
              <a:rPr lang="en-US" sz="2800" b="1" dirty="0">
                <a:solidFill>
                  <a:srgbClr val="C00000"/>
                </a:solidFill>
              </a:rPr>
              <a:t>1432</a:t>
            </a:r>
            <a:r>
              <a:rPr lang="ar-SA" sz="2800" b="1" dirty="0">
                <a:solidFill>
                  <a:srgbClr val="C00000"/>
                </a:solidFill>
              </a:rPr>
              <a:t>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2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46"/>
            <a:ext cx="735808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61" y="2000240"/>
            <a:ext cx="3714776" cy="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589" y="2786059"/>
            <a:ext cx="3638567" cy="6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465" y="3643315"/>
            <a:ext cx="3228988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37" y="4500570"/>
            <a:ext cx="38576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مستقيم 7"/>
          <p:cNvCxnSpPr/>
          <p:nvPr/>
        </p:nvCxnSpPr>
        <p:spPr>
          <a:xfrm rot="5400000">
            <a:off x="2070876" y="3571876"/>
            <a:ext cx="55721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8832" y="1000108"/>
            <a:ext cx="2128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490" y="1857364"/>
            <a:ext cx="4189452" cy="6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266" y="2500305"/>
            <a:ext cx="3561716" cy="6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139" y="3143248"/>
            <a:ext cx="4039341" cy="5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786191"/>
            <a:ext cx="4643438" cy="6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76785"/>
            <a:ext cx="4772028" cy="62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3968" y="5357826"/>
            <a:ext cx="4585198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18512"/>
            <a:ext cx="7643866" cy="14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500826" y="2218710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4</a:t>
            </a:r>
            <a:r>
              <a:rPr lang="en-US" sz="2400" baseline="30000" dirty="0"/>
              <a:t>2n-1 </a:t>
            </a:r>
            <a:r>
              <a:rPr lang="en-US" sz="2400" dirty="0"/>
              <a:t>   =    4 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572264" y="2933090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2n-1    = 3  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572264" y="3471557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2n    = 3 + 1 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357950" y="4076098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2n    = 4  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429388" y="4543127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n    = 2  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071538" y="2504462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5x </a:t>
            </a:r>
            <a:r>
              <a:rPr lang="en-US" sz="2400" dirty="0"/>
              <a:t>   = 5 </a:t>
            </a:r>
            <a:r>
              <a:rPr lang="en-US" sz="2400" baseline="30000" dirty="0"/>
              <a:t>3x+6</a:t>
            </a:r>
            <a:r>
              <a:rPr lang="en-US" sz="2400" dirty="0"/>
              <a:t> 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428728" y="3085490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5x    = 3x+6  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28728" y="3623957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5x-3x    = 6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214414" y="4228498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2x    = 6  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285852" y="4695527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x    = 3  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71538" y="1932958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5x </a:t>
            </a:r>
            <a:r>
              <a:rPr lang="en-US" sz="2400" dirty="0"/>
              <a:t>   =  (  5 </a:t>
            </a:r>
            <a:r>
              <a:rPr lang="en-US" sz="2400" baseline="30000" dirty="0"/>
              <a:t>3</a:t>
            </a:r>
            <a:r>
              <a:rPr lang="en-US" sz="2400" dirty="0"/>
              <a:t> )</a:t>
            </a:r>
            <a:r>
              <a:rPr lang="en-US" sz="2400" baseline="30000" dirty="0"/>
              <a:t>x+2</a:t>
            </a:r>
            <a:r>
              <a:rPr lang="en-US" sz="2400" dirty="0"/>
              <a:t> </a:t>
            </a:r>
            <a:endParaRPr lang="ar-SA" sz="2400" dirty="0"/>
          </a:p>
        </p:txBody>
      </p:sp>
      <p:pic>
        <p:nvPicPr>
          <p:cNvPr id="15" name="صورة 14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16" name="شكل بيضاوي 15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4 دقائق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857852" y="12176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4016"/>
            <a:ext cx="2376264" cy="1340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4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14"/>
            <a:ext cx="8786842" cy="23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9"/>
            <a:ext cx="8858280" cy="15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00504"/>
            <a:ext cx="6786610" cy="6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9023" y="4635508"/>
            <a:ext cx="4394943" cy="6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563" y="5373701"/>
            <a:ext cx="4190527" cy="5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6008706"/>
            <a:ext cx="3372863" cy="4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929330"/>
            <a:ext cx="4681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66"/>
            <a:ext cx="4938723" cy="6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71546"/>
            <a:ext cx="63812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56959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285992"/>
            <a:ext cx="4676788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143248"/>
            <a:ext cx="571504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300</Words>
  <Application>Microsoft Office PowerPoint</Application>
  <PresentationFormat>عرض على الشاشة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منال الرويلي</cp:lastModifiedBy>
  <cp:revision>10</cp:revision>
  <dcterms:created xsi:type="dcterms:W3CDTF">2012-10-11T19:42:57Z</dcterms:created>
  <dcterms:modified xsi:type="dcterms:W3CDTF">2023-07-29T03:13:49Z</dcterms:modified>
</cp:coreProperties>
</file>