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306" r:id="rId3"/>
    <p:sldId id="275" r:id="rId4"/>
    <p:sldId id="313" r:id="rId5"/>
    <p:sldId id="310" r:id="rId6"/>
    <p:sldId id="311" r:id="rId7"/>
    <p:sldId id="312" r:id="rId8"/>
    <p:sldId id="324" r:id="rId9"/>
    <p:sldId id="327" r:id="rId10"/>
    <p:sldId id="328" r:id="rId11"/>
    <p:sldId id="322" r:id="rId12"/>
    <p:sldId id="325" r:id="rId13"/>
    <p:sldId id="323" r:id="rId14"/>
    <p:sldId id="326" r:id="rId15"/>
    <p:sldId id="259" r:id="rId16"/>
    <p:sldId id="32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853034354b_0_24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853034354b_0_24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99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92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491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40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65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61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51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26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91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051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72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05/02/43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hyperlink" Target="https://publicdomainpictures.net/view-image.php?image=62615&amp;picture=tv-isolated-background-clipart" TargetMode="External"/><Relationship Id="rId3" Type="http://schemas.openxmlformats.org/officeDocument/2006/relationships/slideLayout" Target="../slideLayouts/slideLayout7.xml"/><Relationship Id="rId21" Type="http://schemas.openxmlformats.org/officeDocument/2006/relationships/slide" Target="slide11.xml"/><Relationship Id="rId7" Type="http://schemas.openxmlformats.org/officeDocument/2006/relationships/hyperlink" Target="https://pixabay.com/es/verde-pizarra-tiza-borrador-307835/" TargetMode="External"/><Relationship Id="rId12" Type="http://schemas.openxmlformats.org/officeDocument/2006/relationships/slide" Target="slide7.xml"/><Relationship Id="rId17" Type="http://schemas.openxmlformats.org/officeDocument/2006/relationships/image" Target="../media/image12.jpg"/><Relationship Id="rId25" Type="http://schemas.openxmlformats.org/officeDocument/2006/relationships/image" Target="../media/image15.png"/><Relationship Id="rId2" Type="http://schemas.openxmlformats.org/officeDocument/2006/relationships/video" Target="../media/media1.mp4"/><Relationship Id="rId16" Type="http://schemas.openxmlformats.org/officeDocument/2006/relationships/hyperlink" Target="file:///C:\Users\User\Dropbox\&#1607;&#1576;&#1577;\&#1581;&#1602;&#1610;&#1576;&#1577;%20&#1578;&#1583;&#1585;&#1610;&#1576;&#1610;&#1577;\&#1575;&#1604;&#1608;&#1587;&#1575;&#1574;&#1604;%20&#1575;&#1604;&#1578;&#1593;&#1604;&#1610;&#1605;&#1610;&#1577;%20&#1575;&#1604;&#1578;&#1601;&#1575;&#1593;&#1604;&#1610;&#1577;\&#1575;&#1604;&#1581;&#1590;&#1608;&#1585;%20&#1604;&#1604;&#1583;&#1608;&#1585;&#1577;.xlsx" TargetMode="External"/><Relationship Id="rId20" Type="http://schemas.openxmlformats.org/officeDocument/2006/relationships/hyperlink" Target="http://www.pngall.com/note-png" TargetMode="External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11" Type="http://schemas.openxmlformats.org/officeDocument/2006/relationships/hyperlink" Target="https://commons.wikimedia.org/wiki/File:DoomsdayClockWatchmen.png" TargetMode="External"/><Relationship Id="rId24" Type="http://schemas.openxmlformats.org/officeDocument/2006/relationships/slide" Target="slide13.xml"/><Relationship Id="rId5" Type="http://schemas.openxmlformats.org/officeDocument/2006/relationships/hyperlink" Target="http://www.publicdomainpictures.net/view-image.php?image=111350&amp;picture=room-interior-empty" TargetMode="External"/><Relationship Id="rId15" Type="http://schemas.openxmlformats.org/officeDocument/2006/relationships/hyperlink" Target="https://et.wikipedia.org/wiki/Fail:Crystal_Clear_app_kedit_green-pencil.svg" TargetMode="External"/><Relationship Id="rId23" Type="http://schemas.openxmlformats.org/officeDocument/2006/relationships/hyperlink" Target="http://www.pngall.com/carpet-png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6.jpg"/><Relationship Id="rId9" Type="http://schemas.openxmlformats.org/officeDocument/2006/relationships/hyperlink" Target="https://pixabay.com/en/banner-party-decoration-celebration-48962/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slide" Target="slide3.xml"/><Relationship Id="rId15" Type="http://schemas.openxmlformats.org/officeDocument/2006/relationships/hyperlink" Target="../../../../&#1575;&#1582;&#1578;&#1610;&#1575;&#1585;%20&#1575;&#1604;&#1571;&#1587;&#1605;&#1575;&#1569;%20&#1593;&#1588;&#1608;&#1575;&#1574;%20&#1582;&#1575;&#1605;&#1587;%201.ppsx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" Target="slide3.xm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10" Type="http://schemas.openxmlformats.org/officeDocument/2006/relationships/image" Target="../media/image42.png"/><Relationship Id="rId4" Type="http://schemas.openxmlformats.org/officeDocument/2006/relationships/image" Target="../media/image25.png"/><Relationship Id="rId9" Type="http://schemas.openxmlformats.org/officeDocument/2006/relationships/hyperlink" Target="../../../../&#1575;&#1582;&#1578;&#1610;&#1575;&#1585;%20&#1575;&#1604;&#1571;&#1587;&#1605;&#1575;&#1569;%20&#1593;&#1588;&#1608;&#1575;&#1574;%20&#1582;&#1575;&#1605;&#1587;%201.pps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slide" Target="slide3.xml"/><Relationship Id="rId15" Type="http://schemas.openxmlformats.org/officeDocument/2006/relationships/hyperlink" Target="../../../../&#1575;&#1582;&#1578;&#1610;&#1575;&#1585;%20&#1575;&#1604;&#1571;&#1587;&#1605;&#1575;&#1569;%20&#1593;&#1588;&#1608;&#1575;&#1574;%20&#1582;&#1575;&#1605;&#1587;%201.ppsx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3.xml"/><Relationship Id="rId7" Type="http://schemas.openxmlformats.org/officeDocument/2006/relationships/hyperlink" Target="../../../../&#1575;&#1582;&#1578;&#1610;&#1575;&#1585;%20&#1575;&#1604;&#1571;&#1587;&#1605;&#1575;&#1569;%20&#1593;&#1588;&#1608;&#1575;&#1574;%20&#1582;&#1575;&#1605;&#1587;%201.pp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slide" Target="slide3.xml"/><Relationship Id="rId15" Type="http://schemas.openxmlformats.org/officeDocument/2006/relationships/hyperlink" Target="../../../../&#1575;&#1582;&#1578;&#1610;&#1575;&#1585;%20&#1575;&#1604;&#1571;&#1587;&#1605;&#1575;&#1569;%20&#1593;&#1588;&#1608;&#1575;&#1574;%20&#1582;&#1575;&#1605;&#1587;%201.ppsx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../../../../&#1575;&#1582;&#1578;&#1610;&#1575;&#1585;%20&#1575;&#1604;&#1571;&#1587;&#1605;&#1575;&#1569;%20&#1593;&#1588;&#1608;&#1575;&#1574;%20&#1582;&#1575;&#1605;&#1587;%201.ppsx" TargetMode="Externa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notesSlide" Target="../notesSlides/notesSlide2.xml"/><Relationship Id="rId9" Type="http://schemas.openxmlformats.org/officeDocument/2006/relationships/hyperlink" Target="https://www.youtube.com/embed/10TcgN7r3_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slide" Target="slide3.xml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11" Type="http://schemas.openxmlformats.org/officeDocument/2006/relationships/image" Target="../media/image42.png"/><Relationship Id="rId5" Type="http://schemas.openxmlformats.org/officeDocument/2006/relationships/image" Target="../media/image31.png"/><Relationship Id="rId10" Type="http://schemas.openxmlformats.org/officeDocument/2006/relationships/hyperlink" Target="../../../../&#1575;&#1582;&#1578;&#1610;&#1575;&#1585;%20&#1575;&#1604;&#1571;&#1587;&#1605;&#1575;&#1569;%20&#1593;&#1588;&#1608;&#1575;&#1574;%20&#1582;&#1575;&#1605;&#1587;%201.ppsx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slide" Target="slide3.xml"/><Relationship Id="rId15" Type="http://schemas.openxmlformats.org/officeDocument/2006/relationships/hyperlink" Target="../../../../&#1575;&#1582;&#1578;&#1610;&#1575;&#1585;%20&#1575;&#1604;&#1571;&#1587;&#1605;&#1575;&#1569;%20&#1593;&#1588;&#1608;&#1575;&#1574;%20&#1582;&#1575;&#1605;&#1587;%201.ppsx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11" Type="http://schemas.openxmlformats.org/officeDocument/2006/relationships/image" Target="../media/image42.png"/><Relationship Id="rId5" Type="http://schemas.openxmlformats.org/officeDocument/2006/relationships/image" Target="../media/image31.png"/><Relationship Id="rId10" Type="http://schemas.openxmlformats.org/officeDocument/2006/relationships/hyperlink" Target="../../../../&#1575;&#1582;&#1578;&#1610;&#1575;&#1585;%20&#1575;&#1604;&#1571;&#1587;&#1605;&#1575;&#1569;%20&#1593;&#1588;&#1608;&#1575;&#1574;%20&#1582;&#1575;&#1605;&#1587;%201.ppsx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بنى&#10;&#10;تم إنشاء الوصف تلقائياً">
            <a:extLst>
              <a:ext uri="{FF2B5EF4-FFF2-40B4-BE49-F238E27FC236}">
                <a16:creationId xmlns:a16="http://schemas.microsoft.com/office/drawing/2014/main" id="{F9903F2B-3546-48D7-8FC7-3493648D3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F89059-699B-404D-BFDF-EA4D69D961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3096" y="292582"/>
            <a:ext cx="7893600" cy="410713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36E374F-4B04-4FA4-9607-72FF3C88F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0383" y="-798445"/>
            <a:ext cx="7779026" cy="2945297"/>
          </a:xfrm>
          <a:prstGeom prst="rect">
            <a:avLst/>
          </a:prstGeom>
        </p:spPr>
      </p:pic>
      <p:pic>
        <p:nvPicPr>
          <p:cNvPr id="13" name="صورة 12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646B86C8-20BB-40A7-83B7-6DC1D0C985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629021" y="98093"/>
            <a:ext cx="1116078" cy="1116078"/>
          </a:xfrm>
          <a:prstGeom prst="rect">
            <a:avLst/>
          </a:prstGeom>
        </p:spPr>
      </p:pic>
      <p:sp>
        <p:nvSpPr>
          <p:cNvPr id="15" name="مخطط انسيابي: محطة طرفية 14">
            <a:hlinkClick r:id="rId12" action="ppaction://hlinksldjump"/>
            <a:extLst>
              <a:ext uri="{FF2B5EF4-FFF2-40B4-BE49-F238E27FC236}">
                <a16:creationId xmlns:a16="http://schemas.microsoft.com/office/drawing/2014/main" id="{98BACCE5-6D7C-4169-880C-D1EB2483F4B8}"/>
              </a:ext>
            </a:extLst>
          </p:cNvPr>
          <p:cNvSpPr/>
          <p:nvPr/>
        </p:nvSpPr>
        <p:spPr>
          <a:xfrm>
            <a:off x="10026236" y="145774"/>
            <a:ext cx="1940477" cy="940904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 قوانين الصف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13B6178E-1DEC-4F24-BC17-DA86FA29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008" y="1086678"/>
            <a:ext cx="5022988" cy="502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 descr="صورة تحتوي على أداة كتابة, قرطاسية, قلم رصاص&#10;&#10;تم إنشاء الوصف تلقائياً">
            <a:extLst>
              <a:ext uri="{FF2B5EF4-FFF2-40B4-BE49-F238E27FC236}">
                <a16:creationId xmlns:a16="http://schemas.microsoft.com/office/drawing/2014/main" id="{1D9E09D3-704F-4342-9139-D1935B882C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324778" y="3273543"/>
            <a:ext cx="1470028" cy="1470028"/>
          </a:xfrm>
          <a:prstGeom prst="rect">
            <a:avLst/>
          </a:prstGeom>
        </p:spPr>
      </p:pic>
      <p:sp>
        <p:nvSpPr>
          <p:cNvPr id="19" name="مستطيل 18">
            <a:hlinkClick r:id="rId16" action="ppaction://hlinkfile"/>
            <a:extLst>
              <a:ext uri="{FF2B5EF4-FFF2-40B4-BE49-F238E27FC236}">
                <a16:creationId xmlns:a16="http://schemas.microsoft.com/office/drawing/2014/main" id="{C24F0166-1A4D-4EC1-9D34-A5325B4F372F}"/>
              </a:ext>
            </a:extLst>
          </p:cNvPr>
          <p:cNvSpPr/>
          <p:nvPr/>
        </p:nvSpPr>
        <p:spPr>
          <a:xfrm>
            <a:off x="8526403" y="3732079"/>
            <a:ext cx="1218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قائمة الحضور</a:t>
            </a:r>
          </a:p>
        </p:txBody>
      </p:sp>
      <p:pic>
        <p:nvPicPr>
          <p:cNvPr id="23" name="صورة 22" descr="صورة تحتوي على نص, شاشة عرض, إلكترونيات, تلفاز&#10;&#10;تم إنشاء الوصف تلقائياً">
            <a:extLst>
              <a:ext uri="{FF2B5EF4-FFF2-40B4-BE49-F238E27FC236}">
                <a16:creationId xmlns:a16="http://schemas.microsoft.com/office/drawing/2014/main" id="{7D0CAF32-B92D-4F2A-ADAA-7CF68AE31C3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9288" b="13011"/>
          <a:stretch/>
        </p:blipFill>
        <p:spPr>
          <a:xfrm>
            <a:off x="8136835" y="1028742"/>
            <a:ext cx="4331451" cy="2522842"/>
          </a:xfrm>
          <a:prstGeom prst="rect">
            <a:avLst/>
          </a:prstGeom>
        </p:spPr>
      </p:pic>
      <p:pic>
        <p:nvPicPr>
          <p:cNvPr id="25" name="صورة 2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2A3B77-2DC0-4E54-8F84-B911178257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9996431" y="3389974"/>
            <a:ext cx="1731893" cy="1517138"/>
          </a:xfrm>
          <a:prstGeom prst="rect">
            <a:avLst/>
          </a:prstGeom>
        </p:spPr>
      </p:pic>
      <p:sp>
        <p:nvSpPr>
          <p:cNvPr id="27" name="مستطيل 26">
            <a:hlinkClick r:id="rId21" action="ppaction://hlinksldjump"/>
            <a:extLst>
              <a:ext uri="{FF2B5EF4-FFF2-40B4-BE49-F238E27FC236}">
                <a16:creationId xmlns:a16="http://schemas.microsoft.com/office/drawing/2014/main" id="{E7DA7989-18D3-4AD1-A353-12A9EEF3FE9F}"/>
              </a:ext>
            </a:extLst>
          </p:cNvPr>
          <p:cNvSpPr/>
          <p:nvPr/>
        </p:nvSpPr>
        <p:spPr>
          <a:xfrm>
            <a:off x="10367162" y="3627990"/>
            <a:ext cx="83708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نجمة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اليوم</a:t>
            </a:r>
          </a:p>
        </p:txBody>
      </p:sp>
      <p:pic>
        <p:nvPicPr>
          <p:cNvPr id="29" name="صورة 28" descr="صورة تحتوي على أرضية, أثاث, بساط&#10;&#10;تم إنشاء الوصف تلقائياً">
            <a:extLst>
              <a:ext uri="{FF2B5EF4-FFF2-40B4-BE49-F238E27FC236}">
                <a16:creationId xmlns:a16="http://schemas.microsoft.com/office/drawing/2014/main" id="{F26B7CC8-6BC8-427C-A805-0614EA65CF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106017" y="5280703"/>
            <a:ext cx="11357113" cy="1257300"/>
          </a:xfrm>
          <a:prstGeom prst="rect">
            <a:avLst/>
          </a:prstGeom>
        </p:spPr>
      </p:pic>
      <p:sp>
        <p:nvSpPr>
          <p:cNvPr id="31" name="تمرير: رأسي 30">
            <a:hlinkClick r:id="rId24" action="ppaction://hlinksldjump"/>
            <a:extLst>
              <a:ext uri="{FF2B5EF4-FFF2-40B4-BE49-F238E27FC236}">
                <a16:creationId xmlns:a16="http://schemas.microsoft.com/office/drawing/2014/main" id="{D0FCB9E0-5476-408A-89BA-6B0882A1C262}"/>
              </a:ext>
            </a:extLst>
          </p:cNvPr>
          <p:cNvSpPr/>
          <p:nvPr/>
        </p:nvSpPr>
        <p:spPr>
          <a:xfrm>
            <a:off x="1679436" y="4089418"/>
            <a:ext cx="2296632" cy="1191285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شكر وتقدير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A86BBFDF-4920-4393-883C-B3F103DAA3A7}"/>
              </a:ext>
            </a:extLst>
          </p:cNvPr>
          <p:cNvSpPr/>
          <p:nvPr/>
        </p:nvSpPr>
        <p:spPr>
          <a:xfrm>
            <a:off x="1532639" y="1673226"/>
            <a:ext cx="6381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درس اليوم: تابع خطة حل المسألة</a:t>
            </a:r>
          </a:p>
        </p:txBody>
      </p:sp>
      <p:sp>
        <p:nvSpPr>
          <p:cNvPr id="33" name="مستطيل: زوايا قطرية مستديرة 32">
            <a:extLst>
              <a:ext uri="{FF2B5EF4-FFF2-40B4-BE49-F238E27FC236}">
                <a16:creationId xmlns:a16="http://schemas.microsoft.com/office/drawing/2014/main" id="{A48E1C40-9031-41E1-8998-43D7EDCDDC70}"/>
              </a:ext>
            </a:extLst>
          </p:cNvPr>
          <p:cNvSpPr/>
          <p:nvPr/>
        </p:nvSpPr>
        <p:spPr>
          <a:xfrm>
            <a:off x="4029076" y="4399721"/>
            <a:ext cx="4050472" cy="1100823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احرص على الأمانة وعدم نقل الحلول والغش من الزميلات فالرسول لقب بالصادق الأمين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65E9F39-0F73-4DB0-B749-FE69CBCA2829}"/>
              </a:ext>
            </a:extLst>
          </p:cNvPr>
          <p:cNvSpPr/>
          <p:nvPr/>
        </p:nvSpPr>
        <p:spPr>
          <a:xfrm>
            <a:off x="2761035" y="2601285"/>
            <a:ext cx="40687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أحل المسألة باستخدام التخمين والتحقق</a:t>
            </a:r>
          </a:p>
        </p:txBody>
      </p:sp>
      <p:pic>
        <p:nvPicPr>
          <p:cNvPr id="2" name="تشويقات  خطة حل المسألة التخمين والتحقق">
            <a:hlinkClick r:id="" action="ppaction://media"/>
            <a:extLst>
              <a:ext uri="{FF2B5EF4-FFF2-40B4-BE49-F238E27FC236}">
                <a16:creationId xmlns:a16="http://schemas.microsoft.com/office/drawing/2014/main" id="{AA6B294F-D150-437C-8DD8-BB18B272D7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629021" y="1347381"/>
            <a:ext cx="3308516" cy="18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3594745-37C9-43E6-A536-40C4DF626A85}"/>
              </a:ext>
            </a:extLst>
          </p:cNvPr>
          <p:cNvSpPr/>
          <p:nvPr/>
        </p:nvSpPr>
        <p:spPr>
          <a:xfrm>
            <a:off x="9289962" y="673400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افهم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43BA00-E550-4255-A32D-21CEA561E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391" y="673400"/>
            <a:ext cx="5171634" cy="98507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01F0FD6-2B78-418D-9BBA-0D4529CB6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3167" y="1827075"/>
            <a:ext cx="5627858" cy="850364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FD34B34-48E0-4D0C-B8E7-884D1CDAA5A6}"/>
              </a:ext>
            </a:extLst>
          </p:cNvPr>
          <p:cNvSpPr/>
          <p:nvPr/>
        </p:nvSpPr>
        <p:spPr>
          <a:xfrm>
            <a:off x="9289961" y="1817439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خطط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8F09577-4561-49C9-BF12-BADAA7614819}"/>
              </a:ext>
            </a:extLst>
          </p:cNvPr>
          <p:cNvSpPr/>
          <p:nvPr/>
        </p:nvSpPr>
        <p:spPr>
          <a:xfrm>
            <a:off x="9289961" y="2961478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حل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DA01401-77F7-4CF0-B18A-A2C3CA65B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451" y="2961478"/>
            <a:ext cx="4209887" cy="1199180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84E4745-B2EA-474E-916E-020157D21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451" y="4300261"/>
            <a:ext cx="4209887" cy="1349323"/>
          </a:xfrm>
          <a:prstGeom prst="rect">
            <a:avLst/>
          </a:prstGeom>
        </p:spPr>
      </p:pic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59363B3-89CB-4A9F-8870-0BF863F594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407" y="3299163"/>
            <a:ext cx="3304762" cy="523810"/>
          </a:xfrm>
          <a:prstGeom prst="rect">
            <a:avLst/>
          </a:prstGeom>
        </p:spPr>
      </p:pic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E979E7-F867-4350-A6BC-72E42E136E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264" y="4440737"/>
            <a:ext cx="3361905" cy="971429"/>
          </a:xfrm>
          <a:prstGeom prst="rect">
            <a:avLst/>
          </a:prstGeom>
        </p:spPr>
      </p:pic>
      <p:pic>
        <p:nvPicPr>
          <p:cNvPr id="26" name="صورة 2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881F5EB-AA9B-4378-BE10-BF963F119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6169" y="5749851"/>
            <a:ext cx="4544856" cy="936844"/>
          </a:xfrm>
          <a:prstGeom prst="rect">
            <a:avLst/>
          </a:prstGeom>
        </p:spPr>
      </p:pic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B4FC01A2-C9B5-41A2-A616-52AFD102B08B}"/>
              </a:ext>
            </a:extLst>
          </p:cNvPr>
          <p:cNvSpPr/>
          <p:nvPr/>
        </p:nvSpPr>
        <p:spPr>
          <a:xfrm>
            <a:off x="9289961" y="5749851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تحقق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F4C678A-73C7-4E8B-B0B4-802047880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0944727-627F-4651-8833-7C4E0121AB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65" y="3284"/>
            <a:ext cx="3295238" cy="27523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صورة 18">
            <a:hlinkClick r:id="rId15" action="ppaction://hlinkpres?slideindex=1&amp;slidetitle="/>
            <a:extLst>
              <a:ext uri="{FF2B5EF4-FFF2-40B4-BE49-F238E27FC236}">
                <a16:creationId xmlns:a16="http://schemas.microsoft.com/office/drawing/2014/main" id="{2AA30BFD-7E80-4B87-B674-410951D39B6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" y="2811281"/>
            <a:ext cx="1292762" cy="12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0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86365" y="568179"/>
            <a:ext cx="9509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A44327-BB0C-4672-8CFD-B8D56CA37A6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776" y="894960"/>
            <a:ext cx="5492138" cy="2228408"/>
          </a:xfrm>
          <a:prstGeom prst="rect">
            <a:avLst/>
          </a:prstGeom>
        </p:spPr>
      </p:pic>
      <p:pic>
        <p:nvPicPr>
          <p:cNvPr id="1030" name="Picture 6" descr="العملات السعودية القديمة واسعارها : تعرف عليها وفق شركات التقييم العالمية |  بيع العملات القديمة">
            <a:extLst>
              <a:ext uri="{FF2B5EF4-FFF2-40B4-BE49-F238E27FC236}">
                <a16:creationId xmlns:a16="http://schemas.microsoft.com/office/drawing/2014/main" id="{EAA5D903-2F6A-4140-A7A6-147EA82E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6300">
            <a:off x="3509123" y="4207745"/>
            <a:ext cx="3364533" cy="14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في أول أيام تداولها.. هذه علامات سلامة الخمسة ريالات الجديدة">
            <a:extLst>
              <a:ext uri="{FF2B5EF4-FFF2-40B4-BE49-F238E27FC236}">
                <a16:creationId xmlns:a16="http://schemas.microsoft.com/office/drawing/2014/main" id="{FD55AECC-D615-4430-A2B6-AF2288A2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7734">
            <a:off x="7689872" y="4078865"/>
            <a:ext cx="3116154" cy="145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العملات السعودية القديمة واسعارها : تعرف عليها وفق شركات التقييم العالمية |  بيع العملات القديمة">
            <a:extLst>
              <a:ext uri="{FF2B5EF4-FFF2-40B4-BE49-F238E27FC236}">
                <a16:creationId xmlns:a16="http://schemas.microsoft.com/office/drawing/2014/main" id="{47F18429-B4B5-4377-B518-DCDE97CB7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6300">
            <a:off x="4899688" y="4199273"/>
            <a:ext cx="3364533" cy="14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في أول أيام تداولها.. هذه علامات سلامة الخمسة ريالات الجديدة">
            <a:extLst>
              <a:ext uri="{FF2B5EF4-FFF2-40B4-BE49-F238E27FC236}">
                <a16:creationId xmlns:a16="http://schemas.microsoft.com/office/drawing/2014/main" id="{3DC40683-499A-44BB-9BF9-4BE596F0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7734">
            <a:off x="9180862" y="3872635"/>
            <a:ext cx="3116154" cy="145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العملات السعودية القديمة واسعارها : تعرف عليها وفق شركات التقييم العالمية |  بيع العملات القديمة">
            <a:extLst>
              <a:ext uri="{FF2B5EF4-FFF2-40B4-BE49-F238E27FC236}">
                <a16:creationId xmlns:a16="http://schemas.microsoft.com/office/drawing/2014/main" id="{C877580E-8C9D-415E-9880-0AC26BCC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6300">
            <a:off x="6174752" y="4248369"/>
            <a:ext cx="3364533" cy="149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عنوان 1">
            <a:extLst>
              <a:ext uri="{FF2B5EF4-FFF2-40B4-BE49-F238E27FC236}">
                <a16:creationId xmlns:a16="http://schemas.microsoft.com/office/drawing/2014/main" id="{C4E34D10-8A34-4C5F-8FDB-742BC7A0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4" y="237305"/>
            <a:ext cx="4284535" cy="763600"/>
          </a:xfrm>
        </p:spPr>
        <p:txBody>
          <a:bodyPr/>
          <a:lstStyle/>
          <a:p>
            <a:r>
              <a:rPr lang="ar-SA" sz="5400" dirty="0">
                <a:cs typeface="Fanan" pitchFamily="2" charset="-78"/>
              </a:rPr>
              <a:t>مهارات فهم قرائي</a:t>
            </a:r>
          </a:p>
        </p:txBody>
      </p:sp>
      <p:pic>
        <p:nvPicPr>
          <p:cNvPr id="17" name="صورة 16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id="{745C7F6D-AA9F-485D-87E5-0FBFA0BAB1F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" y="1658473"/>
            <a:ext cx="1292762" cy="12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3594745-37C9-43E6-A536-40C4DF626A85}"/>
              </a:ext>
            </a:extLst>
          </p:cNvPr>
          <p:cNvSpPr/>
          <p:nvPr/>
        </p:nvSpPr>
        <p:spPr>
          <a:xfrm>
            <a:off x="9289962" y="673400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افهم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43BA00-E550-4255-A32D-21CEA561E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391" y="673400"/>
            <a:ext cx="5171634" cy="98507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01F0FD6-2B78-418D-9BBA-0D4529CB6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3167" y="1827075"/>
            <a:ext cx="5627858" cy="850364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FD34B34-48E0-4D0C-B8E7-884D1CDAA5A6}"/>
              </a:ext>
            </a:extLst>
          </p:cNvPr>
          <p:cNvSpPr/>
          <p:nvPr/>
        </p:nvSpPr>
        <p:spPr>
          <a:xfrm>
            <a:off x="9289961" y="1817439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خطط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8F09577-4561-49C9-BF12-BADAA7614819}"/>
              </a:ext>
            </a:extLst>
          </p:cNvPr>
          <p:cNvSpPr/>
          <p:nvPr/>
        </p:nvSpPr>
        <p:spPr>
          <a:xfrm>
            <a:off x="9289961" y="2961478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حل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DA01401-77F7-4CF0-B18A-A2C3CA65B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451" y="2961478"/>
            <a:ext cx="4209887" cy="1199180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84E4745-B2EA-474E-916E-020157D21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451" y="4300261"/>
            <a:ext cx="4209887" cy="1349323"/>
          </a:xfrm>
          <a:prstGeom prst="rect">
            <a:avLst/>
          </a:prstGeom>
        </p:spPr>
      </p:pic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59363B3-89CB-4A9F-8870-0BF863F594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407" y="3299163"/>
            <a:ext cx="3304762" cy="523810"/>
          </a:xfrm>
          <a:prstGeom prst="rect">
            <a:avLst/>
          </a:prstGeom>
        </p:spPr>
      </p:pic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E979E7-F867-4350-A6BC-72E42E136E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264" y="4440737"/>
            <a:ext cx="3361905" cy="971429"/>
          </a:xfrm>
          <a:prstGeom prst="rect">
            <a:avLst/>
          </a:prstGeom>
        </p:spPr>
      </p:pic>
      <p:pic>
        <p:nvPicPr>
          <p:cNvPr id="26" name="صورة 2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881F5EB-AA9B-4378-BE10-BF963F119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6169" y="5749851"/>
            <a:ext cx="4544856" cy="936844"/>
          </a:xfrm>
          <a:prstGeom prst="rect">
            <a:avLst/>
          </a:prstGeom>
        </p:spPr>
      </p:pic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B4FC01A2-C9B5-41A2-A616-52AFD102B08B}"/>
              </a:ext>
            </a:extLst>
          </p:cNvPr>
          <p:cNvSpPr/>
          <p:nvPr/>
        </p:nvSpPr>
        <p:spPr>
          <a:xfrm>
            <a:off x="9289961" y="5749851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تحقق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F4C678A-73C7-4E8B-B0B4-802047880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6379B32-4786-4290-8076-C999C657B85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7783" y="49422"/>
            <a:ext cx="3363264" cy="13646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21" name="صورة 20">
            <a:hlinkClick r:id="rId15" action="ppaction://hlinkpres?slideindex=1&amp;slidetitle="/>
            <a:extLst>
              <a:ext uri="{FF2B5EF4-FFF2-40B4-BE49-F238E27FC236}">
                <a16:creationId xmlns:a16="http://schemas.microsoft.com/office/drawing/2014/main" id="{725D99BB-6816-411C-B022-DB92234EBA0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" y="1658473"/>
            <a:ext cx="1292762" cy="12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0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015664" y="237305"/>
            <a:ext cx="3328932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9830311" y="568179"/>
            <a:ext cx="18630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تقويم ختامي </a:t>
            </a:r>
          </a:p>
        </p:txBody>
      </p:sp>
      <p:pic>
        <p:nvPicPr>
          <p:cNvPr id="6" name="صورة 5" descr="صورة تحتوي على نص, فتاحة&#10;&#10;تم إنشاء الوصف تلقائياً">
            <a:extLst>
              <a:ext uri="{FF2B5EF4-FFF2-40B4-BE49-F238E27FC236}">
                <a16:creationId xmlns:a16="http://schemas.microsoft.com/office/drawing/2014/main" id="{2532539B-735B-4CBB-8738-90D379518B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4686" y="1360718"/>
            <a:ext cx="7065625" cy="1423940"/>
          </a:xfrm>
          <a:prstGeom prst="rect">
            <a:avLst/>
          </a:prstGeom>
        </p:spPr>
      </p:pic>
      <p:pic>
        <p:nvPicPr>
          <p:cNvPr id="7" name="صورة 6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id="{2F69FDF2-89E7-44DB-B30A-56CE0F25B89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" y="1658473"/>
            <a:ext cx="1292762" cy="12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3594745-37C9-43E6-A536-40C4DF626A85}"/>
              </a:ext>
            </a:extLst>
          </p:cNvPr>
          <p:cNvSpPr/>
          <p:nvPr/>
        </p:nvSpPr>
        <p:spPr>
          <a:xfrm>
            <a:off x="9289962" y="673400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افهم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43BA00-E550-4255-A32D-21CEA561E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391" y="673400"/>
            <a:ext cx="5171634" cy="98507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01F0FD6-2B78-418D-9BBA-0D4529CB6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3167" y="1827075"/>
            <a:ext cx="5627858" cy="850364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FD34B34-48E0-4D0C-B8E7-884D1CDAA5A6}"/>
              </a:ext>
            </a:extLst>
          </p:cNvPr>
          <p:cNvSpPr/>
          <p:nvPr/>
        </p:nvSpPr>
        <p:spPr>
          <a:xfrm>
            <a:off x="9289961" y="1817439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خطط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8F09577-4561-49C9-BF12-BADAA7614819}"/>
              </a:ext>
            </a:extLst>
          </p:cNvPr>
          <p:cNvSpPr/>
          <p:nvPr/>
        </p:nvSpPr>
        <p:spPr>
          <a:xfrm>
            <a:off x="9289961" y="2961478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حل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DA01401-77F7-4CF0-B18A-A2C3CA65B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451" y="2961478"/>
            <a:ext cx="4209887" cy="1199180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84E4745-B2EA-474E-916E-020157D21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451" y="4300261"/>
            <a:ext cx="4209887" cy="1349323"/>
          </a:xfrm>
          <a:prstGeom prst="rect">
            <a:avLst/>
          </a:prstGeom>
        </p:spPr>
      </p:pic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59363B3-89CB-4A9F-8870-0BF863F594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407" y="3299163"/>
            <a:ext cx="3304762" cy="523810"/>
          </a:xfrm>
          <a:prstGeom prst="rect">
            <a:avLst/>
          </a:prstGeom>
        </p:spPr>
      </p:pic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E979E7-F867-4350-A6BC-72E42E136E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264" y="4440737"/>
            <a:ext cx="3361905" cy="971429"/>
          </a:xfrm>
          <a:prstGeom prst="rect">
            <a:avLst/>
          </a:prstGeom>
        </p:spPr>
      </p:pic>
      <p:pic>
        <p:nvPicPr>
          <p:cNvPr id="26" name="صورة 2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881F5EB-AA9B-4378-BE10-BF963F119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6169" y="5749851"/>
            <a:ext cx="4544856" cy="936844"/>
          </a:xfrm>
          <a:prstGeom prst="rect">
            <a:avLst/>
          </a:prstGeom>
        </p:spPr>
      </p:pic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B4FC01A2-C9B5-41A2-A616-52AFD102B08B}"/>
              </a:ext>
            </a:extLst>
          </p:cNvPr>
          <p:cNvSpPr/>
          <p:nvPr/>
        </p:nvSpPr>
        <p:spPr>
          <a:xfrm>
            <a:off x="9289961" y="5749851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تحقق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F4C678A-73C7-4E8B-B0B4-802047880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صورة 18" descr="صورة تحتوي على نص, فتاحة&#10;&#10;تم إنشاء الوصف تلقائياً">
            <a:extLst>
              <a:ext uri="{FF2B5EF4-FFF2-40B4-BE49-F238E27FC236}">
                <a16:creationId xmlns:a16="http://schemas.microsoft.com/office/drawing/2014/main" id="{17F15811-D00C-4E36-8183-55B6C5AB413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9145"/>
            <a:ext cx="4544857" cy="9159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21" name="صورة 20">
            <a:hlinkClick r:id="rId15" action="ppaction://hlinkpres?slideindex=1&amp;slidetitle="/>
            <a:extLst>
              <a:ext uri="{FF2B5EF4-FFF2-40B4-BE49-F238E27FC236}">
                <a16:creationId xmlns:a16="http://schemas.microsoft.com/office/drawing/2014/main" id="{EFEAAD3D-532D-401C-A2A5-CF5149233E1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" y="1658473"/>
            <a:ext cx="1292762" cy="12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0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023390" y="317516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023390" y="1000659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C5BF955-4FEA-46BF-AFE1-FC23766A675C}"/>
              </a:ext>
            </a:extLst>
          </p:cNvPr>
          <p:cNvSpPr txBox="1"/>
          <p:nvPr/>
        </p:nvSpPr>
        <p:spPr>
          <a:xfrm>
            <a:off x="4254835" y="1523465"/>
            <a:ext cx="368233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dirty="0">
                <a:cs typeface="AdvertisingMedium" pitchFamily="2" charset="-78"/>
              </a:rPr>
              <a:t>ماذا تعلمت اليوم؟</a:t>
            </a:r>
            <a:endParaRPr lang="ar-SA" sz="4000" dirty="0"/>
          </a:p>
        </p:txBody>
      </p:sp>
      <p:pic>
        <p:nvPicPr>
          <p:cNvPr id="10" name="صورة 9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3FF2FA00-A481-46E5-8A3F-DE7EC62997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98" y="1599095"/>
            <a:ext cx="1900079" cy="3381497"/>
          </a:xfrm>
          <a:prstGeom prst="rect">
            <a:avLst/>
          </a:prstGeom>
        </p:spPr>
      </p:pic>
      <p:pic>
        <p:nvPicPr>
          <p:cNvPr id="18" name="صورة 17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8DAFDA83-7402-4DAC-8333-537D4ED9F0C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38" y="161005"/>
            <a:ext cx="1292762" cy="123543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E3E36C-C68C-4B9A-BD38-9342822BB342}"/>
              </a:ext>
            </a:extLst>
          </p:cNvPr>
          <p:cNvSpPr txBox="1"/>
          <p:nvPr/>
        </p:nvSpPr>
        <p:spPr>
          <a:xfrm>
            <a:off x="3739190" y="4980592"/>
            <a:ext cx="5601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r-SA" sz="2000" b="1" dirty="0"/>
              <a:t>https://padlet.com/t430467/vqxgg6dnslr44lxw</a:t>
            </a:r>
          </a:p>
        </p:txBody>
      </p:sp>
      <p:pic>
        <p:nvPicPr>
          <p:cNvPr id="1026" name="Picture 2" descr="رمز QR لحساب padlet هذا">
            <a:extLst>
              <a:ext uri="{FF2B5EF4-FFF2-40B4-BE49-F238E27FC236}">
                <a16:creationId xmlns:a16="http://schemas.microsoft.com/office/drawing/2014/main" id="{F83D0D40-920F-4618-B4D3-7CA8165D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21" y="2406235"/>
            <a:ext cx="2574357" cy="25743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67939" y="2151141"/>
            <a:ext cx="5064000" cy="3335259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r>
              <a:rPr lang="ar-SA" sz="4000" dirty="0">
                <a:cs typeface="AdvertisingMedium" pitchFamily="2" charset="-78"/>
              </a:rPr>
              <a:t>في ورقة العمل صفحة7</a:t>
            </a:r>
            <a:br>
              <a:rPr lang="ar-SA" sz="4000" dirty="0">
                <a:cs typeface="AdvertisingMedium" pitchFamily="2" charset="-78"/>
              </a:rPr>
            </a:br>
            <a:br>
              <a:rPr lang="ar-SA" sz="4800" dirty="0">
                <a:cs typeface="AdvertisingMedium" pitchFamily="2" charset="-78"/>
              </a:rPr>
            </a:br>
            <a:r>
              <a:rPr lang="ar-SA" sz="3200" dirty="0">
                <a:highlight>
                  <a:srgbClr val="FFFF00"/>
                </a:highlight>
                <a:cs typeface="AdvertisingMedium" pitchFamily="2" charset="-78"/>
              </a:rPr>
              <a:t>غدا حل اختبار الفصل </a:t>
            </a:r>
            <a:br>
              <a:rPr lang="ar-SA" sz="3200" dirty="0">
                <a:highlight>
                  <a:srgbClr val="FFFF00"/>
                </a:highlight>
                <a:cs typeface="AdvertisingMedium" pitchFamily="2" charset="-78"/>
              </a:rPr>
            </a:br>
            <a:r>
              <a:rPr lang="ar-SA" sz="3200" dirty="0">
                <a:highlight>
                  <a:srgbClr val="FFFF00"/>
                </a:highlight>
                <a:cs typeface="AdvertisingMedium" pitchFamily="2" charset="-78"/>
              </a:rPr>
              <a:t>والاختبار التراكمي</a:t>
            </a:r>
            <a:br>
              <a:rPr lang="ar-SA" sz="3200" dirty="0">
                <a:highlight>
                  <a:srgbClr val="FFFF00"/>
                </a:highlight>
                <a:cs typeface="AdvertisingMedium" pitchFamily="2" charset="-78"/>
              </a:rPr>
            </a:br>
            <a:r>
              <a:rPr lang="ar-SA" sz="3200" dirty="0">
                <a:highlight>
                  <a:srgbClr val="FFFF00"/>
                </a:highlight>
                <a:cs typeface="AdvertisingMedium" pitchFamily="2" charset="-78"/>
              </a:rPr>
              <a:t>صـ 41-42-43</a:t>
            </a:r>
            <a:endParaRPr sz="4000" dirty="0">
              <a:highlight>
                <a:srgbClr val="FFFF00"/>
              </a:highlight>
              <a:cs typeface="AdvertisingMedium" pitchFamily="2" charset="-78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8474802" y="3046437"/>
            <a:ext cx="1994865" cy="1547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8413834" y="3115694"/>
            <a:ext cx="2116800" cy="13360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الواجب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1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FB644CE8-DD9E-4E40-9274-BD0C977548B9}"/>
              </a:ext>
            </a:extLst>
          </p:cNvPr>
          <p:cNvSpPr/>
          <p:nvPr/>
        </p:nvSpPr>
        <p:spPr>
          <a:xfrm>
            <a:off x="1957930" y="3157008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AE6C196-CF41-4303-924E-6F7A82BA052C}"/>
              </a:ext>
            </a:extLst>
          </p:cNvPr>
          <p:cNvGrpSpPr/>
          <p:nvPr/>
        </p:nvGrpSpPr>
        <p:grpSpPr>
          <a:xfrm>
            <a:off x="8759687" y="388412"/>
            <a:ext cx="3565337" cy="1123415"/>
            <a:chOff x="8759687" y="741336"/>
            <a:chExt cx="3565337" cy="1123415"/>
          </a:xfrm>
        </p:grpSpPr>
        <p:pic>
          <p:nvPicPr>
            <p:cNvPr id="493" name="Google Shape;493;p48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F306844-39E5-4C16-A8DC-0A6624C05901}"/>
                </a:ext>
              </a:extLst>
            </p:cNvPr>
            <p:cNvSpPr/>
            <p:nvPr/>
          </p:nvSpPr>
          <p:spPr>
            <a:xfrm>
              <a:off x="9772592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79DFA56-A142-4DA0-B483-E82C2E5415D9}"/>
              </a:ext>
            </a:extLst>
          </p:cNvPr>
          <p:cNvGrpSpPr/>
          <p:nvPr/>
        </p:nvGrpSpPr>
        <p:grpSpPr>
          <a:xfrm>
            <a:off x="8809191" y="3770931"/>
            <a:ext cx="3539897" cy="1123415"/>
            <a:chOff x="9776228" y="1491057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C45AD1F6-7505-478E-B1BC-D253E090D59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0AD780FF-4938-4DFD-BD17-C213F7570809}"/>
                </a:ext>
              </a:extLst>
            </p:cNvPr>
            <p:cNvSpPr/>
            <p:nvPr/>
          </p:nvSpPr>
          <p:spPr>
            <a:xfrm>
              <a:off x="10446966" y="1830255"/>
              <a:ext cx="128886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تقويم ختامي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4285364-C85A-44F1-B625-20A8E39425C3}"/>
              </a:ext>
            </a:extLst>
          </p:cNvPr>
          <p:cNvGrpSpPr/>
          <p:nvPr/>
        </p:nvGrpSpPr>
        <p:grpSpPr>
          <a:xfrm>
            <a:off x="8844396" y="1915793"/>
            <a:ext cx="3536521" cy="1123415"/>
            <a:chOff x="9772852" y="3120114"/>
            <a:chExt cx="2552171" cy="1123415"/>
          </a:xfrm>
        </p:grpSpPr>
        <p:pic>
          <p:nvPicPr>
            <p:cNvPr id="22" name="Google Shape;182;p29">
              <a:extLst>
                <a:ext uri="{FF2B5EF4-FFF2-40B4-BE49-F238E27FC236}">
                  <a16:creationId xmlns:a16="http://schemas.microsoft.com/office/drawing/2014/main" id="{083DDF70-1B84-4E93-A1FD-3B07DC19504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7EA07D4D-9718-4F91-A6F6-1E646100CD62}"/>
                </a:ext>
              </a:extLst>
            </p:cNvPr>
            <p:cNvSpPr/>
            <p:nvPr/>
          </p:nvSpPr>
          <p:spPr>
            <a:xfrm>
              <a:off x="10821977" y="3431180"/>
              <a:ext cx="5624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مثال</a:t>
              </a:r>
            </a:p>
          </p:txBody>
        </p:sp>
      </p:grpSp>
      <p:pic>
        <p:nvPicPr>
          <p:cNvPr id="1030" name="Picture 6" descr="hi">
            <a:extLst>
              <a:ext uri="{FF2B5EF4-FFF2-40B4-BE49-F238E27FC236}">
                <a16:creationId xmlns:a16="http://schemas.microsoft.com/office/drawing/2014/main" id="{358E3F30-599E-4D76-828E-9F91E3B8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5" y="472632"/>
            <a:ext cx="2315275" cy="23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A21CAB-B9AB-4EFE-913A-426E106F2B28}"/>
              </a:ext>
            </a:extLst>
          </p:cNvPr>
          <p:cNvGrpSpPr/>
          <p:nvPr/>
        </p:nvGrpSpPr>
        <p:grpSpPr>
          <a:xfrm>
            <a:off x="8873098" y="2769526"/>
            <a:ext cx="3565336" cy="1123415"/>
            <a:chOff x="9772852" y="741336"/>
            <a:chExt cx="2552171" cy="1123415"/>
          </a:xfrm>
        </p:grpSpPr>
        <p:pic>
          <p:nvPicPr>
            <p:cNvPr id="27" name="Google Shape;493;p48">
              <a:extLst>
                <a:ext uri="{FF2B5EF4-FFF2-40B4-BE49-F238E27FC236}">
                  <a16:creationId xmlns:a16="http://schemas.microsoft.com/office/drawing/2014/main" id="{16BF3ECB-C093-48CC-B7FE-21B8B2D9591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173DFF1A-4704-4BD0-B628-DA794FA8BA9B}"/>
                </a:ext>
              </a:extLst>
            </p:cNvPr>
            <p:cNvSpPr/>
            <p:nvPr/>
          </p:nvSpPr>
          <p:spPr>
            <a:xfrm>
              <a:off x="10631566" y="1031654"/>
              <a:ext cx="8264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4058E60C-1E98-4DB0-BCB5-1FC423D50386}"/>
              </a:ext>
            </a:extLst>
          </p:cNvPr>
          <p:cNvGrpSpPr/>
          <p:nvPr/>
        </p:nvGrpSpPr>
        <p:grpSpPr>
          <a:xfrm>
            <a:off x="8783751" y="1134366"/>
            <a:ext cx="3565337" cy="1123415"/>
            <a:chOff x="8759687" y="741336"/>
            <a:chExt cx="3565337" cy="1123415"/>
          </a:xfrm>
        </p:grpSpPr>
        <p:pic>
          <p:nvPicPr>
            <p:cNvPr id="30" name="Google Shape;493;p48">
              <a:extLst>
                <a:ext uri="{FF2B5EF4-FFF2-40B4-BE49-F238E27FC236}">
                  <a16:creationId xmlns:a16="http://schemas.microsoft.com/office/drawing/2014/main" id="{FD7B345E-5E4E-441E-8537-59BBEC5E75F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25606B8C-5187-4141-BEC4-1051F37E8A4B}"/>
                </a:ext>
              </a:extLst>
            </p:cNvPr>
            <p:cNvSpPr/>
            <p:nvPr/>
          </p:nvSpPr>
          <p:spPr>
            <a:xfrm>
              <a:off x="10002623" y="1031574"/>
              <a:ext cx="125867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601982" y="237305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046100" y="568179"/>
            <a:ext cx="19447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فيديو تعريفي</a:t>
            </a:r>
          </a:p>
        </p:txBody>
      </p:sp>
      <p:pic>
        <p:nvPicPr>
          <p:cNvPr id="2" name="تشويقات  خطة حل المسألة التخمين والتحقق">
            <a:hlinkClick r:id="" action="ppaction://media"/>
            <a:extLst>
              <a:ext uri="{FF2B5EF4-FFF2-40B4-BE49-F238E27FC236}">
                <a16:creationId xmlns:a16="http://schemas.microsoft.com/office/drawing/2014/main" id="{48CCF316-0384-4D9B-BD46-BCEA8A5D93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885" y="1195282"/>
            <a:ext cx="8854403" cy="4347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زر الإجراء: فيديو 2">
            <a:hlinkClick r:id="rId9" highlightClick="1"/>
            <a:extLst>
              <a:ext uri="{FF2B5EF4-FFF2-40B4-BE49-F238E27FC236}">
                <a16:creationId xmlns:a16="http://schemas.microsoft.com/office/drawing/2014/main" id="{E61C4BE5-92AB-4C39-B450-8C4A151CA741}"/>
              </a:ext>
            </a:extLst>
          </p:cNvPr>
          <p:cNvSpPr/>
          <p:nvPr/>
        </p:nvSpPr>
        <p:spPr>
          <a:xfrm>
            <a:off x="10228348" y="5377247"/>
            <a:ext cx="790133" cy="49033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514437" y="799013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83598" y="1129887"/>
            <a:ext cx="779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</a:t>
            </a:r>
          </a:p>
        </p:txBody>
      </p:sp>
      <p:pic>
        <p:nvPicPr>
          <p:cNvPr id="3" name="صورة 2" descr="صورة تحتوي على نص, عشب, الثدييات, جمل&#10;&#10;تم إنشاء الوصف تلقائياً">
            <a:extLst>
              <a:ext uri="{FF2B5EF4-FFF2-40B4-BE49-F238E27FC236}">
                <a16:creationId xmlns:a16="http://schemas.microsoft.com/office/drawing/2014/main" id="{C6193335-DA14-495C-8E24-AA6B67AF29E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5181"/>
          <a:stretch/>
        </p:blipFill>
        <p:spPr>
          <a:xfrm>
            <a:off x="1623849" y="799013"/>
            <a:ext cx="2548069" cy="1837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 descr="صورة تحتوي على نص, عشب, الثدييات, جمل&#10;&#10;تم إنشاء الوصف تلقائياً">
            <a:extLst>
              <a:ext uri="{FF2B5EF4-FFF2-40B4-BE49-F238E27FC236}">
                <a16:creationId xmlns:a16="http://schemas.microsoft.com/office/drawing/2014/main" id="{FDB82B90-5E6D-4391-A58A-04A2685DEC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207" t="26380" b="6586"/>
          <a:stretch/>
        </p:blipFill>
        <p:spPr>
          <a:xfrm>
            <a:off x="4379376" y="1521539"/>
            <a:ext cx="5383843" cy="2167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7E914D5-73B6-47BB-A01A-8CCD9717A78B}"/>
              </a:ext>
            </a:extLst>
          </p:cNvPr>
          <p:cNvSpPr/>
          <p:nvPr/>
        </p:nvSpPr>
        <p:spPr>
          <a:xfrm>
            <a:off x="9303026" y="3829878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افهم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9C117A7-C0F3-411B-9240-91327533AFA9}"/>
              </a:ext>
            </a:extLst>
          </p:cNvPr>
          <p:cNvSpPr/>
          <p:nvPr/>
        </p:nvSpPr>
        <p:spPr>
          <a:xfrm>
            <a:off x="7295321" y="3829877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خطط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E7B26B4-498E-40D5-98ED-44F7EAC67045}"/>
              </a:ext>
            </a:extLst>
          </p:cNvPr>
          <p:cNvSpPr/>
          <p:nvPr/>
        </p:nvSpPr>
        <p:spPr>
          <a:xfrm>
            <a:off x="5135217" y="3829876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حل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2BDCFDF-1A40-4F3B-9157-F12E6CF99F2C}"/>
              </a:ext>
            </a:extLst>
          </p:cNvPr>
          <p:cNvSpPr/>
          <p:nvPr/>
        </p:nvSpPr>
        <p:spPr>
          <a:xfrm>
            <a:off x="2983104" y="3797797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تحقق</a:t>
            </a: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id="{AC4624CA-318D-42B0-BA99-72981FF2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034" y="597119"/>
            <a:ext cx="4284535" cy="763600"/>
          </a:xfrm>
        </p:spPr>
        <p:txBody>
          <a:bodyPr/>
          <a:lstStyle/>
          <a:p>
            <a:r>
              <a:rPr lang="ar-SA" sz="5400" dirty="0">
                <a:cs typeface="Fanan" pitchFamily="2" charset="-78"/>
              </a:rPr>
              <a:t>مهارات فهم قرائي</a:t>
            </a:r>
          </a:p>
        </p:txBody>
      </p:sp>
    </p:spTree>
    <p:extLst>
      <p:ext uri="{BB962C8B-B14F-4D97-AF65-F5344CB8AC3E}">
        <p14:creationId xmlns:p14="http://schemas.microsoft.com/office/powerpoint/2010/main" val="74166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3594745-37C9-43E6-A536-40C4DF626A85}"/>
              </a:ext>
            </a:extLst>
          </p:cNvPr>
          <p:cNvSpPr/>
          <p:nvPr/>
        </p:nvSpPr>
        <p:spPr>
          <a:xfrm>
            <a:off x="9289962" y="673400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افهم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43BA00-E550-4255-A32D-21CEA561E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391" y="673400"/>
            <a:ext cx="5171634" cy="98507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01F0FD6-2B78-418D-9BBA-0D4529CB6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3167" y="1827075"/>
            <a:ext cx="5627858" cy="850364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FD34B34-48E0-4D0C-B8E7-884D1CDAA5A6}"/>
              </a:ext>
            </a:extLst>
          </p:cNvPr>
          <p:cNvSpPr/>
          <p:nvPr/>
        </p:nvSpPr>
        <p:spPr>
          <a:xfrm>
            <a:off x="9289961" y="1817439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خطط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8F09577-4561-49C9-BF12-BADAA7614819}"/>
              </a:ext>
            </a:extLst>
          </p:cNvPr>
          <p:cNvSpPr/>
          <p:nvPr/>
        </p:nvSpPr>
        <p:spPr>
          <a:xfrm>
            <a:off x="9289961" y="2961478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حل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DA01401-77F7-4CF0-B18A-A2C3CA65B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451" y="2961478"/>
            <a:ext cx="4209887" cy="1199180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84E4745-B2EA-474E-916E-020157D21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451" y="4300261"/>
            <a:ext cx="4209887" cy="1349323"/>
          </a:xfrm>
          <a:prstGeom prst="rect">
            <a:avLst/>
          </a:prstGeom>
        </p:spPr>
      </p:pic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59363B3-89CB-4A9F-8870-0BF863F594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407" y="3299163"/>
            <a:ext cx="3304762" cy="523810"/>
          </a:xfrm>
          <a:prstGeom prst="rect">
            <a:avLst/>
          </a:prstGeom>
        </p:spPr>
      </p:pic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E979E7-F867-4350-A6BC-72E42E136E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264" y="4440737"/>
            <a:ext cx="3361905" cy="971429"/>
          </a:xfrm>
          <a:prstGeom prst="rect">
            <a:avLst/>
          </a:prstGeom>
        </p:spPr>
      </p:pic>
      <p:pic>
        <p:nvPicPr>
          <p:cNvPr id="26" name="صورة 2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881F5EB-AA9B-4378-BE10-BF963F119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6169" y="5749851"/>
            <a:ext cx="4544856" cy="936844"/>
          </a:xfrm>
          <a:prstGeom prst="rect">
            <a:avLst/>
          </a:prstGeom>
        </p:spPr>
      </p:pic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B4FC01A2-C9B5-41A2-A616-52AFD102B08B}"/>
              </a:ext>
            </a:extLst>
          </p:cNvPr>
          <p:cNvSpPr/>
          <p:nvPr/>
        </p:nvSpPr>
        <p:spPr>
          <a:xfrm>
            <a:off x="9289961" y="5749851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تحقق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F4C678A-73C7-4E8B-B0B4-802047880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صورة 18" descr="صورة تحتوي على نص, عشب, الثدييات, جمل&#10;&#10;تم إنشاء الوصف تلقائياً">
            <a:extLst>
              <a:ext uri="{FF2B5EF4-FFF2-40B4-BE49-F238E27FC236}">
                <a16:creationId xmlns:a16="http://schemas.microsoft.com/office/drawing/2014/main" id="{82FCFE4A-6737-4907-A58A-611ACEBD227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6207" t="26380" b="6586"/>
          <a:stretch/>
        </p:blipFill>
        <p:spPr>
          <a:xfrm>
            <a:off x="90494" y="11747"/>
            <a:ext cx="3609960" cy="1453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6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410835" y="1625608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410292" y="1956482"/>
            <a:ext cx="9509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</a:t>
            </a:r>
          </a:p>
        </p:txBody>
      </p:sp>
      <p:sp>
        <p:nvSpPr>
          <p:cNvPr id="14" name="عنوان 1">
            <a:extLst>
              <a:ext uri="{FF2B5EF4-FFF2-40B4-BE49-F238E27FC236}">
                <a16:creationId xmlns:a16="http://schemas.microsoft.com/office/drawing/2014/main" id="{5FA61E2B-E11A-4088-BB5A-FB283E92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555" y="314771"/>
            <a:ext cx="4284535" cy="763600"/>
          </a:xfrm>
        </p:spPr>
        <p:txBody>
          <a:bodyPr/>
          <a:lstStyle/>
          <a:p>
            <a:r>
              <a:rPr lang="ar-SA" sz="5400" dirty="0">
                <a:cs typeface="Fanan" pitchFamily="2" charset="-78"/>
              </a:rPr>
              <a:t>مهارات فهم قرائي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E2C5770-3E14-44A2-92AF-64FD9E9A385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3271" y="799013"/>
            <a:ext cx="6512195" cy="2373466"/>
          </a:xfrm>
          <a:prstGeom prst="rect">
            <a:avLst/>
          </a:prstGeom>
        </p:spPr>
      </p:pic>
      <p:pic>
        <p:nvPicPr>
          <p:cNvPr id="6" name="صورة 5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1AE9230B-E6F7-4E57-86AF-DB8548A9B8A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8" y="1521539"/>
            <a:ext cx="1292762" cy="12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9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3594745-37C9-43E6-A536-40C4DF626A85}"/>
              </a:ext>
            </a:extLst>
          </p:cNvPr>
          <p:cNvSpPr/>
          <p:nvPr/>
        </p:nvSpPr>
        <p:spPr>
          <a:xfrm>
            <a:off x="9289962" y="673400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افهم</a:t>
            </a:r>
          </a:p>
        </p:txBody>
      </p:sp>
      <p:pic>
        <p:nvPicPr>
          <p:cNvPr id="15" name="صورة 1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43BA00-E550-4255-A32D-21CEA561E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391" y="673400"/>
            <a:ext cx="5171634" cy="98507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01F0FD6-2B78-418D-9BBA-0D4529CB6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3167" y="1827075"/>
            <a:ext cx="5627858" cy="850364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FD34B34-48E0-4D0C-B8E7-884D1CDAA5A6}"/>
              </a:ext>
            </a:extLst>
          </p:cNvPr>
          <p:cNvSpPr/>
          <p:nvPr/>
        </p:nvSpPr>
        <p:spPr>
          <a:xfrm>
            <a:off x="9289961" y="1817439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خطط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8F09577-4561-49C9-BF12-BADAA7614819}"/>
              </a:ext>
            </a:extLst>
          </p:cNvPr>
          <p:cNvSpPr/>
          <p:nvPr/>
        </p:nvSpPr>
        <p:spPr>
          <a:xfrm>
            <a:off x="9289961" y="2961478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حل</a:t>
            </a:r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DA01401-77F7-4CF0-B18A-A2C3CA65B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451" y="2961478"/>
            <a:ext cx="4209887" cy="1199180"/>
          </a:xfrm>
          <a:prstGeom prst="rect">
            <a:avLst/>
          </a:prstGeom>
        </p:spPr>
      </p:pic>
      <p:pic>
        <p:nvPicPr>
          <p:cNvPr id="20" name="صورة 1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84E4745-B2EA-474E-916E-020157D217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451" y="4300261"/>
            <a:ext cx="4209887" cy="1349323"/>
          </a:xfrm>
          <a:prstGeom prst="rect">
            <a:avLst/>
          </a:prstGeom>
        </p:spPr>
      </p:pic>
      <p:pic>
        <p:nvPicPr>
          <p:cNvPr id="22" name="صورة 2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59363B3-89CB-4A9F-8870-0BF863F594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407" y="3299163"/>
            <a:ext cx="3304762" cy="523810"/>
          </a:xfrm>
          <a:prstGeom prst="rect">
            <a:avLst/>
          </a:prstGeom>
        </p:spPr>
      </p:pic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4E979E7-F867-4350-A6BC-72E42E136E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264" y="4440737"/>
            <a:ext cx="3361905" cy="971429"/>
          </a:xfrm>
          <a:prstGeom prst="rect">
            <a:avLst/>
          </a:prstGeom>
        </p:spPr>
      </p:pic>
      <p:pic>
        <p:nvPicPr>
          <p:cNvPr id="26" name="صورة 2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881F5EB-AA9B-4378-BE10-BF963F1194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6169" y="5749851"/>
            <a:ext cx="4544856" cy="936844"/>
          </a:xfrm>
          <a:prstGeom prst="rect">
            <a:avLst/>
          </a:prstGeom>
        </p:spPr>
      </p:pic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B4FC01A2-C9B5-41A2-A616-52AFD102B08B}"/>
              </a:ext>
            </a:extLst>
          </p:cNvPr>
          <p:cNvSpPr/>
          <p:nvPr/>
        </p:nvSpPr>
        <p:spPr>
          <a:xfrm>
            <a:off x="9289961" y="5749851"/>
            <a:ext cx="1582717" cy="8481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تحقق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F4C678A-73C7-4E8B-B0B4-8020478805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53905FB-9B4B-455D-9E93-E889FE61EC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81" y="108664"/>
            <a:ext cx="4180952" cy="1523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صورة 20">
            <a:hlinkClick r:id="rId15" action="ppaction://hlinkpres?slideindex=1&amp;slidetitle="/>
            <a:extLst>
              <a:ext uri="{FF2B5EF4-FFF2-40B4-BE49-F238E27FC236}">
                <a16:creationId xmlns:a16="http://schemas.microsoft.com/office/drawing/2014/main" id="{F159CF11-2B94-488A-8328-E5375C3E275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" y="1658473"/>
            <a:ext cx="1292762" cy="12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1;p29">
            <a:extLst>
              <a:ext uri="{FF2B5EF4-FFF2-40B4-BE49-F238E27FC236}">
                <a16:creationId xmlns:a16="http://schemas.microsoft.com/office/drawing/2014/main" id="{457B9F4A-A69D-4633-A689-4635402A39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6200000">
            <a:off x="605424" y="393875"/>
            <a:ext cx="2036851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2;p29">
            <a:extLst>
              <a:ext uri="{FF2B5EF4-FFF2-40B4-BE49-F238E27FC236}">
                <a16:creationId xmlns:a16="http://schemas.microsoft.com/office/drawing/2014/main" id="{AF55D2F3-87EB-4356-B509-F0046EBB5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6200000">
            <a:off x="1322876" y="377219"/>
            <a:ext cx="2036851" cy="846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8;p33">
            <a:extLst>
              <a:ext uri="{FF2B5EF4-FFF2-40B4-BE49-F238E27FC236}">
                <a16:creationId xmlns:a16="http://schemas.microsoft.com/office/drawing/2014/main" id="{AB9A5C41-5DD4-42B3-921E-7DCE354DB7DF}"/>
              </a:ext>
            </a:extLst>
          </p:cNvPr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8889365" flipH="1">
            <a:off x="2771143" y="442356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زر الإجراء: الانتقال للصفحة الرئيسية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Google Shape;493;p48">
            <a:extLst>
              <a:ext uri="{FF2B5EF4-FFF2-40B4-BE49-F238E27FC236}">
                <a16:creationId xmlns:a16="http://schemas.microsoft.com/office/drawing/2014/main" id="{73F112C9-8AFF-45DB-83B6-0DF159B13FA2}"/>
              </a:ext>
            </a:extLst>
          </p:cNvPr>
          <p:cNvPicPr preferRelativeResize="0"/>
          <p:nvPr/>
        </p:nvPicPr>
        <p:blipFill rotWithShape="1">
          <a:blip r:embed="rId7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9410835" y="1625608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410292" y="1956482"/>
            <a:ext cx="9509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تدريب</a:t>
            </a:r>
          </a:p>
        </p:txBody>
      </p:sp>
      <p:pic>
        <p:nvPicPr>
          <p:cNvPr id="4" name="صورة 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F96AA1D-3E1E-440C-BA49-6DC588FD9A5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3891" y="843216"/>
            <a:ext cx="6079181" cy="4754666"/>
          </a:xfrm>
          <a:prstGeom prst="rect">
            <a:avLst/>
          </a:prstGeom>
        </p:spPr>
      </p:pic>
      <p:sp>
        <p:nvSpPr>
          <p:cNvPr id="14" name="عنوان 1">
            <a:extLst>
              <a:ext uri="{FF2B5EF4-FFF2-40B4-BE49-F238E27FC236}">
                <a16:creationId xmlns:a16="http://schemas.microsoft.com/office/drawing/2014/main" id="{5FA61E2B-E11A-4088-BB5A-FB283E92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59" y="89012"/>
            <a:ext cx="4284535" cy="763600"/>
          </a:xfrm>
        </p:spPr>
        <p:txBody>
          <a:bodyPr/>
          <a:lstStyle/>
          <a:p>
            <a:r>
              <a:rPr lang="ar-SA" sz="5400" dirty="0">
                <a:cs typeface="Fanan" pitchFamily="2" charset="-78"/>
              </a:rPr>
              <a:t>مهارات فهم قرائي</a:t>
            </a:r>
          </a:p>
        </p:txBody>
      </p:sp>
      <p:pic>
        <p:nvPicPr>
          <p:cNvPr id="15" name="صورة 14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C42BB1F8-FD90-4FFD-AF37-4A475ECA3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53" y="1569595"/>
            <a:ext cx="1292762" cy="12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2133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166</Words>
  <Application>Microsoft Office PowerPoint</Application>
  <PresentationFormat>شاشة عريضة</PresentationFormat>
  <Paragraphs>65</Paragraphs>
  <Slides>16</Slides>
  <Notes>14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Coming Soon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مهارات فهم قرائي</vt:lpstr>
      <vt:lpstr>عرض تقديمي في PowerPoint</vt:lpstr>
      <vt:lpstr>مهارات فهم قرائي</vt:lpstr>
      <vt:lpstr>عرض تقديمي في PowerPoint</vt:lpstr>
      <vt:lpstr>مهارات فهم قرائي</vt:lpstr>
      <vt:lpstr>عرض تقديمي في PowerPoint</vt:lpstr>
      <vt:lpstr>مهارات فهم قرائي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في ورقة العمل صفحة7  غدا حل اختبار الفصل  والاختبار التراكمي صـ 41-42-43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المزيد</dc:creator>
  <cp:lastModifiedBy>هبه المزيد</cp:lastModifiedBy>
  <cp:revision>57</cp:revision>
  <dcterms:created xsi:type="dcterms:W3CDTF">2021-03-13T16:01:23Z</dcterms:created>
  <dcterms:modified xsi:type="dcterms:W3CDTF">2021-09-12T20:01:27Z</dcterms:modified>
</cp:coreProperties>
</file>