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9" r:id="rId5"/>
    <p:sldId id="270" r:id="rId6"/>
    <p:sldId id="268" r:id="rId7"/>
    <p:sldId id="272" r:id="rId8"/>
    <p:sldId id="271" r:id="rId9"/>
    <p:sldId id="265" r:id="rId10"/>
    <p:sldId id="273" r:id="rId11"/>
    <p:sldId id="274" r:id="rId12"/>
    <p:sldId id="266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52A1"/>
    <a:srgbClr val="B563AB"/>
    <a:srgbClr val="FFF5D9"/>
    <a:srgbClr val="EAF2FA"/>
    <a:srgbClr val="DAEFC3"/>
    <a:srgbClr val="D4E9F4"/>
    <a:srgbClr val="DFBBDB"/>
    <a:srgbClr val="FFFEF8"/>
    <a:srgbClr val="B4CBDB"/>
    <a:srgbClr val="FAC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09/01/45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microsoft.com/office/2007/relationships/hdphoto" Target="../media/hdphoto6.wdp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462" b="90353" l="1223" r="990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70" t="34921" r="1873" b="12254"/>
          <a:stretch/>
        </p:blipFill>
        <p:spPr>
          <a:xfrm>
            <a:off x="8218894" y="1422525"/>
            <a:ext cx="2808199" cy="236002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00" b="99867" l="68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83" t="6659" r="13972"/>
          <a:stretch/>
        </p:blipFill>
        <p:spPr>
          <a:xfrm flipH="1">
            <a:off x="2809077" y="4018445"/>
            <a:ext cx="2017768" cy="2773679"/>
          </a:xfrm>
          <a:prstGeom prst="rect">
            <a:avLst/>
          </a:prstGeom>
        </p:spPr>
      </p:pic>
      <p:sp>
        <p:nvSpPr>
          <p:cNvPr id="8" name="مستطيل مستدير الزوايا 7"/>
          <p:cNvSpPr/>
          <p:nvPr/>
        </p:nvSpPr>
        <p:spPr>
          <a:xfrm>
            <a:off x="3431177" y="2029097"/>
            <a:ext cx="4566820" cy="1517235"/>
          </a:xfrm>
          <a:prstGeom prst="roundRect">
            <a:avLst/>
          </a:prstGeom>
          <a:solidFill>
            <a:srgbClr val="FFF5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 مستدير الزوايا 46"/>
          <p:cNvSpPr/>
          <p:nvPr/>
        </p:nvSpPr>
        <p:spPr>
          <a:xfrm>
            <a:off x="4862634" y="4875305"/>
            <a:ext cx="4918046" cy="151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3649549" y="2268884"/>
            <a:ext cx="413007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فكرة درسنا يا أصدقائي هي : </a:t>
            </a:r>
          </a:p>
          <a:p>
            <a:pPr algn="ctr"/>
            <a:r>
              <a:rPr lang="ar-SA" sz="2800" b="1" dirty="0" smtClean="0">
                <a:solidFill>
                  <a:srgbClr val="AC52A1"/>
                </a:solidFill>
              </a:rPr>
              <a:t>أستعمل خصائص الجمع لأجمع </a:t>
            </a:r>
            <a:endParaRPr lang="ar-SA" sz="2800" b="1" dirty="0">
              <a:solidFill>
                <a:srgbClr val="AC52A1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4827801" y="4941424"/>
            <a:ext cx="498771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والمفردات التي سنتعلمها هي : </a:t>
            </a:r>
          </a:p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خاصية الإبدال ، خاصية العنصر المحايد ، خاصية التجميع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7" grpId="0" animBg="1"/>
      <p:bldP spid="9" grpId="0"/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7"/>
          <a:stretch/>
        </p:blipFill>
        <p:spPr>
          <a:xfrm>
            <a:off x="1423312" y="4095895"/>
            <a:ext cx="10058400" cy="1954366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885509" y="1115320"/>
            <a:ext cx="220394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ناتج الجمع ذهنيًا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b="53811"/>
          <a:stretch/>
        </p:blipFill>
        <p:spPr>
          <a:xfrm>
            <a:off x="1423312" y="1682517"/>
            <a:ext cx="9561107" cy="1875337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8464730" y="3688722"/>
            <a:ext cx="2711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9387313" y="3085668"/>
            <a:ext cx="802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568807" y="3043343"/>
            <a:ext cx="802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301638" y="3475034"/>
            <a:ext cx="8025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١٤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3711887" y="6069343"/>
            <a:ext cx="471837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٣ + (٥ + ٤) 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و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 (٣ + ٥) + ٤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3200" dirty="0" smtClean="0"/>
              <a:t>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40072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2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1" t="9016" r="16680" b="8825"/>
          <a:stretch/>
        </p:blipFill>
        <p:spPr>
          <a:xfrm>
            <a:off x="9205327" y="3655355"/>
            <a:ext cx="1837337" cy="2871393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44"/>
          <a:stretch/>
        </p:blipFill>
        <p:spPr>
          <a:xfrm>
            <a:off x="287383" y="1654916"/>
            <a:ext cx="11085666" cy="1383231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4516819" y="1115320"/>
            <a:ext cx="271196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 </a:t>
            </a:r>
            <a:r>
              <a:rPr lang="ar-SA" sz="2000" b="1" dirty="0" smtClean="0"/>
              <a:t>أحل كلًا من المسائل الآتية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5330286" y="3655355"/>
            <a:ext cx="27475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+ (٢ + ٢) </a:t>
            </a:r>
            <a:endParaRPr lang="ar-SA" sz="3200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5985348" y="4257119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٦ +     ٤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934695" y="4254479"/>
            <a:ext cx="1146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015494" y="3046856"/>
            <a:ext cx="7341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الدفاتر التي اشتراها صالح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 + ٢ + ٢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4269565" y="4989533"/>
            <a:ext cx="48689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الدفاتر التي كانت على رف المكتبة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4803322" y="5627504"/>
            <a:ext cx="37656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+ ٧ = ١٧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دفترًا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>
            <a:off x="6122160" y="4055690"/>
            <a:ext cx="335651" cy="24634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6442010" y="4061429"/>
            <a:ext cx="207513" cy="24450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9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3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37"/>
          <a:stretch/>
        </p:blipFill>
        <p:spPr>
          <a:xfrm>
            <a:off x="732435" y="1689289"/>
            <a:ext cx="10615604" cy="1320312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600122" y="2712879"/>
            <a:ext cx="6748931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" b="76004"/>
          <a:stretch/>
        </p:blipFill>
        <p:spPr>
          <a:xfrm>
            <a:off x="3078044" y="930490"/>
            <a:ext cx="7605928" cy="809982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t="38856" b="37457"/>
          <a:stretch/>
        </p:blipFill>
        <p:spPr>
          <a:xfrm>
            <a:off x="2512423" y="4695025"/>
            <a:ext cx="8835616" cy="931817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7632593" y="3009601"/>
            <a:ext cx="2222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+ (٩ + ٣)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5343138" y="3040378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(٧ + ٩) + ٣</a:t>
            </a:r>
            <a:endParaRPr lang="ar-SA" dirty="0"/>
          </a:p>
        </p:txBody>
      </p:sp>
      <p:sp>
        <p:nvSpPr>
          <p:cNvPr id="28" name="مربع نص 27"/>
          <p:cNvSpPr txBox="1"/>
          <p:nvPr/>
        </p:nvSpPr>
        <p:spPr>
          <a:xfrm>
            <a:off x="2944777" y="3003422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(٧ + ٣) + ٩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>
            <a:off x="7878364" y="3624411"/>
            <a:ext cx="1731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618483" y="3630012"/>
            <a:ext cx="1731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2092358" y="3624411"/>
            <a:ext cx="312232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 و خاصية التجميع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973327" y="4177984"/>
            <a:ext cx="829672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الطريقة الأخيرة هي الأسهل ، لأنني أحصل على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 أضيف إليه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7960921" y="5717346"/>
            <a:ext cx="9174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لا</a:t>
            </a:r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940714" y="5719189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- ٥ = ٢</a:t>
            </a:r>
            <a:endParaRPr lang="ar-SA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2911245" y="5689290"/>
            <a:ext cx="33623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بينما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٥ - ٧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لا تساوي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dirty="0"/>
          </a:p>
        </p:txBody>
      </p:sp>
      <p:sp>
        <p:nvSpPr>
          <p:cNvPr id="43" name="مستطيل مستدير الزوايا 42"/>
          <p:cNvSpPr/>
          <p:nvPr/>
        </p:nvSpPr>
        <p:spPr>
          <a:xfrm>
            <a:off x="3078044" y="3009601"/>
            <a:ext cx="2008744" cy="55236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62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9" b="81170"/>
          <a:stretch/>
        </p:blipFill>
        <p:spPr>
          <a:xfrm>
            <a:off x="8737035" y="1194898"/>
            <a:ext cx="2105367" cy="555532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6083" y="1750430"/>
            <a:ext cx="2038200" cy="1946467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4432193" y="1960159"/>
            <a:ext cx="647315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لدى ليلى عقدان و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خواتم ، ولدى سعاد </a:t>
            </a:r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٣ </a:t>
            </a:r>
            <a:r>
              <a:rPr lang="ar-SA" sz="2800" b="1" dirty="0" smtClean="0">
                <a:solidFill>
                  <a:schemeClr val="bg2">
                    <a:lumMod val="25000"/>
                  </a:schemeClr>
                </a:solidFill>
              </a:rPr>
              <a:t>عقود وخاتمان ، ألاحظ أن لدى كلّ من ليلى وسعاد العدد نفسه من المجوهرات ، لأن : </a:t>
            </a:r>
          </a:p>
          <a:p>
            <a:pPr algn="ctr"/>
            <a:r>
              <a:rPr lang="ku-Arab-IQ" sz="2800" b="1" dirty="0" smtClean="0">
                <a:solidFill>
                  <a:schemeClr val="bg2">
                    <a:lumMod val="25000"/>
                  </a:schemeClr>
                </a:solidFill>
              </a:rPr>
              <a:t>٢ + ٣ = ٣ + ٢ </a:t>
            </a:r>
            <a:endParaRPr lang="ar-SA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19049" r="24174" b="14920"/>
          <a:stretch/>
        </p:blipFill>
        <p:spPr>
          <a:xfrm>
            <a:off x="9938219" y="3814492"/>
            <a:ext cx="1383206" cy="1802674"/>
          </a:xfrm>
          <a:prstGeom prst="rect">
            <a:avLst/>
          </a:prstGeom>
        </p:spPr>
      </p:pic>
      <p:pic>
        <p:nvPicPr>
          <p:cNvPr id="47" name="صورة 4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84" t="19049" r="24174" b="14920"/>
          <a:stretch/>
        </p:blipFill>
        <p:spPr>
          <a:xfrm flipH="1">
            <a:off x="3021245" y="3814492"/>
            <a:ext cx="1272679" cy="1802674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837" y="4482655"/>
            <a:ext cx="2038200" cy="1946467"/>
          </a:xfrm>
          <a:prstGeom prst="rect">
            <a:avLst/>
          </a:prstGeom>
        </p:spPr>
      </p:pic>
      <p:pic>
        <p:nvPicPr>
          <p:cNvPr id="49" name="صورة 48"/>
          <p:cNvPicPr>
            <a:picLocks noChangeAspect="1"/>
          </p:cNvPicPr>
          <p:nvPr/>
        </p:nvPicPr>
        <p:blipFill rotWithShape="1">
          <a:blip r:embed="rId7"/>
          <a:srcRect l="67929" t="2485" r="4299" b="61769"/>
          <a:stretch/>
        </p:blipFill>
        <p:spPr>
          <a:xfrm>
            <a:off x="5379199" y="4554650"/>
            <a:ext cx="566058" cy="695787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 rotWithShape="1">
          <a:blip r:embed="rId7"/>
          <a:srcRect l="67496" t="51077" r="4732" b="10894"/>
          <a:stretch/>
        </p:blipFill>
        <p:spPr>
          <a:xfrm>
            <a:off x="5375203" y="5478456"/>
            <a:ext cx="566058" cy="740229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 rotWithShape="1">
          <a:blip r:embed="rId7"/>
          <a:srcRect l="67496" t="51077" r="4732" b="10894"/>
          <a:stretch/>
        </p:blipFill>
        <p:spPr>
          <a:xfrm>
            <a:off x="4718151" y="5493118"/>
            <a:ext cx="566058" cy="740229"/>
          </a:xfrm>
          <a:prstGeom prst="rect">
            <a:avLst/>
          </a:prstGeom>
        </p:spPr>
      </p:pic>
      <p:pic>
        <p:nvPicPr>
          <p:cNvPr id="52" name="صورة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0" y="4480016"/>
            <a:ext cx="2038200" cy="1946467"/>
          </a:xfrm>
          <a:prstGeom prst="rect">
            <a:avLst/>
          </a:prstGeom>
        </p:spPr>
      </p:pic>
      <p:pic>
        <p:nvPicPr>
          <p:cNvPr id="53" name="صورة 52"/>
          <p:cNvPicPr>
            <a:picLocks noChangeAspect="1"/>
          </p:cNvPicPr>
          <p:nvPr/>
        </p:nvPicPr>
        <p:blipFill rotWithShape="1">
          <a:blip r:embed="rId7"/>
          <a:srcRect l="67929" t="2485" r="4299" b="61769"/>
          <a:stretch/>
        </p:blipFill>
        <p:spPr>
          <a:xfrm>
            <a:off x="8150902" y="4552011"/>
            <a:ext cx="566058" cy="695787"/>
          </a:xfrm>
          <a:prstGeom prst="rect">
            <a:avLst/>
          </a:prstGeom>
        </p:spPr>
      </p:pic>
      <p:pic>
        <p:nvPicPr>
          <p:cNvPr id="54" name="صورة 53"/>
          <p:cNvPicPr>
            <a:picLocks noChangeAspect="1"/>
          </p:cNvPicPr>
          <p:nvPr/>
        </p:nvPicPr>
        <p:blipFill rotWithShape="1">
          <a:blip r:embed="rId7"/>
          <a:srcRect l="67929" t="2485" r="4299" b="61769"/>
          <a:stretch/>
        </p:blipFill>
        <p:spPr>
          <a:xfrm>
            <a:off x="7484734" y="4552010"/>
            <a:ext cx="566058" cy="695787"/>
          </a:xfrm>
          <a:prstGeom prst="rect">
            <a:avLst/>
          </a:prstGeom>
        </p:spPr>
      </p:pic>
      <p:pic>
        <p:nvPicPr>
          <p:cNvPr id="55" name="صورة 54"/>
          <p:cNvPicPr>
            <a:picLocks noChangeAspect="1"/>
          </p:cNvPicPr>
          <p:nvPr/>
        </p:nvPicPr>
        <p:blipFill rotWithShape="1">
          <a:blip r:embed="rId7"/>
          <a:srcRect l="67496" t="51077" r="4732" b="10894"/>
          <a:stretch/>
        </p:blipFill>
        <p:spPr>
          <a:xfrm>
            <a:off x="8146906" y="5475817"/>
            <a:ext cx="566058" cy="74022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7992347" y="3903718"/>
            <a:ext cx="7272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ليلى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5240531" y="3906107"/>
            <a:ext cx="7272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سعاد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01" b="93458" l="1202" r="50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" t="50794" r="50159" b="6539"/>
          <a:stretch/>
        </p:blipFill>
        <p:spPr>
          <a:xfrm>
            <a:off x="7820274" y="846433"/>
            <a:ext cx="2301099" cy="200953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781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08"/>
          <a:stretch/>
        </p:blipFill>
        <p:spPr>
          <a:xfrm>
            <a:off x="4975856" y="950229"/>
            <a:ext cx="2705105" cy="203603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7952214" y="1206441"/>
            <a:ext cx="20887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تساعدنا خصائص الجمع على إجراء العمليات الحسابية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597" b="57460"/>
          <a:stretch/>
        </p:blipFill>
        <p:spPr>
          <a:xfrm>
            <a:off x="3033358" y="2913515"/>
            <a:ext cx="6727425" cy="35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01" b="93458" l="1202" r="50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" t="50794" r="50159" b="6539"/>
          <a:stretch/>
        </p:blipFill>
        <p:spPr>
          <a:xfrm>
            <a:off x="7820274" y="846433"/>
            <a:ext cx="2301099" cy="200953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81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08"/>
          <a:stretch/>
        </p:blipFill>
        <p:spPr>
          <a:xfrm>
            <a:off x="4975856" y="950229"/>
            <a:ext cx="2705105" cy="203603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7952214" y="1206441"/>
            <a:ext cx="20887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تساعدنا خصائص الجمع على إجراء العمليات الحسابية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42356" b="33718"/>
          <a:stretch/>
        </p:blipFill>
        <p:spPr>
          <a:xfrm>
            <a:off x="2984911" y="2932350"/>
            <a:ext cx="6727425" cy="204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3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01" b="93458" l="1202" r="503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4" t="50794" r="50159" b="6539"/>
          <a:stretch/>
        </p:blipFill>
        <p:spPr>
          <a:xfrm>
            <a:off x="7820274" y="846433"/>
            <a:ext cx="2301099" cy="2009537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810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8508"/>
          <a:stretch/>
        </p:blipFill>
        <p:spPr>
          <a:xfrm>
            <a:off x="4975856" y="950229"/>
            <a:ext cx="2705105" cy="2036030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٥٣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/>
          <p:cNvSpPr txBox="1"/>
          <p:nvPr/>
        </p:nvSpPr>
        <p:spPr>
          <a:xfrm>
            <a:off x="7952214" y="1206441"/>
            <a:ext cx="20887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bg2">
                    <a:lumMod val="50000"/>
                  </a:schemeClr>
                </a:solidFill>
              </a:rPr>
              <a:t>تساعدنا خصائص الجمع على إجراء العمليات الحسابية </a:t>
            </a:r>
            <a:endParaRPr lang="ar-SA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" t="66193" b="413"/>
          <a:stretch/>
        </p:blipFill>
        <p:spPr>
          <a:xfrm>
            <a:off x="2980211" y="2934005"/>
            <a:ext cx="6727425" cy="28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3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5" y="1897679"/>
            <a:ext cx="2074169" cy="2372894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2456" r="2869" b="82705"/>
          <a:stretch/>
        </p:blipFill>
        <p:spPr>
          <a:xfrm>
            <a:off x="5349281" y="1268869"/>
            <a:ext cx="5485467" cy="62959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2924" r="3343" b="45523"/>
          <a:stretch/>
        </p:blipFill>
        <p:spPr>
          <a:xfrm>
            <a:off x="3867181" y="2085787"/>
            <a:ext cx="6949441" cy="1611087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8474901" y="4070650"/>
            <a:ext cx="18723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٤ + ٥ = ٩</a:t>
            </a:r>
            <a:r>
              <a:rPr lang="ku-Arab-IQ" sz="3200" dirty="0" smtClean="0"/>
              <a:t> </a:t>
            </a:r>
            <a:endParaRPr lang="ar-SA" sz="32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6173841" y="4070650"/>
            <a:ext cx="2222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75000"/>
                  </a:schemeClr>
                </a:solidFill>
              </a:rPr>
              <a:t>و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٥ + ٤ = ٩</a:t>
            </a:r>
            <a:r>
              <a:rPr lang="ku-Arab-IQ" dirty="0" smtClean="0"/>
              <a:t> </a:t>
            </a:r>
            <a:endParaRPr lang="ar-SA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4673" r="8267" b="58144"/>
          <a:stretch/>
        </p:blipFill>
        <p:spPr>
          <a:xfrm>
            <a:off x="2934202" y="3614443"/>
            <a:ext cx="2927388" cy="1415013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5093679" y="5182646"/>
            <a:ext cx="55525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هذا مثال على خاصية الإبدال لعملية الجمع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شكل بيضاوي 30"/>
          <p:cNvSpPr/>
          <p:nvPr/>
        </p:nvSpPr>
        <p:spPr>
          <a:xfrm>
            <a:off x="8472001" y="4047810"/>
            <a:ext cx="491300" cy="565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6188359" y="4047810"/>
            <a:ext cx="491300" cy="5650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73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8" grpId="0"/>
      <p:bldP spid="31" grpId="0" animBg="1"/>
      <p:bldP spid="31" grpId="1" animBg="1"/>
      <p:bldP spid="32" grpId="0" animBg="1"/>
      <p:bldP spid="3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1060" r="672" b="46659"/>
          <a:stretch/>
        </p:blipFill>
        <p:spPr>
          <a:xfrm>
            <a:off x="2586377" y="1821102"/>
            <a:ext cx="8310274" cy="1360268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/>
          <p:cNvSpPr txBox="1"/>
          <p:nvPr/>
        </p:nvSpPr>
        <p:spPr>
          <a:xfrm>
            <a:off x="7033574" y="3769200"/>
            <a:ext cx="187234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٤ + ٢ + ٦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3200" dirty="0" smtClean="0"/>
              <a:t> </a:t>
            </a:r>
            <a:endParaRPr lang="ar-SA" sz="3200" dirty="0"/>
          </a:p>
        </p:txBody>
      </p:sp>
      <p:sp>
        <p:nvSpPr>
          <p:cNvPr id="26" name="مربع نص 25"/>
          <p:cNvSpPr txBox="1"/>
          <p:nvPr/>
        </p:nvSpPr>
        <p:spPr>
          <a:xfrm>
            <a:off x="7016156" y="4213584"/>
            <a:ext cx="2222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rgbClr val="FF0000"/>
                </a:solidFill>
              </a:rPr>
              <a:t>٢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+ ٦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070851" y="3181370"/>
            <a:ext cx="73413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لمعرفة عدد الحيوانات التي نقلت إلى الحديقة ، أجد ناتج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+ ٢ + ٦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6" t="2011" b="82290"/>
          <a:stretch/>
        </p:blipFill>
        <p:spPr>
          <a:xfrm>
            <a:off x="4457916" y="1236576"/>
            <a:ext cx="6467334" cy="561686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74" b="45181"/>
          <a:stretch/>
        </p:blipFill>
        <p:spPr>
          <a:xfrm>
            <a:off x="577192" y="2223928"/>
            <a:ext cx="1873154" cy="1620993"/>
          </a:xfrm>
          <a:prstGeom prst="rect">
            <a:avLst/>
          </a:prstGeom>
        </p:spPr>
      </p:pic>
      <p:sp>
        <p:nvSpPr>
          <p:cNvPr id="34" name="مربع نص 33"/>
          <p:cNvSpPr txBox="1"/>
          <p:nvPr/>
        </p:nvSpPr>
        <p:spPr>
          <a:xfrm>
            <a:off x="9886584" y="3575185"/>
            <a:ext cx="17519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أعيد ترتيب الأعداد ليصبح جمعها أسهل </a:t>
            </a:r>
            <a:endParaRPr lang="ar-SA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6907288" y="4681535"/>
            <a:ext cx="22226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+ (</a:t>
            </a:r>
            <a:r>
              <a:rPr lang="ku-Arab-IQ" sz="2800" b="1" dirty="0" smtClean="0">
                <a:solidFill>
                  <a:srgbClr val="FF0000"/>
                </a:solidFill>
              </a:rPr>
              <a:t>٤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 + </a:t>
            </a:r>
            <a:r>
              <a:rPr lang="ku-Arab-IQ" sz="2800" b="1" dirty="0" smtClean="0">
                <a:solidFill>
                  <a:srgbClr val="FF0000"/>
                </a:solidFill>
              </a:rPr>
              <a:t>٦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dirty="0" smtClean="0"/>
              <a:t> </a:t>
            </a:r>
            <a:endParaRPr lang="ar-SA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081189" y="5303033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 +    ١٠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053672" y="5817544"/>
            <a:ext cx="1146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774" b="83046"/>
          <a:stretch/>
        </p:blipFill>
        <p:spPr>
          <a:xfrm>
            <a:off x="2325912" y="4184657"/>
            <a:ext cx="4288555" cy="496878"/>
          </a:xfrm>
          <a:prstGeom prst="rect">
            <a:avLst/>
          </a:prstGeom>
        </p:spPr>
      </p:pic>
      <p:pic>
        <p:nvPicPr>
          <p:cNvPr id="39" name="صورة 3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t="17482" b="58573"/>
          <a:stretch/>
        </p:blipFill>
        <p:spPr>
          <a:xfrm>
            <a:off x="2317003" y="4795059"/>
            <a:ext cx="4288555" cy="783771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15359" r="23195" b="26822"/>
          <a:stretch/>
        </p:blipFill>
        <p:spPr>
          <a:xfrm>
            <a:off x="9599568" y="4730557"/>
            <a:ext cx="1348488" cy="1255945"/>
          </a:xfrm>
          <a:prstGeom prst="rect">
            <a:avLst/>
          </a:prstGeom>
        </p:spPr>
      </p:pic>
      <p:sp>
        <p:nvSpPr>
          <p:cNvPr id="43" name="مربع نص 42"/>
          <p:cNvSpPr txBox="1"/>
          <p:nvPr/>
        </p:nvSpPr>
        <p:spPr>
          <a:xfrm>
            <a:off x="2240054" y="5905502"/>
            <a:ext cx="62182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إذن عدد الحيوانات التي نقلت إلى الحديقة </a:t>
            </a:r>
            <a:r>
              <a:rPr lang="ku-Arab-IQ" sz="2400" b="1" dirty="0" smtClean="0">
                <a:solidFill>
                  <a:srgbClr val="C00000"/>
                </a:solidFill>
              </a:rPr>
              <a:t>١٢ </a:t>
            </a:r>
            <a:r>
              <a:rPr lang="ar-SA" sz="2400" b="1" dirty="0" smtClean="0">
                <a:solidFill>
                  <a:srgbClr val="C00000"/>
                </a:solidFill>
              </a:rPr>
              <a:t>حيوانًا </a:t>
            </a:r>
            <a:endParaRPr lang="ar-SA" sz="2400" b="1" dirty="0">
              <a:solidFill>
                <a:srgbClr val="C00000"/>
              </a:solidFill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flipH="1">
            <a:off x="7630452" y="5097906"/>
            <a:ext cx="207513" cy="24450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/>
          <p:cNvCxnSpPr/>
          <p:nvPr/>
        </p:nvCxnSpPr>
        <p:spPr>
          <a:xfrm>
            <a:off x="7296981" y="5096063"/>
            <a:ext cx="335651" cy="246345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56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سائط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8" grpId="0"/>
      <p:bldP spid="34" grpId="0"/>
      <p:bldP spid="35" grpId="0"/>
      <p:bldP spid="36" grpId="0"/>
      <p:bldP spid="3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87"/>
          <a:stretch/>
        </p:blipFill>
        <p:spPr>
          <a:xfrm>
            <a:off x="881947" y="3849076"/>
            <a:ext cx="10816907" cy="108373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b="64842"/>
          <a:stretch/>
        </p:blipFill>
        <p:spPr>
          <a:xfrm>
            <a:off x="881947" y="1867493"/>
            <a:ext cx="10479489" cy="1337365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٥٤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" r="94983" b="83491"/>
          <a:stretch/>
        </p:blipFill>
        <p:spPr>
          <a:xfrm>
            <a:off x="8593213" y="1066383"/>
            <a:ext cx="308051" cy="602604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45" r="-1" b="83491"/>
          <a:stretch/>
        </p:blipFill>
        <p:spPr>
          <a:xfrm>
            <a:off x="8900160" y="1066383"/>
            <a:ext cx="2005190" cy="602604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634385" y="120433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الناتج ، وأحدد الخاصية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8866933" y="1956608"/>
            <a:ext cx="625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8866933" y="2489980"/>
            <a:ext cx="625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8747238" y="3186944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507205" y="1956608"/>
            <a:ext cx="625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4498496" y="2508632"/>
            <a:ext cx="625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634385" y="3193167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837117" y="1956608"/>
            <a:ext cx="6259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966833" y="2756057"/>
            <a:ext cx="21988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5618483" y="4724487"/>
            <a:ext cx="37689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 + ٨ + ٣  =  ٧ + ٣ + ٨ </a:t>
            </a:r>
            <a:r>
              <a:rPr lang="ku-Arab-IQ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ku-Arab-IQ" sz="3200" dirty="0" smtClean="0"/>
              <a:t> </a:t>
            </a:r>
            <a:endParaRPr lang="ar-SA" sz="3200" dirty="0"/>
          </a:p>
        </p:txBody>
      </p:sp>
      <p:sp>
        <p:nvSpPr>
          <p:cNvPr id="43" name="مربع نص 42"/>
          <p:cNvSpPr txBox="1"/>
          <p:nvPr/>
        </p:nvSpPr>
        <p:spPr>
          <a:xfrm>
            <a:off x="3155071" y="4811228"/>
            <a:ext cx="1877049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5323202" y="5342131"/>
            <a:ext cx="2524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(٧ + ٣ ) + ٨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487279" y="5858113"/>
            <a:ext cx="222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 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١٠     +  ٨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6677876" y="6245867"/>
            <a:ext cx="11468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١٨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5026123" y="5042060"/>
            <a:ext cx="560611" cy="14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/>
          <p:cNvSpPr txBox="1"/>
          <p:nvPr/>
        </p:nvSpPr>
        <p:spPr>
          <a:xfrm>
            <a:off x="2784771" y="5396448"/>
            <a:ext cx="1877049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49" name="رابط كسهم مستقيم 48"/>
          <p:cNvCxnSpPr/>
          <p:nvPr/>
        </p:nvCxnSpPr>
        <p:spPr>
          <a:xfrm>
            <a:off x="4655823" y="5627280"/>
            <a:ext cx="560611" cy="143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3" grpId="0" animBg="1"/>
      <p:bldP spid="44" grpId="0"/>
      <p:bldP spid="46" grpId="0"/>
      <p:bldP spid="47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18"/>
          <a:stretch/>
        </p:blipFill>
        <p:spPr>
          <a:xfrm>
            <a:off x="690113" y="1705983"/>
            <a:ext cx="10644614" cy="1208613"/>
          </a:xfrm>
          <a:prstGeom prst="rect">
            <a:avLst/>
          </a:prstGeom>
        </p:spPr>
      </p:pic>
      <p:sp>
        <p:nvSpPr>
          <p:cNvPr id="7" name="مخطط انسيابي: إدخال يدوي 6"/>
          <p:cNvSpPr/>
          <p:nvPr/>
        </p:nvSpPr>
        <p:spPr>
          <a:xfrm rot="16200000">
            <a:off x="7965216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خطط انسيابي: إدخال يدوي 6"/>
          <p:cNvSpPr/>
          <p:nvPr/>
        </p:nvSpPr>
        <p:spPr>
          <a:xfrm rot="16200000">
            <a:off x="8031981" y="2711036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مخطط انسيابي: محطة طرفية 39"/>
          <p:cNvSpPr/>
          <p:nvPr/>
        </p:nvSpPr>
        <p:spPr>
          <a:xfrm>
            <a:off x="6545767" y="297881"/>
            <a:ext cx="1049599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٢ – ١ </a:t>
            </a:r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مخطط انسيابي: إدخال يدوي 6"/>
          <p:cNvSpPr/>
          <p:nvPr/>
        </p:nvSpPr>
        <p:spPr>
          <a:xfrm rot="5400000">
            <a:off x="-2533845" y="2712877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خطط انسيابي: إدخال يدوي 6"/>
          <p:cNvSpPr/>
          <p:nvPr/>
        </p:nvSpPr>
        <p:spPr>
          <a:xfrm rot="5400000">
            <a:off x="-2598277" y="2714722"/>
            <a:ext cx="6745245" cy="142675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345 h 10345"/>
              <a:gd name="connsiteX1" fmla="*/ 10000 w 10000"/>
              <a:gd name="connsiteY1" fmla="*/ 0 h 10345"/>
              <a:gd name="connsiteX2" fmla="*/ 10000 w 10000"/>
              <a:gd name="connsiteY2" fmla="*/ 10345 h 10345"/>
              <a:gd name="connsiteX3" fmla="*/ 0 w 10000"/>
              <a:gd name="connsiteY3" fmla="*/ 10345 h 10345"/>
              <a:gd name="connsiteX4" fmla="*/ 0 w 10000"/>
              <a:gd name="connsiteY4" fmla="*/ 2345 h 103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845 h 10845"/>
              <a:gd name="connsiteX1" fmla="*/ 10000 w 10000"/>
              <a:gd name="connsiteY1" fmla="*/ 500 h 10845"/>
              <a:gd name="connsiteX2" fmla="*/ 10000 w 10000"/>
              <a:gd name="connsiteY2" fmla="*/ 10845 h 10845"/>
              <a:gd name="connsiteX3" fmla="*/ 0 w 10000"/>
              <a:gd name="connsiteY3" fmla="*/ 10845 h 10845"/>
              <a:gd name="connsiteX4" fmla="*/ 0 w 10000"/>
              <a:gd name="connsiteY4" fmla="*/ 2845 h 10845"/>
              <a:gd name="connsiteX0" fmla="*/ 0 w 10000"/>
              <a:gd name="connsiteY0" fmla="*/ 2782 h 10782"/>
              <a:gd name="connsiteX1" fmla="*/ 10000 w 10000"/>
              <a:gd name="connsiteY1" fmla="*/ 437 h 10782"/>
              <a:gd name="connsiteX2" fmla="*/ 10000 w 10000"/>
              <a:gd name="connsiteY2" fmla="*/ 10782 h 10782"/>
              <a:gd name="connsiteX3" fmla="*/ 0 w 10000"/>
              <a:gd name="connsiteY3" fmla="*/ 10782 h 10782"/>
              <a:gd name="connsiteX4" fmla="*/ 0 w 10000"/>
              <a:gd name="connsiteY4" fmla="*/ 2782 h 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82">
                <a:moveTo>
                  <a:pt x="0" y="2782"/>
                </a:moveTo>
                <a:cubicBezTo>
                  <a:pt x="5295" y="20925"/>
                  <a:pt x="9185" y="-3498"/>
                  <a:pt x="10000" y="437"/>
                </a:cubicBezTo>
                <a:lnTo>
                  <a:pt x="10000" y="10782"/>
                </a:lnTo>
                <a:lnTo>
                  <a:pt x="0" y="10782"/>
                </a:lnTo>
                <a:lnTo>
                  <a:pt x="0" y="278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مخطط انسيابي: محطة طرفية 44"/>
          <p:cNvSpPr/>
          <p:nvPr/>
        </p:nvSpPr>
        <p:spPr>
          <a:xfrm>
            <a:off x="5141862" y="297881"/>
            <a:ext cx="953242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ص </a:t>
            </a:r>
            <a:r>
              <a:rPr lang="ku-Arab-IQ" sz="2000" b="1" dirty="0" smtClean="0">
                <a:solidFill>
                  <a:schemeClr val="bg2">
                    <a:lumMod val="25000"/>
                  </a:schemeClr>
                </a:solidFill>
              </a:rPr>
              <a:t>٥٥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8000570" y="297881"/>
            <a:ext cx="1334029" cy="460601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bg2">
                    <a:lumMod val="25000"/>
                  </a:schemeClr>
                </a:solidFill>
              </a:rPr>
              <a:t>الجمع   </a:t>
            </a:r>
            <a:endParaRPr lang="ar-SA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644434" y="6242409"/>
            <a:ext cx="1398364" cy="465052"/>
          </a:xfrm>
          <a:prstGeom prst="roundRect">
            <a:avLst/>
          </a:prstGeom>
          <a:solidFill>
            <a:srgbClr val="D4E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19" l="0" r="99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3" y="5858113"/>
            <a:ext cx="899175" cy="899175"/>
          </a:xfrm>
          <a:prstGeom prst="rect">
            <a:avLst/>
          </a:prstGeom>
        </p:spPr>
      </p:pic>
      <p:sp>
        <p:nvSpPr>
          <p:cNvPr id="22" name="شكل بيضاوي 21"/>
          <p:cNvSpPr/>
          <p:nvPr/>
        </p:nvSpPr>
        <p:spPr>
          <a:xfrm>
            <a:off x="547180" y="6177592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9858183" y="305001"/>
            <a:ext cx="1576060" cy="4650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11176696" y="165463"/>
            <a:ext cx="856423" cy="8065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8" name="مخطط انسيابي: محطة طرفية 57"/>
          <p:cNvSpPr/>
          <p:nvPr/>
        </p:nvSpPr>
        <p:spPr>
          <a:xfrm>
            <a:off x="9533750" y="303158"/>
            <a:ext cx="1371600" cy="455324"/>
          </a:xfrm>
          <a:prstGeom prst="flowChartTerminator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الفصل الثاني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788" y="181205"/>
            <a:ext cx="775062" cy="77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مستطيل مستدير الزوايا 37"/>
          <p:cNvSpPr/>
          <p:nvPr/>
        </p:nvSpPr>
        <p:spPr>
          <a:xfrm>
            <a:off x="1539815" y="291049"/>
            <a:ext cx="2273523" cy="473279"/>
          </a:xfrm>
          <a:prstGeom prst="roundRect">
            <a:avLst/>
          </a:prstGeom>
          <a:solidFill>
            <a:srgbClr val="EAF2F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2">
                    <a:lumMod val="25000"/>
                  </a:schemeClr>
                </a:solidFill>
              </a:rPr>
              <a:t>   الجبر : خصائص الجمع </a:t>
            </a:r>
            <a:endParaRPr lang="ar-SA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3559386" y="250310"/>
            <a:ext cx="591876" cy="56470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3567436" y="303134"/>
            <a:ext cx="488686" cy="44992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3" t="1403" r="-1" b="85210"/>
          <a:stretch/>
        </p:blipFill>
        <p:spPr>
          <a:xfrm>
            <a:off x="7463246" y="1053737"/>
            <a:ext cx="3442104" cy="48844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14" b="85210"/>
          <a:stretch/>
        </p:blipFill>
        <p:spPr>
          <a:xfrm>
            <a:off x="7159118" y="1002581"/>
            <a:ext cx="312844" cy="539596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3118323" y="1115320"/>
            <a:ext cx="39711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أجد الناتج ، وأحدد الخاصية </a:t>
            </a:r>
            <a:r>
              <a:rPr lang="ar-SA" sz="2000" b="1" dirty="0" smtClean="0">
                <a:sym typeface="Wingdings" panose="05000000000000000000" pitchFamily="2" charset="2"/>
              </a:rPr>
              <a:t>:</a:t>
            </a:r>
            <a:endParaRPr lang="ar-SA" sz="2000" b="1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6406738" y="3784521"/>
            <a:ext cx="4769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rgbClr val="C00000"/>
                </a:solidFill>
              </a:rPr>
              <a:t>الجبر : </a:t>
            </a:r>
            <a:r>
              <a:rPr lang="ar-SA" sz="2000" b="1" dirty="0" smtClean="0"/>
              <a:t>أكتب العدد المناسب في </a:t>
            </a:r>
            <a:r>
              <a:rPr lang="ar-SA" sz="2000" b="1" dirty="0" smtClean="0">
                <a:sym typeface="Wingdings" panose="05000000000000000000" pitchFamily="2" charset="2"/>
              </a:rPr>
              <a:t> ، وأحدد الخاصية :</a:t>
            </a:r>
            <a:endParaRPr lang="ar-SA" sz="20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1" b="66856"/>
          <a:stretch/>
        </p:blipFill>
        <p:spPr>
          <a:xfrm>
            <a:off x="8403776" y="4414441"/>
            <a:ext cx="3061584" cy="1304737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8758328" y="1811732"/>
            <a:ext cx="512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٩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8608419" y="2454962"/>
            <a:ext cx="219889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5237659" y="1787069"/>
            <a:ext cx="624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5237659" y="2345125"/>
            <a:ext cx="624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١١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4995654" y="2960176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639671" y="1810049"/>
            <a:ext cx="624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638183" y="2373958"/>
            <a:ext cx="6245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١٣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848255" y="2880029"/>
            <a:ext cx="2198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9482023" y="4458944"/>
            <a:ext cx="512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٠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79" b="66856"/>
          <a:stretch/>
        </p:blipFill>
        <p:spPr>
          <a:xfrm>
            <a:off x="2475061" y="4414441"/>
            <a:ext cx="4448248" cy="1304737"/>
          </a:xfrm>
          <a:prstGeom prst="rect">
            <a:avLst/>
          </a:prstGeom>
        </p:spPr>
      </p:pic>
      <p:sp>
        <p:nvSpPr>
          <p:cNvPr id="46" name="مربع نص 45"/>
          <p:cNvSpPr txBox="1"/>
          <p:nvPr/>
        </p:nvSpPr>
        <p:spPr>
          <a:xfrm>
            <a:off x="6900414" y="4550492"/>
            <a:ext cx="218698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العنصر المحايد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299100" y="4539014"/>
            <a:ext cx="512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٧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1008064" y="4559201"/>
            <a:ext cx="1731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9421889" y="5216990"/>
            <a:ext cx="512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886542" y="5278545"/>
            <a:ext cx="1731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الإبدال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423706" y="5195958"/>
            <a:ext cx="5126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800" b="1" dirty="0" smtClean="0">
                <a:solidFill>
                  <a:schemeClr val="accent1">
                    <a:lumMod val="75000"/>
                  </a:schemeClr>
                </a:solidFill>
              </a:rPr>
              <a:t>٢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081550" y="5269836"/>
            <a:ext cx="173114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>
                <a:solidFill>
                  <a:schemeClr val="accent1">
                    <a:lumMod val="75000"/>
                  </a:schemeClr>
                </a:solidFill>
              </a:rPr>
              <a:t>خاصية التجميع </a:t>
            </a:r>
            <a:endParaRPr lang="ar-SA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4" grpId="0"/>
      <p:bldP spid="35" grpId="0"/>
      <p:bldP spid="36" grpId="0"/>
      <p:bldP spid="37" grpId="0"/>
      <p:bldP spid="39" grpId="0"/>
      <p:bldP spid="43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1449</TotalTime>
  <Words>535</Words>
  <Application>Microsoft Office PowerPoint</Application>
  <PresentationFormat>شاشة عريضة</PresentationFormat>
  <Paragraphs>138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191</cp:revision>
  <dcterms:created xsi:type="dcterms:W3CDTF">2022-12-02T21:48:32Z</dcterms:created>
  <dcterms:modified xsi:type="dcterms:W3CDTF">2023-07-26T04:32:25Z</dcterms:modified>
</cp:coreProperties>
</file>