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5"/>
  </p:notesMasterIdLst>
  <p:sldIdLst>
    <p:sldId id="367" r:id="rId2"/>
    <p:sldId id="312" r:id="rId3"/>
    <p:sldId id="313" r:id="rId4"/>
    <p:sldId id="314" r:id="rId5"/>
    <p:sldId id="315" r:id="rId6"/>
    <p:sldId id="316" r:id="rId7"/>
    <p:sldId id="365" r:id="rId8"/>
    <p:sldId id="368" r:id="rId9"/>
    <p:sldId id="317" r:id="rId10"/>
    <p:sldId id="318" r:id="rId11"/>
    <p:sldId id="363" r:id="rId12"/>
    <p:sldId id="334" r:id="rId13"/>
    <p:sldId id="371" r:id="rId14"/>
    <p:sldId id="319" r:id="rId15"/>
    <p:sldId id="320" r:id="rId16"/>
    <p:sldId id="321" r:id="rId17"/>
    <p:sldId id="358" r:id="rId18"/>
    <p:sldId id="364" r:id="rId19"/>
    <p:sldId id="324" r:id="rId20"/>
    <p:sldId id="329" r:id="rId21"/>
    <p:sldId id="370" r:id="rId22"/>
    <p:sldId id="369" r:id="rId23"/>
    <p:sldId id="361" r:id="rId24"/>
  </p:sldIdLst>
  <p:sldSz cx="9144000" cy="6858000" type="screen4x3"/>
  <p:notesSz cx="6858000" cy="9144000"/>
  <p:defaultTextStyle>
    <a:defPPr>
      <a:defRPr lang="ar-EG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660066"/>
    <a:srgbClr val="FF00FF"/>
    <a:srgbClr val="660033"/>
    <a:srgbClr val="000066"/>
    <a:srgbClr val="66FF33"/>
    <a:srgbClr val="00FF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نمط متوسط 2 - تميي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نمط ذو سمات 1 - تميي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33" autoAdjust="0"/>
    <p:restoredTop sz="93478" autoAdjust="0"/>
  </p:normalViewPr>
  <p:slideViewPr>
    <p:cSldViewPr>
      <p:cViewPr varScale="1">
        <p:scale>
          <a:sx n="65" d="100"/>
          <a:sy n="65" d="100"/>
        </p:scale>
        <p:origin x="56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32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35" d="100"/>
          <a:sy n="35" d="100"/>
        </p:scale>
        <p:origin x="-155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rtl="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55C3721-A1E9-4869-AFFC-94089BF7AB8D}" type="datetimeFigureOut">
              <a:rPr lang="ar-SA"/>
              <a:pPr>
                <a:defRPr/>
              </a:pPr>
              <a:t>30/11/1442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ar-SA" noProof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noProof="0"/>
              <a:t>انقر لتحرير أنماط النص الرئيسي</a:t>
            </a:r>
          </a:p>
          <a:p>
            <a:pPr lvl="1"/>
            <a:r>
              <a:rPr lang="ar-SA" noProof="0"/>
              <a:t>المستوى الثاني</a:t>
            </a:r>
          </a:p>
          <a:p>
            <a:pPr lvl="2"/>
            <a:r>
              <a:rPr lang="ar-SA" noProof="0"/>
              <a:t>المستوى الثالث</a:t>
            </a:r>
          </a:p>
          <a:p>
            <a:pPr lvl="3"/>
            <a:r>
              <a:rPr lang="ar-SA" noProof="0"/>
              <a:t>المستوى الرابع</a:t>
            </a:r>
          </a:p>
          <a:p>
            <a:pPr lvl="4"/>
            <a:r>
              <a:rPr lang="ar-SA" noProof="0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 rtl="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F18ECDF-B031-4DA0-A0D9-98F037A2FA02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975011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cs typeface="Arial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4ADFAAB-5BE4-4AE3-9A98-5469F8122E6F}" type="slidenum">
              <a:rPr lang="ar-SA" smtClean="0"/>
              <a:pPr>
                <a:defRPr/>
              </a:pPr>
              <a:t>14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74250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EG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5A85F6D-7EDD-41E9-A734-454B60E2BF23}" type="slidenum">
              <a:rPr lang="ar-SA" smtClean="0"/>
              <a:pPr>
                <a:defRPr/>
              </a:pPr>
              <a:t>22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18911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E932D-60D2-4C20-BABE-5158A10292F8}" type="datetimeFigureOut">
              <a:rPr lang="ar-EG"/>
              <a:pPr>
                <a:defRPr/>
              </a:pPr>
              <a:t>30/11/1442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D8DAB-981F-4C18-9B7D-02DED66F48C3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dissolve/>
    <p:sndAc>
      <p:stSnd>
        <p:snd r:embed="rId1" name="onlin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F10EB-2816-4F07-992B-62B85F6E37B3}" type="datetimeFigureOut">
              <a:rPr lang="ar-EG"/>
              <a:pPr>
                <a:defRPr/>
              </a:pPr>
              <a:t>30/11/1442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90C33B-86FE-4F74-8873-8D1C04B6C331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dissolve/>
    <p:sndAc>
      <p:stSnd>
        <p:snd r:embed="rId1" name="onlin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7564E-3EC9-4249-8E19-8A5E8D5ACBB0}" type="datetimeFigureOut">
              <a:rPr lang="ar-EG"/>
              <a:pPr>
                <a:defRPr/>
              </a:pPr>
              <a:t>30/11/1442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62937-899B-4D39-B953-2484F4ACE78E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dissolve/>
    <p:sndAc>
      <p:stSnd>
        <p:snd r:embed="rId1" name="online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55338-2120-44D9-BCFC-F0BAE9EC2D0E}" type="datetimeFigureOut">
              <a:rPr lang="ar-EG"/>
              <a:pPr>
                <a:defRPr/>
              </a:pPr>
              <a:t>30/11/1442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3F3DA-D696-4D58-A0E2-711A531C5376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dissolve/>
    <p:sndAc>
      <p:stSnd>
        <p:snd r:embed="rId1" name="onlin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42491-B651-4D52-BB62-98A1199A0890}" type="datetimeFigureOut">
              <a:rPr lang="ar-EG"/>
              <a:pPr>
                <a:defRPr/>
              </a:pPr>
              <a:t>30/11/1442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73D44-9135-48F6-9921-0F85C5695EA9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dissolve/>
    <p:sndAc>
      <p:stSnd>
        <p:snd r:embed="rId1" name="onlin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32648-4508-4170-95B4-71C931F52FFA}" type="datetimeFigureOut">
              <a:rPr lang="ar-EG"/>
              <a:pPr>
                <a:defRPr/>
              </a:pPr>
              <a:t>30/11/1442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AAFBD-2007-42FA-A883-0E9BED399150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dissolve/>
    <p:sndAc>
      <p:stSnd>
        <p:snd r:embed="rId1" name="onlin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11A30A-4F6D-414A-9E49-79B56E59A55E}" type="datetimeFigureOut">
              <a:rPr lang="ar-EG"/>
              <a:pPr>
                <a:defRPr/>
              </a:pPr>
              <a:t>30/11/1442</a:t>
            </a:fld>
            <a:endParaRPr lang="ar-EG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18D97-04ED-49E0-AABA-1E94E720BE3E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dissolve/>
    <p:sndAc>
      <p:stSnd>
        <p:snd r:embed="rId1" name="onlin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FB299-25E9-4797-BB97-AFE0FAE867D4}" type="datetimeFigureOut">
              <a:rPr lang="ar-EG"/>
              <a:pPr>
                <a:defRPr/>
              </a:pPr>
              <a:t>30/11/1442</a:t>
            </a:fld>
            <a:endParaRPr lang="ar-EG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7CEF6B-C2FC-4E59-8A1D-4AE18BAF6260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dissolve/>
    <p:sndAc>
      <p:stSnd>
        <p:snd r:embed="rId1" name="onlin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11FB56-90C3-4A0F-A5BE-E902BE72AE0D}" type="datetimeFigureOut">
              <a:rPr lang="ar-EG"/>
              <a:pPr>
                <a:defRPr/>
              </a:pPr>
              <a:t>30/11/1442</a:t>
            </a:fld>
            <a:endParaRPr lang="ar-EG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D4470-5875-42AA-82C0-B89BB6032A13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dissolve/>
    <p:sndAc>
      <p:stSnd>
        <p:snd r:embed="rId1" name="onlin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1E9B1F-3EFB-40D8-897C-761531A93C0F}" type="datetimeFigureOut">
              <a:rPr lang="ar-EG"/>
              <a:pPr>
                <a:defRPr/>
              </a:pPr>
              <a:t>30/11/1442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6BDCBF-28FA-47FE-BD3B-D1AD71B7BC39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dissolve/>
    <p:sndAc>
      <p:stSnd>
        <p:snd r:embed="rId1" name="onlin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E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1D7107-D5CB-470F-BE05-2273C629FCC0}" type="datetimeFigureOut">
              <a:rPr lang="ar-EG"/>
              <a:pPr>
                <a:defRPr/>
              </a:pPr>
              <a:t>30/11/1442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5EE8C-347A-4A61-94FC-D775499DC673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dissolve/>
    <p:sndAc>
      <p:stSnd>
        <p:snd r:embed="rId1" name="onlin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31B2AFD-8BC4-4CB2-9296-0BD674EF1F75}" type="datetimeFigureOut">
              <a:rPr lang="ar-EG"/>
              <a:pPr>
                <a:defRPr/>
              </a:pPr>
              <a:t>30/11/1442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rtl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rtl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995F5C9-4A78-4475-B6B1-9C03D5AB4F09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dissolve/>
    <p:sndAc>
      <p:stSnd>
        <p:snd r:embed="rId13" name="online.wav"/>
      </p:stSnd>
    </p:sndAc>
  </p:transition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audio" Target="../media/audio3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audio" Target="../media/audio23.wav"/><Relationship Id="rId4" Type="http://schemas.openxmlformats.org/officeDocument/2006/relationships/audio" Target="../media/audio2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audio" Target="../media/audio26.wav"/><Relationship Id="rId4" Type="http://schemas.openxmlformats.org/officeDocument/2006/relationships/audio" Target="../media/audio15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7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8.wav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7.wav"/><Relationship Id="rId5" Type="http://schemas.openxmlformats.org/officeDocument/2006/relationships/audio" Target="../media/audio16.wav"/><Relationship Id="rId4" Type="http://schemas.openxmlformats.org/officeDocument/2006/relationships/audio" Target="../media/audio15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6.wav"/><Relationship Id="rId3" Type="http://schemas.openxmlformats.org/officeDocument/2006/relationships/audio" Target="../media/audio16.wav"/><Relationship Id="rId7" Type="http://schemas.openxmlformats.org/officeDocument/2006/relationships/audio" Target="../media/audio1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0.wav"/><Relationship Id="rId5" Type="http://schemas.openxmlformats.org/officeDocument/2006/relationships/audio" Target="../media/audio17.wav"/><Relationship Id="rId4" Type="http://schemas.openxmlformats.org/officeDocument/2006/relationships/audio" Target="../media/audio29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5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4.wav"/><Relationship Id="rId4" Type="http://schemas.openxmlformats.org/officeDocument/2006/relationships/audio" Target="../media/audio33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35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39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8.wav"/><Relationship Id="rId5" Type="http://schemas.openxmlformats.org/officeDocument/2006/relationships/audio" Target="../media/audio37.wav"/><Relationship Id="rId4" Type="http://schemas.openxmlformats.org/officeDocument/2006/relationships/audio" Target="../media/audio36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audio" Target="../media/audio7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audio" Target="../media/audio1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7.wav"/><Relationship Id="rId3" Type="http://schemas.openxmlformats.org/officeDocument/2006/relationships/audio" Target="../media/audio12.wav"/><Relationship Id="rId7" Type="http://schemas.openxmlformats.org/officeDocument/2006/relationships/audio" Target="../media/audio1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5.wav"/><Relationship Id="rId5" Type="http://schemas.openxmlformats.org/officeDocument/2006/relationships/audio" Target="../media/audio14.wav"/><Relationship Id="rId4" Type="http://schemas.openxmlformats.org/officeDocument/2006/relationships/audio" Target="../media/audio13.wav"/><Relationship Id="rId9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13">
            <a:extLst>
              <a:ext uri="{FF2B5EF4-FFF2-40B4-BE49-F238E27FC236}">
                <a16:creationId xmlns:a16="http://schemas.microsoft.com/office/drawing/2014/main" id="{B79DAF4D-884D-4656-B298-1B70014402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876" l="1172" r="986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674" y="964430"/>
            <a:ext cx="4297178" cy="2260471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989462" y="1651447"/>
            <a:ext cx="29556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الْوَحْدَةُ الأُولى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2000882" y="3356992"/>
            <a:ext cx="493276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6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cs typeface="Arial" charset="0"/>
              </a:rPr>
              <a:t>النَّباتاتُ مِنْ حَوْلِنا</a:t>
            </a:r>
          </a:p>
        </p:txBody>
      </p:sp>
    </p:spTree>
  </p:cSld>
  <p:clrMapOvr>
    <a:masterClrMapping/>
  </p:clrMapOvr>
  <p:transition>
    <p:dissolve/>
    <p:sndAc>
      <p:stSnd>
        <p:snd r:embed="rId2" name="onlin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ْوَحْدَةُ الأُول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نَّباتاتُ مِنْ حَوْلِن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ft-Right Arrow 1"/>
          <p:cNvSpPr/>
          <p:nvPr/>
        </p:nvSpPr>
        <p:spPr bwMode="auto">
          <a:xfrm>
            <a:off x="2401317" y="2600709"/>
            <a:ext cx="4341366" cy="165658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>
              <a:defRPr/>
            </a:pPr>
            <a:r>
              <a:rPr lang="ar-EG" sz="5400" b="1" dirty="0"/>
              <a:t>ما بَعْضُ أجْزَاءِ النَّباتِ؟</a:t>
            </a:r>
            <a:endParaRPr lang="ar-EG" sz="5400" dirty="0"/>
          </a:p>
        </p:txBody>
      </p:sp>
    </p:spTree>
  </p:cSld>
  <p:clrMapOvr>
    <a:masterClrMapping/>
  </p:clrMapOvr>
  <p:transition>
    <p:dissolve/>
    <p:sndAc>
      <p:stSnd>
        <p:snd r:embed="rId2" name="onlin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ا بَعْضُ أجْزَاءِ النَّباتِ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Stored Data 5"/>
          <p:cNvSpPr/>
          <p:nvPr/>
        </p:nvSpPr>
        <p:spPr bwMode="auto">
          <a:xfrm>
            <a:off x="5389209" y="648501"/>
            <a:ext cx="2735264" cy="6429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r>
              <a:rPr lang="ar-EG" sz="3200" b="1" dirty="0">
                <a:solidFill>
                  <a:schemeClr val="accent2">
                    <a:lumMod val="50000"/>
                  </a:schemeClr>
                </a:solidFill>
              </a:rPr>
              <a:t>نَبَاتُ الفَراولةِ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522811" y="2651398"/>
            <a:ext cx="3001963" cy="135366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>
              <a:defRPr/>
            </a:pPr>
            <a:r>
              <a:rPr lang="ar-EG" sz="32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ما أجْزَاءُ النَّبَاتِ الّتي أَرَاهَا في الصُّورةِ؟</a:t>
            </a:r>
          </a:p>
        </p:txBody>
      </p:sp>
      <p:sp>
        <p:nvSpPr>
          <p:cNvPr id="7" name="Flowchart: Terminator 6"/>
          <p:cNvSpPr/>
          <p:nvPr/>
        </p:nvSpPr>
        <p:spPr bwMode="auto">
          <a:xfrm>
            <a:off x="755576" y="1937667"/>
            <a:ext cx="2769198" cy="740641"/>
          </a:xfrm>
          <a:prstGeom prst="homePlat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>
              <a:defRPr/>
            </a:pPr>
            <a:r>
              <a:rPr lang="ar-EG" sz="4000" b="1" dirty="0"/>
              <a:t>أَقْرَأ الشَكْلَ </a:t>
            </a: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1043608" y="5235945"/>
            <a:ext cx="6696075" cy="646113"/>
          </a:xfrm>
          <a:prstGeom prst="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rtl="1">
              <a:defRPr/>
            </a:pPr>
            <a:r>
              <a:rPr lang="ar-EG" sz="3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الْجِذرُ والسَّاقُ والأورَاقُ والثِّمارُ والأزْهَارُ.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04EA787E-65FE-4B55-8680-CE0B411185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1201" y="1412776"/>
            <a:ext cx="4032448" cy="31363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dissolve/>
    <p:sndAc>
      <p:stSnd>
        <p:snd r:embed="rId2" name="onlin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نبات الفراول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نبات الفراول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َقْرَأ الشَكْلَ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ما أجْزَاءُ النَّبَاتِ الّتي أَرَاهَا في الصُّورةِ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7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اشكال سكرابز للتصميم [الأرشيف] - منتديات فخامة العراق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862" y="484285"/>
            <a:ext cx="2357715" cy="1549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5" name="Rectangle 2"/>
          <p:cNvSpPr>
            <a:spLocks noChangeArrowheads="1"/>
          </p:cNvSpPr>
          <p:nvPr/>
        </p:nvSpPr>
        <p:spPr bwMode="auto">
          <a:xfrm>
            <a:off x="2195736" y="2120900"/>
            <a:ext cx="4571968" cy="1200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3600" b="1" dirty="0"/>
              <a:t>أضَعُ نَباتَ الكَرَفْسِ فِي ماءٍ</a:t>
            </a:r>
          </a:p>
          <a:p>
            <a:pPr algn="ctr" rtl="1"/>
            <a:r>
              <a:rPr lang="ar-EG" sz="3600" b="1" dirty="0"/>
              <a:t>مُلَوَّنٍ، وأرْسُمُ مَا أرَاهُ.</a:t>
            </a:r>
          </a:p>
        </p:txBody>
      </p:sp>
      <p:pic>
        <p:nvPicPr>
          <p:cNvPr id="4" name="Picture 3" descr="nsaayat77a01a02b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27489" y="3321221"/>
            <a:ext cx="4405867" cy="2810942"/>
          </a:xfrm>
          <a:prstGeom prst="roundRect">
            <a:avLst>
              <a:gd name="adj" fmla="val 16667"/>
            </a:avLst>
          </a:prstGeom>
          <a:ln w="57150">
            <a:solidFill>
              <a:schemeClr val="tx1"/>
            </a:solidFill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مستطيل 6"/>
          <p:cNvSpPr>
            <a:spLocks noChangeArrowheads="1"/>
          </p:cNvSpPr>
          <p:nvPr/>
        </p:nvSpPr>
        <p:spPr bwMode="auto">
          <a:xfrm rot="20717829">
            <a:off x="3853811" y="874262"/>
            <a:ext cx="145415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/>
            <a:r>
              <a:rPr lang="ar-EG" sz="4400" b="1" dirty="0">
                <a:solidFill>
                  <a:srgbClr val="660066"/>
                </a:solidFill>
              </a:rPr>
              <a:t>نَشاطٌ :</a:t>
            </a:r>
          </a:p>
        </p:txBody>
      </p:sp>
    </p:spTree>
  </p:cSld>
  <p:clrMapOvr>
    <a:masterClrMapping/>
  </p:clrMapOvr>
  <p:transition>
    <p:dissolve/>
    <p:sndAc>
      <p:stSnd>
        <p:snd r:embed="rId2" name="onlin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نشا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nli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5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ft-Right Arrow 1"/>
          <p:cNvSpPr/>
          <p:nvPr/>
        </p:nvSpPr>
        <p:spPr bwMode="auto">
          <a:xfrm>
            <a:off x="2401317" y="2420889"/>
            <a:ext cx="4341366" cy="158437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>
              <a:defRPr/>
            </a:pPr>
            <a:r>
              <a:rPr lang="ar-EG" sz="5400" b="1" dirty="0">
                <a:solidFill>
                  <a:srgbClr val="0070C0"/>
                </a:solidFill>
              </a:rPr>
              <a:t>ما وظائف أجزاء النبات؟</a:t>
            </a:r>
            <a:endParaRPr lang="ar-EG" sz="5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700938"/>
      </p:ext>
    </p:extLst>
  </p:cSld>
  <p:clrMapOvr>
    <a:masterClrMapping/>
  </p:clrMapOvr>
  <p:transition>
    <p:dissolve/>
    <p:sndAc>
      <p:stSnd>
        <p:snd r:embed="rId2" name="onlin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اوظائف اجزاء النب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9"/>
          <p:cNvGrpSpPr>
            <a:grpSpLocks/>
          </p:cNvGrpSpPr>
          <p:nvPr/>
        </p:nvGrpSpPr>
        <p:grpSpPr bwMode="auto">
          <a:xfrm>
            <a:off x="825945" y="2457387"/>
            <a:ext cx="7844343" cy="1907532"/>
            <a:chOff x="1496272" y="2373655"/>
            <a:chExt cx="7844526" cy="1907799"/>
          </a:xfrm>
        </p:grpSpPr>
        <p:sp>
          <p:nvSpPr>
            <p:cNvPr id="15370" name="TextBox 3"/>
            <p:cNvSpPr>
              <a:spLocks noChangeArrowheads="1"/>
            </p:cNvSpPr>
            <p:nvPr/>
          </p:nvSpPr>
          <p:spPr bwMode="auto">
            <a:xfrm>
              <a:off x="3625798" y="2571482"/>
              <a:ext cx="5715000" cy="1328023"/>
            </a:xfrm>
            <a:prstGeom prst="roundRect">
              <a:avLst>
                <a:gd name="adj" fmla="val 16667"/>
              </a:avLst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rtl="1"/>
              <a:r>
                <a:rPr lang="ar-EG" sz="3600" b="1" dirty="0"/>
                <a:t>تُثَبِّتُ النَّباتَ في التُّرْبَةِ، وَتَأْخُذُ مِنْها الْماءَ والأمْلاحَ الذَّائِبَةَ فيه.</a:t>
              </a:r>
            </a:p>
          </p:txBody>
        </p:sp>
        <p:pic>
          <p:nvPicPr>
            <p:cNvPr id="8" name="Picture 7" descr="talkplnt220.jpg"/>
            <p:cNvPicPr>
              <a:picLocks noChangeAspect="1"/>
            </p:cNvPicPr>
            <p:nvPr/>
          </p:nvPicPr>
          <p:blipFill>
            <a:blip r:embed="rId6" cstate="print">
              <a:lum bright="-10000" contrast="20000"/>
            </a:blip>
            <a:stretch>
              <a:fillRect/>
            </a:stretch>
          </p:blipFill>
          <p:spPr>
            <a:xfrm rot="20722745">
              <a:off x="1496272" y="2373655"/>
              <a:ext cx="2245569" cy="190779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9" name="مستطيل 8"/>
          <p:cNvSpPr>
            <a:spLocks noChangeArrowheads="1"/>
          </p:cNvSpPr>
          <p:nvPr/>
        </p:nvSpPr>
        <p:spPr bwMode="auto">
          <a:xfrm>
            <a:off x="4499992" y="1340768"/>
            <a:ext cx="13128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/>
            <a:r>
              <a:rPr lang="ar-EG" sz="4000" b="1" u="sng" dirty="0">
                <a:solidFill>
                  <a:srgbClr val="FF0066"/>
                </a:solidFill>
              </a:rPr>
              <a:t>الْجُذورُ</a:t>
            </a:r>
          </a:p>
        </p:txBody>
      </p:sp>
    </p:spTree>
  </p:cSld>
  <p:clrMapOvr>
    <a:masterClrMapping/>
  </p:clrMapOvr>
  <p:transition>
    <p:dissolve/>
    <p:sndAc>
      <p:stSnd>
        <p:snd r:embed="rId3" name="onlin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جزو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تُثَبِّتُ النَّباتَ في التُّرْبَة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6"/>
          <p:cNvGrpSpPr>
            <a:grpSpLocks/>
          </p:cNvGrpSpPr>
          <p:nvPr/>
        </p:nvGrpSpPr>
        <p:grpSpPr bwMode="auto">
          <a:xfrm>
            <a:off x="630052" y="2483118"/>
            <a:ext cx="7708113" cy="2797705"/>
            <a:chOff x="657103" y="2757975"/>
            <a:chExt cx="7708725" cy="2797672"/>
          </a:xfrm>
        </p:grpSpPr>
        <p:sp>
          <p:nvSpPr>
            <p:cNvPr id="16394" name="Rectangle 2"/>
            <p:cNvSpPr>
              <a:spLocks noChangeArrowheads="1"/>
            </p:cNvSpPr>
            <p:nvPr/>
          </p:nvSpPr>
          <p:spPr bwMode="auto">
            <a:xfrm>
              <a:off x="3429060" y="2781439"/>
              <a:ext cx="4936768" cy="1008112"/>
            </a:xfrm>
            <a:prstGeom prst="roundRect">
              <a:avLst/>
            </a:prstGeom>
            <a:noFill/>
            <a:ln w="57150">
              <a:noFill/>
            </a:ln>
            <a:effectLst>
              <a:innerShdw blurRad="838200">
                <a:srgbClr val="CC00FF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>
                <a:defRPr/>
              </a:pPr>
              <a:r>
                <a:rPr lang="ar-EG" sz="3600" b="1" dirty="0">
                  <a:solidFill>
                    <a:schemeClr val="tx1"/>
                  </a:solidFill>
                </a:rPr>
                <a:t>تَحْمِلُ الأَوْراقَ، وَتَنْقُلُ الْماءَ وَالْغِذاءَ إِلى بَقِيَّةِ أَجْزاءِ النَّباتِ.</a:t>
              </a:r>
            </a:p>
          </p:txBody>
        </p:sp>
        <p:pic>
          <p:nvPicPr>
            <p:cNvPr id="4" name="Picture 3" descr="Saponaria_officinalis_stem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20872463">
              <a:off x="657103" y="2757975"/>
              <a:ext cx="2816405" cy="279767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16390" name="مستطيل 7"/>
          <p:cNvSpPr>
            <a:spLocks noChangeArrowheads="1"/>
          </p:cNvSpPr>
          <p:nvPr/>
        </p:nvSpPr>
        <p:spPr bwMode="auto">
          <a:xfrm>
            <a:off x="5220072" y="1342169"/>
            <a:ext cx="1064777" cy="671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/>
            <a:r>
              <a:rPr lang="ar-EG" sz="3600" b="1" u="sng" dirty="0">
                <a:solidFill>
                  <a:srgbClr val="FF0066"/>
                </a:solidFill>
              </a:rPr>
              <a:t>السَّاقُ</a:t>
            </a:r>
          </a:p>
        </p:txBody>
      </p:sp>
    </p:spTree>
  </p:cSld>
  <p:clrMapOvr>
    <a:masterClrMapping/>
  </p:clrMapOvr>
  <p:transition>
    <p:dissolve/>
    <p:sndAc>
      <p:stSnd>
        <p:snd r:embed="rId2" name="onlin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َحْمِلُ الأَوْراقَ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7" name="Rectangle 2"/>
          <p:cNvSpPr>
            <a:spLocks noChangeArrowheads="1"/>
          </p:cNvSpPr>
          <p:nvPr/>
        </p:nvSpPr>
        <p:spPr bwMode="auto">
          <a:xfrm>
            <a:off x="4422" y="1889816"/>
            <a:ext cx="7561683" cy="1296144"/>
          </a:xfrm>
          <a:prstGeom prst="roundRect">
            <a:avLst/>
          </a:prstGeom>
          <a:noFill/>
          <a:ln w="57150">
            <a:noFill/>
          </a:ln>
          <a:effectLst>
            <a:innerShdw blurRad="838200">
              <a:srgbClr val="CC00FF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r>
              <a:rPr lang="ar-EG" sz="3600" b="1" dirty="0">
                <a:solidFill>
                  <a:schemeClr val="tx1"/>
                </a:solidFill>
              </a:rPr>
              <a:t>تَسْتَخْدِمُ الْهَواءَ وَضَوْءَ الشَّمْسِ</a:t>
            </a:r>
            <a:br>
              <a:rPr lang="ar-EG" sz="3600" b="1" dirty="0">
                <a:solidFill>
                  <a:schemeClr val="tx1"/>
                </a:solidFill>
              </a:rPr>
            </a:br>
            <a:r>
              <a:rPr lang="ar-EG" sz="3600" b="1" dirty="0">
                <a:solidFill>
                  <a:schemeClr val="tx1"/>
                </a:solidFill>
              </a:rPr>
              <a:t> لِتَصْنَعَ الْغِذاءَ.</a:t>
            </a:r>
          </a:p>
        </p:txBody>
      </p:sp>
      <p:sp>
        <p:nvSpPr>
          <p:cNvPr id="6" name="مستطيل 5"/>
          <p:cNvSpPr>
            <a:spLocks noChangeArrowheads="1"/>
          </p:cNvSpPr>
          <p:nvPr/>
        </p:nvSpPr>
        <p:spPr bwMode="auto">
          <a:xfrm>
            <a:off x="6948264" y="1829863"/>
            <a:ext cx="1422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/>
            <a:r>
              <a:rPr lang="ar-EG" sz="4000" b="1" u="sng" dirty="0">
                <a:solidFill>
                  <a:srgbClr val="FF0066"/>
                </a:solidFill>
              </a:rPr>
              <a:t>الأَوْراقُ</a:t>
            </a:r>
          </a:p>
        </p:txBody>
      </p:sp>
      <p:pic>
        <p:nvPicPr>
          <p:cNvPr id="10" name="صورة 9" descr="اوراق-الشجر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6545" y="3068960"/>
            <a:ext cx="3643422" cy="2728519"/>
          </a:xfrm>
          <a:prstGeom prst="rect">
            <a:avLst/>
          </a:prstGeom>
          <a:scene3d>
            <a:camera prst="perspectiveHeroicExtremeRightFacing"/>
            <a:lightRig rig="threePt" dir="t"/>
          </a:scene3d>
        </p:spPr>
      </p:pic>
    </p:spTree>
  </p:cSld>
  <p:clrMapOvr>
    <a:masterClrMapping/>
  </p:clrMapOvr>
  <p:transition>
    <p:dissolve/>
    <p:sndAc>
      <p:stSnd>
        <p:snd r:embed="rId2" name="onlin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اورا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7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lum contrast="40000"/>
          </a:blip>
          <a:srcRect/>
          <a:stretch>
            <a:fillRect/>
          </a:stretch>
        </p:blipFill>
        <p:spPr bwMode="auto">
          <a:xfrm>
            <a:off x="1115218" y="908720"/>
            <a:ext cx="6913563" cy="47069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شكل بيضاوي 7"/>
          <p:cNvSpPr/>
          <p:nvPr/>
        </p:nvSpPr>
        <p:spPr>
          <a:xfrm>
            <a:off x="5480818" y="908720"/>
            <a:ext cx="1150938" cy="576263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endParaRPr lang="ar-SA"/>
          </a:p>
        </p:txBody>
      </p:sp>
      <p:sp>
        <p:nvSpPr>
          <p:cNvPr id="9" name="شكل بيضاوي 8"/>
          <p:cNvSpPr/>
          <p:nvPr/>
        </p:nvSpPr>
        <p:spPr>
          <a:xfrm>
            <a:off x="4861693" y="3789040"/>
            <a:ext cx="1152525" cy="576263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endParaRPr lang="ar-SA"/>
          </a:p>
        </p:txBody>
      </p:sp>
      <p:sp>
        <p:nvSpPr>
          <p:cNvPr id="10" name="شكل بيضاوي 9"/>
          <p:cNvSpPr/>
          <p:nvPr/>
        </p:nvSpPr>
        <p:spPr>
          <a:xfrm>
            <a:off x="2411362" y="3194323"/>
            <a:ext cx="1150937" cy="576263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endParaRPr lang="ar-SA"/>
          </a:p>
        </p:txBody>
      </p:sp>
      <p:sp>
        <p:nvSpPr>
          <p:cNvPr id="11" name="شكل بيضاوي 10"/>
          <p:cNvSpPr/>
          <p:nvPr/>
        </p:nvSpPr>
        <p:spPr>
          <a:xfrm>
            <a:off x="1691282" y="1844625"/>
            <a:ext cx="1150938" cy="576263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endParaRPr lang="ar-SA"/>
          </a:p>
        </p:txBody>
      </p:sp>
    </p:spTree>
  </p:cSld>
  <p:clrMapOvr>
    <a:masterClrMapping/>
  </p:clrMapOvr>
  <p:transition>
    <p:dissolve/>
    <p:sndAc>
      <p:stSnd>
        <p:snd r:embed="rId2" name="onlin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ازها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جزو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سا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اورا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/>
          <p:cNvSpPr>
            <a:spLocks noChangeArrowheads="1"/>
          </p:cNvSpPr>
          <p:nvPr/>
        </p:nvSpPr>
        <p:spPr bwMode="auto">
          <a:xfrm>
            <a:off x="6377600" y="1876787"/>
            <a:ext cx="144783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40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السَّاقُ</a:t>
            </a:r>
            <a:r>
              <a:rPr lang="ar-EG" sz="4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</a:t>
            </a:r>
            <a:endParaRPr lang="ar-SA" sz="400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مستطيل 9"/>
          <p:cNvSpPr>
            <a:spLocks noChangeArrowheads="1"/>
          </p:cNvSpPr>
          <p:nvPr/>
        </p:nvSpPr>
        <p:spPr bwMode="auto">
          <a:xfrm>
            <a:off x="648319" y="1866132"/>
            <a:ext cx="5051425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3200" b="1" dirty="0"/>
              <a:t>تَحْمِلُ الأَوْراقَ، وَتَنْقُلُ الْماءَ وَالْغِذاءَ إِلى بَقِيَّةِ أَجْزاءِ النَّباتِ.</a:t>
            </a:r>
          </a:p>
          <a:p>
            <a:pPr algn="ctr" rtl="1"/>
            <a:endParaRPr lang="ar-SA" sz="3200" dirty="0"/>
          </a:p>
        </p:txBody>
      </p:sp>
      <p:sp>
        <p:nvSpPr>
          <p:cNvPr id="11" name="مستطيل 10"/>
          <p:cNvSpPr>
            <a:spLocks noChangeArrowheads="1"/>
          </p:cNvSpPr>
          <p:nvPr/>
        </p:nvSpPr>
        <p:spPr bwMode="auto">
          <a:xfrm>
            <a:off x="6276581" y="3502753"/>
            <a:ext cx="17367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40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الأوراق</a:t>
            </a:r>
            <a:r>
              <a:rPr lang="ar-EG" sz="4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</a:t>
            </a:r>
            <a:endParaRPr lang="ar-SA" sz="400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مستطيل 11"/>
          <p:cNvSpPr>
            <a:spLocks noChangeArrowheads="1"/>
          </p:cNvSpPr>
          <p:nvPr/>
        </p:nvSpPr>
        <p:spPr bwMode="auto">
          <a:xfrm>
            <a:off x="1048687" y="3383881"/>
            <a:ext cx="447675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3200" b="1" dirty="0"/>
              <a:t>تَسْتَخْدِمُ الْهَواءَ وَضَوْءَ الشَّمْسِ</a:t>
            </a:r>
            <a:br>
              <a:rPr lang="ar-EG" sz="3200" b="1" dirty="0"/>
            </a:br>
            <a:r>
              <a:rPr lang="ar-EG" sz="3200" b="1" dirty="0"/>
              <a:t> لِتَصْنَعَ الْغِذاءَ.</a:t>
            </a:r>
          </a:p>
        </p:txBody>
      </p:sp>
      <p:sp>
        <p:nvSpPr>
          <p:cNvPr id="13" name="مستطيل 12"/>
          <p:cNvSpPr>
            <a:spLocks noChangeArrowheads="1"/>
          </p:cNvSpPr>
          <p:nvPr/>
        </p:nvSpPr>
        <p:spPr bwMode="auto">
          <a:xfrm>
            <a:off x="6331349" y="5005386"/>
            <a:ext cx="16271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40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الجذور: </a:t>
            </a:r>
            <a:endParaRPr lang="ar-SA" sz="4000" b="1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مستطيل 13"/>
          <p:cNvSpPr>
            <a:spLocks noChangeArrowheads="1"/>
          </p:cNvSpPr>
          <p:nvPr/>
        </p:nvSpPr>
        <p:spPr bwMode="auto">
          <a:xfrm>
            <a:off x="599408" y="4888536"/>
            <a:ext cx="496887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3200" b="1" dirty="0"/>
              <a:t>تُثَبِّتُ النَّباتَ في التُّرْبَةِ، وَتَأْخُذُ مِنْها الْماءَ والأمْلاحَ الذَّائِبَةَ فيه.</a:t>
            </a:r>
          </a:p>
        </p:txBody>
      </p:sp>
      <p:sp>
        <p:nvSpPr>
          <p:cNvPr id="19463" name="Rectangle 17"/>
          <p:cNvSpPr>
            <a:spLocks noChangeArrowheads="1"/>
          </p:cNvSpPr>
          <p:nvPr/>
        </p:nvSpPr>
        <p:spPr bwMode="auto">
          <a:xfrm>
            <a:off x="2699792" y="614595"/>
            <a:ext cx="4234189" cy="783266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rtl="1">
              <a:defRPr/>
            </a:pPr>
            <a:r>
              <a:rPr lang="ar-EG" sz="4000" b="1" dirty="0">
                <a:solidFill>
                  <a:schemeClr val="bg1"/>
                </a:solidFill>
                <a:latin typeface="Arial" charset="0"/>
                <a:cs typeface="Arial" charset="0"/>
              </a:rPr>
              <a:t>ما وَظائِفُ أَجْزاءِ </a:t>
            </a:r>
            <a:r>
              <a:rPr lang="ar-EG" sz="40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النَّباتِ؟</a:t>
            </a:r>
            <a:endParaRPr lang="ar-EG" sz="4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dissolve/>
    <p:sndAc>
      <p:stSnd>
        <p:snd r:embed="rId2" name="onlin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سا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َحْمِلُ الأَوْراقَ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اورا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تسْتَخْدِمُ الْهَواءَ وَضَوْءَ الشَّمْس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جزو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تُثَبِّتُ النَّباتَ في التُّرْبَة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946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Box 1"/>
          <p:cNvSpPr txBox="1">
            <a:spLocks noChangeArrowheads="1"/>
          </p:cNvSpPr>
          <p:nvPr/>
        </p:nvSpPr>
        <p:spPr bwMode="auto">
          <a:xfrm>
            <a:off x="755576" y="2958673"/>
            <a:ext cx="7632848" cy="940653"/>
          </a:xfrm>
          <a:prstGeom prst="cube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1"/>
            <a:r>
              <a:rPr lang="ar-EG" sz="4000" b="1" dirty="0">
                <a:solidFill>
                  <a:srgbClr val="002060"/>
                </a:solidFill>
              </a:rPr>
              <a:t>تَخْتَلِفُ أشكالُ النَّباتاتِ من نبتةٍ إلى أخرى.</a:t>
            </a:r>
            <a:endParaRPr lang="ar-EG" sz="4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dissolve/>
    <p:sndAc>
      <p:stSnd>
        <p:snd r:embed="rId2" name="onlin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َخْتَلِفُ أشكال النَّباتاتُ من نبتة إلى أخر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ardrop 1"/>
          <p:cNvSpPr/>
          <p:nvPr/>
        </p:nvSpPr>
        <p:spPr>
          <a:xfrm>
            <a:off x="3023828" y="883444"/>
            <a:ext cx="3096344" cy="1951118"/>
          </a:xfrm>
          <a:prstGeom prst="downArrowCallou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>
              <a:defRPr/>
            </a:pPr>
            <a:endParaRPr lang="ar-EG" sz="5400" b="1" dirty="0"/>
          </a:p>
        </p:txBody>
      </p:sp>
      <p:sp>
        <p:nvSpPr>
          <p:cNvPr id="4" name="مستطيل 3"/>
          <p:cNvSpPr>
            <a:spLocks noChangeArrowheads="1"/>
          </p:cNvSpPr>
          <p:nvPr/>
        </p:nvSpPr>
        <p:spPr bwMode="auto">
          <a:xfrm>
            <a:off x="3290094" y="1089066"/>
            <a:ext cx="2563812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/>
            <a:r>
              <a:rPr lang="ar-EG" sz="4400" b="1" dirty="0"/>
              <a:t>اَلدَّرْسُ الثّاني</a:t>
            </a:r>
          </a:p>
        </p:txBody>
      </p:sp>
      <p:sp>
        <p:nvSpPr>
          <p:cNvPr id="5" name="مستطيل 4"/>
          <p:cNvSpPr>
            <a:spLocks noChangeArrowheads="1"/>
          </p:cNvSpPr>
          <p:nvPr/>
        </p:nvSpPr>
        <p:spPr bwMode="auto">
          <a:xfrm>
            <a:off x="1755664" y="3284984"/>
            <a:ext cx="540724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/>
            <a:r>
              <a:rPr lang="ar-EG" sz="7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اَلنَّباتاتُ وَأَجْزاؤُها</a:t>
            </a:r>
          </a:p>
        </p:txBody>
      </p:sp>
    </p:spTree>
  </p:cSld>
  <p:clrMapOvr>
    <a:masterClrMapping/>
  </p:clrMapOvr>
  <p:transition>
    <p:dissolve/>
    <p:sndAc>
      <p:stSnd>
        <p:snd r:embed="rId2" name="onlin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درس الثان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نباتات واجزاؤه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0" name="Rectangle 2"/>
          <p:cNvSpPr>
            <a:spLocks noChangeArrowheads="1"/>
          </p:cNvSpPr>
          <p:nvPr/>
        </p:nvSpPr>
        <p:spPr bwMode="auto">
          <a:xfrm>
            <a:off x="2267744" y="2721181"/>
            <a:ext cx="4537075" cy="78263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1"/>
            <a:r>
              <a:rPr lang="ar-EG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أصِفُ أَجَزَاءَ النَّبِاتِ؟</a:t>
            </a: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611560" y="4023725"/>
            <a:ext cx="7535863" cy="714375"/>
          </a:xfrm>
          <a:prstGeom prst="round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rtl="1">
              <a:defRPr/>
            </a:pPr>
            <a:r>
              <a:rPr lang="ar-EG" sz="3600" b="1" dirty="0">
                <a:solidFill>
                  <a:srgbClr val="C00000"/>
                </a:solidFill>
              </a:rPr>
              <a:t>أَجَزَاءُ النَّباتِ هي الجذرُ والسَّاقُ والأوُرَاقُ.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3611641" y="1749940"/>
            <a:ext cx="1920718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algn="r" rtl="1">
              <a:defRPr/>
            </a:pPr>
            <a:r>
              <a:rPr lang="ar-EG" sz="3600" b="1" u="sng" dirty="0">
                <a:latin typeface="Arial" charset="0"/>
                <a:cs typeface="Arial" charset="0"/>
              </a:rPr>
              <a:t>1- أُلَخِصُ.ُ </a:t>
            </a:r>
            <a:endParaRPr lang="ar-SA" sz="3600" u="sng" dirty="0">
              <a:latin typeface="Arial" charset="0"/>
              <a:cs typeface="Arial" charset="0"/>
            </a:endParaRPr>
          </a:p>
        </p:txBody>
      </p:sp>
      <p:sp>
        <p:nvSpPr>
          <p:cNvPr id="7" name="Rectangle 17">
            <a:extLst>
              <a:ext uri="{FF2B5EF4-FFF2-40B4-BE49-F238E27FC236}">
                <a16:creationId xmlns:a16="http://schemas.microsoft.com/office/drawing/2014/main" id="{DD037A4F-EC2C-4DD5-A16C-86EA786157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8144" y="648287"/>
            <a:ext cx="2494392" cy="783193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rtl="1">
              <a:defRPr/>
            </a:pPr>
            <a:r>
              <a:rPr lang="ar-EG" sz="4000" b="1" dirty="0">
                <a:solidFill>
                  <a:schemeClr val="bg1"/>
                </a:solidFill>
                <a:latin typeface="Arial" charset="0"/>
                <a:cs typeface="Arial" charset="0"/>
              </a:rPr>
              <a:t>أفكر، وأتحدث</a:t>
            </a:r>
            <a:endParaRPr lang="ar-EG" sz="4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dissolve/>
    <p:sndAc>
      <p:stSnd>
        <p:snd r:embed="rId2" name="onlin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ُفَكْرُ وَأَتَحَدَث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خ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صف أجزاء النبات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0" grpId="0" animBg="1"/>
      <p:bldP spid="6" grpId="0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0" name="Rectangle 2"/>
          <p:cNvSpPr>
            <a:spLocks noChangeArrowheads="1"/>
          </p:cNvSpPr>
          <p:nvPr/>
        </p:nvSpPr>
        <p:spPr bwMode="auto">
          <a:xfrm>
            <a:off x="2252910" y="1864794"/>
            <a:ext cx="4537075" cy="782638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1"/>
            <a:r>
              <a:rPr lang="ar-EG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2- السُّؤَالُ الأسَاسِيُ.</a:t>
            </a:r>
          </a:p>
        </p:txBody>
      </p:sp>
      <p:sp>
        <p:nvSpPr>
          <p:cNvPr id="17" name="مستطيل 16"/>
          <p:cNvSpPr>
            <a:spLocks noChangeArrowheads="1"/>
          </p:cNvSpPr>
          <p:nvPr/>
        </p:nvSpPr>
        <p:spPr bwMode="auto">
          <a:xfrm>
            <a:off x="1248904" y="3279584"/>
            <a:ext cx="6646192" cy="114241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rtl="1">
              <a:defRPr/>
            </a:pPr>
            <a:r>
              <a:rPr lang="ar-EG" sz="3600" b="1" dirty="0">
                <a:solidFill>
                  <a:srgbClr val="000066"/>
                </a:solidFill>
                <a:latin typeface="Calibri" pitchFamily="34" charset="0"/>
                <a:cs typeface="Arial" charset="0"/>
              </a:rPr>
              <a:t>كيفَ تُسَاعدُ أجْزَاءُ النَّبَاتِ عَلَى بَقَائِه حَيّاً؟</a:t>
            </a:r>
            <a:endParaRPr lang="ar-SA" sz="3600" dirty="0">
              <a:latin typeface="Arial" charset="0"/>
              <a:cs typeface="Arial" charset="0"/>
            </a:endParaRP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004E8C01-9155-450A-A393-1A8D036CCC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8144" y="648287"/>
            <a:ext cx="2494392" cy="783193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rtl="1">
              <a:defRPr/>
            </a:pPr>
            <a:r>
              <a:rPr lang="ar-EG" sz="4000" b="1" dirty="0">
                <a:solidFill>
                  <a:schemeClr val="bg1"/>
                </a:solidFill>
                <a:latin typeface="Arial" charset="0"/>
                <a:cs typeface="Arial" charset="0"/>
              </a:rPr>
              <a:t>أفكر، وأتحدث</a:t>
            </a:r>
            <a:endParaRPr lang="ar-EG" sz="4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dissolve/>
    <p:sndAc>
      <p:stSnd>
        <p:snd r:embed="rId2" name="onlin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سؤال الأساسي~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كيف تساعد أجز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مستطيل 19"/>
          <p:cNvSpPr>
            <a:spLocks noChangeArrowheads="1"/>
          </p:cNvSpPr>
          <p:nvPr/>
        </p:nvSpPr>
        <p:spPr bwMode="auto">
          <a:xfrm>
            <a:off x="960376" y="1268759"/>
            <a:ext cx="7416031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ctr" rtl="1">
              <a:buFont typeface="Arial" panose="020B0604020202020204" pitchFamily="34" charset="0"/>
              <a:buChar char="•"/>
            </a:pPr>
            <a:r>
              <a:rPr lang="ar-EG" sz="3200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الْجُذُرُ يمتص الماء والأملاح الذائبة في التربة ويثبت النبات.</a:t>
            </a:r>
            <a:endParaRPr lang="en-US" sz="3200" b="1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3" name="مستطيل 22"/>
          <p:cNvSpPr>
            <a:spLocks noChangeArrowheads="1"/>
          </p:cNvSpPr>
          <p:nvPr/>
        </p:nvSpPr>
        <p:spPr bwMode="auto">
          <a:xfrm>
            <a:off x="764343" y="2351276"/>
            <a:ext cx="7649379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ctr" rtl="1">
              <a:buFont typeface="Arial" panose="020B0604020202020204" pitchFamily="34" charset="0"/>
              <a:buChar char="•"/>
            </a:pPr>
            <a:r>
              <a:rPr lang="ar-EG" sz="3200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الساق يحمل الأوراق وينقل الغذاء من الجذر إلى باقي أجزاء النبات.</a:t>
            </a:r>
            <a:endParaRPr lang="en-US" sz="3200" b="1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631488" y="3486497"/>
            <a:ext cx="778223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ctr" rtl="1">
              <a:buFont typeface="Arial" panose="020B0604020202020204" pitchFamily="34" charset="0"/>
              <a:buChar char="•"/>
            </a:pPr>
            <a:r>
              <a:rPr lang="ar-EG" sz="3200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الأوراق تصنع الغذاء مستخدمة ضوء الشمس والهواء.</a:t>
            </a:r>
            <a:endParaRPr lang="en-US" sz="3200" b="1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5" name="مستطيل 24"/>
          <p:cNvSpPr>
            <a:spLocks noChangeArrowheads="1"/>
          </p:cNvSpPr>
          <p:nvPr/>
        </p:nvSpPr>
        <p:spPr bwMode="auto">
          <a:xfrm>
            <a:off x="730277" y="4437112"/>
            <a:ext cx="768344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ctr" rtl="1">
              <a:buFont typeface="Arial" panose="020B0604020202020204" pitchFamily="34" charset="0"/>
              <a:buChar char="•"/>
            </a:pPr>
            <a:r>
              <a:rPr lang="ar-EG" sz="3200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وبالتالي تحصل جميع أجزاء النبات على الغذاء والماء فيبقى النبات حياً. </a:t>
            </a:r>
            <a:endParaRPr lang="en-US" sz="3200" b="1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  <p:sndAc>
      <p:stSnd>
        <p:snd r:embed="rId3" name="onlin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ْجُذُرُ يمتص الم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ساق يحمل الأوراق وينقل الغذاء من الجذر إلى باقي أجزاء النب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أوراق تصنع الغذ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وبالتالي تحصل جمي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  <p:bldP spid="24" grpId="0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9" name="Rectangle 2"/>
          <p:cNvSpPr>
            <a:spLocks noChangeArrowheads="1"/>
          </p:cNvSpPr>
          <p:nvPr/>
        </p:nvSpPr>
        <p:spPr bwMode="auto">
          <a:xfrm>
            <a:off x="1043608" y="3429000"/>
            <a:ext cx="6813550" cy="715963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r" rtl="1"/>
            <a:r>
              <a:rPr lang="ar-EG" sz="3600" b="1"/>
              <a:t>أعْمَل مُلْصَقًا أبين فيه أَجْزاءَ النَّباتِ المُخْتَلِفَة.</a:t>
            </a:r>
          </a:p>
        </p:txBody>
      </p:sp>
      <p:sp>
        <p:nvSpPr>
          <p:cNvPr id="2" name="Horizontal Scroll 1"/>
          <p:cNvSpPr/>
          <p:nvPr/>
        </p:nvSpPr>
        <p:spPr bwMode="auto">
          <a:xfrm>
            <a:off x="2123728" y="908720"/>
            <a:ext cx="4984749" cy="1511300"/>
          </a:xfrm>
          <a:prstGeom prst="hear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>
              <a:defRPr/>
            </a:pPr>
            <a:r>
              <a:rPr lang="ar-EG" sz="4000" b="1" dirty="0">
                <a:solidFill>
                  <a:schemeClr val="accent4">
                    <a:lumMod val="75000"/>
                  </a:schemeClr>
                </a:solidFill>
              </a:rPr>
              <a:t>العُلُومُ وَالْفَنُّ</a:t>
            </a:r>
          </a:p>
        </p:txBody>
      </p:sp>
    </p:spTree>
  </p:cSld>
  <p:clrMapOvr>
    <a:masterClrMapping/>
  </p:clrMapOvr>
  <p:transition>
    <p:dissolve/>
    <p:sndAc>
      <p:stSnd>
        <p:snd r:embed="rId2" name="onlin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عْمَل مُلْصَقًا أبين فيه أَجْزاءُ النَّباتِ المُخْتَلِفَ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9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788024" y="2151620"/>
            <a:ext cx="2952750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3600" b="1" dirty="0"/>
              <a:t>لِمَاذَا لا تَسْقُطُ هَذِهِ الشَّجَرَةُ؟ وَما الّذي</a:t>
            </a:r>
            <a:r>
              <a:rPr lang="ar-SA" sz="3600" b="1" dirty="0"/>
              <a:t> </a:t>
            </a:r>
            <a:r>
              <a:rPr lang="ar-EG" sz="3600" b="1" dirty="0"/>
              <a:t>يُثَبِّتُها في مكانها؟</a:t>
            </a:r>
          </a:p>
        </p:txBody>
      </p:sp>
      <p:sp>
        <p:nvSpPr>
          <p:cNvPr id="26634" name="Rectangle 10"/>
          <p:cNvSpPr>
            <a:spLocks noChangeArrowheads="1"/>
          </p:cNvSpPr>
          <p:nvPr/>
        </p:nvSpPr>
        <p:spPr bwMode="auto">
          <a:xfrm>
            <a:off x="4572000" y="4437112"/>
            <a:ext cx="3744913" cy="1076325"/>
          </a:xfrm>
          <a:prstGeom prst="rect">
            <a:avLst/>
          </a:prstGeom>
          <a:ln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rtl="1">
              <a:defRPr/>
            </a:pPr>
            <a:r>
              <a:rPr lang="ar-SA" sz="32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لأنها مثبتة في التربة </a:t>
            </a:r>
            <a:r>
              <a:rPr lang="ar-EG" sz="32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عن طريق </a:t>
            </a:r>
            <a:r>
              <a:rPr lang="ar-SA" sz="32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الجذور.</a:t>
            </a:r>
            <a:endParaRPr lang="en-US" sz="32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074" name="Picture 2" descr="C:\Users\Dell\Desktop\tree.jpg"/>
          <p:cNvPicPr>
            <a:picLocks noChangeAspect="1" noChangeArrowheads="1"/>
          </p:cNvPicPr>
          <p:nvPr/>
        </p:nvPicPr>
        <p:blipFill>
          <a:blip r:embed="rId5" cstate="print">
            <a:lum contrast="30000"/>
          </a:blip>
          <a:srcRect/>
          <a:stretch>
            <a:fillRect/>
          </a:stretch>
        </p:blipFill>
        <p:spPr bwMode="auto">
          <a:xfrm>
            <a:off x="1043608" y="1305548"/>
            <a:ext cx="2952328" cy="34918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5130" name="TextBox 1"/>
          <p:cNvSpPr txBox="1">
            <a:spLocks noChangeArrowheads="1"/>
          </p:cNvSpPr>
          <p:nvPr/>
        </p:nvSpPr>
        <p:spPr bwMode="auto">
          <a:xfrm>
            <a:off x="5438125" y="913384"/>
            <a:ext cx="2697893" cy="70852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/>
            <a:r>
              <a:rPr lang="ar-EG" sz="4000" b="1" dirty="0">
                <a:solidFill>
                  <a:schemeClr val="bg1"/>
                </a:solidFill>
              </a:rPr>
              <a:t>أَنْظُرُ وَأَتسَاءَل:</a:t>
            </a:r>
          </a:p>
        </p:txBody>
      </p:sp>
    </p:spTree>
  </p:cSld>
  <p:clrMapOvr>
    <a:masterClrMapping/>
  </p:clrMapOvr>
  <p:transition>
    <p:dissolve/>
    <p:sndAc>
      <p:stSnd>
        <p:snd r:embed="rId2" name="onlin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لماذا لا تثبت هذه الشجر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لأنها مثبتة ف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6634" grpId="0" animBg="1"/>
      <p:bldP spid="51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7" name="مستطيل 18"/>
          <p:cNvSpPr>
            <a:spLocks noChangeArrowheads="1"/>
          </p:cNvSpPr>
          <p:nvPr/>
        </p:nvSpPr>
        <p:spPr bwMode="auto">
          <a:xfrm>
            <a:off x="5648882" y="767113"/>
            <a:ext cx="2578571" cy="645663"/>
          </a:xfrm>
          <a:prstGeom prst="rect">
            <a:avLst/>
          </a:prstGeom>
          <a:ln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rtl="1"/>
            <a:r>
              <a:rPr lang="ar-EG" sz="3600" b="1" dirty="0">
                <a:solidFill>
                  <a:srgbClr val="002060"/>
                </a:solidFill>
              </a:rPr>
              <a:t>نَشَاطْ استقصائي</a:t>
            </a:r>
          </a:p>
        </p:txBody>
      </p:sp>
      <p:sp>
        <p:nvSpPr>
          <p:cNvPr id="21" name="وسيلة الشرح: سهم لأسفل 20"/>
          <p:cNvSpPr>
            <a:spLocks noChangeArrowheads="1"/>
          </p:cNvSpPr>
          <p:nvPr/>
        </p:nvSpPr>
        <p:spPr bwMode="auto">
          <a:xfrm>
            <a:off x="3509048" y="1772816"/>
            <a:ext cx="2125903" cy="1178719"/>
          </a:xfrm>
          <a:prstGeom prst="downArrowCallout">
            <a:avLst/>
          </a:prstGeom>
          <a:ln>
            <a:noFill/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rtl="1"/>
            <a:r>
              <a:rPr lang="ar-EG" sz="4400" b="1" dirty="0">
                <a:solidFill>
                  <a:schemeClr val="bg1"/>
                </a:solidFill>
              </a:rPr>
              <a:t>أحْتاجُ إِلى:</a:t>
            </a:r>
          </a:p>
        </p:txBody>
      </p:sp>
      <p:grpSp>
        <p:nvGrpSpPr>
          <p:cNvPr id="5" name="مجموعة 4"/>
          <p:cNvGrpSpPr/>
          <p:nvPr/>
        </p:nvGrpSpPr>
        <p:grpSpPr>
          <a:xfrm>
            <a:off x="1233202" y="3044895"/>
            <a:ext cx="1997075" cy="2423403"/>
            <a:chOff x="1233202" y="3044895"/>
            <a:chExt cx="1997075" cy="2423403"/>
          </a:xfrm>
        </p:grpSpPr>
        <p:sp>
          <p:nvSpPr>
            <p:cNvPr id="6156" name="Rectangle 6"/>
            <p:cNvSpPr>
              <a:spLocks noChangeArrowheads="1"/>
            </p:cNvSpPr>
            <p:nvPr/>
          </p:nvSpPr>
          <p:spPr bwMode="auto">
            <a:xfrm>
              <a:off x="1233202" y="4760412"/>
              <a:ext cx="1997075" cy="70788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 rtl="1">
                <a:defRPr/>
              </a:pPr>
              <a:r>
                <a:rPr lang="ar-EG" sz="4000" b="1" dirty="0">
                  <a:solidFill>
                    <a:srgbClr val="002060"/>
                  </a:solidFill>
                  <a:latin typeface="Arial" charset="0"/>
                  <a:cs typeface="+mn-cs"/>
                </a:rPr>
                <a:t>نَبَاتٍ</a:t>
              </a:r>
            </a:p>
          </p:txBody>
        </p:sp>
        <p:pic>
          <p:nvPicPr>
            <p:cNvPr id="2" name="صورة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19671" y="3044895"/>
              <a:ext cx="1224136" cy="1603618"/>
            </a:xfrm>
            <a:prstGeom prst="rect">
              <a:avLst/>
            </a:prstGeom>
          </p:spPr>
        </p:pic>
      </p:grpSp>
      <p:grpSp>
        <p:nvGrpSpPr>
          <p:cNvPr id="8" name="مجموعة 7"/>
          <p:cNvGrpSpPr/>
          <p:nvPr/>
        </p:nvGrpSpPr>
        <p:grpSpPr>
          <a:xfrm>
            <a:off x="5127248" y="3250449"/>
            <a:ext cx="2179637" cy="2297448"/>
            <a:chOff x="5127248" y="3250449"/>
            <a:chExt cx="2179637" cy="2297448"/>
          </a:xfrm>
        </p:grpSpPr>
        <p:sp>
          <p:nvSpPr>
            <p:cNvPr id="6154" name="Rectangle 7"/>
            <p:cNvSpPr>
              <a:spLocks noChangeArrowheads="1"/>
            </p:cNvSpPr>
            <p:nvPr/>
          </p:nvSpPr>
          <p:spPr bwMode="auto">
            <a:xfrm>
              <a:off x="5127248" y="4901566"/>
              <a:ext cx="2179637" cy="64633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 rtl="1">
                <a:defRPr/>
              </a:pPr>
              <a:r>
                <a:rPr lang="ar-EG" sz="3600" b="1" dirty="0">
                  <a:solidFill>
                    <a:srgbClr val="002060"/>
                  </a:solidFill>
                  <a:latin typeface="Arial" charset="0"/>
                  <a:cs typeface="+mn-cs"/>
                </a:rPr>
                <a:t>عَدَسَةٍ مُكَبِّرَةٍ</a:t>
              </a:r>
            </a:p>
          </p:txBody>
        </p:sp>
        <p:pic>
          <p:nvPicPr>
            <p:cNvPr id="7" name="صورة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30287" y="3250449"/>
              <a:ext cx="1973560" cy="1356823"/>
            </a:xfrm>
            <a:prstGeom prst="rect">
              <a:avLst/>
            </a:prstGeom>
          </p:spPr>
        </p:pic>
      </p:grpSp>
    </p:spTree>
  </p:cSld>
  <p:clrMapOvr>
    <a:masterClrMapping/>
  </p:clrMapOvr>
  <p:transition>
    <p:dissolve/>
    <p:sndAc>
      <p:stSnd>
        <p:snd r:embed="rId2" name="onlin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حتاج الى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7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1"/>
          <p:cNvSpPr/>
          <p:nvPr/>
        </p:nvSpPr>
        <p:spPr>
          <a:xfrm>
            <a:off x="831248" y="591118"/>
            <a:ext cx="3756025" cy="1748161"/>
          </a:xfrm>
          <a:prstGeom prst="cloud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>
              <a:defRPr/>
            </a:pPr>
            <a:r>
              <a:rPr lang="ar-EG" sz="4000" b="1" dirty="0">
                <a:solidFill>
                  <a:schemeClr val="accent4">
                    <a:lumMod val="75000"/>
                  </a:schemeClr>
                </a:solidFill>
              </a:rPr>
              <a:t>ما أَجْزاءُ النَّباتِ؟</a:t>
            </a:r>
          </a:p>
        </p:txBody>
      </p:sp>
      <p:sp>
        <p:nvSpPr>
          <p:cNvPr id="7187" name="TextBox 2"/>
          <p:cNvSpPr txBox="1">
            <a:spLocks noChangeArrowheads="1"/>
          </p:cNvSpPr>
          <p:nvPr/>
        </p:nvSpPr>
        <p:spPr bwMode="auto">
          <a:xfrm>
            <a:off x="2483768" y="2804454"/>
            <a:ext cx="5929312" cy="584200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 rtl="1">
              <a:defRPr/>
            </a:pPr>
            <a:r>
              <a:rPr lang="ar-EG" sz="3200" b="1" dirty="0">
                <a:solidFill>
                  <a:schemeClr val="tx1"/>
                </a:solidFill>
              </a:rPr>
              <a:t>1- أسْحَبُ النَّباتَ مِنَ التُّرْبَةِ بِرِفْقٍ.</a:t>
            </a:r>
          </a:p>
        </p:txBody>
      </p:sp>
      <p:sp>
        <p:nvSpPr>
          <p:cNvPr id="7182" name="Rectangle 4"/>
          <p:cNvSpPr>
            <a:spLocks noChangeArrowheads="1"/>
          </p:cNvSpPr>
          <p:nvPr/>
        </p:nvSpPr>
        <p:spPr bwMode="auto">
          <a:xfrm>
            <a:off x="3588189" y="4416826"/>
            <a:ext cx="4799379" cy="1631216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 rtl="1">
              <a:defRPr/>
            </a:pPr>
            <a:r>
              <a:rPr lang="ar-EG" sz="3600" b="1" dirty="0">
                <a:solidFill>
                  <a:srgbClr val="FF0000"/>
                </a:solidFill>
              </a:rPr>
              <a:t>2- أُلاحِظُ. </a:t>
            </a:r>
            <a:r>
              <a:rPr lang="ar-EG" sz="3200" b="1" dirty="0">
                <a:solidFill>
                  <a:schemeClr val="tx1"/>
                </a:solidFill>
              </a:rPr>
              <a:t>أسْتَخْدِمُ عَدَسَة مُكَبِّرَةً، وَأنْظُرُ إِلى ساقِ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ar-EG" sz="3200" b="1" dirty="0">
                <a:solidFill>
                  <a:schemeClr val="tx1"/>
                </a:solidFill>
              </a:rPr>
              <a:t>النَّباتِ وَأَوْراقِهِ وَجُذورِهِ.</a:t>
            </a:r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E7109101-948C-44DC-9129-AAA08475CC65}"/>
              </a:ext>
            </a:extLst>
          </p:cNvPr>
          <p:cNvGrpSpPr/>
          <p:nvPr/>
        </p:nvGrpSpPr>
        <p:grpSpPr>
          <a:xfrm>
            <a:off x="5940152" y="407598"/>
            <a:ext cx="3087613" cy="2010356"/>
            <a:chOff x="5940152" y="407598"/>
            <a:chExt cx="3087613" cy="2010356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9B75E4E8-12A5-4603-908A-3F72296624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7157" b="93267" l="49833" r="94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68" t="34499"/>
            <a:stretch/>
          </p:blipFill>
          <p:spPr>
            <a:xfrm>
              <a:off x="5940152" y="407598"/>
              <a:ext cx="3087613" cy="2010356"/>
            </a:xfrm>
            <a:prstGeom prst="rect">
              <a:avLst/>
            </a:prstGeom>
          </p:spPr>
        </p:pic>
        <p:sp>
          <p:nvSpPr>
            <p:cNvPr id="7185" name="مستطيل 16"/>
            <p:cNvSpPr>
              <a:spLocks noChangeArrowheads="1"/>
            </p:cNvSpPr>
            <p:nvPr/>
          </p:nvSpPr>
          <p:spPr bwMode="auto">
            <a:xfrm>
              <a:off x="6444208" y="974417"/>
              <a:ext cx="1633781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rtl="1"/>
              <a:r>
                <a:rPr lang="ar-EG" sz="4000" b="1" dirty="0">
                  <a:solidFill>
                    <a:srgbClr val="C00000"/>
                  </a:solidFill>
                </a:rPr>
                <a:t>أسْتَكْشِفُ</a:t>
              </a:r>
            </a:p>
          </p:txBody>
        </p:sp>
      </p:grpSp>
      <p:pic>
        <p:nvPicPr>
          <p:cNvPr id="3" name="صورة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560" y="3030939"/>
            <a:ext cx="2933700" cy="27717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>
    <p:dissolve/>
    <p:sndAc>
      <p:stSnd>
        <p:snd r:embed="rId2" name="onlin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ا أَجْزاءُ النَّباتِ؟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7" grpId="0"/>
      <p:bldP spid="718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0" name="Rectangle 1"/>
          <p:cNvSpPr>
            <a:spLocks noChangeArrowheads="1"/>
          </p:cNvSpPr>
          <p:nvPr/>
        </p:nvSpPr>
        <p:spPr bwMode="auto">
          <a:xfrm>
            <a:off x="1290492" y="4860449"/>
            <a:ext cx="6563015" cy="584775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r" rtl="1">
              <a:defRPr/>
            </a:pPr>
            <a:r>
              <a:rPr lang="ar-EG" sz="3200" b="1" dirty="0">
                <a:solidFill>
                  <a:srgbClr val="FF0000"/>
                </a:solidFill>
              </a:rPr>
              <a:t>3- أتَوَاصَلُ. </a:t>
            </a:r>
            <a:r>
              <a:rPr lang="ar-EG" sz="3200" b="1" dirty="0">
                <a:solidFill>
                  <a:schemeClr val="tx1"/>
                </a:solidFill>
              </a:rPr>
              <a:t>أرْسُمُ شَكْلاً لِلنَّباتِ بأَجْزائِهِ الْمُخْتَلِفَةِ.</a:t>
            </a:r>
          </a:p>
        </p:txBody>
      </p:sp>
      <p:sp>
        <p:nvSpPr>
          <p:cNvPr id="8204" name="مستطيل 10"/>
          <p:cNvSpPr>
            <a:spLocks noChangeArrowheads="1"/>
          </p:cNvSpPr>
          <p:nvPr/>
        </p:nvSpPr>
        <p:spPr bwMode="auto">
          <a:xfrm>
            <a:off x="5508104" y="404664"/>
            <a:ext cx="1480910" cy="7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/>
            <a:r>
              <a:rPr lang="ar-EG" sz="4000" b="1" dirty="0">
                <a:solidFill>
                  <a:schemeClr val="bg1"/>
                </a:solidFill>
              </a:rPr>
              <a:t>أسْتَكْشِفُ</a:t>
            </a:r>
          </a:p>
        </p:txBody>
      </p:sp>
      <p:pic>
        <p:nvPicPr>
          <p:cNvPr id="11" name="صورة 10" descr="ginseng_art.jp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tretch>
            <a:fillRect/>
          </a:stretch>
        </p:blipFill>
        <p:spPr>
          <a:xfrm>
            <a:off x="2733908" y="1412776"/>
            <a:ext cx="4603876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HeroicExtremeRightFacing"/>
            <a:lightRig rig="threePt" dir="t"/>
          </a:scene3d>
        </p:spPr>
      </p:pic>
    </p:spTree>
  </p:cSld>
  <p:clrMapOvr>
    <a:masterClrMapping/>
  </p:clrMapOvr>
  <p:transition>
    <p:dissolve/>
    <p:sndAc>
      <p:stSnd>
        <p:snd r:embed="rId2" name="onlin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7E9909DA-96A9-472A-9CE6-3E6FF1290E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91" b="33416" l="51167" r="94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730" b="62673"/>
          <a:stretch/>
        </p:blipFill>
        <p:spPr>
          <a:xfrm>
            <a:off x="2843808" y="-16277"/>
            <a:ext cx="4027713" cy="2000863"/>
          </a:xfrm>
          <a:prstGeom prst="rect">
            <a:avLst/>
          </a:prstGeom>
        </p:spPr>
      </p:pic>
      <p:sp>
        <p:nvSpPr>
          <p:cNvPr id="9223" name="Rectangle 4"/>
          <p:cNvSpPr>
            <a:spLocks noChangeArrowheads="1"/>
          </p:cNvSpPr>
          <p:nvPr/>
        </p:nvSpPr>
        <p:spPr bwMode="auto">
          <a:xfrm>
            <a:off x="1261986" y="2521887"/>
            <a:ext cx="6816425" cy="1077218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>
              <a:defRPr/>
            </a:pPr>
            <a:r>
              <a:rPr lang="ar-EG" sz="3200" b="1" dirty="0">
                <a:solidFill>
                  <a:srgbClr val="FF0000"/>
                </a:solidFill>
              </a:rPr>
              <a:t>4- أستنتج: </a:t>
            </a:r>
            <a:r>
              <a:rPr lang="ar-EG" sz="3200" b="1" dirty="0">
                <a:solidFill>
                  <a:schemeClr val="tx1"/>
                </a:solidFill>
              </a:rPr>
              <a:t>لِمَاذَا خَلَقَ اللهُ النَّباتَ مُكَوَّنًا مِنْ أَجْزاءٍ مخُتلَفِةَ؟ٍ</a:t>
            </a:r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1079500" y="3921897"/>
            <a:ext cx="69850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1"/>
            <a:r>
              <a:rPr lang="ar-EG" sz="32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يحتاج النبات إلى ضوء الشمس والماء والهواء لكي يعيش والأجزاء المختلفة للنبات تساعده في الحصول على هذه الاحتياجات ليبقى حياً.</a:t>
            </a:r>
            <a:endParaRPr lang="en-US" sz="1200" dirty="0">
              <a:solidFill>
                <a:srgbClr val="002060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234" name="مستطيل 7"/>
          <p:cNvSpPr>
            <a:spLocks noChangeArrowheads="1"/>
          </p:cNvSpPr>
          <p:nvPr/>
        </p:nvSpPr>
        <p:spPr bwMode="auto">
          <a:xfrm>
            <a:off x="6220616" y="1598242"/>
            <a:ext cx="2206628" cy="646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/>
            <a:r>
              <a:rPr lang="ar-EG" sz="3600" b="1" u="sng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أسْتَكْشِفُ أَكْثَرَ</a:t>
            </a:r>
          </a:p>
        </p:txBody>
      </p:sp>
      <p:sp>
        <p:nvSpPr>
          <p:cNvPr id="11" name="مستطيل 10"/>
          <p:cNvSpPr>
            <a:spLocks noChangeArrowheads="1"/>
          </p:cNvSpPr>
          <p:nvPr/>
        </p:nvSpPr>
        <p:spPr bwMode="auto">
          <a:xfrm>
            <a:off x="3671937" y="659625"/>
            <a:ext cx="1584325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4400" b="1" dirty="0">
                <a:solidFill>
                  <a:schemeClr val="accent4">
                    <a:lumMod val="75000"/>
                  </a:schemeClr>
                </a:solidFill>
              </a:rPr>
              <a:t>أسْتَنْتِجُ</a:t>
            </a:r>
            <a:r>
              <a:rPr lang="ar-EG" sz="4400" b="1" dirty="0">
                <a:solidFill>
                  <a:schemeClr val="bg1"/>
                </a:solidFill>
              </a:rPr>
              <a:t> </a:t>
            </a:r>
            <a:endParaRPr lang="ar-SA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ssolve/>
    <p:sndAc>
      <p:stSnd>
        <p:snd r:embed="rId2" name="onlin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ستنت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يحتاج النبات إل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/>
      <p:bldP spid="16385" grpId="0"/>
      <p:bldP spid="9234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elmohandes\Desktop\sor\fa0859dc52d866655021d1f151253178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5768">
            <a:off x="2492658" y="229273"/>
            <a:ext cx="2726410" cy="245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شكل بيضاوي 13"/>
          <p:cNvSpPr/>
          <p:nvPr/>
        </p:nvSpPr>
        <p:spPr>
          <a:xfrm>
            <a:off x="6227760" y="3582597"/>
            <a:ext cx="2232025" cy="1008063"/>
          </a:xfrm>
          <a:prstGeom prst="ellipse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endParaRPr lang="ar-SA" sz="3600"/>
          </a:p>
        </p:txBody>
      </p:sp>
      <p:sp>
        <p:nvSpPr>
          <p:cNvPr id="5" name="مستطيل 4"/>
          <p:cNvSpPr>
            <a:spLocks noChangeArrowheads="1"/>
          </p:cNvSpPr>
          <p:nvPr/>
        </p:nvSpPr>
        <p:spPr bwMode="auto">
          <a:xfrm>
            <a:off x="6227760" y="893102"/>
            <a:ext cx="1800225" cy="646113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3600" b="1" dirty="0">
                <a:solidFill>
                  <a:schemeClr val="bg1"/>
                </a:solidFill>
              </a:rPr>
              <a:t>أقرأُ وأَتَعَلمُ</a:t>
            </a:r>
          </a:p>
        </p:txBody>
      </p:sp>
      <p:sp>
        <p:nvSpPr>
          <p:cNvPr id="9" name="مستطيل 8"/>
          <p:cNvSpPr>
            <a:spLocks noChangeArrowheads="1"/>
          </p:cNvSpPr>
          <p:nvPr/>
        </p:nvSpPr>
        <p:spPr bwMode="auto">
          <a:xfrm rot="20962211">
            <a:off x="3757368" y="975430"/>
            <a:ext cx="142218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/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itchFamily="34" charset="0"/>
              </a:rPr>
              <a:t>السُّؤالُ</a:t>
            </a:r>
          </a:p>
          <a:p>
            <a:pPr algn="ctr" rtl="1"/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itchFamily="34" charset="0"/>
              </a:rPr>
              <a:t> الأسَاسِيُّ</a:t>
            </a:r>
          </a:p>
        </p:txBody>
      </p:sp>
      <p:sp>
        <p:nvSpPr>
          <p:cNvPr id="13" name="مستطيل 12"/>
          <p:cNvSpPr>
            <a:spLocks noChangeArrowheads="1"/>
          </p:cNvSpPr>
          <p:nvPr/>
        </p:nvSpPr>
        <p:spPr bwMode="auto">
          <a:xfrm rot="20606301">
            <a:off x="6520653" y="3763571"/>
            <a:ext cx="16462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3600" b="1" dirty="0">
                <a:solidFill>
                  <a:schemeClr val="bg1"/>
                </a:solidFill>
                <a:latin typeface="Calibri" pitchFamily="34" charset="0"/>
              </a:rPr>
              <a:t>المُفْرَدَاتُ:</a:t>
            </a:r>
          </a:p>
        </p:txBody>
      </p:sp>
      <p:sp>
        <p:nvSpPr>
          <p:cNvPr id="22" name="مستطيل 21"/>
          <p:cNvSpPr>
            <a:spLocks noChangeArrowheads="1"/>
          </p:cNvSpPr>
          <p:nvPr/>
        </p:nvSpPr>
        <p:spPr bwMode="auto">
          <a:xfrm>
            <a:off x="3893536" y="3851275"/>
            <a:ext cx="155202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algn="ctr" rtl="1">
              <a:buFont typeface="Arial" panose="020B0604020202020204" pitchFamily="34" charset="0"/>
              <a:buChar char="•"/>
            </a:pPr>
            <a:r>
              <a:rPr lang="ar-EG" sz="3200" b="1" dirty="0">
                <a:solidFill>
                  <a:srgbClr val="660066"/>
                </a:solidFill>
                <a:latin typeface="Calibri" pitchFamily="34" charset="0"/>
              </a:rPr>
              <a:t>الجُذُورُ</a:t>
            </a:r>
          </a:p>
        </p:txBody>
      </p:sp>
      <p:sp>
        <p:nvSpPr>
          <p:cNvPr id="23" name="مستطيل 22"/>
          <p:cNvSpPr>
            <a:spLocks noChangeArrowheads="1"/>
          </p:cNvSpPr>
          <p:nvPr/>
        </p:nvSpPr>
        <p:spPr bwMode="auto">
          <a:xfrm>
            <a:off x="3990604" y="4590660"/>
            <a:ext cx="1430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algn="ctr" rtl="1">
              <a:buFont typeface="Arial" panose="020B0604020202020204" pitchFamily="34" charset="0"/>
              <a:buChar char="•"/>
            </a:pPr>
            <a:r>
              <a:rPr lang="ar-EG" sz="3200" b="1" dirty="0">
                <a:solidFill>
                  <a:srgbClr val="660066"/>
                </a:solidFill>
                <a:latin typeface="Calibri" pitchFamily="34" charset="0"/>
              </a:rPr>
              <a:t>السَّاقُ</a:t>
            </a:r>
          </a:p>
        </p:txBody>
      </p:sp>
      <p:sp>
        <p:nvSpPr>
          <p:cNvPr id="25" name="مستطيل 24"/>
          <p:cNvSpPr>
            <a:spLocks noChangeArrowheads="1"/>
          </p:cNvSpPr>
          <p:nvPr/>
        </p:nvSpPr>
        <p:spPr bwMode="auto">
          <a:xfrm>
            <a:off x="3779008" y="5340503"/>
            <a:ext cx="16417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algn="ctr" rtl="1">
              <a:buFont typeface="Arial" panose="020B0604020202020204" pitchFamily="34" charset="0"/>
              <a:buChar char="•"/>
            </a:pPr>
            <a:r>
              <a:rPr lang="ar-EG" sz="3200" b="1" dirty="0">
                <a:solidFill>
                  <a:srgbClr val="660066"/>
                </a:solidFill>
                <a:latin typeface="Calibri" pitchFamily="34" charset="0"/>
              </a:rPr>
              <a:t>الأورَاقُ</a:t>
            </a:r>
          </a:p>
        </p:txBody>
      </p:sp>
      <p:sp>
        <p:nvSpPr>
          <p:cNvPr id="10260" name="مستطيل 20"/>
          <p:cNvSpPr>
            <a:spLocks noChangeArrowheads="1"/>
          </p:cNvSpPr>
          <p:nvPr/>
        </p:nvSpPr>
        <p:spPr bwMode="auto">
          <a:xfrm>
            <a:off x="1460551" y="2840770"/>
            <a:ext cx="6278709" cy="646331"/>
          </a:xfrm>
          <a:prstGeom prst="rect">
            <a:avLst/>
          </a:prstGeom>
          <a:ln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EG" sz="3600" b="1" dirty="0">
                <a:solidFill>
                  <a:srgbClr val="000066"/>
                </a:solidFill>
                <a:latin typeface="Calibri" pitchFamily="34" charset="0"/>
              </a:rPr>
              <a:t>كيفَ تُسَاعدُ أجْزَاءُ النَّبَاتِ عَلَى بَقَائِه حَيّاً؟</a:t>
            </a:r>
            <a:endParaRPr lang="ar-SA" sz="3600" dirty="0"/>
          </a:p>
        </p:txBody>
      </p:sp>
    </p:spTree>
  </p:cSld>
  <p:clrMapOvr>
    <a:masterClrMapping/>
  </p:clrMapOvr>
  <p:transition>
    <p:dissolve/>
    <p:sndAc>
      <p:stSnd>
        <p:snd r:embed="rId2" name="onlin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قرا واتعلم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سؤال الأساسي~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مفرد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جزو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سا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الاورا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 animBg="1"/>
      <p:bldP spid="9" grpId="0"/>
      <p:bldP spid="13" grpId="0"/>
      <p:bldP spid="22" grpId="0"/>
      <p:bldP spid="23" grpId="0"/>
      <p:bldP spid="25" grpId="0"/>
      <p:bldP spid="1026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Diagonal Corner Rectangle 2"/>
          <p:cNvSpPr/>
          <p:nvPr/>
        </p:nvSpPr>
        <p:spPr>
          <a:xfrm>
            <a:off x="611560" y="2060848"/>
            <a:ext cx="7777163" cy="3526458"/>
          </a:xfrm>
          <a:prstGeom prst="cloud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>
              <a:defRPr/>
            </a:pPr>
            <a:r>
              <a:rPr lang="ar-EG" sz="3600" b="1" dirty="0">
                <a:solidFill>
                  <a:srgbClr val="002060"/>
                </a:solidFill>
              </a:rPr>
              <a:t>أَجْزَاءُ النَّباتِ هِيَ: الْجُذُ</a:t>
            </a:r>
            <a:r>
              <a:rPr lang="ar-EG" sz="3600" b="1" dirty="0">
                <a:solidFill>
                  <a:srgbClr val="000066"/>
                </a:solidFill>
              </a:rPr>
              <a:t>ورُ، وَالسّاقُ، وَالأَوْراقُ، وَالأَزْهارُ، </a:t>
            </a:r>
            <a:r>
              <a:rPr lang="ar-EG" sz="3600" b="1" dirty="0" err="1">
                <a:solidFill>
                  <a:srgbClr val="000066"/>
                </a:solidFill>
              </a:rPr>
              <a:t>وَالثّمارُ.</a:t>
            </a:r>
            <a:r>
              <a:rPr lang="ar-EG" sz="3600" b="1" dirty="0">
                <a:solidFill>
                  <a:srgbClr val="000066"/>
                </a:solidFill>
              </a:rPr>
              <a:t> وتَخْتَلِفُ أَشْكالُ هَذهِ الأَجْزاءِ مِنْ نَباتٍ إِلى آخَرَ.</a:t>
            </a:r>
          </a:p>
        </p:txBody>
      </p:sp>
      <p:sp>
        <p:nvSpPr>
          <p:cNvPr id="4" name="مستطيل 3"/>
          <p:cNvSpPr>
            <a:spLocks noChangeArrowheads="1"/>
          </p:cNvSpPr>
          <p:nvPr/>
        </p:nvSpPr>
        <p:spPr bwMode="auto">
          <a:xfrm>
            <a:off x="3131840" y="908720"/>
            <a:ext cx="2978671" cy="7080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r" rtl="1"/>
            <a:r>
              <a:rPr lang="ar-EG" sz="4000" b="1" dirty="0"/>
              <a:t>ما أَجْزاءُ النَّباتِ؟</a:t>
            </a:r>
            <a:endParaRPr lang="ar-EG" sz="4000" dirty="0"/>
          </a:p>
        </p:txBody>
      </p:sp>
    </p:spTree>
  </p:cSld>
  <p:clrMapOvr>
    <a:masterClrMapping/>
  </p:clrMapOvr>
  <p:transition>
    <p:dissolve/>
    <p:sndAc>
      <p:stSnd>
        <p:snd r:embed="rId2" name="onlin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ا أَجْزاءُ النَّباتِ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َجْزَاءُ النَّبات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6547</TotalTime>
  <Words>372</Words>
  <Application>Microsoft Office PowerPoint</Application>
  <PresentationFormat>عرض على الشاشة (4:3)</PresentationFormat>
  <Paragraphs>69</Paragraphs>
  <Slides>23</Slides>
  <Notes>2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23</vt:i4>
      </vt:variant>
    </vt:vector>
  </HeadingPairs>
  <TitlesOfParts>
    <vt:vector size="27" baseType="lpstr">
      <vt:lpstr>Arial</vt:lpstr>
      <vt:lpstr>Calibri</vt:lpstr>
      <vt:lpstr>Times New Roman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( AQSA Comp )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علوم 1ب - الوحدة الأولى - الفصل الأول</dc:title>
  <dc:subject>2- النباتات واجزاؤها</dc:subject>
  <cp:lastModifiedBy>Eman Adel</cp:lastModifiedBy>
  <cp:revision>348</cp:revision>
  <dcterms:created xsi:type="dcterms:W3CDTF">2009-06-12T13:45:22Z</dcterms:created>
  <dcterms:modified xsi:type="dcterms:W3CDTF">2021-07-09T16:38:50Z</dcterms:modified>
</cp:coreProperties>
</file>