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305" r:id="rId2"/>
    <p:sldId id="373" r:id="rId3"/>
    <p:sldId id="375" r:id="rId4"/>
    <p:sldId id="384" r:id="rId5"/>
    <p:sldId id="368" r:id="rId6"/>
    <p:sldId id="376" r:id="rId7"/>
    <p:sldId id="377" r:id="rId8"/>
    <p:sldId id="378" r:id="rId9"/>
    <p:sldId id="379" r:id="rId10"/>
    <p:sldId id="380" r:id="rId11"/>
    <p:sldId id="381" r:id="rId12"/>
    <p:sldId id="382" r:id="rId13"/>
    <p:sldId id="307" r:id="rId14"/>
    <p:sldId id="308" r:id="rId15"/>
    <p:sldId id="310" r:id="rId16"/>
    <p:sldId id="309" r:id="rId17"/>
    <p:sldId id="311" r:id="rId18"/>
    <p:sldId id="312" r:id="rId19"/>
    <p:sldId id="372" r:id="rId20"/>
    <p:sldId id="313" r:id="rId21"/>
    <p:sldId id="314" r:id="rId22"/>
    <p:sldId id="369" r:id="rId23"/>
    <p:sldId id="316" r:id="rId24"/>
    <p:sldId id="370" r:id="rId25"/>
    <p:sldId id="374" r:id="rId26"/>
    <p:sldId id="371" r:id="rId27"/>
    <p:sldId id="318" r:id="rId28"/>
    <p:sldId id="367" r:id="rId29"/>
    <p:sldId id="319" r:id="rId30"/>
    <p:sldId id="320" r:id="rId31"/>
    <p:sldId id="321" r:id="rId32"/>
    <p:sldId id="322" r:id="rId33"/>
    <p:sldId id="326" r:id="rId34"/>
    <p:sldId id="363" r:id="rId35"/>
    <p:sldId id="365" r:id="rId36"/>
    <p:sldId id="328" r:id="rId37"/>
  </p:sldIdLst>
  <p:sldSz cx="9144000" cy="6858000" type="screen4x3"/>
  <p:notesSz cx="6858000" cy="9144000"/>
  <p:defaultTextStyle>
    <a:defPPr>
      <a:defRPr lang="ar-E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000066"/>
    <a:srgbClr val="316AEF"/>
    <a:srgbClr val="FB0101"/>
    <a:srgbClr val="FF00FF"/>
    <a:srgbClr val="660066"/>
    <a:srgbClr val="00FFFF"/>
    <a:srgbClr val="00FF00"/>
    <a:srgbClr val="99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نمط ذو سمات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73" autoAdjust="0"/>
    <p:restoredTop sz="85842" autoAdjust="0"/>
  </p:normalViewPr>
  <p:slideViewPr>
    <p:cSldViewPr>
      <p:cViewPr varScale="1">
        <p:scale>
          <a:sx n="70" d="100"/>
          <a:sy n="70" d="100"/>
        </p:scale>
        <p:origin x="282" y="72"/>
      </p:cViewPr>
      <p:guideLst>
        <p:guide orient="horz" pos="2160"/>
        <p:guide pos="2880"/>
      </p:guideLst>
    </p:cSldViewPr>
  </p:slideViewPr>
  <p:outlineViewPr>
    <p:cViewPr>
      <p:scale>
        <a:sx n="33" d="100"/>
        <a:sy n="33" d="100"/>
      </p:scale>
      <p:origin x="132"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5" d="100"/>
          <a:sy n="35" d="100"/>
        </p:scale>
        <p:origin x="-155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83A90D47-70D6-42A9-948F-FAEF3A3A78ED}" type="datetimeFigureOut">
              <a:rPr lang="ar-SA"/>
              <a:pPr>
                <a:defRPr/>
              </a:pPr>
              <a:t>30/11/1442</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BCF8834C-754A-4810-A7FC-16CE54253D77}" type="slidenum">
              <a:rPr lang="ar-SA"/>
              <a:pPr>
                <a:defRPr/>
              </a:pPr>
              <a:t>‹#›</a:t>
            </a:fld>
            <a:endParaRPr lang="ar-SA"/>
          </a:p>
        </p:txBody>
      </p:sp>
    </p:spTree>
    <p:extLst>
      <p:ext uri="{BB962C8B-B14F-4D97-AF65-F5344CB8AC3E}">
        <p14:creationId xmlns:p14="http://schemas.microsoft.com/office/powerpoint/2010/main" val="113081653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a:p>
        </p:txBody>
      </p:sp>
      <p:sp>
        <p:nvSpPr>
          <p:cNvPr id="45060"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436DC6-45D1-45C4-A3CD-6A1350DA9729}" type="slidenum">
              <a:rPr lang="ar-SA"/>
              <a:pPr fontAlgn="base">
                <a:spcBef>
                  <a:spcPct val="0"/>
                </a:spcBef>
                <a:spcAft>
                  <a:spcPct val="0"/>
                </a:spcAft>
                <a:defRPr/>
              </a:pPr>
              <a:t>17</a:t>
            </a:fld>
            <a:endParaRPr lang="ar-SA"/>
          </a:p>
        </p:txBody>
      </p:sp>
    </p:spTree>
    <p:extLst>
      <p:ext uri="{BB962C8B-B14F-4D97-AF65-F5344CB8AC3E}">
        <p14:creationId xmlns:p14="http://schemas.microsoft.com/office/powerpoint/2010/main" val="395798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891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a:p>
        </p:txBody>
      </p:sp>
      <p:sp>
        <p:nvSpPr>
          <p:cNvPr id="4608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9C2299-14EF-447B-879F-E7F20B1B6A37}" type="slidenum">
              <a:rPr lang="ar-SA"/>
              <a:pPr fontAlgn="base">
                <a:spcBef>
                  <a:spcPct val="0"/>
                </a:spcBef>
                <a:spcAft>
                  <a:spcPct val="0"/>
                </a:spcAft>
                <a:defRPr/>
              </a:pPr>
              <a:t>19</a:t>
            </a:fld>
            <a:endParaRPr lang="ar-SA"/>
          </a:p>
        </p:txBody>
      </p:sp>
    </p:spTree>
    <p:extLst>
      <p:ext uri="{BB962C8B-B14F-4D97-AF65-F5344CB8AC3E}">
        <p14:creationId xmlns:p14="http://schemas.microsoft.com/office/powerpoint/2010/main" val="85474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9939"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a:p>
        </p:txBody>
      </p:sp>
      <p:sp>
        <p:nvSpPr>
          <p:cNvPr id="46084"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9C1D14-E139-4E0A-B181-E9B1DBA46340}" type="slidenum">
              <a:rPr lang="ar-SA"/>
              <a:pPr fontAlgn="base">
                <a:spcBef>
                  <a:spcPct val="0"/>
                </a:spcBef>
                <a:spcAft>
                  <a:spcPct val="0"/>
                </a:spcAft>
                <a:defRPr/>
              </a:pPr>
              <a:t>21</a:t>
            </a:fld>
            <a:endParaRPr lang="ar-SA"/>
          </a:p>
        </p:txBody>
      </p:sp>
    </p:spTree>
    <p:extLst>
      <p:ext uri="{BB962C8B-B14F-4D97-AF65-F5344CB8AC3E}">
        <p14:creationId xmlns:p14="http://schemas.microsoft.com/office/powerpoint/2010/main" val="252610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0963"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endParaRPr lang="ar-SA"/>
          </a:p>
        </p:txBody>
      </p:sp>
      <p:sp>
        <p:nvSpPr>
          <p:cNvPr id="4" name="عنصر نائب لرقم الشريحة 3"/>
          <p:cNvSpPr>
            <a:spLocks noGrp="1"/>
          </p:cNvSpPr>
          <p:nvPr>
            <p:ph type="sldNum" sz="quarter" idx="5"/>
          </p:nvPr>
        </p:nvSpPr>
        <p:spPr/>
        <p:txBody>
          <a:bodyPr/>
          <a:lstStyle/>
          <a:p>
            <a:pPr>
              <a:defRPr/>
            </a:pPr>
            <a:fld id="{888EC439-91D2-4CC2-B63C-D073A1F7E6B4}" type="slidenum">
              <a:rPr lang="ar-SA" smtClean="0"/>
              <a:pPr>
                <a:defRPr/>
              </a:pPr>
              <a:t>25</a:t>
            </a:fld>
            <a:endParaRPr lang="ar-SA"/>
          </a:p>
        </p:txBody>
      </p:sp>
    </p:spTree>
    <p:extLst>
      <p:ext uri="{BB962C8B-B14F-4D97-AF65-F5344CB8AC3E}">
        <p14:creationId xmlns:p14="http://schemas.microsoft.com/office/powerpoint/2010/main" val="8078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198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endParaRPr lang="en-US">
              <a:cs typeface="Arial" pitchFamily="34" charset="0"/>
            </a:endParaRPr>
          </a:p>
        </p:txBody>
      </p:sp>
      <p:sp>
        <p:nvSpPr>
          <p:cNvPr id="4" name="عنصر نائب لرقم الشريحة 3"/>
          <p:cNvSpPr>
            <a:spLocks noGrp="1"/>
          </p:cNvSpPr>
          <p:nvPr>
            <p:ph type="sldNum" sz="quarter" idx="5"/>
          </p:nvPr>
        </p:nvSpPr>
        <p:spPr/>
        <p:txBody>
          <a:bodyPr/>
          <a:lstStyle/>
          <a:p>
            <a:pPr>
              <a:defRPr/>
            </a:pPr>
            <a:fld id="{7CC68AA2-93C7-42EC-BEEA-2B9FC2DB75CF}" type="slidenum">
              <a:rPr lang="ar-SA" smtClean="0"/>
              <a:pPr>
                <a:defRPr/>
              </a:pPr>
              <a:t>32</a:t>
            </a:fld>
            <a:endParaRPr lang="ar-SA"/>
          </a:p>
        </p:txBody>
      </p:sp>
    </p:spTree>
    <p:extLst>
      <p:ext uri="{BB962C8B-B14F-4D97-AF65-F5344CB8AC3E}">
        <p14:creationId xmlns:p14="http://schemas.microsoft.com/office/powerpoint/2010/main" val="2947172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C62F7F2A-56BB-4178-80DD-F81BC9705F74}"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E3A0361-DD7E-4F62-ABD8-D33A84490BCF}"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77BD34E2-38C1-4F41-93EC-1318FDEAF7A4}"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FE04D01-3FB0-4435-9473-116D15D012F1}"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35B0DDFC-2415-49C3-BC72-99E74E519527}"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7358E69-91D5-4718-A9AE-32193F4CF5DF}"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7FCEF022-51FA-4607-B401-06E12876997E}"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8BF6016B-04E8-424D-A7A8-91E143317369}"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7CE0405-99BC-4E46-A32B-5986BA485FC9}"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BEF4861-ABBF-460E-870D-B865B4BC1FA7}"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9591C880-7C7C-4C41-A42D-7199E208BD87}" type="datetimeFigureOut">
              <a:rPr lang="ar-EG"/>
              <a:pPr>
                <a:defRPr/>
              </a:pPr>
              <a:t>30/11/1442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239441CC-52EB-45C8-A49D-0C30C5582F9E}"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810B848D-93AA-4B97-A060-255E59CB7FA8}" type="datetimeFigureOut">
              <a:rPr lang="ar-EG"/>
              <a:pPr>
                <a:defRPr/>
              </a:pPr>
              <a:t>30/11/1442</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FB1383FF-AE83-43B7-80D4-EA139E42489E}"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6E6B5078-C14B-4E29-BB62-5C69593E9C90}" type="datetimeFigureOut">
              <a:rPr lang="ar-EG"/>
              <a:pPr>
                <a:defRPr/>
              </a:pPr>
              <a:t>30/11/1442</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CBA4C86D-E5A8-425F-8FDC-F40B776DC6C7}"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1A7A8-6BDE-4AE6-86D4-B8923F027C65}" type="datetimeFigureOut">
              <a:rPr lang="ar-EG"/>
              <a:pPr>
                <a:defRPr/>
              </a:pPr>
              <a:t>30/11/1442</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FFB20083-32B7-4DFB-AA20-7804BBE09147}"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5A8A5B-2C79-4BB1-A6CB-FEAC989E29DB}" type="datetimeFigureOut">
              <a:rPr lang="ar-EG"/>
              <a:pPr>
                <a:defRPr/>
              </a:pPr>
              <a:t>30/11/1442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9E1B091E-68F0-4287-A3B7-1CEA5F0EAADB}"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4E3E633-A79B-4CDE-9C47-7B73269066D3}" type="datetimeFigureOut">
              <a:rPr lang="ar-EG"/>
              <a:pPr>
                <a:defRPr/>
              </a:pPr>
              <a:t>30/11/1442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A096FD0-EFE7-4FBA-8C07-ED4F7B20605C}" type="slidenum">
              <a:rPr lang="ar-EG"/>
              <a:pPr>
                <a:defRPr/>
              </a:pPr>
              <a:t>‹#›</a:t>
            </a:fld>
            <a:endParaRPr lang="ar-EG"/>
          </a:p>
        </p:txBody>
      </p:sp>
    </p:spTree>
  </p:cSld>
  <p:clrMapOvr>
    <a:masterClrMapping/>
  </p:clrMapOvr>
  <p:transition>
    <p:wheel spokes="8"/>
    <p:sndAc>
      <p:stSnd>
        <p:snd r:embed="rId1" name="0512 - فوق الاجراس.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C22D068C-C49B-4EA7-ADC3-3740CF6E8D60}" type="datetimeFigureOut">
              <a:rPr lang="ar-EG"/>
              <a:pPr>
                <a:defRPr/>
              </a:pPr>
              <a:t>30/11/1442</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FA28BCF3-4E2F-46A6-BE9A-F3AA5D251D5E}"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8"/>
    <p:sndAc>
      <p:stSnd>
        <p:snd r:embed="rId13" name="0512 - فوق الاجراس.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5.wav"/><Relationship Id="rId4"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7.wav"/></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audio" Target="../media/audio19.wav"/></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audio" Target="../media/audio24.wav"/><Relationship Id="rId4" Type="http://schemas.openxmlformats.org/officeDocument/2006/relationships/audio" Target="../media/audio23.wav"/></Relationships>
</file>

<file path=ppt/slides/_rels/slide18.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1575;&#1604;&#1605;&#1582;&#1604;&#1608;&#1602;&#1575;&#1578;%20&#1575;&#1604;&#1581;&#1610;&#1577;.pptx#-1,28,&#1575;&#1604;&#1588;&#1585;&#1610;&#1581;&#1577; 28" TargetMode="External"/><Relationship Id="rId5" Type="http://schemas.openxmlformats.org/officeDocument/2006/relationships/image" Target="../media/image21.jpg"/><Relationship Id="rId4" Type="http://schemas.openxmlformats.org/officeDocument/2006/relationships/audio" Target="../media/audio26.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1575;&#1604;&#1605;&#1582;&#1604;&#1608;&#1602;&#1575;&#1578;%20&#1575;&#1604;&#1581;&#1610;&#1577;.pptx#-1,22,&#1575;&#1604;&#1588;&#1585;&#1610;&#1581;&#1577; 22" TargetMode="External"/><Relationship Id="rId5" Type="http://schemas.openxmlformats.org/officeDocument/2006/relationships/audio" Target="../media/audio28.wav"/><Relationship Id="rId4" Type="http://schemas.openxmlformats.org/officeDocument/2006/relationships/audio" Target="../media/audio27.wav"/></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24.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4.wav"/></Relationships>
</file>

<file path=ppt/slides/_rels/slide2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9.gif"/><Relationship Id="rId18" Type="http://schemas.openxmlformats.org/officeDocument/2006/relationships/image" Target="../media/image34.jpeg"/><Relationship Id="rId3" Type="http://schemas.openxmlformats.org/officeDocument/2006/relationships/audio" Target="../media/audio1.wav"/><Relationship Id="rId7" Type="http://schemas.openxmlformats.org/officeDocument/2006/relationships/audio" Target="../media/audio38.wav"/><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notesSlide" Target="../notesSlides/notesSlide4.xml"/><Relationship Id="rId16"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31.jpe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6.wav"/><Relationship Id="rId5" Type="http://schemas.openxmlformats.org/officeDocument/2006/relationships/audio" Target="../media/audio45.wav"/><Relationship Id="rId4" Type="http://schemas.openxmlformats.org/officeDocument/2006/relationships/audio" Target="../media/audio44.wav"/><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audio" Target="../media/audio5.wav"/></Relationships>
</file>

<file path=ppt/slides/_rels/slide30.xml.rels><?xml version="1.0" encoding="UTF-8" standalone="yes"?>
<Relationships xmlns="http://schemas.openxmlformats.org/package/2006/relationships"><Relationship Id="rId3" Type="http://schemas.openxmlformats.org/officeDocument/2006/relationships/audio" Target="../media/audio51.wav"/><Relationship Id="rId7" Type="http://schemas.openxmlformats.org/officeDocument/2006/relationships/audio" Target="../media/audio5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47.wav"/></Relationships>
</file>

<file path=ppt/slides/_rels/slide31.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58.wav"/><Relationship Id="rId5" Type="http://schemas.openxmlformats.org/officeDocument/2006/relationships/audio" Target="../media/audio57.wav"/><Relationship Id="rId4" Type="http://schemas.openxmlformats.org/officeDocument/2006/relationships/audio" Target="../media/audio56.wav"/></Relationships>
</file>

<file path=ppt/slides/_rels/slide33.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audio" Target="../media/audio61.wav"/></Relationships>
</file>

<file path=ppt/slides/_rels/slide35.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audio" Target="../media/audio63.wav"/></Relationships>
</file>

<file path=ppt/slides/_rels/slide36.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8.wav"/><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l="-3000" r="-3000"/>
          </a:stretch>
        </a:blipFill>
        <a:effectLst/>
      </p:bgPr>
    </p:bg>
    <p:spTree>
      <p:nvGrpSpPr>
        <p:cNvPr id="1" name=""/>
        <p:cNvGrpSpPr/>
        <p:nvPr/>
      </p:nvGrpSpPr>
      <p:grpSpPr>
        <a:xfrm>
          <a:off x="0" y="0"/>
          <a:ext cx="0" cy="0"/>
          <a:chOff x="0" y="0"/>
          <a:chExt cx="0" cy="0"/>
        </a:xfrm>
      </p:grpSpPr>
      <p:pic>
        <p:nvPicPr>
          <p:cNvPr id="5" name="صورة 13">
            <a:extLst>
              <a:ext uri="{FF2B5EF4-FFF2-40B4-BE49-F238E27FC236}">
                <a16:creationId xmlns:a16="http://schemas.microsoft.com/office/drawing/2014/main" id="{B79DAF4D-884D-4656-B298-1B700144029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5876" l="1172" r="98633"/>
                    </a14:imgEffect>
                  </a14:imgLayer>
                </a14:imgProps>
              </a:ext>
              <a:ext uri="{28A0092B-C50C-407E-A947-70E740481C1C}">
                <a14:useLocalDpi xmlns:a14="http://schemas.microsoft.com/office/drawing/2010/main" val="0"/>
              </a:ext>
            </a:extLst>
          </a:blip>
          <a:stretch>
            <a:fillRect/>
          </a:stretch>
        </p:blipFill>
        <p:spPr>
          <a:xfrm>
            <a:off x="2318674" y="964430"/>
            <a:ext cx="4297178" cy="2260471"/>
          </a:xfrm>
          <a:prstGeom prst="rect">
            <a:avLst/>
          </a:prstGeom>
        </p:spPr>
      </p:pic>
      <p:sp>
        <p:nvSpPr>
          <p:cNvPr id="8" name="مستطيل 7"/>
          <p:cNvSpPr/>
          <p:nvPr/>
        </p:nvSpPr>
        <p:spPr>
          <a:xfrm>
            <a:off x="2989462" y="1628800"/>
            <a:ext cx="2955602" cy="769441"/>
          </a:xfrm>
          <a:prstGeom prst="rect">
            <a:avLst/>
          </a:prstGeom>
        </p:spPr>
        <p:txBody>
          <a:bodyPr wrap="square">
            <a:spAutoFit/>
          </a:bodyPr>
          <a:lstStyle/>
          <a:p>
            <a:pPr algn="ctr" fontAlgn="auto">
              <a:spcBef>
                <a:spcPts val="0"/>
              </a:spcBef>
              <a:spcAft>
                <a:spcPts val="0"/>
              </a:spcAft>
              <a:defRPr/>
            </a:pPr>
            <a:r>
              <a:rPr lang="ar-SA" sz="4400" b="1" dirty="0">
                <a:ln w="0"/>
                <a:solidFill>
                  <a:schemeClr val="accent1"/>
                </a:solidFill>
                <a:effectLst>
                  <a:outerShdw blurRad="38100" dist="25400" dir="5400000" algn="ctr" rotWithShape="0">
                    <a:srgbClr val="6E747A">
                      <a:alpha val="43000"/>
                    </a:srgbClr>
                  </a:outerShdw>
                </a:effectLst>
                <a:latin typeface="Arial" charset="0"/>
                <a:cs typeface="Arial" charset="0"/>
              </a:rPr>
              <a:t>الْوَحْدَةُ الأُولى</a:t>
            </a:r>
          </a:p>
        </p:txBody>
      </p:sp>
      <p:sp>
        <p:nvSpPr>
          <p:cNvPr id="19" name="مستطيل 18"/>
          <p:cNvSpPr/>
          <p:nvPr/>
        </p:nvSpPr>
        <p:spPr>
          <a:xfrm>
            <a:off x="2000882" y="3356992"/>
            <a:ext cx="4932762" cy="1107996"/>
          </a:xfrm>
          <a:prstGeom prst="rect">
            <a:avLst/>
          </a:prstGeom>
        </p:spPr>
        <p:txBody>
          <a:bodyPr wrap="none">
            <a:spAutoFit/>
          </a:bodyPr>
          <a:lstStyle/>
          <a:p>
            <a:pPr algn="ctr" rtl="1" fontAlgn="auto">
              <a:spcBef>
                <a:spcPts val="0"/>
              </a:spcBef>
              <a:spcAft>
                <a:spcPts val="0"/>
              </a:spcAft>
              <a:defRPr/>
            </a:pPr>
            <a:r>
              <a:rPr lang="ar-SA" sz="6600" b="1" dirty="0">
                <a:ln w="0"/>
                <a:effectLst>
                  <a:outerShdw blurRad="38100" dist="19050" dir="2700000" algn="tl" rotWithShape="0">
                    <a:schemeClr val="dk1">
                      <a:alpha val="40000"/>
                    </a:schemeClr>
                  </a:outerShdw>
                </a:effectLst>
                <a:latin typeface="Arial" charset="0"/>
                <a:cs typeface="Arial" charset="0"/>
              </a:rPr>
              <a:t>النَّباتاتُ مِنْ حَوْلِنا</a:t>
            </a: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نَّباتاتُ مِنْ حَوْلِن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2379067" y="785029"/>
            <a:ext cx="3456384" cy="1168539"/>
          </a:xfrm>
          <a:prstGeom prst="ellipse">
            <a:avLst/>
          </a:prstGeom>
          <a:ln/>
        </p:spPr>
        <p:style>
          <a:lnRef idx="0">
            <a:schemeClr val="accent4"/>
          </a:lnRef>
          <a:fillRef idx="3">
            <a:schemeClr val="accent4"/>
          </a:fillRef>
          <a:effectRef idx="3">
            <a:schemeClr val="accent4"/>
          </a:effectRef>
          <a:fontRef idx="minor">
            <a:schemeClr val="lt1"/>
          </a:fontRef>
        </p:style>
        <p:txBody>
          <a:bodyPr rtlCol="1">
            <a:spAutoFit/>
          </a:bodyPr>
          <a:lstStyle/>
          <a:p>
            <a:pPr algn="r" rtl="1" fontAlgn="auto">
              <a:spcBef>
                <a:spcPts val="0"/>
              </a:spcBef>
              <a:spcAft>
                <a:spcPts val="0"/>
              </a:spcAft>
              <a:defRPr/>
            </a:pPr>
            <a:endParaRPr lang="ar-SA" sz="4800" b="1" dirty="0">
              <a:solidFill>
                <a:srgbClr val="C00000"/>
              </a:solidFill>
            </a:endParaRPr>
          </a:p>
        </p:txBody>
      </p:sp>
      <p:sp>
        <p:nvSpPr>
          <p:cNvPr id="10248" name="مستطيل 4"/>
          <p:cNvSpPr>
            <a:spLocks noChangeArrowheads="1"/>
          </p:cNvSpPr>
          <p:nvPr/>
        </p:nvSpPr>
        <p:spPr bwMode="auto">
          <a:xfrm>
            <a:off x="2882850" y="1000755"/>
            <a:ext cx="2479675" cy="769938"/>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10250" name="مستطيل 11"/>
          <p:cNvSpPr>
            <a:spLocks noChangeArrowheads="1"/>
          </p:cNvSpPr>
          <p:nvPr/>
        </p:nvSpPr>
        <p:spPr bwMode="auto">
          <a:xfrm>
            <a:off x="2769741" y="2135099"/>
            <a:ext cx="2932112" cy="7080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ctr" rtl="1"/>
            <a:r>
              <a:rPr lang="ar-EG" sz="4000" b="1" dirty="0">
                <a:solidFill>
                  <a:srgbClr val="000066"/>
                </a:solidFill>
                <a:latin typeface="+mn-lt"/>
                <a:cs typeface="+mn-cs"/>
              </a:rPr>
              <a:t>الأسئلة الأساسية</a:t>
            </a:r>
            <a:endParaRPr lang="ar-SA" sz="4000" b="1" dirty="0">
              <a:solidFill>
                <a:srgbClr val="000066"/>
              </a:solidFill>
              <a:latin typeface="+mn-lt"/>
              <a:cs typeface="+mn-cs"/>
            </a:endParaRPr>
          </a:p>
        </p:txBody>
      </p:sp>
      <p:sp>
        <p:nvSpPr>
          <p:cNvPr id="18" name="مستطيل 17"/>
          <p:cNvSpPr>
            <a:spLocks noChangeArrowheads="1"/>
          </p:cNvSpPr>
          <p:nvPr/>
        </p:nvSpPr>
        <p:spPr bwMode="auto">
          <a:xfrm>
            <a:off x="3397224" y="3861048"/>
            <a:ext cx="3743325" cy="1754187"/>
          </a:xfrm>
          <a:prstGeom prst="rect">
            <a:avLst/>
          </a:prstGeom>
          <a:noFill/>
          <a:ln w="9525">
            <a:noFill/>
            <a:miter lim="800000"/>
            <a:headEnd/>
            <a:tailEnd/>
          </a:ln>
        </p:spPr>
        <p:txBody>
          <a:bodyPr>
            <a:spAutoFit/>
          </a:bodyPr>
          <a:lstStyle/>
          <a:p>
            <a:pPr marL="358775" indent="-358775" algn="r" rtl="1">
              <a:buFont typeface="Arial" pitchFamily="34" charset="0"/>
              <a:buChar char="•"/>
            </a:pPr>
            <a:r>
              <a:rPr lang="ar-EG" sz="3600" b="1" dirty="0">
                <a:solidFill>
                  <a:srgbClr val="C00000"/>
                </a:solidFill>
              </a:rPr>
              <a:t>كيف تختلف المخلوقات الحية عن الأشياء غير الحية؟</a:t>
            </a:r>
            <a:endParaRPr lang="en-US" sz="3600" b="1" dirty="0">
              <a:solidFill>
                <a:srgbClr val="C00000"/>
              </a:solidFill>
            </a:endParaRPr>
          </a:p>
        </p:txBody>
      </p:sp>
      <p:sp>
        <p:nvSpPr>
          <p:cNvPr id="17" name="مستطيل 11"/>
          <p:cNvSpPr>
            <a:spLocks noChangeArrowheads="1"/>
          </p:cNvSpPr>
          <p:nvPr/>
        </p:nvSpPr>
        <p:spPr bwMode="auto">
          <a:xfrm>
            <a:off x="5796136" y="2877067"/>
            <a:ext cx="2239962" cy="708025"/>
          </a:xfrm>
          <a:prstGeom prst="rect">
            <a:avLst/>
          </a:prstGeom>
          <a:noFill/>
          <a:ln w="9525">
            <a:noFill/>
            <a:miter lim="800000"/>
            <a:headEnd/>
            <a:tailEnd/>
          </a:ln>
        </p:spPr>
        <p:txBody>
          <a:bodyPr wrap="none">
            <a:spAutoFit/>
          </a:bodyPr>
          <a:lstStyle/>
          <a:p>
            <a:pPr algn="ctr" rtl="1"/>
            <a:r>
              <a:rPr lang="ar-EG" sz="4000" b="1" dirty="0">
                <a:solidFill>
                  <a:srgbClr val="000066"/>
                </a:solidFill>
              </a:rPr>
              <a:t>الدرس الأول</a:t>
            </a:r>
            <a:endParaRPr lang="ar-SA" sz="4000" b="1" dirty="0">
              <a:solidFill>
                <a:srgbClr val="000066"/>
              </a:solidFill>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fade">
                                      <p:cBhvr>
                                        <p:cTn id="7" dur="500"/>
                                        <p:tgtEl>
                                          <p:spTgt spid="10250"/>
                                        </p:tgtEl>
                                      </p:cBhvr>
                                    </p:animEffect>
                                    <p:anim calcmode="lin" valueType="num">
                                      <p:cBhvr>
                                        <p:cTn id="8" dur="500" fill="hold"/>
                                        <p:tgtEl>
                                          <p:spTgt spid="10250"/>
                                        </p:tgtEl>
                                        <p:attrNameLst>
                                          <p:attrName>ppt_x</p:attrName>
                                        </p:attrNameLst>
                                      </p:cBhvr>
                                      <p:tavLst>
                                        <p:tav tm="0">
                                          <p:val>
                                            <p:strVal val="#ppt_x"/>
                                          </p:val>
                                        </p:tav>
                                        <p:tav tm="100000">
                                          <p:val>
                                            <p:strVal val="#ppt_x"/>
                                          </p:val>
                                        </p:tav>
                                      </p:tavLst>
                                    </p:anim>
                                    <p:anim calcmode="lin" valueType="num">
                                      <p:cBhvr>
                                        <p:cTn id="9" dur="500" fill="hold"/>
                                        <p:tgtEl>
                                          <p:spTgt spid="102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أسئلة الأساسية 2.wav"/>
                                        </p:tgtEl>
                                      </p:cMediaNode>
                                    </p:audio>
                                  </p:sub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4" name="الدرس الأول.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كيف تختلف المخلوقات الحية عن الأشياء غير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P spid="18"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2541042" y="652092"/>
            <a:ext cx="3456384" cy="1168539"/>
          </a:xfrm>
          <a:prstGeom prst="ellipse">
            <a:avLst/>
          </a:prstGeom>
          <a:ln/>
        </p:spPr>
        <p:style>
          <a:lnRef idx="1">
            <a:schemeClr val="accent4"/>
          </a:lnRef>
          <a:fillRef idx="3">
            <a:schemeClr val="accent4"/>
          </a:fillRef>
          <a:effectRef idx="2">
            <a:schemeClr val="accent4"/>
          </a:effectRef>
          <a:fontRef idx="minor">
            <a:schemeClr val="lt1"/>
          </a:fontRef>
        </p:style>
        <p:txBody>
          <a:bodyPr rtlCol="1">
            <a:spAutoFit/>
          </a:bodyPr>
          <a:lstStyle/>
          <a:p>
            <a:pPr algn="r" rtl="1" fontAlgn="auto">
              <a:spcBef>
                <a:spcPts val="0"/>
              </a:spcBef>
              <a:spcAft>
                <a:spcPts val="0"/>
              </a:spcAft>
              <a:defRPr/>
            </a:pPr>
            <a:endParaRPr lang="ar-SA" sz="4800" b="1" dirty="0">
              <a:solidFill>
                <a:srgbClr val="C00000"/>
              </a:solidFill>
            </a:endParaRPr>
          </a:p>
        </p:txBody>
      </p:sp>
      <p:sp>
        <p:nvSpPr>
          <p:cNvPr id="11272" name="مستطيل 4"/>
          <p:cNvSpPr>
            <a:spLocks noChangeArrowheads="1"/>
          </p:cNvSpPr>
          <p:nvPr/>
        </p:nvSpPr>
        <p:spPr bwMode="auto">
          <a:xfrm>
            <a:off x="3044825" y="867818"/>
            <a:ext cx="2479675" cy="769938"/>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11274" name="مستطيل 11"/>
          <p:cNvSpPr>
            <a:spLocks noChangeArrowheads="1"/>
          </p:cNvSpPr>
          <p:nvPr/>
        </p:nvSpPr>
        <p:spPr bwMode="auto">
          <a:xfrm>
            <a:off x="3044825" y="2238259"/>
            <a:ext cx="2932112" cy="7080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ctr" rtl="1"/>
            <a:r>
              <a:rPr lang="ar-EG" sz="4000" b="1" dirty="0">
                <a:solidFill>
                  <a:srgbClr val="000066"/>
                </a:solidFill>
              </a:rPr>
              <a:t>الأسئلة الأساسية</a:t>
            </a:r>
            <a:endParaRPr lang="ar-SA" sz="4000" b="1" dirty="0">
              <a:solidFill>
                <a:srgbClr val="000066"/>
              </a:solidFill>
            </a:endParaRPr>
          </a:p>
        </p:txBody>
      </p:sp>
      <p:sp>
        <p:nvSpPr>
          <p:cNvPr id="18" name="مستطيل 17"/>
          <p:cNvSpPr>
            <a:spLocks noChangeArrowheads="1"/>
          </p:cNvSpPr>
          <p:nvPr/>
        </p:nvSpPr>
        <p:spPr bwMode="auto">
          <a:xfrm>
            <a:off x="2915816" y="4397136"/>
            <a:ext cx="3743325" cy="1200150"/>
          </a:xfrm>
          <a:prstGeom prst="rect">
            <a:avLst/>
          </a:prstGeom>
          <a:noFill/>
          <a:ln w="9525">
            <a:noFill/>
            <a:miter lim="800000"/>
            <a:headEnd/>
            <a:tailEnd/>
          </a:ln>
        </p:spPr>
        <p:txBody>
          <a:bodyPr>
            <a:spAutoFit/>
          </a:bodyPr>
          <a:lstStyle/>
          <a:p>
            <a:pPr marL="358775" indent="-358775" algn="r" rtl="1">
              <a:buFont typeface="Arial" pitchFamily="34" charset="0"/>
              <a:buChar char="•"/>
            </a:pPr>
            <a:r>
              <a:rPr lang="ar-EG" sz="3600" b="1" dirty="0">
                <a:solidFill>
                  <a:srgbClr val="C00000"/>
                </a:solidFill>
              </a:rPr>
              <a:t>كيف تساعد أجزاء النبات على بقائه حيًا؟</a:t>
            </a:r>
            <a:endParaRPr lang="en-US" sz="3600" b="1" dirty="0">
              <a:solidFill>
                <a:srgbClr val="C00000"/>
              </a:solidFill>
            </a:endParaRPr>
          </a:p>
        </p:txBody>
      </p:sp>
      <p:sp>
        <p:nvSpPr>
          <p:cNvPr id="17" name="مستطيل 11"/>
          <p:cNvSpPr>
            <a:spLocks noChangeArrowheads="1"/>
          </p:cNvSpPr>
          <p:nvPr/>
        </p:nvSpPr>
        <p:spPr bwMode="auto">
          <a:xfrm>
            <a:off x="5761038" y="3363913"/>
            <a:ext cx="2344737" cy="708025"/>
          </a:xfrm>
          <a:prstGeom prst="rect">
            <a:avLst/>
          </a:prstGeom>
          <a:noFill/>
          <a:ln w="9525">
            <a:noFill/>
            <a:miter lim="800000"/>
            <a:headEnd/>
            <a:tailEnd/>
          </a:ln>
        </p:spPr>
        <p:txBody>
          <a:bodyPr wrap="none">
            <a:spAutoFit/>
          </a:bodyPr>
          <a:lstStyle/>
          <a:p>
            <a:pPr algn="ctr" rtl="1"/>
            <a:r>
              <a:rPr lang="ar-EG" sz="4000" b="1">
                <a:solidFill>
                  <a:srgbClr val="000066"/>
                </a:solidFill>
              </a:rPr>
              <a:t>الدرس الثاني</a:t>
            </a:r>
            <a:endParaRPr lang="ar-SA" sz="4000" b="1">
              <a:solidFill>
                <a:srgbClr val="000066"/>
              </a:solidFill>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0" dur="1000" fill="hold"/>
                                        <p:tgtEl>
                                          <p:spTgt spid="1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كيف تساعد أجزاء النبات على بقائه ح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اجمل اطارات الصور للفوتوشوب بخلفيات ملونة و بخلفيات شفاف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28589"/>
            <a:ext cx="6984776" cy="5929411"/>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2627784" y="2123579"/>
            <a:ext cx="3888432" cy="3539430"/>
          </a:xfrm>
          <a:prstGeom prst="rect">
            <a:avLst/>
          </a:prstGeom>
          <a:noFill/>
        </p:spPr>
        <p:txBody>
          <a:bodyPr wrap="square" rtlCol="1">
            <a:spAutoFit/>
          </a:bodyPr>
          <a:lstStyle/>
          <a:p>
            <a:pPr algn="r" rtl="1"/>
            <a:r>
              <a:rPr lang="ar-EG" sz="2800" b="1" dirty="0"/>
              <a:t>أبدأ اليوم بدراسة الفصل الأول، وسنبدأ بتصنيف المخلوقات الحية عن الأشياء غير الحية وهذا نشاط يمكن أن ننفذه معًا. مع وافر الحب طفلكم \ طفلتكم </a:t>
            </a:r>
            <a:br>
              <a:rPr lang="ar-EG" sz="2800" b="1" dirty="0"/>
            </a:br>
            <a:r>
              <a:rPr lang="ar-EG" sz="2800" b="1" dirty="0"/>
              <a:t>النشاط: ساعد طفلك/ طفلتك في البحث عن صور لمخلوقات حية توجد في بيئتنا المحلية</a:t>
            </a:r>
          </a:p>
        </p:txBody>
      </p:sp>
      <p:sp>
        <p:nvSpPr>
          <p:cNvPr id="6" name="مربع نص 5"/>
          <p:cNvSpPr txBox="1"/>
          <p:nvPr/>
        </p:nvSpPr>
        <p:spPr>
          <a:xfrm>
            <a:off x="3707904" y="559256"/>
            <a:ext cx="3168352" cy="584775"/>
          </a:xfrm>
          <a:prstGeom prst="rect">
            <a:avLst/>
          </a:prstGeom>
          <a:noFill/>
        </p:spPr>
        <p:txBody>
          <a:bodyPr wrap="square" rtlCol="1">
            <a:spAutoFit/>
          </a:bodyPr>
          <a:lstStyle/>
          <a:p>
            <a:r>
              <a:rPr lang="ar-EG" sz="3200" b="1" dirty="0">
                <a:solidFill>
                  <a:srgbClr val="7030A0"/>
                </a:solidFill>
              </a:rPr>
              <a:t>أسرتي العزيزة</a:t>
            </a:r>
          </a:p>
        </p:txBody>
      </p:sp>
    </p:spTree>
    <p:extLst>
      <p:ext uri="{BB962C8B-B14F-4D97-AF65-F5344CB8AC3E}">
        <p14:creationId xmlns:p14="http://schemas.microsoft.com/office/powerpoint/2010/main" val="4272844090"/>
      </p:ext>
    </p:extLst>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سحابة 3"/>
          <p:cNvSpPr/>
          <p:nvPr/>
        </p:nvSpPr>
        <p:spPr>
          <a:xfrm>
            <a:off x="1241723" y="651852"/>
            <a:ext cx="6516538" cy="1264980"/>
          </a:xfrm>
          <a:prstGeom prst="cloud">
            <a:avLst/>
          </a:prstGeom>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rtl="1" fontAlgn="auto">
              <a:spcBef>
                <a:spcPts val="0"/>
              </a:spcBef>
              <a:spcAft>
                <a:spcPts val="0"/>
              </a:spcAft>
              <a:defRPr/>
            </a:pPr>
            <a:r>
              <a:rPr lang="ar-SA" sz="4800" b="1" dirty="0">
                <a:solidFill>
                  <a:srgbClr val="000066"/>
                </a:solidFill>
              </a:rPr>
              <a:t>مُفْرَداتُ</a:t>
            </a:r>
            <a:r>
              <a:rPr lang="en-US" sz="4800" b="1" dirty="0">
                <a:solidFill>
                  <a:srgbClr val="000066"/>
                </a:solidFill>
              </a:rPr>
              <a:t> </a:t>
            </a:r>
            <a:r>
              <a:rPr lang="ar-EG" sz="4800" b="1" dirty="0">
                <a:solidFill>
                  <a:srgbClr val="000066"/>
                </a:solidFill>
              </a:rPr>
              <a:t>الفِكرةِ العَامةِ</a:t>
            </a:r>
            <a:endParaRPr lang="ar-SA" sz="4800" b="1" dirty="0">
              <a:solidFill>
                <a:srgbClr val="000066"/>
              </a:solidFill>
            </a:endParaRPr>
          </a:p>
        </p:txBody>
      </p:sp>
      <p:sp>
        <p:nvSpPr>
          <p:cNvPr id="5" name="مستطيل 4"/>
          <p:cNvSpPr/>
          <p:nvPr/>
        </p:nvSpPr>
        <p:spPr>
          <a:xfrm>
            <a:off x="4491484" y="2348880"/>
            <a:ext cx="3529013" cy="390366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p>
            <a:pPr algn="r" rtl="1" fontAlgn="auto">
              <a:spcBef>
                <a:spcPts val="0"/>
              </a:spcBef>
              <a:spcAft>
                <a:spcPts val="0"/>
              </a:spcAft>
              <a:defRPr/>
            </a:pPr>
            <a:r>
              <a:rPr lang="ar-SA" sz="4000" b="1" u="sng" dirty="0">
                <a:solidFill>
                  <a:srgbClr val="FF0000"/>
                </a:solidFill>
              </a:rPr>
              <a:t>الْمَخْلوقاتُ الْحَيَّةُ</a:t>
            </a:r>
          </a:p>
          <a:p>
            <a:pPr algn="ctr" rtl="1" fontAlgn="auto">
              <a:spcBef>
                <a:spcPts val="0"/>
              </a:spcBef>
              <a:spcAft>
                <a:spcPts val="0"/>
              </a:spcAft>
              <a:defRPr/>
            </a:pPr>
            <a:endParaRPr lang="ar-EG" sz="3600" b="1" dirty="0">
              <a:solidFill>
                <a:srgbClr val="0070C0"/>
              </a:solidFill>
            </a:endParaRPr>
          </a:p>
          <a:p>
            <a:pPr algn="ctr" rtl="1" fontAlgn="auto">
              <a:spcBef>
                <a:spcPts val="0"/>
              </a:spcBef>
              <a:spcAft>
                <a:spcPts val="0"/>
              </a:spcAft>
              <a:defRPr/>
            </a:pPr>
            <a:r>
              <a:rPr lang="ar-SA" sz="3600" b="1" dirty="0">
                <a:solidFill>
                  <a:schemeClr val="tx1"/>
                </a:solidFill>
              </a:rPr>
              <a:t>مَخْلوقاتٌ تَنْمو، وَتَحْتاجُ إِلى</a:t>
            </a:r>
          </a:p>
          <a:p>
            <a:pPr algn="ctr" rtl="1" fontAlgn="auto">
              <a:spcBef>
                <a:spcPts val="0"/>
              </a:spcBef>
              <a:spcAft>
                <a:spcPts val="0"/>
              </a:spcAft>
              <a:defRPr/>
            </a:pPr>
            <a:r>
              <a:rPr lang="ar-SA" sz="3600" b="1" dirty="0">
                <a:solidFill>
                  <a:schemeClr val="tx1"/>
                </a:solidFill>
              </a:rPr>
              <a:t>الْغِذاءِ </a:t>
            </a:r>
            <a:r>
              <a:rPr lang="ar-SA" sz="3600" b="1" dirty="0" err="1">
                <a:solidFill>
                  <a:schemeClr val="tx1"/>
                </a:solidFill>
              </a:rPr>
              <a:t>وَالْم</a:t>
            </a:r>
            <a:r>
              <a:rPr lang="ar-EG" sz="3600" b="1" dirty="0">
                <a:solidFill>
                  <a:schemeClr val="tx1"/>
                </a:solidFill>
              </a:rPr>
              <a:t>َ</a:t>
            </a:r>
            <a:r>
              <a:rPr lang="ar-SA" sz="3600" b="1" dirty="0" err="1">
                <a:solidFill>
                  <a:schemeClr val="tx1"/>
                </a:solidFill>
              </a:rPr>
              <a:t>اءِ</a:t>
            </a:r>
            <a:r>
              <a:rPr lang="ar-SA" sz="3600" b="1" dirty="0">
                <a:solidFill>
                  <a:schemeClr val="tx1"/>
                </a:solidFill>
              </a:rPr>
              <a:t> وَالْهَواءِ لِكي تَعيشَ.</a:t>
            </a:r>
          </a:p>
        </p:txBody>
      </p:sp>
      <p:pic>
        <p:nvPicPr>
          <p:cNvPr id="1026" name="Picture 2"/>
          <p:cNvPicPr>
            <a:picLocks noChangeAspect="1" noChangeArrowheads="1"/>
          </p:cNvPicPr>
          <p:nvPr/>
        </p:nvPicPr>
        <p:blipFill>
          <a:blip r:embed="rId5" cstate="print">
            <a:lum contrast="30000"/>
          </a:blip>
          <a:srcRect/>
          <a:stretch>
            <a:fillRect/>
          </a:stretch>
        </p:blipFill>
        <p:spPr bwMode="auto">
          <a:xfrm>
            <a:off x="971600" y="2636912"/>
            <a:ext cx="3024336" cy="2952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مُفْرَداتُ  الفكرة العامة.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مَخْلوقاتُ الْحَيَّةُ.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827584" y="1916832"/>
            <a:ext cx="3455988" cy="381635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p>
            <a:pPr algn="r" rtl="1" fontAlgn="auto">
              <a:spcBef>
                <a:spcPts val="0"/>
              </a:spcBef>
              <a:spcAft>
                <a:spcPts val="0"/>
              </a:spcAft>
              <a:defRPr/>
            </a:pPr>
            <a:r>
              <a:rPr lang="ar-SA" sz="4000" b="1" u="sng" dirty="0">
                <a:solidFill>
                  <a:srgbClr val="FF0000"/>
                </a:solidFill>
              </a:rPr>
              <a:t>الأشْياءُ</a:t>
            </a:r>
            <a:r>
              <a:rPr lang="ar-EG" sz="4000" b="1" u="sng" dirty="0">
                <a:solidFill>
                  <a:srgbClr val="FF0000"/>
                </a:solidFill>
              </a:rPr>
              <a:t> </a:t>
            </a:r>
            <a:r>
              <a:rPr lang="ar-SA" sz="4000" b="1" u="sng" dirty="0">
                <a:solidFill>
                  <a:srgbClr val="FF0000"/>
                </a:solidFill>
              </a:rPr>
              <a:t>غَيْرُ الْحَيَّةِ</a:t>
            </a:r>
            <a:endParaRPr lang="ar-EG" sz="4000" b="1" u="sng" dirty="0">
              <a:solidFill>
                <a:srgbClr val="FF0000"/>
              </a:solidFill>
            </a:endParaRPr>
          </a:p>
          <a:p>
            <a:pPr algn="r" rtl="1" fontAlgn="auto">
              <a:spcBef>
                <a:spcPts val="0"/>
              </a:spcBef>
              <a:spcAft>
                <a:spcPts val="0"/>
              </a:spcAft>
              <a:defRPr/>
            </a:pPr>
            <a:endParaRPr lang="ar-SA" sz="4000" b="1" u="sng" dirty="0">
              <a:solidFill>
                <a:srgbClr val="FF0000"/>
              </a:solidFill>
            </a:endParaRPr>
          </a:p>
          <a:p>
            <a:pPr algn="ctr" rtl="1" fontAlgn="auto">
              <a:spcBef>
                <a:spcPts val="0"/>
              </a:spcBef>
              <a:spcAft>
                <a:spcPts val="0"/>
              </a:spcAft>
              <a:defRPr/>
            </a:pPr>
            <a:r>
              <a:rPr lang="ar-SA" sz="3600" b="1" dirty="0">
                <a:solidFill>
                  <a:schemeClr val="tx1"/>
                </a:solidFill>
              </a:rPr>
              <a:t>أشْيَاءُ لا تَنْمو، ولا تَحْتاجُ</a:t>
            </a:r>
          </a:p>
          <a:p>
            <a:pPr algn="ctr" rtl="1" fontAlgn="auto">
              <a:spcBef>
                <a:spcPts val="0"/>
              </a:spcBef>
              <a:spcAft>
                <a:spcPts val="0"/>
              </a:spcAft>
              <a:defRPr/>
            </a:pPr>
            <a:r>
              <a:rPr lang="ar-SA" sz="3600" b="1" dirty="0">
                <a:solidFill>
                  <a:schemeClr val="tx1"/>
                </a:solidFill>
              </a:rPr>
              <a:t>إِلى الْغِذاءِ وَلا الْم</a:t>
            </a:r>
            <a:r>
              <a:rPr lang="ar-EG" sz="3600" b="1" dirty="0">
                <a:solidFill>
                  <a:schemeClr val="tx1"/>
                </a:solidFill>
              </a:rPr>
              <a:t>َ</a:t>
            </a:r>
            <a:r>
              <a:rPr lang="ar-SA" sz="3600" b="1" dirty="0" err="1">
                <a:solidFill>
                  <a:schemeClr val="tx1"/>
                </a:solidFill>
              </a:rPr>
              <a:t>اءِ</a:t>
            </a:r>
            <a:r>
              <a:rPr lang="ar-SA" sz="3600" b="1" dirty="0">
                <a:solidFill>
                  <a:schemeClr val="tx1"/>
                </a:solidFill>
              </a:rPr>
              <a:t> وَلا الْهَواءِ</a:t>
            </a:r>
            <a:r>
              <a:rPr lang="ar-SA" sz="4000" dirty="0">
                <a:solidFill>
                  <a:schemeClr val="tx1"/>
                </a:solidFill>
              </a:rPr>
              <a:t>.</a:t>
            </a:r>
          </a:p>
        </p:txBody>
      </p:sp>
      <p:pic>
        <p:nvPicPr>
          <p:cNvPr id="2" name="صورة 1"/>
          <p:cNvPicPr>
            <a:picLocks noChangeAspect="1"/>
          </p:cNvPicPr>
          <p:nvPr/>
        </p:nvPicPr>
        <p:blipFill>
          <a:blip r:embed="rId4"/>
          <a:stretch>
            <a:fillRect/>
          </a:stretch>
        </p:blipFill>
        <p:spPr>
          <a:xfrm rot="20511782">
            <a:off x="4188725" y="1266603"/>
            <a:ext cx="4138085" cy="28244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ox(in)">
                                      <p:cBhvr>
                                        <p:cTn id="7" dur="500"/>
                                        <p:tgtEl>
                                          <p:spTgt spid="6">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أشْياءُ غَيْرُ الْحَيَّةِ.wav"/>
                                        </p:tgtEl>
                                      </p:cMediaNode>
                                    </p:audio>
                                  </p:subTnLst>
                                </p:cTn>
                              </p:par>
                              <p:par>
                                <p:cTn id="8" presetID="2" presetClass="entr" presetSubtype="4"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a:spLocks noChangeArrowheads="1"/>
          </p:cNvSpPr>
          <p:nvPr/>
        </p:nvSpPr>
        <p:spPr bwMode="auto">
          <a:xfrm>
            <a:off x="4427984" y="2420888"/>
            <a:ext cx="3344862" cy="28622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p>
            <a:pPr algn="r" rtl="1" fontAlgn="auto">
              <a:spcBef>
                <a:spcPts val="0"/>
              </a:spcBef>
              <a:spcAft>
                <a:spcPts val="0"/>
              </a:spcAft>
            </a:pPr>
            <a:r>
              <a:rPr lang="ar-SA" sz="4000" b="1" u="sng" dirty="0">
                <a:solidFill>
                  <a:srgbClr val="FF0000"/>
                </a:solidFill>
                <a:latin typeface="+mn-lt"/>
                <a:cs typeface="+mn-cs"/>
              </a:rPr>
              <a:t>الْجُذورُ</a:t>
            </a:r>
            <a:endParaRPr lang="ar-EG" sz="4000" b="1" u="sng" dirty="0">
              <a:solidFill>
                <a:srgbClr val="FF0000"/>
              </a:solidFill>
              <a:latin typeface="+mn-lt"/>
              <a:cs typeface="+mn-cs"/>
            </a:endParaRPr>
          </a:p>
          <a:p>
            <a:pPr algn="r" rtl="1" fontAlgn="auto">
              <a:spcBef>
                <a:spcPts val="0"/>
              </a:spcBef>
              <a:spcAft>
                <a:spcPts val="0"/>
              </a:spcAft>
            </a:pPr>
            <a:endParaRPr lang="ar-SA" sz="4000" b="1" u="sng" dirty="0">
              <a:solidFill>
                <a:srgbClr val="FF0000"/>
              </a:solidFill>
              <a:latin typeface="+mn-lt"/>
              <a:cs typeface="+mn-cs"/>
            </a:endParaRPr>
          </a:p>
          <a:p>
            <a:pPr algn="r" rtl="1" fontAlgn="auto">
              <a:spcBef>
                <a:spcPts val="0"/>
              </a:spcBef>
              <a:spcAft>
                <a:spcPts val="0"/>
              </a:spcAft>
            </a:pPr>
            <a:r>
              <a:rPr lang="ar-SA" sz="3600" b="1" dirty="0">
                <a:solidFill>
                  <a:schemeClr val="tx1"/>
                </a:solidFill>
                <a:latin typeface="+mn-lt"/>
                <a:cs typeface="+mn-cs"/>
              </a:rPr>
              <a:t>أَجْزاءُ النَّباتِ الّت</a:t>
            </a:r>
            <a:r>
              <a:rPr lang="ar-EG" sz="3600" b="1" dirty="0">
                <a:solidFill>
                  <a:schemeClr val="tx1"/>
                </a:solidFill>
                <a:latin typeface="+mn-lt"/>
                <a:cs typeface="+mn-cs"/>
              </a:rPr>
              <a:t>ِ</a:t>
            </a:r>
            <a:r>
              <a:rPr lang="ar-SA" sz="3600" b="1" dirty="0">
                <a:solidFill>
                  <a:schemeClr val="tx1"/>
                </a:solidFill>
                <a:latin typeface="+mn-lt"/>
                <a:cs typeface="+mn-cs"/>
              </a:rPr>
              <a:t>ي تُثَبِّتُه في التُّرْبَةِ</a:t>
            </a:r>
          </a:p>
          <a:p>
            <a:pPr algn="r" rtl="1" fontAlgn="auto">
              <a:spcBef>
                <a:spcPts val="0"/>
              </a:spcBef>
              <a:spcAft>
                <a:spcPts val="0"/>
              </a:spcAft>
            </a:pPr>
            <a:r>
              <a:rPr lang="ar-SA" sz="3600" b="1" dirty="0">
                <a:solidFill>
                  <a:schemeClr val="tx1"/>
                </a:solidFill>
                <a:latin typeface="+mn-lt"/>
                <a:cs typeface="+mn-cs"/>
              </a:rPr>
              <a:t>وتمْتَصُّ لَهُ المَاءَ.</a:t>
            </a:r>
          </a:p>
        </p:txBody>
      </p:sp>
      <p:pic>
        <p:nvPicPr>
          <p:cNvPr id="2" name="صورة 1"/>
          <p:cNvPicPr>
            <a:picLocks noChangeAspect="1"/>
          </p:cNvPicPr>
          <p:nvPr/>
        </p:nvPicPr>
        <p:blipFill>
          <a:blip r:embed="rId4"/>
          <a:stretch>
            <a:fillRect/>
          </a:stretch>
        </p:blipFill>
        <p:spPr>
          <a:xfrm>
            <a:off x="1249487" y="1459029"/>
            <a:ext cx="3173313" cy="2392990"/>
          </a:xfrm>
          <a:prstGeom prst="rect">
            <a:avLst/>
          </a:prstGeom>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جُذورُ.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4644008" y="1988840"/>
            <a:ext cx="3335337" cy="357505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p>
            <a:pPr algn="r" rtl="1" fontAlgn="auto">
              <a:spcBef>
                <a:spcPts val="0"/>
              </a:spcBef>
              <a:spcAft>
                <a:spcPts val="0"/>
              </a:spcAft>
              <a:defRPr/>
            </a:pPr>
            <a:r>
              <a:rPr lang="ar-SA" sz="4000" b="1" u="sng" dirty="0">
                <a:solidFill>
                  <a:srgbClr val="FF0000"/>
                </a:solidFill>
              </a:rPr>
              <a:t>الأَوْراقُ</a:t>
            </a:r>
            <a:endParaRPr lang="ar-EG" sz="4000" b="1" u="sng" dirty="0">
              <a:solidFill>
                <a:srgbClr val="FF0000"/>
              </a:solidFill>
            </a:endParaRPr>
          </a:p>
          <a:p>
            <a:pPr algn="r" rtl="1" fontAlgn="auto">
              <a:spcBef>
                <a:spcPts val="0"/>
              </a:spcBef>
              <a:spcAft>
                <a:spcPts val="0"/>
              </a:spcAft>
              <a:defRPr/>
            </a:pPr>
            <a:endParaRPr lang="ar-SA" sz="4000" b="1" u="sng" dirty="0">
              <a:solidFill>
                <a:srgbClr val="FF0000"/>
              </a:solidFill>
            </a:endParaRPr>
          </a:p>
          <a:p>
            <a:pPr algn="ctr" rtl="1" fontAlgn="auto">
              <a:spcBef>
                <a:spcPts val="0"/>
              </a:spcBef>
              <a:spcAft>
                <a:spcPts val="0"/>
              </a:spcAft>
              <a:defRPr/>
            </a:pPr>
            <a:r>
              <a:rPr lang="ar-SA" sz="3600" b="1" dirty="0"/>
              <a:t>أَجْزاءُ النَّباتِ </a:t>
            </a:r>
            <a:r>
              <a:rPr lang="ar-SA" sz="3600" b="1" dirty="0" err="1"/>
              <a:t>الَّت</a:t>
            </a:r>
            <a:r>
              <a:rPr lang="ar-EG" sz="3600" b="1" dirty="0"/>
              <a:t>ِ</a:t>
            </a:r>
            <a:r>
              <a:rPr lang="ar-SA" sz="3600" b="1" dirty="0"/>
              <a:t>ي تَسْتخْدِمُ ضَوْءَ</a:t>
            </a:r>
          </a:p>
          <a:p>
            <a:pPr algn="ctr" rtl="1" fontAlgn="auto">
              <a:spcBef>
                <a:spcPts val="0"/>
              </a:spcBef>
              <a:spcAft>
                <a:spcPts val="0"/>
              </a:spcAft>
              <a:defRPr/>
            </a:pPr>
            <a:r>
              <a:rPr lang="ar-SA" sz="3600" b="1" dirty="0"/>
              <a:t>الشَّمْسِ وَالْهَواءَ لِتَصْنَعَ الغِذاءَ.</a:t>
            </a:r>
          </a:p>
        </p:txBody>
      </p:sp>
      <p:pic>
        <p:nvPicPr>
          <p:cNvPr id="2" name="صورة 1"/>
          <p:cNvPicPr>
            <a:picLocks noChangeAspect="1"/>
          </p:cNvPicPr>
          <p:nvPr/>
        </p:nvPicPr>
        <p:blipFill>
          <a:blip r:embed="rId4"/>
          <a:stretch>
            <a:fillRect/>
          </a:stretch>
        </p:blipFill>
        <p:spPr>
          <a:xfrm>
            <a:off x="899592" y="2636912"/>
            <a:ext cx="2434183" cy="1877209"/>
          </a:xfrm>
          <a:prstGeom prst="rect">
            <a:avLst/>
          </a:prstGeom>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ox(in)">
                                      <p:cBhvr>
                                        <p:cTn id="7" dur="500"/>
                                        <p:tgtEl>
                                          <p:spTgt spid="7">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أَوْراقُ.wav"/>
                                        </p:tgtEl>
                                      </p:cMediaNode>
                                    </p:audio>
                                  </p:subTnLst>
                                </p:cTn>
                              </p:par>
                              <p:par>
                                <p:cTn id="8" presetID="2" presetClass="entr" presetSubtype="4"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048" y="622651"/>
            <a:ext cx="7161904" cy="5612698"/>
          </a:xfrm>
          <a:prstGeom prst="rect">
            <a:avLst/>
          </a:prstGeom>
        </p:spPr>
      </p:pic>
      <p:sp>
        <p:nvSpPr>
          <p:cNvPr id="3" name="Round Diagonal Corner Rectangle 2"/>
          <p:cNvSpPr/>
          <p:nvPr/>
        </p:nvSpPr>
        <p:spPr>
          <a:xfrm>
            <a:off x="1446783" y="3719874"/>
            <a:ext cx="5904656" cy="1428760"/>
          </a:xfrm>
          <a:prstGeom prst="round2DiagRect">
            <a:avLst/>
          </a:prstGeom>
          <a:noFill/>
          <a:ln w="73025">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6000" b="1" dirty="0">
                <a:ln w="0"/>
                <a:solidFill>
                  <a:schemeClr val="tx1"/>
                </a:solidFill>
                <a:effectLst>
                  <a:outerShdw blurRad="38100" dist="25400" dir="5400000" algn="ctr" rotWithShape="0">
                    <a:srgbClr val="6E747A">
                      <a:alpha val="43000"/>
                    </a:srgbClr>
                  </a:outerShdw>
                </a:effectLst>
              </a:rPr>
              <a:t>الْمَخْلوقاتُ الْحَيَّةُ</a:t>
            </a:r>
          </a:p>
        </p:txBody>
      </p:sp>
      <p:sp>
        <p:nvSpPr>
          <p:cNvPr id="4" name="مستطيل 3"/>
          <p:cNvSpPr>
            <a:spLocks noChangeArrowheads="1"/>
          </p:cNvSpPr>
          <p:nvPr/>
        </p:nvSpPr>
        <p:spPr bwMode="auto">
          <a:xfrm>
            <a:off x="2987824" y="2889611"/>
            <a:ext cx="2822575" cy="830263"/>
          </a:xfrm>
          <a:prstGeom prst="rect">
            <a:avLst/>
          </a:prstGeom>
          <a:noFill/>
          <a:ln w="9525">
            <a:noFill/>
            <a:miter lim="800000"/>
            <a:headEnd/>
            <a:tailEnd/>
          </a:ln>
        </p:spPr>
        <p:txBody>
          <a:bodyPr wrap="none">
            <a:spAutoFit/>
          </a:bodyPr>
          <a:lstStyle/>
          <a:p>
            <a:pPr algn="ctr" rtl="1"/>
            <a:r>
              <a:rPr lang="ar-EG" sz="4800" b="1" dirty="0">
                <a:solidFill>
                  <a:srgbClr val="7030A0"/>
                </a:solidFill>
              </a:rPr>
              <a:t>الدَّرسُ الأولُ </a:t>
            </a:r>
          </a:p>
        </p:txBody>
      </p:sp>
    </p:spTree>
  </p:cSld>
  <p:clrMapOvr>
    <a:masterClrMapping/>
  </p:clrMapOvr>
  <p:transition>
    <p:wheel spokes="8"/>
    <p:sndAc>
      <p:stSnd>
        <p:snd r:embed="rId3"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الدرس الأول.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5" name="المخلوقات الحية 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23479" y="568913"/>
            <a:ext cx="3929090" cy="1104245"/>
          </a:xfrm>
          <a:prstGeom prst="horizontalScroll">
            <a:avLst/>
          </a:prstGeom>
        </p:spPr>
        <p:style>
          <a:lnRef idx="1">
            <a:schemeClr val="accent3"/>
          </a:lnRef>
          <a:fillRef idx="2">
            <a:schemeClr val="accent3"/>
          </a:fillRef>
          <a:effectRef idx="1">
            <a:schemeClr val="accent3"/>
          </a:effectRef>
          <a:fontRef idx="minor">
            <a:schemeClr val="dk1"/>
          </a:fontRef>
        </p:style>
        <p:txBody>
          <a:bodyPr rtlCol="1">
            <a:spAutoFit/>
          </a:bodyPr>
          <a:lstStyle/>
          <a:p>
            <a:pPr algn="ctr" rtl="1" fontAlgn="auto">
              <a:spcBef>
                <a:spcPts val="0"/>
              </a:spcBef>
              <a:spcAft>
                <a:spcPts val="0"/>
              </a:spcAft>
              <a:defRPr/>
            </a:pPr>
            <a:r>
              <a:rPr lang="ar-EG" sz="4800" b="1" dirty="0">
                <a:ln w="0"/>
                <a:solidFill>
                  <a:schemeClr val="tx1"/>
                </a:solidFill>
                <a:effectLst>
                  <a:outerShdw blurRad="38100" dist="25400" dir="5400000" algn="ctr" rotWithShape="0">
                    <a:srgbClr val="6E747A">
                      <a:alpha val="43000"/>
                    </a:srgbClr>
                  </a:outerShdw>
                </a:effectLst>
                <a:latin typeface="+mn-lt"/>
                <a:cs typeface="+mn-cs"/>
              </a:rPr>
              <a:t>أَنْظُرُ وَأَتسَاءَلُ</a:t>
            </a:r>
          </a:p>
        </p:txBody>
      </p:sp>
      <p:sp>
        <p:nvSpPr>
          <p:cNvPr id="16" name="Rectangle 15"/>
          <p:cNvSpPr/>
          <p:nvPr/>
        </p:nvSpPr>
        <p:spPr bwMode="auto">
          <a:xfrm flipH="1">
            <a:off x="904329" y="1894978"/>
            <a:ext cx="3590925" cy="1570037"/>
          </a:xfrm>
          <a:prstGeom prst="rect">
            <a:avLst/>
          </a:prstGeom>
        </p:spPr>
        <p:txBody>
          <a:bodyPr wrap="none">
            <a:spAutoFit/>
          </a:bodyPr>
          <a:lstStyle/>
          <a:p>
            <a:pPr algn="ctr" rtl="1" fontAlgn="auto">
              <a:spcBef>
                <a:spcPts val="0"/>
              </a:spcBef>
              <a:spcAft>
                <a:spcPts val="0"/>
              </a:spcAft>
              <a:defRPr/>
            </a:pPr>
            <a:r>
              <a:rPr lang="ar-EG" sz="3200" b="1" dirty="0">
                <a:solidFill>
                  <a:srgbClr val="C00000"/>
                </a:solidFill>
                <a:latin typeface="+mn-lt"/>
                <a:cs typeface="+mn-cs"/>
              </a:rPr>
              <a:t>ما الْمَخْلوقاتُ </a:t>
            </a:r>
            <a:r>
              <a:rPr lang="ar-EG" sz="3200" b="1" dirty="0" err="1">
                <a:solidFill>
                  <a:srgbClr val="C00000"/>
                </a:solidFill>
                <a:latin typeface="+mn-lt"/>
                <a:cs typeface="+mn-cs"/>
              </a:rPr>
              <a:t>الحَيَّةُ؟</a:t>
            </a:r>
            <a:r>
              <a:rPr lang="ar-EG" sz="3200" b="1" dirty="0">
                <a:solidFill>
                  <a:srgbClr val="C00000"/>
                </a:solidFill>
                <a:latin typeface="+mn-lt"/>
                <a:cs typeface="+mn-cs"/>
              </a:rPr>
              <a:t> </a:t>
            </a:r>
            <a:endParaRPr lang="ar-SA" sz="3200" b="1" dirty="0">
              <a:solidFill>
                <a:srgbClr val="C00000"/>
              </a:solidFill>
              <a:latin typeface="+mn-lt"/>
              <a:cs typeface="+mn-cs"/>
            </a:endParaRPr>
          </a:p>
          <a:p>
            <a:pPr algn="ctr" rtl="1" fontAlgn="auto">
              <a:spcBef>
                <a:spcPts val="0"/>
              </a:spcBef>
              <a:spcAft>
                <a:spcPts val="0"/>
              </a:spcAft>
              <a:defRPr/>
            </a:pPr>
            <a:r>
              <a:rPr lang="ar-EG" sz="3200" b="1" dirty="0">
                <a:solidFill>
                  <a:srgbClr val="C00000"/>
                </a:solidFill>
                <a:latin typeface="+mn-lt"/>
                <a:cs typeface="+mn-cs"/>
              </a:rPr>
              <a:t>وَما الأشْيَاءُ غَيْرُ الْحَيَّةِ في</a:t>
            </a:r>
            <a:endParaRPr lang="ar-SA" sz="3200" b="1" dirty="0">
              <a:solidFill>
                <a:srgbClr val="C00000"/>
              </a:solidFill>
              <a:latin typeface="+mn-lt"/>
              <a:cs typeface="+mn-cs"/>
            </a:endParaRPr>
          </a:p>
          <a:p>
            <a:pPr algn="ctr" rtl="1" fontAlgn="auto">
              <a:spcBef>
                <a:spcPts val="0"/>
              </a:spcBef>
              <a:spcAft>
                <a:spcPts val="0"/>
              </a:spcAft>
              <a:defRPr/>
            </a:pPr>
            <a:r>
              <a:rPr lang="ar-EG" sz="3200" b="1" dirty="0">
                <a:solidFill>
                  <a:srgbClr val="C00000"/>
                </a:solidFill>
                <a:latin typeface="+mn-lt"/>
                <a:cs typeface="+mn-cs"/>
              </a:rPr>
              <a:t> هَذِهِ </a:t>
            </a:r>
            <a:r>
              <a:rPr lang="ar-EG" sz="3200" b="1" dirty="0" err="1">
                <a:solidFill>
                  <a:srgbClr val="C00000"/>
                </a:solidFill>
                <a:latin typeface="+mn-lt"/>
                <a:cs typeface="+mn-cs"/>
              </a:rPr>
              <a:t>الصُّورَةِ؟</a:t>
            </a:r>
            <a:endParaRPr lang="ar-EG" sz="3200" b="1" dirty="0">
              <a:solidFill>
                <a:srgbClr val="C00000"/>
              </a:solidFill>
              <a:latin typeface="+mn-lt"/>
              <a:cs typeface="+mn-cs"/>
            </a:endParaRPr>
          </a:p>
        </p:txBody>
      </p:sp>
      <p:sp>
        <p:nvSpPr>
          <p:cNvPr id="17" name="Rectangle 12"/>
          <p:cNvSpPr>
            <a:spLocks noChangeArrowheads="1"/>
          </p:cNvSpPr>
          <p:nvPr/>
        </p:nvSpPr>
        <p:spPr bwMode="auto">
          <a:xfrm>
            <a:off x="467544" y="3686835"/>
            <a:ext cx="4104456" cy="2062103"/>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rtl="1" eaLnBrk="0" hangingPunct="0">
              <a:defRPr/>
            </a:pPr>
            <a:r>
              <a:rPr lang="ar-SA" sz="3200" b="1" dirty="0">
                <a:solidFill>
                  <a:schemeClr val="accent3">
                    <a:lumMod val="50000"/>
                  </a:schemeClr>
                </a:solidFill>
                <a:latin typeface="Times New Roman" pitchFamily="18" charset="0"/>
                <a:cs typeface="Calibri" pitchFamily="34" charset="0"/>
              </a:rPr>
              <a:t>ال</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م</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خ</a:t>
            </a:r>
            <a:r>
              <a:rPr lang="ar-EG" sz="3200" b="1" dirty="0">
                <a:solidFill>
                  <a:schemeClr val="accent3">
                    <a:lumMod val="50000"/>
                  </a:schemeClr>
                </a:solidFill>
                <a:latin typeface="Times New Roman" pitchFamily="18" charset="0"/>
                <a:cs typeface="Calibri" pitchFamily="34" charset="0"/>
              </a:rPr>
              <a:t>ْ</a:t>
            </a:r>
            <a:r>
              <a:rPr lang="ar-SA" sz="3200" b="1" dirty="0" err="1">
                <a:solidFill>
                  <a:schemeClr val="accent3">
                    <a:lumMod val="50000"/>
                  </a:schemeClr>
                </a:solidFill>
                <a:latin typeface="Times New Roman" pitchFamily="18" charset="0"/>
                <a:cs typeface="Calibri" pitchFamily="34" charset="0"/>
              </a:rPr>
              <a:t>لوقات</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 </a:t>
            </a:r>
            <a:r>
              <a:rPr lang="ar-SA" sz="3200" b="1" dirty="0" err="1">
                <a:solidFill>
                  <a:schemeClr val="accent3">
                    <a:lumMod val="50000"/>
                  </a:schemeClr>
                </a:solidFill>
                <a:latin typeface="Times New Roman" pitchFamily="18" charset="0"/>
                <a:cs typeface="Calibri" pitchFamily="34" charset="0"/>
              </a:rPr>
              <a:t>الح</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ي</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ة</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 هي </a:t>
            </a:r>
            <a:r>
              <a:rPr lang="ar-EG" sz="3200" b="1" dirty="0">
                <a:solidFill>
                  <a:schemeClr val="accent3">
                    <a:lumMod val="50000"/>
                  </a:schemeClr>
                </a:solidFill>
                <a:latin typeface="Times New Roman" pitchFamily="18" charset="0"/>
                <a:cs typeface="Calibri" pitchFamily="34" charset="0"/>
              </a:rPr>
              <a:t>السُّلْحِفاةُ والسَّمكُ</a:t>
            </a:r>
            <a:r>
              <a:rPr lang="ar-SA" sz="3200" b="1" dirty="0">
                <a:solidFill>
                  <a:schemeClr val="accent3">
                    <a:lumMod val="50000"/>
                  </a:schemeClr>
                </a:solidFill>
                <a:latin typeface="Times New Roman" pitchFamily="18" charset="0"/>
                <a:cs typeface="Calibri" pitchFamily="34" charset="0"/>
              </a:rPr>
              <a:t> والنباتات.</a:t>
            </a:r>
            <a:endParaRPr lang="en-US" sz="3200" b="1" dirty="0">
              <a:solidFill>
                <a:schemeClr val="accent3">
                  <a:lumMod val="50000"/>
                </a:schemeClr>
              </a:solidFill>
              <a:latin typeface="Arial" charset="0"/>
              <a:cs typeface="Arial" charset="0"/>
            </a:endParaRPr>
          </a:p>
          <a:p>
            <a:pPr algn="ctr" rtl="1" eaLnBrk="0" hangingPunct="0">
              <a:defRPr/>
            </a:pPr>
            <a:r>
              <a:rPr lang="ar-SA" sz="3200" b="1" dirty="0">
                <a:solidFill>
                  <a:schemeClr val="accent3">
                    <a:lumMod val="50000"/>
                  </a:schemeClr>
                </a:solidFill>
                <a:latin typeface="Times New Roman" pitchFamily="18" charset="0"/>
                <a:cs typeface="Calibri" pitchFamily="34" charset="0"/>
              </a:rPr>
              <a:t>الأشياء</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 غير</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 الحية</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 هي الم</a:t>
            </a:r>
            <a:r>
              <a:rPr lang="ar-EG" sz="3200" b="1" dirty="0">
                <a:solidFill>
                  <a:schemeClr val="accent3">
                    <a:lumMod val="50000"/>
                  </a:schemeClr>
                </a:solidFill>
                <a:latin typeface="Times New Roman" pitchFamily="18" charset="0"/>
                <a:cs typeface="Calibri" pitchFamily="34" charset="0"/>
              </a:rPr>
              <a:t>َ</a:t>
            </a:r>
            <a:r>
              <a:rPr lang="ar-SA" sz="3200" b="1" dirty="0" err="1">
                <a:solidFill>
                  <a:schemeClr val="accent3">
                    <a:lumMod val="50000"/>
                  </a:schemeClr>
                </a:solidFill>
                <a:latin typeface="Times New Roman" pitchFamily="18" charset="0"/>
                <a:cs typeface="Calibri" pitchFamily="34" charset="0"/>
              </a:rPr>
              <a:t>اء</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 </a:t>
            </a:r>
            <a:r>
              <a:rPr lang="ar-SA" sz="3200" b="1" dirty="0" err="1">
                <a:solidFill>
                  <a:schemeClr val="accent3">
                    <a:lumMod val="50000"/>
                  </a:schemeClr>
                </a:solidFill>
                <a:latin typeface="Times New Roman" pitchFamily="18" charset="0"/>
                <a:cs typeface="Calibri" pitchFamily="34" charset="0"/>
              </a:rPr>
              <a:t>والص</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خور</a:t>
            </a:r>
            <a:r>
              <a:rPr lang="ar-EG" sz="3200" b="1" dirty="0">
                <a:solidFill>
                  <a:schemeClr val="accent3">
                    <a:lumMod val="50000"/>
                  </a:schemeClr>
                </a:solidFill>
                <a:latin typeface="Times New Roman" pitchFamily="18" charset="0"/>
                <a:cs typeface="Calibri" pitchFamily="34" charset="0"/>
              </a:rPr>
              <a:t>ُ</a:t>
            </a:r>
            <a:r>
              <a:rPr lang="ar-SA" sz="3200" b="1" dirty="0">
                <a:solidFill>
                  <a:schemeClr val="accent3">
                    <a:lumMod val="50000"/>
                  </a:schemeClr>
                </a:solidFill>
                <a:latin typeface="Times New Roman" pitchFamily="18" charset="0"/>
                <a:cs typeface="Calibri" pitchFamily="34" charset="0"/>
              </a:rPr>
              <a:t>.</a:t>
            </a:r>
            <a:endParaRPr lang="ar-SA" sz="3200" b="1" dirty="0">
              <a:solidFill>
                <a:schemeClr val="accent3">
                  <a:lumMod val="50000"/>
                </a:schemeClr>
              </a:solidFill>
              <a:latin typeface="Arial" charset="0"/>
            </a:endParaRPr>
          </a:p>
        </p:txBody>
      </p:sp>
      <p:pic>
        <p:nvPicPr>
          <p:cNvPr id="2" name="صورة 1"/>
          <p:cNvPicPr>
            <a:picLocks noChangeAspect="1"/>
          </p:cNvPicPr>
          <p:nvPr/>
        </p:nvPicPr>
        <p:blipFill>
          <a:blip r:embed="rId4"/>
          <a:stretch>
            <a:fillRect/>
          </a:stretch>
        </p:blipFill>
        <p:spPr>
          <a:xfrm>
            <a:off x="4788024" y="2348880"/>
            <a:ext cx="3406701" cy="31683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1000"/>
                                        <p:tgtEl>
                                          <p:spTgt spid="17">
                                            <p:txEl>
                                              <p:pRg st="0" end="0"/>
                                            </p:txEl>
                                          </p:spTgt>
                                        </p:tgtEl>
                                      </p:cBhvr>
                                    </p:animEffect>
                                    <p:anim calcmode="lin" valueType="num">
                                      <p:cBhvr>
                                        <p:cTn id="2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الأشياءُ غيرُ الحيةُ هي المَاءُ والصُّخ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1142801"/>
            <a:ext cx="3080494" cy="1885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extBox 1"/>
          <p:cNvSpPr txBox="1"/>
          <p:nvPr/>
        </p:nvSpPr>
        <p:spPr>
          <a:xfrm>
            <a:off x="1547664" y="4077072"/>
            <a:ext cx="6247432" cy="826828"/>
          </a:xfrm>
          <a:prstGeom prst="rect">
            <a:avLst/>
          </a:prstGeom>
          <a:solidFill>
            <a:schemeClr val="bg2">
              <a:lumMod val="90000"/>
            </a:schemeClr>
          </a:solidFill>
          <a:ln>
            <a:noFill/>
          </a:ln>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rtlCol="1" anchor="ctr"/>
          <a:lstStyle/>
          <a:p>
            <a:pPr algn="ctr" rtl="1" fontAlgn="auto">
              <a:spcBef>
                <a:spcPts val="0"/>
              </a:spcBef>
              <a:spcAft>
                <a:spcPts val="0"/>
              </a:spcAft>
              <a:defRPr/>
            </a:pPr>
            <a:r>
              <a:rPr lang="ar-EG" sz="3200" b="1" dirty="0">
                <a:latin typeface="+mn-lt"/>
                <a:cs typeface="+mn-cs"/>
              </a:rPr>
              <a:t>ما الْمَخْلوقاتُ الْحَيَّةُ؟ وَما الأشْياءُ غَيْرُ الْحَيَّةِ؟</a:t>
            </a:r>
            <a:endParaRPr lang="ar-EG" sz="3200" dirty="0">
              <a:latin typeface="+mn-lt"/>
              <a:cs typeface="+mn-cs"/>
            </a:endParaRPr>
          </a:p>
        </p:txBody>
      </p:sp>
      <p:sp>
        <p:nvSpPr>
          <p:cNvPr id="18440" name="TextBox 2">
            <a:hlinkClick r:id="rId6" action="ppaction://hlinkpres?slideindex=28&amp;slidetitle=الشريحة 28"/>
          </p:cNvPr>
          <p:cNvSpPr txBox="1">
            <a:spLocks noChangeArrowheads="1"/>
          </p:cNvSpPr>
          <p:nvPr/>
        </p:nvSpPr>
        <p:spPr bwMode="auto">
          <a:xfrm>
            <a:off x="4211960" y="188640"/>
            <a:ext cx="3000375" cy="646327"/>
          </a:xfrm>
          <a:prstGeom prst="rect">
            <a:avLst/>
          </a:prstGeom>
          <a:noFill/>
          <a:ln w="9525">
            <a:noFill/>
            <a:miter lim="800000"/>
            <a:headEnd/>
            <a:tailEnd/>
          </a:ln>
        </p:spPr>
        <p:txBody>
          <a:bodyPr>
            <a:spAutoFit/>
          </a:bodyPr>
          <a:lstStyle/>
          <a:p>
            <a:pPr algn="ctr" rtl="1"/>
            <a:r>
              <a:rPr lang="ar-EG" sz="3600" b="1" dirty="0">
                <a:solidFill>
                  <a:schemeClr val="bg1"/>
                </a:solidFill>
                <a:latin typeface="Calibri" pitchFamily="34" charset="0"/>
              </a:rPr>
              <a:t>نَشَاطٌ اسْتِقْصَائِيُّ</a:t>
            </a:r>
          </a:p>
        </p:txBody>
      </p:sp>
      <p:sp>
        <p:nvSpPr>
          <p:cNvPr id="22" name="TextBox 1"/>
          <p:cNvSpPr txBox="1"/>
          <p:nvPr/>
        </p:nvSpPr>
        <p:spPr bwMode="auto">
          <a:xfrm>
            <a:off x="3059832" y="1700808"/>
            <a:ext cx="2927350" cy="769937"/>
          </a:xfrm>
          <a:prstGeom prst="rect">
            <a:avLst/>
          </a:prstGeom>
          <a:noFill/>
        </p:spPr>
        <p:txBody>
          <a:bodyPr rtlCol="1">
            <a:spAutoFit/>
          </a:bodyPr>
          <a:lstStyle/>
          <a:p>
            <a:pPr algn="ctr" rtl="1" fontAlgn="auto">
              <a:spcBef>
                <a:spcPts val="0"/>
              </a:spcBef>
              <a:spcAft>
                <a:spcPts val="0"/>
              </a:spcAft>
              <a:defRPr/>
            </a:pPr>
            <a:r>
              <a:rPr lang="ar-EG" sz="4400" b="1" dirty="0">
                <a:effectLst>
                  <a:outerShdw blurRad="38100" dist="38100" dir="2700000" algn="tl">
                    <a:srgbClr val="000000">
                      <a:alpha val="43137"/>
                    </a:srgbClr>
                  </a:outerShdw>
                </a:effectLst>
                <a:latin typeface="+mn-lt"/>
                <a:cs typeface="+mn-cs"/>
              </a:rPr>
              <a:t>أسْتَكْشِفُ</a:t>
            </a:r>
          </a:p>
        </p:txBody>
      </p:sp>
    </p:spTree>
  </p:cSld>
  <p:clrMapOvr>
    <a:masterClrMapping/>
  </p:clrMapOvr>
  <p:transition>
    <p:wheel spokes="8"/>
    <p:sndAc>
      <p:stSnd>
        <p:snd r:embed="rId3"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edge">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ما الْمَخْلوقاتُ الْحَيَّةُ؟ وَما الأشْياءُ غَيْرُ الْحَيَّةِ؟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bwMode="auto">
          <a:xfrm>
            <a:off x="2339752" y="4725144"/>
            <a:ext cx="4873625" cy="1323975"/>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rtl="1" fontAlgn="auto">
              <a:spcBef>
                <a:spcPts val="0"/>
              </a:spcBef>
              <a:spcAft>
                <a:spcPts val="0"/>
              </a:spcAft>
              <a:defRPr/>
            </a:pPr>
            <a:r>
              <a:rPr lang="ar-SA" sz="4000" b="1" dirty="0">
                <a:ln w="0"/>
                <a:solidFill>
                  <a:schemeClr val="tx1"/>
                </a:solidFill>
                <a:effectLst>
                  <a:outerShdw blurRad="38100" dist="19050" dir="2700000" algn="tl" rotWithShape="0">
                    <a:schemeClr val="dk1">
                      <a:alpha val="40000"/>
                    </a:schemeClr>
                  </a:outerShdw>
                </a:effectLst>
              </a:rPr>
              <a:t>تتَحَرَّكُ </a:t>
            </a:r>
            <a:r>
              <a:rPr lang="ar-SA" sz="4000" b="1" dirty="0" err="1">
                <a:ln w="0"/>
                <a:solidFill>
                  <a:schemeClr val="tx1"/>
                </a:solidFill>
                <a:effectLst>
                  <a:outerShdw blurRad="38100" dist="19050" dir="2700000" algn="tl" rotWithShape="0">
                    <a:schemeClr val="dk1">
                      <a:alpha val="40000"/>
                    </a:schemeClr>
                  </a:outerShdw>
                </a:effectLst>
              </a:rPr>
              <a:t>ز</a:t>
            </a:r>
            <a:r>
              <a:rPr lang="ar-EG" sz="4000" b="1" dirty="0">
                <a:ln w="0"/>
                <a:solidFill>
                  <a:schemeClr val="tx1"/>
                </a:solidFill>
                <a:effectLst>
                  <a:outerShdw blurRad="38100" dist="19050" dir="2700000" algn="tl" rotWithShape="0">
                    <a:schemeClr val="dk1">
                      <a:alpha val="40000"/>
                    </a:schemeClr>
                  </a:outerShdw>
                </a:effectLst>
              </a:rPr>
              <a:t>َ</a:t>
            </a:r>
            <a:r>
              <a:rPr lang="ar-SA" sz="4000" b="1" dirty="0">
                <a:ln w="0"/>
                <a:solidFill>
                  <a:schemeClr val="tx1"/>
                </a:solidFill>
                <a:effectLst>
                  <a:outerShdw blurRad="38100" dist="19050" dir="2700000" algn="tl" rotWithShape="0">
                    <a:schemeClr val="dk1">
                      <a:alpha val="40000"/>
                    </a:schemeClr>
                  </a:outerShdw>
                </a:effectLst>
              </a:rPr>
              <a:t>ه</a:t>
            </a:r>
            <a:r>
              <a:rPr lang="ar-EG" sz="4000" b="1" dirty="0">
                <a:ln w="0"/>
                <a:solidFill>
                  <a:schemeClr val="tx1"/>
                </a:solidFill>
                <a:effectLst>
                  <a:outerShdw blurRad="38100" dist="19050" dir="2700000" algn="tl" rotWithShape="0">
                    <a:schemeClr val="dk1">
                      <a:alpha val="40000"/>
                    </a:schemeClr>
                  </a:outerShdw>
                </a:effectLst>
              </a:rPr>
              <a:t>ْ</a:t>
            </a:r>
            <a:r>
              <a:rPr lang="ar-SA" sz="4000" b="1" dirty="0" err="1">
                <a:ln w="0"/>
                <a:solidFill>
                  <a:schemeClr val="tx1"/>
                </a:solidFill>
                <a:effectLst>
                  <a:outerShdw blurRad="38100" dist="19050" dir="2700000" algn="tl" rotWithShape="0">
                    <a:schemeClr val="dk1">
                      <a:alpha val="40000"/>
                    </a:schemeClr>
                  </a:outerShdw>
                </a:effectLst>
              </a:rPr>
              <a:t>رة</a:t>
            </a:r>
            <a:r>
              <a:rPr lang="ar-EG" sz="4000" b="1" dirty="0">
                <a:ln w="0"/>
                <a:solidFill>
                  <a:schemeClr val="tx1"/>
                </a:solidFill>
                <a:effectLst>
                  <a:outerShdw blurRad="38100" dist="19050" dir="2700000" algn="tl" rotWithShape="0">
                    <a:schemeClr val="dk1">
                      <a:alpha val="40000"/>
                    </a:schemeClr>
                  </a:outerShdw>
                </a:effectLst>
              </a:rPr>
              <a:t>ُ</a:t>
            </a:r>
            <a:r>
              <a:rPr lang="ar-SA" sz="4000" b="1" dirty="0">
                <a:ln w="0"/>
                <a:solidFill>
                  <a:schemeClr val="tx1"/>
                </a:solidFill>
                <a:effectLst>
                  <a:outerShdw blurRad="38100" dist="19050" dir="2700000" algn="tl" rotWithShape="0">
                    <a:schemeClr val="dk1">
                      <a:alpha val="40000"/>
                    </a:schemeClr>
                  </a:outerShdw>
                </a:effectLst>
              </a:rPr>
              <a:t> تَبّاعِ الشَّمْسِ لِتُواجِهَ الشَّمْسَ طَوالَ النَّهارِ</a:t>
            </a:r>
            <a:r>
              <a:rPr lang="ar-EG" sz="4000" b="1" dirty="0" err="1">
                <a:ln w="0"/>
                <a:solidFill>
                  <a:schemeClr val="tx1"/>
                </a:solidFill>
                <a:effectLst>
                  <a:outerShdw blurRad="38100" dist="19050" dir="2700000" algn="tl" rotWithShape="0">
                    <a:schemeClr val="dk1">
                      <a:alpha val="40000"/>
                    </a:schemeClr>
                  </a:outerShdw>
                </a:effectLst>
              </a:rPr>
              <a:t>.</a:t>
            </a:r>
            <a:endParaRPr lang="ar-SA" sz="4000" b="1" dirty="0">
              <a:ln w="0"/>
              <a:solidFill>
                <a:schemeClr val="tx1"/>
              </a:solidFill>
              <a:effectLst>
                <a:outerShdw blurRad="38100" dist="19050" dir="2700000" algn="tl" rotWithShape="0">
                  <a:schemeClr val="dk1">
                    <a:alpha val="40000"/>
                  </a:schemeClr>
                </a:outerShdw>
              </a:effectLst>
            </a:endParaRPr>
          </a:p>
        </p:txBody>
      </p:sp>
      <p:pic>
        <p:nvPicPr>
          <p:cNvPr id="3" name="صورة 2"/>
          <p:cNvPicPr>
            <a:picLocks noChangeAspect="1"/>
          </p:cNvPicPr>
          <p:nvPr/>
        </p:nvPicPr>
        <p:blipFill>
          <a:blip r:embed="rId3"/>
          <a:stretch>
            <a:fillRect/>
          </a:stretch>
        </p:blipFill>
        <p:spPr>
          <a:xfrm>
            <a:off x="2123728" y="808881"/>
            <a:ext cx="5314950"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0E1A5FD5-CC50-4D8E-A82B-6273FCE6A3CC}"/>
              </a:ext>
            </a:extLst>
          </p:cNvPr>
          <p:cNvGrpSpPr/>
          <p:nvPr/>
        </p:nvGrpSpPr>
        <p:grpSpPr>
          <a:xfrm>
            <a:off x="2423915" y="-349669"/>
            <a:ext cx="4023206" cy="3349466"/>
            <a:chOff x="2423915" y="-349669"/>
            <a:chExt cx="4023206" cy="3349466"/>
          </a:xfrm>
        </p:grpSpPr>
        <p:pic>
          <p:nvPicPr>
            <p:cNvPr id="7" name="صورة 6"/>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53359">
              <a:off x="2467277" y="-349669"/>
              <a:ext cx="3979844" cy="3349466"/>
            </a:xfrm>
            <a:prstGeom prst="rect">
              <a:avLst/>
            </a:prstGeom>
          </p:spPr>
        </p:pic>
        <p:sp>
          <p:nvSpPr>
            <p:cNvPr id="22" name="Snip Diagonal Corner Rectangle 21"/>
            <p:cNvSpPr/>
            <p:nvPr/>
          </p:nvSpPr>
          <p:spPr bwMode="auto">
            <a:xfrm>
              <a:off x="2423915" y="860720"/>
              <a:ext cx="3643313" cy="928688"/>
            </a:xfrm>
            <a:prstGeom prst="snip2DiagRect">
              <a:avLst>
                <a:gd name="adj1" fmla="val 0"/>
                <a:gd name="adj2" fmla="val 33590"/>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rtl="1" fontAlgn="auto">
                <a:spcBef>
                  <a:spcPts val="0"/>
                </a:spcBef>
                <a:spcAft>
                  <a:spcPts val="0"/>
                </a:spcAft>
                <a:defRPr/>
              </a:pPr>
              <a:r>
                <a:rPr lang="ar-EG" sz="4000" b="1" dirty="0">
                  <a:ln w="0"/>
                  <a:solidFill>
                    <a:schemeClr val="bg1"/>
                  </a:solidFill>
                  <a:effectLst>
                    <a:outerShdw blurRad="38100" dist="25400" dir="5400000" algn="ctr" rotWithShape="0">
                      <a:srgbClr val="6E747A">
                        <a:alpha val="43000"/>
                      </a:srgbClr>
                    </a:outerShdw>
                  </a:effectLst>
                </a:rPr>
                <a:t>أحْتَّاجُ </a:t>
              </a:r>
              <a:r>
                <a:rPr lang="ar-EG" sz="4000" b="1" dirty="0" err="1">
                  <a:ln w="0"/>
                  <a:solidFill>
                    <a:schemeClr val="bg1"/>
                  </a:solidFill>
                  <a:effectLst>
                    <a:outerShdw blurRad="38100" dist="25400" dir="5400000" algn="ctr" rotWithShape="0">
                      <a:srgbClr val="6E747A">
                        <a:alpha val="43000"/>
                      </a:srgbClr>
                    </a:outerShdw>
                  </a:effectLst>
                </a:rPr>
                <a:t>إِلى:</a:t>
              </a:r>
              <a:endParaRPr lang="ar-EG" sz="4000" b="1" dirty="0">
                <a:ln w="0"/>
                <a:solidFill>
                  <a:schemeClr val="bg1"/>
                </a:solidFill>
                <a:effectLst>
                  <a:outerShdw blurRad="38100" dist="25400" dir="5400000" algn="ctr" rotWithShape="0">
                    <a:srgbClr val="6E747A">
                      <a:alpha val="43000"/>
                    </a:srgbClr>
                  </a:outerShdw>
                </a:effectLst>
              </a:endParaRPr>
            </a:p>
          </p:txBody>
        </p:sp>
      </p:grpSp>
      <p:grpSp>
        <p:nvGrpSpPr>
          <p:cNvPr id="9" name="مجموعة 8"/>
          <p:cNvGrpSpPr/>
          <p:nvPr/>
        </p:nvGrpSpPr>
        <p:grpSpPr>
          <a:xfrm>
            <a:off x="6789693" y="2768573"/>
            <a:ext cx="1685293" cy="1495094"/>
            <a:chOff x="6789693" y="2768573"/>
            <a:chExt cx="1685293" cy="1495094"/>
          </a:xfrm>
        </p:grpSpPr>
        <p:sp>
          <p:nvSpPr>
            <p:cNvPr id="19470" name="TextBox 13"/>
            <p:cNvSpPr txBox="1">
              <a:spLocks noChangeArrowheads="1"/>
            </p:cNvSpPr>
            <p:nvPr/>
          </p:nvSpPr>
          <p:spPr bwMode="auto">
            <a:xfrm>
              <a:off x="7020272" y="3595729"/>
              <a:ext cx="1224136" cy="66793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rtl="1"/>
              <a:r>
                <a:rPr lang="ar-EG" sz="3600" b="1" dirty="0">
                  <a:latin typeface="Calibri" pitchFamily="34" charset="0"/>
                </a:rPr>
                <a:t>حَجَرِ</a:t>
              </a:r>
            </a:p>
          </p:txBody>
        </p:sp>
        <p:pic>
          <p:nvPicPr>
            <p:cNvPr id="8" name="صورة 7"/>
            <p:cNvPicPr>
              <a:picLocks noChangeAspect="1"/>
            </p:cNvPicPr>
            <p:nvPr/>
          </p:nvPicPr>
          <p:blipFill>
            <a:blip r:embed="rId4"/>
            <a:stretch>
              <a:fillRect/>
            </a:stretch>
          </p:blipFill>
          <p:spPr>
            <a:xfrm>
              <a:off x="6789693" y="2768573"/>
              <a:ext cx="1685293" cy="781585"/>
            </a:xfrm>
            <a:prstGeom prst="rect">
              <a:avLst/>
            </a:prstGeom>
          </p:spPr>
        </p:pic>
      </p:grpSp>
      <p:grpSp>
        <p:nvGrpSpPr>
          <p:cNvPr id="11" name="مجموعة 10"/>
          <p:cNvGrpSpPr/>
          <p:nvPr/>
        </p:nvGrpSpPr>
        <p:grpSpPr>
          <a:xfrm>
            <a:off x="4962022" y="3130371"/>
            <a:ext cx="1338793" cy="2419042"/>
            <a:chOff x="4962022" y="3048163"/>
            <a:chExt cx="1338793" cy="2419042"/>
          </a:xfrm>
        </p:grpSpPr>
        <p:sp>
          <p:nvSpPr>
            <p:cNvPr id="19468" name="TextBox 15"/>
            <p:cNvSpPr txBox="1">
              <a:spLocks noChangeArrowheads="1"/>
            </p:cNvSpPr>
            <p:nvPr/>
          </p:nvSpPr>
          <p:spPr bwMode="auto">
            <a:xfrm>
              <a:off x="5029611" y="4820874"/>
              <a:ext cx="1271204" cy="646331"/>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rtl="1"/>
              <a:r>
                <a:rPr lang="ar-EG" sz="3600" b="1">
                  <a:latin typeface="Calibri" pitchFamily="34" charset="0"/>
                </a:rPr>
                <a:t>نَباتِ</a:t>
              </a:r>
            </a:p>
          </p:txBody>
        </p:sp>
        <p:pic>
          <p:nvPicPr>
            <p:cNvPr id="10" name="صورة 9"/>
            <p:cNvPicPr>
              <a:picLocks noChangeAspect="1"/>
            </p:cNvPicPr>
            <p:nvPr/>
          </p:nvPicPr>
          <p:blipFill>
            <a:blip r:embed="rId5"/>
            <a:stretch>
              <a:fillRect/>
            </a:stretch>
          </p:blipFill>
          <p:spPr>
            <a:xfrm>
              <a:off x="4962022" y="3048163"/>
              <a:ext cx="1120701" cy="1591720"/>
            </a:xfrm>
            <a:prstGeom prst="rect">
              <a:avLst/>
            </a:prstGeom>
          </p:spPr>
        </p:pic>
      </p:grpSp>
      <p:grpSp>
        <p:nvGrpSpPr>
          <p:cNvPr id="13" name="مجموعة 12"/>
          <p:cNvGrpSpPr/>
          <p:nvPr/>
        </p:nvGrpSpPr>
        <p:grpSpPr>
          <a:xfrm>
            <a:off x="3054088" y="3801746"/>
            <a:ext cx="1498573" cy="2077088"/>
            <a:chOff x="3086721" y="3390117"/>
            <a:chExt cx="1498573" cy="2077088"/>
          </a:xfrm>
        </p:grpSpPr>
        <p:sp>
          <p:nvSpPr>
            <p:cNvPr id="19466" name="TextBox 17"/>
            <p:cNvSpPr txBox="1">
              <a:spLocks noChangeArrowheads="1"/>
            </p:cNvSpPr>
            <p:nvPr/>
          </p:nvSpPr>
          <p:spPr bwMode="auto">
            <a:xfrm>
              <a:off x="3086721" y="4820874"/>
              <a:ext cx="1304319" cy="646331"/>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rtl="1"/>
              <a:r>
                <a:rPr lang="ar-EG" sz="3600" b="1" dirty="0">
                  <a:latin typeface="Calibri" pitchFamily="34" charset="0"/>
                </a:rPr>
                <a:t>مَاءٍ</a:t>
              </a:r>
            </a:p>
          </p:txBody>
        </p:sp>
        <p:pic>
          <p:nvPicPr>
            <p:cNvPr id="12" name="صورة 11"/>
            <p:cNvPicPr>
              <a:picLocks noChangeAspect="1"/>
            </p:cNvPicPr>
            <p:nvPr/>
          </p:nvPicPr>
          <p:blipFill>
            <a:blip r:embed="rId6"/>
            <a:stretch>
              <a:fillRect/>
            </a:stretch>
          </p:blipFill>
          <p:spPr>
            <a:xfrm>
              <a:off x="3086721" y="3390117"/>
              <a:ext cx="1498573" cy="1259670"/>
            </a:xfrm>
            <a:prstGeom prst="rect">
              <a:avLst/>
            </a:prstGeom>
          </p:spPr>
        </p:pic>
      </p:grpSp>
      <p:grpSp>
        <p:nvGrpSpPr>
          <p:cNvPr id="15" name="مجموعة 14"/>
          <p:cNvGrpSpPr/>
          <p:nvPr/>
        </p:nvGrpSpPr>
        <p:grpSpPr>
          <a:xfrm>
            <a:off x="800312" y="3159366"/>
            <a:ext cx="1859910" cy="1641154"/>
            <a:chOff x="755336" y="3233060"/>
            <a:chExt cx="1859910" cy="1641154"/>
          </a:xfrm>
        </p:grpSpPr>
        <p:sp>
          <p:nvSpPr>
            <p:cNvPr id="19464" name="TextBox 19"/>
            <p:cNvSpPr txBox="1">
              <a:spLocks noChangeArrowheads="1"/>
            </p:cNvSpPr>
            <p:nvPr/>
          </p:nvSpPr>
          <p:spPr bwMode="auto">
            <a:xfrm>
              <a:off x="755336" y="4289439"/>
              <a:ext cx="1859910" cy="584775"/>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r" rtl="1"/>
              <a:r>
                <a:rPr lang="ar-EG" sz="3200" b="1" dirty="0">
                  <a:latin typeface="Calibri" pitchFamily="34" charset="0"/>
                </a:rPr>
                <a:t>وِعاءٍ شَفَّافٍ</a:t>
              </a:r>
            </a:p>
          </p:txBody>
        </p:sp>
        <p:pic>
          <p:nvPicPr>
            <p:cNvPr id="14" name="صورة 13"/>
            <p:cNvPicPr>
              <a:picLocks noChangeAspect="1"/>
            </p:cNvPicPr>
            <p:nvPr/>
          </p:nvPicPr>
          <p:blipFill>
            <a:blip r:embed="rId7"/>
            <a:stretch>
              <a:fillRect/>
            </a:stretch>
          </p:blipFill>
          <p:spPr>
            <a:xfrm>
              <a:off x="793411" y="3233060"/>
              <a:ext cx="1806340" cy="872726"/>
            </a:xfrm>
            <a:prstGeom prst="rect">
              <a:avLst/>
            </a:prstGeom>
          </p:spPr>
        </p:pic>
      </p:grpSp>
      <p:sp>
        <p:nvSpPr>
          <p:cNvPr id="16" name="مستطيل 11">
            <a:extLst>
              <a:ext uri="{FF2B5EF4-FFF2-40B4-BE49-F238E27FC236}">
                <a16:creationId xmlns:a16="http://schemas.microsoft.com/office/drawing/2014/main" id="{FAF33272-3CA8-4133-9244-AFCDB60A1135}"/>
              </a:ext>
            </a:extLst>
          </p:cNvPr>
          <p:cNvSpPr>
            <a:spLocks noChangeArrowheads="1"/>
          </p:cNvSpPr>
          <p:nvPr/>
        </p:nvSpPr>
        <p:spPr bwMode="auto">
          <a:xfrm>
            <a:off x="6096572" y="568332"/>
            <a:ext cx="2319866" cy="58477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algn="ctr" rtl="1"/>
            <a:r>
              <a:rPr lang="ar-EG" sz="3200" b="1" dirty="0">
                <a:solidFill>
                  <a:schemeClr val="bg1"/>
                </a:solidFill>
                <a:latin typeface="+mn-lt"/>
                <a:cs typeface="+mn-cs"/>
              </a:rPr>
              <a:t>نشاط استقصائي</a:t>
            </a:r>
            <a:endParaRPr lang="ar-SA" sz="3200" b="1" dirty="0">
              <a:solidFill>
                <a:schemeClr val="bg1"/>
              </a:solidFill>
              <a:latin typeface="+mn-lt"/>
              <a:cs typeface="+mn-cs"/>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6" name="Group 15"/>
          <p:cNvGrpSpPr>
            <a:grpSpLocks/>
          </p:cNvGrpSpPr>
          <p:nvPr/>
        </p:nvGrpSpPr>
        <p:grpSpPr bwMode="auto">
          <a:xfrm>
            <a:off x="2483768" y="692696"/>
            <a:ext cx="5060955" cy="1920574"/>
            <a:chOff x="-4366862" y="1856930"/>
            <a:chExt cx="9394872" cy="687757"/>
          </a:xfrm>
        </p:grpSpPr>
        <p:sp>
          <p:nvSpPr>
            <p:cNvPr id="20497" name="TextBox 2"/>
            <p:cNvSpPr txBox="1">
              <a:spLocks noChangeArrowheads="1"/>
            </p:cNvSpPr>
            <p:nvPr/>
          </p:nvSpPr>
          <p:spPr bwMode="auto">
            <a:xfrm>
              <a:off x="-4366862" y="1982592"/>
              <a:ext cx="8351653" cy="562095"/>
            </a:xfrm>
            <a:prstGeom prst="rect">
              <a:avLst/>
            </a:prstGeom>
            <a:noFill/>
            <a:ln w="9525">
              <a:noFill/>
              <a:miter lim="800000"/>
              <a:headEnd/>
              <a:tailEnd/>
            </a:ln>
          </p:spPr>
          <p:txBody>
            <a:bodyPr wrap="square">
              <a:spAutoFit/>
            </a:bodyPr>
            <a:lstStyle/>
            <a:p>
              <a:pPr algn="ctr" rtl="1"/>
              <a:r>
                <a:rPr lang="ar-EG" sz="3200" b="1" dirty="0">
                  <a:latin typeface="Calibri" pitchFamily="34" charset="0"/>
                  <a:hlinkClick r:id="rId6" action="ppaction://hlinkpres?slideindex=22&amp;slidetitle=الشريحة 22"/>
                </a:rPr>
                <a:t>أُقارِنُ</a:t>
              </a:r>
              <a:r>
                <a:rPr lang="ar-EG" sz="3200" dirty="0">
                  <a:latin typeface="Calibri" pitchFamily="34" charset="0"/>
                </a:rPr>
                <a:t>. </a:t>
              </a:r>
              <a:r>
                <a:rPr lang="ar-EG" sz="3200" b="1" dirty="0">
                  <a:latin typeface="Calibri" pitchFamily="34" charset="0"/>
                </a:rPr>
                <a:t>أنْظُرُ إِلى النَّباتِ وإلى الْحَجَرِ.</a:t>
              </a:r>
            </a:p>
            <a:p>
              <a:pPr algn="ctr" rtl="1"/>
              <a:r>
                <a:rPr lang="ar-EG" sz="3200" b="1" dirty="0">
                  <a:solidFill>
                    <a:schemeClr val="accent6">
                      <a:lumMod val="50000"/>
                    </a:schemeClr>
                  </a:solidFill>
                  <a:latin typeface="Calibri" pitchFamily="34" charset="0"/>
                </a:rPr>
                <a:t>فِيمَ يَتَشابَهانِ؟ وَفِيمَ يَخْتَلِفانِ؟</a:t>
              </a:r>
            </a:p>
          </p:txBody>
        </p:sp>
        <p:sp>
          <p:nvSpPr>
            <p:cNvPr id="4" name="Oval 3"/>
            <p:cNvSpPr/>
            <p:nvPr/>
          </p:nvSpPr>
          <p:spPr>
            <a:xfrm>
              <a:off x="3984791" y="1856930"/>
              <a:ext cx="1043219" cy="258127"/>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rtl="1" fontAlgn="auto">
                <a:spcBef>
                  <a:spcPts val="0"/>
                </a:spcBef>
                <a:spcAft>
                  <a:spcPts val="0"/>
                </a:spcAft>
                <a:defRPr/>
              </a:pPr>
              <a:r>
                <a:rPr lang="ar-EG" sz="4000" b="1" dirty="0"/>
                <a:t>1</a:t>
              </a:r>
            </a:p>
          </p:txBody>
        </p:sp>
      </p:grpSp>
      <p:sp>
        <p:nvSpPr>
          <p:cNvPr id="14" name="Rectangle 11"/>
          <p:cNvSpPr>
            <a:spLocks noChangeArrowheads="1"/>
          </p:cNvSpPr>
          <p:nvPr/>
        </p:nvSpPr>
        <p:spPr bwMode="auto">
          <a:xfrm>
            <a:off x="755576" y="3414514"/>
            <a:ext cx="7611814" cy="2062162"/>
          </a:xfrm>
          <a:prstGeom prst="rect">
            <a:avLst/>
          </a:prstGeom>
          <a:noFill/>
          <a:ln w="9525">
            <a:noFill/>
            <a:miter lim="800000"/>
            <a:headEnd/>
            <a:tailEnd/>
          </a:ln>
        </p:spPr>
        <p:txBody>
          <a:bodyPr wrap="square">
            <a:spAutoFit/>
          </a:bodyPr>
          <a:lstStyle/>
          <a:p>
            <a:pPr algn="r" rtl="1"/>
            <a:r>
              <a:rPr lang="ar-EG" sz="3200" b="1" dirty="0">
                <a:solidFill>
                  <a:srgbClr val="FE0000"/>
                </a:solidFill>
              </a:rPr>
              <a:t>النَّباتُ والْحَجَرُ:</a:t>
            </a:r>
            <a:endParaRPr lang="en-US" sz="3200" b="1" dirty="0">
              <a:solidFill>
                <a:srgbClr val="FE0000"/>
              </a:solidFill>
            </a:endParaRPr>
          </a:p>
          <a:p>
            <a:pPr algn="r" rtl="1"/>
            <a:r>
              <a:rPr lang="ar-EG" sz="3200" b="1" dirty="0">
                <a:solidFill>
                  <a:srgbClr val="FE0000"/>
                </a:solidFill>
              </a:rPr>
              <a:t>يَتَشَابَهَانِ في أنَّ كَلاهُمَا لا يَتَحَرَكُ، ويَختَلفانِ في أنَّ النباتَ يحتاجُ إلى المَاءِ والشَّمسِ لينموَ ويزدهرَ، بينما الحجرُ لا يتغيرُ ولا يحتاجُ إلى ماءٍ أو شمسٍ أو غذاءٍ.</a:t>
            </a:r>
            <a:endParaRPr lang="en-US" sz="3200" b="1" dirty="0">
              <a:solidFill>
                <a:srgbClr val="FE0000"/>
              </a:solidFill>
            </a:endParaRPr>
          </a:p>
        </p:txBody>
      </p:sp>
    </p:spTree>
  </p:cSld>
  <p:clrMapOvr>
    <a:masterClrMapping/>
  </p:clrMapOvr>
  <p:transition>
    <p:wheel spokes="8"/>
    <p:sndAc>
      <p:stSnd>
        <p:snd r:embed="rId3"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500"/>
                                        <p:tgtEl>
                                          <p:spTgt spid="2049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13" dur="5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500"/>
                                        <p:tgtEl>
                                          <p:spTgt spid="1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نَّباتُ والْحَجَرُ.wav"/>
                                        </p:tgtEl>
                                      </p:cMediaNode>
                                    </p:audio>
                                  </p:sub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20" dur="5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500"/>
                                        <p:tgtEl>
                                          <p:spTgt spid="14">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5" name="يَتَشَابَهَانِ في أنَّ كَلاهُمَا لا يَتَحَرَ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4172" y="1124744"/>
            <a:ext cx="7533985" cy="954101"/>
            <a:chOff x="186394" y="1348576"/>
            <a:chExt cx="7534038" cy="954107"/>
          </a:xfrm>
        </p:grpSpPr>
        <p:sp>
          <p:nvSpPr>
            <p:cNvPr id="3" name="Oval 2"/>
            <p:cNvSpPr/>
            <p:nvPr/>
          </p:nvSpPr>
          <p:spPr bwMode="auto">
            <a:xfrm>
              <a:off x="7077489" y="1348576"/>
              <a:ext cx="642943" cy="714380"/>
            </a:xfrm>
            <a:prstGeom prst="ellipse">
              <a:avLst/>
            </a:prstGeom>
            <a:ln/>
          </p:spPr>
          <p:style>
            <a:lnRef idx="1">
              <a:schemeClr val="accent4"/>
            </a:lnRef>
            <a:fillRef idx="3">
              <a:schemeClr val="accent4"/>
            </a:fillRef>
            <a:effectRef idx="2">
              <a:schemeClr val="accent4"/>
            </a:effectRef>
            <a:fontRef idx="minor">
              <a:schemeClr val="lt1"/>
            </a:fontRef>
          </p:style>
          <p:txBody>
            <a:bodyPr rtlCol="1" anchor="ctr"/>
            <a:lstStyle/>
            <a:p>
              <a:pPr algn="ctr" rtl="1" fontAlgn="auto">
                <a:spcBef>
                  <a:spcPts val="0"/>
                </a:spcBef>
                <a:spcAft>
                  <a:spcPts val="0"/>
                </a:spcAft>
                <a:defRPr/>
              </a:pPr>
              <a:r>
                <a:rPr lang="ar-EG" sz="4000" b="1" dirty="0"/>
                <a:t>2</a:t>
              </a:r>
            </a:p>
          </p:txBody>
        </p:sp>
        <p:sp>
          <p:nvSpPr>
            <p:cNvPr id="21509" name="TextBox 1"/>
            <p:cNvSpPr txBox="1">
              <a:spLocks noChangeArrowheads="1"/>
            </p:cNvSpPr>
            <p:nvPr/>
          </p:nvSpPr>
          <p:spPr bwMode="auto">
            <a:xfrm>
              <a:off x="186394" y="1348576"/>
              <a:ext cx="6790627" cy="954107"/>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ar-EG" sz="2800" b="1" dirty="0">
                  <a:latin typeface="Calibri" pitchFamily="34" charset="0"/>
                </a:rPr>
                <a:t>أضَعُ الْحَجَرَ في وِعاءٍ.</a:t>
              </a:r>
            </a:p>
            <a:p>
              <a:pPr algn="ctr" rtl="1"/>
              <a:r>
                <a:rPr lang="ar-EG" sz="2800" b="1" dirty="0">
                  <a:latin typeface="Calibri" pitchFamily="34" charset="0"/>
                </a:rPr>
                <a:t>أَرْوِي كُلاًّ مِنَ النَّباتِ والْحَجَرِ بالماء لمُدَّةَ أُسْبوعٍ.</a:t>
              </a:r>
            </a:p>
          </p:txBody>
        </p:sp>
      </p:grpSp>
      <p:pic>
        <p:nvPicPr>
          <p:cNvPr id="6" name="صورة 5">
            <a:extLst>
              <a:ext uri="{FF2B5EF4-FFF2-40B4-BE49-F238E27FC236}">
                <a16:creationId xmlns:a16="http://schemas.microsoft.com/office/drawing/2014/main" id="{2A08A50D-EC72-4871-B9F8-EF2D39B59924}"/>
              </a:ext>
            </a:extLst>
          </p:cNvPr>
          <p:cNvPicPr>
            <a:picLocks noChangeAspect="1"/>
          </p:cNvPicPr>
          <p:nvPr/>
        </p:nvPicPr>
        <p:blipFill>
          <a:blip r:embed="rId3"/>
          <a:stretch>
            <a:fillRect/>
          </a:stretch>
        </p:blipFill>
        <p:spPr>
          <a:xfrm>
            <a:off x="2522431" y="3744126"/>
            <a:ext cx="4099138" cy="1978894"/>
          </a:xfrm>
          <a:prstGeom prst="rect">
            <a:avLst/>
          </a:prstGeom>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3" decel="100000"/>
                                        <p:tgtEl>
                                          <p:spTgt spid="2"/>
                                        </p:tgtEl>
                                      </p:cBhvr>
                                    </p:animEffect>
                                    <p:animScale>
                                      <p:cBhvr>
                                        <p:cTn id="8" dur="193" decel="100000"/>
                                        <p:tgtEl>
                                          <p:spTgt spid="2"/>
                                        </p:tgtEl>
                                      </p:cBhvr>
                                      <p:from x="10000" y="10000"/>
                                      <p:to x="200000" y="450000"/>
                                    </p:animScale>
                                    <p:animScale>
                                      <p:cBhvr>
                                        <p:cTn id="9" dur="308" accel="100000" fill="hold">
                                          <p:stCondLst>
                                            <p:cond delay="193"/>
                                          </p:stCondLst>
                                        </p:cTn>
                                        <p:tgtEl>
                                          <p:spTgt spid="2"/>
                                        </p:tgtEl>
                                      </p:cBhvr>
                                      <p:from x="200000" y="450000"/>
                                      <p:to x="100000" y="100000"/>
                                    </p:animScale>
                                    <p:set>
                                      <p:cBhvr>
                                        <p:cTn id="10" dur="193" fill="hold"/>
                                        <p:tgtEl>
                                          <p:spTgt spid="2"/>
                                        </p:tgtEl>
                                        <p:attrNameLst>
                                          <p:attrName>ppt_x</p:attrName>
                                        </p:attrNameLst>
                                      </p:cBhvr>
                                      <p:to>
                                        <p:strVal val="(0.5)"/>
                                      </p:to>
                                    </p:set>
                                    <p:anim from="(0.5)" to="(#ppt_x)" calcmode="lin" valueType="num">
                                      <p:cBhvr>
                                        <p:cTn id="11" dur="308" accel="100000" fill="hold">
                                          <p:stCondLst>
                                            <p:cond delay="193"/>
                                          </p:stCondLst>
                                        </p:cTn>
                                        <p:tgtEl>
                                          <p:spTgt spid="2"/>
                                        </p:tgtEl>
                                        <p:attrNameLst>
                                          <p:attrName>ppt_x</p:attrName>
                                        </p:attrNameLst>
                                      </p:cBhvr>
                                    </p:anim>
                                    <p:set>
                                      <p:cBhvr>
                                        <p:cTn id="12" dur="193" fill="hold"/>
                                        <p:tgtEl>
                                          <p:spTgt spid="2"/>
                                        </p:tgtEl>
                                        <p:attrNameLst>
                                          <p:attrName>ppt_y</p:attrName>
                                        </p:attrNameLst>
                                      </p:cBhvr>
                                      <p:to>
                                        <p:strVal val="(#ppt_y+0.4)"/>
                                      </p:to>
                                    </p:set>
                                    <p:anim from="(#ppt_y+0.4)" to="(#ppt_y)" calcmode="lin" valueType="num">
                                      <p:cBhvr>
                                        <p:cTn id="13" dur="308" accel="100000" fill="hold">
                                          <p:stCondLst>
                                            <p:cond delay="193"/>
                                          </p:stCondLst>
                                        </p:cTn>
                                        <p:tgtEl>
                                          <p:spTgt spid="2"/>
                                        </p:tgtEl>
                                        <p:attrNameLst>
                                          <p:attrName>ppt_y</p:attrName>
                                        </p:attrNameLst>
                                      </p:cBhvr>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505998" y="694248"/>
            <a:ext cx="5734047" cy="832170"/>
            <a:chOff x="1214415" y="1509029"/>
            <a:chExt cx="5734087" cy="832175"/>
          </a:xfrm>
        </p:grpSpPr>
        <p:sp>
          <p:nvSpPr>
            <p:cNvPr id="22542" name="TextBox 1"/>
            <p:cNvSpPr txBox="1">
              <a:spLocks noChangeArrowheads="1"/>
            </p:cNvSpPr>
            <p:nvPr/>
          </p:nvSpPr>
          <p:spPr bwMode="auto">
            <a:xfrm>
              <a:off x="1214415" y="1633313"/>
              <a:ext cx="5000660" cy="70789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r" rtl="1"/>
              <a:r>
                <a:rPr lang="ar-EG" sz="4000" b="1" u="sng" dirty="0">
                  <a:solidFill>
                    <a:schemeClr val="bg1"/>
                  </a:solidFill>
                  <a:latin typeface="Calibri" pitchFamily="34" charset="0"/>
                </a:rPr>
                <a:t>ألاحِظُ</a:t>
              </a:r>
              <a:r>
                <a:rPr lang="ar-EG" sz="4000" u="sng" dirty="0">
                  <a:solidFill>
                    <a:schemeClr val="bg1"/>
                  </a:solidFill>
                  <a:latin typeface="Calibri" pitchFamily="34" charset="0"/>
                </a:rPr>
                <a:t>. </a:t>
              </a:r>
              <a:r>
                <a:rPr lang="ar-EG" sz="4000" b="1" dirty="0">
                  <a:solidFill>
                    <a:schemeClr val="bg1"/>
                  </a:solidFill>
                  <a:latin typeface="Calibri" pitchFamily="34" charset="0"/>
                </a:rPr>
                <a:t>ماذا يَحْدُثُ؟</a:t>
              </a:r>
            </a:p>
          </p:txBody>
        </p:sp>
        <p:sp>
          <p:nvSpPr>
            <p:cNvPr id="3" name="Oval 2"/>
            <p:cNvSpPr/>
            <p:nvPr/>
          </p:nvSpPr>
          <p:spPr>
            <a:xfrm>
              <a:off x="6305561" y="1509029"/>
              <a:ext cx="642941" cy="714380"/>
            </a:xfrm>
            <a:prstGeom prst="ellipse">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rtl="1" fontAlgn="auto">
                <a:spcBef>
                  <a:spcPts val="0"/>
                </a:spcBef>
                <a:spcAft>
                  <a:spcPts val="0"/>
                </a:spcAft>
                <a:defRPr/>
              </a:pPr>
              <a:r>
                <a:rPr lang="ar-EG" sz="4000" b="1" dirty="0">
                  <a:solidFill>
                    <a:schemeClr val="bg1"/>
                  </a:solidFill>
                </a:rPr>
                <a:t>3</a:t>
              </a:r>
            </a:p>
          </p:txBody>
        </p:sp>
      </p:grpSp>
      <p:grpSp>
        <p:nvGrpSpPr>
          <p:cNvPr id="4" name="Group 11"/>
          <p:cNvGrpSpPr>
            <a:grpSpLocks/>
          </p:cNvGrpSpPr>
          <p:nvPr/>
        </p:nvGrpSpPr>
        <p:grpSpPr bwMode="auto">
          <a:xfrm>
            <a:off x="1259632" y="2997971"/>
            <a:ext cx="7330564" cy="1415698"/>
            <a:chOff x="510489" y="1571612"/>
            <a:chExt cx="6347527" cy="1416265"/>
          </a:xfrm>
        </p:grpSpPr>
        <p:sp>
          <p:nvSpPr>
            <p:cNvPr id="22537" name="TextBox 3"/>
            <p:cNvSpPr txBox="1">
              <a:spLocks noChangeArrowheads="1"/>
            </p:cNvSpPr>
            <p:nvPr/>
          </p:nvSpPr>
          <p:spPr bwMode="auto">
            <a:xfrm>
              <a:off x="510489" y="1787067"/>
              <a:ext cx="5633179" cy="12008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r" rtl="1"/>
              <a:r>
                <a:rPr lang="ar-EG" sz="3600" b="1" u="sng" dirty="0">
                  <a:solidFill>
                    <a:schemeClr val="bg1"/>
                  </a:solidFill>
                  <a:latin typeface="Calibri" pitchFamily="34" charset="0"/>
                </a:rPr>
                <a:t>أستْنَتْجِ.</a:t>
              </a:r>
              <a:r>
                <a:rPr lang="ar-EG" sz="3600" u="sng" dirty="0">
                  <a:solidFill>
                    <a:schemeClr val="bg1"/>
                  </a:solidFill>
                  <a:latin typeface="Calibri" pitchFamily="34" charset="0"/>
                </a:rPr>
                <a:t> </a:t>
              </a:r>
              <a:r>
                <a:rPr lang="ar-EG" sz="3600" b="1" dirty="0">
                  <a:solidFill>
                    <a:schemeClr val="bg1"/>
                  </a:solidFill>
                  <a:latin typeface="Calibri" pitchFamily="34" charset="0"/>
                </a:rPr>
                <a:t>هل هذا الشَّيْءُ مَخْلوقً حَيًّ أَمْ </a:t>
              </a:r>
            </a:p>
            <a:p>
              <a:pPr algn="r" rtl="1"/>
              <a:r>
                <a:rPr lang="ar-EG" sz="3600" b="1" dirty="0">
                  <a:latin typeface="Calibri" pitchFamily="34" charset="0"/>
                </a:rPr>
                <a:t>غَيْرُ حَيٍّ؟ كَيْفَ أعْرِفُ ذلك؟</a:t>
              </a:r>
            </a:p>
          </p:txBody>
        </p:sp>
        <p:sp>
          <p:nvSpPr>
            <p:cNvPr id="5" name="Oval 4"/>
            <p:cNvSpPr/>
            <p:nvPr/>
          </p:nvSpPr>
          <p:spPr>
            <a:xfrm>
              <a:off x="6215076" y="1571612"/>
              <a:ext cx="642940" cy="714380"/>
            </a:xfrm>
            <a:prstGeom prst="ellipse">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rtl="1" fontAlgn="auto">
                <a:spcBef>
                  <a:spcPts val="0"/>
                </a:spcBef>
                <a:spcAft>
                  <a:spcPts val="0"/>
                </a:spcAft>
                <a:defRPr/>
              </a:pPr>
              <a:r>
                <a:rPr lang="ar-EG" sz="4000" b="1" dirty="0">
                  <a:solidFill>
                    <a:schemeClr val="bg1"/>
                  </a:solidFill>
                </a:rPr>
                <a:t>4</a:t>
              </a:r>
            </a:p>
          </p:txBody>
        </p:sp>
      </p:grpSp>
      <p:sp>
        <p:nvSpPr>
          <p:cNvPr id="14" name="Rectangle 13"/>
          <p:cNvSpPr>
            <a:spLocks noChangeArrowheads="1"/>
          </p:cNvSpPr>
          <p:nvPr/>
        </p:nvSpPr>
        <p:spPr bwMode="auto">
          <a:xfrm>
            <a:off x="787019" y="1755345"/>
            <a:ext cx="7569961" cy="584775"/>
          </a:xfrm>
          <a:prstGeom prst="rect">
            <a:avLst/>
          </a:prstGeom>
          <a:ln>
            <a:headEnd/>
            <a:tailEnd/>
          </a:ln>
          <a:effectLst>
            <a:glow rad="2286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3200" b="1" dirty="0">
                <a:ln w="0"/>
                <a:solidFill>
                  <a:schemeClr val="accent6">
                    <a:lumMod val="50000"/>
                  </a:schemeClr>
                </a:solidFill>
                <a:effectLst>
                  <a:outerShdw blurRad="38100" dist="25400" dir="5400000" algn="ctr" rotWithShape="0">
                    <a:srgbClr val="6E747A">
                      <a:alpha val="43000"/>
                    </a:srgbClr>
                  </a:outerShdw>
                </a:effectLst>
              </a:rPr>
              <a:t>النبات يكبر ويتغير والحجر لا يكبر ولا يتغير حجمه.</a:t>
            </a:r>
            <a:endParaRPr lang="en-US" sz="3200" b="1" dirty="0">
              <a:ln w="0"/>
              <a:solidFill>
                <a:schemeClr val="accent6">
                  <a:lumMod val="50000"/>
                </a:schemeClr>
              </a:solidFill>
              <a:effectLst>
                <a:outerShdw blurRad="38100" dist="25400" dir="5400000" algn="ctr" rotWithShape="0">
                  <a:srgbClr val="6E747A">
                    <a:alpha val="43000"/>
                  </a:srgbClr>
                </a:outerShdw>
              </a:effectLst>
            </a:endParaRPr>
          </a:p>
        </p:txBody>
      </p:sp>
      <p:sp>
        <p:nvSpPr>
          <p:cNvPr id="16" name="Rectangle 15"/>
          <p:cNvSpPr>
            <a:spLocks noChangeArrowheads="1"/>
          </p:cNvSpPr>
          <p:nvPr/>
        </p:nvSpPr>
        <p:spPr bwMode="auto">
          <a:xfrm>
            <a:off x="611943" y="4748280"/>
            <a:ext cx="7920112" cy="1077218"/>
          </a:xfrm>
          <a:prstGeom prst="rect">
            <a:avLst/>
          </a:prstGeom>
          <a:ln>
            <a:headEnd/>
            <a:tailEnd/>
          </a:ln>
          <a:effectLst>
            <a:glow rad="2286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rtl="1">
              <a:defRPr/>
            </a:pPr>
            <a:r>
              <a:rPr lang="ar-EG" sz="3200" b="1" dirty="0">
                <a:ln w="0"/>
                <a:solidFill>
                  <a:schemeClr val="accent6">
                    <a:lumMod val="50000"/>
                  </a:schemeClr>
                </a:solidFill>
                <a:effectLst>
                  <a:outerShdw blurRad="38100" dist="25400" dir="5400000" algn="ctr" rotWithShape="0">
                    <a:srgbClr val="6E747A">
                      <a:alpha val="43000"/>
                    </a:srgbClr>
                  </a:outerShdw>
                </a:effectLst>
              </a:rPr>
              <a:t>غير حي </a:t>
            </a:r>
          </a:p>
          <a:p>
            <a:pPr algn="ctr" rtl="1">
              <a:defRPr/>
            </a:pPr>
            <a:r>
              <a:rPr lang="ar-EG" sz="3200" b="1" dirty="0">
                <a:ln w="0"/>
                <a:solidFill>
                  <a:schemeClr val="accent6">
                    <a:lumMod val="50000"/>
                  </a:schemeClr>
                </a:solidFill>
                <a:effectLst>
                  <a:outerShdw blurRad="38100" dist="25400" dir="5400000" algn="ctr" rotWithShape="0">
                    <a:srgbClr val="6E747A">
                      <a:alpha val="43000"/>
                    </a:srgbClr>
                  </a:outerShdw>
                </a:effectLst>
              </a:rPr>
              <a:t>فغير الحي لا يتغير ولا ينمو ولا يحتاج إلى ماء أو غذاء.</a:t>
            </a:r>
            <a:endParaRPr lang="en-US" sz="3200" b="1" dirty="0">
              <a:ln w="0"/>
              <a:solidFill>
                <a:schemeClr val="accent6">
                  <a:lumMod val="50000"/>
                </a:schemeClr>
              </a:solidFill>
              <a:effectLst>
                <a:outerShdw blurRad="38100" dist="25400" dir="5400000" algn="ctr" rotWithShape="0">
                  <a:srgbClr val="6E747A">
                    <a:alpha val="43000"/>
                  </a:srgbClr>
                </a:outerShdw>
              </a:effectLst>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احظ ماذا.wav"/>
                                        </p:tgtEl>
                                      </p:cMediaNode>
                                    </p:audio>
                                  </p:sub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2"/>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نبات يكبر ويتغير والحجر.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5" name="أستْنَتْجِ هل هذا الشَّيْءُ.wav"/>
                                        </p:tgtEl>
                                      </p:cMediaNode>
                                    </p:audio>
                                  </p:sub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ppt_x</p:attrName>
                                        </p:attrNameLst>
                                      </p:cBhvr>
                                      <p:tavLst>
                                        <p:tav tm="0">
                                          <p:val>
                                            <p:strVal val="#ppt_x-.2"/>
                                          </p:val>
                                        </p:tav>
                                        <p:tav tm="100000">
                                          <p:val>
                                            <p:strVal val="#ppt_x"/>
                                          </p:val>
                                        </p:tav>
                                      </p:tavLst>
                                    </p:anim>
                                    <p:anim calcmode="lin" valueType="num">
                                      <p:cBhvr>
                                        <p:cTn id="2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6" name="غير حي  فالغ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p:cNvSpPr/>
          <p:nvPr/>
        </p:nvSpPr>
        <p:spPr>
          <a:xfrm>
            <a:off x="2771800" y="980728"/>
            <a:ext cx="3714750" cy="1800200"/>
          </a:xfrm>
          <a:prstGeom prst="cloud">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rtlCol="1" anchor="ctr"/>
          <a:lstStyle/>
          <a:p>
            <a:pPr algn="ctr" rtl="1" fontAlgn="auto">
              <a:spcBef>
                <a:spcPts val="0"/>
              </a:spcBef>
              <a:spcAft>
                <a:spcPts val="0"/>
              </a:spcAft>
              <a:defRPr/>
            </a:pPr>
            <a:r>
              <a:rPr lang="ar-EG" sz="4400" b="1" dirty="0">
                <a:solidFill>
                  <a:srgbClr val="7030A0"/>
                </a:solidFill>
              </a:rPr>
              <a:t>أَسْتَكْشِف أكْثَرَ</a:t>
            </a:r>
          </a:p>
        </p:txBody>
      </p:sp>
      <p:grpSp>
        <p:nvGrpSpPr>
          <p:cNvPr id="2" name="Group 13"/>
          <p:cNvGrpSpPr>
            <a:grpSpLocks/>
          </p:cNvGrpSpPr>
          <p:nvPr/>
        </p:nvGrpSpPr>
        <p:grpSpPr bwMode="auto">
          <a:xfrm>
            <a:off x="1345184" y="3356992"/>
            <a:ext cx="6620123" cy="1309055"/>
            <a:chOff x="661862" y="5252774"/>
            <a:chExt cx="6620169" cy="1202201"/>
          </a:xfrm>
        </p:grpSpPr>
        <p:sp>
          <p:nvSpPr>
            <p:cNvPr id="7" name="Oval 6"/>
            <p:cNvSpPr/>
            <p:nvPr/>
          </p:nvSpPr>
          <p:spPr>
            <a:xfrm>
              <a:off x="6639088" y="5252774"/>
              <a:ext cx="642943" cy="714380"/>
            </a:xfrm>
            <a:prstGeom prst="ellipse">
              <a:avLst/>
            </a:prstGeom>
            <a:ln/>
          </p:spPr>
          <p:style>
            <a:lnRef idx="3">
              <a:schemeClr val="lt1"/>
            </a:lnRef>
            <a:fillRef idx="1">
              <a:schemeClr val="accent1"/>
            </a:fillRef>
            <a:effectRef idx="1">
              <a:schemeClr val="accent1"/>
            </a:effectRef>
            <a:fontRef idx="minor">
              <a:schemeClr val="lt1"/>
            </a:fontRef>
          </p:style>
          <p:txBody>
            <a:bodyPr rtlCol="1" anchor="ctr"/>
            <a:lstStyle/>
            <a:p>
              <a:pPr algn="ctr" rtl="1" fontAlgn="auto">
                <a:spcBef>
                  <a:spcPts val="0"/>
                </a:spcBef>
                <a:spcAft>
                  <a:spcPts val="0"/>
                </a:spcAft>
                <a:defRPr/>
              </a:pPr>
              <a:r>
                <a:rPr lang="ar-EG" sz="4000" dirty="0"/>
                <a:t>5</a:t>
              </a:r>
            </a:p>
          </p:txBody>
        </p:sp>
        <p:sp>
          <p:nvSpPr>
            <p:cNvPr id="23558" name="TextBox 7"/>
            <p:cNvSpPr txBox="1">
              <a:spLocks noChangeArrowheads="1"/>
            </p:cNvSpPr>
            <p:nvPr/>
          </p:nvSpPr>
          <p:spPr bwMode="auto">
            <a:xfrm>
              <a:off x="661862" y="5254638"/>
              <a:ext cx="6072231" cy="1200337"/>
            </a:xfrm>
            <a:prstGeom prst="rect">
              <a:avLst/>
            </a:prstGeom>
            <a:noFill/>
            <a:ln w="9525">
              <a:noFill/>
              <a:miter lim="800000"/>
              <a:headEnd/>
              <a:tailEnd/>
            </a:ln>
          </p:spPr>
          <p:txBody>
            <a:bodyPr>
              <a:spAutoFit/>
            </a:bodyPr>
            <a:lstStyle/>
            <a:p>
              <a:pPr algn="ctr" rtl="1"/>
              <a:r>
                <a:rPr lang="ar-EG" sz="3600" b="1" dirty="0">
                  <a:solidFill>
                    <a:srgbClr val="FF0000"/>
                  </a:solidFill>
                  <a:latin typeface="Calibri" pitchFamily="34" charset="0"/>
                </a:rPr>
                <a:t>أصَنِّفُ</a:t>
              </a:r>
              <a:r>
                <a:rPr lang="ar-EG" sz="3600" b="1" dirty="0">
                  <a:latin typeface="Calibri" pitchFamily="34" charset="0"/>
                </a:rPr>
                <a:t>. ما المَخْلوقاتٌ الحَيَّةٌ، والأشياءُ</a:t>
              </a:r>
            </a:p>
            <a:p>
              <a:pPr algn="ctr" rtl="1"/>
              <a:r>
                <a:rPr lang="ar-EG" sz="3600" b="1" dirty="0">
                  <a:latin typeface="Calibri" pitchFamily="34" charset="0"/>
                </a:rPr>
                <a:t>غَيْرُ الحَيَّةٍ التي أراها في مدرستي؟</a:t>
              </a:r>
            </a:p>
          </p:txBody>
        </p:sp>
      </p:gr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كْشِفَ أكْثَرَ.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4" name="أصنف ما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مستطيل مستدير الزوايا 28"/>
          <p:cNvSpPr/>
          <p:nvPr/>
        </p:nvSpPr>
        <p:spPr>
          <a:xfrm>
            <a:off x="1610572" y="740558"/>
            <a:ext cx="2448272" cy="717801"/>
          </a:xfrm>
          <a:prstGeom prst="roundRect">
            <a:avLst/>
          </a:prstGeom>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endParaRPr lang="ar-SA" sz="4000">
              <a:solidFill>
                <a:schemeClr val="bg1"/>
              </a:solidFill>
            </a:endParaRPr>
          </a:p>
        </p:txBody>
      </p:sp>
      <p:sp>
        <p:nvSpPr>
          <p:cNvPr id="16" name="مستطيل مستدير الزوايا 15"/>
          <p:cNvSpPr/>
          <p:nvPr/>
        </p:nvSpPr>
        <p:spPr>
          <a:xfrm>
            <a:off x="5930562" y="726680"/>
            <a:ext cx="2448272" cy="768805"/>
          </a:xfrm>
          <a:prstGeom prst="roundRect">
            <a:avLst/>
          </a:prstGeom>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endParaRPr lang="ar-SA" sz="4000">
              <a:solidFill>
                <a:schemeClr val="bg1"/>
              </a:solidFill>
            </a:endParaRPr>
          </a:p>
        </p:txBody>
      </p:sp>
      <p:sp>
        <p:nvSpPr>
          <p:cNvPr id="18" name="مستطيل 17"/>
          <p:cNvSpPr>
            <a:spLocks noChangeArrowheads="1"/>
          </p:cNvSpPr>
          <p:nvPr/>
        </p:nvSpPr>
        <p:spPr bwMode="auto">
          <a:xfrm>
            <a:off x="5765936" y="846533"/>
            <a:ext cx="2777524" cy="587853"/>
          </a:xfrm>
          <a:prstGeom prst="rect">
            <a:avLst/>
          </a:prstGeom>
          <a:noFill/>
          <a:ln w="9525">
            <a:noFill/>
            <a:miter lim="800000"/>
            <a:headEnd/>
            <a:tailEnd/>
          </a:ln>
        </p:spPr>
        <p:txBody>
          <a:bodyPr wrap="square">
            <a:spAutoFit/>
          </a:bodyPr>
          <a:lstStyle/>
          <a:p>
            <a:pPr algn="ctr" rtl="1">
              <a:lnSpc>
                <a:spcPct val="115000"/>
              </a:lnSpc>
              <a:spcAft>
                <a:spcPts val="1000"/>
              </a:spcAft>
            </a:pPr>
            <a:r>
              <a:rPr lang="ar-EG" sz="2800" b="1" dirty="0">
                <a:solidFill>
                  <a:schemeClr val="bg1"/>
                </a:solidFill>
                <a:latin typeface="Times New Roman" pitchFamily="18" charset="0"/>
                <a:cs typeface="Calibri" pitchFamily="34" charset="0"/>
              </a:rPr>
              <a:t>مخلوقات حية</a:t>
            </a:r>
            <a:endParaRPr lang="en-US" sz="2800" b="1" dirty="0">
              <a:solidFill>
                <a:schemeClr val="bg1"/>
              </a:solidFill>
              <a:latin typeface="Times New Roman" pitchFamily="18" charset="0"/>
              <a:cs typeface="Calibri" pitchFamily="34" charset="0"/>
            </a:endParaRPr>
          </a:p>
        </p:txBody>
      </p:sp>
      <p:sp>
        <p:nvSpPr>
          <p:cNvPr id="19" name="مستطيل 18"/>
          <p:cNvSpPr>
            <a:spLocks noChangeArrowheads="1"/>
          </p:cNvSpPr>
          <p:nvPr/>
        </p:nvSpPr>
        <p:spPr bwMode="auto">
          <a:xfrm>
            <a:off x="1779790" y="820643"/>
            <a:ext cx="2087562" cy="555625"/>
          </a:xfrm>
          <a:prstGeom prst="rect">
            <a:avLst/>
          </a:prstGeom>
          <a:noFill/>
          <a:ln w="9525">
            <a:noFill/>
            <a:miter lim="800000"/>
            <a:headEnd/>
            <a:tailEnd/>
          </a:ln>
        </p:spPr>
        <p:txBody>
          <a:bodyPr>
            <a:spAutoFit/>
          </a:bodyPr>
          <a:lstStyle/>
          <a:p>
            <a:pPr algn="ctr" rtl="1">
              <a:lnSpc>
                <a:spcPct val="115000"/>
              </a:lnSpc>
              <a:spcAft>
                <a:spcPts val="1000"/>
              </a:spcAft>
            </a:pPr>
            <a:r>
              <a:rPr lang="ar-EG" sz="2800" b="1" dirty="0">
                <a:solidFill>
                  <a:schemeClr val="bg1"/>
                </a:solidFill>
                <a:latin typeface="Times New Roman" pitchFamily="18" charset="0"/>
                <a:cs typeface="Calibri" pitchFamily="34" charset="0"/>
              </a:rPr>
              <a:t>أشياء غير حية</a:t>
            </a:r>
            <a:endParaRPr lang="en-US" sz="2800" b="1" dirty="0">
              <a:solidFill>
                <a:schemeClr val="bg1"/>
              </a:solidFill>
              <a:latin typeface="Times New Roman" pitchFamily="18" charset="0"/>
              <a:cs typeface="Calibri" pitchFamily="34" charset="0"/>
            </a:endParaRPr>
          </a:p>
        </p:txBody>
      </p:sp>
      <p:grpSp>
        <p:nvGrpSpPr>
          <p:cNvPr id="3" name="مجموعة 36"/>
          <p:cNvGrpSpPr>
            <a:grpSpLocks/>
          </p:cNvGrpSpPr>
          <p:nvPr/>
        </p:nvGrpSpPr>
        <p:grpSpPr bwMode="auto">
          <a:xfrm>
            <a:off x="5092475" y="4834658"/>
            <a:ext cx="2547236" cy="1366837"/>
            <a:chOff x="5446318" y="5006803"/>
            <a:chExt cx="2545945" cy="1368152"/>
          </a:xfrm>
        </p:grpSpPr>
        <p:pic>
          <p:nvPicPr>
            <p:cNvPr id="24625" name="Picture 2" descr="C:\Users\Dell\Desktop\images (10).jpg"/>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a:off x="5446318" y="5006803"/>
              <a:ext cx="1695772" cy="1368152"/>
            </a:xfrm>
            <a:prstGeom prst="rect">
              <a:avLst/>
            </a:prstGeom>
            <a:noFill/>
            <a:ln w="9525">
              <a:noFill/>
              <a:miter lim="800000"/>
              <a:headEnd/>
              <a:tailEnd/>
            </a:ln>
          </p:spPr>
        </p:pic>
        <p:sp>
          <p:nvSpPr>
            <p:cNvPr id="24626" name="مستطيل 21"/>
            <p:cNvSpPr>
              <a:spLocks noChangeArrowheads="1"/>
            </p:cNvSpPr>
            <p:nvPr/>
          </p:nvSpPr>
          <p:spPr bwMode="auto">
            <a:xfrm>
              <a:off x="6768127" y="5165496"/>
              <a:ext cx="1224136" cy="955025"/>
            </a:xfrm>
            <a:prstGeom prst="rect">
              <a:avLst/>
            </a:prstGeom>
            <a:noFill/>
            <a:ln w="9525">
              <a:noFill/>
              <a:miter lim="800000"/>
              <a:headEnd/>
              <a:tailEnd/>
            </a:ln>
          </p:spPr>
          <p:txBody>
            <a:bodyPr>
              <a:spAutoFit/>
            </a:bodyPr>
            <a:lstStyle/>
            <a:p>
              <a:pPr algn="r" rtl="1"/>
              <a:r>
                <a:rPr lang="ar-EG" sz="2800" b="1" dirty="0" err="1">
                  <a:latin typeface="Times New Roman" pitchFamily="18" charset="0"/>
                  <a:cs typeface="Calibri" pitchFamily="34" charset="0"/>
                </a:rPr>
                <a:t>عصفور</a:t>
              </a:r>
              <a:r>
                <a:rPr lang="ar-EG" sz="2800" b="1" dirty="0" err="1">
                  <a:solidFill>
                    <a:schemeClr val="bg1"/>
                  </a:solidFill>
                  <a:latin typeface="Times New Roman" pitchFamily="18" charset="0"/>
                  <a:cs typeface="Calibri" pitchFamily="34" charset="0"/>
                </a:rPr>
                <a:t>ر</a:t>
              </a:r>
              <a:endParaRPr lang="ar-SA" sz="2800" dirty="0">
                <a:solidFill>
                  <a:schemeClr val="bg1"/>
                </a:solidFill>
              </a:endParaRPr>
            </a:p>
          </p:txBody>
        </p:sp>
      </p:grpSp>
      <p:grpSp>
        <p:nvGrpSpPr>
          <p:cNvPr id="4" name="مجموعة 22"/>
          <p:cNvGrpSpPr>
            <a:grpSpLocks/>
          </p:cNvGrpSpPr>
          <p:nvPr/>
        </p:nvGrpSpPr>
        <p:grpSpPr bwMode="auto">
          <a:xfrm>
            <a:off x="4722281" y="1387395"/>
            <a:ext cx="2305050" cy="1854200"/>
            <a:chOff x="5436096" y="980728"/>
            <a:chExt cx="2304257" cy="1854483"/>
          </a:xfrm>
        </p:grpSpPr>
        <p:pic>
          <p:nvPicPr>
            <p:cNvPr id="24623" name="Picture 3" descr="C:\Users\Dell\Desktop\graphics-plants-430740.gif"/>
            <p:cNvPicPr>
              <a:picLocks noChangeAspect="1" noChangeArrowheads="1" noCrop="1"/>
            </p:cNvPicPr>
            <p:nvPr/>
          </p:nvPicPr>
          <p:blipFill>
            <a:blip r:embed="rId13" cstate="print"/>
            <a:srcRect/>
            <a:stretch>
              <a:fillRect/>
            </a:stretch>
          </p:blipFill>
          <p:spPr bwMode="auto">
            <a:xfrm>
              <a:off x="5436096" y="980728"/>
              <a:ext cx="1728192" cy="1854483"/>
            </a:xfrm>
            <a:prstGeom prst="rect">
              <a:avLst/>
            </a:prstGeom>
            <a:noFill/>
            <a:ln w="9525">
              <a:noFill/>
              <a:miter lim="800000"/>
              <a:headEnd/>
              <a:tailEnd/>
            </a:ln>
          </p:spPr>
        </p:pic>
        <p:sp>
          <p:nvSpPr>
            <p:cNvPr id="24624" name="مستطيل 19"/>
            <p:cNvSpPr>
              <a:spLocks noChangeArrowheads="1"/>
            </p:cNvSpPr>
            <p:nvPr/>
          </p:nvSpPr>
          <p:spPr bwMode="auto">
            <a:xfrm>
              <a:off x="7020273" y="1916832"/>
              <a:ext cx="720080" cy="523220"/>
            </a:xfrm>
            <a:prstGeom prst="rect">
              <a:avLst/>
            </a:prstGeom>
            <a:noFill/>
            <a:ln w="9525">
              <a:noFill/>
              <a:miter lim="800000"/>
              <a:headEnd/>
              <a:tailEnd/>
            </a:ln>
          </p:spPr>
          <p:txBody>
            <a:bodyPr>
              <a:spAutoFit/>
            </a:bodyPr>
            <a:lstStyle/>
            <a:p>
              <a:pPr algn="r" rtl="1"/>
              <a:r>
                <a:rPr lang="ar-EG" sz="2800" b="1" dirty="0">
                  <a:latin typeface="Times New Roman" pitchFamily="18" charset="0"/>
                  <a:cs typeface="Calibri" pitchFamily="34" charset="0"/>
                </a:rPr>
                <a:t>نبتة</a:t>
              </a:r>
              <a:endParaRPr lang="ar-SA" sz="2800" dirty="0"/>
            </a:p>
          </p:txBody>
        </p:sp>
      </p:grpSp>
      <p:grpSp>
        <p:nvGrpSpPr>
          <p:cNvPr id="5" name="مجموعة 35"/>
          <p:cNvGrpSpPr>
            <a:grpSpLocks/>
          </p:cNvGrpSpPr>
          <p:nvPr/>
        </p:nvGrpSpPr>
        <p:grpSpPr bwMode="auto">
          <a:xfrm>
            <a:off x="5030120" y="3536986"/>
            <a:ext cx="2262128" cy="1152525"/>
            <a:chOff x="5724128" y="3428999"/>
            <a:chExt cx="2262755" cy="1152129"/>
          </a:xfrm>
        </p:grpSpPr>
        <p:pic>
          <p:nvPicPr>
            <p:cNvPr id="24621" name="Picture 4" descr="C:\Users\Dell\Desktop\download.jpg"/>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724128" y="3428999"/>
              <a:ext cx="1584176" cy="1152129"/>
            </a:xfrm>
            <a:prstGeom prst="rect">
              <a:avLst/>
            </a:prstGeom>
            <a:noFill/>
            <a:ln w="9525">
              <a:noFill/>
              <a:miter lim="800000"/>
              <a:headEnd/>
              <a:tailEnd/>
            </a:ln>
          </p:spPr>
        </p:pic>
        <p:sp>
          <p:nvSpPr>
            <p:cNvPr id="24622" name="مستطيل 20"/>
            <p:cNvSpPr>
              <a:spLocks noChangeArrowheads="1"/>
            </p:cNvSpPr>
            <p:nvPr/>
          </p:nvSpPr>
          <p:spPr bwMode="auto">
            <a:xfrm>
              <a:off x="7163127" y="3445362"/>
              <a:ext cx="823756" cy="523220"/>
            </a:xfrm>
            <a:prstGeom prst="rect">
              <a:avLst/>
            </a:prstGeom>
            <a:noFill/>
            <a:ln w="9525">
              <a:noFill/>
              <a:miter lim="800000"/>
              <a:headEnd/>
              <a:tailEnd/>
            </a:ln>
          </p:spPr>
          <p:txBody>
            <a:bodyPr>
              <a:spAutoFit/>
            </a:bodyPr>
            <a:lstStyle/>
            <a:p>
              <a:pPr algn="r" rtl="1"/>
              <a:r>
                <a:rPr lang="ar-EG" sz="2800" b="1" dirty="0">
                  <a:latin typeface="Times New Roman" pitchFamily="18" charset="0"/>
                  <a:cs typeface="Calibri" pitchFamily="34" charset="0"/>
                </a:rPr>
                <a:t> قطة</a:t>
              </a:r>
              <a:endParaRPr lang="ar-SA" sz="2800" dirty="0"/>
            </a:p>
          </p:txBody>
        </p:sp>
      </p:grpSp>
      <p:grpSp>
        <p:nvGrpSpPr>
          <p:cNvPr id="6" name="مجموعة 54"/>
          <p:cNvGrpSpPr/>
          <p:nvPr/>
        </p:nvGrpSpPr>
        <p:grpSpPr>
          <a:xfrm>
            <a:off x="1085774" y="1747870"/>
            <a:ext cx="2195888" cy="1287094"/>
            <a:chOff x="1403648" y="1412776"/>
            <a:chExt cx="1784159" cy="1152128"/>
          </a:xfrm>
          <a:solidFill>
            <a:schemeClr val="accent2">
              <a:lumMod val="40000"/>
              <a:lumOff val="60000"/>
            </a:schemeClr>
          </a:solidFill>
        </p:grpSpPr>
        <p:sp>
          <p:nvSpPr>
            <p:cNvPr id="40" name="مستطيل 39"/>
            <p:cNvSpPr/>
            <p:nvPr/>
          </p:nvSpPr>
          <p:spPr>
            <a:xfrm>
              <a:off x="2483768" y="1681644"/>
              <a:ext cx="704039" cy="523220"/>
            </a:xfrm>
            <a:prstGeom prst="rect">
              <a:avLst/>
            </a:prstGeom>
            <a:noFill/>
          </p:spPr>
          <p:txBody>
            <a:bodyPr wrap="none">
              <a:spAutoFit/>
            </a:bodyPr>
            <a:lstStyle/>
            <a:p>
              <a:pPr algn="r" rtl="1">
                <a:defRPr/>
              </a:pPr>
              <a:r>
                <a:rPr lang="ar-EG" sz="2800" b="1" dirty="0">
                  <a:latin typeface="Times New Roman" pitchFamily="18" charset="0"/>
                  <a:cs typeface="Calibri" pitchFamily="34" charset="0"/>
                </a:rPr>
                <a:t>مقعد</a:t>
              </a:r>
              <a:endParaRPr lang="ar-SA" sz="2800" dirty="0">
                <a:latin typeface="Arial" charset="0"/>
                <a:cs typeface="Arial" charset="0"/>
              </a:endParaRPr>
            </a:p>
          </p:txBody>
        </p:sp>
        <p:pic>
          <p:nvPicPr>
            <p:cNvPr id="3074" name="Picture 2" descr="C:\Users\Dell\Desktop\download (1).jpg"/>
            <p:cNvPicPr>
              <a:picLocks noChangeAspect="1" noChangeArrowheads="1"/>
            </p:cNvPicPr>
            <p:nvPr/>
          </p:nvPicPr>
          <p:blipFill>
            <a:blip r:embed="rId15" cstate="print">
              <a:clrChange>
                <a:clrFrom>
                  <a:srgbClr val="FFFFFF"/>
                </a:clrFrom>
                <a:clrTo>
                  <a:srgbClr val="FFFFFF">
                    <a:alpha val="0"/>
                  </a:srgbClr>
                </a:clrTo>
              </a:clrChange>
            </a:blip>
            <a:stretch>
              <a:fillRect/>
            </a:stretch>
          </p:blipFill>
          <p:spPr bwMode="auto">
            <a:xfrm>
              <a:off x="1403648" y="1412776"/>
              <a:ext cx="1008112" cy="1152128"/>
            </a:xfrm>
            <a:prstGeom prst="rect">
              <a:avLst/>
            </a:prstGeom>
            <a:noFill/>
            <a:ln>
              <a:noFill/>
            </a:ln>
          </p:spPr>
        </p:pic>
      </p:grpSp>
      <p:grpSp>
        <p:nvGrpSpPr>
          <p:cNvPr id="2" name="مجموعة 1">
            <a:extLst>
              <a:ext uri="{FF2B5EF4-FFF2-40B4-BE49-F238E27FC236}">
                <a16:creationId xmlns:a16="http://schemas.microsoft.com/office/drawing/2014/main" id="{F6BFAA3B-7E14-46AA-89A0-415426FC410E}"/>
              </a:ext>
            </a:extLst>
          </p:cNvPr>
          <p:cNvGrpSpPr/>
          <p:nvPr/>
        </p:nvGrpSpPr>
        <p:grpSpPr>
          <a:xfrm>
            <a:off x="1105830" y="3010094"/>
            <a:ext cx="2289577" cy="804434"/>
            <a:chOff x="1105830" y="3010094"/>
            <a:chExt cx="2289577" cy="804434"/>
          </a:xfrm>
        </p:grpSpPr>
        <p:sp>
          <p:nvSpPr>
            <p:cNvPr id="24620" name="مستطيل 41"/>
            <p:cNvSpPr>
              <a:spLocks noChangeArrowheads="1"/>
            </p:cNvSpPr>
            <p:nvPr/>
          </p:nvSpPr>
          <p:spPr bwMode="auto">
            <a:xfrm>
              <a:off x="2114567" y="3094700"/>
              <a:ext cx="1280840" cy="583959"/>
            </a:xfrm>
            <a:prstGeom prst="rect">
              <a:avLst/>
            </a:prstGeom>
            <a:noFill/>
            <a:ln w="9525">
              <a:noFill/>
              <a:miter lim="800000"/>
              <a:headEnd/>
              <a:tailEnd/>
            </a:ln>
          </p:spPr>
          <p:txBody>
            <a:bodyPr wrap="none">
              <a:spAutoFit/>
            </a:bodyPr>
            <a:lstStyle/>
            <a:p>
              <a:pPr algn="r" rtl="1"/>
              <a:r>
                <a:rPr lang="ar-EG" sz="2800" b="1" dirty="0">
                  <a:latin typeface="Times New Roman" pitchFamily="18" charset="0"/>
                  <a:cs typeface="Calibri" pitchFamily="34" charset="0"/>
                </a:rPr>
                <a:t> سبورة</a:t>
              </a:r>
              <a:endParaRPr lang="ar-SA" sz="2800" dirty="0"/>
            </a:p>
          </p:txBody>
        </p:sp>
        <p:pic>
          <p:nvPicPr>
            <p:cNvPr id="3075" name="Picture 3" descr="C:\Users\Dell\Desktop\images (11).jpg"/>
            <p:cNvPicPr>
              <a:picLocks noChangeAspect="1" noChangeArrowheads="1"/>
            </p:cNvPicPr>
            <p:nvPr/>
          </p:nvPicPr>
          <p:blipFill>
            <a:blip r:embed="rId16" cstate="print"/>
            <a:srcRect/>
            <a:stretch>
              <a:fillRect/>
            </a:stretch>
          </p:blipFill>
          <p:spPr bwMode="auto">
            <a:xfrm>
              <a:off x="1105830" y="3010094"/>
              <a:ext cx="1152128" cy="80443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grpSp>
        <p:nvGrpSpPr>
          <p:cNvPr id="8" name="مجموعة 52"/>
          <p:cNvGrpSpPr>
            <a:grpSpLocks/>
          </p:cNvGrpSpPr>
          <p:nvPr/>
        </p:nvGrpSpPr>
        <p:grpSpPr bwMode="auto">
          <a:xfrm>
            <a:off x="1105830" y="4131707"/>
            <a:ext cx="2078038" cy="803275"/>
            <a:chOff x="2627784" y="5373216"/>
            <a:chExt cx="1687851" cy="720080"/>
          </a:xfrm>
        </p:grpSpPr>
        <p:sp>
          <p:nvSpPr>
            <p:cNvPr id="24615" name="مستطيل 43"/>
            <p:cNvSpPr>
              <a:spLocks noChangeArrowheads="1"/>
            </p:cNvSpPr>
            <p:nvPr/>
          </p:nvSpPr>
          <p:spPr bwMode="auto">
            <a:xfrm>
              <a:off x="3585948" y="5373216"/>
              <a:ext cx="729687" cy="523220"/>
            </a:xfrm>
            <a:prstGeom prst="rect">
              <a:avLst/>
            </a:prstGeom>
            <a:noFill/>
            <a:ln w="9525">
              <a:noFill/>
              <a:miter lim="800000"/>
              <a:headEnd/>
              <a:tailEnd/>
            </a:ln>
          </p:spPr>
          <p:txBody>
            <a:bodyPr wrap="none">
              <a:spAutoFit/>
            </a:bodyPr>
            <a:lstStyle/>
            <a:p>
              <a:pPr algn="r" rtl="1"/>
              <a:r>
                <a:rPr lang="ar-EG" sz="2800" b="1">
                  <a:latin typeface="Times New Roman" pitchFamily="18" charset="0"/>
                  <a:cs typeface="Calibri" pitchFamily="34" charset="0"/>
                </a:rPr>
                <a:t>كتاب</a:t>
              </a:r>
              <a:endParaRPr lang="ar-SA" sz="2800"/>
            </a:p>
          </p:txBody>
        </p:sp>
        <p:pic>
          <p:nvPicPr>
            <p:cNvPr id="3077" name="Picture 5" descr="C:\Users\Dell\Desktop\download (2).jpg"/>
            <p:cNvPicPr>
              <a:picLocks noChangeAspect="1" noChangeArrowheads="1"/>
            </p:cNvPicPr>
            <p:nvPr/>
          </p:nvPicPr>
          <p:blipFill>
            <a:blip r:embed="rId17" cstate="print"/>
            <a:srcRect/>
            <a:stretch>
              <a:fillRect/>
            </a:stretch>
          </p:blipFill>
          <p:spPr bwMode="auto">
            <a:xfrm>
              <a:off x="2627784" y="5373216"/>
              <a:ext cx="864096" cy="720080"/>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grpSp>
        <p:nvGrpSpPr>
          <p:cNvPr id="9" name="مجموعة 51"/>
          <p:cNvGrpSpPr>
            <a:grpSpLocks/>
          </p:cNvGrpSpPr>
          <p:nvPr/>
        </p:nvGrpSpPr>
        <p:grpSpPr bwMode="auto">
          <a:xfrm>
            <a:off x="1085774" y="5076752"/>
            <a:ext cx="2054261" cy="882650"/>
            <a:chOff x="683568" y="5463825"/>
            <a:chExt cx="1329160" cy="789139"/>
          </a:xfrm>
        </p:grpSpPr>
        <p:sp>
          <p:nvSpPr>
            <p:cNvPr id="24613" name="مستطيل 42"/>
            <p:cNvSpPr>
              <a:spLocks noChangeArrowheads="1"/>
            </p:cNvSpPr>
            <p:nvPr/>
          </p:nvSpPr>
          <p:spPr bwMode="auto">
            <a:xfrm>
              <a:off x="1504255" y="5517232"/>
              <a:ext cx="508473" cy="523220"/>
            </a:xfrm>
            <a:prstGeom prst="rect">
              <a:avLst/>
            </a:prstGeom>
            <a:noFill/>
            <a:ln w="9525">
              <a:noFill/>
              <a:miter lim="800000"/>
              <a:headEnd/>
              <a:tailEnd/>
            </a:ln>
          </p:spPr>
          <p:txBody>
            <a:bodyPr wrap="none">
              <a:spAutoFit/>
            </a:bodyPr>
            <a:lstStyle/>
            <a:p>
              <a:pPr algn="r" rtl="1"/>
              <a:r>
                <a:rPr lang="ar-EG" sz="2800" b="1">
                  <a:latin typeface="Times New Roman" pitchFamily="18" charset="0"/>
                  <a:cs typeface="Calibri" pitchFamily="34" charset="0"/>
                </a:rPr>
                <a:t>قلم</a:t>
              </a:r>
              <a:endParaRPr lang="ar-SA" sz="2800"/>
            </a:p>
          </p:txBody>
        </p:sp>
        <p:pic>
          <p:nvPicPr>
            <p:cNvPr id="24614" name="Picture 6" descr="C:\Users\Dell\Desktop\download (3) - Copy.jpg"/>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683568" y="5463825"/>
              <a:ext cx="1008112" cy="789139"/>
            </a:xfrm>
            <a:prstGeom prst="rect">
              <a:avLst/>
            </a:prstGeom>
            <a:noFill/>
            <a:ln w="9525">
              <a:noFill/>
              <a:miter lim="800000"/>
              <a:headEnd/>
              <a:tailEnd/>
            </a:ln>
          </p:spPr>
        </p:pic>
      </p:grpSp>
    </p:spTree>
  </p:cSld>
  <p:clrMapOvr>
    <a:masterClrMapping/>
  </p:clrMapOvr>
  <p:transition>
    <p:wheel spokes="8"/>
    <p:sndAc>
      <p:stSnd>
        <p:snd r:embed="rId3"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مخلوقات حية.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نبتة.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6" name="قطة.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عصفور.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8" name="أشياء غير حية.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9" name="مقعد.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0" name="كتاب.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11" name="قل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E832C83D-33DA-4526-A74C-082832BC08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223" y="272760"/>
            <a:ext cx="3651359" cy="1884101"/>
          </a:xfrm>
          <a:prstGeom prst="rect">
            <a:avLst/>
          </a:prstGeom>
        </p:spPr>
      </p:pic>
      <p:sp>
        <p:nvSpPr>
          <p:cNvPr id="14" name="شكل بيضاوي 13"/>
          <p:cNvSpPr/>
          <p:nvPr/>
        </p:nvSpPr>
        <p:spPr>
          <a:xfrm>
            <a:off x="5868144" y="3933276"/>
            <a:ext cx="2232025" cy="1008063"/>
          </a:xfrm>
          <a:prstGeom prst="ellips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endParaRPr lang="ar-SA" sz="3600" b="1" dirty="0"/>
          </a:p>
        </p:txBody>
      </p:sp>
      <p:sp>
        <p:nvSpPr>
          <p:cNvPr id="5" name="مستطيل 4"/>
          <p:cNvSpPr>
            <a:spLocks noChangeArrowheads="1"/>
          </p:cNvSpPr>
          <p:nvPr/>
        </p:nvSpPr>
        <p:spPr bwMode="auto">
          <a:xfrm rot="363267">
            <a:off x="3424039" y="849492"/>
            <a:ext cx="1800225" cy="64611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rtl="1"/>
            <a:r>
              <a:rPr lang="ar-EG" sz="3600" b="1" dirty="0"/>
              <a:t>أقرأ وأتعلم</a:t>
            </a:r>
          </a:p>
        </p:txBody>
      </p:sp>
      <p:sp>
        <p:nvSpPr>
          <p:cNvPr id="9" name="مستطيل 8"/>
          <p:cNvSpPr>
            <a:spLocks noChangeArrowheads="1"/>
          </p:cNvSpPr>
          <p:nvPr/>
        </p:nvSpPr>
        <p:spPr bwMode="auto">
          <a:xfrm>
            <a:off x="5868144" y="1691783"/>
            <a:ext cx="2319337" cy="5842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spAutoFit/>
          </a:bodyPr>
          <a:lstStyle/>
          <a:p>
            <a:pPr algn="ctr" rtl="1"/>
            <a:r>
              <a:rPr lang="ar-EG" sz="3200" b="1" dirty="0">
                <a:solidFill>
                  <a:schemeClr val="bg1"/>
                </a:solidFill>
                <a:latin typeface="Calibri" pitchFamily="34" charset="0"/>
              </a:rPr>
              <a:t>السؤال الأساسي</a:t>
            </a:r>
          </a:p>
        </p:txBody>
      </p:sp>
      <p:sp>
        <p:nvSpPr>
          <p:cNvPr id="10" name="مستطيل 9"/>
          <p:cNvSpPr>
            <a:spLocks noChangeArrowheads="1"/>
          </p:cNvSpPr>
          <p:nvPr/>
        </p:nvSpPr>
        <p:spPr bwMode="auto">
          <a:xfrm>
            <a:off x="1433599" y="2617814"/>
            <a:ext cx="6480001" cy="1077218"/>
          </a:xfrm>
          <a:prstGeom prst="rect">
            <a:avLst/>
          </a:prstGeom>
          <a:noFill/>
          <a:ln w="9525">
            <a:noFill/>
            <a:miter lim="800000"/>
            <a:headEnd/>
            <a:tailEnd/>
          </a:ln>
        </p:spPr>
        <p:txBody>
          <a:bodyPr wrap="square">
            <a:spAutoFit/>
          </a:bodyPr>
          <a:lstStyle/>
          <a:p>
            <a:pPr algn="ctr" rtl="1"/>
            <a:r>
              <a:rPr lang="ar-EG" sz="3200" b="1" dirty="0">
                <a:solidFill>
                  <a:srgbClr val="000066"/>
                </a:solidFill>
                <a:latin typeface="Calibri" pitchFamily="34" charset="0"/>
              </a:rPr>
              <a:t>كيف تختلف المخلوقات الحية عن الأشياء غير الحية؟</a:t>
            </a:r>
          </a:p>
        </p:txBody>
      </p:sp>
      <p:sp>
        <p:nvSpPr>
          <p:cNvPr id="13" name="مستطيل 12"/>
          <p:cNvSpPr>
            <a:spLocks noChangeArrowheads="1"/>
          </p:cNvSpPr>
          <p:nvPr/>
        </p:nvSpPr>
        <p:spPr bwMode="auto">
          <a:xfrm>
            <a:off x="6198593" y="4078194"/>
            <a:ext cx="1492250" cy="646112"/>
          </a:xfrm>
          <a:prstGeom prst="rect">
            <a:avLst/>
          </a:prstGeom>
          <a:noFill/>
          <a:ln w="9525">
            <a:noFill/>
            <a:miter lim="800000"/>
            <a:headEnd/>
            <a:tailEnd/>
          </a:ln>
        </p:spPr>
        <p:txBody>
          <a:bodyPr wrap="none">
            <a:spAutoFit/>
          </a:bodyPr>
          <a:lstStyle/>
          <a:p>
            <a:pPr algn="r" rtl="1"/>
            <a:r>
              <a:rPr lang="ar-EG" sz="3600" b="1" dirty="0">
                <a:ln w="0"/>
                <a:effectLst>
                  <a:outerShdw blurRad="38100" dist="25400" dir="5400000" algn="ctr" rotWithShape="0">
                    <a:srgbClr val="6E747A">
                      <a:alpha val="43000"/>
                    </a:srgbClr>
                  </a:outerShdw>
                </a:effectLst>
                <a:latin typeface="Calibri" pitchFamily="34" charset="0"/>
              </a:rPr>
              <a:t>المفردات</a:t>
            </a:r>
          </a:p>
        </p:txBody>
      </p:sp>
      <p:sp>
        <p:nvSpPr>
          <p:cNvPr id="15" name="مستطيل 14"/>
          <p:cNvSpPr>
            <a:spLocks noChangeArrowheads="1"/>
          </p:cNvSpPr>
          <p:nvPr/>
        </p:nvSpPr>
        <p:spPr bwMode="auto">
          <a:xfrm>
            <a:off x="2540696" y="4155985"/>
            <a:ext cx="2783134" cy="584775"/>
          </a:xfrm>
          <a:prstGeom prst="rect">
            <a:avLst/>
          </a:prstGeom>
          <a:noFill/>
          <a:ln w="9525">
            <a:noFill/>
            <a:miter lim="800000"/>
            <a:headEnd/>
            <a:tailEnd/>
          </a:ln>
        </p:spPr>
        <p:txBody>
          <a:bodyPr wrap="none">
            <a:spAutoFit/>
          </a:bodyPr>
          <a:lstStyle/>
          <a:p>
            <a:pPr marL="457200" indent="-457200" algn="r" rtl="1">
              <a:buFont typeface="Arial" panose="020B0604020202020204" pitchFamily="34" charset="0"/>
              <a:buChar char="•"/>
            </a:pPr>
            <a:r>
              <a:rPr lang="ar-EG" sz="3200" b="1" dirty="0">
                <a:ln w="0"/>
                <a:effectLst>
                  <a:outerShdw blurRad="38100" dist="19050" dir="2700000" algn="tl" rotWithShape="0">
                    <a:schemeClr val="dk1">
                      <a:alpha val="40000"/>
                    </a:schemeClr>
                  </a:outerShdw>
                </a:effectLst>
                <a:latin typeface="Calibri" pitchFamily="34" charset="0"/>
              </a:rPr>
              <a:t>المخلوقات الحية</a:t>
            </a:r>
          </a:p>
        </p:txBody>
      </p:sp>
      <p:sp>
        <p:nvSpPr>
          <p:cNvPr id="16" name="مستطيل 15"/>
          <p:cNvSpPr>
            <a:spLocks noChangeArrowheads="1"/>
          </p:cNvSpPr>
          <p:nvPr/>
        </p:nvSpPr>
        <p:spPr bwMode="auto">
          <a:xfrm>
            <a:off x="2426883" y="4991319"/>
            <a:ext cx="3010761" cy="584775"/>
          </a:xfrm>
          <a:prstGeom prst="rect">
            <a:avLst/>
          </a:prstGeom>
          <a:noFill/>
          <a:ln w="9525">
            <a:noFill/>
            <a:miter lim="800000"/>
            <a:headEnd/>
            <a:tailEnd/>
          </a:ln>
        </p:spPr>
        <p:txBody>
          <a:bodyPr wrap="none">
            <a:spAutoFit/>
          </a:bodyPr>
          <a:lstStyle/>
          <a:p>
            <a:pPr marL="457200" indent="-457200" algn="r" rtl="1">
              <a:buFont typeface="Arial" panose="020B0604020202020204" pitchFamily="34" charset="0"/>
              <a:buChar char="•"/>
            </a:pPr>
            <a:r>
              <a:rPr lang="ar-EG" sz="3200" b="1" dirty="0">
                <a:ln w="0"/>
                <a:effectLst>
                  <a:outerShdw blurRad="38100" dist="19050" dir="2700000" algn="tl" rotWithShape="0">
                    <a:schemeClr val="dk1">
                      <a:alpha val="40000"/>
                    </a:schemeClr>
                  </a:outerShdw>
                </a:effectLst>
                <a:latin typeface="Calibri" pitchFamily="34" charset="0"/>
              </a:rPr>
              <a:t>الأشياء غير الحية</a:t>
            </a: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قرأ وأتعلم.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سؤال الاساسي.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السؤال الاساسي كيف تختلف.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المفردات.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المخلوقات الحية 23.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8" name="الأشياء غير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9" grpId="0" animBg="1"/>
      <p:bldP spid="10" grpId="0"/>
      <p:bldP spid="13"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235021" y="476672"/>
            <a:ext cx="6664325" cy="928687"/>
          </a:xfrm>
          <a:prstGeom prst="wave">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fontAlgn="auto">
              <a:spcBef>
                <a:spcPts val="0"/>
              </a:spcBef>
              <a:spcAft>
                <a:spcPts val="0"/>
              </a:spcAft>
              <a:defRPr/>
            </a:pPr>
            <a:r>
              <a:rPr lang="ar-EG" sz="3200" b="1" dirty="0">
                <a:ln w="0"/>
                <a:solidFill>
                  <a:schemeClr val="tx1"/>
                </a:solidFill>
                <a:effectLst>
                  <a:outerShdw blurRad="38100" dist="19050" dir="2700000" algn="tl" rotWithShape="0">
                    <a:schemeClr val="dk1">
                      <a:alpha val="40000"/>
                    </a:schemeClr>
                  </a:outerShdw>
                </a:effectLst>
              </a:rPr>
              <a:t>ما الْمَخْلوقاتُ الْحَيَّةُ؟ وَما الأشْياءُ غَيْرُ الْحَيَّةِ؟</a:t>
            </a:r>
          </a:p>
        </p:txBody>
      </p:sp>
      <p:sp>
        <p:nvSpPr>
          <p:cNvPr id="3" name="TextBox 2"/>
          <p:cNvSpPr txBox="1"/>
          <p:nvPr/>
        </p:nvSpPr>
        <p:spPr>
          <a:xfrm>
            <a:off x="1396422" y="2276872"/>
            <a:ext cx="6341521" cy="3320415"/>
          </a:xfrm>
          <a:prstGeom prst="plaqu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rtl="1" fontAlgn="auto">
              <a:spcBef>
                <a:spcPts val="0"/>
              </a:spcBef>
              <a:spcAft>
                <a:spcPts val="0"/>
              </a:spcAft>
              <a:defRPr/>
            </a:pPr>
            <a:r>
              <a:rPr lang="ar-EG" sz="3200" b="1" dirty="0">
                <a:solidFill>
                  <a:srgbClr val="7030A0"/>
                </a:solidFill>
                <a:latin typeface="+mn-lt"/>
                <a:cs typeface="+mn-cs"/>
              </a:rPr>
              <a:t>أَنَا مَخْلُوقٌ حَيٌّ، والنَّباتاتُ وَالْحَيَواناتُ أيْضًا مَخْلوقاتٌ حَيةٌ. </a:t>
            </a:r>
            <a:r>
              <a:rPr lang="ar-EG" sz="3200" b="1" dirty="0">
                <a:solidFill>
                  <a:srgbClr val="7030A0"/>
                </a:solidFill>
                <a:latin typeface="Arial" charset="0"/>
                <a:cs typeface="+mn-cs"/>
              </a:rPr>
              <a:t>المَخْلُوقَاتُ الْحَيَّةُ </a:t>
            </a:r>
            <a:r>
              <a:rPr lang="ar-EG" sz="3200" b="1" dirty="0">
                <a:solidFill>
                  <a:srgbClr val="7030A0"/>
                </a:solidFill>
                <a:latin typeface="+mn-lt"/>
                <a:cs typeface="+mn-cs"/>
              </a:rPr>
              <a:t>تَحْتاجُ إِلى</a:t>
            </a:r>
          </a:p>
          <a:p>
            <a:pPr algn="ctr" rtl="1" fontAlgn="auto">
              <a:spcBef>
                <a:spcPts val="0"/>
              </a:spcBef>
              <a:spcAft>
                <a:spcPts val="0"/>
              </a:spcAft>
              <a:defRPr/>
            </a:pPr>
            <a:r>
              <a:rPr lang="ar-EG" sz="3200" b="1" dirty="0">
                <a:solidFill>
                  <a:srgbClr val="7030A0"/>
                </a:solidFill>
                <a:latin typeface="+mn-lt"/>
                <a:cs typeface="+mn-cs"/>
              </a:rPr>
              <a:t>الْغِذاءِ وَالْماءِ وَالْهَواءِ؛ لِكي تَعِيْشَ وتَنْمُو وتنتج أفراداً جديدة تشبه آباءها.</a:t>
            </a: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مَخْلوقاتُ الْحَيَّةُ؟ وَما الأشْياءُ غَيْرُ الْحَيَّةِ؟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411622" y="692696"/>
            <a:ext cx="6105102" cy="928688"/>
          </a:xfrm>
          <a:prstGeom prst="plaque">
            <a:avLst/>
          </a:prstGeom>
          <a:ln/>
        </p:spPr>
        <p:style>
          <a:lnRef idx="1">
            <a:schemeClr val="dk1"/>
          </a:lnRef>
          <a:fillRef idx="3">
            <a:schemeClr val="dk1"/>
          </a:fillRef>
          <a:effectRef idx="2">
            <a:schemeClr val="dk1"/>
          </a:effectRef>
          <a:fontRef idx="minor">
            <a:schemeClr val="lt1"/>
          </a:fontRef>
        </p:style>
        <p:txBody>
          <a:bodyPr rtlCol="1" anchor="ctr"/>
          <a:lstStyle/>
          <a:p>
            <a:pPr algn="ctr" rtl="1" fontAlgn="auto">
              <a:spcBef>
                <a:spcPts val="0"/>
              </a:spcBef>
              <a:spcAft>
                <a:spcPts val="0"/>
              </a:spcAft>
              <a:defRPr/>
            </a:pPr>
            <a:r>
              <a:rPr lang="ar-EG" sz="3600" b="1" dirty="0"/>
              <a:t>الْمَخْلوقاتُ الْحَيَّةُ والأشْياءُ غَيْرُ الحيةِ.</a:t>
            </a:r>
            <a:endParaRPr lang="ar-EG" sz="3600" dirty="0"/>
          </a:p>
        </p:txBody>
      </p:sp>
      <p:pic>
        <p:nvPicPr>
          <p:cNvPr id="30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bwMode="auto">
          <a:xfrm>
            <a:off x="971785" y="1621384"/>
            <a:ext cx="6984776" cy="4179274"/>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317500"/>
          </a:effectLst>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خْلوقاتُ الْحَيَّةُ والأشْياءُ.wav"/>
                                        </p:tgtEl>
                                      </p:cMediaNode>
                                    </p:audio>
                                  </p:sub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سحابة 8"/>
          <p:cNvSpPr>
            <a:spLocks noChangeArrowheads="1"/>
          </p:cNvSpPr>
          <p:nvPr/>
        </p:nvSpPr>
        <p:spPr bwMode="auto">
          <a:xfrm>
            <a:off x="1187624" y="1772816"/>
            <a:ext cx="6731000" cy="3139023"/>
          </a:xfrm>
          <a:prstGeom prst="cloud">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rtl="1"/>
            <a:r>
              <a:rPr lang="ar-EG" sz="3200" b="1" dirty="0">
                <a:solidFill>
                  <a:schemeClr val="bg1"/>
                </a:solidFill>
              </a:rPr>
              <a:t>أمَّا الأشْيَاءُ غَيْرُ الْحَيَّةِ فَهِيَ لا تَنْمُو، لذا لا</a:t>
            </a:r>
          </a:p>
          <a:p>
            <a:pPr algn="ctr" rtl="1"/>
            <a:r>
              <a:rPr lang="ar-EG" sz="3200" b="1" dirty="0">
                <a:solidFill>
                  <a:schemeClr val="bg1"/>
                </a:solidFill>
              </a:rPr>
              <a:t>تَحْتاجُ إِلى الْغِذاءِ، وَلا الْمَاءِ وَلا الْهَواءِ.</a:t>
            </a:r>
            <a:endParaRPr lang="ar-SA" sz="3200" b="1" dirty="0">
              <a:solidFill>
                <a:schemeClr val="bg1"/>
              </a:solidFill>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مَّا الأشْيَاءُ غَيْرُ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سحابة 5"/>
          <p:cNvSpPr>
            <a:spLocks noChangeArrowheads="1"/>
          </p:cNvSpPr>
          <p:nvPr/>
        </p:nvSpPr>
        <p:spPr bwMode="auto">
          <a:xfrm>
            <a:off x="5012876" y="1124744"/>
            <a:ext cx="3309347" cy="1077575"/>
          </a:xfrm>
          <a:prstGeom prst="cloud">
            <a:avLst/>
          </a:prstGeom>
          <a:solidFill>
            <a:schemeClr val="bg2">
              <a:lumMod val="90000"/>
            </a:schemeClr>
          </a:solidFill>
          <a:ln w="9525">
            <a:noFill/>
            <a:miter lim="800000"/>
            <a:headEnd/>
            <a:tailEnd/>
          </a:ln>
        </p:spPr>
        <p:txBody>
          <a:bodyPr wrap="none">
            <a:spAutoFit/>
          </a:bodyPr>
          <a:lstStyle/>
          <a:p>
            <a:pPr algn="ctr" rtl="1"/>
            <a:r>
              <a:rPr lang="ar-SA" sz="4000" b="1" dirty="0">
                <a:solidFill>
                  <a:srgbClr val="FF0000"/>
                </a:solidFill>
              </a:rPr>
              <a:t>الْفَصلُ الأَوَّلُ</a:t>
            </a:r>
          </a:p>
        </p:txBody>
      </p:sp>
      <p:sp>
        <p:nvSpPr>
          <p:cNvPr id="8" name="مستطيل 7"/>
          <p:cNvSpPr/>
          <p:nvPr/>
        </p:nvSpPr>
        <p:spPr>
          <a:xfrm>
            <a:off x="5551425" y="2840418"/>
            <a:ext cx="2232248" cy="2585323"/>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rtl="1" fontAlgn="auto">
              <a:spcBef>
                <a:spcPts val="0"/>
              </a:spcBef>
              <a:spcAft>
                <a:spcPts val="0"/>
              </a:spcAft>
              <a:defRPr/>
            </a:pPr>
            <a:r>
              <a:rPr lang="ar-SA" sz="5400" b="1" dirty="0">
                <a:ln/>
                <a:solidFill>
                  <a:schemeClr val="accent3"/>
                </a:solidFill>
                <a:latin typeface="Arial" charset="0"/>
                <a:cs typeface="Arial" charset="0"/>
              </a:rPr>
              <a:t>النَّباتاتُ مَخْلوقاتٌ حَيَّةٌ</a:t>
            </a:r>
          </a:p>
        </p:txBody>
      </p:sp>
      <p:pic>
        <p:nvPicPr>
          <p:cNvPr id="1026" name="Picture 2" descr="C:\Users\Dell\Desktop\image\النبات\image004.gif"/>
          <p:cNvPicPr>
            <a:picLocks noChangeAspect="1" noChangeArrowheads="1" noCrop="1"/>
          </p:cNvPicPr>
          <p:nvPr/>
        </p:nvPicPr>
        <p:blipFill>
          <a:blip r:embed="rId5" cstate="print">
            <a:lum contrast="30000"/>
          </a:blip>
          <a:srcRect/>
          <a:stretch>
            <a:fillRect/>
          </a:stretch>
        </p:blipFill>
        <p:spPr bwMode="auto">
          <a:xfrm>
            <a:off x="755576" y="1537309"/>
            <a:ext cx="3816424" cy="3888432"/>
          </a:xfrm>
          <a:prstGeom prst="rect">
            <a:avLst/>
          </a:prstGeom>
          <a:ln>
            <a:noFill/>
          </a:ln>
          <a:effectLst>
            <a:softEdge rad="112500"/>
          </a:effectLst>
          <a:scene3d>
            <a:camera prst="orthographicFront"/>
            <a:lightRig rig="threePt" dir="t"/>
          </a:scene3d>
          <a:sp3d>
            <a:bevelT w="114300" prst="artDeco"/>
          </a:sp3d>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نَّباتاتُ مَخْلوقاتٌ حَيَّةٌ.wav"/>
                                        </p:tgtEl>
                                      </p:cMediaNode>
                                    </p:audio>
                                  </p:sub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مستدير الزوايا 13"/>
          <p:cNvSpPr/>
          <p:nvPr/>
        </p:nvSpPr>
        <p:spPr>
          <a:xfrm>
            <a:off x="612932" y="4618782"/>
            <a:ext cx="4894900" cy="1008112"/>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defRPr/>
            </a:pPr>
            <a:endParaRPr lang="ar-SA"/>
          </a:p>
        </p:txBody>
      </p:sp>
      <p:sp>
        <p:nvSpPr>
          <p:cNvPr id="13" name="مستطيل مستدير الزوايا 12"/>
          <p:cNvSpPr/>
          <p:nvPr/>
        </p:nvSpPr>
        <p:spPr>
          <a:xfrm>
            <a:off x="492652" y="2115198"/>
            <a:ext cx="4894900" cy="1008112"/>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ctr" rtl="1">
              <a:defRPr/>
            </a:pPr>
            <a:endParaRPr lang="ar-SA"/>
          </a:p>
        </p:txBody>
      </p:sp>
      <p:sp>
        <p:nvSpPr>
          <p:cNvPr id="6" name="مستطيل 5"/>
          <p:cNvSpPr>
            <a:spLocks noChangeArrowheads="1"/>
          </p:cNvSpPr>
          <p:nvPr/>
        </p:nvSpPr>
        <p:spPr bwMode="auto">
          <a:xfrm>
            <a:off x="5881523" y="2326866"/>
            <a:ext cx="2569195" cy="584775"/>
          </a:xfrm>
          <a:prstGeom prst="rect">
            <a:avLst/>
          </a:prstGeom>
          <a:solidFill>
            <a:schemeClr val="accent6">
              <a:lumMod val="20000"/>
              <a:lumOff val="8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rtl="1"/>
            <a:r>
              <a:rPr lang="ar-SA" sz="3200" b="1" dirty="0">
                <a:solidFill>
                  <a:srgbClr val="FE0000"/>
                </a:solidFill>
                <a:latin typeface="+mn-lt"/>
                <a:cs typeface="+mn-cs"/>
              </a:rPr>
              <a:t>المخلوقات الحية</a:t>
            </a:r>
            <a:r>
              <a:rPr lang="ar-EG" sz="3200" b="1" dirty="0">
                <a:solidFill>
                  <a:srgbClr val="FE0000"/>
                </a:solidFill>
                <a:latin typeface="+mn-lt"/>
                <a:cs typeface="+mn-cs"/>
              </a:rPr>
              <a:t>:</a:t>
            </a:r>
            <a:r>
              <a:rPr lang="ar-SA" sz="3200" b="1" dirty="0">
                <a:solidFill>
                  <a:srgbClr val="FE0000"/>
                </a:solidFill>
                <a:latin typeface="+mn-lt"/>
                <a:cs typeface="+mn-cs"/>
              </a:rPr>
              <a:t> </a:t>
            </a:r>
          </a:p>
        </p:txBody>
      </p:sp>
      <p:sp>
        <p:nvSpPr>
          <p:cNvPr id="7" name="مستطيل 6"/>
          <p:cNvSpPr>
            <a:spLocks noChangeArrowheads="1"/>
          </p:cNvSpPr>
          <p:nvPr/>
        </p:nvSpPr>
        <p:spPr bwMode="auto">
          <a:xfrm>
            <a:off x="706661" y="2043190"/>
            <a:ext cx="4184650" cy="1077913"/>
          </a:xfrm>
          <a:prstGeom prst="rect">
            <a:avLst/>
          </a:prstGeom>
          <a:noFill/>
          <a:ln w="9525">
            <a:noFill/>
            <a:miter lim="800000"/>
            <a:headEnd/>
            <a:tailEnd/>
          </a:ln>
        </p:spPr>
        <p:txBody>
          <a:bodyPr>
            <a:spAutoFit/>
          </a:bodyPr>
          <a:lstStyle/>
          <a:p>
            <a:pPr algn="ctr" rtl="1"/>
            <a:r>
              <a:rPr lang="ar-SA" sz="3200" b="1"/>
              <a:t>تنمو، وتحتاج إلى الماء والهواء لكي تعيش وتنمو.</a:t>
            </a:r>
          </a:p>
        </p:txBody>
      </p:sp>
      <p:sp>
        <p:nvSpPr>
          <p:cNvPr id="9" name="مستطيل 8"/>
          <p:cNvSpPr>
            <a:spLocks noChangeArrowheads="1"/>
          </p:cNvSpPr>
          <p:nvPr/>
        </p:nvSpPr>
        <p:spPr bwMode="auto">
          <a:xfrm>
            <a:off x="5868144" y="4583882"/>
            <a:ext cx="2592387" cy="1076325"/>
          </a:xfrm>
          <a:prstGeom prst="rect">
            <a:avLst/>
          </a:prstGeom>
          <a:solidFill>
            <a:schemeClr val="accent6">
              <a:lumMod val="20000"/>
              <a:lumOff val="80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rtl="1"/>
            <a:r>
              <a:rPr lang="ar-SA" sz="3200" b="1" dirty="0">
                <a:solidFill>
                  <a:srgbClr val="FE0000"/>
                </a:solidFill>
              </a:rPr>
              <a:t>أما الأشياء غير الحية</a:t>
            </a:r>
            <a:r>
              <a:rPr lang="ar-EG" sz="3200" b="1" dirty="0">
                <a:solidFill>
                  <a:srgbClr val="FE0000"/>
                </a:solidFill>
              </a:rPr>
              <a:t>:</a:t>
            </a:r>
            <a:r>
              <a:rPr lang="ar-SA" sz="3200" b="1" dirty="0">
                <a:solidFill>
                  <a:srgbClr val="FE0000"/>
                </a:solidFill>
              </a:rPr>
              <a:t> </a:t>
            </a:r>
          </a:p>
        </p:txBody>
      </p:sp>
      <p:sp>
        <p:nvSpPr>
          <p:cNvPr id="10" name="مستطيل 9"/>
          <p:cNvSpPr>
            <a:spLocks noChangeArrowheads="1"/>
          </p:cNvSpPr>
          <p:nvPr/>
        </p:nvSpPr>
        <p:spPr bwMode="auto">
          <a:xfrm>
            <a:off x="618327" y="4583882"/>
            <a:ext cx="4481512" cy="1077912"/>
          </a:xfrm>
          <a:prstGeom prst="rect">
            <a:avLst/>
          </a:prstGeom>
          <a:noFill/>
          <a:ln w="9525">
            <a:noFill/>
            <a:miter lim="800000"/>
            <a:headEnd/>
            <a:tailEnd/>
          </a:ln>
        </p:spPr>
        <p:txBody>
          <a:bodyPr>
            <a:spAutoFit/>
          </a:bodyPr>
          <a:lstStyle/>
          <a:p>
            <a:pPr algn="ctr" rtl="1"/>
            <a:r>
              <a:rPr lang="ar-SA" sz="3200" b="1" dirty="0"/>
              <a:t> فإنها لا تنمو، ولا تحتاج إلى الماء والهواء لك</a:t>
            </a:r>
            <a:r>
              <a:rPr lang="ar-EG" sz="3200" b="1" dirty="0"/>
              <a:t>ي</a:t>
            </a:r>
            <a:r>
              <a:rPr lang="ar-SA" sz="3200" b="1" dirty="0"/>
              <a:t> تعيش</a:t>
            </a:r>
            <a:r>
              <a:rPr lang="ar-EG" sz="3200" b="1" dirty="0"/>
              <a:t>.</a:t>
            </a:r>
            <a:endParaRPr lang="ar-SA" sz="3200" b="1" dirty="0"/>
          </a:p>
        </p:txBody>
      </p:sp>
      <p:sp>
        <p:nvSpPr>
          <p:cNvPr id="15" name="مستطيل 14"/>
          <p:cNvSpPr>
            <a:spLocks noChangeArrowheads="1"/>
          </p:cNvSpPr>
          <p:nvPr/>
        </p:nvSpPr>
        <p:spPr bwMode="auto">
          <a:xfrm>
            <a:off x="1475656" y="692696"/>
            <a:ext cx="6192837" cy="107632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ctr" rtl="1"/>
            <a:r>
              <a:rPr lang="ar-EG" sz="3200" b="1" dirty="0">
                <a:solidFill>
                  <a:schemeClr val="bg1"/>
                </a:solidFill>
              </a:rPr>
              <a:t>فِيمَ تَخْتَلِفُ الْمَخْلوقاتُ الْحَيَّةُ عَنِ</a:t>
            </a:r>
          </a:p>
          <a:p>
            <a:pPr algn="ctr" rtl="1"/>
            <a:r>
              <a:rPr lang="ar-EG" sz="3200" b="1" dirty="0">
                <a:solidFill>
                  <a:schemeClr val="bg1"/>
                </a:solidFill>
              </a:rPr>
              <a:t>الأَشْيَاءِ غَيْرِ الْحَيةِ؟</a:t>
            </a:r>
            <a:endParaRPr lang="ar-EG" sz="3200" dirty="0">
              <a:solidFill>
                <a:schemeClr val="bg1"/>
              </a:solidFill>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فِيمَ تَخْتَلِفُ الْمَخْلوقاتُ الْحَيَّ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مخلوقات الحية 2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تنمو، وتحتاج إلى الماء.wav"/>
                                        </p:tgtEl>
                                      </p:cMediaNode>
                                    </p:audio>
                                  </p:sub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أما الأشياء غير الحية.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فإنها لا تنمو، ولا تحتا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635896" y="908720"/>
            <a:ext cx="2255026" cy="1298377"/>
          </a:xfrm>
          <a:prstGeom prst="ellipse">
            <a:avLst/>
          </a:prstGeom>
          <a:solidFill>
            <a:schemeClr val="accent3">
              <a:lumMod val="20000"/>
              <a:lumOff val="80000"/>
            </a:schemeClr>
          </a:solidFill>
          <a:ln>
            <a:noFill/>
          </a:ln>
          <a:effectLst>
            <a:outerShdw blurRad="184150" dist="241300" dir="11520000" sx="110000" sy="110000" algn="ctr">
              <a:srgbClr val="000000">
                <a:alpha val="18000"/>
              </a:srgbClr>
            </a:outerShdw>
          </a:effectLst>
        </p:spPr>
        <p:txBody>
          <a:bodyPr rtlCol="1">
            <a:spAutoFit/>
          </a:bodyPr>
          <a:lstStyle/>
          <a:p>
            <a:pPr algn="ctr" rtl="1" fontAlgn="auto">
              <a:spcBef>
                <a:spcPts val="0"/>
              </a:spcBef>
              <a:spcAft>
                <a:spcPts val="0"/>
              </a:spcAft>
              <a:defRPr/>
            </a:pPr>
            <a:r>
              <a:rPr lang="ar-EG" sz="5400" b="1" dirty="0">
                <a:ln w="0"/>
                <a:effectLst>
                  <a:outerShdw blurRad="38100" dist="25400" dir="5400000" algn="ctr" rotWithShape="0">
                    <a:srgbClr val="6E747A">
                      <a:alpha val="43000"/>
                    </a:srgbClr>
                  </a:outerShdw>
                </a:effectLst>
                <a:latin typeface="+mn-lt"/>
                <a:cs typeface="+mn-cs"/>
              </a:rPr>
              <a:t>نَشَاطٌ:</a:t>
            </a:r>
          </a:p>
        </p:txBody>
      </p:sp>
      <p:sp>
        <p:nvSpPr>
          <p:cNvPr id="4" name="TextBox 3"/>
          <p:cNvSpPr txBox="1"/>
          <p:nvPr/>
        </p:nvSpPr>
        <p:spPr>
          <a:xfrm>
            <a:off x="2771800" y="3212976"/>
            <a:ext cx="3672408" cy="1754326"/>
          </a:xfrm>
          <a:prstGeom prst="rect">
            <a:avLst/>
          </a:prstGeom>
          <a:noFill/>
          <a:effectLst/>
        </p:spPr>
        <p:txBody>
          <a:bodyPr wrap="square" rtlCol="1">
            <a:spAutoFit/>
          </a:bodyPr>
          <a:lstStyle/>
          <a:p>
            <a:pPr algn="ctr" rtl="1" fontAlgn="auto">
              <a:spcBef>
                <a:spcPts val="0"/>
              </a:spcBef>
              <a:spcAft>
                <a:spcPts val="0"/>
              </a:spcAft>
              <a:defRPr/>
            </a:pPr>
            <a:r>
              <a:rPr lang="ar-EG" sz="3600" b="1" dirty="0">
                <a:ln w="0"/>
                <a:solidFill>
                  <a:schemeClr val="accent6">
                    <a:lumMod val="50000"/>
                  </a:schemeClr>
                </a:solidFill>
                <a:effectLst>
                  <a:outerShdw blurRad="38100" dist="19050" dir="2700000" algn="tl" rotWithShape="0">
                    <a:schemeClr val="dk1">
                      <a:alpha val="40000"/>
                    </a:schemeClr>
                  </a:outerShdw>
                </a:effectLst>
                <a:latin typeface="+mn-lt"/>
                <a:cs typeface="+mn-cs"/>
              </a:rPr>
              <a:t>أَلْصِقُ صوراً لبَعْضَ الْمَخْلوقاتِ الْحَيَّةِ</a:t>
            </a:r>
            <a:r>
              <a:rPr lang="ar-SA" sz="3600" b="1" dirty="0">
                <a:ln w="0"/>
                <a:solidFill>
                  <a:schemeClr val="accent6">
                    <a:lumMod val="50000"/>
                  </a:schemeClr>
                </a:solidFill>
                <a:effectLst>
                  <a:outerShdw blurRad="38100" dist="19050" dir="2700000" algn="tl" rotWithShape="0">
                    <a:schemeClr val="dk1">
                      <a:alpha val="40000"/>
                    </a:schemeClr>
                  </a:outerShdw>
                </a:effectLst>
                <a:latin typeface="+mn-lt"/>
                <a:cs typeface="+mn-cs"/>
              </a:rPr>
              <a:t> </a:t>
            </a:r>
            <a:r>
              <a:rPr lang="ar-EG" sz="3600" b="1" dirty="0">
                <a:ln w="0"/>
                <a:solidFill>
                  <a:schemeClr val="accent6">
                    <a:lumMod val="50000"/>
                  </a:schemeClr>
                </a:solidFill>
                <a:effectLst>
                  <a:outerShdw blurRad="38100" dist="19050" dir="2700000" algn="tl" rotWithShape="0">
                    <a:schemeClr val="dk1">
                      <a:alpha val="40000"/>
                    </a:schemeClr>
                  </a:outerShdw>
                </a:effectLst>
                <a:latin typeface="+mn-lt"/>
                <a:cs typeface="+mn-cs"/>
              </a:rPr>
              <a:t>ولأشْياءِ غَيْرِ حَيَّةِ.</a:t>
            </a: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ألصق صوراً لبَعْضَ الْمَخْلوقاتِ الْحَيَّةِ ولأشْياءِ غَيْرِ 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9049" y="534650"/>
            <a:ext cx="3966542" cy="1077575"/>
          </a:xfrm>
          <a:prstGeom prst="cloud">
            <a:avLst/>
          </a:prstGeom>
          <a:solidFill>
            <a:schemeClr val="accent6">
              <a:lumMod val="20000"/>
              <a:lumOff val="80000"/>
            </a:schemeClr>
          </a:solidFill>
          <a:ln>
            <a:noFill/>
          </a:ln>
        </p:spPr>
        <p:txBody>
          <a:bodyPr wrap="square" rtlCol="1">
            <a:spAutoFit/>
          </a:bodyPr>
          <a:lstStyle/>
          <a:p>
            <a:pPr algn="r" rtl="1" fontAlgn="auto">
              <a:spcBef>
                <a:spcPts val="0"/>
              </a:spcBef>
              <a:spcAft>
                <a:spcPts val="0"/>
              </a:spcAft>
              <a:defRPr/>
            </a:pPr>
            <a:r>
              <a:rPr lang="ar-EG" sz="4000" b="1" dirty="0">
                <a:solidFill>
                  <a:schemeClr val="accent6">
                    <a:lumMod val="50000"/>
                  </a:schemeClr>
                </a:solidFill>
                <a:latin typeface="+mn-lt"/>
                <a:cs typeface="+mn-cs"/>
              </a:rPr>
              <a:t>أقْرَأ الّـُصورَةَ</a:t>
            </a:r>
          </a:p>
        </p:txBody>
      </p:sp>
      <p:pic>
        <p:nvPicPr>
          <p:cNvPr id="2050" name="Picture 2"/>
          <p:cNvPicPr>
            <a:picLocks noChangeAspect="1" noChangeArrowheads="1"/>
          </p:cNvPicPr>
          <p:nvPr/>
        </p:nvPicPr>
        <p:blipFill>
          <a:blip r:embed="rId7" cstate="print">
            <a:lum contrast="30000"/>
          </a:blip>
          <a:srcRect/>
          <a:stretch>
            <a:fillRect/>
          </a:stretch>
        </p:blipFill>
        <p:spPr bwMode="auto">
          <a:xfrm>
            <a:off x="1032957" y="1569067"/>
            <a:ext cx="2899662" cy="1859933"/>
          </a:xfrm>
          <a:prstGeom prst="rect">
            <a:avLst/>
          </a:prstGeom>
          <a:ln>
            <a:noFill/>
          </a:ln>
          <a:effectLst>
            <a:outerShdw blurRad="292100" dist="139700" dir="2700000" algn="tl" rotWithShape="0">
              <a:srgbClr val="333333">
                <a:alpha val="65000"/>
              </a:srgbClr>
            </a:outerShdw>
          </a:effectLst>
        </p:spPr>
      </p:pic>
      <p:sp>
        <p:nvSpPr>
          <p:cNvPr id="9" name="مستطيل 8"/>
          <p:cNvSpPr>
            <a:spLocks noChangeArrowheads="1"/>
          </p:cNvSpPr>
          <p:nvPr/>
        </p:nvSpPr>
        <p:spPr bwMode="auto">
          <a:xfrm>
            <a:off x="2131081" y="3765886"/>
            <a:ext cx="2903538" cy="646112"/>
          </a:xfrm>
          <a:prstGeom prst="rect">
            <a:avLst/>
          </a:prstGeom>
          <a:noFill/>
          <a:ln w="9525">
            <a:noFill/>
            <a:miter lim="800000"/>
            <a:headEnd/>
            <a:tailEnd/>
          </a:ln>
        </p:spPr>
        <p:txBody>
          <a:bodyPr wrap="none">
            <a:spAutoFit/>
          </a:bodyPr>
          <a:lstStyle/>
          <a:p>
            <a:pPr algn="r" rtl="1"/>
            <a:r>
              <a:rPr lang="ar-SA" sz="3600" b="1" dirty="0"/>
              <a:t>ال</a:t>
            </a:r>
            <a:r>
              <a:rPr lang="ar-EG" sz="3600" b="1" dirty="0"/>
              <a:t>خرفان</a:t>
            </a:r>
            <a:r>
              <a:rPr lang="ar-SA" sz="3600" b="1" dirty="0"/>
              <a:t>، والعشب</a:t>
            </a:r>
            <a:r>
              <a:rPr lang="ar-EG" sz="3600" b="1" dirty="0"/>
              <a:t>.</a:t>
            </a:r>
            <a:endParaRPr lang="ar-SA" sz="3600" b="1" dirty="0"/>
          </a:p>
        </p:txBody>
      </p:sp>
      <p:sp>
        <p:nvSpPr>
          <p:cNvPr id="12" name="مستطيل 11"/>
          <p:cNvSpPr>
            <a:spLocks noChangeArrowheads="1"/>
          </p:cNvSpPr>
          <p:nvPr/>
        </p:nvSpPr>
        <p:spPr bwMode="auto">
          <a:xfrm>
            <a:off x="2300741" y="5138231"/>
            <a:ext cx="2787943" cy="646331"/>
          </a:xfrm>
          <a:prstGeom prst="rect">
            <a:avLst/>
          </a:prstGeom>
          <a:noFill/>
          <a:ln w="9525">
            <a:noFill/>
            <a:miter lim="800000"/>
            <a:headEnd/>
            <a:tailEnd/>
          </a:ln>
        </p:spPr>
        <p:txBody>
          <a:bodyPr wrap="none">
            <a:spAutoFit/>
          </a:bodyPr>
          <a:lstStyle/>
          <a:p>
            <a:pPr algn="r" rtl="1"/>
            <a:r>
              <a:rPr lang="ar-SA" sz="3600" b="1" dirty="0"/>
              <a:t>الحواجز، والرمال</a:t>
            </a:r>
          </a:p>
        </p:txBody>
      </p:sp>
      <p:sp>
        <p:nvSpPr>
          <p:cNvPr id="13" name="مستطيل 12"/>
          <p:cNvSpPr>
            <a:spLocks noChangeArrowheads="1"/>
          </p:cNvSpPr>
          <p:nvPr/>
        </p:nvSpPr>
        <p:spPr bwMode="auto">
          <a:xfrm>
            <a:off x="4572000" y="1728236"/>
            <a:ext cx="3527425" cy="1570038"/>
          </a:xfrm>
          <a:prstGeom prst="rect">
            <a:avLst/>
          </a:prstGeom>
          <a:noFill/>
          <a:ln w="9525">
            <a:noFill/>
            <a:miter lim="800000"/>
            <a:headEnd/>
            <a:tailEnd/>
          </a:ln>
        </p:spPr>
        <p:txBody>
          <a:bodyPr>
            <a:spAutoFit/>
          </a:bodyPr>
          <a:lstStyle/>
          <a:p>
            <a:pPr algn="ctr" rtl="1"/>
            <a:r>
              <a:rPr lang="ar-EG" sz="3200" b="1" dirty="0"/>
              <a:t>مَا الْمَخْلوقاتُ الْحَيَّةُ؟</a:t>
            </a:r>
            <a:br>
              <a:rPr lang="ar-EG" sz="3200" b="1" dirty="0"/>
            </a:br>
            <a:r>
              <a:rPr lang="ar-EG" sz="3200" b="1" dirty="0"/>
              <a:t> وَمَا الأشْيَاءُ غَيْرُ الْحَيَّةِ في هَذِهِ الصُّورَةِ؟</a:t>
            </a:r>
          </a:p>
        </p:txBody>
      </p:sp>
      <p:sp>
        <p:nvSpPr>
          <p:cNvPr id="19" name="مستطيل 18"/>
          <p:cNvSpPr>
            <a:spLocks noChangeArrowheads="1"/>
          </p:cNvSpPr>
          <p:nvPr/>
        </p:nvSpPr>
        <p:spPr bwMode="auto">
          <a:xfrm>
            <a:off x="5887421" y="3816518"/>
            <a:ext cx="2532436" cy="58477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rtl="1"/>
            <a:r>
              <a:rPr lang="ar-SA" sz="3200" b="1" dirty="0">
                <a:solidFill>
                  <a:schemeClr val="bg1"/>
                </a:solidFill>
                <a:latin typeface="+mn-lt"/>
                <a:cs typeface="+mn-cs"/>
              </a:rPr>
              <a:t>المخلوقات الحية</a:t>
            </a:r>
            <a:r>
              <a:rPr lang="ar-EG" sz="3200" b="1" dirty="0">
                <a:solidFill>
                  <a:schemeClr val="bg1"/>
                </a:solidFill>
                <a:latin typeface="+mn-lt"/>
                <a:cs typeface="+mn-cs"/>
              </a:rPr>
              <a:t>:</a:t>
            </a:r>
            <a:r>
              <a:rPr lang="ar-SA" sz="3200" b="1" dirty="0">
                <a:solidFill>
                  <a:schemeClr val="bg1"/>
                </a:solidFill>
                <a:latin typeface="+mn-lt"/>
                <a:cs typeface="+mn-cs"/>
              </a:rPr>
              <a:t> </a:t>
            </a:r>
          </a:p>
        </p:txBody>
      </p:sp>
      <p:sp>
        <p:nvSpPr>
          <p:cNvPr id="20" name="مستطيل 19"/>
          <p:cNvSpPr>
            <a:spLocks noChangeArrowheads="1"/>
          </p:cNvSpPr>
          <p:nvPr/>
        </p:nvSpPr>
        <p:spPr bwMode="auto">
          <a:xfrm>
            <a:off x="5723778" y="4871974"/>
            <a:ext cx="2736850" cy="107791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rtl="1"/>
            <a:r>
              <a:rPr lang="ar-SA" sz="3200" b="1" dirty="0">
                <a:solidFill>
                  <a:schemeClr val="bg1"/>
                </a:solidFill>
              </a:rPr>
              <a:t>أما الأشياء غير الحية</a:t>
            </a:r>
            <a:r>
              <a:rPr lang="ar-EG" sz="3200" b="1" dirty="0">
                <a:solidFill>
                  <a:schemeClr val="bg1"/>
                </a:solidFill>
              </a:rPr>
              <a:t>:</a:t>
            </a:r>
            <a:r>
              <a:rPr lang="ar-SA" sz="3200" b="1" dirty="0">
                <a:solidFill>
                  <a:schemeClr val="bg1"/>
                </a:solidFill>
              </a:rPr>
              <a:t> </a:t>
            </a:r>
          </a:p>
        </p:txBody>
      </p:sp>
    </p:spTree>
  </p:cSld>
  <p:clrMapOvr>
    <a:masterClrMapping/>
  </p:clrMapOvr>
  <p:transition>
    <p:wheel spokes="8"/>
    <p:sndAc>
      <p:stSnd>
        <p:snd r:embed="rId3"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ما الْمَخْلوقاتُ الحَيَّةُ.wav"/>
                                        </p:tgtEl>
                                      </p:cMediaNode>
                                    </p:audio>
                                  </p:sub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الخرفان، والعشب.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أما الأشياء غير الحية 25.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2" grpId="0"/>
      <p:bldP spid="13" grpId="0"/>
      <p:bldP spid="19"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a:spLocks noChangeArrowheads="1"/>
          </p:cNvSpPr>
          <p:nvPr/>
        </p:nvSpPr>
        <p:spPr bwMode="auto">
          <a:xfrm>
            <a:off x="440977" y="776431"/>
            <a:ext cx="8262045" cy="584775"/>
          </a:xfrm>
          <a:prstGeom prst="rect">
            <a:avLst/>
          </a:prstGeom>
          <a:noFill/>
          <a:ln w="9525">
            <a:noFill/>
            <a:miter lim="800000"/>
            <a:headEnd/>
            <a:tailEnd/>
          </a:ln>
        </p:spPr>
        <p:txBody>
          <a:bodyPr wrap="square">
            <a:spAutoFit/>
          </a:bodyPr>
          <a:lstStyle/>
          <a:p>
            <a:pPr algn="ctr" rtl="1"/>
            <a:r>
              <a:rPr lang="ar-EG" sz="3200" b="1" dirty="0"/>
              <a:t>يَحْتاجُ النَباتُ إلى ضَوْءِ الشَّمسِ والماء والهواء لِكي يَعيشَ.</a:t>
            </a:r>
          </a:p>
        </p:txBody>
      </p:sp>
      <p:pic>
        <p:nvPicPr>
          <p:cNvPr id="2" name="صورة 1"/>
          <p:cNvPicPr>
            <a:picLocks noChangeAspect="1"/>
          </p:cNvPicPr>
          <p:nvPr/>
        </p:nvPicPr>
        <p:blipFill>
          <a:blip r:embed="rId4"/>
          <a:stretch>
            <a:fillRect/>
          </a:stretch>
        </p:blipFill>
        <p:spPr>
          <a:xfrm>
            <a:off x="2170075" y="2060848"/>
            <a:ext cx="4568949" cy="3994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يَحْتاجُ النَباتُ إلى ضَوْءِ الشمش لكي.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bwMode="auto">
          <a:xfrm>
            <a:off x="2246943" y="536456"/>
            <a:ext cx="4500563" cy="979487"/>
          </a:xfrm>
          <a:prstGeom prst="round2SameRect">
            <a:avLst/>
          </a:prstGeom>
          <a:solidFill>
            <a:schemeClr val="accent3">
              <a:lumMod val="50000"/>
            </a:schemeClr>
          </a:solidFill>
          <a:ln>
            <a:noFill/>
          </a:ln>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r>
              <a:rPr lang="ar-EG" sz="5400" b="1" dirty="0">
                <a:solidFill>
                  <a:schemeClr val="bg1"/>
                </a:solidFill>
              </a:rPr>
              <a:t>أُفَكِّرُ وَأَتَحَدَّثُ</a:t>
            </a:r>
          </a:p>
        </p:txBody>
      </p:sp>
      <p:grpSp>
        <p:nvGrpSpPr>
          <p:cNvPr id="3" name="Group 14"/>
          <p:cNvGrpSpPr>
            <a:grpSpLocks/>
          </p:cNvGrpSpPr>
          <p:nvPr/>
        </p:nvGrpSpPr>
        <p:grpSpPr bwMode="auto">
          <a:xfrm>
            <a:off x="644740" y="2945756"/>
            <a:ext cx="7632848" cy="1806109"/>
            <a:chOff x="928662" y="3929066"/>
            <a:chExt cx="7000924" cy="3035190"/>
          </a:xfrm>
        </p:grpSpPr>
        <p:grpSp>
          <p:nvGrpSpPr>
            <p:cNvPr id="33800" name="Group 11"/>
            <p:cNvGrpSpPr>
              <a:grpSpLocks/>
            </p:cNvGrpSpPr>
            <p:nvPr/>
          </p:nvGrpSpPr>
          <p:grpSpPr bwMode="auto">
            <a:xfrm>
              <a:off x="928662" y="3929066"/>
              <a:ext cx="7000924" cy="3035190"/>
              <a:chOff x="928662" y="3929066"/>
              <a:chExt cx="7000924" cy="3035190"/>
            </a:xfrm>
          </p:grpSpPr>
          <p:sp>
            <p:nvSpPr>
              <p:cNvPr id="11" name="Round Same Side Corner Rectangle 10"/>
              <p:cNvSpPr/>
              <p:nvPr/>
            </p:nvSpPr>
            <p:spPr>
              <a:xfrm>
                <a:off x="928662" y="3929066"/>
                <a:ext cx="7000924" cy="2143212"/>
              </a:xfrm>
              <a:prstGeom prst="round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rtl="1" fontAlgn="auto">
                  <a:spcBef>
                    <a:spcPts val="0"/>
                  </a:spcBef>
                  <a:spcAft>
                    <a:spcPts val="0"/>
                  </a:spcAft>
                  <a:defRPr/>
                </a:pPr>
                <a:endParaRPr lang="ar-EG" sz="2400">
                  <a:solidFill>
                    <a:schemeClr val="tx1"/>
                  </a:solidFill>
                </a:endParaRPr>
              </a:p>
            </p:txBody>
          </p:sp>
          <p:sp>
            <p:nvSpPr>
              <p:cNvPr id="5" name="TextBox 4"/>
              <p:cNvSpPr txBox="1"/>
              <p:nvPr/>
            </p:nvSpPr>
            <p:spPr>
              <a:xfrm>
                <a:off x="1500443" y="4016088"/>
                <a:ext cx="6395271" cy="2948168"/>
              </a:xfrm>
              <a:prstGeom prst="rect">
                <a:avLst/>
              </a:prstGeom>
              <a:noFill/>
            </p:spPr>
            <p:txBody>
              <a:bodyPr rtlCol="1">
                <a:spAutoFit/>
              </a:bodyPr>
              <a:lstStyle/>
              <a:p>
                <a:pPr algn="ctr" rtl="1" fontAlgn="auto">
                  <a:spcBef>
                    <a:spcPts val="0"/>
                  </a:spcBef>
                  <a:spcAft>
                    <a:spcPts val="0"/>
                  </a:spcAft>
                  <a:defRPr/>
                </a:pPr>
                <a:r>
                  <a:rPr lang="ar-EG" sz="3600" b="1" dirty="0">
                    <a:latin typeface="+mn-lt"/>
                    <a:cs typeface="+mn-cs"/>
                  </a:rPr>
                  <a:t>هَلِ السّيَّارَةُ مَخْلوقٌ حَيٌّ أَمْ شَيْءٌ غَيْرُ حَيّ؟ لماذا؟</a:t>
                </a:r>
              </a:p>
              <a:p>
                <a:pPr algn="ctr" rtl="1" fontAlgn="auto">
                  <a:spcBef>
                    <a:spcPts val="0"/>
                  </a:spcBef>
                  <a:spcAft>
                    <a:spcPts val="0"/>
                  </a:spcAft>
                  <a:defRPr/>
                </a:pPr>
                <a:endParaRPr lang="ar-EG" sz="3600" b="1" dirty="0">
                  <a:latin typeface="+mn-lt"/>
                  <a:cs typeface="+mn-cs"/>
                </a:endParaRPr>
              </a:p>
            </p:txBody>
          </p:sp>
        </p:grpSp>
        <p:pic>
          <p:nvPicPr>
            <p:cNvPr id="33801" name="Picture 12" descr="25.gif"/>
            <p:cNvPicPr>
              <a:picLocks noChangeAspect="1"/>
            </p:cNvPicPr>
            <p:nvPr/>
          </p:nvPicPr>
          <p:blipFill>
            <a:blip r:embed="rId5" cstate="print"/>
            <a:srcRect/>
            <a:stretch>
              <a:fillRect/>
            </a:stretch>
          </p:blipFill>
          <p:spPr bwMode="auto">
            <a:xfrm>
              <a:off x="972522" y="4206948"/>
              <a:ext cx="714380" cy="1497938"/>
            </a:xfrm>
            <a:prstGeom prst="rect">
              <a:avLst/>
            </a:prstGeom>
            <a:noFill/>
            <a:ln w="9525">
              <a:noFill/>
              <a:miter lim="800000"/>
              <a:headEnd/>
              <a:tailEnd/>
            </a:ln>
          </p:spPr>
        </p:pic>
      </p:grpSp>
      <p:sp>
        <p:nvSpPr>
          <p:cNvPr id="17" name="Rectangle 10"/>
          <p:cNvSpPr>
            <a:spLocks noChangeArrowheads="1"/>
          </p:cNvSpPr>
          <p:nvPr/>
        </p:nvSpPr>
        <p:spPr bwMode="auto">
          <a:xfrm>
            <a:off x="716594" y="4221088"/>
            <a:ext cx="7561263" cy="1077913"/>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rtl="1">
              <a:defRPr/>
            </a:pPr>
            <a:r>
              <a:rPr lang="ar-SA" sz="3200" b="1" dirty="0">
                <a:solidFill>
                  <a:srgbClr val="FE0000"/>
                </a:solidFill>
              </a:rPr>
              <a:t>السيارة شيء غير حي لأنها لا تنمو</a:t>
            </a:r>
            <a:r>
              <a:rPr lang="ar-EG" sz="3200" b="1" dirty="0">
                <a:solidFill>
                  <a:srgbClr val="FE0000"/>
                </a:solidFill>
              </a:rPr>
              <a:t> </a:t>
            </a:r>
            <a:r>
              <a:rPr lang="ar-SA" sz="3200" b="1" dirty="0">
                <a:solidFill>
                  <a:srgbClr val="FE0000"/>
                </a:solidFill>
              </a:rPr>
              <a:t>ولا تحتاج إلى الغذاء ولا الماء ولا الهواء لكي تع</a:t>
            </a:r>
            <a:r>
              <a:rPr lang="ar-EG" sz="3200" b="1" dirty="0" err="1">
                <a:solidFill>
                  <a:srgbClr val="FE0000"/>
                </a:solidFill>
              </a:rPr>
              <a:t>يش</a:t>
            </a:r>
            <a:r>
              <a:rPr lang="ar-SA" sz="3200" b="1" dirty="0" err="1">
                <a:solidFill>
                  <a:srgbClr val="FE0000"/>
                </a:solidFill>
              </a:rPr>
              <a:t>.</a:t>
            </a:r>
            <a:r>
              <a:rPr lang="ar-SA" sz="3200" b="1" dirty="0">
                <a:solidFill>
                  <a:srgbClr val="FE0000"/>
                </a:solidFill>
              </a:rPr>
              <a:t> </a:t>
            </a:r>
            <a:endParaRPr lang="en-US" sz="3200" b="1" dirty="0">
              <a:solidFill>
                <a:srgbClr val="FE0000"/>
              </a:solidFill>
            </a:endParaRPr>
          </a:p>
        </p:txBody>
      </p:sp>
      <p:sp>
        <p:nvSpPr>
          <p:cNvPr id="12" name="مستطيل 11"/>
          <p:cNvSpPr>
            <a:spLocks noChangeArrowheads="1"/>
          </p:cNvSpPr>
          <p:nvPr/>
        </p:nvSpPr>
        <p:spPr bwMode="auto">
          <a:xfrm>
            <a:off x="4532693" y="1814962"/>
            <a:ext cx="4129088" cy="584200"/>
          </a:xfrm>
          <a:prstGeom prst="rect">
            <a:avLst/>
          </a:prstGeom>
          <a:noFill/>
          <a:ln w="9525">
            <a:noFill/>
            <a:miter lim="800000"/>
            <a:headEnd/>
            <a:tailEnd/>
          </a:ln>
        </p:spPr>
        <p:txBody>
          <a:bodyPr wrap="none">
            <a:spAutoFit/>
          </a:bodyPr>
          <a:lstStyle/>
          <a:p>
            <a:pPr algn="r" rtl="1"/>
            <a:r>
              <a:rPr lang="ar-EG" sz="3200" b="1" dirty="0">
                <a:ln w="0"/>
                <a:solidFill>
                  <a:srgbClr val="C00000"/>
                </a:solidFill>
                <a:effectLst>
                  <a:outerShdw blurRad="38100" dist="25400" dir="5400000" algn="ctr" rotWithShape="0">
                    <a:srgbClr val="6E747A">
                      <a:alpha val="43000"/>
                    </a:srgbClr>
                  </a:outerShdw>
                </a:effectLst>
              </a:rPr>
              <a:t>1- الفكرة الرئيسة والتفاصيل.</a:t>
            </a:r>
            <a:endParaRPr lang="ar-SA" sz="3200" b="1" dirty="0">
              <a:ln w="0"/>
              <a:solidFill>
                <a:srgbClr val="C00000"/>
              </a:solidFill>
              <a:effectLst>
                <a:outerShdw blurRad="38100" dist="25400" dir="5400000" algn="ctr" rotWithShape="0">
                  <a:srgbClr val="6E747A">
                    <a:alpha val="43000"/>
                  </a:srgbClr>
                </a:outerShdw>
              </a:effectLst>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الفكرة الئيسة والتفاصيل هل السيارة.wav"/>
                                        </p:tgtEl>
                                      </p:cMediaNode>
                                    </p:audio>
                                  </p:subTnLst>
                                </p:cTn>
                              </p:par>
                              <p:par>
                                <p:cTn id="14" presetID="49" presetClass="entr" presetSubtype="0" decel="10000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360"/>
                                          </p:val>
                                        </p:tav>
                                        <p:tav tm="100000">
                                          <p:val>
                                            <p:fltVal val="0"/>
                                          </p:val>
                                        </p:tav>
                                      </p:tavLst>
                                    </p:anim>
                                    <p:animEffect transition="in" filter="fade">
                                      <p:cBhvr>
                                        <p:cTn id="19"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الفكرة الئيسة والتفاصيل هل السيارة.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1000"/>
                                        <p:tgtEl>
                                          <p:spTgt spid="17">
                                            <p:txEl>
                                              <p:pRg st="0" end="0"/>
                                            </p:txEl>
                                          </p:spTgt>
                                        </p:tgtEl>
                                      </p:cBhvr>
                                    </p:animEffect>
                                    <p:anim calcmode="lin" valueType="num">
                                      <p:cBhvr>
                                        <p:cTn id="2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السيارة شيء غير حي لأنها 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971600" y="1844824"/>
            <a:ext cx="6935755" cy="1256643"/>
            <a:chOff x="828123" y="3926213"/>
            <a:chExt cx="6951066" cy="1882696"/>
          </a:xfrm>
          <a:scene3d>
            <a:camera prst="orthographicFront">
              <a:rot lat="0" lon="0" rev="0"/>
            </a:camera>
            <a:lightRig rig="chilly" dir="t">
              <a:rot lat="0" lon="0" rev="18480000"/>
            </a:lightRig>
          </a:scene3d>
        </p:grpSpPr>
        <p:pic>
          <p:nvPicPr>
            <p:cNvPr id="34824" name="Picture 12" descr="25.gif"/>
            <p:cNvPicPr>
              <a:picLocks noChangeAspect="1"/>
            </p:cNvPicPr>
            <p:nvPr/>
          </p:nvPicPr>
          <p:blipFill>
            <a:blip r:embed="rId5" cstate="print"/>
            <a:srcRect/>
            <a:stretch>
              <a:fillRect/>
            </a:stretch>
          </p:blipFill>
          <p:spPr bwMode="auto">
            <a:xfrm>
              <a:off x="3600578" y="4464862"/>
              <a:ext cx="714380" cy="714380"/>
            </a:xfrm>
            <a:prstGeom prst="rect">
              <a:avLst/>
            </a:prstGeom>
            <a:noFill/>
            <a:ln w="9525">
              <a:noFill/>
              <a:miter lim="800000"/>
              <a:headEnd/>
              <a:tailEnd/>
            </a:ln>
            <a:effectLst/>
            <a:sp3d prstMaterial="clear">
              <a:bevelT h="63500"/>
            </a:sp3d>
          </p:spPr>
        </p:pic>
        <p:sp>
          <p:nvSpPr>
            <p:cNvPr id="5" name="TextBox 4"/>
            <p:cNvSpPr txBox="1"/>
            <p:nvPr/>
          </p:nvSpPr>
          <p:spPr bwMode="auto">
            <a:xfrm>
              <a:off x="828123" y="3926213"/>
              <a:ext cx="6951066" cy="1882696"/>
            </a:xfrm>
            <a:prstGeom prst="rect">
              <a:avLst/>
            </a:prstGeom>
            <a:ln>
              <a:noFill/>
            </a:ln>
            <a:effectLst/>
            <a:sp3d prstMaterial="clear">
              <a:bevelT h="63500"/>
            </a:sp3d>
          </p:spPr>
          <p:style>
            <a:lnRef idx="1">
              <a:schemeClr val="accent1"/>
            </a:lnRef>
            <a:fillRef idx="2">
              <a:schemeClr val="accent1"/>
            </a:fillRef>
            <a:effectRef idx="1">
              <a:schemeClr val="accent1"/>
            </a:effectRef>
            <a:fontRef idx="minor">
              <a:schemeClr val="dk1"/>
            </a:fontRef>
          </p:style>
          <p:txBody>
            <a:bodyPr wrap="square" rtlCol="1">
              <a:spAutoFit/>
            </a:bodyPr>
            <a:lstStyle/>
            <a:p>
              <a:pPr algn="ctr" rtl="1" fontAlgn="auto">
                <a:spcBef>
                  <a:spcPts val="0"/>
                </a:spcBef>
                <a:spcAft>
                  <a:spcPts val="0"/>
                </a:spcAft>
                <a:defRPr/>
              </a:pPr>
              <a:r>
                <a:rPr lang="ar-EG" sz="3600" b="1" dirty="0"/>
                <a:t>كيف تختلف المخلوقات الحية عن الأشياء غير الحية؟</a:t>
              </a:r>
            </a:p>
            <a:p>
              <a:pPr algn="ctr" rtl="1" fontAlgn="auto">
                <a:spcBef>
                  <a:spcPts val="0"/>
                </a:spcBef>
                <a:spcAft>
                  <a:spcPts val="0"/>
                </a:spcAft>
                <a:defRPr/>
              </a:pPr>
              <a:endParaRPr lang="ar-EG" sz="3600" b="1" dirty="0">
                <a:latin typeface="+mn-lt"/>
                <a:cs typeface="+mn-cs"/>
              </a:endParaRPr>
            </a:p>
          </p:txBody>
        </p:sp>
      </p:grpSp>
      <p:sp>
        <p:nvSpPr>
          <p:cNvPr id="17" name="Rectangle 10"/>
          <p:cNvSpPr>
            <a:spLocks noChangeArrowheads="1"/>
          </p:cNvSpPr>
          <p:nvPr/>
        </p:nvSpPr>
        <p:spPr bwMode="auto">
          <a:xfrm>
            <a:off x="683568" y="3645024"/>
            <a:ext cx="7748587" cy="2062162"/>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rtl="1">
              <a:defRPr/>
            </a:pPr>
            <a:r>
              <a:rPr lang="ar-EG" sz="3200" b="1" dirty="0">
                <a:solidFill>
                  <a:srgbClr val="FE0000"/>
                </a:solidFill>
              </a:rPr>
              <a:t>المخلوقات الحيه تحتاج إلى الغذاء والماء والهواء لكي تعيش وتنمو وتنتج أفراداً جديدة تشبه الآباء مثل الإنسان والنباتات والحيوانات أما المخلوقات الحية فهي لا تنمو فلا تحتاج إلى الماء ولا الغذاء ولا الهواء.</a:t>
            </a:r>
            <a:endParaRPr lang="en-US" sz="3200" dirty="0">
              <a:solidFill>
                <a:srgbClr val="FE0000"/>
              </a:solidFill>
            </a:endParaRPr>
          </a:p>
        </p:txBody>
      </p:sp>
      <p:sp>
        <p:nvSpPr>
          <p:cNvPr id="12" name="مستطيل 11"/>
          <p:cNvSpPr/>
          <p:nvPr/>
        </p:nvSpPr>
        <p:spPr>
          <a:xfrm>
            <a:off x="2926526" y="620688"/>
            <a:ext cx="3028950" cy="584200"/>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r" rtl="1">
              <a:defRPr/>
            </a:pPr>
            <a:r>
              <a:rPr lang="ar-EG" sz="3200" b="1" dirty="0">
                <a:ln w="0"/>
                <a:solidFill>
                  <a:schemeClr val="bg1"/>
                </a:solidFill>
                <a:effectLst>
                  <a:outerShdw blurRad="38100" dist="25400" dir="5400000" algn="ctr" rotWithShape="0">
                    <a:srgbClr val="6E747A">
                      <a:alpha val="43000"/>
                    </a:srgbClr>
                  </a:outerShdw>
                </a:effectLst>
              </a:rPr>
              <a:t>2- السؤال الأساسي. </a:t>
            </a:r>
            <a:endParaRPr lang="ar-SA" sz="3200" b="1" dirty="0">
              <a:ln w="0"/>
              <a:solidFill>
                <a:schemeClr val="bg1"/>
              </a:solidFill>
              <a:effectLst>
                <a:outerShdw blurRad="38100" dist="25400" dir="5400000" algn="ctr" rotWithShape="0">
                  <a:srgbClr val="6E747A">
                    <a:alpha val="43000"/>
                  </a:srgbClr>
                </a:outerShdw>
              </a:effectLst>
              <a:latin typeface="Arial" charset="0"/>
              <a:cs typeface="Arial" charset="0"/>
            </a:endParaRP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سؤال الاساسي كيف تختلف.wav"/>
                                        </p:tgtEl>
                                      </p:cMediaNode>
                                    </p:audio>
                                  </p:subTnLst>
                                </p:cTn>
                              </p:par>
                              <p:par>
                                <p:cTn id="9" presetID="49" presetClass="entr" presetSubtype="0"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style.rotation</p:attrName>
                                        </p:attrNameLst>
                                      </p:cBhvr>
                                      <p:tavLst>
                                        <p:tav tm="0">
                                          <p:val>
                                            <p:fltVal val="360"/>
                                          </p:val>
                                        </p:tav>
                                        <p:tav tm="100000">
                                          <p:val>
                                            <p:fltVal val="0"/>
                                          </p:val>
                                        </p:tav>
                                      </p:tavLst>
                                    </p:anim>
                                    <p:animEffect transition="in" filter="fade">
                                      <p:cBhvr>
                                        <p:cTn id="14"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السؤال الاساسي كيف تختلف.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1000"/>
                                        <p:tgtEl>
                                          <p:spTgt spid="17">
                                            <p:txEl>
                                              <p:pRg st="0" end="0"/>
                                            </p:txEl>
                                          </p:spTgt>
                                        </p:tgtEl>
                                      </p:cBhvr>
                                    </p:animEffect>
                                    <p:anim calcmode="lin" valueType="num">
                                      <p:cBhvr>
                                        <p:cTn id="20"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المخلوقات الحيه تحتاج إلى الغذاء والم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123728" y="3212976"/>
            <a:ext cx="4824536" cy="1938992"/>
          </a:xfrm>
          <a:prstGeom prst="rect">
            <a:avLst/>
          </a:prstGeom>
          <a:solidFill>
            <a:schemeClr val="bg1">
              <a:lumMod val="85000"/>
            </a:schemeClr>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ar-EG" sz="4000" b="1" dirty="0">
                <a:ln w="0"/>
                <a:solidFill>
                  <a:schemeClr val="tx1"/>
                </a:solidFill>
                <a:effectLst>
                  <a:outerShdw blurRad="38100" dist="25400" dir="5400000" algn="ctr" rotWithShape="0">
                    <a:srgbClr val="6E747A">
                      <a:alpha val="43000"/>
                    </a:srgbClr>
                  </a:outerShdw>
                </a:effectLst>
              </a:rPr>
              <a:t>أرْسُمُ لَوْحَةً تَحْتَوي عَلى مَخْلوقاتٍ حَيَّةٍ وأشْياءَ غَيْرِ حَيَّةٍ.</a:t>
            </a:r>
          </a:p>
        </p:txBody>
      </p:sp>
      <p:sp>
        <p:nvSpPr>
          <p:cNvPr id="4" name="مستطيل 3"/>
          <p:cNvSpPr>
            <a:spLocks noChangeArrowheads="1"/>
          </p:cNvSpPr>
          <p:nvPr/>
        </p:nvSpPr>
        <p:spPr bwMode="auto">
          <a:xfrm>
            <a:off x="3243014" y="908720"/>
            <a:ext cx="2585965" cy="830997"/>
          </a:xfrm>
          <a:prstGeom prst="rect">
            <a:avLst/>
          </a:prstGeom>
          <a:noFill/>
          <a:ln w="9525">
            <a:noFill/>
            <a:miter lim="800000"/>
            <a:headEnd/>
            <a:tailEnd/>
          </a:ln>
        </p:spPr>
        <p:txBody>
          <a:bodyPr wrap="none">
            <a:spAutoFit/>
          </a:bodyPr>
          <a:lstStyle/>
          <a:p>
            <a:pPr algn="ctr" rtl="1"/>
            <a:r>
              <a:rPr lang="ar-EG" sz="4800" b="1" u="sng" dirty="0">
                <a:solidFill>
                  <a:srgbClr val="0070C0"/>
                </a:solidFill>
              </a:rPr>
              <a:t>العُلُومُ وَالفَنُّ</a:t>
            </a:r>
          </a:p>
        </p:txBody>
      </p:sp>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in)">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أرْسُمُ لَوْحَةً تَحْتَو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1057951" y="1659285"/>
            <a:ext cx="7028097" cy="353943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fontAlgn="auto">
              <a:spcBef>
                <a:spcPts val="0"/>
              </a:spcBef>
              <a:spcAft>
                <a:spcPts val="0"/>
              </a:spcAft>
              <a:defRPr/>
            </a:pPr>
            <a:r>
              <a:rPr lang="ar-SA" sz="4800" b="1" dirty="0">
                <a:ln/>
                <a:solidFill>
                  <a:srgbClr val="00B050"/>
                </a:solidFill>
                <a:latin typeface="Arial" charset="0"/>
                <a:cs typeface="Arial" charset="0"/>
              </a:rPr>
              <a:t>قال تعالى: </a:t>
            </a:r>
            <a:r>
              <a:rPr lang="ar-SA" sz="4800" b="1" dirty="0">
                <a:ln/>
                <a:solidFill>
                  <a:srgbClr val="000066"/>
                </a:solidFill>
                <a:latin typeface="Arial" charset="0"/>
                <a:cs typeface="Arial" charset="0"/>
              </a:rPr>
              <a:t>"يُنبِتُ لَكُم بِهِ الزَّرْعَ وَالزَّيْتُونَ وَالنَّخِيلَ وَالْأَعْنَابَ وَمِن كُلِّ الثَّمَرَاتِ ۗ إِنَّ فِي </a:t>
            </a:r>
            <a:r>
              <a:rPr lang="ar-SA" sz="4800" b="1" dirty="0" err="1">
                <a:ln/>
                <a:solidFill>
                  <a:srgbClr val="000066"/>
                </a:solidFill>
                <a:latin typeface="Arial" charset="0"/>
                <a:cs typeface="Arial" charset="0"/>
              </a:rPr>
              <a:t>ذَٰلِكَ</a:t>
            </a:r>
            <a:r>
              <a:rPr lang="ar-SA" sz="4800" b="1" dirty="0">
                <a:ln/>
                <a:solidFill>
                  <a:srgbClr val="000066"/>
                </a:solidFill>
                <a:latin typeface="Arial" charset="0"/>
                <a:cs typeface="Arial" charset="0"/>
              </a:rPr>
              <a:t> لَآيَةً لِّقَوْمٍ يَتَفَكَّرُونَ"</a:t>
            </a:r>
          </a:p>
          <a:p>
            <a:pPr algn="ctr" rtl="1" fontAlgn="auto">
              <a:spcBef>
                <a:spcPts val="0"/>
              </a:spcBef>
              <a:spcAft>
                <a:spcPts val="0"/>
              </a:spcAft>
              <a:defRPr/>
            </a:pPr>
            <a:r>
              <a:rPr lang="ar-SA" sz="2800" b="1" dirty="0">
                <a:ln/>
                <a:solidFill>
                  <a:srgbClr val="FE0000"/>
                </a:solidFill>
                <a:latin typeface="Arial" charset="0"/>
                <a:cs typeface="Arial" charset="0"/>
              </a:rPr>
              <a:t>(سورة النحل:11)</a:t>
            </a:r>
            <a:endParaRPr lang="ar-SA" sz="4800" b="1" dirty="0">
              <a:ln/>
              <a:solidFill>
                <a:srgbClr val="FE0000"/>
              </a:solidFill>
              <a:latin typeface="Arial" charset="0"/>
              <a:cs typeface="Arial" charset="0"/>
            </a:endParaRPr>
          </a:p>
        </p:txBody>
      </p:sp>
    </p:spTree>
    <p:extLst>
      <p:ext uri="{BB962C8B-B14F-4D97-AF65-F5344CB8AC3E}">
        <p14:creationId xmlns:p14="http://schemas.microsoft.com/office/powerpoint/2010/main" val="1547048859"/>
      </p:ext>
    </p:extLst>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2541042" y="652092"/>
            <a:ext cx="3456384" cy="1168539"/>
          </a:xfrm>
          <a:prstGeom prst="ellipse">
            <a:avLst/>
          </a:prstGeom>
          <a:ln/>
        </p:spPr>
        <p:style>
          <a:lnRef idx="1">
            <a:schemeClr val="accent4"/>
          </a:lnRef>
          <a:fillRef idx="3">
            <a:schemeClr val="accent4"/>
          </a:fillRef>
          <a:effectRef idx="2">
            <a:schemeClr val="accent4"/>
          </a:effectRef>
          <a:fontRef idx="minor">
            <a:schemeClr val="lt1"/>
          </a:fontRef>
        </p:style>
        <p:txBody>
          <a:bodyPr rtlCol="1">
            <a:spAutoFit/>
          </a:bodyPr>
          <a:lstStyle/>
          <a:p>
            <a:pPr algn="r" rtl="1" fontAlgn="auto">
              <a:spcBef>
                <a:spcPts val="0"/>
              </a:spcBef>
              <a:spcAft>
                <a:spcPts val="0"/>
              </a:spcAft>
              <a:defRPr/>
            </a:pPr>
            <a:endParaRPr lang="ar-SA" sz="4800" b="1" dirty="0">
              <a:solidFill>
                <a:srgbClr val="C00000"/>
              </a:solidFill>
            </a:endParaRPr>
          </a:p>
        </p:txBody>
      </p:sp>
      <p:sp>
        <p:nvSpPr>
          <p:cNvPr id="5" name="مستطيل 4"/>
          <p:cNvSpPr>
            <a:spLocks noChangeArrowheads="1"/>
          </p:cNvSpPr>
          <p:nvPr/>
        </p:nvSpPr>
        <p:spPr bwMode="auto">
          <a:xfrm>
            <a:off x="3084503" y="839125"/>
            <a:ext cx="2479675" cy="769938"/>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12" name="مستطيل 11"/>
          <p:cNvSpPr>
            <a:spLocks noChangeArrowheads="1"/>
          </p:cNvSpPr>
          <p:nvPr/>
        </p:nvSpPr>
        <p:spPr bwMode="auto">
          <a:xfrm>
            <a:off x="4324340" y="2129997"/>
            <a:ext cx="4191000" cy="708025"/>
          </a:xfrm>
          <a:prstGeom prst="rect">
            <a:avLst/>
          </a:prstGeom>
          <a:noFill/>
          <a:ln w="9525">
            <a:noFill/>
            <a:miter lim="800000"/>
            <a:headEnd/>
            <a:tailEnd/>
          </a:ln>
        </p:spPr>
        <p:txBody>
          <a:bodyPr wrap="none">
            <a:spAutoFit/>
          </a:bodyPr>
          <a:lstStyle/>
          <a:p>
            <a:pPr algn="ctr" rtl="1"/>
            <a:r>
              <a:rPr lang="ar-SA" sz="4000" b="1" dirty="0">
                <a:solidFill>
                  <a:srgbClr val="000066"/>
                </a:solidFill>
              </a:rPr>
              <a:t>م</a:t>
            </a:r>
            <a:r>
              <a:rPr lang="ar-EG" sz="4000" b="1" dirty="0">
                <a:solidFill>
                  <a:srgbClr val="000066"/>
                </a:solidFill>
              </a:rPr>
              <a:t>َ</a:t>
            </a:r>
            <a:r>
              <a:rPr lang="ar-SA" sz="4000" b="1" dirty="0">
                <a:solidFill>
                  <a:srgbClr val="000066"/>
                </a:solidFill>
              </a:rPr>
              <a:t>اذ</a:t>
            </a:r>
            <a:r>
              <a:rPr lang="ar-EG" sz="4000" b="1" dirty="0">
                <a:solidFill>
                  <a:srgbClr val="000066"/>
                </a:solidFill>
              </a:rPr>
              <a:t>َ</a:t>
            </a:r>
            <a:r>
              <a:rPr lang="ar-SA" sz="4000" b="1" dirty="0">
                <a:solidFill>
                  <a:srgbClr val="000066"/>
                </a:solidFill>
              </a:rPr>
              <a:t>ا أعْرِفُ عَنِ النَّباتاتِ؟</a:t>
            </a:r>
          </a:p>
        </p:txBody>
      </p:sp>
      <p:sp>
        <p:nvSpPr>
          <p:cNvPr id="13" name="مستطيل 12"/>
          <p:cNvSpPr>
            <a:spLocks noChangeArrowheads="1"/>
          </p:cNvSpPr>
          <p:nvPr/>
        </p:nvSpPr>
        <p:spPr bwMode="auto">
          <a:xfrm>
            <a:off x="4518722" y="3461292"/>
            <a:ext cx="3996618" cy="1754188"/>
          </a:xfrm>
          <a:prstGeom prst="rect">
            <a:avLst/>
          </a:prstGeom>
          <a:noFill/>
          <a:ln w="9525">
            <a:noFill/>
            <a:miter lim="800000"/>
            <a:headEnd/>
            <a:tailEnd/>
          </a:ln>
        </p:spPr>
        <p:txBody>
          <a:bodyPr wrap="square">
            <a:spAutoFit/>
          </a:bodyPr>
          <a:lstStyle/>
          <a:p>
            <a:pPr marL="268288" indent="-268288" algn="ctr" rtl="1">
              <a:buFont typeface="Arial" pitchFamily="34" charset="0"/>
              <a:buChar char="•"/>
            </a:pPr>
            <a:r>
              <a:rPr lang="ar-SA" sz="3600" b="1" dirty="0">
                <a:ln w="0"/>
                <a:solidFill>
                  <a:srgbClr val="FF0000"/>
                </a:solidFill>
                <a:effectLst>
                  <a:outerShdw blurRad="38100" dist="25400" dir="5400000" algn="ctr" rotWithShape="0">
                    <a:srgbClr val="6E747A">
                      <a:alpha val="43000"/>
                    </a:srgbClr>
                  </a:outerShdw>
                </a:effectLst>
              </a:rPr>
              <a:t>ال</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نبات</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ات</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 له</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ا أوراق</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 من</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ها م</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ا هو</a:t>
            </a:r>
            <a:r>
              <a:rPr lang="ar-EG" sz="3600" b="1" dirty="0">
                <a:ln w="0"/>
                <a:solidFill>
                  <a:srgbClr val="FF0000"/>
                </a:solidFill>
                <a:effectLst>
                  <a:outerShdw blurRad="38100" dist="25400" dir="5400000" algn="ctr" rotWithShape="0">
                    <a:srgbClr val="6E747A">
                      <a:alpha val="43000"/>
                    </a:srgbClr>
                  </a:outerShdw>
                </a:effectLst>
              </a:rPr>
              <a:t> </a:t>
            </a:r>
            <a:r>
              <a:rPr lang="ar-SA" sz="3600" b="1" dirty="0">
                <a:ln w="0"/>
                <a:solidFill>
                  <a:srgbClr val="FF0000"/>
                </a:solidFill>
                <a:effectLst>
                  <a:outerShdw blurRad="38100" dist="25400" dir="5400000" algn="ctr" rotWithShape="0">
                    <a:srgbClr val="6E747A">
                      <a:alpha val="43000"/>
                    </a:srgbClr>
                  </a:outerShdw>
                </a:effectLst>
              </a:rPr>
              <a:t>أخضر</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 و</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م</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ا ل</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ه ألوان</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 أ</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خ</a:t>
            </a:r>
            <a:r>
              <a:rPr lang="ar-EG" sz="3600" b="1" dirty="0">
                <a:ln w="0"/>
                <a:solidFill>
                  <a:srgbClr val="FF0000"/>
                </a:solidFill>
                <a:effectLst>
                  <a:outerShdw blurRad="38100" dist="25400" dir="5400000" algn="ctr" rotWithShape="0">
                    <a:srgbClr val="6E747A">
                      <a:alpha val="43000"/>
                    </a:srgbClr>
                  </a:outerShdw>
                </a:effectLst>
              </a:rPr>
              <a:t>ْ</a:t>
            </a:r>
            <a:r>
              <a:rPr lang="ar-SA" sz="3600" b="1" dirty="0">
                <a:ln w="0"/>
                <a:solidFill>
                  <a:srgbClr val="FF0000"/>
                </a:solidFill>
                <a:effectLst>
                  <a:outerShdw blurRad="38100" dist="25400" dir="5400000" algn="ctr" rotWithShape="0">
                    <a:srgbClr val="6E747A">
                      <a:alpha val="43000"/>
                    </a:srgbClr>
                  </a:outerShdw>
                </a:effectLst>
              </a:rPr>
              <a:t>ر</a:t>
            </a:r>
            <a:r>
              <a:rPr lang="ar-EG" sz="3600" b="1" dirty="0">
                <a:ln w="0"/>
                <a:solidFill>
                  <a:srgbClr val="FF0000"/>
                </a:solidFill>
                <a:effectLst>
                  <a:outerShdw blurRad="38100" dist="25400" dir="5400000" algn="ctr" rotWithShape="0">
                    <a:srgbClr val="6E747A">
                      <a:alpha val="43000"/>
                    </a:srgbClr>
                  </a:outerShdw>
                </a:effectLst>
              </a:rPr>
              <a:t>َى</a:t>
            </a:r>
            <a:r>
              <a:rPr lang="ar-SA" sz="3600" b="1" dirty="0">
                <a:ln w="0"/>
                <a:solidFill>
                  <a:srgbClr val="FF0000"/>
                </a:solidFill>
                <a:effectLst>
                  <a:outerShdw blurRad="38100" dist="25400" dir="5400000" algn="ctr" rotWithShape="0">
                    <a:srgbClr val="6E747A">
                      <a:alpha val="43000"/>
                    </a:srgbClr>
                  </a:outerShdw>
                </a:effectLst>
              </a:rPr>
              <a:t>. </a:t>
            </a:r>
            <a:endParaRPr lang="en-US" sz="3600" b="1" dirty="0">
              <a:ln w="0"/>
              <a:solidFill>
                <a:srgbClr val="FF0000"/>
              </a:solidFill>
              <a:effectLst>
                <a:outerShdw blurRad="38100" dist="25400" dir="5400000" algn="ctr" rotWithShape="0">
                  <a:srgbClr val="6E747A">
                    <a:alpha val="43000"/>
                  </a:srgbClr>
                </a:outerShdw>
              </a:effectLst>
            </a:endParaRPr>
          </a:p>
        </p:txBody>
      </p:sp>
      <p:pic>
        <p:nvPicPr>
          <p:cNvPr id="17" name="صورة 16" descr="451-4.jpg"/>
          <p:cNvPicPr>
            <a:picLocks noChangeAspect="1"/>
          </p:cNvPicPr>
          <p:nvPr/>
        </p:nvPicPr>
        <p:blipFill>
          <a:blip r:embed="rId6" cstate="print"/>
          <a:stretch>
            <a:fillRect/>
          </a:stretch>
        </p:blipFill>
        <p:spPr>
          <a:xfrm>
            <a:off x="467544" y="2838022"/>
            <a:ext cx="3856797" cy="2410498"/>
          </a:xfrm>
          <a:prstGeom prst="rect">
            <a:avLst/>
          </a:prstGeom>
          <a:ln>
            <a:noFill/>
          </a:ln>
          <a:effectLst>
            <a:softEdge rad="112500"/>
          </a:effectLst>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فكرة العام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ماذا أعْرِفُ عَنِ النَّباتاتِ؟.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الَّنباتَاتُ لهَا أوراقٌ.wav"/>
                                        </p:tgtEl>
                                      </p:cMediaNode>
                                    </p:audio>
                                  </p:subTnLst>
                                </p:cTn>
                              </p:par>
                              <p:par>
                                <p:cTn id="21" presetID="55"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strVal val="#ppt_w*0.70"/>
                                          </p:val>
                                        </p:tav>
                                        <p:tav tm="100000">
                                          <p:val>
                                            <p:strVal val="#ppt_w"/>
                                          </p:val>
                                        </p:tav>
                                      </p:tavLst>
                                    </p:anim>
                                    <p:anim calcmode="lin" valueType="num">
                                      <p:cBhvr>
                                        <p:cTn id="24" dur="1000" fill="hold"/>
                                        <p:tgtEl>
                                          <p:spTgt spid="17"/>
                                        </p:tgtEl>
                                        <p:attrNameLst>
                                          <p:attrName>ppt_h</p:attrName>
                                        </p:attrNameLst>
                                      </p:cBhvr>
                                      <p:tavLst>
                                        <p:tav tm="0">
                                          <p:val>
                                            <p:strVal val="#ppt_h"/>
                                          </p:val>
                                        </p:tav>
                                        <p:tav tm="100000">
                                          <p:val>
                                            <p:strVal val="#ppt_h"/>
                                          </p:val>
                                        </p:tav>
                                      </p:tavLst>
                                    </p:anim>
                                    <p:animEffect transition="in" filter="fade">
                                      <p:cBhvr>
                                        <p:cTn id="2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2541042" y="652092"/>
            <a:ext cx="3456384" cy="1168539"/>
          </a:xfrm>
          <a:prstGeom prst="ellipse">
            <a:avLst/>
          </a:prstGeom>
          <a:ln/>
        </p:spPr>
        <p:style>
          <a:lnRef idx="1">
            <a:schemeClr val="accent4"/>
          </a:lnRef>
          <a:fillRef idx="3">
            <a:schemeClr val="accent4"/>
          </a:fillRef>
          <a:effectRef idx="2">
            <a:schemeClr val="accent4"/>
          </a:effectRef>
          <a:fontRef idx="minor">
            <a:schemeClr val="lt1"/>
          </a:fontRef>
        </p:style>
        <p:txBody>
          <a:bodyPr rtlCol="1">
            <a:spAutoFit/>
          </a:bodyPr>
          <a:lstStyle/>
          <a:p>
            <a:pPr algn="r" rtl="1" fontAlgn="auto">
              <a:spcBef>
                <a:spcPts val="0"/>
              </a:spcBef>
              <a:spcAft>
                <a:spcPts val="0"/>
              </a:spcAft>
              <a:defRPr/>
            </a:pPr>
            <a:endParaRPr lang="ar-SA" sz="4800" b="1" dirty="0">
              <a:solidFill>
                <a:srgbClr val="C00000"/>
              </a:solidFill>
            </a:endParaRPr>
          </a:p>
        </p:txBody>
      </p:sp>
      <p:sp>
        <p:nvSpPr>
          <p:cNvPr id="6152" name="مستطيل 4"/>
          <p:cNvSpPr>
            <a:spLocks noChangeArrowheads="1"/>
          </p:cNvSpPr>
          <p:nvPr/>
        </p:nvSpPr>
        <p:spPr bwMode="auto">
          <a:xfrm>
            <a:off x="2915816" y="865976"/>
            <a:ext cx="2479675" cy="769938"/>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6154" name="مستطيل 11"/>
          <p:cNvSpPr>
            <a:spLocks noChangeArrowheads="1"/>
          </p:cNvSpPr>
          <p:nvPr/>
        </p:nvSpPr>
        <p:spPr bwMode="auto">
          <a:xfrm>
            <a:off x="4356249" y="2265982"/>
            <a:ext cx="4191000" cy="708025"/>
          </a:xfrm>
          <a:prstGeom prst="rect">
            <a:avLst/>
          </a:prstGeom>
          <a:noFill/>
          <a:ln w="9525">
            <a:noFill/>
            <a:miter lim="800000"/>
            <a:headEnd/>
            <a:tailEnd/>
          </a:ln>
        </p:spPr>
        <p:txBody>
          <a:bodyPr wrap="none">
            <a:spAutoFit/>
          </a:bodyPr>
          <a:lstStyle/>
          <a:p>
            <a:pPr algn="ctr" rtl="1"/>
            <a:r>
              <a:rPr lang="ar-SA" sz="4000" b="1" dirty="0">
                <a:solidFill>
                  <a:srgbClr val="000066"/>
                </a:solidFill>
              </a:rPr>
              <a:t>م</a:t>
            </a:r>
            <a:r>
              <a:rPr lang="ar-EG" sz="4000" b="1" dirty="0">
                <a:solidFill>
                  <a:srgbClr val="000066"/>
                </a:solidFill>
              </a:rPr>
              <a:t>َ</a:t>
            </a:r>
            <a:r>
              <a:rPr lang="ar-SA" sz="4000" b="1" dirty="0">
                <a:solidFill>
                  <a:srgbClr val="000066"/>
                </a:solidFill>
              </a:rPr>
              <a:t>اذ</a:t>
            </a:r>
            <a:r>
              <a:rPr lang="ar-EG" sz="4000" b="1" dirty="0">
                <a:solidFill>
                  <a:srgbClr val="000066"/>
                </a:solidFill>
              </a:rPr>
              <a:t>َ</a:t>
            </a:r>
            <a:r>
              <a:rPr lang="ar-SA" sz="4000" b="1" dirty="0">
                <a:solidFill>
                  <a:srgbClr val="000066"/>
                </a:solidFill>
              </a:rPr>
              <a:t>ا أعْرِفُ عَنِ النَّباتاتِ؟</a:t>
            </a:r>
          </a:p>
        </p:txBody>
      </p:sp>
      <p:sp>
        <p:nvSpPr>
          <p:cNvPr id="14" name="مستطيل 13"/>
          <p:cNvSpPr>
            <a:spLocks noChangeArrowheads="1"/>
          </p:cNvSpPr>
          <p:nvPr/>
        </p:nvSpPr>
        <p:spPr bwMode="auto">
          <a:xfrm>
            <a:off x="5155183" y="3330576"/>
            <a:ext cx="3168650" cy="1754187"/>
          </a:xfrm>
          <a:prstGeom prst="rect">
            <a:avLst/>
          </a:prstGeom>
          <a:noFill/>
          <a:ln w="9525">
            <a:noFill/>
            <a:miter lim="800000"/>
            <a:headEnd/>
            <a:tailEnd/>
          </a:ln>
        </p:spPr>
        <p:txBody>
          <a:bodyPr>
            <a:spAutoFit/>
          </a:bodyPr>
          <a:lstStyle/>
          <a:p>
            <a:pPr marL="268288" indent="-268288" algn="ctr" rtl="1">
              <a:buFont typeface="Arial" pitchFamily="34" charset="0"/>
              <a:buChar char="•"/>
            </a:pPr>
            <a:r>
              <a:rPr lang="ar-SA" sz="3600" b="1" dirty="0">
                <a:solidFill>
                  <a:srgbClr val="C00000"/>
                </a:solidFill>
              </a:rPr>
              <a:t>ت</a:t>
            </a:r>
            <a:r>
              <a:rPr lang="ar-EG" sz="3600" b="1" dirty="0">
                <a:solidFill>
                  <a:srgbClr val="C00000"/>
                </a:solidFill>
              </a:rPr>
              <a:t>َ</a:t>
            </a:r>
            <a:r>
              <a:rPr lang="ar-SA" sz="3600" b="1" dirty="0">
                <a:solidFill>
                  <a:srgbClr val="C00000"/>
                </a:solidFill>
              </a:rPr>
              <a:t>ن</a:t>
            </a:r>
            <a:r>
              <a:rPr lang="ar-EG" sz="3600" b="1" dirty="0">
                <a:solidFill>
                  <a:srgbClr val="C00000"/>
                </a:solidFill>
              </a:rPr>
              <a:t>ْ</a:t>
            </a:r>
            <a:r>
              <a:rPr lang="ar-SA" sz="3600" b="1" dirty="0" err="1">
                <a:solidFill>
                  <a:srgbClr val="C00000"/>
                </a:solidFill>
              </a:rPr>
              <a:t>مو</a:t>
            </a:r>
            <a:r>
              <a:rPr lang="ar-EG" sz="3600" b="1" dirty="0">
                <a:solidFill>
                  <a:srgbClr val="C00000"/>
                </a:solidFill>
              </a:rPr>
              <a:t> </a:t>
            </a:r>
            <a:r>
              <a:rPr lang="ar-SA" sz="3600" b="1" dirty="0">
                <a:solidFill>
                  <a:srgbClr val="C00000"/>
                </a:solidFill>
              </a:rPr>
              <a:t>عن</a:t>
            </a:r>
            <a:r>
              <a:rPr lang="ar-EG" sz="3600" b="1" dirty="0">
                <a:solidFill>
                  <a:srgbClr val="C00000"/>
                </a:solidFill>
              </a:rPr>
              <a:t>ْ</a:t>
            </a:r>
            <a:r>
              <a:rPr lang="ar-SA" sz="3600" b="1" dirty="0">
                <a:solidFill>
                  <a:srgbClr val="C00000"/>
                </a:solidFill>
              </a:rPr>
              <a:t>د</a:t>
            </a:r>
            <a:r>
              <a:rPr lang="ar-EG" sz="3600" b="1" dirty="0">
                <a:solidFill>
                  <a:srgbClr val="C00000"/>
                </a:solidFill>
              </a:rPr>
              <a:t>َ</a:t>
            </a:r>
            <a:r>
              <a:rPr lang="ar-SA" sz="3600" b="1" dirty="0">
                <a:solidFill>
                  <a:srgbClr val="C00000"/>
                </a:solidFill>
              </a:rPr>
              <a:t>ما ن</a:t>
            </a:r>
            <a:r>
              <a:rPr lang="ar-EG" sz="3600" b="1" dirty="0">
                <a:solidFill>
                  <a:srgbClr val="C00000"/>
                </a:solidFill>
              </a:rPr>
              <a:t>َ</a:t>
            </a:r>
            <a:r>
              <a:rPr lang="ar-SA" sz="3600" b="1" dirty="0">
                <a:solidFill>
                  <a:srgbClr val="C00000"/>
                </a:solidFill>
              </a:rPr>
              <a:t>س</a:t>
            </a:r>
            <a:r>
              <a:rPr lang="ar-EG" sz="3600" b="1" dirty="0">
                <a:solidFill>
                  <a:srgbClr val="C00000"/>
                </a:solidFill>
              </a:rPr>
              <a:t>ْ</a:t>
            </a:r>
            <a:r>
              <a:rPr lang="ar-SA" sz="3600" b="1" dirty="0">
                <a:solidFill>
                  <a:srgbClr val="C00000"/>
                </a:solidFill>
              </a:rPr>
              <a:t>ق</a:t>
            </a:r>
            <a:r>
              <a:rPr lang="ar-EG" sz="3600" b="1" dirty="0">
                <a:solidFill>
                  <a:srgbClr val="C00000"/>
                </a:solidFill>
              </a:rPr>
              <a:t>ِ</a:t>
            </a:r>
            <a:r>
              <a:rPr lang="ar-SA" sz="3600" b="1" dirty="0" err="1">
                <a:solidFill>
                  <a:srgbClr val="C00000"/>
                </a:solidFill>
              </a:rPr>
              <a:t>يها</a:t>
            </a:r>
            <a:r>
              <a:rPr lang="ar-SA" sz="3600" b="1" dirty="0">
                <a:solidFill>
                  <a:srgbClr val="C00000"/>
                </a:solidFill>
              </a:rPr>
              <a:t> بانتظام</a:t>
            </a:r>
            <a:r>
              <a:rPr lang="ar-EG" sz="3600" b="1" dirty="0">
                <a:solidFill>
                  <a:srgbClr val="C00000"/>
                </a:solidFill>
              </a:rPr>
              <a:t>ٍ</a:t>
            </a:r>
            <a:r>
              <a:rPr lang="ar-SA" sz="3600" b="1" dirty="0">
                <a:solidFill>
                  <a:srgbClr val="C00000"/>
                </a:solidFill>
              </a:rPr>
              <a:t> </a:t>
            </a:r>
            <a:r>
              <a:rPr lang="ar-SA" sz="3600" b="1" dirty="0" err="1">
                <a:solidFill>
                  <a:srgbClr val="C00000"/>
                </a:solidFill>
              </a:rPr>
              <a:t>وت</a:t>
            </a:r>
            <a:r>
              <a:rPr lang="ar-EG" sz="3600" b="1" dirty="0">
                <a:solidFill>
                  <a:srgbClr val="C00000"/>
                </a:solidFill>
              </a:rPr>
              <a:t>َ</a:t>
            </a:r>
            <a:r>
              <a:rPr lang="ar-SA" sz="3600" b="1" dirty="0">
                <a:solidFill>
                  <a:srgbClr val="C00000"/>
                </a:solidFill>
              </a:rPr>
              <a:t>موت</a:t>
            </a:r>
            <a:r>
              <a:rPr lang="ar-EG" sz="3600" b="1" dirty="0">
                <a:solidFill>
                  <a:srgbClr val="C00000"/>
                </a:solidFill>
              </a:rPr>
              <a:t>ُ</a:t>
            </a:r>
            <a:r>
              <a:rPr lang="ar-SA" sz="3600" b="1" dirty="0">
                <a:solidFill>
                  <a:srgbClr val="C00000"/>
                </a:solidFill>
              </a:rPr>
              <a:t> عن</a:t>
            </a:r>
            <a:r>
              <a:rPr lang="ar-EG" sz="3600" b="1" dirty="0">
                <a:solidFill>
                  <a:srgbClr val="C00000"/>
                </a:solidFill>
              </a:rPr>
              <a:t>ْ</a:t>
            </a:r>
            <a:r>
              <a:rPr lang="ar-SA" sz="3600" b="1" dirty="0">
                <a:solidFill>
                  <a:srgbClr val="C00000"/>
                </a:solidFill>
              </a:rPr>
              <a:t>د</a:t>
            </a:r>
            <a:r>
              <a:rPr lang="ar-EG" sz="3600" b="1" dirty="0">
                <a:solidFill>
                  <a:srgbClr val="C00000"/>
                </a:solidFill>
              </a:rPr>
              <a:t>َ</a:t>
            </a:r>
            <a:r>
              <a:rPr lang="ar-SA" sz="3600" b="1" dirty="0">
                <a:solidFill>
                  <a:srgbClr val="C00000"/>
                </a:solidFill>
              </a:rPr>
              <a:t>ما نه</a:t>
            </a:r>
            <a:r>
              <a:rPr lang="ar-EG" sz="3600" b="1" dirty="0">
                <a:solidFill>
                  <a:srgbClr val="C00000"/>
                </a:solidFill>
              </a:rPr>
              <a:t>ْ</a:t>
            </a:r>
            <a:r>
              <a:rPr lang="ar-SA" sz="3600" b="1" dirty="0">
                <a:solidFill>
                  <a:srgbClr val="C00000"/>
                </a:solidFill>
              </a:rPr>
              <a:t>م</a:t>
            </a:r>
            <a:r>
              <a:rPr lang="ar-EG" sz="3600" b="1" dirty="0">
                <a:solidFill>
                  <a:srgbClr val="C00000"/>
                </a:solidFill>
              </a:rPr>
              <a:t>ِ</a:t>
            </a:r>
            <a:r>
              <a:rPr lang="ar-SA" sz="3600" b="1" dirty="0">
                <a:solidFill>
                  <a:srgbClr val="C00000"/>
                </a:solidFill>
              </a:rPr>
              <a:t>ل</a:t>
            </a:r>
            <a:r>
              <a:rPr lang="ar-EG" sz="3600" b="1" dirty="0">
                <a:solidFill>
                  <a:srgbClr val="C00000"/>
                </a:solidFill>
              </a:rPr>
              <a:t>ُ</a:t>
            </a:r>
            <a:r>
              <a:rPr lang="ar-SA" sz="3600" b="1" dirty="0">
                <a:solidFill>
                  <a:srgbClr val="C00000"/>
                </a:solidFill>
              </a:rPr>
              <a:t>ه</a:t>
            </a:r>
            <a:r>
              <a:rPr lang="ar-EG" sz="3600" b="1" dirty="0">
                <a:solidFill>
                  <a:srgbClr val="C00000"/>
                </a:solidFill>
              </a:rPr>
              <a:t>َ</a:t>
            </a:r>
            <a:r>
              <a:rPr lang="ar-SA" sz="3600" b="1" dirty="0">
                <a:solidFill>
                  <a:srgbClr val="C00000"/>
                </a:solidFill>
              </a:rPr>
              <a:t>ا.</a:t>
            </a:r>
            <a:endParaRPr lang="en-US" sz="3600" b="1" dirty="0">
              <a:solidFill>
                <a:srgbClr val="C00000"/>
              </a:solidFill>
            </a:endParaRPr>
          </a:p>
        </p:txBody>
      </p:sp>
      <p:pic>
        <p:nvPicPr>
          <p:cNvPr id="20" name="صورة 19" descr="dry_land.jpg"/>
          <p:cNvPicPr>
            <a:picLocks noChangeAspect="1"/>
          </p:cNvPicPr>
          <p:nvPr/>
        </p:nvPicPr>
        <p:blipFill>
          <a:blip r:embed="rId4" cstate="print"/>
          <a:srcRect/>
          <a:stretch>
            <a:fillRect/>
          </a:stretch>
        </p:blipFill>
        <p:spPr bwMode="auto">
          <a:xfrm>
            <a:off x="970980" y="4266259"/>
            <a:ext cx="2881312" cy="1341437"/>
          </a:xfrm>
          <a:prstGeom prst="rect">
            <a:avLst/>
          </a:prstGeom>
          <a:noFill/>
          <a:ln w="9525">
            <a:noFill/>
            <a:miter lim="800000"/>
            <a:headEnd/>
            <a:tailEnd/>
          </a:ln>
        </p:spPr>
      </p:pic>
      <p:pic>
        <p:nvPicPr>
          <p:cNvPr id="21" name="صورة 20" descr="670px-Plant-a-Mango-Seed-Step-12.jpg"/>
          <p:cNvPicPr>
            <a:picLocks noChangeAspect="1"/>
          </p:cNvPicPr>
          <p:nvPr/>
        </p:nvPicPr>
        <p:blipFill>
          <a:blip r:embed="rId5" cstate="print"/>
          <a:stretch>
            <a:fillRect/>
          </a:stretch>
        </p:blipFill>
        <p:spPr>
          <a:xfrm>
            <a:off x="971600" y="2610496"/>
            <a:ext cx="2906256" cy="1440160"/>
          </a:xfrm>
          <a:prstGeom prst="rect">
            <a:avLst/>
          </a:prstGeom>
          <a:ln>
            <a:noFill/>
          </a:ln>
          <a:effectLst>
            <a:softEdge rad="112500"/>
          </a:effectLst>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par>
                                <p:cTn id="10" presetID="5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تَنْمو عنْدَما نَسْقِيها بانتظامٍ وتَموتُ عنْدَما نهْمِلُ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2915816" y="699818"/>
            <a:ext cx="3456384" cy="1168539"/>
          </a:xfrm>
          <a:prstGeom prst="ellipse">
            <a:avLst/>
          </a:prstGeom>
          <a:ln/>
        </p:spPr>
        <p:style>
          <a:lnRef idx="0">
            <a:schemeClr val="accent4"/>
          </a:lnRef>
          <a:fillRef idx="3">
            <a:schemeClr val="accent4"/>
          </a:fillRef>
          <a:effectRef idx="3">
            <a:schemeClr val="accent4"/>
          </a:effectRef>
          <a:fontRef idx="minor">
            <a:schemeClr val="lt1"/>
          </a:fontRef>
        </p:style>
        <p:txBody>
          <a:bodyPr rtlCol="1">
            <a:spAutoFit/>
          </a:bodyPr>
          <a:lstStyle/>
          <a:p>
            <a:pPr algn="r" rtl="1" fontAlgn="auto">
              <a:spcBef>
                <a:spcPts val="0"/>
              </a:spcBef>
              <a:spcAft>
                <a:spcPts val="0"/>
              </a:spcAft>
              <a:defRPr/>
            </a:pPr>
            <a:endParaRPr lang="ar-SA" sz="4800" b="1" dirty="0">
              <a:solidFill>
                <a:srgbClr val="C00000"/>
              </a:solidFill>
            </a:endParaRPr>
          </a:p>
        </p:txBody>
      </p:sp>
      <p:sp>
        <p:nvSpPr>
          <p:cNvPr id="7176" name="مستطيل 4"/>
          <p:cNvSpPr>
            <a:spLocks noChangeArrowheads="1"/>
          </p:cNvSpPr>
          <p:nvPr/>
        </p:nvSpPr>
        <p:spPr bwMode="auto">
          <a:xfrm>
            <a:off x="3419599" y="915544"/>
            <a:ext cx="2479675" cy="769938"/>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7178" name="مستطيل 11"/>
          <p:cNvSpPr>
            <a:spLocks noChangeArrowheads="1"/>
          </p:cNvSpPr>
          <p:nvPr/>
        </p:nvSpPr>
        <p:spPr bwMode="auto">
          <a:xfrm>
            <a:off x="4283968" y="2423808"/>
            <a:ext cx="4191000" cy="708025"/>
          </a:xfrm>
          <a:prstGeom prst="rect">
            <a:avLst/>
          </a:prstGeom>
          <a:noFill/>
          <a:ln w="9525">
            <a:noFill/>
            <a:miter lim="800000"/>
            <a:headEnd/>
            <a:tailEnd/>
          </a:ln>
        </p:spPr>
        <p:txBody>
          <a:bodyPr wrap="none">
            <a:spAutoFit/>
          </a:bodyPr>
          <a:lstStyle/>
          <a:p>
            <a:pPr algn="ctr" rtl="1"/>
            <a:r>
              <a:rPr lang="ar-SA" sz="4000" b="1" dirty="0">
                <a:solidFill>
                  <a:srgbClr val="000066"/>
                </a:solidFill>
              </a:rPr>
              <a:t>م</a:t>
            </a:r>
            <a:r>
              <a:rPr lang="ar-EG" sz="4000" b="1" dirty="0">
                <a:solidFill>
                  <a:srgbClr val="000066"/>
                </a:solidFill>
              </a:rPr>
              <a:t>َ</a:t>
            </a:r>
            <a:r>
              <a:rPr lang="ar-SA" sz="4000" b="1" dirty="0">
                <a:solidFill>
                  <a:srgbClr val="000066"/>
                </a:solidFill>
              </a:rPr>
              <a:t>اذ</a:t>
            </a:r>
            <a:r>
              <a:rPr lang="ar-EG" sz="4000" b="1" dirty="0">
                <a:solidFill>
                  <a:srgbClr val="000066"/>
                </a:solidFill>
              </a:rPr>
              <a:t>َ</a:t>
            </a:r>
            <a:r>
              <a:rPr lang="ar-SA" sz="4000" b="1" dirty="0">
                <a:solidFill>
                  <a:srgbClr val="000066"/>
                </a:solidFill>
              </a:rPr>
              <a:t>ا أعْرِفُ عَنِ النَّباتاتِ؟</a:t>
            </a:r>
          </a:p>
        </p:txBody>
      </p:sp>
      <p:sp>
        <p:nvSpPr>
          <p:cNvPr id="15" name="مستطيل 14"/>
          <p:cNvSpPr>
            <a:spLocks noChangeArrowheads="1"/>
          </p:cNvSpPr>
          <p:nvPr/>
        </p:nvSpPr>
        <p:spPr bwMode="auto">
          <a:xfrm>
            <a:off x="4931742" y="3429000"/>
            <a:ext cx="3168650" cy="2308225"/>
          </a:xfrm>
          <a:prstGeom prst="rect">
            <a:avLst/>
          </a:prstGeom>
          <a:noFill/>
          <a:ln w="9525">
            <a:noFill/>
            <a:miter lim="800000"/>
            <a:headEnd/>
            <a:tailEnd/>
          </a:ln>
        </p:spPr>
        <p:txBody>
          <a:bodyPr>
            <a:spAutoFit/>
          </a:bodyPr>
          <a:lstStyle/>
          <a:p>
            <a:pPr marL="358775" indent="-269875" algn="ctr" rtl="1">
              <a:buFont typeface="Arial" pitchFamily="34" charset="0"/>
              <a:buChar char="•"/>
            </a:pPr>
            <a:r>
              <a:rPr lang="ar-SA" sz="3600" b="1" dirty="0">
                <a:solidFill>
                  <a:srgbClr val="C00000"/>
                </a:solidFill>
              </a:rPr>
              <a:t>ي</a:t>
            </a:r>
            <a:r>
              <a:rPr lang="ar-EG" sz="3600" b="1" dirty="0">
                <a:solidFill>
                  <a:srgbClr val="C00000"/>
                </a:solidFill>
              </a:rPr>
              <a:t>ُ</a:t>
            </a:r>
            <a:r>
              <a:rPr lang="ar-SA" sz="3600" b="1" dirty="0">
                <a:solidFill>
                  <a:srgbClr val="C00000"/>
                </a:solidFill>
              </a:rPr>
              <a:t>وجد</a:t>
            </a:r>
            <a:r>
              <a:rPr lang="ar-EG" sz="3600" b="1" dirty="0">
                <a:solidFill>
                  <a:srgbClr val="C00000"/>
                </a:solidFill>
              </a:rPr>
              <a:t>ُ</a:t>
            </a:r>
            <a:r>
              <a:rPr lang="ar-SA" sz="3600" b="1" dirty="0">
                <a:solidFill>
                  <a:srgbClr val="C00000"/>
                </a:solidFill>
              </a:rPr>
              <a:t> نباتات</a:t>
            </a:r>
            <a:r>
              <a:rPr lang="ar-EG" sz="3600" b="1" dirty="0">
                <a:solidFill>
                  <a:srgbClr val="C00000"/>
                </a:solidFill>
              </a:rPr>
              <a:t>ٌ</a:t>
            </a:r>
            <a:r>
              <a:rPr lang="ar-SA" sz="3600" b="1" dirty="0">
                <a:solidFill>
                  <a:srgbClr val="C00000"/>
                </a:solidFill>
              </a:rPr>
              <a:t> ت</a:t>
            </a:r>
            <a:r>
              <a:rPr lang="ar-EG" sz="3600" b="1" dirty="0">
                <a:solidFill>
                  <a:srgbClr val="C00000"/>
                </a:solidFill>
              </a:rPr>
              <a:t>َ</a:t>
            </a:r>
            <a:r>
              <a:rPr lang="ar-SA" sz="3600" b="1" dirty="0">
                <a:solidFill>
                  <a:srgbClr val="C00000"/>
                </a:solidFill>
              </a:rPr>
              <a:t>عيش</a:t>
            </a:r>
            <a:r>
              <a:rPr lang="ar-EG" sz="3600" b="1" dirty="0">
                <a:solidFill>
                  <a:srgbClr val="C00000"/>
                </a:solidFill>
              </a:rPr>
              <a:t>ُ</a:t>
            </a:r>
            <a:r>
              <a:rPr lang="ar-SA" sz="3600" b="1" dirty="0">
                <a:solidFill>
                  <a:srgbClr val="C00000"/>
                </a:solidFill>
              </a:rPr>
              <a:t> في الظل</a:t>
            </a:r>
            <a:r>
              <a:rPr lang="ar-EG" sz="3600" b="1" dirty="0">
                <a:solidFill>
                  <a:srgbClr val="C00000"/>
                </a:solidFill>
              </a:rPr>
              <a:t>ِ</a:t>
            </a:r>
            <a:r>
              <a:rPr lang="ar-SA" sz="3600" b="1" dirty="0">
                <a:solidFill>
                  <a:srgbClr val="C00000"/>
                </a:solidFill>
              </a:rPr>
              <a:t> </a:t>
            </a:r>
            <a:r>
              <a:rPr lang="ar-SA" sz="3600" b="1" dirty="0" err="1">
                <a:solidFill>
                  <a:srgbClr val="C00000"/>
                </a:solidFill>
              </a:rPr>
              <a:t>ون</a:t>
            </a:r>
            <a:r>
              <a:rPr lang="ar-EG" sz="3600" b="1" dirty="0">
                <a:solidFill>
                  <a:srgbClr val="C00000"/>
                </a:solidFill>
              </a:rPr>
              <a:t>َ</a:t>
            </a:r>
            <a:r>
              <a:rPr lang="ar-SA" sz="3600" b="1" dirty="0">
                <a:solidFill>
                  <a:srgbClr val="C00000"/>
                </a:solidFill>
              </a:rPr>
              <a:t>باتات</a:t>
            </a:r>
            <a:r>
              <a:rPr lang="ar-EG" sz="3600" b="1" dirty="0">
                <a:solidFill>
                  <a:srgbClr val="C00000"/>
                </a:solidFill>
              </a:rPr>
              <a:t>ٌ</a:t>
            </a:r>
            <a:r>
              <a:rPr lang="ar-SA" sz="3600" b="1" dirty="0">
                <a:solidFill>
                  <a:srgbClr val="C00000"/>
                </a:solidFill>
              </a:rPr>
              <a:t> تعيش</a:t>
            </a:r>
            <a:r>
              <a:rPr lang="ar-EG" sz="3600" b="1" dirty="0">
                <a:solidFill>
                  <a:srgbClr val="C00000"/>
                </a:solidFill>
              </a:rPr>
              <a:t>ُ</a:t>
            </a:r>
            <a:r>
              <a:rPr lang="ar-SA" sz="3600" b="1" dirty="0">
                <a:solidFill>
                  <a:srgbClr val="C00000"/>
                </a:solidFill>
              </a:rPr>
              <a:t> في الش</a:t>
            </a:r>
            <a:r>
              <a:rPr lang="ar-EG" sz="3600" b="1" dirty="0">
                <a:solidFill>
                  <a:srgbClr val="C00000"/>
                </a:solidFill>
              </a:rPr>
              <a:t>َّ</a:t>
            </a:r>
            <a:r>
              <a:rPr lang="ar-SA" sz="3600" b="1" dirty="0">
                <a:solidFill>
                  <a:srgbClr val="C00000"/>
                </a:solidFill>
              </a:rPr>
              <a:t>مس</a:t>
            </a:r>
            <a:r>
              <a:rPr lang="ar-EG" sz="3600" b="1" dirty="0">
                <a:solidFill>
                  <a:srgbClr val="C00000"/>
                </a:solidFill>
              </a:rPr>
              <a:t>ِ</a:t>
            </a:r>
            <a:r>
              <a:rPr lang="ar-SA" sz="3600" b="1" dirty="0">
                <a:solidFill>
                  <a:srgbClr val="C00000"/>
                </a:solidFill>
              </a:rPr>
              <a:t>.</a:t>
            </a:r>
            <a:endParaRPr lang="en-US" sz="3600" b="1" dirty="0">
              <a:solidFill>
                <a:srgbClr val="C00000"/>
              </a:solidFill>
            </a:endParaRPr>
          </a:p>
        </p:txBody>
      </p:sp>
      <p:pic>
        <p:nvPicPr>
          <p:cNvPr id="17" name="صورة 16" descr="670px-Plant-a-Mango-Seed-Step-12.jpg"/>
          <p:cNvPicPr>
            <a:picLocks noChangeAspect="1"/>
          </p:cNvPicPr>
          <p:nvPr/>
        </p:nvPicPr>
        <p:blipFill>
          <a:blip r:embed="rId4" cstate="print">
            <a:lum contrast="20000"/>
          </a:blip>
          <a:stretch>
            <a:fillRect/>
          </a:stretch>
        </p:blipFill>
        <p:spPr>
          <a:xfrm>
            <a:off x="1043608" y="2551014"/>
            <a:ext cx="2341562" cy="1550987"/>
          </a:xfrm>
          <a:prstGeom prst="rect">
            <a:avLst/>
          </a:prstGeom>
          <a:ln>
            <a:noFill/>
          </a:ln>
          <a:effectLst>
            <a:outerShdw blurRad="292100" dist="139700" dir="2700000" algn="tl" rotWithShape="0">
              <a:srgbClr val="333333">
                <a:alpha val="65000"/>
              </a:srgbClr>
            </a:outerShdw>
          </a:effectLst>
        </p:spPr>
      </p:pic>
      <p:pic>
        <p:nvPicPr>
          <p:cNvPr id="20" name="صورة 19" descr="Desert_Plants.jpg"/>
          <p:cNvPicPr>
            <a:picLocks noChangeAspect="1"/>
          </p:cNvPicPr>
          <p:nvPr/>
        </p:nvPicPr>
        <p:blipFill>
          <a:blip r:embed="rId5" cstate="print">
            <a:lum contrast="20000"/>
          </a:blip>
          <a:stretch>
            <a:fillRect/>
          </a:stretch>
        </p:blipFill>
        <p:spPr>
          <a:xfrm>
            <a:off x="978520" y="4278214"/>
            <a:ext cx="2376488" cy="15287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5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يُوجدُ نباتاتٌ تَعيشُ في الظ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2613248" y="670954"/>
            <a:ext cx="3456384" cy="1168539"/>
          </a:xfrm>
          <a:prstGeom prst="ellipse">
            <a:avLst/>
          </a:prstGeom>
          <a:ln/>
        </p:spPr>
        <p:style>
          <a:lnRef idx="0">
            <a:schemeClr val="accent4"/>
          </a:lnRef>
          <a:fillRef idx="3">
            <a:schemeClr val="accent4"/>
          </a:fillRef>
          <a:effectRef idx="3">
            <a:schemeClr val="accent4"/>
          </a:effectRef>
          <a:fontRef idx="minor">
            <a:schemeClr val="lt1"/>
          </a:fontRef>
        </p:style>
        <p:txBody>
          <a:bodyPr rtlCol="1">
            <a:spAutoFit/>
          </a:bodyPr>
          <a:lstStyle/>
          <a:p>
            <a:pPr algn="r" rtl="1" fontAlgn="auto">
              <a:spcBef>
                <a:spcPts val="0"/>
              </a:spcBef>
              <a:spcAft>
                <a:spcPts val="0"/>
              </a:spcAft>
              <a:defRPr/>
            </a:pPr>
            <a:endParaRPr lang="ar-SA" sz="4800" dirty="0">
              <a:ln w="0"/>
              <a:solidFill>
                <a:schemeClr val="tx1"/>
              </a:solidFill>
              <a:effectLst>
                <a:outerShdw blurRad="38100" dist="19050" dir="2700000" algn="tl" rotWithShape="0">
                  <a:schemeClr val="dk1">
                    <a:alpha val="40000"/>
                  </a:schemeClr>
                </a:outerShdw>
              </a:effectLst>
            </a:endParaRPr>
          </a:p>
        </p:txBody>
      </p:sp>
      <p:sp>
        <p:nvSpPr>
          <p:cNvPr id="8200" name="مستطيل 4"/>
          <p:cNvSpPr>
            <a:spLocks noChangeArrowheads="1"/>
          </p:cNvSpPr>
          <p:nvPr/>
        </p:nvSpPr>
        <p:spPr bwMode="auto">
          <a:xfrm>
            <a:off x="3101602" y="788452"/>
            <a:ext cx="2479675" cy="769938"/>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8202" name="مستطيل 11"/>
          <p:cNvSpPr>
            <a:spLocks noChangeArrowheads="1"/>
          </p:cNvSpPr>
          <p:nvPr/>
        </p:nvSpPr>
        <p:spPr bwMode="auto">
          <a:xfrm>
            <a:off x="4341440" y="1964358"/>
            <a:ext cx="4191000" cy="708025"/>
          </a:xfrm>
          <a:prstGeom prst="rect">
            <a:avLst/>
          </a:prstGeom>
          <a:noFill/>
          <a:ln w="9525">
            <a:noFill/>
            <a:miter lim="800000"/>
            <a:headEnd/>
            <a:tailEnd/>
          </a:ln>
        </p:spPr>
        <p:txBody>
          <a:bodyPr wrap="none">
            <a:spAutoFit/>
          </a:bodyPr>
          <a:lstStyle/>
          <a:p>
            <a:pPr algn="ctr" rtl="1"/>
            <a:r>
              <a:rPr lang="ar-SA" sz="4000" b="1" dirty="0">
                <a:solidFill>
                  <a:srgbClr val="000066"/>
                </a:solidFill>
              </a:rPr>
              <a:t>م</a:t>
            </a:r>
            <a:r>
              <a:rPr lang="ar-EG" sz="4000" b="1" dirty="0">
                <a:solidFill>
                  <a:srgbClr val="000066"/>
                </a:solidFill>
              </a:rPr>
              <a:t>َ</a:t>
            </a:r>
            <a:r>
              <a:rPr lang="ar-SA" sz="4000" b="1" dirty="0">
                <a:solidFill>
                  <a:srgbClr val="000066"/>
                </a:solidFill>
              </a:rPr>
              <a:t>اذ</a:t>
            </a:r>
            <a:r>
              <a:rPr lang="ar-EG" sz="4000" b="1" dirty="0">
                <a:solidFill>
                  <a:srgbClr val="000066"/>
                </a:solidFill>
              </a:rPr>
              <a:t>َ</a:t>
            </a:r>
            <a:r>
              <a:rPr lang="ar-SA" sz="4000" b="1" dirty="0">
                <a:solidFill>
                  <a:srgbClr val="000066"/>
                </a:solidFill>
              </a:rPr>
              <a:t>ا أعْرِفُ عَنِ النَّباتاتِ؟</a:t>
            </a:r>
          </a:p>
        </p:txBody>
      </p:sp>
      <p:sp>
        <p:nvSpPr>
          <p:cNvPr id="16" name="مستطيل 15"/>
          <p:cNvSpPr>
            <a:spLocks noChangeArrowheads="1"/>
          </p:cNvSpPr>
          <p:nvPr/>
        </p:nvSpPr>
        <p:spPr bwMode="auto">
          <a:xfrm>
            <a:off x="5436096" y="3807403"/>
            <a:ext cx="2482850" cy="1200150"/>
          </a:xfrm>
          <a:prstGeom prst="rect">
            <a:avLst/>
          </a:prstGeom>
          <a:noFill/>
          <a:ln w="9525">
            <a:noFill/>
            <a:miter lim="800000"/>
            <a:headEnd/>
            <a:tailEnd/>
          </a:ln>
        </p:spPr>
        <p:txBody>
          <a:bodyPr>
            <a:spAutoFit/>
          </a:bodyPr>
          <a:lstStyle/>
          <a:p>
            <a:pPr marL="268288" indent="-268288" algn="r" rtl="1">
              <a:buFont typeface="Arial" pitchFamily="34" charset="0"/>
              <a:buChar char="•"/>
            </a:pPr>
            <a:r>
              <a:rPr lang="ar-SA" sz="3600" b="1" dirty="0">
                <a:solidFill>
                  <a:srgbClr val="C00000"/>
                </a:solidFill>
              </a:rPr>
              <a:t>الن</a:t>
            </a:r>
            <a:r>
              <a:rPr lang="ar-EG" sz="3600" b="1" dirty="0">
                <a:solidFill>
                  <a:srgbClr val="C00000"/>
                </a:solidFill>
              </a:rPr>
              <a:t>َّ</a:t>
            </a:r>
            <a:r>
              <a:rPr lang="ar-SA" sz="3600" b="1" dirty="0">
                <a:solidFill>
                  <a:srgbClr val="C00000"/>
                </a:solidFill>
              </a:rPr>
              <a:t>باتات</a:t>
            </a:r>
            <a:r>
              <a:rPr lang="ar-EG" sz="3600" b="1" dirty="0">
                <a:solidFill>
                  <a:srgbClr val="C00000"/>
                </a:solidFill>
              </a:rPr>
              <a:t>ُ</a:t>
            </a:r>
            <a:r>
              <a:rPr lang="ar-SA" sz="3600" b="1" dirty="0">
                <a:solidFill>
                  <a:srgbClr val="C00000"/>
                </a:solidFill>
              </a:rPr>
              <a:t> لها أزهار</a:t>
            </a:r>
            <a:r>
              <a:rPr lang="ar-EG" sz="3600" b="1" dirty="0">
                <a:solidFill>
                  <a:srgbClr val="C00000"/>
                </a:solidFill>
              </a:rPr>
              <a:t>ٌ</a:t>
            </a:r>
            <a:r>
              <a:rPr lang="ar-SA" sz="3600" b="1" dirty="0">
                <a:solidFill>
                  <a:srgbClr val="C00000"/>
                </a:solidFill>
              </a:rPr>
              <a:t> ملونة</a:t>
            </a:r>
            <a:r>
              <a:rPr lang="ar-EG" sz="3600" b="1" dirty="0">
                <a:solidFill>
                  <a:srgbClr val="C00000"/>
                </a:solidFill>
              </a:rPr>
              <a:t>ٌ</a:t>
            </a:r>
            <a:r>
              <a:rPr lang="ar-SA" sz="3600" b="1" dirty="0">
                <a:solidFill>
                  <a:srgbClr val="C00000"/>
                </a:solidFill>
              </a:rPr>
              <a:t>.</a:t>
            </a:r>
            <a:endParaRPr lang="en-US" sz="3600" b="1" dirty="0">
              <a:solidFill>
                <a:srgbClr val="C00000"/>
              </a:solidFill>
            </a:endParaRPr>
          </a:p>
        </p:txBody>
      </p:sp>
      <p:pic>
        <p:nvPicPr>
          <p:cNvPr id="17" name="صورة 16" descr="451-4.jpg"/>
          <p:cNvPicPr>
            <a:picLocks noChangeAspect="1"/>
          </p:cNvPicPr>
          <p:nvPr/>
        </p:nvPicPr>
        <p:blipFill>
          <a:blip r:embed="rId4" cstate="print"/>
          <a:stretch>
            <a:fillRect/>
          </a:stretch>
        </p:blipFill>
        <p:spPr>
          <a:xfrm>
            <a:off x="395536" y="2996952"/>
            <a:ext cx="4233232" cy="2821052"/>
          </a:xfrm>
          <a:prstGeom prst="rect">
            <a:avLst/>
          </a:prstGeom>
          <a:ln>
            <a:noFill/>
          </a:ln>
          <a:effectLst>
            <a:softEdge rad="317500"/>
          </a:effectLst>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النَّباتاتُ لها أزهارٌ ملو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2694016" y="573537"/>
            <a:ext cx="3456384" cy="1168539"/>
          </a:xfrm>
          <a:prstGeom prst="ellipse">
            <a:avLst/>
          </a:prstGeom>
          <a:ln/>
        </p:spPr>
        <p:style>
          <a:lnRef idx="0">
            <a:schemeClr val="accent4"/>
          </a:lnRef>
          <a:fillRef idx="3">
            <a:schemeClr val="accent4"/>
          </a:fillRef>
          <a:effectRef idx="3">
            <a:schemeClr val="accent4"/>
          </a:effectRef>
          <a:fontRef idx="minor">
            <a:schemeClr val="lt1"/>
          </a:fontRef>
        </p:style>
        <p:txBody>
          <a:bodyPr rtlCol="1">
            <a:spAutoFit/>
          </a:bodyPr>
          <a:lstStyle/>
          <a:p>
            <a:pPr algn="r" rtl="1" fontAlgn="auto">
              <a:spcBef>
                <a:spcPts val="0"/>
              </a:spcBef>
              <a:spcAft>
                <a:spcPts val="0"/>
              </a:spcAft>
              <a:defRPr/>
            </a:pPr>
            <a:endParaRPr lang="ar-SA" sz="4800" dirty="0">
              <a:ln w="0"/>
              <a:solidFill>
                <a:schemeClr val="tx1"/>
              </a:solidFill>
              <a:effectLst>
                <a:outerShdw blurRad="38100" dist="19050" dir="2700000" algn="tl" rotWithShape="0">
                  <a:schemeClr val="dk1">
                    <a:alpha val="40000"/>
                  </a:schemeClr>
                </a:outerShdw>
              </a:effectLst>
            </a:endParaRPr>
          </a:p>
        </p:txBody>
      </p:sp>
      <p:sp>
        <p:nvSpPr>
          <p:cNvPr id="9224" name="مستطيل 4"/>
          <p:cNvSpPr>
            <a:spLocks noChangeArrowheads="1"/>
          </p:cNvSpPr>
          <p:nvPr/>
        </p:nvSpPr>
        <p:spPr bwMode="auto">
          <a:xfrm>
            <a:off x="3197307" y="789263"/>
            <a:ext cx="2480167" cy="769441"/>
          </a:xfrm>
          <a:prstGeom prst="rect">
            <a:avLst/>
          </a:prstGeom>
          <a:noFill/>
          <a:ln w="9525">
            <a:noFill/>
            <a:miter lim="800000"/>
            <a:headEnd/>
            <a:tailEnd/>
          </a:ln>
        </p:spPr>
        <p:txBody>
          <a:bodyPr wrap="none">
            <a:spAutoFit/>
          </a:bodyPr>
          <a:lstStyle/>
          <a:p>
            <a:pPr algn="r" rtl="1"/>
            <a:r>
              <a:rPr lang="ar-SA" sz="4400" b="1" dirty="0">
                <a:ln w="0"/>
                <a:solidFill>
                  <a:schemeClr val="bg1"/>
                </a:solidFill>
                <a:effectLst>
                  <a:outerShdw blurRad="38100" dist="19050" dir="2700000" algn="tl" rotWithShape="0">
                    <a:schemeClr val="dk1">
                      <a:alpha val="40000"/>
                    </a:schemeClr>
                  </a:outerShdw>
                </a:effectLst>
              </a:rPr>
              <a:t>الف</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ك</a:t>
            </a:r>
            <a:r>
              <a:rPr lang="ar-EG" sz="4400" b="1" dirty="0">
                <a:ln w="0"/>
                <a:solidFill>
                  <a:schemeClr val="bg1"/>
                </a:solidFill>
                <a:effectLst>
                  <a:outerShdw blurRad="38100" dist="19050" dir="2700000" algn="tl" rotWithShape="0">
                    <a:schemeClr val="dk1">
                      <a:alpha val="40000"/>
                    </a:schemeClr>
                  </a:outerShdw>
                </a:effectLst>
              </a:rPr>
              <a:t>ْ</a:t>
            </a:r>
            <a:r>
              <a:rPr lang="ar-SA" sz="4400" b="1" dirty="0" err="1">
                <a:ln w="0"/>
                <a:solidFill>
                  <a:schemeClr val="bg1"/>
                </a:solidFill>
                <a:effectLst>
                  <a:outerShdw blurRad="38100" dist="19050" dir="2700000" algn="tl" rotWithShape="0">
                    <a:schemeClr val="dk1">
                      <a:alpha val="40000"/>
                    </a:schemeClr>
                  </a:outerShdw>
                </a:effectLst>
              </a:rPr>
              <a:t>رة</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 الع</a:t>
            </a:r>
            <a:r>
              <a:rPr lang="ar-EG" sz="4400" b="1" dirty="0">
                <a:ln w="0"/>
                <a:solidFill>
                  <a:schemeClr val="bg1"/>
                </a:solidFill>
                <a:effectLst>
                  <a:outerShdw blurRad="38100" dist="19050" dir="2700000" algn="tl" rotWithShape="0">
                    <a:schemeClr val="dk1">
                      <a:alpha val="40000"/>
                    </a:schemeClr>
                  </a:outerShdw>
                </a:effectLst>
              </a:rPr>
              <a:t>َ</a:t>
            </a:r>
            <a:r>
              <a:rPr lang="ar-SA" sz="4400" b="1" dirty="0">
                <a:ln w="0"/>
                <a:solidFill>
                  <a:schemeClr val="bg1"/>
                </a:solidFill>
                <a:effectLst>
                  <a:outerShdw blurRad="38100" dist="19050" dir="2700000" algn="tl" rotWithShape="0">
                    <a:schemeClr val="dk1">
                      <a:alpha val="40000"/>
                    </a:schemeClr>
                  </a:outerShdw>
                </a:effectLst>
              </a:rPr>
              <a:t>امة</a:t>
            </a:r>
            <a:r>
              <a:rPr lang="ar-EG" sz="4400" b="1" dirty="0">
                <a:ln w="0"/>
                <a:solidFill>
                  <a:schemeClr val="bg1"/>
                </a:solidFill>
                <a:effectLst>
                  <a:outerShdw blurRad="38100" dist="19050" dir="2700000" algn="tl" rotWithShape="0">
                    <a:schemeClr val="dk1">
                      <a:alpha val="40000"/>
                    </a:schemeClr>
                  </a:outerShdw>
                </a:effectLst>
              </a:rPr>
              <a:t>ُ</a:t>
            </a:r>
            <a:endParaRPr lang="ar-SA" sz="4400" b="1" dirty="0">
              <a:ln w="0"/>
              <a:solidFill>
                <a:schemeClr val="bg1"/>
              </a:solidFill>
              <a:effectLst>
                <a:outerShdw blurRad="38100" dist="19050" dir="2700000" algn="tl" rotWithShape="0">
                  <a:schemeClr val="dk1">
                    <a:alpha val="40000"/>
                  </a:schemeClr>
                </a:outerShdw>
              </a:effectLst>
            </a:endParaRPr>
          </a:p>
        </p:txBody>
      </p:sp>
      <p:sp>
        <p:nvSpPr>
          <p:cNvPr id="9226" name="مستطيل 11"/>
          <p:cNvSpPr>
            <a:spLocks noChangeArrowheads="1"/>
          </p:cNvSpPr>
          <p:nvPr/>
        </p:nvSpPr>
        <p:spPr bwMode="auto">
          <a:xfrm>
            <a:off x="4201368" y="2246933"/>
            <a:ext cx="4191000" cy="708025"/>
          </a:xfrm>
          <a:prstGeom prst="rect">
            <a:avLst/>
          </a:prstGeom>
          <a:noFill/>
          <a:ln w="9525">
            <a:noFill/>
            <a:miter lim="800000"/>
            <a:headEnd/>
            <a:tailEnd/>
          </a:ln>
        </p:spPr>
        <p:txBody>
          <a:bodyPr wrap="none">
            <a:spAutoFit/>
          </a:bodyPr>
          <a:lstStyle/>
          <a:p>
            <a:pPr algn="ctr" rtl="1"/>
            <a:r>
              <a:rPr lang="ar-SA" sz="4000" b="1" dirty="0">
                <a:solidFill>
                  <a:srgbClr val="000066"/>
                </a:solidFill>
              </a:rPr>
              <a:t>م</a:t>
            </a:r>
            <a:r>
              <a:rPr lang="ar-EG" sz="4000" b="1" dirty="0">
                <a:solidFill>
                  <a:srgbClr val="000066"/>
                </a:solidFill>
              </a:rPr>
              <a:t>َ</a:t>
            </a:r>
            <a:r>
              <a:rPr lang="ar-SA" sz="4000" b="1" dirty="0">
                <a:solidFill>
                  <a:srgbClr val="000066"/>
                </a:solidFill>
              </a:rPr>
              <a:t>اذ</a:t>
            </a:r>
            <a:r>
              <a:rPr lang="ar-EG" sz="4000" b="1" dirty="0">
                <a:solidFill>
                  <a:srgbClr val="000066"/>
                </a:solidFill>
              </a:rPr>
              <a:t>َ</a:t>
            </a:r>
            <a:r>
              <a:rPr lang="ar-SA" sz="4000" b="1" dirty="0">
                <a:solidFill>
                  <a:srgbClr val="000066"/>
                </a:solidFill>
              </a:rPr>
              <a:t>ا أعْرِفُ عَنِ النَّباتاتِ؟</a:t>
            </a:r>
          </a:p>
        </p:txBody>
      </p:sp>
      <p:sp>
        <p:nvSpPr>
          <p:cNvPr id="18" name="مستطيل 17"/>
          <p:cNvSpPr>
            <a:spLocks noChangeArrowheads="1"/>
          </p:cNvSpPr>
          <p:nvPr/>
        </p:nvSpPr>
        <p:spPr bwMode="auto">
          <a:xfrm>
            <a:off x="5004048" y="3757439"/>
            <a:ext cx="3384550" cy="1200150"/>
          </a:xfrm>
          <a:prstGeom prst="rect">
            <a:avLst/>
          </a:prstGeom>
          <a:noFill/>
          <a:ln w="9525">
            <a:noFill/>
            <a:miter lim="800000"/>
            <a:headEnd/>
            <a:tailEnd/>
          </a:ln>
        </p:spPr>
        <p:txBody>
          <a:bodyPr>
            <a:spAutoFit/>
          </a:bodyPr>
          <a:lstStyle/>
          <a:p>
            <a:pPr marL="358775" indent="-358775" algn="r" rtl="1">
              <a:buFont typeface="Arial" pitchFamily="34" charset="0"/>
              <a:buChar char="•"/>
            </a:pPr>
            <a:r>
              <a:rPr lang="ar-SA" sz="3600" b="1" dirty="0">
                <a:solidFill>
                  <a:srgbClr val="C00000"/>
                </a:solidFill>
              </a:rPr>
              <a:t>هناك نباتات</a:t>
            </a:r>
            <a:r>
              <a:rPr lang="ar-EG" sz="3600" b="1" dirty="0">
                <a:solidFill>
                  <a:srgbClr val="C00000"/>
                </a:solidFill>
              </a:rPr>
              <a:t>ٌ</a:t>
            </a:r>
            <a:r>
              <a:rPr lang="ar-SA" sz="3600" b="1" dirty="0">
                <a:solidFill>
                  <a:srgbClr val="C00000"/>
                </a:solidFill>
              </a:rPr>
              <a:t> كبيرة</a:t>
            </a:r>
            <a:r>
              <a:rPr lang="ar-EG" sz="3600" b="1" dirty="0">
                <a:solidFill>
                  <a:srgbClr val="C00000"/>
                </a:solidFill>
              </a:rPr>
              <a:t>ٌ</a:t>
            </a:r>
            <a:r>
              <a:rPr lang="ar-SA" sz="3600" b="1" dirty="0">
                <a:solidFill>
                  <a:srgbClr val="C00000"/>
                </a:solidFill>
              </a:rPr>
              <a:t> وأخرى صغيرة</a:t>
            </a:r>
            <a:r>
              <a:rPr lang="ar-EG" sz="3600" b="1" dirty="0">
                <a:solidFill>
                  <a:srgbClr val="C00000"/>
                </a:solidFill>
              </a:rPr>
              <a:t>ٌ</a:t>
            </a:r>
            <a:r>
              <a:rPr lang="ar-SA" sz="3600" b="1" dirty="0">
                <a:solidFill>
                  <a:srgbClr val="C00000"/>
                </a:solidFill>
              </a:rPr>
              <a:t>.</a:t>
            </a:r>
            <a:endParaRPr lang="en-US" sz="3600" b="1" dirty="0">
              <a:solidFill>
                <a:srgbClr val="C00000"/>
              </a:solidFill>
            </a:endParaRPr>
          </a:p>
        </p:txBody>
      </p:sp>
      <p:pic>
        <p:nvPicPr>
          <p:cNvPr id="20" name="صورة 19" descr="612_334382272.gif"/>
          <p:cNvPicPr>
            <a:picLocks noChangeAspect="1"/>
          </p:cNvPicPr>
          <p:nvPr/>
        </p:nvPicPr>
        <p:blipFill>
          <a:blip r:embed="rId4" cstate="print"/>
          <a:srcRect/>
          <a:stretch>
            <a:fillRect/>
          </a:stretch>
        </p:blipFill>
        <p:spPr bwMode="auto">
          <a:xfrm>
            <a:off x="467544" y="2246933"/>
            <a:ext cx="3494087" cy="4221163"/>
          </a:xfrm>
          <a:prstGeom prst="rect">
            <a:avLst/>
          </a:prstGeom>
          <a:noFill/>
          <a:ln w="9525">
            <a:noFill/>
            <a:miter lim="800000"/>
            <a:headEnd/>
            <a:tailEnd/>
          </a:ln>
        </p:spPr>
      </p:pic>
      <p:pic>
        <p:nvPicPr>
          <p:cNvPr id="22" name="صورة 21" descr="ginseng_art.jpg"/>
          <p:cNvPicPr>
            <a:picLocks noChangeAspect="1"/>
          </p:cNvPicPr>
          <p:nvPr/>
        </p:nvPicPr>
        <p:blipFill>
          <a:blip r:embed="rId5" cstate="print">
            <a:clrChange>
              <a:clrFrom>
                <a:srgbClr val="F6F7E5"/>
              </a:clrFrom>
              <a:clrTo>
                <a:srgbClr val="F6F7E5">
                  <a:alpha val="0"/>
                </a:srgbClr>
              </a:clrTo>
            </a:clrChange>
          </a:blip>
          <a:srcRect/>
          <a:stretch>
            <a:fillRect/>
          </a:stretch>
        </p:blipFill>
        <p:spPr bwMode="auto">
          <a:xfrm>
            <a:off x="3191624" y="5157192"/>
            <a:ext cx="1152525" cy="825500"/>
          </a:xfrm>
          <a:prstGeom prst="rect">
            <a:avLst/>
          </a:prstGeom>
          <a:noFill/>
          <a:ln w="9525">
            <a:noFill/>
            <a:miter lim="800000"/>
            <a:headEnd/>
            <a:tailEnd/>
          </a:ln>
        </p:spPr>
      </p:pic>
    </p:spTree>
  </p:cSld>
  <p:clrMapOvr>
    <a:masterClrMapping/>
  </p:clrMapOvr>
  <p:transition>
    <p:wheel spokes="8"/>
    <p:sndAc>
      <p:stSnd>
        <p:snd r:embed="rId2" name="0512 - فوق الاجراس.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par>
                                <p:cTn id="10" presetID="55"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0.70"/>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هناك نباتاتٌ كبيرةٌ وأخرى صغي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3277</TotalTime>
  <Words>912</Words>
  <Application>Microsoft Office PowerPoint</Application>
  <PresentationFormat>عرض على الشاشة (4:3)</PresentationFormat>
  <Paragraphs>136</Paragraphs>
  <Slides>36</Slides>
  <Notes>5</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36</vt:i4>
      </vt:variant>
    </vt:vector>
  </HeadingPairs>
  <TitlesOfParts>
    <vt:vector size="40" baseType="lpstr">
      <vt:lpstr>Arial</vt:lpstr>
      <vt:lpstr>Calibri</vt:lpstr>
      <vt:lpstr>Times New Roman</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AQSA Comp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1ب - الوحدة الأولى - الفصل الأول</dc:title>
  <dc:subject>1-  المخلوقات الحية</dc:subject>
  <cp:lastModifiedBy>Eman Adel</cp:lastModifiedBy>
  <cp:revision>345</cp:revision>
  <dcterms:created xsi:type="dcterms:W3CDTF">2009-06-12T13:45:22Z</dcterms:created>
  <dcterms:modified xsi:type="dcterms:W3CDTF">2021-07-09T16:14:47Z</dcterms:modified>
</cp:coreProperties>
</file>