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7" d="100"/>
          <a:sy n="67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F04925-3FC5-A95B-C04F-0E2F3E639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94ED741-1D5E-E252-700C-72004A182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DC58C1-502F-F173-AAE3-9D836993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2302EF-E7DA-EC41-9567-226059F34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75F877-E9DB-51F5-DFF5-98E4878B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96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BA1EF6-1DAD-865D-C25F-1E8D14A90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F124C72-D40D-39E8-1658-183D4A34B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0CDE3F-0E93-E7A8-86A8-321B4564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7D2AE9-B83D-C1B4-0AFC-325897ED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34909E-699A-3AF3-ABB9-BE3F7BDB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323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3F8800A-1155-FF96-DDE3-F90F48DE9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727DCD2-02DC-7274-2F46-F0ED74FA0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C4FA57-A3A4-0607-20A2-C5EA2DCD7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78A63C-C6E1-6069-6674-17CF37B54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98810F-5420-BE66-6095-5BC14BD8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144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E05ED8-B2D6-1B64-84BE-48D0434A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BA256F-9E3D-1C26-8F6C-9197D9840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8451CE-34B1-2C49-0315-CAA835E0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0C29F6-F349-0E77-DCBA-B05A13F8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1FA58F-33AA-92A9-737B-0D8020F3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814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EC4D92-714C-1308-22A1-52EF34F5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3ED4A1B-2D8E-2A6B-C377-23FBB6146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6E953C-3B1F-2BE0-8FE5-8CA05252B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58A3F3-E9A8-4CA2-F67B-62FC781EF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218F2A-FD8D-8A27-F394-ED9AF09A0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666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69CDB7-46B0-CB20-7068-5CF6454C4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F910A0-FC14-6A56-1C56-01F4673E0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BFA6773-F7E0-3B58-FA12-424B948E5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E5B606-677A-E499-5892-CE669862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850DD81-CD02-D5FA-FA40-C6B5877D6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547A38-0962-281F-D411-FBCC60FCF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926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3602D9-65FF-1ABD-29C4-63EAF2BED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85B2A7E-498B-5EF1-B2EE-90FFC7292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3F8DDB-6472-0BE6-16D4-547A3AE29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5E8E549-0FA4-D566-6F76-430D06F34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F7A74AA-8EBF-B389-8E4C-3B7DF066D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D74F69-7231-1784-AB9B-BFC40C455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A27C014-BD00-5C60-CBF6-A25644D9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F34ABED-D49D-5A80-CC89-1EBE67F3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916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9246DB-7F9B-03E5-C9AA-007566B4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35197D-4F0E-BAA3-9AD4-B95199327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EBF6C0F-13E4-913D-32B6-BB9A3183B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651ADC3-EAAE-2F8A-4639-233121B4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427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ED53EC-12E4-CCBD-8A84-B99F163CD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34A377-EAA2-7B31-6B3D-05E3209CC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53C27C4-01FC-16E9-8200-39586E372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223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455C91-06A4-ACC0-9A6A-A1CB85EE7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7F13B1-9E42-88BF-956A-DA9C1B458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46F6EB-568E-E1D1-EB96-6A3F720E1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0CCB3C-C323-D9F0-926E-CC4B621E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B561001-6B81-491B-CD78-7AEB5E462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D53A65-D72A-3A76-7ADA-033BC740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028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C715D-ECE3-FB0E-7F72-039625514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D553D3-1C4F-9642-7190-B62AF44FF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D4D7393-5F16-B884-E5CA-4F3EDD6CB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771BF47-9030-8E4F-1D7C-317EBC1F1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381949-43D0-3BAF-62B2-67D10F3F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0F5FEF-EC61-3810-824D-AA95CD6A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813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7E2610-E741-4DBA-28F9-402ED2C6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9C4C0A-DFA1-D899-1B2D-B63CAECE3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11BAD5-7C1A-CC74-39BB-5C60E166B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C090-212E-46A0-B513-264D75870AAE}" type="datetimeFigureOut">
              <a:rPr lang="ar-SA" smtClean="0"/>
              <a:t>17/11/44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020AB5-60FD-E66F-1EF1-60480571A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F7F8AC-1584-891C-E709-11E8D8160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AC9E6-6EE9-4818-ABC1-0C82EEDFAA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451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13444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أبسط صورة للعبارة الجبرية - 4(س - 3) هي: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- 4س - 3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- 4س + 3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- 4س + 12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- 4س - 12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865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98211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10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حَلُّ المعادلة: 10 + 3ص = 1؟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050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736413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11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بسّطي العبارة: - 5 + 4جـ - 2جـ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- 5 + 6جـ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- 5 - 6جـ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2جـ - 5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2جـ + 5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2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643423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12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حَلُّ المعادلة: 3ف - 5 = 7؟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133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74016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13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ثمن الوجبة الواحدة 18 ريالًا، يُضاف إليها 3 ريالات مقابل كل خدمة إضافية، فإذا بلغت فاتورة عماد 27ريالًا، فما عدد الخدمات الإضافية التي تلقاها؟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177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92354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14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حَلُّ المتباينة: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SA" sz="4800" b="1" i="1" dirty="0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ar-SA" sz="4800" b="1" i="1" dirty="0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  <m:t>س</m:t>
                                  </m:r>
                                </m:num>
                                <m:den>
                                  <m:r>
                                    <a:rPr lang="ku-Arab-IQ" sz="4800" b="1" i="1" dirty="0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  <m:t>٦</m:t>
                                  </m:r>
                                  <m:r>
                                    <a:rPr lang="ku-Arab-IQ" sz="4800" b="1" i="1" dirty="0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  <m:t>−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30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&gt;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30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&gt;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- 30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-180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 </m:t>
                              </m:r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-180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92354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14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46" t="-310" r="-109" b="-10031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389" t="-100621" r="-37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00621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389" t="-100621" r="-12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00621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9519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41664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15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حَلُّ المعادلة: 15س + 7 - 2س = - 19؟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389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927797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16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حَلُّ المعادلة: - 5س - 4 = - 34؟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- 6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665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008044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17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المعادلة التي تمثِّل الجملة:</a:t>
                      </a:r>
                    </a:p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 "أقل من أربعة أمثال عدد ما بمقدار 9 يساوي -12"؟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4ن - 9 =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9 - 4ن = - 12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4ن - (-12) =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9 - 4ن = 4ن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066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944798"/>
                  </p:ext>
                </p:extLst>
              </p:nvPr>
            </p:nvGraphicFramePr>
            <p:xfrm>
              <a:off x="216690" y="1467113"/>
              <a:ext cx="11758620" cy="4247887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18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مع أسماء 180 ريالًا، إذا اشترت قميصًا رياضيًّا بـ 55 ريالًا، فما المتباينة التي تمثل كم بقي مع أسماء من النقود يمكن صرفها في شراء باقي الملابس الرياضية؟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125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55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125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س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 </m:t>
                              </m:r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55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944798"/>
                  </p:ext>
                </p:extLst>
              </p:nvPr>
            </p:nvGraphicFramePr>
            <p:xfrm>
              <a:off x="216690" y="1467113"/>
              <a:ext cx="11758620" cy="4247887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18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مع أسماء 180 ريالًا، إذا اشترت قميصًا رياضيًّا بـ 55 ريالًا، فما المتباينة التي تمثل كم بقي مع أسماء من النقود يمكن صرفها في شراء باقي الملابس الرياضية؟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389" t="-123602" r="-37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23602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389" t="-123602" r="-12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23602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47221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547132"/>
              </p:ext>
            </p:extLst>
          </p:nvPr>
        </p:nvGraphicFramePr>
        <p:xfrm>
          <a:off x="216690" y="573537"/>
          <a:ext cx="11758620" cy="571092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19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يبيَّن الشكل أدناه مخطط غرفة صفية. إذا كان محيط الغرفة 78 قدمًا، فكم عرضها؟</a:t>
                      </a: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12 قدمًا.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15 قدمًا.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25 قدمًا.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27 قدمًا.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4CCF3216-B9C0-4276-5BAF-FC7F938F1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44" y="2143126"/>
            <a:ext cx="3711288" cy="21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91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2886592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2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حَلُّ المعادلة: 8س - 4 - س =  17؟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١٣</m:t>
                                    </m:r>
                                  </m:num>
                                  <m:den>
                                    <m:r>
                                      <a:rPr lang="ku-Arab-IQ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٧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١٧</m:t>
                                    </m:r>
                                  </m:num>
                                  <m:den>
                                    <m:r>
                                      <a:rPr lang="ku-Arab-IQ" sz="48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٣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2886592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2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حَلُّ المعادلة: 8س - 4 - س =  17؟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00621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00621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54320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776625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20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هي الثوابت في العبارة: 5 - 4س + 2س - 3؟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5 ، - 4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 ،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5 ،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>
                          <a:latin typeface="Sakkal Majalla" panose="02000000000000000000" pitchFamily="2" charset="-78"/>
                          <a:cs typeface="Akhbar MT" pitchFamily="2" charset="-78"/>
                        </a:rPr>
                        <a:t>5 ، - 3</a:t>
                      </a:r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10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7312061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٣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حَلُّ المتباينة: د - 9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- 6؟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- 3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15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- 3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7312061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٣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46" t="-310" r="-109" b="-10031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389" t="-100621" r="-37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00621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389" t="-100621" r="-12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00621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2436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359909"/>
              </p:ext>
            </p:extLst>
          </p:nvPr>
        </p:nvGraphicFramePr>
        <p:xfrm>
          <a:off x="216690" y="1467113"/>
          <a:ext cx="11758620" cy="392377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ضُرب عدد ما في 4، ثم أضيف 18 لحاصل الضرب، فكان الناتج النهائي 42، فما العدد؟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19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52477"/>
              </p:ext>
            </p:extLst>
          </p:nvPr>
        </p:nvGraphicFramePr>
        <p:xfrm>
          <a:off x="216690" y="395551"/>
          <a:ext cx="11758620" cy="571092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5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ما قيمة س التي تجعل للشكلين (المثلث - المستطيل) أدناه المحيط نفسه؟ </a:t>
                      </a: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BB497824-5663-C647-7861-A45455A5C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0308" y="1957385"/>
            <a:ext cx="4231384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228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71C94326-363E-6DCA-AB6E-5C873D4B7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991298"/>
              </p:ext>
            </p:extLst>
          </p:nvPr>
        </p:nvGraphicFramePr>
        <p:xfrm>
          <a:off x="216690" y="939297"/>
          <a:ext cx="11758620" cy="49794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7931">
                  <a:extLst>
                    <a:ext uri="{9D8B030D-6E8A-4147-A177-3AD203B41FA5}">
                      <a16:colId xmlns:a16="http://schemas.microsoft.com/office/drawing/2014/main" val="220180810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84629173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783004708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1774672567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25087035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2906363773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256784499"/>
                    </a:ext>
                  </a:extLst>
                </a:gridCol>
                <a:gridCol w="2351724">
                  <a:extLst>
                    <a:ext uri="{9D8B030D-6E8A-4147-A177-3AD203B41FA5}">
                      <a16:colId xmlns:a16="http://schemas.microsoft.com/office/drawing/2014/main" val="3113235190"/>
                    </a:ext>
                  </a:extLst>
                </a:gridCol>
              </a:tblGrid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6</a:t>
                      </a: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يبلغ محيط المستطيل المرسوم 36 م. ما مساحته؟</a:t>
                      </a: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  <a:p>
                      <a:pPr algn="ctr" rtl="1"/>
                      <a:endParaRPr lang="ar-SA" sz="4800" b="1" dirty="0">
                        <a:latin typeface="Sakkal Majalla" panose="02000000000000000000" pitchFamily="2" charset="-78"/>
                        <a:cs typeface="Akhbar MT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9853406"/>
                  </a:ext>
                </a:extLst>
              </a:tr>
              <a:tr h="1961887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92 م</a:t>
                      </a:r>
                      <a:r>
                        <a:rPr lang="ar-SA" sz="4800" b="1" baseline="30000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80 م</a:t>
                      </a:r>
                      <a:r>
                        <a:rPr lang="ar-SA" sz="4800" b="1" baseline="30000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65 م</a:t>
                      </a:r>
                      <a:r>
                        <a:rPr lang="ar-SA" sz="4800" b="1" baseline="30000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59 م</a:t>
                      </a:r>
                      <a:r>
                        <a:rPr lang="ar-SA" sz="4800" b="1" baseline="30000" dirty="0">
                          <a:latin typeface="Sakkal Majalla" panose="02000000000000000000" pitchFamily="2" charset="-78"/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16396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FE4CCC45-B1B0-FDEB-A805-C9EF27ADC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4418" y="1852611"/>
            <a:ext cx="4843165" cy="18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74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7833213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7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أيُّ القيم الآتية تمثّل حلًّا للمتباينة: 26 + 2س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&lt;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43؟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7833213"/>
                  </p:ext>
                </p:extLst>
              </p:nvPr>
            </p:nvGraphicFramePr>
            <p:xfrm>
              <a:off x="216690" y="1467113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7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46" t="-310" r="-109" b="-10031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10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02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1067603"/>
                  </p:ext>
                </p:extLst>
              </p:nvPr>
            </p:nvGraphicFramePr>
            <p:xfrm>
              <a:off x="216690" y="939297"/>
              <a:ext cx="11758620" cy="4979407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8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المتباينة التي يمثّلها الشكل أدناه؟</a:t>
                          </a: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ك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ك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&lt;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3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ك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3 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ك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&gt;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3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1067603"/>
                  </p:ext>
                </p:extLst>
              </p:nvPr>
            </p:nvGraphicFramePr>
            <p:xfrm>
              <a:off x="216690" y="939297"/>
              <a:ext cx="11758620" cy="4979407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301752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8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ما المتباينة التي يمثّلها الشكل أدناه؟</a:t>
                          </a: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  <a:p>
                          <a:pPr algn="ctr" rtl="1"/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389" t="-160870" r="-37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60870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389" t="-160870" r="-12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60870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صورة 4">
            <a:extLst>
              <a:ext uri="{FF2B5EF4-FFF2-40B4-BE49-F238E27FC236}">
                <a16:creationId xmlns:a16="http://schemas.microsoft.com/office/drawing/2014/main" id="{060BF072-E7F3-C08E-618F-E816280CEF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76" t="45910" r="21072" b="51097"/>
          <a:stretch/>
        </p:blipFill>
        <p:spPr>
          <a:xfrm>
            <a:off x="3055569" y="2228850"/>
            <a:ext cx="6080862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20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9498218"/>
                  </p:ext>
                </p:extLst>
              </p:nvPr>
            </p:nvGraphicFramePr>
            <p:xfrm>
              <a:off x="216690" y="939297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9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أيُّ المتباينات الآتية تعبِّر عن الجملة:"5 كتب على الأقل"؟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&lt;</m:t>
                              </m:r>
                            </m:oMath>
                          </a14:m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</a:t>
                          </a:r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5 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م </a:t>
                          </a:r>
                          <a14:m>
                            <m:oMath xmlns:m="http://schemas.openxmlformats.org/officeDocument/2006/math">
                              <m:r>
                                <a:rPr lang="ar-SA" sz="48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&gt;</m:t>
                              </m:r>
                            </m:oMath>
                          </a14:m>
                          <a:r>
                            <a:rPr lang="ar-SA" sz="4800" b="1" baseline="0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  5</a:t>
                          </a:r>
                          <a:endParaRPr lang="ar-SA" sz="4800" b="1" dirty="0">
                            <a:latin typeface="Sakkal Majalla" panose="02000000000000000000" pitchFamily="2" charset="-78"/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جدول 4">
                <a:extLst>
                  <a:ext uri="{FF2B5EF4-FFF2-40B4-BE49-F238E27FC236}">
                    <a16:creationId xmlns:a16="http://schemas.microsoft.com/office/drawing/2014/main" id="{71C94326-363E-6DCA-AB6E-5C873D4B78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9498218"/>
                  </p:ext>
                </p:extLst>
              </p:nvPr>
            </p:nvGraphicFramePr>
            <p:xfrm>
              <a:off x="216690" y="939297"/>
              <a:ext cx="11758620" cy="3923774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7931">
                      <a:extLst>
                        <a:ext uri="{9D8B030D-6E8A-4147-A177-3AD203B41FA5}">
                          <a16:colId xmlns:a16="http://schemas.microsoft.com/office/drawing/2014/main" val="220180810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846291730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783004708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1774672567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25087035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2906363773"/>
                        </a:ext>
                      </a:extLst>
                    </a:gridCol>
                    <a:gridCol w="587931">
                      <a:extLst>
                        <a:ext uri="{9D8B030D-6E8A-4147-A177-3AD203B41FA5}">
                          <a16:colId xmlns:a16="http://schemas.microsoft.com/office/drawing/2014/main" val="1256784499"/>
                        </a:ext>
                      </a:extLst>
                    </a:gridCol>
                    <a:gridCol w="2351724">
                      <a:extLst>
                        <a:ext uri="{9D8B030D-6E8A-4147-A177-3AD203B41FA5}">
                          <a16:colId xmlns:a16="http://schemas.microsoft.com/office/drawing/2014/main" val="3113235190"/>
                        </a:ext>
                      </a:extLst>
                    </a:gridCol>
                  </a:tblGrid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9</a:t>
                          </a:r>
                        </a:p>
                      </a:txBody>
                      <a:tcPr anchor="ctr"/>
                    </a:tc>
                    <a:tc gridSpan="7"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أيُّ المتباينات الآتية تعبِّر عن الجملة:"5 كتب على الأقل"؟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Sakkal Majalla" panose="02000000000000000000" pitchFamily="2" charset="-78"/>
                            <a:cs typeface="Sakkal Majalla" panose="02000000000000000000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9853406"/>
                      </a:ext>
                    </a:extLst>
                  </a:tr>
                  <a:tr h="196188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389" t="-100311" r="-37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0259" t="-100311" r="-250518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389" t="-100311" r="-125389" b="-6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800" b="1" dirty="0">
                              <a:latin typeface="Sakkal Majalla" panose="02000000000000000000" pitchFamily="2" charset="-78"/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259" t="-100311" r="-518" b="-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65163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184645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580</Words>
  <Application>Microsoft Office PowerPoint</Application>
  <PresentationFormat>شاشة عريضة</PresentationFormat>
  <Paragraphs>205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THE PINK DREAM</dc:creator>
  <cp:lastModifiedBy>THE PINK DREAM</cp:lastModifiedBy>
  <cp:revision>29</cp:revision>
  <dcterms:created xsi:type="dcterms:W3CDTF">2023-06-04T15:22:16Z</dcterms:created>
  <dcterms:modified xsi:type="dcterms:W3CDTF">2023-06-05T19:24:16Z</dcterms:modified>
</cp:coreProperties>
</file>