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4" r:id="rId2"/>
    <p:sldId id="483" r:id="rId3"/>
    <p:sldId id="308" r:id="rId4"/>
    <p:sldId id="407" r:id="rId5"/>
    <p:sldId id="408" r:id="rId6"/>
    <p:sldId id="410" r:id="rId7"/>
    <p:sldId id="484" r:id="rId8"/>
    <p:sldId id="474" r:id="rId9"/>
    <p:sldId id="468" r:id="rId10"/>
    <p:sldId id="469" r:id="rId11"/>
    <p:sldId id="278" r:id="rId12"/>
    <p:sldId id="477" r:id="rId13"/>
    <p:sldId id="512" r:id="rId14"/>
    <p:sldId id="511" r:id="rId15"/>
    <p:sldId id="498" r:id="rId16"/>
    <p:sldId id="509" r:id="rId17"/>
    <p:sldId id="510" r:id="rId18"/>
    <p:sldId id="419" r:id="rId19"/>
    <p:sldId id="506" r:id="rId20"/>
    <p:sldId id="507" r:id="rId21"/>
    <p:sldId id="472" r:id="rId22"/>
    <p:sldId id="513" r:id="rId23"/>
    <p:sldId id="514" r:id="rId24"/>
    <p:sldId id="515" r:id="rId25"/>
    <p:sldId id="372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6600"/>
    <a:srgbClr val="CCFF99"/>
    <a:srgbClr val="FFFF66"/>
    <a:srgbClr val="99FFCC"/>
    <a:srgbClr val="FF7C80"/>
    <a:srgbClr val="99FF33"/>
    <a:srgbClr val="FF6600"/>
    <a:srgbClr val="FF66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73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28/10/1443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28/10/1443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99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28/10/1443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09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28/10/1443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28/10/1443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28/10/1443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5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28/10/1443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45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28/10/1443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909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28/10/1443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28/10/1443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81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28/10/1443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33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11E2-0185-4704-AAF9-63E7264FE11C}" type="datetimeFigureOut">
              <a:rPr lang="ar-SA" smtClean="0"/>
              <a:t>28/10/1443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6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0BEB1F1-2679-4AF2-AD2B-6553EEFCE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98782"/>
            <a:ext cx="7342386" cy="50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71" y="857251"/>
            <a:ext cx="7080269" cy="536092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396273" y="3884460"/>
            <a:ext cx="40940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</a:t>
            </a:r>
            <a:endParaRPr lang="ar-SA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96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2730066" cy="1269605"/>
          </a:xfrm>
          <a:prstGeom prst="rect">
            <a:avLst/>
          </a:prstGeom>
        </p:spPr>
      </p:pic>
      <p:pic>
        <p:nvPicPr>
          <p:cNvPr id="4" name="Picture 4" descr="Target Png - Transparent Background Goals Png , Transpar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4" y="2232716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Difference Between Hard Money Loans &amp; Private Money Loan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9" y="3141674"/>
            <a:ext cx="787314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E12EAB9-45F5-44F8-8721-0201CAF11965}"/>
              </a:ext>
            </a:extLst>
          </p:cNvPr>
          <p:cNvSpPr/>
          <p:nvPr/>
        </p:nvSpPr>
        <p:spPr>
          <a:xfrm>
            <a:off x="1681172" y="2315996"/>
            <a:ext cx="6376946" cy="400110"/>
          </a:xfrm>
          <a:prstGeom prst="rect">
            <a:avLst/>
          </a:prstGeom>
          <a:solidFill>
            <a:srgbClr val="FF7C8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Practice reading strategy: using context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1A42AB5-8A58-4D6E-9444-8FE2588C7605}"/>
              </a:ext>
            </a:extLst>
          </p:cNvPr>
          <p:cNvSpPr/>
          <p:nvPr/>
        </p:nvSpPr>
        <p:spPr>
          <a:xfrm>
            <a:off x="1557397" y="3289029"/>
            <a:ext cx="3427028" cy="400110"/>
          </a:xfrm>
          <a:prstGeom prst="rect">
            <a:avLst/>
          </a:prstGeom>
          <a:solidFill>
            <a:srgbClr val="99FF33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Answer questions about a text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66E5E0-6A0E-477A-B683-8E1F7C211310}"/>
              </a:ext>
            </a:extLst>
          </p:cNvPr>
          <p:cNvSpPr/>
          <p:nvPr/>
        </p:nvSpPr>
        <p:spPr>
          <a:xfrm>
            <a:off x="1755092" y="4251633"/>
            <a:ext cx="338554" cy="461665"/>
          </a:xfrm>
          <a:prstGeom prst="rect">
            <a:avLst/>
          </a:prstGeom>
          <a:solidFill>
            <a:srgbClr val="FF66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dirty="0"/>
              <a:t>..</a:t>
            </a:r>
            <a:endParaRPr lang="ar-SA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C88427B-6799-4CAF-AD84-328D72EAD70A}"/>
              </a:ext>
            </a:extLst>
          </p:cNvPr>
          <p:cNvSpPr/>
          <p:nvPr/>
        </p:nvSpPr>
        <p:spPr>
          <a:xfrm>
            <a:off x="3203848" y="1669084"/>
            <a:ext cx="3225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4D5C5B0-B228-46BC-8E4F-5615CFE23450}"/>
              </a:ext>
            </a:extLst>
          </p:cNvPr>
          <p:cNvSpPr/>
          <p:nvPr/>
        </p:nvSpPr>
        <p:spPr>
          <a:xfrm>
            <a:off x="4067922" y="1466110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4" descr="Target Png - Transparent Background Goals Png , Transparent ...">
            <a:extLst>
              <a:ext uri="{FF2B5EF4-FFF2-40B4-BE49-F238E27FC236}">
                <a16:creationId xmlns:a16="http://schemas.microsoft.com/office/drawing/2014/main" id="{52EA97E0-D43A-49B9-BBF3-ADEA9FBE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1" y="4194587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805236E-919E-4B0F-8B5F-66B445779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953"/>
            <a:ext cx="49530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7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DD5B6EE-AF7B-443C-86AF-DFEF8F25057C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69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500A312-F2B8-4212-904D-F38133218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296" y="0"/>
            <a:ext cx="806003" cy="99155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7A7D239-8E27-449C-8DE7-4426F37D1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79" y="772478"/>
            <a:ext cx="2008281" cy="122778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6FFEE3F-7FA2-43FD-8F28-90C498A75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75" y="118455"/>
            <a:ext cx="2582245" cy="49584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B2CD70C-CDB0-4BD2-9A9A-74CD7281A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58" y="774394"/>
            <a:ext cx="1962150" cy="381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78F994C-89C6-4939-923D-11F5F88EC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20" y="1155394"/>
            <a:ext cx="4969423" cy="66587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7DF0D741-147E-4994-9B86-FA566DCBA948}"/>
              </a:ext>
            </a:extLst>
          </p:cNvPr>
          <p:cNvSpPr/>
          <p:nvPr/>
        </p:nvSpPr>
        <p:spPr>
          <a:xfrm>
            <a:off x="184631" y="1979452"/>
            <a:ext cx="9010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Noto Naskh Arabic UI"/>
              </a:rPr>
              <a:t>Camels </a:t>
            </a:r>
          </a:p>
          <a:p>
            <a:pPr algn="l" rtl="0"/>
            <a:r>
              <a:rPr lang="en-US" sz="2000" b="1" dirty="0">
                <a:latin typeface="Noto Naskh Arabic UI"/>
              </a:rPr>
              <a:t>are mammals with long legs. Some camels </a:t>
            </a:r>
            <a:r>
              <a:rPr lang="en-US" sz="2000" b="1" dirty="0"/>
              <a:t>have one hump others have two humps</a:t>
            </a:r>
            <a:r>
              <a:rPr lang="en-US" sz="2000" b="1" dirty="0">
                <a:latin typeface="Noto Naskh Arabic UI"/>
              </a:rPr>
              <a:t> </a:t>
            </a:r>
            <a:endParaRPr lang="ar-SA" sz="2000" b="1" dirty="0"/>
          </a:p>
        </p:txBody>
      </p:sp>
      <p:pic>
        <p:nvPicPr>
          <p:cNvPr id="1026" name="Picture 2" descr="The two-humped Bactrian camels">
            <a:extLst>
              <a:ext uri="{FF2B5EF4-FFF2-40B4-BE49-F238E27FC236}">
                <a16:creationId xmlns:a16="http://schemas.microsoft.com/office/drawing/2014/main" id="{145F36B9-E659-4D3A-A163-D2116A3C8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4402"/>
            <a:ext cx="2763845" cy="178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r Babies - www.crankyhag.com">
            <a:extLst>
              <a:ext uri="{FF2B5EF4-FFF2-40B4-BE49-F238E27FC236}">
                <a16:creationId xmlns:a16="http://schemas.microsoft.com/office/drawing/2014/main" id="{BEC56AC9-2DB2-4265-9D69-F3F664A7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20" y="5030963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C2D7272A-7A6D-4EF8-8570-98E6EA5551D2}"/>
              </a:ext>
            </a:extLst>
          </p:cNvPr>
          <p:cNvSpPr/>
          <p:nvPr/>
        </p:nvSpPr>
        <p:spPr>
          <a:xfrm>
            <a:off x="22168" y="366083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7030A0"/>
                </a:solidFill>
                <a:latin typeface="Open Sans"/>
              </a:rPr>
              <a:t>Humans have used camels as a means of transport for thousands of years.</a:t>
            </a:r>
            <a:endParaRPr lang="ar-SA" sz="2000" b="1" dirty="0">
              <a:solidFill>
                <a:srgbClr val="7030A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C9FC998-8C55-4669-AB9B-57B490B1F765}"/>
              </a:ext>
            </a:extLst>
          </p:cNvPr>
          <p:cNvSpPr/>
          <p:nvPr/>
        </p:nvSpPr>
        <p:spPr>
          <a:xfrm>
            <a:off x="141252" y="2895722"/>
            <a:ext cx="8645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6600"/>
                </a:solidFill>
                <a:latin typeface="Open Sans"/>
              </a:rPr>
              <a:t>Camels have other ways to adapt to their environment</a:t>
            </a:r>
            <a:r>
              <a:rPr lang="en-US" sz="2000" b="1" dirty="0">
                <a:latin typeface="Open Sans"/>
              </a:rPr>
              <a:t>.</a:t>
            </a:r>
            <a:r>
              <a:rPr lang="en-US" sz="2000" b="1" dirty="0"/>
              <a:t>  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</a:rPr>
              <a:t>"ships of the desert."</a:t>
            </a:r>
            <a:r>
              <a:rPr lang="en-US" sz="2000" b="1" dirty="0">
                <a:solidFill>
                  <a:srgbClr val="C00000"/>
                </a:solidFill>
                <a:latin typeface="Open Sans"/>
              </a:rPr>
              <a:t> 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2F50B46-2875-4C74-9344-18966155AFA7}"/>
              </a:ext>
            </a:extLst>
          </p:cNvPr>
          <p:cNvSpPr/>
          <p:nvPr/>
        </p:nvSpPr>
        <p:spPr>
          <a:xfrm>
            <a:off x="0" y="4109932"/>
            <a:ext cx="9116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Open Sans"/>
              </a:rPr>
              <a:t>Camels are often the main source of meat, milk and even leather or wool products.</a:t>
            </a:r>
            <a:endParaRPr lang="ar-SA" sz="2000" b="1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CC86375-B91D-4F1F-B830-DECB53A634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6" y="4653137"/>
            <a:ext cx="1921253" cy="20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51C610B-072E-4AB3-9C51-B630CEA80ADE}"/>
              </a:ext>
            </a:extLst>
          </p:cNvPr>
          <p:cNvSpPr/>
          <p:nvPr/>
        </p:nvSpPr>
        <p:spPr>
          <a:xfrm>
            <a:off x="755576" y="1149712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0000"/>
                </a:solidFill>
                <a:latin typeface="MyriadPro-Light"/>
              </a:rPr>
              <a:t>Use contextual clues for general meanings of words you do not know. For example,</a:t>
            </a:r>
          </a:p>
          <a:p>
            <a:pPr algn="l" rtl="0"/>
            <a:r>
              <a:rPr lang="en-US" sz="2000" b="1" i="1" dirty="0">
                <a:solidFill>
                  <a:srgbClr val="C00000"/>
                </a:solidFill>
                <a:latin typeface="MyriadPro-LightIt"/>
              </a:rPr>
              <a:t>reins </a:t>
            </a:r>
            <a:r>
              <a:rPr lang="en-US" sz="2000" b="1" dirty="0">
                <a:solidFill>
                  <a:srgbClr val="000000"/>
                </a:solidFill>
                <a:latin typeface="MyriadPro-Light"/>
              </a:rPr>
              <a:t> - </a:t>
            </a:r>
          </a:p>
          <a:p>
            <a:pPr algn="l" rtl="0"/>
            <a:r>
              <a:rPr lang="en-US" sz="2000" b="1" dirty="0">
                <a:solidFill>
                  <a:srgbClr val="000000"/>
                </a:solidFill>
                <a:latin typeface="MyriadPro-Light"/>
              </a:rPr>
              <a:t>it is something you hold to control a camel, it must be</a:t>
            </a:r>
          </a:p>
          <a:p>
            <a:pPr algn="l" rtl="0"/>
            <a:r>
              <a:rPr lang="en-US" sz="2000" b="1" dirty="0">
                <a:solidFill>
                  <a:srgbClr val="000000"/>
                </a:solidFill>
                <a:latin typeface="MyriadPro-Light"/>
              </a:rPr>
              <a:t>something that resembles a rope.</a:t>
            </a:r>
            <a:endParaRPr lang="ar-SA" sz="2000" b="1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E0268CC-F5FD-424A-A869-DADAF7F615F7}"/>
              </a:ext>
            </a:extLst>
          </p:cNvPr>
          <p:cNvSpPr/>
          <p:nvPr/>
        </p:nvSpPr>
        <p:spPr>
          <a:xfrm>
            <a:off x="467544" y="548680"/>
            <a:ext cx="5246308" cy="523220"/>
          </a:xfrm>
          <a:prstGeom prst="rect">
            <a:avLst/>
          </a:prstGeom>
          <a:solidFill>
            <a:srgbClr val="FF9999"/>
          </a:solidFill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4AB969"/>
                </a:solidFill>
                <a:latin typeface="MyriadPro-Semibold"/>
              </a:rPr>
              <a:t>READING STRATEGY </a:t>
            </a:r>
            <a:r>
              <a:rPr lang="en-US" sz="2800" b="1" dirty="0">
                <a:solidFill>
                  <a:srgbClr val="000000"/>
                </a:solidFill>
                <a:latin typeface="MyriadPro-Semibold"/>
              </a:rPr>
              <a:t>Using context</a:t>
            </a:r>
          </a:p>
        </p:txBody>
      </p:sp>
      <p:pic>
        <p:nvPicPr>
          <p:cNvPr id="2050" name="Picture 2" descr="Reins - Braided Campdraft - Silver - The Australian Stockmans Saddlery">
            <a:extLst>
              <a:ext uri="{FF2B5EF4-FFF2-40B4-BE49-F238E27FC236}">
                <a16:creationId xmlns:a16="http://schemas.microsoft.com/office/drawing/2014/main" id="{622CC56F-3211-4EE0-81C9-1F1A60193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89040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st Equestrian Roping Reins - Horse&amp;Rider">
            <a:extLst>
              <a:ext uri="{FF2B5EF4-FFF2-40B4-BE49-F238E27FC236}">
                <a16:creationId xmlns:a16="http://schemas.microsoft.com/office/drawing/2014/main" id="{262C2BFB-FC48-4E29-A284-A894B11D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33" y="3428999"/>
            <a:ext cx="2178315" cy="34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247FC4F2-378D-40D1-B267-7C171B80A1A4}"/>
              </a:ext>
            </a:extLst>
          </p:cNvPr>
          <p:cNvSpPr/>
          <p:nvPr/>
        </p:nvSpPr>
        <p:spPr>
          <a:xfrm>
            <a:off x="4932042" y="3789040"/>
            <a:ext cx="1122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It"/>
              </a:rPr>
              <a:t>reins</a:t>
            </a:r>
            <a:endParaRPr lang="ar-SA" sz="36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1E9DDF6-6BD5-4D6B-BC45-274609E35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93" y="1525240"/>
            <a:ext cx="1523008" cy="19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7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7BC8210-FCF4-4B6D-803A-B5812E977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15491"/>
            <a:ext cx="6480720" cy="6873492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5765CD0-5DAE-40B5-8776-9AF4B223102A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69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81F98AD-D08E-41C1-9676-3D27AB6E064D}"/>
              </a:ext>
            </a:extLst>
          </p:cNvPr>
          <p:cNvSpPr/>
          <p:nvPr/>
        </p:nvSpPr>
        <p:spPr>
          <a:xfrm>
            <a:off x="6860654" y="3393900"/>
            <a:ext cx="2123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6600"/>
                </a:solidFill>
                <a:latin typeface="MyriadPro-SemiboldIt"/>
              </a:rPr>
              <a:t>What are the men doing?</a:t>
            </a:r>
          </a:p>
          <a:p>
            <a:pPr algn="l" rtl="0"/>
            <a:r>
              <a:rPr lang="en-US" b="1" dirty="0">
                <a:latin typeface="MyriadPro-SemiboldIt"/>
              </a:rPr>
              <a:t>What part of the world are they in? </a:t>
            </a:r>
            <a:r>
              <a:rPr lang="en-US" b="1" dirty="0">
                <a:latin typeface="MyriadPro-Light"/>
              </a:rPr>
              <a:t>*</a:t>
            </a:r>
            <a:r>
              <a:rPr lang="en-US" b="1" dirty="0">
                <a:solidFill>
                  <a:srgbClr val="C00000"/>
                </a:solidFill>
                <a:latin typeface="MyriadPro-Light"/>
              </a:rPr>
              <a:t>riding a camel</a:t>
            </a:r>
            <a:r>
              <a:rPr lang="en-US" b="1" dirty="0">
                <a:latin typeface="MyriadPro-Light"/>
              </a:rPr>
              <a:t>. *what do you think </a:t>
            </a:r>
            <a:r>
              <a:rPr lang="en-US" b="1" dirty="0">
                <a:solidFill>
                  <a:srgbClr val="002060"/>
                </a:solidFill>
                <a:latin typeface="MyriadPro-LightIt"/>
              </a:rPr>
              <a:t>ships of the</a:t>
            </a:r>
          </a:p>
          <a:p>
            <a:pPr algn="l" rtl="0"/>
            <a:r>
              <a:rPr lang="en-US" b="1" dirty="0">
                <a:solidFill>
                  <a:srgbClr val="002060"/>
                </a:solidFill>
                <a:latin typeface="MyriadPro-LightIt"/>
              </a:rPr>
              <a:t>desert </a:t>
            </a:r>
            <a:r>
              <a:rPr lang="en-US" b="1" dirty="0">
                <a:latin typeface="MyriadPro-Light"/>
              </a:rPr>
              <a:t>refers to? </a:t>
            </a:r>
            <a:r>
              <a:rPr lang="en-US" b="1" dirty="0">
                <a:solidFill>
                  <a:srgbClr val="C00000"/>
                </a:solidFill>
                <a:latin typeface="MyriadPro-LightIt"/>
              </a:rPr>
              <a:t>camels</a:t>
            </a:r>
            <a:r>
              <a:rPr lang="en-US" b="1" dirty="0">
                <a:latin typeface="MyriadPro-LightIt"/>
              </a:rPr>
              <a:t>.</a:t>
            </a:r>
            <a:endParaRPr lang="ar-SA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7E5B487-0C37-44C6-9852-D60C8DCC7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24" y="993241"/>
            <a:ext cx="18669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69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524AA57-F3F1-4532-9FBC-0748926A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75" y="118455"/>
            <a:ext cx="2582245" cy="49584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8C00A15-31B2-4156-B547-0705E9307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49" y="1988840"/>
            <a:ext cx="7264697" cy="384541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98C3FDF-5E4B-4BA1-987E-2E1B01720D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179" y="772478"/>
            <a:ext cx="2008281" cy="122778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A7033A4-1D08-43F4-AD17-19DDB2C4B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182868"/>
            <a:ext cx="1593646" cy="43142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F37C9C4-CD25-415D-9DCE-FB5D9EDF7D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136" y="72735"/>
            <a:ext cx="775280" cy="971909"/>
          </a:xfrm>
          <a:prstGeom prst="rect">
            <a:avLst/>
          </a:prstGeom>
        </p:spPr>
      </p:pic>
      <p:pic>
        <p:nvPicPr>
          <p:cNvPr id="8" name="SG Bk 4 F-SA_'15_2-25">
            <a:hlinkClick r:id="" action="ppaction://media"/>
            <a:extLst>
              <a:ext uri="{FF2B5EF4-FFF2-40B4-BE49-F238E27FC236}">
                <a16:creationId xmlns:a16="http://schemas.microsoft.com/office/drawing/2014/main" id="{90522F1A-A305-4883-8536-51D69F52E4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32042" y="366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1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69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524AA57-F3F1-4532-9FBC-0748926AE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5" y="118455"/>
            <a:ext cx="2582245" cy="4958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B02F4D0-1DFD-459B-91B1-4E9589A36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4" y="1486082"/>
            <a:ext cx="6838950" cy="52578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D33CECD-657F-4DF4-A635-D41122AC6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9" y="922678"/>
            <a:ext cx="7455119" cy="4104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9A43AFD-28A4-4241-A1B6-FFFFC6C39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126" y="1647786"/>
            <a:ext cx="1683354" cy="1729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E494F01-AA3C-40B9-937E-EF8112DB6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7374" y="4365104"/>
            <a:ext cx="2006857" cy="182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9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69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524AA57-F3F1-4532-9FBC-0748926AE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5" y="118455"/>
            <a:ext cx="2582245" cy="49584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1EF7F15-438B-40A7-A200-690C5CDC7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08720"/>
            <a:ext cx="2273622" cy="4958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B8166D6-C353-46DB-8A01-8CDFEC5CF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77" y="1404563"/>
            <a:ext cx="5877025" cy="1542818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53C29CA-41C5-4EFF-9A7D-5DAA2C7E0EFE}"/>
              </a:ext>
            </a:extLst>
          </p:cNvPr>
          <p:cNvSpPr/>
          <p:nvPr/>
        </p:nvSpPr>
        <p:spPr>
          <a:xfrm>
            <a:off x="139759" y="3429000"/>
            <a:ext cx="88644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Bold"/>
              </a:rPr>
              <a:t>1. </a:t>
            </a:r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Because they have been used as a means of transport in the desert due to their ability to withstand the hot, dry climate.</a:t>
            </a:r>
          </a:p>
          <a:p>
            <a:pPr algn="l" rtl="0"/>
            <a:endParaRPr lang="en-US" sz="2000" b="1" dirty="0">
              <a:solidFill>
                <a:srgbClr val="C00000"/>
              </a:solidFill>
              <a:latin typeface="MyriadPro-Light"/>
            </a:endParaRP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Bold"/>
              </a:rPr>
              <a:t>2. </a:t>
            </a:r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The rider must sit two meters above the ground on the camel’s hump, and the movement of the camel swings the rider from side to side.</a:t>
            </a:r>
          </a:p>
          <a:p>
            <a:pPr algn="l" rtl="0"/>
            <a:endParaRPr lang="en-US" sz="2000" b="1" dirty="0">
              <a:solidFill>
                <a:srgbClr val="C00000"/>
              </a:solidFill>
              <a:latin typeface="MyriadPro-Light"/>
            </a:endParaRP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Bold"/>
              </a:rPr>
              <a:t>3. </a:t>
            </a:r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Camels are emotional and intelligent.</a:t>
            </a:r>
          </a:p>
          <a:p>
            <a:pPr algn="l" rtl="0"/>
            <a:endParaRPr lang="en-US" sz="2000" b="1" dirty="0">
              <a:solidFill>
                <a:srgbClr val="C00000"/>
              </a:solidFill>
              <a:latin typeface="MyriadPro-Light"/>
            </a:endParaRP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4.</a:t>
            </a:r>
            <a:r>
              <a:rPr lang="en-US" sz="2000" b="1" dirty="0">
                <a:solidFill>
                  <a:srgbClr val="C00000"/>
                </a:solidFill>
              </a:rPr>
              <a:t> Relax in the saddle and bend your knees at a 90° angle because this will help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</a:rPr>
              <a:t>you balance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3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iral Notebook Stock Photos And Images - 123RF">
            <a:extLst>
              <a:ext uri="{FF2B5EF4-FFF2-40B4-BE49-F238E27FC236}">
                <a16:creationId xmlns:a16="http://schemas.microsoft.com/office/drawing/2014/main" id="{082EA74C-9358-4105-9EF6-A2B43DD9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99392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C289549-9198-42A5-A4F8-D5349461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8152">
            <a:off x="5334754" y="1705111"/>
            <a:ext cx="1769950" cy="6473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1D693F5-7D81-4DE8-8B44-BDA4345CF096}"/>
              </a:ext>
            </a:extLst>
          </p:cNvPr>
          <p:cNvSpPr/>
          <p:nvPr/>
        </p:nvSpPr>
        <p:spPr>
          <a:xfrm>
            <a:off x="2095232" y="1916030"/>
            <a:ext cx="226074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/>
              <a:t>Assign page </a:t>
            </a:r>
            <a:r>
              <a:rPr lang="en-US" sz="2800" dirty="0">
                <a:solidFill>
                  <a:srgbClr val="C00000"/>
                </a:solidFill>
              </a:rPr>
              <a:t>122</a:t>
            </a:r>
            <a:r>
              <a:rPr lang="en-US" sz="2800" dirty="0"/>
              <a:t> for practice reading</a:t>
            </a:r>
          </a:p>
          <a:p>
            <a:pPr algn="l" rtl="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 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DE56B3B3-E0C8-441B-AF52-2B7C6F22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88" y="242925"/>
            <a:ext cx="48768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Do's and Don'ts of Good Homework Policy">
            <a:extLst>
              <a:ext uri="{FF2B5EF4-FFF2-40B4-BE49-F238E27FC236}">
                <a16:creationId xmlns:a16="http://schemas.microsoft.com/office/drawing/2014/main" id="{DD5D38E9-561A-42AD-A6FE-90011681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55" y="0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ffective Note Taking | Stephanie's Portfolio">
            <a:extLst>
              <a:ext uri="{FF2B5EF4-FFF2-40B4-BE49-F238E27FC236}">
                <a16:creationId xmlns:a16="http://schemas.microsoft.com/office/drawing/2014/main" id="{14D84B9F-FF83-478C-A36F-BBE1CC4B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966667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ansparent Turn In Homework Clipart - Employee Orientation Png ...">
            <a:extLst>
              <a:ext uri="{FF2B5EF4-FFF2-40B4-BE49-F238E27FC236}">
                <a16:creationId xmlns:a16="http://schemas.microsoft.com/office/drawing/2014/main" id="{A8D09A79-E562-4E3A-A584-0F78033D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55" y="4943851"/>
            <a:ext cx="1638299" cy="18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omework stock vector. Illustration of mascot, drawn - 53495491">
            <a:extLst>
              <a:ext uri="{FF2B5EF4-FFF2-40B4-BE49-F238E27FC236}">
                <a16:creationId xmlns:a16="http://schemas.microsoft.com/office/drawing/2014/main" id="{B5F51A4A-4846-4425-9CC5-10CB9566E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0220">
            <a:off x="258261" y="458388"/>
            <a:ext cx="1495193" cy="14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B9C722D-4CD5-4206-BB5B-30658CE92C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3572" y="5959051"/>
            <a:ext cx="5436855" cy="8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3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5F2A958-0BDB-4778-972C-B7F9278F7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8686"/>
            <a:ext cx="1762125" cy="48577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DFEE8079-4459-42DF-9C78-8A37C0A6CA89}"/>
              </a:ext>
            </a:extLst>
          </p:cNvPr>
          <p:cNvSpPr/>
          <p:nvPr/>
        </p:nvSpPr>
        <p:spPr>
          <a:xfrm>
            <a:off x="7616422" y="198092"/>
            <a:ext cx="118494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122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9C3B451-D5D5-4907-8959-BE76BCD5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629" y="257312"/>
            <a:ext cx="1443959" cy="31011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F884F4A-98D3-47C8-87D6-FC7896F67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38" y="479840"/>
            <a:ext cx="1390650" cy="2857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7450B2-D527-4128-B322-6E95A97A5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6" y="965615"/>
            <a:ext cx="7995874" cy="512922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1267D4C-1EF8-48E6-81AB-BAE78F4E7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1730" y="1001479"/>
            <a:ext cx="897403" cy="144581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8891D57-65FF-4602-94A6-167BD3DD7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2296" y="2636912"/>
            <a:ext cx="1152526" cy="9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0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6FCF6D0-0DE4-406A-8E20-A8AE2658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04" y="188640"/>
            <a:ext cx="611676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70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5F2A958-0BDB-4778-972C-B7F9278F7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8686"/>
            <a:ext cx="1762125" cy="48577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DFEE8079-4459-42DF-9C78-8A37C0A6CA89}"/>
              </a:ext>
            </a:extLst>
          </p:cNvPr>
          <p:cNvSpPr/>
          <p:nvPr/>
        </p:nvSpPr>
        <p:spPr>
          <a:xfrm>
            <a:off x="7616422" y="198092"/>
            <a:ext cx="118494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122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9C3B451-D5D5-4907-8959-BE76BCD5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629" y="257312"/>
            <a:ext cx="1443959" cy="31011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F884F4A-98D3-47C8-87D6-FC7896F67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38" y="479840"/>
            <a:ext cx="1390650" cy="2857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7450B2-D527-4128-B322-6E95A97A5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9" y="765591"/>
            <a:ext cx="5328592" cy="341820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1267D4C-1EF8-48E6-81AB-BAE78F4E7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738" y="831056"/>
            <a:ext cx="897403" cy="144581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8891D57-65FF-4602-94A6-167BD3DD7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4549" y="2473474"/>
            <a:ext cx="1152526" cy="9667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FABA2CB-3D26-4C83-B0B7-0ED3E6AF6B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543" y="4251640"/>
            <a:ext cx="7414300" cy="238644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89FE5F20-7891-44FC-AD38-AAC2E5A7C36A}"/>
              </a:ext>
            </a:extLst>
          </p:cNvPr>
          <p:cNvSpPr/>
          <p:nvPr/>
        </p:nvSpPr>
        <p:spPr>
          <a:xfrm>
            <a:off x="852276" y="4623519"/>
            <a:ext cx="335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AF48DF6-C120-4CD0-ADA4-60A995730526}"/>
              </a:ext>
            </a:extLst>
          </p:cNvPr>
          <p:cNvSpPr/>
          <p:nvPr/>
        </p:nvSpPr>
        <p:spPr>
          <a:xfrm>
            <a:off x="932668" y="4983559"/>
            <a:ext cx="335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458ECEE-BDC7-4D38-B707-1637B213CFC7}"/>
              </a:ext>
            </a:extLst>
          </p:cNvPr>
          <p:cNvSpPr/>
          <p:nvPr/>
        </p:nvSpPr>
        <p:spPr>
          <a:xfrm>
            <a:off x="827584" y="5415607"/>
            <a:ext cx="335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BC1E505-B803-4704-BA66-538EC59993CD}"/>
              </a:ext>
            </a:extLst>
          </p:cNvPr>
          <p:cNvSpPr/>
          <p:nvPr/>
        </p:nvSpPr>
        <p:spPr>
          <a:xfrm>
            <a:off x="971600" y="6237312"/>
            <a:ext cx="335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1C833E9-C31E-41F0-BF57-A83DF4ADAB95}"/>
              </a:ext>
            </a:extLst>
          </p:cNvPr>
          <p:cNvSpPr/>
          <p:nvPr/>
        </p:nvSpPr>
        <p:spPr>
          <a:xfrm>
            <a:off x="827584" y="5847655"/>
            <a:ext cx="335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434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60202" y="4729990"/>
            <a:ext cx="1842492" cy="692497"/>
          </a:xfrm>
          <a:prstGeom prst="rect">
            <a:avLst/>
          </a:prstGeom>
          <a:solidFill>
            <a:srgbClr val="FF99FF"/>
          </a:solidFill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</a:t>
            </a:r>
            <a:endParaRPr lang="ar-SA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629" y="4337575"/>
            <a:ext cx="3310088" cy="392415"/>
          </a:xfrm>
          <a:prstGeom prst="rect">
            <a:avLst/>
          </a:prstGeom>
          <a:solidFill>
            <a:srgbClr val="FFFF99"/>
          </a:solidFill>
        </p:spPr>
        <p:txBody>
          <a:bodyPr wrap="square" lIns="68580" tIns="34290" rIns="68580" bIns="34290">
            <a:spAutoFit/>
          </a:bodyPr>
          <a:lstStyle/>
          <a:p>
            <a:pPr algn="ctr" rtl="0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T.Noureyah Alghamdi</a:t>
            </a:r>
            <a:endParaRPr lang="ar-SA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ave A Nice Day Lettering - Immagini vettoriali stock e altre immagini di  Artigianato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11" y="1162833"/>
            <a:ext cx="4220279" cy="42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Say 'Thank You' in Business | Propos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420"/>
            <a:ext cx="4940309" cy="24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617098" y="-551285"/>
            <a:ext cx="4572000" cy="24497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أتمنى الاهتمام بمتابعة الدروس في قتوات 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عين</a:t>
            </a:r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الرسمية من وزارة التعليم</a:t>
            </a:r>
            <a:endParaRPr lang="ar-S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39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F525932-7B4D-4BA5-A819-08510CDE3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2" y="1412776"/>
            <a:ext cx="8297736" cy="26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5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93964E4-6E45-4946-AC8D-8B8487AC0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1076325"/>
            <a:ext cx="58769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7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E452925-6F5A-440B-B405-22934696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884"/>
            <a:ext cx="4234738" cy="46698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C747552-8C24-4152-B38C-4F3301C05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769" y="2669722"/>
            <a:ext cx="4234738" cy="333102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82FF316-FBA8-4684-AA72-D8D4F4652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978" y="871946"/>
            <a:ext cx="2550319" cy="5143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808203-AAB8-4C47-BE70-79D3C32DF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29121"/>
            <a:ext cx="4431580" cy="20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62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6633"/>
            <a:ext cx="3312368" cy="63207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80960"/>
            <a:ext cx="4210050" cy="5686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04785"/>
            <a:ext cx="4152900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767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DB4258D-2574-4CBE-8345-92078AFF1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211960" cy="153052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6028068-94F0-46F2-9550-61B61196A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53850"/>
            <a:ext cx="2428875" cy="8001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517575-80C6-4BD7-8ADA-AB3A3ABFA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136" y="1916832"/>
            <a:ext cx="44676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AKSHI GU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35" y="188640"/>
            <a:ext cx="5910297" cy="38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nglish Writing And Reading Cartoon - Read Writ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6" y="4074662"/>
            <a:ext cx="7708613" cy="26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58" y="3615033"/>
            <a:ext cx="2186955" cy="204263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5657"/>
            <a:ext cx="2800350" cy="304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21" y="40013"/>
            <a:ext cx="2853762" cy="27809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770"/>
            <a:ext cx="2556044" cy="298788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89179" y="3135429"/>
            <a:ext cx="33842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3528" y="4660767"/>
            <a:ext cx="47772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Social distancing is not a</a:t>
            </a:r>
          </a:p>
          <a:p>
            <a:pPr algn="l" rtl="0"/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choice, it is a must!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ar-SA" sz="2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677058" y="2917322"/>
            <a:ext cx="1959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5702615"/>
            <a:ext cx="53639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a distance of 2 meters</a:t>
            </a:r>
          </a:p>
          <a:p>
            <a:pPr algn="l" rtl="0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 avoid accountability</a:t>
            </a:r>
            <a:endParaRPr lang="ar-SA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00375" y="3684834"/>
            <a:ext cx="55290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must wear a mask before</a:t>
            </a:r>
          </a:p>
          <a:p>
            <a:pPr algn="l" rtl="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going out.</a:t>
            </a:r>
            <a:endParaRPr lang="ar-SA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800389" y="6355382"/>
            <a:ext cx="4357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6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three reasons for learning English | EF English Live">
            <a:extLst>
              <a:ext uri="{FF2B5EF4-FFF2-40B4-BE49-F238E27FC236}">
                <a16:creationId xmlns:a16="http://schemas.microsoft.com/office/drawing/2014/main" id="{4EA68E18-2737-4C08-B729-0B64414F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0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357" y="1105633"/>
            <a:ext cx="2279561" cy="209347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54942" y="3458037"/>
            <a:ext cx="200599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April 6</a:t>
            </a:r>
            <a:r>
              <a:rPr lang="en-US" sz="2400" baseline="30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\ 2021</a:t>
            </a:r>
            <a:endParaRPr lang="ar-SA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0881" y="2656863"/>
            <a:ext cx="80714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Calendar clipart clipart cliparts for you - Clipart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38" y="981688"/>
            <a:ext cx="1428750" cy="11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alendar Computer Icons Clip art - others png download - 1024*1024 - Free  Transparent Calendar png Download.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" y="857251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60880" y="2176729"/>
            <a:ext cx="202824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Tuesday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61933" y="2979816"/>
            <a:ext cx="1677382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24-8-1442 H</a:t>
            </a:r>
            <a:endParaRPr lang="ar-SA" sz="2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4" y="3972002"/>
            <a:ext cx="2473640" cy="1855230"/>
          </a:xfrm>
          <a:prstGeom prst="rect">
            <a:avLst/>
          </a:prstGeom>
        </p:spPr>
      </p:pic>
      <p:pic>
        <p:nvPicPr>
          <p:cNvPr id="11" name="Picture 4" descr="Girl hi sticker for messenger | Premium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82" y="3329369"/>
            <a:ext cx="2156980" cy="21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4736953" y="3677327"/>
            <a:ext cx="365965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everyone,</a:t>
            </a:r>
          </a:p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is everything going?</a:t>
            </a:r>
            <a:endParaRPr lang="ar-SA" sz="27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5CFD085A-B4C4-48DF-931A-7540BC6EC8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549468"/>
                  </p:ext>
                </p:extLst>
              </p:nvPr>
            </p:nvGraphicFramePr>
            <p:xfrm>
              <a:off x="-4069080" y="-337279"/>
              <a:ext cx="2286000" cy="1714500"/>
            </p:xfrm>
            <a:graphic>
              <a:graphicData uri="http://schemas.microsoft.com/office/powerpoint/2016/slidezoom">
                <pslz:sldZm>
                  <pslz:sldZmObj sldId="468" cId="192006213">
                    <pslz:zmPr id="{0828DD7B-2E18-4E65-BA8F-A02C031F9B32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صورة الشريحة 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5CFD085A-B4C4-48DF-931A-7540BC6EC8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069080" y="-33727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4" name="صورة 13">
            <a:extLst>
              <a:ext uri="{FF2B5EF4-FFF2-40B4-BE49-F238E27FC236}">
                <a16:creationId xmlns:a16="http://schemas.microsoft.com/office/drawing/2014/main" id="{A805236E-919E-4B0F-8B5F-66B445779D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6" y="22190"/>
            <a:ext cx="4562694" cy="7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8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ial Media Girl Chatting Online With Her Friend Vector Illustration  Royalty Free Cliparts, Vectors, And Stock Illustration. Image 10017651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52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499754" y="1311747"/>
            <a:ext cx="7239000" cy="670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ارجو الالتزام بعدم كتابة أي تعليقات غير لائقة بالأدب العام. علماً بأنه أي محادثة نصية او كتابية مسجلة تحت اسمك ورقم هويتك </a:t>
            </a:r>
            <a:endParaRPr lang="en-US" sz="2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وعلية سيتم معاقبة من لم تلتزم بالذوق العام والسلوك الحسن خلال تواجدك في المنصة او الفصول الافتراضية.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وذلك </a:t>
            </a:r>
            <a:r>
              <a:rPr lang="ar-SA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برفع شكوى وبلاغ رسمي ضدك </a:t>
            </a: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بما تم كتابته او قولة والتواصل مع ولي الأمر والمسؤولين لاتخاذ الاجراء اللازم مع المخالفة.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ونتمنى وضع صوره في ملفك التعريفي لائقة بالمنصة التعليمية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hat Box Logo - Chat Box Clip Art Transparent PNG - 480x480 - Free Download 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839740"/>
            <a:ext cx="1347354" cy="8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 Clipart Talker, HD Png Download - kind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886200"/>
            <a:ext cx="956745" cy="114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24" y="4786229"/>
            <a:ext cx="1243931" cy="1952625"/>
          </a:xfrm>
          <a:prstGeom prst="rect">
            <a:avLst/>
          </a:prstGeom>
        </p:spPr>
      </p:pic>
      <p:pic>
        <p:nvPicPr>
          <p:cNvPr id="1032" name="Picture 8" descr="Clip Art Loud Speaker , Free Transparent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2155" y="218405"/>
            <a:ext cx="1562970" cy="10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621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422</Words>
  <Application>Microsoft Office PowerPoint</Application>
  <PresentationFormat>On-screen Show (4:3)</PresentationFormat>
  <Paragraphs>69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Comic Sans MS</vt:lpstr>
      <vt:lpstr>MyriadPro-Bold</vt:lpstr>
      <vt:lpstr>MyriadPro-Light</vt:lpstr>
      <vt:lpstr>MyriadPro-LightIt</vt:lpstr>
      <vt:lpstr>MyriadPro-Semibold</vt:lpstr>
      <vt:lpstr>MyriadPro-SemiboldIt</vt:lpstr>
      <vt:lpstr>Noto Naskh Arabic UI</vt:lpstr>
      <vt:lpstr>Open Sans</vt:lpstr>
      <vt:lpstr>StagSans-Light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شيخه بنت القحطاني</cp:lastModifiedBy>
  <cp:revision>419</cp:revision>
  <dcterms:created xsi:type="dcterms:W3CDTF">2019-11-21T04:55:51Z</dcterms:created>
  <dcterms:modified xsi:type="dcterms:W3CDTF">2022-05-29T07:12:03Z</dcterms:modified>
</cp:coreProperties>
</file>