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4"/>
  </p:notesMasterIdLst>
  <p:sldIdLst>
    <p:sldId id="256" r:id="rId2"/>
    <p:sldId id="258" r:id="rId3"/>
    <p:sldId id="257" r:id="rId4"/>
    <p:sldId id="316" r:id="rId5"/>
    <p:sldId id="317" r:id="rId6"/>
    <p:sldId id="306" r:id="rId7"/>
    <p:sldId id="318" r:id="rId8"/>
    <p:sldId id="319" r:id="rId9"/>
    <p:sldId id="320" r:id="rId10"/>
    <p:sldId id="321" r:id="rId11"/>
    <p:sldId id="307" r:id="rId12"/>
    <p:sldId id="322" r:id="rId13"/>
    <p:sldId id="263" r:id="rId14"/>
    <p:sldId id="308" r:id="rId15"/>
    <p:sldId id="309" r:id="rId16"/>
    <p:sldId id="323" r:id="rId17"/>
    <p:sldId id="311" r:id="rId18"/>
    <p:sldId id="265" r:id="rId19"/>
    <p:sldId id="268" r:id="rId20"/>
    <p:sldId id="269" r:id="rId21"/>
    <p:sldId id="280" r:id="rId22"/>
    <p:sldId id="270" r:id="rId23"/>
  </p:sldIdLst>
  <p:sldSz cx="9144000" cy="5143500" type="screen16x9"/>
  <p:notesSz cx="6858000" cy="9144000"/>
  <p:embeddedFontLst>
    <p:embeddedFont>
      <p:font typeface="Patrick Hand" panose="020B0604020202020204" charset="0"/>
      <p:regular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9AA0A6"/>
          </p15:clr>
        </p15:guide>
        <p15:guide id="2" orient="horz" pos="2569">
          <p15:clr>
            <a:srgbClr val="9AA0A6"/>
          </p15:clr>
        </p15:guide>
        <p15:guide id="3" orient="horz" pos="2637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A567B8-E2A9-416E-91C7-D4F93F7160EF}">
  <a:tblStyle styleId="{C9A567B8-E2A9-416E-91C7-D4F93F7160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>
        <p:guide orient="horz" pos="618"/>
        <p:guide orient="horz" pos="2569"/>
        <p:guide orient="horz" pos="26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9691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470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904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094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828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873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009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1006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195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736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7" name="Google Shape;3967;g9a0699419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8" name="Google Shape;3968;g9a0699419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284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Google Shape;4102;g9a54481165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3" name="Google Shape;4103;g9a54481165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39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152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6" name="Google Shape;3986;g9a54481165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7" name="Google Shape;3987;g9a54481165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53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693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34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45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449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356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791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06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rgbClr val="FAD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rgbClr val="FAD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rgbClr val="FB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FADB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rgbClr val="FF75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rgbClr val="FEAC5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F75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rgbClr val="FEAC5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rgbClr val="0E53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E84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rgbClr val="FAD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rgbClr val="FE84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rgbClr val="B0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CUSTOM_8_1_1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8024787" y="3988703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347276" y="-976501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950725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950725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2792600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2792602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4634475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4634480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6476359" y="3069529"/>
            <a:ext cx="1716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6476364" y="2842686"/>
            <a:ext cx="17169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7328899" y="-72829"/>
            <a:ext cx="1531958" cy="529570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7494778" y="-73266"/>
            <a:ext cx="1361048" cy="455542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8389128" y="-17060"/>
            <a:ext cx="191139" cy="219679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8063492" y="76650"/>
            <a:ext cx="244610" cy="208526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7867542" y="167408"/>
            <a:ext cx="151665" cy="16937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7671920" y="245919"/>
            <a:ext cx="95460" cy="119079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8074536" y="249091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8036593" y="290424"/>
            <a:ext cx="38053" cy="28868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7799528" y="208414"/>
            <a:ext cx="38053" cy="29524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7758851" y="185233"/>
            <a:ext cx="38053" cy="28868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7431357" y="380963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8290497" y="406867"/>
            <a:ext cx="941373" cy="1391556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8412528" y="451373"/>
            <a:ext cx="788942" cy="1198121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8870364" y="646564"/>
            <a:ext cx="263309" cy="228208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8694971" y="886580"/>
            <a:ext cx="296988" cy="277633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8551617" y="1112818"/>
            <a:ext cx="282554" cy="232363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8405748" y="1352616"/>
            <a:ext cx="290974" cy="194529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8773045" y="1415382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8731603" y="1458902"/>
            <a:ext cx="38053" cy="29524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8720449" y="1397887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8538824" y="1234413"/>
            <a:ext cx="37944" cy="28868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8498147" y="1289852"/>
            <a:ext cx="37944" cy="28868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8477808" y="1228181"/>
            <a:ext cx="37944" cy="29524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8860742" y="798886"/>
            <a:ext cx="37944" cy="28868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8798960" y="816491"/>
            <a:ext cx="38053" cy="28868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9061940" y="994616"/>
            <a:ext cx="38053" cy="29524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9050021" y="1061864"/>
            <a:ext cx="38709" cy="28868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8355011" y="1573169"/>
            <a:ext cx="37944" cy="29633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8033094" y="-66601"/>
            <a:ext cx="1227535" cy="1098833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8313569" y="-91860"/>
            <a:ext cx="926829" cy="1041535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8348669" y="443506"/>
            <a:ext cx="418145" cy="391792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8641173" y="94800"/>
            <a:ext cx="441217" cy="401743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8813722" y="579427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8813722" y="690961"/>
            <a:ext cx="55549" cy="43520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8615257" y="673356"/>
            <a:ext cx="55439" cy="43630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8322754" y="550669"/>
            <a:ext cx="55549" cy="43520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8235058" y="515569"/>
            <a:ext cx="55549" cy="43630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8708530" y="240671"/>
            <a:ext cx="55439" cy="43520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8468623" y="123561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9053520" y="632023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9123721" y="211148"/>
            <a:ext cx="55549" cy="44286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7779190" y="696537"/>
            <a:ext cx="52705" cy="40787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7817133" y="757553"/>
            <a:ext cx="49862" cy="38709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7843705" y="690961"/>
            <a:ext cx="52705" cy="37944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757148" y="3670835"/>
            <a:ext cx="1987074" cy="190731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rgbClr val="0E5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rgbClr val="FEA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8436625" y="4164237"/>
            <a:ext cx="627975" cy="878525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4489850" y="1441125"/>
            <a:ext cx="36801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47625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296537" y="125187"/>
            <a:ext cx="1551786" cy="1043330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7452833" y="109838"/>
            <a:ext cx="1525066" cy="1089987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178625" y="4149010"/>
            <a:ext cx="2539604" cy="1045366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rgbClr val="0E5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rgbClr val="FB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rgbClr val="FE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7336236" y="-203622"/>
            <a:ext cx="1872975" cy="1829015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7847961" y="4123469"/>
            <a:ext cx="2511809" cy="23145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554445" y="444792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1515370" y="3373821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19249" y="2752651"/>
            <a:ext cx="633919" cy="58417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rgbClr val="FEA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7135951" y="-1661517"/>
            <a:ext cx="3753445" cy="4021041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rgbClr val="B0B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324650" y="4073250"/>
            <a:ext cx="1106519" cy="522875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340312" y="-9153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3"/>
          <p:cNvSpPr/>
          <p:nvPr/>
        </p:nvSpPr>
        <p:spPr>
          <a:xfrm>
            <a:off x="8115301" y="37928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7937078" y="3939050"/>
            <a:ext cx="973848" cy="1049877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288804" y="439028"/>
            <a:ext cx="701393" cy="522868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1604872" y="-338503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8070946" y="-380874"/>
            <a:ext cx="1606980" cy="2271789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rgbClr val="B0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158051" y="-380887"/>
            <a:ext cx="1499664" cy="1946517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rgbClr val="FE8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8106339" y="-482820"/>
            <a:ext cx="1210840" cy="1568321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rgbClr val="FF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rgbClr val="0E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166641" y="69918"/>
            <a:ext cx="1259736" cy="847039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rgbClr val="FEA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493793" y="4438263"/>
            <a:ext cx="1650951" cy="88401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rgbClr val="FFBC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8056292" y="4139952"/>
            <a:ext cx="1762872" cy="1624434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8" r:id="rId6"/>
    <p:sldLayoutId id="2147483659" r:id="rId7"/>
    <p:sldLayoutId id="2147483665" r:id="rId8"/>
    <p:sldLayoutId id="2147483666" r:id="rId9"/>
    <p:sldLayoutId id="2147483675" r:id="rId10"/>
    <p:sldLayoutId id="2147483678" r:id="rId11"/>
    <p:sldLayoutId id="2147483679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lipart-library.com/help-cliparts.html" TargetMode="External"/><Relationship Id="rId5" Type="http://schemas.openxmlformats.org/officeDocument/2006/relationships/image" Target="../media/image9.gif"/><Relationship Id="rId4" Type="http://schemas.openxmlformats.org/officeDocument/2006/relationships/hyperlink" Target="https://commons.wikimedia.org/wiki/File:Noto_Emoji_Oreo_1f914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s.slideshare.net/dianacarolinafloresuceda/want-ask-tell-5508639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ightOclock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tockunlimited.com/similar/1958629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ngall.com/negotiation-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hehealthnutcorner.blogspot.com/2015/04/excess-water-is-bad-drink-just-enough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inionatedmale.com/2014/08/06/its-the-little-things-ways-embracing-a-lil-humanity-can-improve-your-lif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ngall.com/negotiation-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hefreedictionary.com/refu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37"/>
          <p:cNvSpPr txBox="1">
            <a:spLocks noGrp="1"/>
          </p:cNvSpPr>
          <p:nvPr>
            <p:ph type="ctrTitle"/>
          </p:nvPr>
        </p:nvSpPr>
        <p:spPr>
          <a:xfrm>
            <a:off x="689177" y="3056613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U</a:t>
            </a:r>
            <a:r>
              <a:rPr lang="en" sz="2800" dirty="0"/>
              <a:t>nit </a:t>
            </a:r>
            <a:r>
              <a:rPr lang="en" sz="2800" dirty="0" smtClean="0"/>
              <a:t>14</a:t>
            </a:r>
            <a:br>
              <a:rPr lang="en" sz="2800" dirty="0" smtClean="0"/>
            </a:br>
            <a:r>
              <a:rPr lang="en" sz="2800" dirty="0" smtClean="0"/>
              <a:t> </a:t>
            </a:r>
            <a:r>
              <a:rPr lang="en" sz="2800" dirty="0"/>
              <a:t>Grammar </a:t>
            </a: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>p 124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97E945-C376-436B-B18C-A7BD3FF1E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19" t="53542" r="31861" b="28671"/>
          <a:stretch/>
        </p:blipFill>
        <p:spPr>
          <a:xfrm>
            <a:off x="132535" y="1556340"/>
            <a:ext cx="8878930" cy="20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2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BACE84E4-E8AF-476C-9C47-207F8E89479C}"/>
              </a:ext>
            </a:extLst>
          </p:cNvPr>
          <p:cNvSpPr/>
          <p:nvPr/>
        </p:nvSpPr>
        <p:spPr>
          <a:xfrm>
            <a:off x="931238" y="1340762"/>
            <a:ext cx="2931044" cy="1574121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2F5635-1B46-4495-B2AA-F8DDF496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78" y="1889022"/>
            <a:ext cx="2076363" cy="477600"/>
          </a:xfrm>
        </p:spPr>
        <p:txBody>
          <a:bodyPr/>
          <a:lstStyle/>
          <a:p>
            <a:r>
              <a:rPr lang="en-US" dirty="0"/>
              <a:t>I want to help</a:t>
            </a:r>
            <a:endParaRPr lang="ar-SA" u="sng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xmlns="" id="{464973DF-EA24-4E77-95D9-CC42D345018E}"/>
              </a:ext>
            </a:extLst>
          </p:cNvPr>
          <p:cNvSpPr/>
          <p:nvPr/>
        </p:nvSpPr>
        <p:spPr>
          <a:xfrm>
            <a:off x="5281719" y="1340762"/>
            <a:ext cx="2931044" cy="1574121"/>
          </a:xfrm>
          <a:prstGeom prst="wedgeEllipseCallout">
            <a:avLst>
              <a:gd name="adj1" fmla="val 47003"/>
              <a:gd name="adj2" fmla="val 503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8534C003-DB9A-4A03-8B21-74808DC4F269}"/>
              </a:ext>
            </a:extLst>
          </p:cNvPr>
          <p:cNvSpPr txBox="1">
            <a:spLocks/>
          </p:cNvSpPr>
          <p:nvPr/>
        </p:nvSpPr>
        <p:spPr>
          <a:xfrm>
            <a:off x="5709059" y="1770716"/>
            <a:ext cx="2076363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I want him to help</a:t>
            </a:r>
            <a:endParaRPr lang="ar-SA" u="sng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20F795CA-3D66-4A10-B597-F46593229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991798" y="339847"/>
            <a:ext cx="1160403" cy="1160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EBE32C-6EBF-412B-B05B-BB7F579E9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358578" y="3129133"/>
            <a:ext cx="1558829" cy="1794244"/>
          </a:xfrm>
          <a:prstGeom prst="rect">
            <a:avLst/>
          </a:prstGeom>
        </p:spPr>
      </p:pic>
      <p:pic>
        <p:nvPicPr>
          <p:cNvPr id="12" name="Graphic 11" descr="Arrow Straight">
            <a:extLst>
              <a:ext uri="{FF2B5EF4-FFF2-40B4-BE49-F238E27FC236}">
                <a16:creationId xmlns:a16="http://schemas.microsoft.com/office/drawing/2014/main" xmlns="" id="{8DB1F01E-D020-48E4-BD8F-84FD028854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844033">
            <a:off x="2859161" y="3023134"/>
            <a:ext cx="914400" cy="914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B1976CC-180F-4BEC-9AD4-C72CA5186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891592" y="3113281"/>
            <a:ext cx="1558829" cy="1794244"/>
          </a:xfrm>
          <a:prstGeom prst="rect">
            <a:avLst/>
          </a:prstGeom>
        </p:spPr>
      </p:pic>
      <p:pic>
        <p:nvPicPr>
          <p:cNvPr id="24" name="Graphic 23" descr="Arrow Straight">
            <a:extLst>
              <a:ext uri="{FF2B5EF4-FFF2-40B4-BE49-F238E27FC236}">
                <a16:creationId xmlns:a16="http://schemas.microsoft.com/office/drawing/2014/main" xmlns="" id="{BA2E6949-483F-47DC-B577-5A8757011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2253600">
            <a:off x="5164850" y="30817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071EE7D7-E28D-41BA-B067-C7D8E072B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533525" y="29051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0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E8D7AD-980D-4105-AA74-A32A675B3C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26" t="54438" r="32209" b="31981"/>
          <a:stretch/>
        </p:blipFill>
        <p:spPr>
          <a:xfrm>
            <a:off x="366823" y="1391092"/>
            <a:ext cx="8410354" cy="281762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4D35AA7-3EAB-495C-B616-73B7ACF584E7}"/>
              </a:ext>
            </a:extLst>
          </p:cNvPr>
          <p:cNvSpPr/>
          <p:nvPr/>
        </p:nvSpPr>
        <p:spPr>
          <a:xfrm>
            <a:off x="366823" y="1606404"/>
            <a:ext cx="5300330" cy="531628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8D394C21-8DA7-450F-B3D0-4DDDB833C648}"/>
              </a:ext>
            </a:extLst>
          </p:cNvPr>
          <p:cNvCxnSpPr>
            <a:cxnSpLocks/>
          </p:cNvCxnSpPr>
          <p:nvPr/>
        </p:nvCxnSpPr>
        <p:spPr>
          <a:xfrm>
            <a:off x="981738" y="2884967"/>
            <a:ext cx="583727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8587D3CC-750A-4060-84C8-B671D9C41FC3}"/>
              </a:ext>
            </a:extLst>
          </p:cNvPr>
          <p:cNvCxnSpPr>
            <a:cxnSpLocks/>
          </p:cNvCxnSpPr>
          <p:nvPr/>
        </p:nvCxnSpPr>
        <p:spPr>
          <a:xfrm>
            <a:off x="981738" y="3462669"/>
            <a:ext cx="264396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0A690B2-15D8-465E-9D18-008A39F533AA}"/>
              </a:ext>
            </a:extLst>
          </p:cNvPr>
          <p:cNvCxnSpPr>
            <a:cxnSpLocks/>
          </p:cNvCxnSpPr>
          <p:nvPr/>
        </p:nvCxnSpPr>
        <p:spPr>
          <a:xfrm>
            <a:off x="928574" y="4072269"/>
            <a:ext cx="31755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587;p43">
            <a:extLst>
              <a:ext uri="{FF2B5EF4-FFF2-40B4-BE49-F238E27FC236}">
                <a16:creationId xmlns:a16="http://schemas.microsoft.com/office/drawing/2014/main" xmlns="" id="{E1C9B5A4-4B86-48AC-9103-848F512B68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6562" y="461618"/>
            <a:ext cx="6368903" cy="1505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tell </a:t>
            </a:r>
            <a:r>
              <a:rPr lang="en-US" sz="2400" dirty="0"/>
              <a:t>followed by a noun</a:t>
            </a:r>
            <a:br>
              <a:rPr lang="en-US" sz="2400" dirty="0"/>
            </a:br>
            <a:r>
              <a:rPr lang="en-US" sz="2400" dirty="0"/>
              <a:t>or pronoun and an infinitive means the same as </a:t>
            </a:r>
            <a:r>
              <a:rPr lang="en-US" sz="2400" dirty="0">
                <a:solidFill>
                  <a:srgbClr val="FF0000"/>
                </a:solidFill>
              </a:rPr>
              <a:t>ask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followed by a pronoun or an infinitive</a:t>
            </a:r>
            <a:endParaRPr sz="2400" dirty="0"/>
          </a:p>
        </p:txBody>
      </p:sp>
      <p:pic>
        <p:nvPicPr>
          <p:cNvPr id="13" name="Picture 12" descr="A picture containing clock, black, time, different&#10;&#10;Description automatically generated">
            <a:extLst>
              <a:ext uri="{FF2B5EF4-FFF2-40B4-BE49-F238E27FC236}">
                <a16:creationId xmlns:a16="http://schemas.microsoft.com/office/drawing/2014/main" xmlns="" id="{B16E9619-1973-4DFD-8EDD-DA1C523C8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797488" y="2050007"/>
            <a:ext cx="1300273" cy="1300273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xmlns="" id="{870C4EC1-354E-4421-A7A3-FDDAA27C2A7F}"/>
              </a:ext>
            </a:extLst>
          </p:cNvPr>
          <p:cNvSpPr txBox="1">
            <a:spLocks/>
          </p:cNvSpPr>
          <p:nvPr/>
        </p:nvSpPr>
        <p:spPr>
          <a:xfrm>
            <a:off x="821496" y="3433266"/>
            <a:ext cx="3919607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told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them to came at 8</a:t>
            </a:r>
            <a:endParaRPr lang="ar-SA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xmlns="" id="{50F236B1-25F1-414E-85C3-D77277F2CEF3}"/>
              </a:ext>
            </a:extLst>
          </p:cNvPr>
          <p:cNvSpPr txBox="1">
            <a:spLocks/>
          </p:cNvSpPr>
          <p:nvPr/>
        </p:nvSpPr>
        <p:spPr>
          <a:xfrm>
            <a:off x="4741103" y="3433266"/>
            <a:ext cx="3919607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asked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them to came at 8</a:t>
            </a:r>
            <a:endParaRPr lang="ar-SA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8D43CF-68D3-4E40-B2A8-19EB6BE34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7" t="69260" r="41860" b="22467"/>
          <a:stretch/>
        </p:blipFill>
        <p:spPr>
          <a:xfrm>
            <a:off x="249865" y="1648711"/>
            <a:ext cx="8644269" cy="184607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4D35AA7-3EAB-495C-B616-73B7ACF584E7}"/>
              </a:ext>
            </a:extLst>
          </p:cNvPr>
          <p:cNvSpPr/>
          <p:nvPr/>
        </p:nvSpPr>
        <p:spPr>
          <a:xfrm>
            <a:off x="350873" y="2054962"/>
            <a:ext cx="7878727" cy="531628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402D57A3-5B15-4A2E-A66D-875703E37B3A}"/>
              </a:ext>
            </a:extLst>
          </p:cNvPr>
          <p:cNvCxnSpPr>
            <a:cxnSpLocks/>
          </p:cNvCxnSpPr>
          <p:nvPr/>
        </p:nvCxnSpPr>
        <p:spPr>
          <a:xfrm>
            <a:off x="5925878" y="3281913"/>
            <a:ext cx="88959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8D394C21-8DA7-450F-B3D0-4DDDB833C648}"/>
              </a:ext>
            </a:extLst>
          </p:cNvPr>
          <p:cNvCxnSpPr>
            <a:cxnSpLocks/>
          </p:cNvCxnSpPr>
          <p:nvPr/>
        </p:nvCxnSpPr>
        <p:spPr>
          <a:xfrm>
            <a:off x="609599" y="3246473"/>
            <a:ext cx="13893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7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11E83F-5C93-45F9-A9DF-72FC496A9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77" t="40743" r="23953" b="32395"/>
          <a:stretch/>
        </p:blipFill>
        <p:spPr>
          <a:xfrm>
            <a:off x="226334" y="1019396"/>
            <a:ext cx="8691331" cy="3104707"/>
          </a:xfrm>
          <a:prstGeom prst="rect">
            <a:avLst/>
          </a:prstGeom>
        </p:spPr>
      </p:pic>
      <p:sp>
        <p:nvSpPr>
          <p:cNvPr id="9" name="Google Shape;3647;p45">
            <a:extLst>
              <a:ext uri="{FF2B5EF4-FFF2-40B4-BE49-F238E27FC236}">
                <a16:creationId xmlns:a16="http://schemas.microsoft.com/office/drawing/2014/main" xmlns="" id="{4341EF90-AF0F-4956-A97E-F7E80B4F894C}"/>
              </a:ext>
            </a:extLst>
          </p:cNvPr>
          <p:cNvSpPr txBox="1"/>
          <p:nvPr/>
        </p:nvSpPr>
        <p:spPr>
          <a:xfrm>
            <a:off x="5185896" y="1882725"/>
            <a:ext cx="3062178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Could we borrow your camera?</a:t>
            </a:r>
            <a:endParaRPr sz="1800" b="1" dirty="0">
              <a:solidFill>
                <a:schemeClr val="accent5">
                  <a:lumMod val="75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" name="Google Shape;3647;p45">
            <a:extLst>
              <a:ext uri="{FF2B5EF4-FFF2-40B4-BE49-F238E27FC236}">
                <a16:creationId xmlns:a16="http://schemas.microsoft.com/office/drawing/2014/main" xmlns="" id="{D4B8A2A0-6466-448F-B145-B9A348B2B4D3}"/>
              </a:ext>
            </a:extLst>
          </p:cNvPr>
          <p:cNvSpPr txBox="1"/>
          <p:nvPr/>
        </p:nvSpPr>
        <p:spPr>
          <a:xfrm>
            <a:off x="5026407" y="2290576"/>
            <a:ext cx="3731769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Will you get me something to drink?</a:t>
            </a:r>
            <a:endParaRPr sz="1800" b="1" dirty="0">
              <a:solidFill>
                <a:schemeClr val="accent5">
                  <a:lumMod val="75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" name="Google Shape;3647;p45">
            <a:extLst>
              <a:ext uri="{FF2B5EF4-FFF2-40B4-BE49-F238E27FC236}">
                <a16:creationId xmlns:a16="http://schemas.microsoft.com/office/drawing/2014/main" xmlns="" id="{D1BDF097-3E17-4D80-BC45-374AA8BD869E}"/>
              </a:ext>
            </a:extLst>
          </p:cNvPr>
          <p:cNvSpPr txBox="1"/>
          <p:nvPr/>
        </p:nvSpPr>
        <p:spPr>
          <a:xfrm>
            <a:off x="5185896" y="2698427"/>
            <a:ext cx="3062178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Would you lend us your ball?</a:t>
            </a:r>
            <a:endParaRPr sz="1800" b="1" dirty="0">
              <a:solidFill>
                <a:schemeClr val="accent5">
                  <a:lumMod val="75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" name="Google Shape;3647;p45">
            <a:extLst>
              <a:ext uri="{FF2B5EF4-FFF2-40B4-BE49-F238E27FC236}">
                <a16:creationId xmlns:a16="http://schemas.microsoft.com/office/drawing/2014/main" xmlns="" id="{DA12473A-BD30-40DB-94AC-06420F390C92}"/>
              </a:ext>
            </a:extLst>
          </p:cNvPr>
          <p:cNvSpPr txBox="1"/>
          <p:nvPr/>
        </p:nvSpPr>
        <p:spPr>
          <a:xfrm>
            <a:off x="5185896" y="3031606"/>
            <a:ext cx="3062178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Can I borrow your cell phone?</a:t>
            </a:r>
            <a:endParaRPr sz="1800" b="1" dirty="0">
              <a:solidFill>
                <a:schemeClr val="accent5">
                  <a:lumMod val="75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3" name="Google Shape;3647;p45">
            <a:extLst>
              <a:ext uri="{FF2B5EF4-FFF2-40B4-BE49-F238E27FC236}">
                <a16:creationId xmlns:a16="http://schemas.microsoft.com/office/drawing/2014/main" xmlns="" id="{D68E64DB-0E66-4598-A786-215E8E2FDCFB}"/>
              </a:ext>
            </a:extLst>
          </p:cNvPr>
          <p:cNvSpPr txBox="1"/>
          <p:nvPr/>
        </p:nvSpPr>
        <p:spPr>
          <a:xfrm>
            <a:off x="4800073" y="3456571"/>
            <a:ext cx="4117592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Could you tell me which bus goes downtown?</a:t>
            </a:r>
            <a:endParaRPr sz="1800" b="1" dirty="0">
              <a:solidFill>
                <a:schemeClr val="accent5">
                  <a:lumMod val="75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1118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D2A07E-8DB2-42E2-BB6D-129728A09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57" t="46033" r="26978" b="27062"/>
          <a:stretch/>
        </p:blipFill>
        <p:spPr>
          <a:xfrm>
            <a:off x="217965" y="1038862"/>
            <a:ext cx="8708066" cy="3349255"/>
          </a:xfrm>
          <a:prstGeom prst="rect">
            <a:avLst/>
          </a:prstGeom>
        </p:spPr>
      </p:pic>
      <p:sp>
        <p:nvSpPr>
          <p:cNvPr id="4" name="Google Shape;3647;p45">
            <a:extLst>
              <a:ext uri="{FF2B5EF4-FFF2-40B4-BE49-F238E27FC236}">
                <a16:creationId xmlns:a16="http://schemas.microsoft.com/office/drawing/2014/main" xmlns="" id="{E27C81D3-8F20-4D23-8873-D3DC42F67BDC}"/>
              </a:ext>
            </a:extLst>
          </p:cNvPr>
          <p:cNvSpPr txBox="1"/>
          <p:nvPr/>
        </p:nvSpPr>
        <p:spPr>
          <a:xfrm>
            <a:off x="5422725" y="1946410"/>
            <a:ext cx="3062178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Let me get the can for you</a:t>
            </a:r>
            <a:endParaRPr sz="1800" b="1" dirty="0">
              <a:solidFill>
                <a:schemeClr val="accent5">
                  <a:lumMod val="75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" name="Google Shape;3647;p45">
            <a:extLst>
              <a:ext uri="{FF2B5EF4-FFF2-40B4-BE49-F238E27FC236}">
                <a16:creationId xmlns:a16="http://schemas.microsoft.com/office/drawing/2014/main" xmlns="" id="{3B6375D4-F29D-40DE-97E3-D462EF190DDF}"/>
              </a:ext>
            </a:extLst>
          </p:cNvPr>
          <p:cNvSpPr txBox="1"/>
          <p:nvPr/>
        </p:nvSpPr>
        <p:spPr>
          <a:xfrm>
            <a:off x="5201721" y="2371911"/>
            <a:ext cx="372431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I</a:t>
            </a:r>
            <a:r>
              <a:rPr lang="en" sz="1800" b="1" dirty="0">
                <a:solidFill>
                  <a:schemeClr val="accent5">
                    <a:lumMod val="7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’ll help you do the math assignment</a:t>
            </a:r>
            <a:endParaRPr sz="1800" b="1" dirty="0">
              <a:solidFill>
                <a:schemeClr val="accent5">
                  <a:lumMod val="75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" name="Google Shape;3647;p45">
            <a:extLst>
              <a:ext uri="{FF2B5EF4-FFF2-40B4-BE49-F238E27FC236}">
                <a16:creationId xmlns:a16="http://schemas.microsoft.com/office/drawing/2014/main" xmlns="" id="{DA6E85E0-596D-4556-865B-F88DB43EC60D}"/>
              </a:ext>
            </a:extLst>
          </p:cNvPr>
          <p:cNvSpPr txBox="1"/>
          <p:nvPr/>
        </p:nvSpPr>
        <p:spPr>
          <a:xfrm>
            <a:off x="5735051" y="2829813"/>
            <a:ext cx="2892057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I</a:t>
            </a:r>
            <a:r>
              <a:rPr lang="en" sz="1800" b="1" dirty="0">
                <a:solidFill>
                  <a:schemeClr val="accent5">
                    <a:lumMod val="7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’ll take the photo for you</a:t>
            </a:r>
            <a:endParaRPr sz="1800" b="1" dirty="0">
              <a:solidFill>
                <a:schemeClr val="accent5">
                  <a:lumMod val="75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" name="Google Shape;3647;p45">
            <a:extLst>
              <a:ext uri="{FF2B5EF4-FFF2-40B4-BE49-F238E27FC236}">
                <a16:creationId xmlns:a16="http://schemas.microsoft.com/office/drawing/2014/main" xmlns="" id="{67A57A2B-ABBA-4080-BC33-C67CCC1EE0F6}"/>
              </a:ext>
            </a:extLst>
          </p:cNvPr>
          <p:cNvSpPr txBox="1"/>
          <p:nvPr/>
        </p:nvSpPr>
        <p:spPr>
          <a:xfrm>
            <a:off x="5478290" y="3277716"/>
            <a:ext cx="3447741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L</a:t>
            </a:r>
            <a:r>
              <a:rPr lang="en" sz="1800" b="1" dirty="0">
                <a:solidFill>
                  <a:schemeClr val="accent5">
                    <a:lumMod val="7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et me show you how to cook a steak</a:t>
            </a:r>
            <a:endParaRPr sz="1800" b="1" dirty="0">
              <a:solidFill>
                <a:schemeClr val="accent5">
                  <a:lumMod val="75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" name="Google Shape;3647;p45">
            <a:extLst>
              <a:ext uri="{FF2B5EF4-FFF2-40B4-BE49-F238E27FC236}">
                <a16:creationId xmlns:a16="http://schemas.microsoft.com/office/drawing/2014/main" xmlns="" id="{2DBEAD83-F2F6-4812-A620-F1F3557C2527}"/>
              </a:ext>
            </a:extLst>
          </p:cNvPr>
          <p:cNvSpPr txBox="1"/>
          <p:nvPr/>
        </p:nvSpPr>
        <p:spPr>
          <a:xfrm>
            <a:off x="4386243" y="3698421"/>
            <a:ext cx="5355266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Let me carry your bag for you</a:t>
            </a:r>
            <a:endParaRPr sz="1800" b="1" dirty="0">
              <a:solidFill>
                <a:schemeClr val="accent5">
                  <a:lumMod val="75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321067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6CB859-4A75-4F2E-99F9-402A12491B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42" t="27483" r="24186" b="9851"/>
          <a:stretch/>
        </p:blipFill>
        <p:spPr>
          <a:xfrm>
            <a:off x="1298070" y="278571"/>
            <a:ext cx="6547860" cy="47692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337858D-5E66-4938-80D1-83ED4A78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7" y="2294039"/>
            <a:ext cx="1332084" cy="477600"/>
          </a:xfrm>
        </p:spPr>
        <p:txBody>
          <a:bodyPr/>
          <a:lstStyle/>
          <a:p>
            <a:r>
              <a:rPr lang="en-US" dirty="0"/>
              <a:t>Speak </a:t>
            </a:r>
            <a:endParaRPr lang="ar-SA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903AAA35-E980-4CEA-929E-E57DDD104109}"/>
              </a:ext>
            </a:extLst>
          </p:cNvPr>
          <p:cNvSpPr/>
          <p:nvPr/>
        </p:nvSpPr>
        <p:spPr>
          <a:xfrm>
            <a:off x="1815154" y="850605"/>
            <a:ext cx="3003700" cy="287079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B5CE99-AF4F-4FE1-AD40-BD0E7A4D5E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00" t="38763" r="19037" b="30378"/>
          <a:stretch/>
        </p:blipFill>
        <p:spPr>
          <a:xfrm>
            <a:off x="341522" y="1169914"/>
            <a:ext cx="8460955" cy="3066791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305F565-36FA-4ECD-8042-FB915F0B5914}"/>
              </a:ext>
            </a:extLst>
          </p:cNvPr>
          <p:cNvSpPr/>
          <p:nvPr/>
        </p:nvSpPr>
        <p:spPr>
          <a:xfrm>
            <a:off x="1189826" y="2568866"/>
            <a:ext cx="374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MyriadPro-Light"/>
              </a:rPr>
              <a:t>d</a:t>
            </a:r>
            <a:endParaRPr lang="ar-SA" sz="2000" b="1" dirty="0">
              <a:solidFill>
                <a:schemeClr val="bg2"/>
              </a:solidFill>
            </a:endParaRPr>
          </a:p>
        </p:txBody>
      </p:sp>
      <p:pic>
        <p:nvPicPr>
          <p:cNvPr id="3" name="SG Bk 4 F-SA_2020_2-10">
            <a:hlinkClick r:id="" action="ppaction://media"/>
            <a:extLst>
              <a:ext uri="{FF2B5EF4-FFF2-40B4-BE49-F238E27FC236}">
                <a16:creationId xmlns:a16="http://schemas.microsoft.com/office/drawing/2014/main" xmlns="" id="{A6C53B57-A9D5-43C7-947F-1B65B3315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9596" y="691538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B5F7837-22D7-4198-A91D-946B5A9C8911}"/>
              </a:ext>
            </a:extLst>
          </p:cNvPr>
          <p:cNvSpPr/>
          <p:nvPr/>
        </p:nvSpPr>
        <p:spPr>
          <a:xfrm>
            <a:off x="1189826" y="2968976"/>
            <a:ext cx="374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MyriadPro-Light"/>
              </a:rPr>
              <a:t>a</a:t>
            </a:r>
            <a:endParaRPr lang="ar-SA" sz="2000" b="1" dirty="0">
              <a:solidFill>
                <a:schemeClr val="bg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F80050C-E70B-43E2-B1A0-108C5FC49F06}"/>
              </a:ext>
            </a:extLst>
          </p:cNvPr>
          <p:cNvSpPr/>
          <p:nvPr/>
        </p:nvSpPr>
        <p:spPr>
          <a:xfrm>
            <a:off x="1189826" y="3247297"/>
            <a:ext cx="374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MyriadPro-Light"/>
              </a:rPr>
              <a:t>b</a:t>
            </a:r>
            <a:endParaRPr lang="ar-SA" sz="2000" b="1" dirty="0">
              <a:solidFill>
                <a:schemeClr val="bg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0DC1F63-D6CC-4309-AF34-85E3FE3D0326}"/>
              </a:ext>
            </a:extLst>
          </p:cNvPr>
          <p:cNvSpPr/>
          <p:nvPr/>
        </p:nvSpPr>
        <p:spPr>
          <a:xfrm>
            <a:off x="1189826" y="3573476"/>
            <a:ext cx="374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MyriadPro-Light"/>
              </a:rPr>
              <a:t>c</a:t>
            </a:r>
            <a:endParaRPr lang="ar-SA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2" name="Google Shape;3532;p39"/>
          <p:cNvGrpSpPr/>
          <p:nvPr/>
        </p:nvGrpSpPr>
        <p:grpSpPr>
          <a:xfrm>
            <a:off x="4690772" y="2897457"/>
            <a:ext cx="772365" cy="763632"/>
            <a:chOff x="496256" y="1136537"/>
            <a:chExt cx="747040" cy="738736"/>
          </a:xfrm>
        </p:grpSpPr>
        <p:sp>
          <p:nvSpPr>
            <p:cNvPr id="3533" name="Google Shape;3533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5" name="Google Shape;3535;p39"/>
          <p:cNvGrpSpPr/>
          <p:nvPr/>
        </p:nvGrpSpPr>
        <p:grpSpPr>
          <a:xfrm>
            <a:off x="4690772" y="1179707"/>
            <a:ext cx="772365" cy="763632"/>
            <a:chOff x="496256" y="1136537"/>
            <a:chExt cx="747040" cy="738736"/>
          </a:xfrm>
        </p:grpSpPr>
        <p:sp>
          <p:nvSpPr>
            <p:cNvPr id="3536" name="Google Shape;3536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8" name="Google Shape;3538;p39"/>
          <p:cNvGrpSpPr/>
          <p:nvPr/>
        </p:nvGrpSpPr>
        <p:grpSpPr>
          <a:xfrm>
            <a:off x="2000922" y="2897457"/>
            <a:ext cx="772365" cy="763632"/>
            <a:chOff x="496256" y="1136537"/>
            <a:chExt cx="747040" cy="738736"/>
          </a:xfrm>
        </p:grpSpPr>
        <p:sp>
          <p:nvSpPr>
            <p:cNvPr id="3539" name="Google Shape;3539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1" name="Google Shape;3541;p39"/>
          <p:cNvGrpSpPr/>
          <p:nvPr/>
        </p:nvGrpSpPr>
        <p:grpSpPr>
          <a:xfrm>
            <a:off x="2000922" y="1179707"/>
            <a:ext cx="772365" cy="763632"/>
            <a:chOff x="496256" y="1136537"/>
            <a:chExt cx="747040" cy="738736"/>
          </a:xfrm>
        </p:grpSpPr>
        <p:sp>
          <p:nvSpPr>
            <p:cNvPr id="3542" name="Google Shape;3542;p39"/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9"/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4" name="Google Shape;3544;p39"/>
          <p:cNvSpPr txBox="1">
            <a:spLocks noGrp="1"/>
          </p:cNvSpPr>
          <p:nvPr>
            <p:ph type="title"/>
          </p:nvPr>
        </p:nvSpPr>
        <p:spPr>
          <a:xfrm>
            <a:off x="720000" y="32301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</a:t>
            </a:r>
            <a:r>
              <a:rPr lang="en" dirty="0"/>
              <a:t>bjectives: </a:t>
            </a:r>
            <a:endParaRPr dirty="0"/>
          </a:p>
        </p:txBody>
      </p:sp>
      <p:sp>
        <p:nvSpPr>
          <p:cNvPr id="3545" name="Google Shape;3545;p39"/>
          <p:cNvSpPr txBox="1">
            <a:spLocks noGrp="1"/>
          </p:cNvSpPr>
          <p:nvPr>
            <p:ph type="subTitle" idx="1"/>
          </p:nvPr>
        </p:nvSpPr>
        <p:spPr>
          <a:xfrm>
            <a:off x="1229091" y="2226409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Request and offers </a:t>
            </a:r>
            <a:endParaRPr dirty="0"/>
          </a:p>
        </p:txBody>
      </p:sp>
      <p:sp>
        <p:nvSpPr>
          <p:cNvPr id="3546" name="Google Shape;3546;p39"/>
          <p:cNvSpPr txBox="1">
            <a:spLocks noGrp="1"/>
          </p:cNvSpPr>
          <p:nvPr>
            <p:ph type="title" idx="2"/>
          </p:nvPr>
        </p:nvSpPr>
        <p:spPr>
          <a:xfrm>
            <a:off x="1229091" y="1999562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Make</a:t>
            </a:r>
            <a:r>
              <a:rPr lang="en" dirty="0"/>
              <a:t> </a:t>
            </a:r>
            <a:endParaRPr dirty="0"/>
          </a:p>
        </p:txBody>
      </p:sp>
      <p:sp>
        <p:nvSpPr>
          <p:cNvPr id="3547" name="Google Shape;3547;p39"/>
          <p:cNvSpPr txBox="1">
            <a:spLocks noGrp="1"/>
          </p:cNvSpPr>
          <p:nvPr>
            <p:ph type="title" idx="3"/>
          </p:nvPr>
        </p:nvSpPr>
        <p:spPr>
          <a:xfrm>
            <a:off x="1229128" y="136210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548" name="Google Shape;3548;p39"/>
          <p:cNvSpPr txBox="1">
            <a:spLocks noGrp="1"/>
          </p:cNvSpPr>
          <p:nvPr>
            <p:ph type="subTitle" idx="4"/>
          </p:nvPr>
        </p:nvSpPr>
        <p:spPr>
          <a:xfrm>
            <a:off x="3918961" y="2226409"/>
            <a:ext cx="2509346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Want + object + infinitive to get people to do something</a:t>
            </a:r>
            <a:endParaRPr dirty="0"/>
          </a:p>
        </p:txBody>
      </p:sp>
      <p:sp>
        <p:nvSpPr>
          <p:cNvPr id="3549" name="Google Shape;3549;p39"/>
          <p:cNvSpPr txBox="1">
            <a:spLocks noGrp="1"/>
          </p:cNvSpPr>
          <p:nvPr>
            <p:ph type="title" idx="5"/>
          </p:nvPr>
        </p:nvSpPr>
        <p:spPr>
          <a:xfrm>
            <a:off x="3918964" y="1999562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</a:t>
            </a:r>
            <a:r>
              <a:rPr lang="en" dirty="0"/>
              <a:t> </a:t>
            </a:r>
            <a:endParaRPr dirty="0"/>
          </a:p>
        </p:txBody>
      </p:sp>
      <p:sp>
        <p:nvSpPr>
          <p:cNvPr id="3550" name="Google Shape;3550;p39"/>
          <p:cNvSpPr txBox="1">
            <a:spLocks noGrp="1"/>
          </p:cNvSpPr>
          <p:nvPr>
            <p:ph type="title" idx="6"/>
          </p:nvPr>
        </p:nvSpPr>
        <p:spPr>
          <a:xfrm>
            <a:off x="3918974" y="1362040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551" name="Google Shape;3551;p39"/>
          <p:cNvSpPr txBox="1">
            <a:spLocks noGrp="1"/>
          </p:cNvSpPr>
          <p:nvPr>
            <p:ph type="subTitle" idx="7"/>
          </p:nvPr>
        </p:nvSpPr>
        <p:spPr>
          <a:xfrm>
            <a:off x="1229091" y="3940150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Tell and ask to get people to do something </a:t>
            </a:r>
            <a:endParaRPr dirty="0"/>
          </a:p>
        </p:txBody>
      </p:sp>
      <p:sp>
        <p:nvSpPr>
          <p:cNvPr id="3552" name="Google Shape;3552;p39"/>
          <p:cNvSpPr txBox="1">
            <a:spLocks noGrp="1"/>
          </p:cNvSpPr>
          <p:nvPr>
            <p:ph type="title" idx="8"/>
          </p:nvPr>
        </p:nvSpPr>
        <p:spPr>
          <a:xfrm>
            <a:off x="1229091" y="3713303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</a:t>
            </a:r>
            <a:endParaRPr dirty="0"/>
          </a:p>
        </p:txBody>
      </p:sp>
      <p:sp>
        <p:nvSpPr>
          <p:cNvPr id="3553" name="Google Shape;3553;p39"/>
          <p:cNvSpPr txBox="1">
            <a:spLocks noGrp="1"/>
          </p:cNvSpPr>
          <p:nvPr>
            <p:ph type="title" idx="9"/>
          </p:nvPr>
        </p:nvSpPr>
        <p:spPr>
          <a:xfrm>
            <a:off x="1229103" y="307578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554" name="Google Shape;3554;p39"/>
          <p:cNvSpPr txBox="1">
            <a:spLocks noGrp="1"/>
          </p:cNvSpPr>
          <p:nvPr>
            <p:ph type="subTitle" idx="13"/>
          </p:nvPr>
        </p:nvSpPr>
        <p:spPr>
          <a:xfrm>
            <a:off x="3918961" y="3940150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To get phone messages</a:t>
            </a:r>
            <a:endParaRPr dirty="0"/>
          </a:p>
        </p:txBody>
      </p:sp>
      <p:sp>
        <p:nvSpPr>
          <p:cNvPr id="3555" name="Google Shape;3555;p39"/>
          <p:cNvSpPr txBox="1">
            <a:spLocks noGrp="1"/>
          </p:cNvSpPr>
          <p:nvPr>
            <p:ph type="title" idx="14"/>
          </p:nvPr>
        </p:nvSpPr>
        <p:spPr>
          <a:xfrm>
            <a:off x="3918964" y="3713303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</a:t>
            </a:r>
            <a:endParaRPr dirty="0"/>
          </a:p>
        </p:txBody>
      </p:sp>
      <p:sp>
        <p:nvSpPr>
          <p:cNvPr id="3556" name="Google Shape;3556;p39"/>
          <p:cNvSpPr txBox="1">
            <a:spLocks noGrp="1"/>
          </p:cNvSpPr>
          <p:nvPr>
            <p:ph type="title" idx="15"/>
          </p:nvPr>
        </p:nvSpPr>
        <p:spPr>
          <a:xfrm>
            <a:off x="3918974" y="307578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7" name="Google Shape;3541;p39">
            <a:extLst>
              <a:ext uri="{FF2B5EF4-FFF2-40B4-BE49-F238E27FC236}">
                <a16:creationId xmlns:a16="http://schemas.microsoft.com/office/drawing/2014/main" xmlns="" id="{8B1C2B08-B966-43A7-8810-3708C2DC9580}"/>
              </a:ext>
            </a:extLst>
          </p:cNvPr>
          <p:cNvGrpSpPr/>
          <p:nvPr/>
        </p:nvGrpSpPr>
        <p:grpSpPr>
          <a:xfrm>
            <a:off x="6518282" y="2442508"/>
            <a:ext cx="772365" cy="763632"/>
            <a:chOff x="496256" y="1136537"/>
            <a:chExt cx="747040" cy="738736"/>
          </a:xfrm>
        </p:grpSpPr>
        <p:sp>
          <p:nvSpPr>
            <p:cNvPr id="28" name="Google Shape;3542;p39">
              <a:extLst>
                <a:ext uri="{FF2B5EF4-FFF2-40B4-BE49-F238E27FC236}">
                  <a16:creationId xmlns:a16="http://schemas.microsoft.com/office/drawing/2014/main" xmlns="" id="{CEA8BFA7-A03F-4158-B65E-7F58E46C506B}"/>
                </a:ext>
              </a:extLst>
            </p:cNvPr>
            <p:cNvSpPr/>
            <p:nvPr/>
          </p:nvSpPr>
          <p:spPr>
            <a:xfrm>
              <a:off x="496256" y="1176574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43;p39">
              <a:extLst>
                <a:ext uri="{FF2B5EF4-FFF2-40B4-BE49-F238E27FC236}">
                  <a16:creationId xmlns:a16="http://schemas.microsoft.com/office/drawing/2014/main" xmlns="" id="{D3B22F1D-0180-4F48-809A-1BF701C4E862}"/>
                </a:ext>
              </a:extLst>
            </p:cNvPr>
            <p:cNvSpPr/>
            <p:nvPr/>
          </p:nvSpPr>
          <p:spPr>
            <a:xfrm>
              <a:off x="583281" y="1136537"/>
              <a:ext cx="660015" cy="698699"/>
            </a:xfrm>
            <a:custGeom>
              <a:avLst/>
              <a:gdLst/>
              <a:ahLst/>
              <a:cxnLst/>
              <a:rect l="l" t="t" r="r" b="b"/>
              <a:pathLst>
                <a:path w="3565" h="3774" extrusionOk="0">
                  <a:moveTo>
                    <a:pt x="1733" y="0"/>
                  </a:moveTo>
                  <a:cubicBezTo>
                    <a:pt x="1553" y="0"/>
                    <a:pt x="1375" y="55"/>
                    <a:pt x="1208" y="153"/>
                  </a:cubicBezTo>
                  <a:cubicBezTo>
                    <a:pt x="833" y="361"/>
                    <a:pt x="566" y="700"/>
                    <a:pt x="398" y="1116"/>
                  </a:cubicBezTo>
                  <a:cubicBezTo>
                    <a:pt x="249" y="1510"/>
                    <a:pt x="95" y="1908"/>
                    <a:pt x="41" y="2342"/>
                  </a:cubicBezTo>
                  <a:cubicBezTo>
                    <a:pt x="23" y="2491"/>
                    <a:pt x="0" y="2663"/>
                    <a:pt x="41" y="2831"/>
                  </a:cubicBezTo>
                  <a:cubicBezTo>
                    <a:pt x="59" y="2962"/>
                    <a:pt x="59" y="3093"/>
                    <a:pt x="23" y="3206"/>
                  </a:cubicBezTo>
                  <a:cubicBezTo>
                    <a:pt x="0" y="3301"/>
                    <a:pt x="23" y="3360"/>
                    <a:pt x="95" y="3414"/>
                  </a:cubicBezTo>
                  <a:cubicBezTo>
                    <a:pt x="208" y="3473"/>
                    <a:pt x="303" y="3545"/>
                    <a:pt x="398" y="3622"/>
                  </a:cubicBezTo>
                  <a:cubicBezTo>
                    <a:pt x="525" y="3722"/>
                    <a:pt x="650" y="3773"/>
                    <a:pt x="787" y="3773"/>
                  </a:cubicBezTo>
                  <a:cubicBezTo>
                    <a:pt x="855" y="3773"/>
                    <a:pt x="925" y="3761"/>
                    <a:pt x="1000" y="3735"/>
                  </a:cubicBezTo>
                  <a:cubicBezTo>
                    <a:pt x="1321" y="3640"/>
                    <a:pt x="1642" y="3586"/>
                    <a:pt x="1982" y="3527"/>
                  </a:cubicBezTo>
                  <a:cubicBezTo>
                    <a:pt x="2262" y="3473"/>
                    <a:pt x="2565" y="3473"/>
                    <a:pt x="2868" y="3396"/>
                  </a:cubicBezTo>
                  <a:cubicBezTo>
                    <a:pt x="2922" y="3360"/>
                    <a:pt x="2999" y="3301"/>
                    <a:pt x="3076" y="3247"/>
                  </a:cubicBezTo>
                  <a:cubicBezTo>
                    <a:pt x="3131" y="3206"/>
                    <a:pt x="3167" y="3152"/>
                    <a:pt x="3167" y="3093"/>
                  </a:cubicBezTo>
                  <a:cubicBezTo>
                    <a:pt x="3189" y="2944"/>
                    <a:pt x="3280" y="2849"/>
                    <a:pt x="3393" y="2754"/>
                  </a:cubicBezTo>
                  <a:cubicBezTo>
                    <a:pt x="3452" y="2586"/>
                    <a:pt x="3488" y="2414"/>
                    <a:pt x="3529" y="2247"/>
                  </a:cubicBezTo>
                  <a:cubicBezTo>
                    <a:pt x="3529" y="2170"/>
                    <a:pt x="3565" y="2098"/>
                    <a:pt x="3547" y="2021"/>
                  </a:cubicBezTo>
                  <a:cubicBezTo>
                    <a:pt x="3529" y="1718"/>
                    <a:pt x="3452" y="1437"/>
                    <a:pt x="3226" y="1211"/>
                  </a:cubicBezTo>
                  <a:cubicBezTo>
                    <a:pt x="3131" y="1152"/>
                    <a:pt x="3054" y="1057"/>
                    <a:pt x="2981" y="967"/>
                  </a:cubicBezTo>
                  <a:cubicBezTo>
                    <a:pt x="2941" y="926"/>
                    <a:pt x="2922" y="890"/>
                    <a:pt x="2922" y="854"/>
                  </a:cubicBezTo>
                  <a:cubicBezTo>
                    <a:pt x="2904" y="700"/>
                    <a:pt x="2868" y="569"/>
                    <a:pt x="2773" y="456"/>
                  </a:cubicBezTo>
                  <a:cubicBezTo>
                    <a:pt x="2755" y="438"/>
                    <a:pt x="2755" y="419"/>
                    <a:pt x="2755" y="379"/>
                  </a:cubicBezTo>
                  <a:cubicBezTo>
                    <a:pt x="2737" y="379"/>
                    <a:pt x="2714" y="379"/>
                    <a:pt x="2696" y="361"/>
                  </a:cubicBezTo>
                  <a:cubicBezTo>
                    <a:pt x="2529" y="193"/>
                    <a:pt x="2321" y="62"/>
                    <a:pt x="2058" y="39"/>
                  </a:cubicBezTo>
                  <a:cubicBezTo>
                    <a:pt x="2000" y="21"/>
                    <a:pt x="1963" y="21"/>
                    <a:pt x="1923" y="21"/>
                  </a:cubicBezTo>
                  <a:cubicBezTo>
                    <a:pt x="1859" y="7"/>
                    <a:pt x="1796" y="0"/>
                    <a:pt x="17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547;p39">
            <a:extLst>
              <a:ext uri="{FF2B5EF4-FFF2-40B4-BE49-F238E27FC236}">
                <a16:creationId xmlns:a16="http://schemas.microsoft.com/office/drawing/2014/main" xmlns="" id="{8B078B8E-9684-4522-AF47-C25B98CD03C3}"/>
              </a:ext>
            </a:extLst>
          </p:cNvPr>
          <p:cNvSpPr txBox="1">
            <a:spLocks/>
          </p:cNvSpPr>
          <p:nvPr/>
        </p:nvSpPr>
        <p:spPr>
          <a:xfrm>
            <a:off x="5791452" y="2599101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30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31" name="Google Shape;3546;p39">
            <a:extLst>
              <a:ext uri="{FF2B5EF4-FFF2-40B4-BE49-F238E27FC236}">
                <a16:creationId xmlns:a16="http://schemas.microsoft.com/office/drawing/2014/main" xmlns="" id="{5DF364D5-1ABD-45C1-A7F5-8AEA98079169}"/>
              </a:ext>
            </a:extLst>
          </p:cNvPr>
          <p:cNvSpPr txBox="1">
            <a:spLocks/>
          </p:cNvSpPr>
          <p:nvPr/>
        </p:nvSpPr>
        <p:spPr>
          <a:xfrm>
            <a:off x="5848772" y="3270101"/>
            <a:ext cx="23160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trick Hand"/>
              <a:buNone/>
              <a:defRPr sz="1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dirty="0"/>
              <a:t>Produce  </a:t>
            </a:r>
          </a:p>
        </p:txBody>
      </p:sp>
      <p:sp>
        <p:nvSpPr>
          <p:cNvPr id="32" name="Google Shape;3545;p39">
            <a:extLst>
              <a:ext uri="{FF2B5EF4-FFF2-40B4-BE49-F238E27FC236}">
                <a16:creationId xmlns:a16="http://schemas.microsoft.com/office/drawing/2014/main" xmlns="" id="{2A8F22B4-59B8-4A94-B923-5479FDFF2E6C}"/>
              </a:ext>
            </a:extLst>
          </p:cNvPr>
          <p:cNvSpPr txBox="1">
            <a:spLocks/>
          </p:cNvSpPr>
          <p:nvPr/>
        </p:nvSpPr>
        <p:spPr>
          <a:xfrm>
            <a:off x="5836446" y="345711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/>
              <a:t>The reduction of could you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5BD4A6-C4B1-44A9-9D17-96BB3AF36D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61" t="50000" r="18915" b="25021"/>
          <a:stretch/>
        </p:blipFill>
        <p:spPr>
          <a:xfrm>
            <a:off x="815248" y="1034897"/>
            <a:ext cx="7513503" cy="3073705"/>
          </a:xfrm>
          <a:prstGeom prst="rect">
            <a:avLst/>
          </a:prstGeom>
        </p:spPr>
      </p:pic>
      <p:pic>
        <p:nvPicPr>
          <p:cNvPr id="3" name="SG Bk 4 F-SA_2020_2-11">
            <a:hlinkClick r:id="" action="ppaction://media"/>
            <a:extLst>
              <a:ext uri="{FF2B5EF4-FFF2-40B4-BE49-F238E27FC236}">
                <a16:creationId xmlns:a16="http://schemas.microsoft.com/office/drawing/2014/main" xmlns="" id="{9498DE9D-A6AD-4E61-8C26-83010989D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0940" y="42529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034A9C12-3567-4916-9AE1-A10CFD9FB9A1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673462" y="1317432"/>
            <a:ext cx="2069737" cy="1014802"/>
          </a:xfrm>
        </p:spPr>
        <p:txBody>
          <a:bodyPr/>
          <a:lstStyle/>
          <a:p>
            <a:r>
              <a:rPr lang="en-US" sz="3200" dirty="0" smtClean="0"/>
              <a:t>Homework</a:t>
            </a:r>
            <a:br>
              <a:rPr lang="en-US" sz="3200" dirty="0" smtClean="0"/>
            </a:br>
            <a:r>
              <a:rPr lang="en-US" sz="3200" dirty="0" smtClean="0"/>
              <a:t>P. 246</a:t>
            </a:r>
            <a:r>
              <a:rPr lang="en-US" sz="3200" dirty="0" smtClean="0"/>
              <a:t> </a:t>
            </a:r>
            <a:endParaRPr lang="ar-SA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F72496-64CE-462D-87D0-5DA5717EF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14" t="22519" r="27675" b="9437"/>
          <a:stretch/>
        </p:blipFill>
        <p:spPr>
          <a:xfrm>
            <a:off x="3136605" y="797441"/>
            <a:ext cx="4280397" cy="3944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p51"/>
          <p:cNvSpPr txBox="1">
            <a:spLocks noGrp="1"/>
          </p:cNvSpPr>
          <p:nvPr>
            <p:ph type="title"/>
          </p:nvPr>
        </p:nvSpPr>
        <p:spPr>
          <a:xfrm>
            <a:off x="4489850" y="1441125"/>
            <a:ext cx="36801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9999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ave a nice day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661864D-6431-4704-91F4-6BB2502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592" y="1432604"/>
            <a:ext cx="1502205" cy="2777887"/>
          </a:xfrm>
        </p:spPr>
        <p:txBody>
          <a:bodyPr/>
          <a:lstStyle/>
          <a:p>
            <a:r>
              <a:rPr lang="en-US" sz="4400" dirty="0"/>
              <a:t>Can </a:t>
            </a:r>
            <a:br>
              <a:rPr lang="en-US" sz="4400" dirty="0"/>
            </a:br>
            <a:r>
              <a:rPr lang="en-US" sz="4400" dirty="0"/>
              <a:t>Could </a:t>
            </a:r>
            <a:br>
              <a:rPr lang="en-US" sz="4400" dirty="0"/>
            </a:br>
            <a:r>
              <a:rPr lang="en-US" sz="4400" dirty="0"/>
              <a:t>Will</a:t>
            </a:r>
            <a:br>
              <a:rPr lang="en-US" sz="4400" dirty="0"/>
            </a:br>
            <a:r>
              <a:rPr lang="en-US" sz="4400" dirty="0"/>
              <a:t>Would </a:t>
            </a:r>
            <a:endParaRPr lang="ar-SA" sz="4400" dirty="0"/>
          </a:p>
        </p:txBody>
      </p:sp>
      <p:pic>
        <p:nvPicPr>
          <p:cNvPr id="3" name="Picture 2" descr="A picture containing whiteboard&#10;&#10;Description automatically generated">
            <a:extLst>
              <a:ext uri="{FF2B5EF4-FFF2-40B4-BE49-F238E27FC236}">
                <a16:creationId xmlns:a16="http://schemas.microsoft.com/office/drawing/2014/main" xmlns="" id="{883EF739-881A-4624-8A8F-305710F65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40944" y="1247930"/>
            <a:ext cx="3147236" cy="3147236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xmlns="" id="{61B6D3D2-CFDA-4299-BC1F-904027458C78}"/>
              </a:ext>
            </a:extLst>
          </p:cNvPr>
          <p:cNvSpPr txBox="1">
            <a:spLocks/>
          </p:cNvSpPr>
          <p:nvPr/>
        </p:nvSpPr>
        <p:spPr>
          <a:xfrm>
            <a:off x="896943" y="270734"/>
            <a:ext cx="3887708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 to make requests </a:t>
            </a:r>
            <a:endParaRPr lang="ar-SA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661864D-6431-4704-91F4-6BB2502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28" y="1432603"/>
            <a:ext cx="3274828" cy="2777887"/>
          </a:xfrm>
        </p:spPr>
        <p:txBody>
          <a:bodyPr/>
          <a:lstStyle/>
          <a:p>
            <a:r>
              <a:rPr lang="en-US" sz="4400" dirty="0"/>
              <a:t>Sure  </a:t>
            </a:r>
            <a:br>
              <a:rPr lang="en-US" sz="4400" dirty="0"/>
            </a:br>
            <a:r>
              <a:rPr lang="en-US" sz="4400" dirty="0"/>
              <a:t>certainly  </a:t>
            </a:r>
            <a:br>
              <a:rPr lang="en-US" sz="4400" dirty="0"/>
            </a:br>
            <a:r>
              <a:rPr lang="en-US" sz="4400" dirty="0"/>
              <a:t>of course </a:t>
            </a:r>
            <a:br>
              <a:rPr lang="en-US" sz="4400" dirty="0"/>
            </a:br>
            <a:r>
              <a:rPr lang="en-US" sz="4400" dirty="0"/>
              <a:t>No problem </a:t>
            </a:r>
            <a:endParaRPr lang="ar-SA" sz="44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61B6D3D2-CFDA-4299-BC1F-904027458C78}"/>
              </a:ext>
            </a:extLst>
          </p:cNvPr>
          <p:cNvSpPr txBox="1">
            <a:spLocks/>
          </p:cNvSpPr>
          <p:nvPr/>
        </p:nvSpPr>
        <p:spPr>
          <a:xfrm>
            <a:off x="896943" y="270734"/>
            <a:ext cx="3887708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 to agree requests </a:t>
            </a:r>
            <a:endParaRPr lang="ar-SA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1568995-36B3-4FF7-95E3-B24CC7C01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70283" y="1432604"/>
            <a:ext cx="3128630" cy="27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1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661864D-6431-4704-91F4-6BB2502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944" y="1549562"/>
            <a:ext cx="4412512" cy="2777887"/>
          </a:xfrm>
        </p:spPr>
        <p:txBody>
          <a:bodyPr/>
          <a:lstStyle/>
          <a:p>
            <a:r>
              <a:rPr lang="en-US" sz="4400" dirty="0"/>
              <a:t>Sorry. I can’t</a:t>
            </a:r>
            <a:br>
              <a:rPr lang="en-US" sz="4400" dirty="0"/>
            </a:br>
            <a:r>
              <a:rPr lang="en-US" sz="4400" dirty="0"/>
              <a:t>  </a:t>
            </a:r>
            <a:br>
              <a:rPr lang="en-US" sz="4400" dirty="0"/>
            </a:br>
            <a:r>
              <a:rPr lang="en-US" sz="4400" dirty="0"/>
              <a:t>Not now. I’m busy  </a:t>
            </a:r>
            <a:br>
              <a:rPr lang="en-US" sz="4400" dirty="0"/>
            </a:br>
            <a:endParaRPr lang="ar-SA" sz="44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61B6D3D2-CFDA-4299-BC1F-904027458C78}"/>
              </a:ext>
            </a:extLst>
          </p:cNvPr>
          <p:cNvSpPr txBox="1">
            <a:spLocks/>
          </p:cNvSpPr>
          <p:nvPr/>
        </p:nvSpPr>
        <p:spPr>
          <a:xfrm>
            <a:off x="896943" y="270734"/>
            <a:ext cx="3887708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 to refuse requests </a:t>
            </a:r>
            <a:endParaRPr lang="ar-SA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568995-36B3-4FF7-95E3-B24CC7C01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0284" r="25795"/>
          <a:stretch/>
        </p:blipFill>
        <p:spPr>
          <a:xfrm>
            <a:off x="896943" y="1200246"/>
            <a:ext cx="1998921" cy="312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1AB1B1-C50D-4B3E-8E5D-8B228140C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98" t="35962" r="31395" b="40253"/>
          <a:stretch/>
        </p:blipFill>
        <p:spPr>
          <a:xfrm>
            <a:off x="273301" y="1052623"/>
            <a:ext cx="8597397" cy="26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1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661864D-6431-4704-91F4-6BB2502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592" y="1432604"/>
            <a:ext cx="2196682" cy="2777887"/>
          </a:xfrm>
        </p:spPr>
        <p:txBody>
          <a:bodyPr/>
          <a:lstStyle/>
          <a:p>
            <a:r>
              <a:rPr lang="en-US" sz="4400" dirty="0"/>
              <a:t>I will 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Let me </a:t>
            </a:r>
            <a:br>
              <a:rPr lang="en-US" sz="4400" dirty="0"/>
            </a:br>
            <a:endParaRPr lang="ar-SA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3EF739-881A-4624-8A8F-305710F65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552893" y="1502619"/>
            <a:ext cx="3639594" cy="213826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xmlns="" id="{61B6D3D2-CFDA-4299-BC1F-904027458C78}"/>
              </a:ext>
            </a:extLst>
          </p:cNvPr>
          <p:cNvSpPr txBox="1">
            <a:spLocks/>
          </p:cNvSpPr>
          <p:nvPr/>
        </p:nvSpPr>
        <p:spPr>
          <a:xfrm>
            <a:off x="896943" y="270734"/>
            <a:ext cx="3887708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 to make offers  </a:t>
            </a:r>
            <a:endParaRPr lang="ar-SA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5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661864D-6431-4704-91F4-6BB2502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303" y="1472342"/>
            <a:ext cx="3923414" cy="2777887"/>
          </a:xfrm>
        </p:spPr>
        <p:txBody>
          <a:bodyPr/>
          <a:lstStyle/>
          <a:p>
            <a:r>
              <a:rPr lang="en-US" sz="4400" dirty="0"/>
              <a:t>Thank you 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err="1"/>
              <a:t>You</a:t>
            </a:r>
            <a:r>
              <a:rPr lang="en-US" sz="4400" dirty="0"/>
              <a:t> are very kind </a:t>
            </a:r>
            <a:br>
              <a:rPr lang="en-US" sz="4400" dirty="0"/>
            </a:br>
            <a:endParaRPr lang="ar-SA" sz="44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61B6D3D2-CFDA-4299-BC1F-904027458C78}"/>
              </a:ext>
            </a:extLst>
          </p:cNvPr>
          <p:cNvSpPr txBox="1">
            <a:spLocks/>
          </p:cNvSpPr>
          <p:nvPr/>
        </p:nvSpPr>
        <p:spPr>
          <a:xfrm>
            <a:off x="896943" y="270734"/>
            <a:ext cx="3887708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 to accept requests </a:t>
            </a:r>
            <a:endParaRPr lang="ar-SA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1568995-36B3-4FF7-95E3-B24CC7C01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70283" y="1432604"/>
            <a:ext cx="3128630" cy="27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661864D-6431-4704-91F4-6BB2502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944" y="1549562"/>
            <a:ext cx="4412512" cy="2777887"/>
          </a:xfrm>
        </p:spPr>
        <p:txBody>
          <a:bodyPr/>
          <a:lstStyle/>
          <a:p>
            <a:r>
              <a:rPr lang="en-US" sz="4400" dirty="0"/>
              <a:t>That’s all right</a:t>
            </a:r>
            <a:br>
              <a:rPr lang="en-US" sz="4400" dirty="0"/>
            </a:br>
            <a:r>
              <a:rPr lang="en-US" sz="4400" dirty="0"/>
              <a:t>  </a:t>
            </a:r>
            <a:br>
              <a:rPr lang="en-US" sz="4400" dirty="0"/>
            </a:br>
            <a:r>
              <a:rPr lang="en-US" sz="4400" dirty="0"/>
              <a:t>Don’t worry </a:t>
            </a:r>
            <a:br>
              <a:rPr lang="en-US" sz="4400" dirty="0"/>
            </a:br>
            <a:endParaRPr lang="ar-SA" sz="44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61B6D3D2-CFDA-4299-BC1F-904027458C78}"/>
              </a:ext>
            </a:extLst>
          </p:cNvPr>
          <p:cNvSpPr txBox="1">
            <a:spLocks/>
          </p:cNvSpPr>
          <p:nvPr/>
        </p:nvSpPr>
        <p:spPr>
          <a:xfrm>
            <a:off x="896943" y="270734"/>
            <a:ext cx="3887708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 to refuse requests </a:t>
            </a:r>
            <a:endParaRPr lang="ar-SA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568995-36B3-4FF7-95E3-B24CC7C01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896943" y="1506215"/>
            <a:ext cx="2760657" cy="25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200</Words>
  <Application>Microsoft Office PowerPoint</Application>
  <PresentationFormat>عرض على الشاشة (9:16)‏</PresentationFormat>
  <Paragraphs>51</Paragraphs>
  <Slides>22</Slides>
  <Notes>20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0" baseType="lpstr">
      <vt:lpstr>MyriadPro-Light</vt:lpstr>
      <vt:lpstr>Arial</vt:lpstr>
      <vt:lpstr>Patrick Hand</vt:lpstr>
      <vt:lpstr>Roboto</vt:lpstr>
      <vt:lpstr>Roboto Condensed Light</vt:lpstr>
      <vt:lpstr>Open Sans</vt:lpstr>
      <vt:lpstr>Livvic</vt:lpstr>
      <vt:lpstr>Cool Doody Thesis by Slidesgo</vt:lpstr>
      <vt:lpstr>Unit 14  Grammar  p 124</vt:lpstr>
      <vt:lpstr>Objectives: </vt:lpstr>
      <vt:lpstr>Can  Could  Will Would </vt:lpstr>
      <vt:lpstr>Sure   certainly   of course  No problem </vt:lpstr>
      <vt:lpstr>Sorry. I can’t    Not now. I’m busy   </vt:lpstr>
      <vt:lpstr>عرض تقديمي في PowerPoint</vt:lpstr>
      <vt:lpstr>I will    Let me  </vt:lpstr>
      <vt:lpstr>Thank you    You are very kind  </vt:lpstr>
      <vt:lpstr>That’s all right    Don’t worry  </vt:lpstr>
      <vt:lpstr>عرض تقديمي في PowerPoint</vt:lpstr>
      <vt:lpstr>I want to help</vt:lpstr>
      <vt:lpstr>عرض تقديمي في PowerPoint</vt:lpstr>
      <vt:lpstr>عرض تقديمي في PowerPoint</vt:lpstr>
      <vt:lpstr>tell followed by a noun or pronoun and an infinitive means the same as ask followed by a pronoun or an infinitive</vt:lpstr>
      <vt:lpstr>عرض تقديمي في PowerPoint</vt:lpstr>
      <vt:lpstr>عرض تقديمي في PowerPoint</vt:lpstr>
      <vt:lpstr>عرض تقديمي في PowerPoint</vt:lpstr>
      <vt:lpstr>Speak </vt:lpstr>
      <vt:lpstr>عرض تقديمي في PowerPoint</vt:lpstr>
      <vt:lpstr>عرض تقديمي في PowerPoint</vt:lpstr>
      <vt:lpstr>Homework P. 246 </vt:lpstr>
      <vt:lpstr>Have a nice 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Grammar p 50</dc:title>
  <dc:creator>nora</dc:creator>
  <cp:lastModifiedBy>Stars</cp:lastModifiedBy>
  <cp:revision>15</cp:revision>
  <dcterms:modified xsi:type="dcterms:W3CDTF">2023-04-05T20:36:18Z</dcterms:modified>
</cp:coreProperties>
</file>